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3" r:id="rId7"/>
    <p:sldId id="264" r:id="rId8"/>
    <p:sldId id="265" r:id="rId9"/>
    <p:sldId id="262"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3" r:id="rId37"/>
    <p:sldId id="294" r:id="rId38"/>
    <p:sldId id="292" r:id="rId39"/>
    <p:sldId id="295" r:id="rId40"/>
    <p:sldId id="296" r:id="rId41"/>
    <p:sldId id="297" r:id="rId42"/>
    <p:sldId id="298" r:id="rId43"/>
    <p:sldId id="299" r:id="rId44"/>
    <p:sldId id="30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66"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CA84223-AC03-4383-B86B-3480DE86D62F}"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1A6BE0-AD42-400A-848F-666DC56D8957}" type="slidenum">
              <a:rPr lang="en-US" smtClean="0"/>
              <a:t>‹#›</a:t>
            </a:fld>
            <a:endParaRPr lang="en-US"/>
          </a:p>
        </p:txBody>
      </p:sp>
    </p:spTree>
    <p:extLst>
      <p:ext uri="{BB962C8B-B14F-4D97-AF65-F5344CB8AC3E}">
        <p14:creationId xmlns:p14="http://schemas.microsoft.com/office/powerpoint/2010/main" val="4012553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CA84223-AC03-4383-B86B-3480DE86D62F}"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1A6BE0-AD42-400A-848F-666DC56D8957}" type="slidenum">
              <a:rPr lang="en-US" smtClean="0"/>
              <a:t>‹#›</a:t>
            </a:fld>
            <a:endParaRPr lang="en-US"/>
          </a:p>
        </p:txBody>
      </p:sp>
    </p:spTree>
    <p:extLst>
      <p:ext uri="{BB962C8B-B14F-4D97-AF65-F5344CB8AC3E}">
        <p14:creationId xmlns:p14="http://schemas.microsoft.com/office/powerpoint/2010/main" val="687352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A84223-AC03-4383-B86B-3480DE86D62F}"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1A6BE0-AD42-400A-848F-666DC56D8957}" type="slidenum">
              <a:rPr lang="en-US" smtClean="0"/>
              <a:t>‹#›</a:t>
            </a:fld>
            <a:endParaRPr lang="en-US"/>
          </a:p>
        </p:txBody>
      </p:sp>
    </p:spTree>
    <p:extLst>
      <p:ext uri="{BB962C8B-B14F-4D97-AF65-F5344CB8AC3E}">
        <p14:creationId xmlns:p14="http://schemas.microsoft.com/office/powerpoint/2010/main" val="2140628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CA84223-AC03-4383-B86B-3480DE86D62F}" type="datetimeFigureOut">
              <a:rPr lang="en-US" smtClean="0"/>
              <a:t>10/28/2022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11A6BE0-AD42-400A-848F-666DC56D8957}" type="slidenum">
              <a:rPr lang="en-US" smtClean="0"/>
              <a:t>‹#›</a:t>
            </a:fld>
            <a:endParaRPr lang="en-US"/>
          </a:p>
        </p:txBody>
      </p:sp>
    </p:spTree>
    <p:extLst>
      <p:ext uri="{BB962C8B-B14F-4D97-AF65-F5344CB8AC3E}">
        <p14:creationId xmlns:p14="http://schemas.microsoft.com/office/powerpoint/2010/main" val="2918131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CA84223-AC03-4383-B86B-3480DE86D62F}" type="datetimeFigureOut">
              <a:rPr lang="en-US" smtClean="0"/>
              <a:t>10/28/2022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11A6BE0-AD42-400A-848F-666DC56D8957}" type="slidenum">
              <a:rPr lang="en-US" smtClean="0"/>
              <a:t>‹#›</a:t>
            </a:fld>
            <a:endParaRPr lang="en-US"/>
          </a:p>
        </p:txBody>
      </p:sp>
    </p:spTree>
    <p:extLst>
      <p:ext uri="{BB962C8B-B14F-4D97-AF65-F5344CB8AC3E}">
        <p14:creationId xmlns:p14="http://schemas.microsoft.com/office/powerpoint/2010/main" val="39485728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CA84223-AC03-4383-B86B-3480DE86D62F}" type="datetimeFigureOut">
              <a:rPr lang="en-US" smtClean="0"/>
              <a:t>10/28/2022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11A6BE0-AD42-400A-848F-666DC56D8957}" type="slidenum">
              <a:rPr lang="en-US" smtClean="0"/>
              <a:t>‹#›</a:t>
            </a:fld>
            <a:endParaRPr lang="en-US"/>
          </a:p>
        </p:txBody>
      </p:sp>
    </p:spTree>
    <p:extLst>
      <p:ext uri="{BB962C8B-B14F-4D97-AF65-F5344CB8AC3E}">
        <p14:creationId xmlns:p14="http://schemas.microsoft.com/office/powerpoint/2010/main" val="42593800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A84223-AC03-4383-B86B-3480DE86D62F}" type="datetimeFigureOut">
              <a:rPr lang="en-US" smtClean="0"/>
              <a:t>10/28/2022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11A6BE0-AD42-400A-848F-666DC56D8957}" type="slidenum">
              <a:rPr lang="en-US" smtClean="0"/>
              <a:t>‹#›</a:t>
            </a:fld>
            <a:endParaRPr lang="en-US"/>
          </a:p>
        </p:txBody>
      </p:sp>
    </p:spTree>
    <p:extLst>
      <p:ext uri="{BB962C8B-B14F-4D97-AF65-F5344CB8AC3E}">
        <p14:creationId xmlns:p14="http://schemas.microsoft.com/office/powerpoint/2010/main" val="1818770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A84223-AC03-4383-B86B-3480DE86D62F}" type="datetimeFigureOut">
              <a:rPr lang="en-US" smtClean="0"/>
              <a:t>10/28/2022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11A6BE0-AD42-400A-848F-666DC56D8957}" type="slidenum">
              <a:rPr lang="en-US" smtClean="0"/>
              <a:t>‹#›</a:t>
            </a:fld>
            <a:endParaRPr lang="en-US"/>
          </a:p>
        </p:txBody>
      </p:sp>
    </p:spTree>
    <p:extLst>
      <p:ext uri="{BB962C8B-B14F-4D97-AF65-F5344CB8AC3E}">
        <p14:creationId xmlns:p14="http://schemas.microsoft.com/office/powerpoint/2010/main" val="1973832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A84223-AC03-4383-B86B-3480DE86D62F}" type="datetimeFigureOut">
              <a:rPr lang="en-US" smtClean="0"/>
              <a:t>10/28/2022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11A6BE0-AD42-400A-848F-666DC56D8957}" type="slidenum">
              <a:rPr lang="en-US" smtClean="0"/>
              <a:t>‹#›</a:t>
            </a:fld>
            <a:endParaRPr lang="en-US"/>
          </a:p>
        </p:txBody>
      </p:sp>
    </p:spTree>
    <p:extLst>
      <p:ext uri="{BB962C8B-B14F-4D97-AF65-F5344CB8AC3E}">
        <p14:creationId xmlns:p14="http://schemas.microsoft.com/office/powerpoint/2010/main" val="3324290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CA84223-AC03-4383-B86B-3480DE86D62F}"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1A6BE0-AD42-400A-848F-666DC56D8957}" type="slidenum">
              <a:rPr lang="en-US" smtClean="0"/>
              <a:t>‹#›</a:t>
            </a:fld>
            <a:endParaRPr lang="en-US"/>
          </a:p>
        </p:txBody>
      </p:sp>
    </p:spTree>
    <p:extLst>
      <p:ext uri="{BB962C8B-B14F-4D97-AF65-F5344CB8AC3E}">
        <p14:creationId xmlns:p14="http://schemas.microsoft.com/office/powerpoint/2010/main" val="3406234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CA84223-AC03-4383-B86B-3480DE86D62F}"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11A6BE0-AD42-400A-848F-666DC56D8957}" type="slidenum">
              <a:rPr lang="en-US" smtClean="0"/>
              <a:t>‹#›</a:t>
            </a:fld>
            <a:endParaRPr lang="en-US"/>
          </a:p>
        </p:txBody>
      </p:sp>
    </p:spTree>
    <p:extLst>
      <p:ext uri="{BB962C8B-B14F-4D97-AF65-F5344CB8AC3E}">
        <p14:creationId xmlns:p14="http://schemas.microsoft.com/office/powerpoint/2010/main" val="921292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A84223-AC03-4383-B86B-3480DE86D62F}" type="datetimeFigureOut">
              <a:rPr lang="en-US" smtClean="0"/>
              <a:t>10/28/2022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1A6BE0-AD42-400A-848F-666DC56D8957}" type="slidenum">
              <a:rPr lang="en-US" smtClean="0"/>
              <a:t>‹#›</a:t>
            </a:fld>
            <a:endParaRPr lang="en-US"/>
          </a:p>
        </p:txBody>
      </p:sp>
    </p:spTree>
    <p:extLst>
      <p:ext uri="{BB962C8B-B14F-4D97-AF65-F5344CB8AC3E}">
        <p14:creationId xmlns:p14="http://schemas.microsoft.com/office/powerpoint/2010/main" val="17224813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civil.pcampus.edu.np/wp-content%20/%20uploads%20/%202019%20/%2007%20/%2006082019123%20-%20MANUAL-OF-ENGINEERING-ECONOMY.pdf" TargetMode="External"/><Relationship Id="rId2" Type="http://schemas.openxmlformats.org/officeDocument/2006/relationships/hyperlink" Target="https://engmohannadb.github.io/etccourse21/inner-page/U6-L3.html"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s://www.slideshare.net/abidnadeem/imputed-market-value-of-an-asset"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ctrTitle"/>
          </p:nvPr>
        </p:nvSpPr>
        <p:spPr>
          <a:xfrm>
            <a:off x="1686962" y="-483587"/>
            <a:ext cx="8319247" cy="2387600"/>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AU" sz="3600" b="1" dirty="0" smtClean="0">
                <a:solidFill>
                  <a:srgbClr val="FF0000"/>
                </a:solidFill>
                <a:latin typeface="Times New Roman" panose="02020603050405020304" pitchFamily="18" charset="0"/>
                <a:cs typeface="Times New Roman" panose="02020603050405020304" pitchFamily="18" charset="0"/>
              </a:rPr>
              <a:t>COURSE TITLE</a:t>
            </a:r>
            <a:r>
              <a:rPr lang="en-AU" sz="3600" b="1" dirty="0" smtClean="0">
                <a:latin typeface="Times New Roman" panose="02020603050405020304" pitchFamily="18" charset="0"/>
                <a:cs typeface="Times New Roman" panose="02020603050405020304" pitchFamily="18" charset="0"/>
              </a:rPr>
              <a:t/>
            </a:r>
            <a:br>
              <a:rPr lang="en-AU" sz="3600" b="1" dirty="0" smtClean="0">
                <a:latin typeface="Times New Roman" panose="02020603050405020304" pitchFamily="18" charset="0"/>
                <a:cs typeface="Times New Roman" panose="02020603050405020304" pitchFamily="18" charset="0"/>
              </a:rPr>
            </a:br>
            <a:r>
              <a:rPr lang="en-AU" sz="3600" b="1" dirty="0" smtClean="0">
                <a:solidFill>
                  <a:srgbClr val="002060"/>
                </a:solidFill>
                <a:latin typeface="Times New Roman" panose="02020603050405020304" pitchFamily="18" charset="0"/>
                <a:cs typeface="Times New Roman" panose="02020603050405020304" pitchFamily="18" charset="0"/>
              </a:rPr>
              <a:t>ENGINEERING ECONOMIC ANALYSIS</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Subtitle 2"/>
          <p:cNvSpPr txBox="1">
            <a:spLocks/>
          </p:cNvSpPr>
          <p:nvPr/>
        </p:nvSpPr>
        <p:spPr>
          <a:xfrm>
            <a:off x="1270525" y="2076241"/>
            <a:ext cx="9359153" cy="4496001"/>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AU" sz="3300" b="1" dirty="0" smtClean="0">
                <a:solidFill>
                  <a:srgbClr val="FF0000"/>
                </a:solidFill>
                <a:latin typeface="Times New Roman" panose="02020603050405020304" pitchFamily="18" charset="0"/>
                <a:cs typeface="Times New Roman" panose="02020603050405020304" pitchFamily="18" charset="0"/>
              </a:rPr>
              <a:t>Chapter </a:t>
            </a:r>
            <a:r>
              <a:rPr lang="en-AU" sz="3300" b="1" dirty="0">
                <a:solidFill>
                  <a:srgbClr val="FF0000"/>
                </a:solidFill>
                <a:latin typeface="Times New Roman" panose="02020603050405020304" pitchFamily="18" charset="0"/>
                <a:cs typeface="Times New Roman" panose="02020603050405020304" pitchFamily="18" charset="0"/>
              </a:rPr>
              <a:t>4</a:t>
            </a:r>
            <a:r>
              <a:rPr lang="en-AU" sz="3300" b="1" dirty="0" smtClean="0">
                <a:solidFill>
                  <a:srgbClr val="FF0000"/>
                </a:solidFill>
                <a:latin typeface="Times New Roman" panose="02020603050405020304" pitchFamily="18" charset="0"/>
                <a:cs typeface="Times New Roman" panose="02020603050405020304" pitchFamily="18" charset="0"/>
              </a:rPr>
              <a:t> - (</a:t>
            </a:r>
            <a:r>
              <a:rPr lang="en-AU" sz="3300" b="1" dirty="0">
                <a:solidFill>
                  <a:srgbClr val="FF0000"/>
                </a:solidFill>
                <a:latin typeface="Times New Roman" panose="02020603050405020304" pitchFamily="18" charset="0"/>
                <a:cs typeface="Times New Roman" panose="02020603050405020304" pitchFamily="18" charset="0"/>
              </a:rPr>
              <a:t>Week </a:t>
            </a:r>
            <a:r>
              <a:rPr lang="en-AU" sz="3300" b="1" dirty="0" smtClean="0">
                <a:solidFill>
                  <a:srgbClr val="FF0000"/>
                </a:solidFill>
                <a:latin typeface="Times New Roman" panose="02020603050405020304" pitchFamily="18" charset="0"/>
                <a:cs typeface="Times New Roman" panose="02020603050405020304" pitchFamily="18" charset="0"/>
              </a:rPr>
              <a:t>7) </a:t>
            </a:r>
          </a:p>
          <a:p>
            <a:r>
              <a:rPr lang="en-AU" sz="3200" b="1" dirty="0" smtClean="0">
                <a:solidFill>
                  <a:srgbClr val="002060"/>
                </a:solidFill>
                <a:latin typeface="Times New Roman" panose="02020603050405020304" pitchFamily="18" charset="0"/>
                <a:cs typeface="Times New Roman" panose="02020603050405020304" pitchFamily="18" charset="0"/>
              </a:rPr>
              <a:t>COMPARATIVE ANALYSIS OF ALTERNATIVES</a:t>
            </a:r>
          </a:p>
          <a:p>
            <a:endParaRPr lang="en-AU" sz="3200" b="1" dirty="0" smtClean="0">
              <a:solidFill>
                <a:srgbClr val="FF0000"/>
              </a:solidFill>
              <a:latin typeface="Times New Roman" panose="02020603050405020304" pitchFamily="18" charset="0"/>
              <a:cs typeface="Times New Roman" panose="02020603050405020304" pitchFamily="18" charset="0"/>
            </a:endParaRPr>
          </a:p>
          <a:p>
            <a:r>
              <a:rPr lang="en-AU" sz="3200" b="1" dirty="0" smtClean="0">
                <a:solidFill>
                  <a:srgbClr val="FF0000"/>
                </a:solidFill>
                <a:latin typeface="Times New Roman" panose="02020603050405020304" pitchFamily="18" charset="0"/>
                <a:cs typeface="Times New Roman" panose="02020603050405020304" pitchFamily="18" charset="0"/>
              </a:rPr>
              <a:t>LECTURE </a:t>
            </a:r>
            <a:r>
              <a:rPr lang="en-AU" sz="3200" b="1" dirty="0">
                <a:solidFill>
                  <a:srgbClr val="FF0000"/>
                </a:solidFill>
                <a:latin typeface="Times New Roman" panose="02020603050405020304" pitchFamily="18" charset="0"/>
                <a:cs typeface="Times New Roman" panose="02020603050405020304" pitchFamily="18" charset="0"/>
              </a:rPr>
              <a:t>– </a:t>
            </a:r>
            <a:r>
              <a:rPr lang="en-AU" sz="3200" b="1" dirty="0" smtClean="0">
                <a:solidFill>
                  <a:srgbClr val="FF0000"/>
                </a:solidFill>
                <a:latin typeface="Times New Roman" panose="02020603050405020304" pitchFamily="18" charset="0"/>
                <a:cs typeface="Times New Roman" panose="02020603050405020304" pitchFamily="18" charset="0"/>
              </a:rPr>
              <a:t>7</a:t>
            </a:r>
            <a:endParaRPr lang="en-AU" sz="3200" b="1" dirty="0">
              <a:solidFill>
                <a:srgbClr val="FF0000"/>
              </a:solidFill>
              <a:latin typeface="Times New Roman" panose="02020603050405020304" pitchFamily="18" charset="0"/>
              <a:cs typeface="Times New Roman" panose="02020603050405020304" pitchFamily="18" charset="0"/>
            </a:endParaRPr>
          </a:p>
          <a:p>
            <a:pPr>
              <a:lnSpc>
                <a:spcPct val="120000"/>
              </a:lnSpc>
            </a:pPr>
            <a:r>
              <a:rPr lang="en-AU" sz="2800" b="1" dirty="0" smtClean="0">
                <a:solidFill>
                  <a:srgbClr val="FF0000"/>
                </a:solidFill>
                <a:latin typeface="Times New Roman" panose="02020603050405020304" pitchFamily="18" charset="0"/>
                <a:cs typeface="Times New Roman" panose="02020603050405020304" pitchFamily="18" charset="0"/>
              </a:rPr>
              <a:t>Comparing Alternatives having different useful lives and Capitalized Worth Method</a:t>
            </a:r>
          </a:p>
          <a:p>
            <a:pPr>
              <a:lnSpc>
                <a:spcPct val="120000"/>
              </a:lnSpc>
            </a:pPr>
            <a:r>
              <a:rPr lang="en-AU" b="1" dirty="0" err="1" smtClean="0">
                <a:latin typeface="Times New Roman" panose="02020603050405020304" pitchFamily="18" charset="0"/>
                <a:cs typeface="Times New Roman" panose="02020603050405020304" pitchFamily="18" charset="0"/>
              </a:rPr>
              <a:t>Er</a:t>
            </a:r>
            <a:r>
              <a:rPr lang="en-AU" b="1" dirty="0" smtClean="0">
                <a:latin typeface="Times New Roman" panose="02020603050405020304" pitchFamily="18" charset="0"/>
                <a:cs typeface="Times New Roman" panose="02020603050405020304" pitchFamily="18" charset="0"/>
              </a:rPr>
              <a:t>. Ishwar Adhikari </a:t>
            </a:r>
          </a:p>
          <a:p>
            <a:r>
              <a:rPr lang="en-AU" b="1" dirty="0" smtClean="0">
                <a:latin typeface="Times New Roman" panose="02020603050405020304" pitchFamily="18" charset="0"/>
                <a:cs typeface="Times New Roman" panose="02020603050405020304" pitchFamily="18" charset="0"/>
              </a:rPr>
              <a:t>Associate Professor</a:t>
            </a:r>
          </a:p>
          <a:p>
            <a:r>
              <a:rPr lang="en-AU" b="1" dirty="0" smtClean="0">
                <a:latin typeface="Times New Roman" panose="02020603050405020304" pitchFamily="18" charset="0"/>
                <a:cs typeface="Times New Roman" panose="02020603050405020304" pitchFamily="18" charset="0"/>
              </a:rPr>
              <a:t>Kathmandu Engineering College, Nepal</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63799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1450675" y="50006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
        <p:nvSpPr>
          <p:cNvPr id="5" name="Content Placeholder 2"/>
          <p:cNvSpPr>
            <a:spLocks noGrp="1"/>
          </p:cNvSpPr>
          <p:nvPr>
            <p:ph idx="1"/>
          </p:nvPr>
        </p:nvSpPr>
        <p:spPr/>
        <p:txBody>
          <a:bodyPr/>
          <a:lstStyle/>
          <a:p>
            <a:pPr marL="0" indent="0">
              <a:buNone/>
            </a:pPr>
            <a:r>
              <a:rPr lang="en-AU" b="1" dirty="0" smtClean="0">
                <a:latin typeface="Times New Roman" panose="02020603050405020304" pitchFamily="18" charset="0"/>
                <a:cs typeface="Times New Roman" panose="02020603050405020304" pitchFamily="18" charset="0"/>
              </a:rPr>
              <a:t>After studying this lecture students will be able to learn: </a:t>
            </a:r>
          </a:p>
          <a:p>
            <a:pPr marL="0" indent="0">
              <a:buNone/>
            </a:pPr>
            <a:endParaRPr lang="en-AU"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Comparing the alternatives having different useful life using equivalent worth method</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with example. </a:t>
            </a:r>
          </a:p>
          <a:p>
            <a:pPr marL="0" indent="0">
              <a:buNone/>
            </a:pPr>
            <a:r>
              <a:rPr lang="en-AU" b="1" dirty="0" smtClean="0">
                <a:latin typeface="Times New Roman" panose="02020603050405020304" pitchFamily="18" charset="0"/>
                <a:cs typeface="Times New Roman" panose="02020603050405020304" pitchFamily="18" charset="0"/>
              </a:rPr>
              <a:t>                           - Repeatability assumption </a:t>
            </a:r>
          </a:p>
          <a:p>
            <a:pPr marL="0" indent="0">
              <a:buNone/>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 Co terminated assumption</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Comparing the alternatives having different useful life using rate of return method.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Capitalized worth method. </a:t>
            </a:r>
          </a:p>
          <a:p>
            <a:pPr marL="0" indent="0">
              <a:buNone/>
            </a:pPr>
            <a:endParaRPr lang="en-US" dirty="0"/>
          </a:p>
        </p:txBody>
      </p:sp>
    </p:spTree>
    <p:extLst>
      <p:ext uri="{BB962C8B-B14F-4D97-AF65-F5344CB8AC3E}">
        <p14:creationId xmlns:p14="http://schemas.microsoft.com/office/powerpoint/2010/main" val="26827291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0177" y="1653096"/>
            <a:ext cx="9496245" cy="4351338"/>
          </a:xfrm>
        </p:spPr>
        <p:txBody>
          <a:bodyPr/>
          <a:lstStyle/>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previous lecture we studied about the basic concept of comparison of alternatives.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Considering the useful life and study period, two cases were developed. </a:t>
            </a:r>
          </a:p>
          <a:p>
            <a:pPr marL="0" indent="0" algn="just">
              <a:buNone/>
            </a:pPr>
            <a:endParaRPr lang="en-US" b="1" dirty="0" smtClean="0">
              <a:latin typeface="Times New Roman" panose="02020603050405020304" pitchFamily="18" charset="0"/>
              <a:cs typeface="Times New Roman" panose="02020603050405020304" pitchFamily="18" charset="0"/>
            </a:endParaRPr>
          </a:p>
          <a:p>
            <a:pPr marL="0" indent="0" algn="ctr">
              <a:buNone/>
            </a:pPr>
            <a:r>
              <a:rPr lang="en-US" altLang="en-US" b="1" dirty="0" smtClean="0">
                <a:solidFill>
                  <a:srgbClr val="C00000"/>
                </a:solidFill>
                <a:latin typeface="Times New Roman" panose="02020603050405020304" pitchFamily="18" charset="0"/>
                <a:cs typeface="Times New Roman" panose="02020603050405020304" pitchFamily="18" charset="0"/>
              </a:rPr>
              <a:t>Case1:Useful lives are same for all alternatives and</a:t>
            </a:r>
            <a:r>
              <a:rPr lang="en-US" altLang="en-US" b="1" dirty="0" smtClean="0">
                <a:solidFill>
                  <a:srgbClr val="CC0099"/>
                </a:solidFill>
                <a:latin typeface="Times New Roman" panose="02020603050405020304" pitchFamily="18" charset="0"/>
                <a:cs typeface="Times New Roman" panose="02020603050405020304" pitchFamily="18" charset="0"/>
              </a:rPr>
              <a:t> </a:t>
            </a:r>
            <a:r>
              <a:rPr lang="en-US" altLang="en-US" b="1" dirty="0" smtClean="0">
                <a:latin typeface="Times New Roman" panose="02020603050405020304" pitchFamily="18" charset="0"/>
                <a:cs typeface="Times New Roman" panose="02020603050405020304" pitchFamily="18" charset="0"/>
              </a:rPr>
              <a:t>equal</a:t>
            </a:r>
            <a:r>
              <a:rPr lang="en-US" altLang="en-US" b="1" dirty="0" smtClean="0">
                <a:solidFill>
                  <a:srgbClr val="CC0099"/>
                </a:solidFill>
                <a:latin typeface="Times New Roman" panose="02020603050405020304" pitchFamily="18" charset="0"/>
                <a:cs typeface="Times New Roman" panose="02020603050405020304" pitchFamily="18" charset="0"/>
              </a:rPr>
              <a:t> </a:t>
            </a:r>
            <a:r>
              <a:rPr lang="en-US" altLang="en-US" b="1" dirty="0" smtClean="0">
                <a:solidFill>
                  <a:srgbClr val="C00000"/>
                </a:solidFill>
                <a:latin typeface="Times New Roman" panose="02020603050405020304" pitchFamily="18" charset="0"/>
                <a:cs typeface="Times New Roman" panose="02020603050405020304" pitchFamily="18" charset="0"/>
              </a:rPr>
              <a:t>to study period. </a:t>
            </a:r>
          </a:p>
          <a:p>
            <a:pPr marL="0" indent="0" algn="ctr">
              <a:buNone/>
            </a:pPr>
            <a:r>
              <a:rPr lang="en-US" altLang="en-US" b="1" dirty="0" smtClean="0">
                <a:solidFill>
                  <a:srgbClr val="C00000"/>
                </a:solidFill>
                <a:latin typeface="Times New Roman" panose="02020603050405020304" pitchFamily="18" charset="0"/>
                <a:cs typeface="Times New Roman" panose="02020603050405020304" pitchFamily="18" charset="0"/>
              </a:rPr>
              <a:t>Case2:Study Period differs from the project lives and useful lives are </a:t>
            </a:r>
            <a:r>
              <a:rPr lang="en-US" altLang="en-US" b="1" dirty="0" smtClean="0">
                <a:latin typeface="Times New Roman" panose="02020603050405020304" pitchFamily="18" charset="0"/>
                <a:cs typeface="Times New Roman" panose="02020603050405020304" pitchFamily="18" charset="0"/>
              </a:rPr>
              <a:t>unequal </a:t>
            </a:r>
            <a:r>
              <a:rPr lang="en-US" altLang="en-US" b="1" dirty="0" smtClean="0">
                <a:solidFill>
                  <a:srgbClr val="C00000"/>
                </a:solidFill>
                <a:latin typeface="Times New Roman" panose="02020603050405020304" pitchFamily="18" charset="0"/>
                <a:cs typeface="Times New Roman" panose="02020603050405020304" pitchFamily="18" charset="0"/>
              </a:rPr>
              <a:t>among the alternatives</a:t>
            </a:r>
            <a:endParaRPr lang="en-AU" b="1" dirty="0" smtClean="0">
              <a:solidFill>
                <a:srgbClr val="C00000"/>
              </a:solidFill>
              <a:latin typeface="Times New Roman" panose="02020603050405020304" pitchFamily="18" charset="0"/>
              <a:cs typeface="Times New Roman" panose="02020603050405020304" pitchFamily="18" charset="0"/>
            </a:endParaRPr>
          </a:p>
          <a:p>
            <a:pPr marL="0" indent="0" algn="just">
              <a:buNone/>
            </a:pPr>
            <a:endParaRPr lang="en-US"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1493808" y="500062"/>
            <a:ext cx="10515600" cy="1325563"/>
          </a:xfrm>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Introduction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88961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48204"/>
            <a:ext cx="8918275" cy="1325563"/>
          </a:xfrm>
        </p:spPr>
        <p:txBody>
          <a:bodyPr>
            <a:noAutofit/>
          </a:bodyPr>
          <a:lstStyle/>
          <a:p>
            <a:pPr algn="just"/>
            <a:r>
              <a:rPr lang="en-US" altLang="en-US" sz="3200" b="1" dirty="0" smtClean="0">
                <a:solidFill>
                  <a:srgbClr val="002060"/>
                </a:solidFill>
                <a:latin typeface="Times New Roman" panose="02020603050405020304" pitchFamily="18" charset="0"/>
                <a:cs typeface="Times New Roman" panose="02020603050405020304" pitchFamily="18" charset="0"/>
              </a:rPr>
              <a:t>Case2:Study Period differs from the project lives and useful lives are </a:t>
            </a:r>
            <a:r>
              <a:rPr lang="en-US" altLang="en-US" sz="3200" b="1" dirty="0" smtClean="0">
                <a:latin typeface="Times New Roman" panose="02020603050405020304" pitchFamily="18" charset="0"/>
                <a:cs typeface="Times New Roman" panose="02020603050405020304" pitchFamily="18" charset="0"/>
              </a:rPr>
              <a:t>unequal </a:t>
            </a:r>
            <a:r>
              <a:rPr lang="en-US" altLang="en-US" sz="3200" b="1" dirty="0" smtClean="0">
                <a:solidFill>
                  <a:srgbClr val="002060"/>
                </a:solidFill>
                <a:latin typeface="Times New Roman" panose="02020603050405020304" pitchFamily="18" charset="0"/>
                <a:cs typeface="Times New Roman" panose="02020603050405020304" pitchFamily="18" charset="0"/>
              </a:rPr>
              <a:t>among the alternatives</a:t>
            </a:r>
            <a:r>
              <a:rPr lang="en-AU" sz="3200" b="1" dirty="0" smtClean="0">
                <a:solidFill>
                  <a:srgbClr val="C00000"/>
                </a:solidFill>
                <a:latin typeface="Times New Roman" panose="02020603050405020304" pitchFamily="18" charset="0"/>
                <a:cs typeface="Times New Roman" panose="02020603050405020304" pitchFamily="18" charset="0"/>
              </a:rPr>
              <a:t/>
            </a:r>
            <a:br>
              <a:rPr lang="en-AU" sz="3200" b="1" dirty="0" smtClean="0">
                <a:solidFill>
                  <a:srgbClr val="C00000"/>
                </a:solidFill>
                <a:latin typeface="Times New Roman" panose="02020603050405020304" pitchFamily="18" charset="0"/>
                <a:cs typeface="Times New Roman" panose="02020603050405020304" pitchFamily="18" charset="0"/>
              </a:rPr>
            </a:br>
            <a:endParaRPr lang="en-US" sz="3200" dirty="0"/>
          </a:p>
        </p:txBody>
      </p:sp>
      <p:sp>
        <p:nvSpPr>
          <p:cNvPr id="3" name="Content Placeholder 2"/>
          <p:cNvSpPr>
            <a:spLocks noGrp="1"/>
          </p:cNvSpPr>
          <p:nvPr>
            <p:ph idx="1"/>
          </p:nvPr>
        </p:nvSpPr>
        <p:spPr>
          <a:xfrm>
            <a:off x="838200" y="2104755"/>
            <a:ext cx="9323717" cy="4675607"/>
          </a:xfrm>
        </p:spPr>
        <p:txBody>
          <a:bodyPr>
            <a:normAutofit/>
          </a:bodyPr>
          <a:lstStyle/>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previous chapter we have discussed about comparing mutually exclusive project having same useful life and equal to study period.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practice, this is seldom the case. Often project lives do not match the required analysis period and/ or do not match with each other. [1]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a:t>
            </a:r>
            <a:r>
              <a:rPr lang="en-US" b="1" dirty="0" smtClean="0">
                <a:latin typeface="Times New Roman" panose="02020603050405020304" pitchFamily="18" charset="0"/>
                <a:cs typeface="Times New Roman" panose="02020603050405020304" pitchFamily="18" charset="0"/>
              </a:rPr>
              <a:t>equivalent worth </a:t>
            </a:r>
            <a:r>
              <a:rPr lang="en-US" b="1" dirty="0">
                <a:latin typeface="Times New Roman" panose="02020603050405020304" pitchFamily="18" charset="0"/>
                <a:cs typeface="Times New Roman" panose="02020603050405020304" pitchFamily="18" charset="0"/>
              </a:rPr>
              <a:t>of the alternatives must be compared over the same number of years and must end at the same time to satisfy the equal-service requirement</a:t>
            </a:r>
            <a:r>
              <a:rPr lang="en-US" b="1" dirty="0" smtClean="0">
                <a:latin typeface="Times New Roman" panose="02020603050405020304" pitchFamily="18" charset="0"/>
                <a:cs typeface="Times New Roman" panose="02020603050405020304" pitchFamily="18" charset="0"/>
              </a:rPr>
              <a:t>. [2]</a:t>
            </a:r>
            <a:endParaRPr lang="en-US" dirty="0"/>
          </a:p>
        </p:txBody>
      </p:sp>
    </p:spTree>
    <p:extLst>
      <p:ext uri="{BB962C8B-B14F-4D97-AF65-F5344CB8AC3E}">
        <p14:creationId xmlns:p14="http://schemas.microsoft.com/office/powerpoint/2010/main" val="27147696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3422" y="2205188"/>
            <a:ext cx="8426570" cy="4351338"/>
          </a:xfrm>
        </p:spPr>
        <p:txBody>
          <a:bodyPr>
            <a:normAutofit/>
          </a:bodyPr>
          <a:lstStyle/>
          <a:p>
            <a:pPr marL="0" indent="0">
              <a:buNone/>
            </a:pPr>
            <a:r>
              <a:rPr lang="en-US" altLang="en-US" sz="4800" b="1" dirty="0" smtClean="0">
                <a:latin typeface="Times New Roman" panose="02020603050405020304" pitchFamily="18" charset="0"/>
                <a:cs typeface="Times New Roman" panose="02020603050405020304" pitchFamily="18" charset="0"/>
              </a:rPr>
              <a:t>Two Assumptions</a:t>
            </a:r>
          </a:p>
          <a:p>
            <a:pPr marL="609600" indent="-609600">
              <a:buFontTx/>
              <a:buAutoNum type="arabicPeriod"/>
            </a:pPr>
            <a:r>
              <a:rPr lang="en-US" altLang="en-US" sz="4800" b="1" dirty="0" smtClean="0">
                <a:solidFill>
                  <a:srgbClr val="FF0000"/>
                </a:solidFill>
                <a:latin typeface="Times New Roman" panose="02020603050405020304" pitchFamily="18" charset="0"/>
                <a:cs typeface="Times New Roman" panose="02020603050405020304" pitchFamily="18" charset="0"/>
              </a:rPr>
              <a:t>Repeatability assumption</a:t>
            </a:r>
          </a:p>
          <a:p>
            <a:pPr marL="609600" indent="-609600">
              <a:buFontTx/>
              <a:buAutoNum type="arabicPeriod"/>
            </a:pPr>
            <a:r>
              <a:rPr lang="en-US" altLang="en-US" sz="4800" b="1" dirty="0" smtClean="0">
                <a:solidFill>
                  <a:srgbClr val="FF0000"/>
                </a:solidFill>
                <a:latin typeface="Times New Roman" panose="02020603050405020304" pitchFamily="18" charset="0"/>
                <a:cs typeface="Times New Roman" panose="02020603050405020304" pitchFamily="18" charset="0"/>
              </a:rPr>
              <a:t>Co - terminated assumption</a:t>
            </a:r>
          </a:p>
          <a:p>
            <a:pPr marL="0" indent="0">
              <a:buNone/>
            </a:pPr>
            <a:endParaRPr lang="en-US" sz="4800"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433422" y="641170"/>
            <a:ext cx="8348933" cy="1325563"/>
          </a:xfrm>
        </p:spPr>
        <p:txBody>
          <a:bodyPr>
            <a:no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Case2:Study Period differs from the project lives and useful lives are </a:t>
            </a:r>
            <a:r>
              <a:rPr lang="en-US" altLang="en-US" sz="3200" b="1" dirty="0" smtClean="0">
                <a:latin typeface="Times New Roman" panose="02020603050405020304" pitchFamily="18" charset="0"/>
                <a:cs typeface="Times New Roman" panose="02020603050405020304" pitchFamily="18" charset="0"/>
              </a:rPr>
              <a:t>unequal </a:t>
            </a:r>
            <a:r>
              <a:rPr lang="en-US" altLang="en-US" sz="3200" b="1" dirty="0" smtClean="0">
                <a:solidFill>
                  <a:srgbClr val="002060"/>
                </a:solidFill>
                <a:latin typeface="Times New Roman" panose="02020603050405020304" pitchFamily="18" charset="0"/>
                <a:cs typeface="Times New Roman" panose="02020603050405020304" pitchFamily="18" charset="0"/>
              </a:rPr>
              <a:t>among the alternatives  (Cont’d…..)</a:t>
            </a:r>
            <a:r>
              <a:rPr lang="en-AU" sz="3200" b="1" dirty="0" smtClean="0">
                <a:solidFill>
                  <a:srgbClr val="C00000"/>
                </a:solidFill>
                <a:latin typeface="Times New Roman" panose="02020603050405020304" pitchFamily="18" charset="0"/>
                <a:cs typeface="Times New Roman" panose="02020603050405020304" pitchFamily="18" charset="0"/>
              </a:rPr>
              <a:t/>
            </a:r>
            <a:br>
              <a:rPr lang="en-AU" sz="3200" b="1" dirty="0" smtClean="0">
                <a:solidFill>
                  <a:srgbClr val="C00000"/>
                </a:solidFill>
                <a:latin typeface="Times New Roman" panose="02020603050405020304" pitchFamily="18" charset="0"/>
                <a:cs typeface="Times New Roman" panose="02020603050405020304" pitchFamily="18" charset="0"/>
              </a:rPr>
            </a:br>
            <a:endParaRPr lang="en-US" sz="3200" dirty="0"/>
          </a:p>
        </p:txBody>
      </p:sp>
    </p:spTree>
    <p:extLst>
      <p:ext uri="{BB962C8B-B14F-4D97-AF65-F5344CB8AC3E}">
        <p14:creationId xmlns:p14="http://schemas.microsoft.com/office/powerpoint/2010/main" val="24774177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a:extLst>
              <a:ext uri="{FF2B5EF4-FFF2-40B4-BE49-F238E27FC236}">
                <a16:creationId xmlns:a16="http://schemas.microsoft.com/office/drawing/2014/main" xmlns="" id="{19A79FF6-FDF1-410C-A53C-D90409394425}"/>
              </a:ext>
            </a:extLst>
          </p:cNvPr>
          <p:cNvSpPr>
            <a:spLocks noGrp="1" noChangeArrowheads="1"/>
          </p:cNvSpPr>
          <p:nvPr>
            <p:ph idx="1"/>
          </p:nvPr>
        </p:nvSpPr>
        <p:spPr>
          <a:xfrm>
            <a:off x="721742" y="1459226"/>
            <a:ext cx="9772291" cy="5226245"/>
          </a:xfrm>
        </p:spPr>
        <p:txBody>
          <a:bodyPr>
            <a:noAutofit/>
          </a:bodyPr>
          <a:lstStyle/>
          <a:p>
            <a:pPr marL="0" indent="0" algn="just">
              <a:buNone/>
            </a:pPr>
            <a:endParaRPr lang="en-US" altLang="en-US" b="1" dirty="0" smtClean="0">
              <a:solidFill>
                <a:srgbClr val="FF0000"/>
              </a:solidFill>
              <a:latin typeface="Times New Roman" panose="02020603050405020304" pitchFamily="18" charset="0"/>
              <a:cs typeface="Times New Roman" panose="02020603050405020304" pitchFamily="18" charset="0"/>
            </a:endParaRPr>
          </a:p>
          <a:p>
            <a:pPr marL="0" indent="0" algn="just">
              <a:buNone/>
            </a:pPr>
            <a:r>
              <a:rPr lang="en-US" altLang="en-US" b="1" dirty="0" smtClean="0">
                <a:solidFill>
                  <a:srgbClr val="FF0000"/>
                </a:solidFill>
                <a:latin typeface="Times New Roman" panose="02020603050405020304" pitchFamily="18" charset="0"/>
                <a:cs typeface="Times New Roman" panose="02020603050405020304" pitchFamily="18" charset="0"/>
              </a:rPr>
              <a:t>Repeatability assumption</a:t>
            </a:r>
            <a:endParaRPr lang="en-US" altLang="en-US" b="1" dirty="0" smtClean="0">
              <a:latin typeface="Times New Roman" panose="02020603050405020304" pitchFamily="18" charset="0"/>
              <a:cs typeface="Times New Roman" panose="02020603050405020304" pitchFamily="18" charset="0"/>
            </a:endParaRPr>
          </a:p>
          <a:p>
            <a:pPr algn="just" eaLnBrk="1" hangingPunct="1">
              <a:buFont typeface="Wingdings" panose="05000000000000000000" pitchFamily="2" charset="2"/>
              <a:buChar char="Ø"/>
            </a:pPr>
            <a:r>
              <a:rPr lang="en-US" altLang="en-US" b="1" dirty="0" smtClean="0">
                <a:latin typeface="Times New Roman" panose="02020603050405020304" pitchFamily="18" charset="0"/>
                <a:cs typeface="Times New Roman" panose="02020603050405020304" pitchFamily="18" charset="0"/>
              </a:rPr>
              <a:t>Two </a:t>
            </a:r>
            <a:r>
              <a:rPr lang="en-US" altLang="en-US" b="1" dirty="0">
                <a:latin typeface="Times New Roman" panose="02020603050405020304" pitchFamily="18" charset="0"/>
                <a:cs typeface="Times New Roman" panose="02020603050405020304" pitchFamily="18" charset="0"/>
              </a:rPr>
              <a:t>alternatives having different useful life are </a:t>
            </a:r>
            <a:r>
              <a:rPr lang="en-US" altLang="en-US" b="1" i="1" dirty="0">
                <a:solidFill>
                  <a:srgbClr val="FF0000"/>
                </a:solidFill>
                <a:latin typeface="Times New Roman" panose="02020603050405020304" pitchFamily="18" charset="0"/>
                <a:cs typeface="Times New Roman" panose="02020603050405020304" pitchFamily="18" charset="0"/>
              </a:rPr>
              <a:t>changed into projects having same useful</a:t>
            </a:r>
            <a:r>
              <a:rPr lang="en-US" altLang="en-US" b="1" dirty="0">
                <a:latin typeface="Times New Roman" panose="02020603050405020304" pitchFamily="18" charset="0"/>
                <a:cs typeface="Times New Roman" panose="02020603050405020304" pitchFamily="18" charset="0"/>
              </a:rPr>
              <a:t> life by expanding their life up to least common year.</a:t>
            </a:r>
          </a:p>
          <a:p>
            <a:pPr algn="just" eaLnBrk="1" hangingPunct="1">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The </a:t>
            </a:r>
            <a:r>
              <a:rPr lang="en-US" altLang="en-US" b="1" i="1" dirty="0">
                <a:solidFill>
                  <a:srgbClr val="FF0000"/>
                </a:solidFill>
                <a:latin typeface="Times New Roman" panose="02020603050405020304" pitchFamily="18" charset="0"/>
                <a:cs typeface="Times New Roman" panose="02020603050405020304" pitchFamily="18" charset="0"/>
              </a:rPr>
              <a:t>study period</a:t>
            </a:r>
            <a:r>
              <a:rPr lang="en-US" altLang="en-US" b="1" dirty="0">
                <a:latin typeface="Times New Roman" panose="02020603050405020304" pitchFamily="18" charset="0"/>
                <a:cs typeface="Times New Roman" panose="02020603050405020304" pitchFamily="18" charset="0"/>
              </a:rPr>
              <a:t> is equal to the </a:t>
            </a:r>
            <a:r>
              <a:rPr lang="en-US" altLang="en-US" b="1" dirty="0">
                <a:solidFill>
                  <a:srgbClr val="FF0000"/>
                </a:solidFill>
                <a:latin typeface="Times New Roman" panose="02020603050405020304" pitchFamily="18" charset="0"/>
                <a:cs typeface="Times New Roman" panose="02020603050405020304" pitchFamily="18" charset="0"/>
              </a:rPr>
              <a:t>least common multiple (LCM)</a:t>
            </a:r>
            <a:r>
              <a:rPr lang="en-US" altLang="en-US" b="1" dirty="0">
                <a:latin typeface="Times New Roman" panose="02020603050405020304" pitchFamily="18" charset="0"/>
                <a:cs typeface="Times New Roman" panose="02020603050405020304" pitchFamily="18" charset="0"/>
              </a:rPr>
              <a:t> of the lives of alternatives.</a:t>
            </a:r>
          </a:p>
          <a:p>
            <a:pPr algn="just" eaLnBrk="1" hangingPunct="1">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The </a:t>
            </a:r>
            <a:r>
              <a:rPr lang="en-US" altLang="en-US" b="1" dirty="0">
                <a:solidFill>
                  <a:srgbClr val="FF0000"/>
                </a:solidFill>
                <a:latin typeface="Times New Roman" panose="02020603050405020304" pitchFamily="18" charset="0"/>
                <a:cs typeface="Times New Roman" panose="02020603050405020304" pitchFamily="18" charset="0"/>
              </a:rPr>
              <a:t>economic consequences</a:t>
            </a:r>
            <a:r>
              <a:rPr lang="en-US" altLang="en-US" b="1" dirty="0">
                <a:latin typeface="Times New Roman" panose="02020603050405020304" pitchFamily="18" charset="0"/>
                <a:cs typeface="Times New Roman" panose="02020603050405020304" pitchFamily="18" charset="0"/>
              </a:rPr>
              <a:t> that are estimated to happen in an alternative’s </a:t>
            </a:r>
            <a:r>
              <a:rPr lang="en-US" altLang="en-US" b="1" dirty="0">
                <a:solidFill>
                  <a:srgbClr val="FF0000"/>
                </a:solidFill>
                <a:latin typeface="Times New Roman" panose="02020603050405020304" pitchFamily="18" charset="0"/>
                <a:cs typeface="Times New Roman" panose="02020603050405020304" pitchFamily="18" charset="0"/>
              </a:rPr>
              <a:t>initial life</a:t>
            </a:r>
            <a:r>
              <a:rPr lang="en-US" altLang="en-US" b="1" dirty="0">
                <a:latin typeface="Times New Roman" panose="02020603050405020304" pitchFamily="18" charset="0"/>
                <a:cs typeface="Times New Roman" panose="02020603050405020304" pitchFamily="18" charset="0"/>
              </a:rPr>
              <a:t> span will also happen in all </a:t>
            </a:r>
            <a:r>
              <a:rPr lang="en-US" altLang="en-US" b="1" dirty="0">
                <a:solidFill>
                  <a:srgbClr val="FF0000"/>
                </a:solidFill>
                <a:latin typeface="Times New Roman" panose="02020603050405020304" pitchFamily="18" charset="0"/>
                <a:cs typeface="Times New Roman" panose="02020603050405020304" pitchFamily="18" charset="0"/>
              </a:rPr>
              <a:t>succeeding life </a:t>
            </a:r>
            <a:r>
              <a:rPr lang="en-US" altLang="en-US" b="1" dirty="0" smtClean="0">
                <a:solidFill>
                  <a:srgbClr val="FF0000"/>
                </a:solidFill>
                <a:latin typeface="Times New Roman" panose="02020603050405020304" pitchFamily="18" charset="0"/>
                <a:cs typeface="Times New Roman" panose="02020603050405020304" pitchFamily="18" charset="0"/>
              </a:rPr>
              <a:t>spans</a:t>
            </a:r>
          </a:p>
          <a:p>
            <a:pPr marL="0" indent="0" algn="just" eaLnBrk="1" hangingPunct="1">
              <a:buNone/>
            </a:pPr>
            <a:r>
              <a:rPr lang="en-US" altLang="en-US" b="1" dirty="0">
                <a:solidFill>
                  <a:srgbClr val="FF0000"/>
                </a:solidFill>
                <a:latin typeface="Times New Roman" panose="02020603050405020304" pitchFamily="18" charset="0"/>
                <a:cs typeface="Times New Roman" panose="02020603050405020304" pitchFamily="18" charset="0"/>
              </a:rPr>
              <a:t> </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sz="2400" b="1" i="1" dirty="0" smtClean="0">
                <a:latin typeface="Times New Roman" panose="02020603050405020304" pitchFamily="18" charset="0"/>
                <a:cs typeface="Times New Roman" panose="02020603050405020304" pitchFamily="18" charset="0"/>
              </a:rPr>
              <a:t>Repeatability assumption is used mostly on public sector facility</a:t>
            </a:r>
            <a:endParaRPr lang="en-US" altLang="en-US" sz="2400" b="1" i="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459302" y="796446"/>
            <a:ext cx="8297173" cy="1325563"/>
          </a:xfrm>
        </p:spPr>
        <p:txBody>
          <a:bodyPr>
            <a:no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Case2:Study Period differs from the project lives and useful lives are </a:t>
            </a:r>
            <a:r>
              <a:rPr lang="en-US" altLang="en-US" sz="3200" b="1" dirty="0" smtClean="0">
                <a:latin typeface="Times New Roman" panose="02020603050405020304" pitchFamily="18" charset="0"/>
                <a:cs typeface="Times New Roman" panose="02020603050405020304" pitchFamily="18" charset="0"/>
              </a:rPr>
              <a:t>unequal </a:t>
            </a:r>
            <a:r>
              <a:rPr lang="en-US" altLang="en-US" sz="3200" b="1" dirty="0" smtClean="0">
                <a:solidFill>
                  <a:srgbClr val="002060"/>
                </a:solidFill>
                <a:latin typeface="Times New Roman" panose="02020603050405020304" pitchFamily="18" charset="0"/>
                <a:cs typeface="Times New Roman" panose="02020603050405020304" pitchFamily="18" charset="0"/>
              </a:rPr>
              <a:t>among the alternatives  (Cont’d…..)</a:t>
            </a:r>
            <a:r>
              <a:rPr lang="en-AU" sz="3200" b="1" dirty="0" smtClean="0">
                <a:solidFill>
                  <a:srgbClr val="C00000"/>
                </a:solidFill>
                <a:latin typeface="Times New Roman" panose="02020603050405020304" pitchFamily="18" charset="0"/>
                <a:cs typeface="Times New Roman" panose="02020603050405020304" pitchFamily="18" charset="0"/>
              </a:rPr>
              <a:t/>
            </a:r>
            <a:br>
              <a:rPr lang="en-AU" sz="3200" b="1" dirty="0" smtClean="0">
                <a:solidFill>
                  <a:srgbClr val="C00000"/>
                </a:solidFill>
                <a:latin typeface="Times New Roman" panose="02020603050405020304" pitchFamily="18" charset="0"/>
                <a:cs typeface="Times New Roman" panose="02020603050405020304" pitchFamily="18" charset="0"/>
              </a:rPr>
            </a:br>
            <a:endParaRPr lang="en-US" sz="3200" dirty="0"/>
          </a:p>
        </p:txBody>
      </p:sp>
    </p:spTree>
    <p:extLst>
      <p:ext uri="{BB962C8B-B14F-4D97-AF65-F5344CB8AC3E}">
        <p14:creationId xmlns:p14="http://schemas.microsoft.com/office/powerpoint/2010/main" val="9201777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a:extLst>
              <a:ext uri="{FF2B5EF4-FFF2-40B4-BE49-F238E27FC236}">
                <a16:creationId xmlns:a16="http://schemas.microsoft.com/office/drawing/2014/main" xmlns="" id="{0E2FC054-C218-4AE8-A113-087E4903DC8D}"/>
              </a:ext>
            </a:extLst>
          </p:cNvPr>
          <p:cNvSpPr>
            <a:spLocks noGrp="1" noChangeArrowheads="1"/>
          </p:cNvSpPr>
          <p:nvPr>
            <p:ph idx="1"/>
          </p:nvPr>
        </p:nvSpPr>
        <p:spPr>
          <a:xfrm>
            <a:off x="795381" y="1470818"/>
            <a:ext cx="8229600" cy="4525963"/>
          </a:xfrm>
        </p:spPr>
        <p:txBody>
          <a:bodyPr/>
          <a:lstStyle/>
          <a:p>
            <a:pPr eaLnBrk="1" hangingPunct="1">
              <a:buFontTx/>
              <a:buNone/>
            </a:pPr>
            <a:r>
              <a:rPr lang="en-US" altLang="en-US" b="1" u="sng" dirty="0">
                <a:latin typeface="Times New Roman" panose="02020603050405020304" pitchFamily="18" charset="0"/>
                <a:cs typeface="Times New Roman" panose="02020603050405020304" pitchFamily="18" charset="0"/>
              </a:rPr>
              <a:t>Lets consider the following project</a:t>
            </a:r>
          </a:p>
          <a:p>
            <a:pPr eaLnBrk="1" hangingPunct="1">
              <a:buFontTx/>
              <a:buNone/>
            </a:pPr>
            <a:endParaRPr lang="en-US" altLang="en-US" sz="2400" b="1" u="sng" dirty="0"/>
          </a:p>
          <a:p>
            <a:pPr eaLnBrk="1" hangingPunct="1">
              <a:buFontTx/>
              <a:buNone/>
            </a:pPr>
            <a:endParaRPr lang="en-US" altLang="en-US" sz="2400" b="1" dirty="0"/>
          </a:p>
          <a:p>
            <a:pPr eaLnBrk="1" hangingPunct="1">
              <a:buFontTx/>
              <a:buNone/>
            </a:pPr>
            <a:endParaRPr lang="en-US" altLang="en-US" sz="2400" b="1" dirty="0"/>
          </a:p>
        </p:txBody>
      </p:sp>
      <p:sp>
        <p:nvSpPr>
          <p:cNvPr id="23556" name="Line 4">
            <a:extLst>
              <a:ext uri="{FF2B5EF4-FFF2-40B4-BE49-F238E27FC236}">
                <a16:creationId xmlns:a16="http://schemas.microsoft.com/office/drawing/2014/main" xmlns="" id="{47601E83-D0C1-47FC-B56C-EFD005FCD314}"/>
              </a:ext>
            </a:extLst>
          </p:cNvPr>
          <p:cNvSpPr>
            <a:spLocks noChangeShapeType="1"/>
          </p:cNvSpPr>
          <p:nvPr/>
        </p:nvSpPr>
        <p:spPr bwMode="auto">
          <a:xfrm>
            <a:off x="2438400" y="3429000"/>
            <a:ext cx="1752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557" name="Line 5">
            <a:extLst>
              <a:ext uri="{FF2B5EF4-FFF2-40B4-BE49-F238E27FC236}">
                <a16:creationId xmlns:a16="http://schemas.microsoft.com/office/drawing/2014/main" xmlns="" id="{493D46CE-4390-4A53-BDA6-4773281D7D86}"/>
              </a:ext>
            </a:extLst>
          </p:cNvPr>
          <p:cNvSpPr>
            <a:spLocks noChangeShapeType="1"/>
          </p:cNvSpPr>
          <p:nvPr/>
        </p:nvSpPr>
        <p:spPr bwMode="auto">
          <a:xfrm>
            <a:off x="6248400" y="3429000"/>
            <a:ext cx="3124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558" name="Line 6">
            <a:extLst>
              <a:ext uri="{FF2B5EF4-FFF2-40B4-BE49-F238E27FC236}">
                <a16:creationId xmlns:a16="http://schemas.microsoft.com/office/drawing/2014/main" xmlns="" id="{AA309CB2-4C9F-4388-A20A-C214EF2093B9}"/>
              </a:ext>
            </a:extLst>
          </p:cNvPr>
          <p:cNvSpPr>
            <a:spLocks noChangeShapeType="1"/>
          </p:cNvSpPr>
          <p:nvPr/>
        </p:nvSpPr>
        <p:spPr bwMode="auto">
          <a:xfrm>
            <a:off x="2438400" y="3429000"/>
            <a:ext cx="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59" name="Line 7">
            <a:extLst>
              <a:ext uri="{FF2B5EF4-FFF2-40B4-BE49-F238E27FC236}">
                <a16:creationId xmlns:a16="http://schemas.microsoft.com/office/drawing/2014/main" xmlns="" id="{21F66B81-F170-4B19-8EA0-B0273096E83C}"/>
              </a:ext>
            </a:extLst>
          </p:cNvPr>
          <p:cNvSpPr>
            <a:spLocks noChangeShapeType="1"/>
          </p:cNvSpPr>
          <p:nvPr/>
        </p:nvSpPr>
        <p:spPr bwMode="auto">
          <a:xfrm flipV="1">
            <a:off x="28194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60" name="Line 8">
            <a:extLst>
              <a:ext uri="{FF2B5EF4-FFF2-40B4-BE49-F238E27FC236}">
                <a16:creationId xmlns:a16="http://schemas.microsoft.com/office/drawing/2014/main" xmlns="" id="{9FE19B09-99FA-4F11-BC36-C17F9FE93D66}"/>
              </a:ext>
            </a:extLst>
          </p:cNvPr>
          <p:cNvSpPr>
            <a:spLocks noChangeShapeType="1"/>
          </p:cNvSpPr>
          <p:nvPr/>
        </p:nvSpPr>
        <p:spPr bwMode="auto">
          <a:xfrm flipV="1">
            <a:off x="3276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61" name="Line 9">
            <a:extLst>
              <a:ext uri="{FF2B5EF4-FFF2-40B4-BE49-F238E27FC236}">
                <a16:creationId xmlns:a16="http://schemas.microsoft.com/office/drawing/2014/main" xmlns="" id="{99CFE6C4-4258-49B4-A4B3-0FDBEBCF7ACF}"/>
              </a:ext>
            </a:extLst>
          </p:cNvPr>
          <p:cNvSpPr>
            <a:spLocks noChangeShapeType="1"/>
          </p:cNvSpPr>
          <p:nvPr/>
        </p:nvSpPr>
        <p:spPr bwMode="auto">
          <a:xfrm flipV="1">
            <a:off x="37338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62" name="Line 10">
            <a:extLst>
              <a:ext uri="{FF2B5EF4-FFF2-40B4-BE49-F238E27FC236}">
                <a16:creationId xmlns:a16="http://schemas.microsoft.com/office/drawing/2014/main" xmlns="" id="{0E1B467B-902E-4333-B1FA-E778E154902A}"/>
              </a:ext>
            </a:extLst>
          </p:cNvPr>
          <p:cNvSpPr>
            <a:spLocks noChangeShapeType="1"/>
          </p:cNvSpPr>
          <p:nvPr/>
        </p:nvSpPr>
        <p:spPr bwMode="auto">
          <a:xfrm flipV="1">
            <a:off x="41910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63" name="Line 11">
            <a:extLst>
              <a:ext uri="{FF2B5EF4-FFF2-40B4-BE49-F238E27FC236}">
                <a16:creationId xmlns:a16="http://schemas.microsoft.com/office/drawing/2014/main" xmlns="" id="{CD552B94-F33E-41CA-B0CB-A4CB7FEACD14}"/>
              </a:ext>
            </a:extLst>
          </p:cNvPr>
          <p:cNvSpPr>
            <a:spLocks noChangeShapeType="1"/>
          </p:cNvSpPr>
          <p:nvPr/>
        </p:nvSpPr>
        <p:spPr bwMode="auto">
          <a:xfrm>
            <a:off x="6248400" y="3429000"/>
            <a:ext cx="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64" name="Line 12">
            <a:extLst>
              <a:ext uri="{FF2B5EF4-FFF2-40B4-BE49-F238E27FC236}">
                <a16:creationId xmlns:a16="http://schemas.microsoft.com/office/drawing/2014/main" xmlns="" id="{2F43CBB1-4857-4D6B-BE9B-A7FDF86DC9F2}"/>
              </a:ext>
            </a:extLst>
          </p:cNvPr>
          <p:cNvSpPr>
            <a:spLocks noChangeShapeType="1"/>
          </p:cNvSpPr>
          <p:nvPr/>
        </p:nvSpPr>
        <p:spPr bwMode="auto">
          <a:xfrm flipV="1">
            <a:off x="6705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65" name="Line 13">
            <a:extLst>
              <a:ext uri="{FF2B5EF4-FFF2-40B4-BE49-F238E27FC236}">
                <a16:creationId xmlns:a16="http://schemas.microsoft.com/office/drawing/2014/main" xmlns="" id="{41BBA463-52C9-4E74-BD3E-7447606F276D}"/>
              </a:ext>
            </a:extLst>
          </p:cNvPr>
          <p:cNvSpPr>
            <a:spLocks noChangeShapeType="1"/>
          </p:cNvSpPr>
          <p:nvPr/>
        </p:nvSpPr>
        <p:spPr bwMode="auto">
          <a:xfrm flipV="1">
            <a:off x="72390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66" name="Line 14">
            <a:extLst>
              <a:ext uri="{FF2B5EF4-FFF2-40B4-BE49-F238E27FC236}">
                <a16:creationId xmlns:a16="http://schemas.microsoft.com/office/drawing/2014/main" xmlns="" id="{5545ED55-1F85-4CEE-81A3-671D5FBA015A}"/>
              </a:ext>
            </a:extLst>
          </p:cNvPr>
          <p:cNvSpPr>
            <a:spLocks noChangeShapeType="1"/>
          </p:cNvSpPr>
          <p:nvPr/>
        </p:nvSpPr>
        <p:spPr bwMode="auto">
          <a:xfrm flipV="1">
            <a:off x="77724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67" name="Line 15">
            <a:extLst>
              <a:ext uri="{FF2B5EF4-FFF2-40B4-BE49-F238E27FC236}">
                <a16:creationId xmlns:a16="http://schemas.microsoft.com/office/drawing/2014/main" xmlns="" id="{821724DA-145C-4A2F-9F18-747D8ECD5E66}"/>
              </a:ext>
            </a:extLst>
          </p:cNvPr>
          <p:cNvSpPr>
            <a:spLocks noChangeShapeType="1"/>
          </p:cNvSpPr>
          <p:nvPr/>
        </p:nvSpPr>
        <p:spPr bwMode="auto">
          <a:xfrm flipV="1">
            <a:off x="83058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68" name="Line 16">
            <a:extLst>
              <a:ext uri="{FF2B5EF4-FFF2-40B4-BE49-F238E27FC236}">
                <a16:creationId xmlns:a16="http://schemas.microsoft.com/office/drawing/2014/main" xmlns="" id="{E501BD38-CCCB-4649-A7D8-54DA335E1CA0}"/>
              </a:ext>
            </a:extLst>
          </p:cNvPr>
          <p:cNvSpPr>
            <a:spLocks noChangeShapeType="1"/>
          </p:cNvSpPr>
          <p:nvPr/>
        </p:nvSpPr>
        <p:spPr bwMode="auto">
          <a:xfrm flipV="1">
            <a:off x="88392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69" name="Line 17">
            <a:extLst>
              <a:ext uri="{FF2B5EF4-FFF2-40B4-BE49-F238E27FC236}">
                <a16:creationId xmlns:a16="http://schemas.microsoft.com/office/drawing/2014/main" xmlns="" id="{485A89C1-5BAC-4C1E-9719-2824FCFFFE10}"/>
              </a:ext>
            </a:extLst>
          </p:cNvPr>
          <p:cNvSpPr>
            <a:spLocks noChangeShapeType="1"/>
          </p:cNvSpPr>
          <p:nvPr/>
        </p:nvSpPr>
        <p:spPr bwMode="auto">
          <a:xfrm flipV="1">
            <a:off x="9372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70" name="Line 18">
            <a:extLst>
              <a:ext uri="{FF2B5EF4-FFF2-40B4-BE49-F238E27FC236}">
                <a16:creationId xmlns:a16="http://schemas.microsoft.com/office/drawing/2014/main" xmlns="" id="{656761FB-5F71-473D-9046-2A89ABD867FC}"/>
              </a:ext>
            </a:extLst>
          </p:cNvPr>
          <p:cNvSpPr>
            <a:spLocks noChangeShapeType="1"/>
          </p:cNvSpPr>
          <p:nvPr/>
        </p:nvSpPr>
        <p:spPr bwMode="auto">
          <a:xfrm>
            <a:off x="2438400" y="3429000"/>
            <a:ext cx="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71" name="Line 19">
            <a:extLst>
              <a:ext uri="{FF2B5EF4-FFF2-40B4-BE49-F238E27FC236}">
                <a16:creationId xmlns:a16="http://schemas.microsoft.com/office/drawing/2014/main" xmlns="" id="{18AD9AD7-ADF6-4B4D-9F98-FBDC9D915C38}"/>
              </a:ext>
            </a:extLst>
          </p:cNvPr>
          <p:cNvSpPr>
            <a:spLocks noChangeShapeType="1"/>
          </p:cNvSpPr>
          <p:nvPr/>
        </p:nvSpPr>
        <p:spPr bwMode="auto">
          <a:xfrm flipV="1">
            <a:off x="9372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72" name="Line 20">
            <a:extLst>
              <a:ext uri="{FF2B5EF4-FFF2-40B4-BE49-F238E27FC236}">
                <a16:creationId xmlns:a16="http://schemas.microsoft.com/office/drawing/2014/main" xmlns="" id="{CB44D3B9-5F2F-48D3-A0D7-335FE21A3A00}"/>
              </a:ext>
            </a:extLst>
          </p:cNvPr>
          <p:cNvSpPr>
            <a:spLocks noChangeShapeType="1"/>
          </p:cNvSpPr>
          <p:nvPr/>
        </p:nvSpPr>
        <p:spPr bwMode="auto">
          <a:xfrm>
            <a:off x="2438400" y="3429000"/>
            <a:ext cx="1752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573" name="Line 21">
            <a:extLst>
              <a:ext uri="{FF2B5EF4-FFF2-40B4-BE49-F238E27FC236}">
                <a16:creationId xmlns:a16="http://schemas.microsoft.com/office/drawing/2014/main" xmlns="" id="{DB0500ED-07B9-4351-9D16-CD8F494EF299}"/>
              </a:ext>
            </a:extLst>
          </p:cNvPr>
          <p:cNvSpPr>
            <a:spLocks noChangeShapeType="1"/>
          </p:cNvSpPr>
          <p:nvPr/>
        </p:nvSpPr>
        <p:spPr bwMode="auto">
          <a:xfrm>
            <a:off x="2438400" y="3429000"/>
            <a:ext cx="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74" name="Line 22">
            <a:extLst>
              <a:ext uri="{FF2B5EF4-FFF2-40B4-BE49-F238E27FC236}">
                <a16:creationId xmlns:a16="http://schemas.microsoft.com/office/drawing/2014/main" xmlns="" id="{52F9B45F-3C31-4F4A-BE1D-7DDC0D759405}"/>
              </a:ext>
            </a:extLst>
          </p:cNvPr>
          <p:cNvSpPr>
            <a:spLocks noChangeShapeType="1"/>
          </p:cNvSpPr>
          <p:nvPr/>
        </p:nvSpPr>
        <p:spPr bwMode="auto">
          <a:xfrm flipV="1">
            <a:off x="9372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75" name="Line 23">
            <a:extLst>
              <a:ext uri="{FF2B5EF4-FFF2-40B4-BE49-F238E27FC236}">
                <a16:creationId xmlns:a16="http://schemas.microsoft.com/office/drawing/2014/main" xmlns="" id="{90426B82-F533-4573-BB76-2A9632EC8237}"/>
              </a:ext>
            </a:extLst>
          </p:cNvPr>
          <p:cNvSpPr>
            <a:spLocks noChangeShapeType="1"/>
          </p:cNvSpPr>
          <p:nvPr/>
        </p:nvSpPr>
        <p:spPr bwMode="auto">
          <a:xfrm flipV="1">
            <a:off x="28194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76" name="Line 24">
            <a:extLst>
              <a:ext uri="{FF2B5EF4-FFF2-40B4-BE49-F238E27FC236}">
                <a16:creationId xmlns:a16="http://schemas.microsoft.com/office/drawing/2014/main" xmlns="" id="{E3CA7BD1-CE74-457A-AAB5-C2EBE8E60A10}"/>
              </a:ext>
            </a:extLst>
          </p:cNvPr>
          <p:cNvSpPr>
            <a:spLocks noChangeShapeType="1"/>
          </p:cNvSpPr>
          <p:nvPr/>
        </p:nvSpPr>
        <p:spPr bwMode="auto">
          <a:xfrm>
            <a:off x="2438400" y="3429000"/>
            <a:ext cx="1752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577" name="Line 25">
            <a:extLst>
              <a:ext uri="{FF2B5EF4-FFF2-40B4-BE49-F238E27FC236}">
                <a16:creationId xmlns:a16="http://schemas.microsoft.com/office/drawing/2014/main" xmlns="" id="{5CF89E6F-5CE3-4DE0-A17B-85740DFA45FC}"/>
              </a:ext>
            </a:extLst>
          </p:cNvPr>
          <p:cNvSpPr>
            <a:spLocks noChangeShapeType="1"/>
          </p:cNvSpPr>
          <p:nvPr/>
        </p:nvSpPr>
        <p:spPr bwMode="auto">
          <a:xfrm>
            <a:off x="2438400" y="3429000"/>
            <a:ext cx="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78" name="Line 26">
            <a:extLst>
              <a:ext uri="{FF2B5EF4-FFF2-40B4-BE49-F238E27FC236}">
                <a16:creationId xmlns:a16="http://schemas.microsoft.com/office/drawing/2014/main" xmlns="" id="{4B19AE08-3CD4-4A09-9B66-8F93D7FA45FE}"/>
              </a:ext>
            </a:extLst>
          </p:cNvPr>
          <p:cNvSpPr>
            <a:spLocks noChangeShapeType="1"/>
          </p:cNvSpPr>
          <p:nvPr/>
        </p:nvSpPr>
        <p:spPr bwMode="auto">
          <a:xfrm flipV="1">
            <a:off x="9372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79" name="Line 27">
            <a:extLst>
              <a:ext uri="{FF2B5EF4-FFF2-40B4-BE49-F238E27FC236}">
                <a16:creationId xmlns:a16="http://schemas.microsoft.com/office/drawing/2014/main" xmlns="" id="{630E6E3D-0F30-4F08-9749-CAB9003AE4E6}"/>
              </a:ext>
            </a:extLst>
          </p:cNvPr>
          <p:cNvSpPr>
            <a:spLocks noChangeShapeType="1"/>
          </p:cNvSpPr>
          <p:nvPr/>
        </p:nvSpPr>
        <p:spPr bwMode="auto">
          <a:xfrm flipV="1">
            <a:off x="3276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80" name="Line 28">
            <a:extLst>
              <a:ext uri="{FF2B5EF4-FFF2-40B4-BE49-F238E27FC236}">
                <a16:creationId xmlns:a16="http://schemas.microsoft.com/office/drawing/2014/main" xmlns="" id="{5981B810-DFDC-4496-B4E1-F05EFFB5563C}"/>
              </a:ext>
            </a:extLst>
          </p:cNvPr>
          <p:cNvSpPr>
            <a:spLocks noChangeShapeType="1"/>
          </p:cNvSpPr>
          <p:nvPr/>
        </p:nvSpPr>
        <p:spPr bwMode="auto">
          <a:xfrm flipV="1">
            <a:off x="28194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81" name="Line 29">
            <a:extLst>
              <a:ext uri="{FF2B5EF4-FFF2-40B4-BE49-F238E27FC236}">
                <a16:creationId xmlns:a16="http://schemas.microsoft.com/office/drawing/2014/main" xmlns="" id="{496810C8-6D7E-48E4-A02B-6BDA90BF2453}"/>
              </a:ext>
            </a:extLst>
          </p:cNvPr>
          <p:cNvSpPr>
            <a:spLocks noChangeShapeType="1"/>
          </p:cNvSpPr>
          <p:nvPr/>
        </p:nvSpPr>
        <p:spPr bwMode="auto">
          <a:xfrm>
            <a:off x="2438400" y="3429000"/>
            <a:ext cx="1752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582" name="Line 30">
            <a:extLst>
              <a:ext uri="{FF2B5EF4-FFF2-40B4-BE49-F238E27FC236}">
                <a16:creationId xmlns:a16="http://schemas.microsoft.com/office/drawing/2014/main" xmlns="" id="{3DFFDE2D-3791-4B59-B43D-6F81C35E9D3C}"/>
              </a:ext>
            </a:extLst>
          </p:cNvPr>
          <p:cNvSpPr>
            <a:spLocks noChangeShapeType="1"/>
          </p:cNvSpPr>
          <p:nvPr/>
        </p:nvSpPr>
        <p:spPr bwMode="auto">
          <a:xfrm>
            <a:off x="2438400" y="3429000"/>
            <a:ext cx="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83" name="Line 31">
            <a:extLst>
              <a:ext uri="{FF2B5EF4-FFF2-40B4-BE49-F238E27FC236}">
                <a16:creationId xmlns:a16="http://schemas.microsoft.com/office/drawing/2014/main" xmlns="" id="{579E86EC-5B3C-41BD-8C30-F1C72E549802}"/>
              </a:ext>
            </a:extLst>
          </p:cNvPr>
          <p:cNvSpPr>
            <a:spLocks noChangeShapeType="1"/>
          </p:cNvSpPr>
          <p:nvPr/>
        </p:nvSpPr>
        <p:spPr bwMode="auto">
          <a:xfrm flipV="1">
            <a:off x="9372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84" name="Line 32">
            <a:extLst>
              <a:ext uri="{FF2B5EF4-FFF2-40B4-BE49-F238E27FC236}">
                <a16:creationId xmlns:a16="http://schemas.microsoft.com/office/drawing/2014/main" xmlns="" id="{5FA11013-B79B-4D1D-BA51-F850A9403D3E}"/>
              </a:ext>
            </a:extLst>
          </p:cNvPr>
          <p:cNvSpPr>
            <a:spLocks noChangeShapeType="1"/>
          </p:cNvSpPr>
          <p:nvPr/>
        </p:nvSpPr>
        <p:spPr bwMode="auto">
          <a:xfrm flipV="1">
            <a:off x="37338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85" name="Line 33">
            <a:extLst>
              <a:ext uri="{FF2B5EF4-FFF2-40B4-BE49-F238E27FC236}">
                <a16:creationId xmlns:a16="http://schemas.microsoft.com/office/drawing/2014/main" xmlns="" id="{4DBFC66E-851A-48D9-A399-D9937E3E6006}"/>
              </a:ext>
            </a:extLst>
          </p:cNvPr>
          <p:cNvSpPr>
            <a:spLocks noChangeShapeType="1"/>
          </p:cNvSpPr>
          <p:nvPr/>
        </p:nvSpPr>
        <p:spPr bwMode="auto">
          <a:xfrm flipV="1">
            <a:off x="3276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86" name="Line 34">
            <a:extLst>
              <a:ext uri="{FF2B5EF4-FFF2-40B4-BE49-F238E27FC236}">
                <a16:creationId xmlns:a16="http://schemas.microsoft.com/office/drawing/2014/main" xmlns="" id="{30C1146F-325A-4718-81CC-8B5AAD825F86}"/>
              </a:ext>
            </a:extLst>
          </p:cNvPr>
          <p:cNvSpPr>
            <a:spLocks noChangeShapeType="1"/>
          </p:cNvSpPr>
          <p:nvPr/>
        </p:nvSpPr>
        <p:spPr bwMode="auto">
          <a:xfrm flipV="1">
            <a:off x="28194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87" name="Line 35">
            <a:extLst>
              <a:ext uri="{FF2B5EF4-FFF2-40B4-BE49-F238E27FC236}">
                <a16:creationId xmlns:a16="http://schemas.microsoft.com/office/drawing/2014/main" xmlns="" id="{9BA68235-0DD6-46DC-A209-6C24C3659C42}"/>
              </a:ext>
            </a:extLst>
          </p:cNvPr>
          <p:cNvSpPr>
            <a:spLocks noChangeShapeType="1"/>
          </p:cNvSpPr>
          <p:nvPr/>
        </p:nvSpPr>
        <p:spPr bwMode="auto">
          <a:xfrm>
            <a:off x="2438400" y="3429000"/>
            <a:ext cx="1752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588" name="Line 36">
            <a:extLst>
              <a:ext uri="{FF2B5EF4-FFF2-40B4-BE49-F238E27FC236}">
                <a16:creationId xmlns:a16="http://schemas.microsoft.com/office/drawing/2014/main" xmlns="" id="{94148C31-7149-411E-80F2-5D80942EACF0}"/>
              </a:ext>
            </a:extLst>
          </p:cNvPr>
          <p:cNvSpPr>
            <a:spLocks noChangeShapeType="1"/>
          </p:cNvSpPr>
          <p:nvPr/>
        </p:nvSpPr>
        <p:spPr bwMode="auto">
          <a:xfrm>
            <a:off x="2438400" y="3429000"/>
            <a:ext cx="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89" name="Line 37">
            <a:extLst>
              <a:ext uri="{FF2B5EF4-FFF2-40B4-BE49-F238E27FC236}">
                <a16:creationId xmlns:a16="http://schemas.microsoft.com/office/drawing/2014/main" xmlns="" id="{D42EDB88-9DA9-4EB9-B7C2-A1FB56F9D831}"/>
              </a:ext>
            </a:extLst>
          </p:cNvPr>
          <p:cNvSpPr>
            <a:spLocks noChangeShapeType="1"/>
          </p:cNvSpPr>
          <p:nvPr/>
        </p:nvSpPr>
        <p:spPr bwMode="auto">
          <a:xfrm flipV="1">
            <a:off x="9372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90" name="Line 38">
            <a:extLst>
              <a:ext uri="{FF2B5EF4-FFF2-40B4-BE49-F238E27FC236}">
                <a16:creationId xmlns:a16="http://schemas.microsoft.com/office/drawing/2014/main" xmlns="" id="{AB3636EA-C50F-4C81-B636-BF36346FD76A}"/>
              </a:ext>
            </a:extLst>
          </p:cNvPr>
          <p:cNvSpPr>
            <a:spLocks noChangeShapeType="1"/>
          </p:cNvSpPr>
          <p:nvPr/>
        </p:nvSpPr>
        <p:spPr bwMode="auto">
          <a:xfrm flipV="1">
            <a:off x="41910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91" name="Line 39">
            <a:extLst>
              <a:ext uri="{FF2B5EF4-FFF2-40B4-BE49-F238E27FC236}">
                <a16:creationId xmlns:a16="http://schemas.microsoft.com/office/drawing/2014/main" xmlns="" id="{27BC36FA-B5F6-4AA1-9490-65858ECDE51D}"/>
              </a:ext>
            </a:extLst>
          </p:cNvPr>
          <p:cNvSpPr>
            <a:spLocks noChangeShapeType="1"/>
          </p:cNvSpPr>
          <p:nvPr/>
        </p:nvSpPr>
        <p:spPr bwMode="auto">
          <a:xfrm flipV="1">
            <a:off x="37338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92" name="Line 40">
            <a:extLst>
              <a:ext uri="{FF2B5EF4-FFF2-40B4-BE49-F238E27FC236}">
                <a16:creationId xmlns:a16="http://schemas.microsoft.com/office/drawing/2014/main" xmlns="" id="{7DA4485D-DEAF-42A4-BA0D-08104131EA55}"/>
              </a:ext>
            </a:extLst>
          </p:cNvPr>
          <p:cNvSpPr>
            <a:spLocks noChangeShapeType="1"/>
          </p:cNvSpPr>
          <p:nvPr/>
        </p:nvSpPr>
        <p:spPr bwMode="auto">
          <a:xfrm flipV="1">
            <a:off x="3276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93" name="Line 41">
            <a:extLst>
              <a:ext uri="{FF2B5EF4-FFF2-40B4-BE49-F238E27FC236}">
                <a16:creationId xmlns:a16="http://schemas.microsoft.com/office/drawing/2014/main" xmlns="" id="{94DD9C3C-5946-4D01-84CC-1EDEE12ADBE3}"/>
              </a:ext>
            </a:extLst>
          </p:cNvPr>
          <p:cNvSpPr>
            <a:spLocks noChangeShapeType="1"/>
          </p:cNvSpPr>
          <p:nvPr/>
        </p:nvSpPr>
        <p:spPr bwMode="auto">
          <a:xfrm flipV="1">
            <a:off x="28194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94" name="Line 42">
            <a:extLst>
              <a:ext uri="{FF2B5EF4-FFF2-40B4-BE49-F238E27FC236}">
                <a16:creationId xmlns:a16="http://schemas.microsoft.com/office/drawing/2014/main" xmlns="" id="{7AF62823-FCEF-4F3B-B2BE-BDEDA358D76F}"/>
              </a:ext>
            </a:extLst>
          </p:cNvPr>
          <p:cNvSpPr>
            <a:spLocks noChangeShapeType="1"/>
          </p:cNvSpPr>
          <p:nvPr/>
        </p:nvSpPr>
        <p:spPr bwMode="auto">
          <a:xfrm>
            <a:off x="2438400" y="3429000"/>
            <a:ext cx="1752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595" name="Line 43">
            <a:extLst>
              <a:ext uri="{FF2B5EF4-FFF2-40B4-BE49-F238E27FC236}">
                <a16:creationId xmlns:a16="http://schemas.microsoft.com/office/drawing/2014/main" xmlns="" id="{5159A738-5399-4526-9796-6BFBB2A42374}"/>
              </a:ext>
            </a:extLst>
          </p:cNvPr>
          <p:cNvSpPr>
            <a:spLocks noChangeShapeType="1"/>
          </p:cNvSpPr>
          <p:nvPr/>
        </p:nvSpPr>
        <p:spPr bwMode="auto">
          <a:xfrm>
            <a:off x="2438400" y="3429000"/>
            <a:ext cx="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96" name="Line 44">
            <a:extLst>
              <a:ext uri="{FF2B5EF4-FFF2-40B4-BE49-F238E27FC236}">
                <a16:creationId xmlns:a16="http://schemas.microsoft.com/office/drawing/2014/main" xmlns="" id="{6346057C-3083-4A4B-AA86-03EEB70B422E}"/>
              </a:ext>
            </a:extLst>
          </p:cNvPr>
          <p:cNvSpPr>
            <a:spLocks noChangeShapeType="1"/>
          </p:cNvSpPr>
          <p:nvPr/>
        </p:nvSpPr>
        <p:spPr bwMode="auto">
          <a:xfrm flipV="1">
            <a:off x="9372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97" name="Line 45">
            <a:extLst>
              <a:ext uri="{FF2B5EF4-FFF2-40B4-BE49-F238E27FC236}">
                <a16:creationId xmlns:a16="http://schemas.microsoft.com/office/drawing/2014/main" xmlns="" id="{BCC5BF34-58CD-4DB3-A70D-2714EE7F00AC}"/>
              </a:ext>
            </a:extLst>
          </p:cNvPr>
          <p:cNvSpPr>
            <a:spLocks noChangeShapeType="1"/>
          </p:cNvSpPr>
          <p:nvPr/>
        </p:nvSpPr>
        <p:spPr bwMode="auto">
          <a:xfrm>
            <a:off x="6248400" y="3429000"/>
            <a:ext cx="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98" name="Line 46">
            <a:extLst>
              <a:ext uri="{FF2B5EF4-FFF2-40B4-BE49-F238E27FC236}">
                <a16:creationId xmlns:a16="http://schemas.microsoft.com/office/drawing/2014/main" xmlns="" id="{C554A247-55A3-47FF-AA58-FEF740A316D2}"/>
              </a:ext>
            </a:extLst>
          </p:cNvPr>
          <p:cNvSpPr>
            <a:spLocks noChangeShapeType="1"/>
          </p:cNvSpPr>
          <p:nvPr/>
        </p:nvSpPr>
        <p:spPr bwMode="auto">
          <a:xfrm flipV="1">
            <a:off x="41910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599" name="Line 47">
            <a:extLst>
              <a:ext uri="{FF2B5EF4-FFF2-40B4-BE49-F238E27FC236}">
                <a16:creationId xmlns:a16="http://schemas.microsoft.com/office/drawing/2014/main" xmlns="" id="{750D9682-A255-4FE6-B05C-C8958F8C70C0}"/>
              </a:ext>
            </a:extLst>
          </p:cNvPr>
          <p:cNvSpPr>
            <a:spLocks noChangeShapeType="1"/>
          </p:cNvSpPr>
          <p:nvPr/>
        </p:nvSpPr>
        <p:spPr bwMode="auto">
          <a:xfrm flipV="1">
            <a:off x="37338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00" name="Line 48">
            <a:extLst>
              <a:ext uri="{FF2B5EF4-FFF2-40B4-BE49-F238E27FC236}">
                <a16:creationId xmlns:a16="http://schemas.microsoft.com/office/drawing/2014/main" xmlns="" id="{39672C29-3864-4220-BF66-82051152BBBC}"/>
              </a:ext>
            </a:extLst>
          </p:cNvPr>
          <p:cNvSpPr>
            <a:spLocks noChangeShapeType="1"/>
          </p:cNvSpPr>
          <p:nvPr/>
        </p:nvSpPr>
        <p:spPr bwMode="auto">
          <a:xfrm flipV="1">
            <a:off x="3276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01" name="Line 49">
            <a:extLst>
              <a:ext uri="{FF2B5EF4-FFF2-40B4-BE49-F238E27FC236}">
                <a16:creationId xmlns:a16="http://schemas.microsoft.com/office/drawing/2014/main" xmlns="" id="{72B36EB0-503A-4B1D-B8D7-6BFDF7709E87}"/>
              </a:ext>
            </a:extLst>
          </p:cNvPr>
          <p:cNvSpPr>
            <a:spLocks noChangeShapeType="1"/>
          </p:cNvSpPr>
          <p:nvPr/>
        </p:nvSpPr>
        <p:spPr bwMode="auto">
          <a:xfrm flipV="1">
            <a:off x="28194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02" name="Line 50">
            <a:extLst>
              <a:ext uri="{FF2B5EF4-FFF2-40B4-BE49-F238E27FC236}">
                <a16:creationId xmlns:a16="http://schemas.microsoft.com/office/drawing/2014/main" xmlns="" id="{76E59446-29D2-4562-BA72-F6048C692A79}"/>
              </a:ext>
            </a:extLst>
          </p:cNvPr>
          <p:cNvSpPr>
            <a:spLocks noChangeShapeType="1"/>
          </p:cNvSpPr>
          <p:nvPr/>
        </p:nvSpPr>
        <p:spPr bwMode="auto">
          <a:xfrm>
            <a:off x="2438400" y="3429000"/>
            <a:ext cx="1752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603" name="Line 51">
            <a:extLst>
              <a:ext uri="{FF2B5EF4-FFF2-40B4-BE49-F238E27FC236}">
                <a16:creationId xmlns:a16="http://schemas.microsoft.com/office/drawing/2014/main" xmlns="" id="{1A01583A-F846-4114-9C59-1C5A2049901C}"/>
              </a:ext>
            </a:extLst>
          </p:cNvPr>
          <p:cNvSpPr>
            <a:spLocks noChangeShapeType="1"/>
          </p:cNvSpPr>
          <p:nvPr/>
        </p:nvSpPr>
        <p:spPr bwMode="auto">
          <a:xfrm>
            <a:off x="2438400" y="3429000"/>
            <a:ext cx="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04" name="Line 52">
            <a:extLst>
              <a:ext uri="{FF2B5EF4-FFF2-40B4-BE49-F238E27FC236}">
                <a16:creationId xmlns:a16="http://schemas.microsoft.com/office/drawing/2014/main" xmlns="" id="{2619BCAB-B479-4F27-B525-547C41E32B95}"/>
              </a:ext>
            </a:extLst>
          </p:cNvPr>
          <p:cNvSpPr>
            <a:spLocks noChangeShapeType="1"/>
          </p:cNvSpPr>
          <p:nvPr/>
        </p:nvSpPr>
        <p:spPr bwMode="auto">
          <a:xfrm flipV="1">
            <a:off x="9372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05" name="Line 53">
            <a:extLst>
              <a:ext uri="{FF2B5EF4-FFF2-40B4-BE49-F238E27FC236}">
                <a16:creationId xmlns:a16="http://schemas.microsoft.com/office/drawing/2014/main" xmlns="" id="{DFA3C67F-C376-438A-91AF-B6E940263689}"/>
              </a:ext>
            </a:extLst>
          </p:cNvPr>
          <p:cNvSpPr>
            <a:spLocks noChangeShapeType="1"/>
          </p:cNvSpPr>
          <p:nvPr/>
        </p:nvSpPr>
        <p:spPr bwMode="auto">
          <a:xfrm>
            <a:off x="6248400" y="3429000"/>
            <a:ext cx="3124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606" name="Line 54">
            <a:extLst>
              <a:ext uri="{FF2B5EF4-FFF2-40B4-BE49-F238E27FC236}">
                <a16:creationId xmlns:a16="http://schemas.microsoft.com/office/drawing/2014/main" xmlns="" id="{79AB9A5B-AED0-491E-B5BD-35F424CC2000}"/>
              </a:ext>
            </a:extLst>
          </p:cNvPr>
          <p:cNvSpPr>
            <a:spLocks noChangeShapeType="1"/>
          </p:cNvSpPr>
          <p:nvPr/>
        </p:nvSpPr>
        <p:spPr bwMode="auto">
          <a:xfrm>
            <a:off x="6248400" y="3429000"/>
            <a:ext cx="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07" name="Line 55">
            <a:extLst>
              <a:ext uri="{FF2B5EF4-FFF2-40B4-BE49-F238E27FC236}">
                <a16:creationId xmlns:a16="http://schemas.microsoft.com/office/drawing/2014/main" xmlns="" id="{A2323EFD-BDD2-4AD8-AB45-84737115B23B}"/>
              </a:ext>
            </a:extLst>
          </p:cNvPr>
          <p:cNvSpPr>
            <a:spLocks noChangeShapeType="1"/>
          </p:cNvSpPr>
          <p:nvPr/>
        </p:nvSpPr>
        <p:spPr bwMode="auto">
          <a:xfrm flipV="1">
            <a:off x="41910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08" name="Line 56">
            <a:extLst>
              <a:ext uri="{FF2B5EF4-FFF2-40B4-BE49-F238E27FC236}">
                <a16:creationId xmlns:a16="http://schemas.microsoft.com/office/drawing/2014/main" xmlns="" id="{85F6128B-5472-4296-8639-21B75E4D2EAA}"/>
              </a:ext>
            </a:extLst>
          </p:cNvPr>
          <p:cNvSpPr>
            <a:spLocks noChangeShapeType="1"/>
          </p:cNvSpPr>
          <p:nvPr/>
        </p:nvSpPr>
        <p:spPr bwMode="auto">
          <a:xfrm flipV="1">
            <a:off x="37338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09" name="Line 57">
            <a:extLst>
              <a:ext uri="{FF2B5EF4-FFF2-40B4-BE49-F238E27FC236}">
                <a16:creationId xmlns:a16="http://schemas.microsoft.com/office/drawing/2014/main" xmlns="" id="{24ABE147-033E-4F28-850B-FA50F2938761}"/>
              </a:ext>
            </a:extLst>
          </p:cNvPr>
          <p:cNvSpPr>
            <a:spLocks noChangeShapeType="1"/>
          </p:cNvSpPr>
          <p:nvPr/>
        </p:nvSpPr>
        <p:spPr bwMode="auto">
          <a:xfrm flipV="1">
            <a:off x="3276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10" name="Line 58">
            <a:extLst>
              <a:ext uri="{FF2B5EF4-FFF2-40B4-BE49-F238E27FC236}">
                <a16:creationId xmlns:a16="http://schemas.microsoft.com/office/drawing/2014/main" xmlns="" id="{FF810621-BC40-4400-B734-2374AE33FCBE}"/>
              </a:ext>
            </a:extLst>
          </p:cNvPr>
          <p:cNvSpPr>
            <a:spLocks noChangeShapeType="1"/>
          </p:cNvSpPr>
          <p:nvPr/>
        </p:nvSpPr>
        <p:spPr bwMode="auto">
          <a:xfrm flipV="1">
            <a:off x="28194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11" name="Line 59">
            <a:extLst>
              <a:ext uri="{FF2B5EF4-FFF2-40B4-BE49-F238E27FC236}">
                <a16:creationId xmlns:a16="http://schemas.microsoft.com/office/drawing/2014/main" xmlns="" id="{63F1F4A3-F14C-4928-8FAD-6FEFB82EB313}"/>
              </a:ext>
            </a:extLst>
          </p:cNvPr>
          <p:cNvSpPr>
            <a:spLocks noChangeShapeType="1"/>
          </p:cNvSpPr>
          <p:nvPr/>
        </p:nvSpPr>
        <p:spPr bwMode="auto">
          <a:xfrm>
            <a:off x="2438400" y="3429000"/>
            <a:ext cx="1752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612" name="Line 60">
            <a:extLst>
              <a:ext uri="{FF2B5EF4-FFF2-40B4-BE49-F238E27FC236}">
                <a16:creationId xmlns:a16="http://schemas.microsoft.com/office/drawing/2014/main" xmlns="" id="{6E6DFC1A-BA33-4005-BECB-995D4F1C250E}"/>
              </a:ext>
            </a:extLst>
          </p:cNvPr>
          <p:cNvSpPr>
            <a:spLocks noChangeShapeType="1"/>
          </p:cNvSpPr>
          <p:nvPr/>
        </p:nvSpPr>
        <p:spPr bwMode="auto">
          <a:xfrm>
            <a:off x="2438400" y="3429000"/>
            <a:ext cx="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13" name="Line 61">
            <a:extLst>
              <a:ext uri="{FF2B5EF4-FFF2-40B4-BE49-F238E27FC236}">
                <a16:creationId xmlns:a16="http://schemas.microsoft.com/office/drawing/2014/main" xmlns="" id="{B66EA268-1DD5-4753-8DF7-E30FFA334BFA}"/>
              </a:ext>
            </a:extLst>
          </p:cNvPr>
          <p:cNvSpPr>
            <a:spLocks noChangeShapeType="1"/>
          </p:cNvSpPr>
          <p:nvPr/>
        </p:nvSpPr>
        <p:spPr bwMode="auto">
          <a:xfrm flipV="1">
            <a:off x="9372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14" name="Line 62">
            <a:extLst>
              <a:ext uri="{FF2B5EF4-FFF2-40B4-BE49-F238E27FC236}">
                <a16:creationId xmlns:a16="http://schemas.microsoft.com/office/drawing/2014/main" xmlns="" id="{89286285-3F27-499C-B491-A1715F6590D8}"/>
              </a:ext>
            </a:extLst>
          </p:cNvPr>
          <p:cNvSpPr>
            <a:spLocks noChangeShapeType="1"/>
          </p:cNvSpPr>
          <p:nvPr/>
        </p:nvSpPr>
        <p:spPr bwMode="auto">
          <a:xfrm flipV="1">
            <a:off x="6705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15" name="Line 63">
            <a:extLst>
              <a:ext uri="{FF2B5EF4-FFF2-40B4-BE49-F238E27FC236}">
                <a16:creationId xmlns:a16="http://schemas.microsoft.com/office/drawing/2014/main" xmlns="" id="{880F1C6F-3602-4FBB-92BB-5319953C0170}"/>
              </a:ext>
            </a:extLst>
          </p:cNvPr>
          <p:cNvSpPr>
            <a:spLocks noChangeShapeType="1"/>
          </p:cNvSpPr>
          <p:nvPr/>
        </p:nvSpPr>
        <p:spPr bwMode="auto">
          <a:xfrm>
            <a:off x="6248400" y="3429000"/>
            <a:ext cx="3124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616" name="Line 64">
            <a:extLst>
              <a:ext uri="{FF2B5EF4-FFF2-40B4-BE49-F238E27FC236}">
                <a16:creationId xmlns:a16="http://schemas.microsoft.com/office/drawing/2014/main" xmlns="" id="{FF589D4E-0243-4267-99C7-EA53E98C1E47}"/>
              </a:ext>
            </a:extLst>
          </p:cNvPr>
          <p:cNvSpPr>
            <a:spLocks noChangeShapeType="1"/>
          </p:cNvSpPr>
          <p:nvPr/>
        </p:nvSpPr>
        <p:spPr bwMode="auto">
          <a:xfrm>
            <a:off x="6248400" y="3429000"/>
            <a:ext cx="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17" name="Line 65">
            <a:extLst>
              <a:ext uri="{FF2B5EF4-FFF2-40B4-BE49-F238E27FC236}">
                <a16:creationId xmlns:a16="http://schemas.microsoft.com/office/drawing/2014/main" xmlns="" id="{57DF363B-33C0-4392-A36E-06EEB941073D}"/>
              </a:ext>
            </a:extLst>
          </p:cNvPr>
          <p:cNvSpPr>
            <a:spLocks noChangeShapeType="1"/>
          </p:cNvSpPr>
          <p:nvPr/>
        </p:nvSpPr>
        <p:spPr bwMode="auto">
          <a:xfrm flipV="1">
            <a:off x="41910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18" name="Line 66">
            <a:extLst>
              <a:ext uri="{FF2B5EF4-FFF2-40B4-BE49-F238E27FC236}">
                <a16:creationId xmlns:a16="http://schemas.microsoft.com/office/drawing/2014/main" xmlns="" id="{2E674C5D-27C0-43CE-9C89-DF6CB0929D1F}"/>
              </a:ext>
            </a:extLst>
          </p:cNvPr>
          <p:cNvSpPr>
            <a:spLocks noChangeShapeType="1"/>
          </p:cNvSpPr>
          <p:nvPr/>
        </p:nvSpPr>
        <p:spPr bwMode="auto">
          <a:xfrm flipV="1">
            <a:off x="37338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19" name="Line 67">
            <a:extLst>
              <a:ext uri="{FF2B5EF4-FFF2-40B4-BE49-F238E27FC236}">
                <a16:creationId xmlns:a16="http://schemas.microsoft.com/office/drawing/2014/main" xmlns="" id="{B9D4F0BC-3DBB-4EFF-87DD-A826C6FEB55E}"/>
              </a:ext>
            </a:extLst>
          </p:cNvPr>
          <p:cNvSpPr>
            <a:spLocks noChangeShapeType="1"/>
          </p:cNvSpPr>
          <p:nvPr/>
        </p:nvSpPr>
        <p:spPr bwMode="auto">
          <a:xfrm flipV="1">
            <a:off x="3276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20" name="Line 68">
            <a:extLst>
              <a:ext uri="{FF2B5EF4-FFF2-40B4-BE49-F238E27FC236}">
                <a16:creationId xmlns:a16="http://schemas.microsoft.com/office/drawing/2014/main" xmlns="" id="{786D83CC-4267-4212-8CCB-E592BD7C77AB}"/>
              </a:ext>
            </a:extLst>
          </p:cNvPr>
          <p:cNvSpPr>
            <a:spLocks noChangeShapeType="1"/>
          </p:cNvSpPr>
          <p:nvPr/>
        </p:nvSpPr>
        <p:spPr bwMode="auto">
          <a:xfrm flipV="1">
            <a:off x="28194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21" name="Line 69">
            <a:extLst>
              <a:ext uri="{FF2B5EF4-FFF2-40B4-BE49-F238E27FC236}">
                <a16:creationId xmlns:a16="http://schemas.microsoft.com/office/drawing/2014/main" xmlns="" id="{1748591E-D1CA-4301-B386-1AC906FE5F62}"/>
              </a:ext>
            </a:extLst>
          </p:cNvPr>
          <p:cNvSpPr>
            <a:spLocks noChangeShapeType="1"/>
          </p:cNvSpPr>
          <p:nvPr/>
        </p:nvSpPr>
        <p:spPr bwMode="auto">
          <a:xfrm>
            <a:off x="2438400" y="3429000"/>
            <a:ext cx="1752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622" name="Line 70">
            <a:extLst>
              <a:ext uri="{FF2B5EF4-FFF2-40B4-BE49-F238E27FC236}">
                <a16:creationId xmlns:a16="http://schemas.microsoft.com/office/drawing/2014/main" xmlns="" id="{6FD266D7-BCC7-4F87-8E0F-DC5652D257C8}"/>
              </a:ext>
            </a:extLst>
          </p:cNvPr>
          <p:cNvSpPr>
            <a:spLocks noChangeShapeType="1"/>
          </p:cNvSpPr>
          <p:nvPr/>
        </p:nvSpPr>
        <p:spPr bwMode="auto">
          <a:xfrm>
            <a:off x="2438400" y="3429000"/>
            <a:ext cx="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23" name="Line 71">
            <a:extLst>
              <a:ext uri="{FF2B5EF4-FFF2-40B4-BE49-F238E27FC236}">
                <a16:creationId xmlns:a16="http://schemas.microsoft.com/office/drawing/2014/main" xmlns="" id="{27F1243D-1A15-4DD0-B53B-1E24417FAA40}"/>
              </a:ext>
            </a:extLst>
          </p:cNvPr>
          <p:cNvSpPr>
            <a:spLocks noChangeShapeType="1"/>
          </p:cNvSpPr>
          <p:nvPr/>
        </p:nvSpPr>
        <p:spPr bwMode="auto">
          <a:xfrm flipV="1">
            <a:off x="9372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24" name="Line 72">
            <a:extLst>
              <a:ext uri="{FF2B5EF4-FFF2-40B4-BE49-F238E27FC236}">
                <a16:creationId xmlns:a16="http://schemas.microsoft.com/office/drawing/2014/main" xmlns="" id="{E76F7AB2-E8C3-4C9F-A259-AF05E91795F7}"/>
              </a:ext>
            </a:extLst>
          </p:cNvPr>
          <p:cNvSpPr>
            <a:spLocks noChangeShapeType="1"/>
          </p:cNvSpPr>
          <p:nvPr/>
        </p:nvSpPr>
        <p:spPr bwMode="auto">
          <a:xfrm flipV="1">
            <a:off x="72390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25" name="Line 73">
            <a:extLst>
              <a:ext uri="{FF2B5EF4-FFF2-40B4-BE49-F238E27FC236}">
                <a16:creationId xmlns:a16="http://schemas.microsoft.com/office/drawing/2014/main" xmlns="" id="{C7D036FA-5133-45CA-A438-6257FD658097}"/>
              </a:ext>
            </a:extLst>
          </p:cNvPr>
          <p:cNvSpPr>
            <a:spLocks noChangeShapeType="1"/>
          </p:cNvSpPr>
          <p:nvPr/>
        </p:nvSpPr>
        <p:spPr bwMode="auto">
          <a:xfrm flipV="1">
            <a:off x="6705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26" name="Line 74">
            <a:extLst>
              <a:ext uri="{FF2B5EF4-FFF2-40B4-BE49-F238E27FC236}">
                <a16:creationId xmlns:a16="http://schemas.microsoft.com/office/drawing/2014/main" xmlns="" id="{11058DA5-80FD-447E-85C3-BB328BB88BA3}"/>
              </a:ext>
            </a:extLst>
          </p:cNvPr>
          <p:cNvSpPr>
            <a:spLocks noChangeShapeType="1"/>
          </p:cNvSpPr>
          <p:nvPr/>
        </p:nvSpPr>
        <p:spPr bwMode="auto">
          <a:xfrm>
            <a:off x="6248400" y="3429000"/>
            <a:ext cx="3124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627" name="Line 75">
            <a:extLst>
              <a:ext uri="{FF2B5EF4-FFF2-40B4-BE49-F238E27FC236}">
                <a16:creationId xmlns:a16="http://schemas.microsoft.com/office/drawing/2014/main" xmlns="" id="{E2B07AD8-CA31-4714-9A66-8BAB67842B4F}"/>
              </a:ext>
            </a:extLst>
          </p:cNvPr>
          <p:cNvSpPr>
            <a:spLocks noChangeShapeType="1"/>
          </p:cNvSpPr>
          <p:nvPr/>
        </p:nvSpPr>
        <p:spPr bwMode="auto">
          <a:xfrm>
            <a:off x="6248400" y="3429000"/>
            <a:ext cx="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28" name="Line 76">
            <a:extLst>
              <a:ext uri="{FF2B5EF4-FFF2-40B4-BE49-F238E27FC236}">
                <a16:creationId xmlns:a16="http://schemas.microsoft.com/office/drawing/2014/main" xmlns="" id="{C7B46138-99EB-4A3F-A316-96CD42E1ADB8}"/>
              </a:ext>
            </a:extLst>
          </p:cNvPr>
          <p:cNvSpPr>
            <a:spLocks noChangeShapeType="1"/>
          </p:cNvSpPr>
          <p:nvPr/>
        </p:nvSpPr>
        <p:spPr bwMode="auto">
          <a:xfrm flipV="1">
            <a:off x="41910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29" name="Line 77">
            <a:extLst>
              <a:ext uri="{FF2B5EF4-FFF2-40B4-BE49-F238E27FC236}">
                <a16:creationId xmlns:a16="http://schemas.microsoft.com/office/drawing/2014/main" xmlns="" id="{0642F5E5-7D3C-4EBC-A3C9-D38DC27BC5A5}"/>
              </a:ext>
            </a:extLst>
          </p:cNvPr>
          <p:cNvSpPr>
            <a:spLocks noChangeShapeType="1"/>
          </p:cNvSpPr>
          <p:nvPr/>
        </p:nvSpPr>
        <p:spPr bwMode="auto">
          <a:xfrm flipV="1">
            <a:off x="37338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30" name="Line 78">
            <a:extLst>
              <a:ext uri="{FF2B5EF4-FFF2-40B4-BE49-F238E27FC236}">
                <a16:creationId xmlns:a16="http://schemas.microsoft.com/office/drawing/2014/main" xmlns="" id="{10026C93-9CBC-49A0-AF86-793109D32189}"/>
              </a:ext>
            </a:extLst>
          </p:cNvPr>
          <p:cNvSpPr>
            <a:spLocks noChangeShapeType="1"/>
          </p:cNvSpPr>
          <p:nvPr/>
        </p:nvSpPr>
        <p:spPr bwMode="auto">
          <a:xfrm flipV="1">
            <a:off x="3276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31" name="Line 79">
            <a:extLst>
              <a:ext uri="{FF2B5EF4-FFF2-40B4-BE49-F238E27FC236}">
                <a16:creationId xmlns:a16="http://schemas.microsoft.com/office/drawing/2014/main" xmlns="" id="{AD8CE9AA-9B15-413E-BB8F-EB5ADF86539A}"/>
              </a:ext>
            </a:extLst>
          </p:cNvPr>
          <p:cNvSpPr>
            <a:spLocks noChangeShapeType="1"/>
          </p:cNvSpPr>
          <p:nvPr/>
        </p:nvSpPr>
        <p:spPr bwMode="auto">
          <a:xfrm flipV="1">
            <a:off x="28194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32" name="Line 80">
            <a:extLst>
              <a:ext uri="{FF2B5EF4-FFF2-40B4-BE49-F238E27FC236}">
                <a16:creationId xmlns:a16="http://schemas.microsoft.com/office/drawing/2014/main" xmlns="" id="{3BF53FCD-4A20-473E-A0C2-FA247A022174}"/>
              </a:ext>
            </a:extLst>
          </p:cNvPr>
          <p:cNvSpPr>
            <a:spLocks noChangeShapeType="1"/>
          </p:cNvSpPr>
          <p:nvPr/>
        </p:nvSpPr>
        <p:spPr bwMode="auto">
          <a:xfrm>
            <a:off x="2438400" y="3429000"/>
            <a:ext cx="1752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633" name="Line 81">
            <a:extLst>
              <a:ext uri="{FF2B5EF4-FFF2-40B4-BE49-F238E27FC236}">
                <a16:creationId xmlns:a16="http://schemas.microsoft.com/office/drawing/2014/main" xmlns="" id="{A507C1AC-5D40-4586-A2AC-C79370A39D66}"/>
              </a:ext>
            </a:extLst>
          </p:cNvPr>
          <p:cNvSpPr>
            <a:spLocks noChangeShapeType="1"/>
          </p:cNvSpPr>
          <p:nvPr/>
        </p:nvSpPr>
        <p:spPr bwMode="auto">
          <a:xfrm>
            <a:off x="2438400" y="3429000"/>
            <a:ext cx="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34" name="Line 82">
            <a:extLst>
              <a:ext uri="{FF2B5EF4-FFF2-40B4-BE49-F238E27FC236}">
                <a16:creationId xmlns:a16="http://schemas.microsoft.com/office/drawing/2014/main" xmlns="" id="{A602C5C6-D8C0-459A-8218-6A8DC6E9CB8F}"/>
              </a:ext>
            </a:extLst>
          </p:cNvPr>
          <p:cNvSpPr>
            <a:spLocks noChangeShapeType="1"/>
          </p:cNvSpPr>
          <p:nvPr/>
        </p:nvSpPr>
        <p:spPr bwMode="auto">
          <a:xfrm flipV="1">
            <a:off x="9372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35" name="Line 83">
            <a:extLst>
              <a:ext uri="{FF2B5EF4-FFF2-40B4-BE49-F238E27FC236}">
                <a16:creationId xmlns:a16="http://schemas.microsoft.com/office/drawing/2014/main" xmlns="" id="{8DAAE90C-1840-4DFC-9D20-C79E68EFE675}"/>
              </a:ext>
            </a:extLst>
          </p:cNvPr>
          <p:cNvSpPr>
            <a:spLocks noChangeShapeType="1"/>
          </p:cNvSpPr>
          <p:nvPr/>
        </p:nvSpPr>
        <p:spPr bwMode="auto">
          <a:xfrm flipV="1">
            <a:off x="77724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36" name="Line 84">
            <a:extLst>
              <a:ext uri="{FF2B5EF4-FFF2-40B4-BE49-F238E27FC236}">
                <a16:creationId xmlns:a16="http://schemas.microsoft.com/office/drawing/2014/main" xmlns="" id="{6704EC67-D89B-416D-B021-21EA07EBFC32}"/>
              </a:ext>
            </a:extLst>
          </p:cNvPr>
          <p:cNvSpPr>
            <a:spLocks noChangeShapeType="1"/>
          </p:cNvSpPr>
          <p:nvPr/>
        </p:nvSpPr>
        <p:spPr bwMode="auto">
          <a:xfrm flipV="1">
            <a:off x="72390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37" name="Line 85">
            <a:extLst>
              <a:ext uri="{FF2B5EF4-FFF2-40B4-BE49-F238E27FC236}">
                <a16:creationId xmlns:a16="http://schemas.microsoft.com/office/drawing/2014/main" xmlns="" id="{0C0006ED-B2AF-4EFF-BA14-36E90DFD2B2C}"/>
              </a:ext>
            </a:extLst>
          </p:cNvPr>
          <p:cNvSpPr>
            <a:spLocks noChangeShapeType="1"/>
          </p:cNvSpPr>
          <p:nvPr/>
        </p:nvSpPr>
        <p:spPr bwMode="auto">
          <a:xfrm flipV="1">
            <a:off x="6705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38" name="Line 86">
            <a:extLst>
              <a:ext uri="{FF2B5EF4-FFF2-40B4-BE49-F238E27FC236}">
                <a16:creationId xmlns:a16="http://schemas.microsoft.com/office/drawing/2014/main" xmlns="" id="{81CBB308-176F-48C1-9826-A350209F9C62}"/>
              </a:ext>
            </a:extLst>
          </p:cNvPr>
          <p:cNvSpPr>
            <a:spLocks noChangeShapeType="1"/>
          </p:cNvSpPr>
          <p:nvPr/>
        </p:nvSpPr>
        <p:spPr bwMode="auto">
          <a:xfrm>
            <a:off x="6248400" y="3429000"/>
            <a:ext cx="3124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639" name="Line 87">
            <a:extLst>
              <a:ext uri="{FF2B5EF4-FFF2-40B4-BE49-F238E27FC236}">
                <a16:creationId xmlns:a16="http://schemas.microsoft.com/office/drawing/2014/main" xmlns="" id="{4F22B5C6-3746-4495-BBBC-05DF4E147028}"/>
              </a:ext>
            </a:extLst>
          </p:cNvPr>
          <p:cNvSpPr>
            <a:spLocks noChangeShapeType="1"/>
          </p:cNvSpPr>
          <p:nvPr/>
        </p:nvSpPr>
        <p:spPr bwMode="auto">
          <a:xfrm>
            <a:off x="6248400" y="3429000"/>
            <a:ext cx="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40" name="Line 88">
            <a:extLst>
              <a:ext uri="{FF2B5EF4-FFF2-40B4-BE49-F238E27FC236}">
                <a16:creationId xmlns:a16="http://schemas.microsoft.com/office/drawing/2014/main" xmlns="" id="{56CC8C94-3C85-4879-BEB6-4C7EB6A5E5B1}"/>
              </a:ext>
            </a:extLst>
          </p:cNvPr>
          <p:cNvSpPr>
            <a:spLocks noChangeShapeType="1"/>
          </p:cNvSpPr>
          <p:nvPr/>
        </p:nvSpPr>
        <p:spPr bwMode="auto">
          <a:xfrm flipV="1">
            <a:off x="41910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41" name="Line 89">
            <a:extLst>
              <a:ext uri="{FF2B5EF4-FFF2-40B4-BE49-F238E27FC236}">
                <a16:creationId xmlns:a16="http://schemas.microsoft.com/office/drawing/2014/main" xmlns="" id="{6A8E4CBB-7A39-435E-896E-E90F89B1738B}"/>
              </a:ext>
            </a:extLst>
          </p:cNvPr>
          <p:cNvSpPr>
            <a:spLocks noChangeShapeType="1"/>
          </p:cNvSpPr>
          <p:nvPr/>
        </p:nvSpPr>
        <p:spPr bwMode="auto">
          <a:xfrm flipV="1">
            <a:off x="37338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42" name="Line 90">
            <a:extLst>
              <a:ext uri="{FF2B5EF4-FFF2-40B4-BE49-F238E27FC236}">
                <a16:creationId xmlns:a16="http://schemas.microsoft.com/office/drawing/2014/main" xmlns="" id="{55648162-17C9-4E63-815D-D4FD8C59876F}"/>
              </a:ext>
            </a:extLst>
          </p:cNvPr>
          <p:cNvSpPr>
            <a:spLocks noChangeShapeType="1"/>
          </p:cNvSpPr>
          <p:nvPr/>
        </p:nvSpPr>
        <p:spPr bwMode="auto">
          <a:xfrm flipV="1">
            <a:off x="3276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43" name="Line 91">
            <a:extLst>
              <a:ext uri="{FF2B5EF4-FFF2-40B4-BE49-F238E27FC236}">
                <a16:creationId xmlns:a16="http://schemas.microsoft.com/office/drawing/2014/main" xmlns="" id="{76A3A32B-C430-4386-B82A-06335D875476}"/>
              </a:ext>
            </a:extLst>
          </p:cNvPr>
          <p:cNvSpPr>
            <a:spLocks noChangeShapeType="1"/>
          </p:cNvSpPr>
          <p:nvPr/>
        </p:nvSpPr>
        <p:spPr bwMode="auto">
          <a:xfrm flipV="1">
            <a:off x="28194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44" name="Line 92">
            <a:extLst>
              <a:ext uri="{FF2B5EF4-FFF2-40B4-BE49-F238E27FC236}">
                <a16:creationId xmlns:a16="http://schemas.microsoft.com/office/drawing/2014/main" xmlns="" id="{D5073FB0-063E-4D6A-9DE7-AF19CD328AF4}"/>
              </a:ext>
            </a:extLst>
          </p:cNvPr>
          <p:cNvSpPr>
            <a:spLocks noChangeShapeType="1"/>
          </p:cNvSpPr>
          <p:nvPr/>
        </p:nvSpPr>
        <p:spPr bwMode="auto">
          <a:xfrm>
            <a:off x="2438400" y="3429000"/>
            <a:ext cx="1752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645" name="Line 93">
            <a:extLst>
              <a:ext uri="{FF2B5EF4-FFF2-40B4-BE49-F238E27FC236}">
                <a16:creationId xmlns:a16="http://schemas.microsoft.com/office/drawing/2014/main" xmlns="" id="{4E84232B-5949-4195-98CD-F86B5CDC009D}"/>
              </a:ext>
            </a:extLst>
          </p:cNvPr>
          <p:cNvSpPr>
            <a:spLocks noChangeShapeType="1"/>
          </p:cNvSpPr>
          <p:nvPr/>
        </p:nvSpPr>
        <p:spPr bwMode="auto">
          <a:xfrm>
            <a:off x="2438400" y="3429000"/>
            <a:ext cx="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46" name="Line 94">
            <a:extLst>
              <a:ext uri="{FF2B5EF4-FFF2-40B4-BE49-F238E27FC236}">
                <a16:creationId xmlns:a16="http://schemas.microsoft.com/office/drawing/2014/main" xmlns="" id="{003B3122-656E-4D81-B01D-9FA4FD4A6383}"/>
              </a:ext>
            </a:extLst>
          </p:cNvPr>
          <p:cNvSpPr>
            <a:spLocks noChangeShapeType="1"/>
          </p:cNvSpPr>
          <p:nvPr/>
        </p:nvSpPr>
        <p:spPr bwMode="auto">
          <a:xfrm flipV="1">
            <a:off x="9372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47" name="Line 95">
            <a:extLst>
              <a:ext uri="{FF2B5EF4-FFF2-40B4-BE49-F238E27FC236}">
                <a16:creationId xmlns:a16="http://schemas.microsoft.com/office/drawing/2014/main" xmlns="" id="{93D65CB6-3EF8-4BFE-A9B5-AD04C3DAFF03}"/>
              </a:ext>
            </a:extLst>
          </p:cNvPr>
          <p:cNvSpPr>
            <a:spLocks noChangeShapeType="1"/>
          </p:cNvSpPr>
          <p:nvPr/>
        </p:nvSpPr>
        <p:spPr bwMode="auto">
          <a:xfrm flipV="1">
            <a:off x="83058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48" name="Line 96">
            <a:extLst>
              <a:ext uri="{FF2B5EF4-FFF2-40B4-BE49-F238E27FC236}">
                <a16:creationId xmlns:a16="http://schemas.microsoft.com/office/drawing/2014/main" xmlns="" id="{0C0013E2-0BE4-4CDE-A5D9-8ECFD38F37F9}"/>
              </a:ext>
            </a:extLst>
          </p:cNvPr>
          <p:cNvSpPr>
            <a:spLocks noChangeShapeType="1"/>
          </p:cNvSpPr>
          <p:nvPr/>
        </p:nvSpPr>
        <p:spPr bwMode="auto">
          <a:xfrm flipV="1">
            <a:off x="77724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49" name="Line 97">
            <a:extLst>
              <a:ext uri="{FF2B5EF4-FFF2-40B4-BE49-F238E27FC236}">
                <a16:creationId xmlns:a16="http://schemas.microsoft.com/office/drawing/2014/main" xmlns="" id="{345FDAE9-E0F5-4EBF-A6E4-83F81286B5F0}"/>
              </a:ext>
            </a:extLst>
          </p:cNvPr>
          <p:cNvSpPr>
            <a:spLocks noChangeShapeType="1"/>
          </p:cNvSpPr>
          <p:nvPr/>
        </p:nvSpPr>
        <p:spPr bwMode="auto">
          <a:xfrm flipV="1">
            <a:off x="72390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50" name="Line 98">
            <a:extLst>
              <a:ext uri="{FF2B5EF4-FFF2-40B4-BE49-F238E27FC236}">
                <a16:creationId xmlns:a16="http://schemas.microsoft.com/office/drawing/2014/main" xmlns="" id="{05FCAEDE-CE81-45C4-A6D3-BEEDACFD74DB}"/>
              </a:ext>
            </a:extLst>
          </p:cNvPr>
          <p:cNvSpPr>
            <a:spLocks noChangeShapeType="1"/>
          </p:cNvSpPr>
          <p:nvPr/>
        </p:nvSpPr>
        <p:spPr bwMode="auto">
          <a:xfrm flipV="1">
            <a:off x="6705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51" name="Line 99">
            <a:extLst>
              <a:ext uri="{FF2B5EF4-FFF2-40B4-BE49-F238E27FC236}">
                <a16:creationId xmlns:a16="http://schemas.microsoft.com/office/drawing/2014/main" xmlns="" id="{CFB3D805-3A46-410A-8042-49949920FA89}"/>
              </a:ext>
            </a:extLst>
          </p:cNvPr>
          <p:cNvSpPr>
            <a:spLocks noChangeShapeType="1"/>
          </p:cNvSpPr>
          <p:nvPr/>
        </p:nvSpPr>
        <p:spPr bwMode="auto">
          <a:xfrm>
            <a:off x="6248400" y="3429000"/>
            <a:ext cx="3124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652" name="Line 100">
            <a:extLst>
              <a:ext uri="{FF2B5EF4-FFF2-40B4-BE49-F238E27FC236}">
                <a16:creationId xmlns:a16="http://schemas.microsoft.com/office/drawing/2014/main" xmlns="" id="{1FA7116B-8BC9-41EF-9097-BD178355613D}"/>
              </a:ext>
            </a:extLst>
          </p:cNvPr>
          <p:cNvSpPr>
            <a:spLocks noChangeShapeType="1"/>
          </p:cNvSpPr>
          <p:nvPr/>
        </p:nvSpPr>
        <p:spPr bwMode="auto">
          <a:xfrm>
            <a:off x="6248400" y="3429000"/>
            <a:ext cx="0" cy="685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53" name="Line 101">
            <a:extLst>
              <a:ext uri="{FF2B5EF4-FFF2-40B4-BE49-F238E27FC236}">
                <a16:creationId xmlns:a16="http://schemas.microsoft.com/office/drawing/2014/main" xmlns="" id="{81D63DA4-013F-41B0-93AE-E25C0EB69471}"/>
              </a:ext>
            </a:extLst>
          </p:cNvPr>
          <p:cNvSpPr>
            <a:spLocks noChangeShapeType="1"/>
          </p:cNvSpPr>
          <p:nvPr/>
        </p:nvSpPr>
        <p:spPr bwMode="auto">
          <a:xfrm flipV="1">
            <a:off x="41910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54" name="Line 102">
            <a:extLst>
              <a:ext uri="{FF2B5EF4-FFF2-40B4-BE49-F238E27FC236}">
                <a16:creationId xmlns:a16="http://schemas.microsoft.com/office/drawing/2014/main" xmlns="" id="{018ED838-20F5-4915-8539-546988CCE03B}"/>
              </a:ext>
            </a:extLst>
          </p:cNvPr>
          <p:cNvSpPr>
            <a:spLocks noChangeShapeType="1"/>
          </p:cNvSpPr>
          <p:nvPr/>
        </p:nvSpPr>
        <p:spPr bwMode="auto">
          <a:xfrm flipV="1">
            <a:off x="37338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55" name="Line 103">
            <a:extLst>
              <a:ext uri="{FF2B5EF4-FFF2-40B4-BE49-F238E27FC236}">
                <a16:creationId xmlns:a16="http://schemas.microsoft.com/office/drawing/2014/main" xmlns="" id="{42F02F03-F668-4AE2-9335-428AED6EA7FF}"/>
              </a:ext>
            </a:extLst>
          </p:cNvPr>
          <p:cNvSpPr>
            <a:spLocks noChangeShapeType="1"/>
          </p:cNvSpPr>
          <p:nvPr/>
        </p:nvSpPr>
        <p:spPr bwMode="auto">
          <a:xfrm flipV="1">
            <a:off x="3276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56" name="Line 104">
            <a:extLst>
              <a:ext uri="{FF2B5EF4-FFF2-40B4-BE49-F238E27FC236}">
                <a16:creationId xmlns:a16="http://schemas.microsoft.com/office/drawing/2014/main" xmlns="" id="{467DBA98-D8F9-487A-8D1A-7905C15E8F6B}"/>
              </a:ext>
            </a:extLst>
          </p:cNvPr>
          <p:cNvSpPr>
            <a:spLocks noChangeShapeType="1"/>
          </p:cNvSpPr>
          <p:nvPr/>
        </p:nvSpPr>
        <p:spPr bwMode="auto">
          <a:xfrm flipV="1">
            <a:off x="28194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57" name="Line 105">
            <a:extLst>
              <a:ext uri="{FF2B5EF4-FFF2-40B4-BE49-F238E27FC236}">
                <a16:creationId xmlns:a16="http://schemas.microsoft.com/office/drawing/2014/main" xmlns="" id="{895D8186-CCE0-4E0B-B34C-A9DBBC127513}"/>
              </a:ext>
            </a:extLst>
          </p:cNvPr>
          <p:cNvSpPr>
            <a:spLocks noChangeShapeType="1"/>
          </p:cNvSpPr>
          <p:nvPr/>
        </p:nvSpPr>
        <p:spPr bwMode="auto">
          <a:xfrm>
            <a:off x="2438400" y="3429000"/>
            <a:ext cx="1752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658" name="Line 106">
            <a:extLst>
              <a:ext uri="{FF2B5EF4-FFF2-40B4-BE49-F238E27FC236}">
                <a16:creationId xmlns:a16="http://schemas.microsoft.com/office/drawing/2014/main" xmlns="" id="{68C519C1-1F57-472F-8C63-36639D5360D3}"/>
              </a:ext>
            </a:extLst>
          </p:cNvPr>
          <p:cNvSpPr>
            <a:spLocks noChangeShapeType="1"/>
          </p:cNvSpPr>
          <p:nvPr/>
        </p:nvSpPr>
        <p:spPr bwMode="auto">
          <a:xfrm>
            <a:off x="2438400" y="3429000"/>
            <a:ext cx="0" cy="762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59" name="Line 107">
            <a:extLst>
              <a:ext uri="{FF2B5EF4-FFF2-40B4-BE49-F238E27FC236}">
                <a16:creationId xmlns:a16="http://schemas.microsoft.com/office/drawing/2014/main" xmlns="" id="{8DBFE30F-7426-46CC-B00A-1183D0ED352E}"/>
              </a:ext>
            </a:extLst>
          </p:cNvPr>
          <p:cNvSpPr>
            <a:spLocks noChangeShapeType="1"/>
          </p:cNvSpPr>
          <p:nvPr/>
        </p:nvSpPr>
        <p:spPr bwMode="auto">
          <a:xfrm flipV="1">
            <a:off x="9372600" y="29718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60" name="Line 108">
            <a:extLst>
              <a:ext uri="{FF2B5EF4-FFF2-40B4-BE49-F238E27FC236}">
                <a16:creationId xmlns:a16="http://schemas.microsoft.com/office/drawing/2014/main" xmlns="" id="{65015AC5-38CC-41B3-8169-BDE72613EEB7}"/>
              </a:ext>
            </a:extLst>
          </p:cNvPr>
          <p:cNvSpPr>
            <a:spLocks noChangeShapeType="1"/>
          </p:cNvSpPr>
          <p:nvPr/>
        </p:nvSpPr>
        <p:spPr bwMode="auto">
          <a:xfrm flipV="1">
            <a:off x="8839200" y="2971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61" name="Line 109">
            <a:extLst>
              <a:ext uri="{FF2B5EF4-FFF2-40B4-BE49-F238E27FC236}">
                <a16:creationId xmlns:a16="http://schemas.microsoft.com/office/drawing/2014/main" xmlns="" id="{5B178BAB-6985-4FD0-92E2-9FCBDC19A337}"/>
              </a:ext>
            </a:extLst>
          </p:cNvPr>
          <p:cNvSpPr>
            <a:spLocks noChangeShapeType="1"/>
          </p:cNvSpPr>
          <p:nvPr/>
        </p:nvSpPr>
        <p:spPr bwMode="auto">
          <a:xfrm flipV="1">
            <a:off x="8305800" y="2971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62" name="Line 110">
            <a:extLst>
              <a:ext uri="{FF2B5EF4-FFF2-40B4-BE49-F238E27FC236}">
                <a16:creationId xmlns:a16="http://schemas.microsoft.com/office/drawing/2014/main" xmlns="" id="{91658A07-59EE-4222-BF6B-7F516881AB5E}"/>
              </a:ext>
            </a:extLst>
          </p:cNvPr>
          <p:cNvSpPr>
            <a:spLocks noChangeShapeType="1"/>
          </p:cNvSpPr>
          <p:nvPr/>
        </p:nvSpPr>
        <p:spPr bwMode="auto">
          <a:xfrm flipV="1">
            <a:off x="7772400" y="2971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63" name="Line 111">
            <a:extLst>
              <a:ext uri="{FF2B5EF4-FFF2-40B4-BE49-F238E27FC236}">
                <a16:creationId xmlns:a16="http://schemas.microsoft.com/office/drawing/2014/main" xmlns="" id="{C80CC48D-07F3-4761-82B4-1B28F92B8411}"/>
              </a:ext>
            </a:extLst>
          </p:cNvPr>
          <p:cNvSpPr>
            <a:spLocks noChangeShapeType="1"/>
          </p:cNvSpPr>
          <p:nvPr/>
        </p:nvSpPr>
        <p:spPr bwMode="auto">
          <a:xfrm flipV="1">
            <a:off x="7239000" y="2971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64" name="Line 112">
            <a:extLst>
              <a:ext uri="{FF2B5EF4-FFF2-40B4-BE49-F238E27FC236}">
                <a16:creationId xmlns:a16="http://schemas.microsoft.com/office/drawing/2014/main" xmlns="" id="{9A1B79FB-8C31-42F0-9FD0-9E1342DCA5AA}"/>
              </a:ext>
            </a:extLst>
          </p:cNvPr>
          <p:cNvSpPr>
            <a:spLocks noChangeShapeType="1"/>
          </p:cNvSpPr>
          <p:nvPr/>
        </p:nvSpPr>
        <p:spPr bwMode="auto">
          <a:xfrm flipV="1">
            <a:off x="6705600" y="2971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65" name="Line 113">
            <a:extLst>
              <a:ext uri="{FF2B5EF4-FFF2-40B4-BE49-F238E27FC236}">
                <a16:creationId xmlns:a16="http://schemas.microsoft.com/office/drawing/2014/main" xmlns="" id="{4E3DF2A6-BB6E-4853-982E-B4C880F9B5FB}"/>
              </a:ext>
            </a:extLst>
          </p:cNvPr>
          <p:cNvSpPr>
            <a:spLocks noChangeShapeType="1"/>
          </p:cNvSpPr>
          <p:nvPr/>
        </p:nvSpPr>
        <p:spPr bwMode="auto">
          <a:xfrm>
            <a:off x="6248400" y="3429000"/>
            <a:ext cx="3124200" cy="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666" name="Line 114">
            <a:extLst>
              <a:ext uri="{FF2B5EF4-FFF2-40B4-BE49-F238E27FC236}">
                <a16:creationId xmlns:a16="http://schemas.microsoft.com/office/drawing/2014/main" xmlns="" id="{33E9ACB4-3AAB-4529-AB4E-C57C278BACD3}"/>
              </a:ext>
            </a:extLst>
          </p:cNvPr>
          <p:cNvSpPr>
            <a:spLocks noChangeShapeType="1"/>
          </p:cNvSpPr>
          <p:nvPr/>
        </p:nvSpPr>
        <p:spPr bwMode="auto">
          <a:xfrm>
            <a:off x="6248400" y="3429000"/>
            <a:ext cx="0" cy="6858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67" name="Line 115">
            <a:extLst>
              <a:ext uri="{FF2B5EF4-FFF2-40B4-BE49-F238E27FC236}">
                <a16:creationId xmlns:a16="http://schemas.microsoft.com/office/drawing/2014/main" xmlns="" id="{A4F9A3FC-F203-4731-9D63-03C1A3827E56}"/>
              </a:ext>
            </a:extLst>
          </p:cNvPr>
          <p:cNvSpPr>
            <a:spLocks noChangeShapeType="1"/>
          </p:cNvSpPr>
          <p:nvPr/>
        </p:nvSpPr>
        <p:spPr bwMode="auto">
          <a:xfrm flipV="1">
            <a:off x="4191000" y="2971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68" name="Line 116">
            <a:extLst>
              <a:ext uri="{FF2B5EF4-FFF2-40B4-BE49-F238E27FC236}">
                <a16:creationId xmlns:a16="http://schemas.microsoft.com/office/drawing/2014/main" xmlns="" id="{0D64E457-3BF2-4F60-93C7-7C530ECD31A1}"/>
              </a:ext>
            </a:extLst>
          </p:cNvPr>
          <p:cNvSpPr>
            <a:spLocks noChangeShapeType="1"/>
          </p:cNvSpPr>
          <p:nvPr/>
        </p:nvSpPr>
        <p:spPr bwMode="auto">
          <a:xfrm flipV="1">
            <a:off x="3733800" y="2971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69" name="Line 117">
            <a:extLst>
              <a:ext uri="{FF2B5EF4-FFF2-40B4-BE49-F238E27FC236}">
                <a16:creationId xmlns:a16="http://schemas.microsoft.com/office/drawing/2014/main" xmlns="" id="{6EFB752A-D1F8-4514-B7A4-3B41ED5E5FAD}"/>
              </a:ext>
            </a:extLst>
          </p:cNvPr>
          <p:cNvSpPr>
            <a:spLocks noChangeShapeType="1"/>
          </p:cNvSpPr>
          <p:nvPr/>
        </p:nvSpPr>
        <p:spPr bwMode="auto">
          <a:xfrm flipV="1">
            <a:off x="3276600" y="2971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70" name="Line 118">
            <a:extLst>
              <a:ext uri="{FF2B5EF4-FFF2-40B4-BE49-F238E27FC236}">
                <a16:creationId xmlns:a16="http://schemas.microsoft.com/office/drawing/2014/main" xmlns="" id="{34D2812E-671E-4C64-9A1E-7763FC72CA0A}"/>
              </a:ext>
            </a:extLst>
          </p:cNvPr>
          <p:cNvSpPr>
            <a:spLocks noChangeShapeType="1"/>
          </p:cNvSpPr>
          <p:nvPr/>
        </p:nvSpPr>
        <p:spPr bwMode="auto">
          <a:xfrm flipV="1">
            <a:off x="2819400" y="2971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71" name="Line 119">
            <a:extLst>
              <a:ext uri="{FF2B5EF4-FFF2-40B4-BE49-F238E27FC236}">
                <a16:creationId xmlns:a16="http://schemas.microsoft.com/office/drawing/2014/main" xmlns="" id="{F51E2700-6888-461F-8F83-E927C33E70EE}"/>
              </a:ext>
            </a:extLst>
          </p:cNvPr>
          <p:cNvSpPr>
            <a:spLocks noChangeShapeType="1"/>
          </p:cNvSpPr>
          <p:nvPr/>
        </p:nvSpPr>
        <p:spPr bwMode="auto">
          <a:xfrm>
            <a:off x="2438400" y="3429000"/>
            <a:ext cx="1752600" cy="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3672" name="Line 120">
            <a:extLst>
              <a:ext uri="{FF2B5EF4-FFF2-40B4-BE49-F238E27FC236}">
                <a16:creationId xmlns:a16="http://schemas.microsoft.com/office/drawing/2014/main" xmlns="" id="{E095C19B-B07B-43C3-8989-00662BD35A91}"/>
              </a:ext>
            </a:extLst>
          </p:cNvPr>
          <p:cNvSpPr>
            <a:spLocks noChangeShapeType="1"/>
          </p:cNvSpPr>
          <p:nvPr/>
        </p:nvSpPr>
        <p:spPr bwMode="auto">
          <a:xfrm>
            <a:off x="2438400" y="3429000"/>
            <a:ext cx="0" cy="7620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73" name="Line 121">
            <a:extLst>
              <a:ext uri="{FF2B5EF4-FFF2-40B4-BE49-F238E27FC236}">
                <a16:creationId xmlns:a16="http://schemas.microsoft.com/office/drawing/2014/main" xmlns="" id="{BC890E39-44CD-4B6F-BB9B-3A5D22C1CBF6}"/>
              </a:ext>
            </a:extLst>
          </p:cNvPr>
          <p:cNvSpPr>
            <a:spLocks noChangeShapeType="1"/>
          </p:cNvSpPr>
          <p:nvPr/>
        </p:nvSpPr>
        <p:spPr bwMode="auto">
          <a:xfrm flipV="1">
            <a:off x="9372600" y="2971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74" name="Text Box 122">
            <a:extLst>
              <a:ext uri="{FF2B5EF4-FFF2-40B4-BE49-F238E27FC236}">
                <a16:creationId xmlns:a16="http://schemas.microsoft.com/office/drawing/2014/main" xmlns="" id="{0C9A9370-CD4C-4166-BA05-5BA6370A0D1C}"/>
              </a:ext>
            </a:extLst>
          </p:cNvPr>
          <p:cNvSpPr txBox="1">
            <a:spLocks noChangeArrowheads="1"/>
          </p:cNvSpPr>
          <p:nvPr/>
        </p:nvSpPr>
        <p:spPr bwMode="auto">
          <a:xfrm>
            <a:off x="2133600" y="32766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0</a:t>
            </a:r>
          </a:p>
        </p:txBody>
      </p:sp>
      <p:sp>
        <p:nvSpPr>
          <p:cNvPr id="23675" name="Text Box 123">
            <a:extLst>
              <a:ext uri="{FF2B5EF4-FFF2-40B4-BE49-F238E27FC236}">
                <a16:creationId xmlns:a16="http://schemas.microsoft.com/office/drawing/2014/main" xmlns="" id="{9F3E55CB-74B2-4303-82EE-ADFBC2FFD53B}"/>
              </a:ext>
            </a:extLst>
          </p:cNvPr>
          <p:cNvSpPr txBox="1">
            <a:spLocks noChangeArrowheads="1"/>
          </p:cNvSpPr>
          <p:nvPr/>
        </p:nvSpPr>
        <p:spPr bwMode="auto">
          <a:xfrm>
            <a:off x="2667000" y="3352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1</a:t>
            </a:r>
          </a:p>
        </p:txBody>
      </p:sp>
      <p:sp>
        <p:nvSpPr>
          <p:cNvPr id="23676" name="Text Box 124">
            <a:extLst>
              <a:ext uri="{FF2B5EF4-FFF2-40B4-BE49-F238E27FC236}">
                <a16:creationId xmlns:a16="http://schemas.microsoft.com/office/drawing/2014/main" xmlns="" id="{A8A6A630-87A3-4BB7-A578-EB2196AAA981}"/>
              </a:ext>
            </a:extLst>
          </p:cNvPr>
          <p:cNvSpPr txBox="1">
            <a:spLocks noChangeArrowheads="1"/>
          </p:cNvSpPr>
          <p:nvPr/>
        </p:nvSpPr>
        <p:spPr bwMode="auto">
          <a:xfrm>
            <a:off x="3124200" y="3352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2</a:t>
            </a:r>
          </a:p>
        </p:txBody>
      </p:sp>
      <p:sp>
        <p:nvSpPr>
          <p:cNvPr id="23677" name="Text Box 125">
            <a:extLst>
              <a:ext uri="{FF2B5EF4-FFF2-40B4-BE49-F238E27FC236}">
                <a16:creationId xmlns:a16="http://schemas.microsoft.com/office/drawing/2014/main" xmlns="" id="{3401316C-23F6-44B3-A0CD-AEFEB6E97108}"/>
              </a:ext>
            </a:extLst>
          </p:cNvPr>
          <p:cNvSpPr txBox="1">
            <a:spLocks noChangeArrowheads="1"/>
          </p:cNvSpPr>
          <p:nvPr/>
        </p:nvSpPr>
        <p:spPr bwMode="auto">
          <a:xfrm>
            <a:off x="3581400" y="3352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3</a:t>
            </a:r>
          </a:p>
        </p:txBody>
      </p:sp>
      <p:sp>
        <p:nvSpPr>
          <p:cNvPr id="23678" name="Text Box 126">
            <a:extLst>
              <a:ext uri="{FF2B5EF4-FFF2-40B4-BE49-F238E27FC236}">
                <a16:creationId xmlns:a16="http://schemas.microsoft.com/office/drawing/2014/main" xmlns="" id="{11189685-6307-4322-98B0-68F9715B5888}"/>
              </a:ext>
            </a:extLst>
          </p:cNvPr>
          <p:cNvSpPr txBox="1">
            <a:spLocks noChangeArrowheads="1"/>
          </p:cNvSpPr>
          <p:nvPr/>
        </p:nvSpPr>
        <p:spPr bwMode="auto">
          <a:xfrm>
            <a:off x="4038600" y="3352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dirty="0"/>
              <a:t>4</a:t>
            </a:r>
          </a:p>
        </p:txBody>
      </p:sp>
      <p:sp>
        <p:nvSpPr>
          <p:cNvPr id="23679" name="Text Box 127">
            <a:extLst>
              <a:ext uri="{FF2B5EF4-FFF2-40B4-BE49-F238E27FC236}">
                <a16:creationId xmlns:a16="http://schemas.microsoft.com/office/drawing/2014/main" xmlns="" id="{67FBCA95-F6B5-4093-B846-18A64D4398CE}"/>
              </a:ext>
            </a:extLst>
          </p:cNvPr>
          <p:cNvSpPr txBox="1">
            <a:spLocks noChangeArrowheads="1"/>
          </p:cNvSpPr>
          <p:nvPr/>
        </p:nvSpPr>
        <p:spPr bwMode="auto">
          <a:xfrm>
            <a:off x="5943600" y="32766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0</a:t>
            </a:r>
          </a:p>
        </p:txBody>
      </p:sp>
      <p:sp>
        <p:nvSpPr>
          <p:cNvPr id="23680" name="Text Box 128">
            <a:extLst>
              <a:ext uri="{FF2B5EF4-FFF2-40B4-BE49-F238E27FC236}">
                <a16:creationId xmlns:a16="http://schemas.microsoft.com/office/drawing/2014/main" xmlns="" id="{46B0B761-FD7F-44F8-9DDD-B306ED558CE7}"/>
              </a:ext>
            </a:extLst>
          </p:cNvPr>
          <p:cNvSpPr txBox="1">
            <a:spLocks noChangeArrowheads="1"/>
          </p:cNvSpPr>
          <p:nvPr/>
        </p:nvSpPr>
        <p:spPr bwMode="auto">
          <a:xfrm>
            <a:off x="6553200" y="3352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1</a:t>
            </a:r>
          </a:p>
        </p:txBody>
      </p:sp>
      <p:sp>
        <p:nvSpPr>
          <p:cNvPr id="23681" name="Text Box 129">
            <a:extLst>
              <a:ext uri="{FF2B5EF4-FFF2-40B4-BE49-F238E27FC236}">
                <a16:creationId xmlns:a16="http://schemas.microsoft.com/office/drawing/2014/main" xmlns="" id="{F47EB6E3-9F3E-4F1D-94DD-9F4D22CF13EA}"/>
              </a:ext>
            </a:extLst>
          </p:cNvPr>
          <p:cNvSpPr txBox="1">
            <a:spLocks noChangeArrowheads="1"/>
          </p:cNvSpPr>
          <p:nvPr/>
        </p:nvSpPr>
        <p:spPr bwMode="auto">
          <a:xfrm>
            <a:off x="7086600" y="3352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2</a:t>
            </a:r>
          </a:p>
        </p:txBody>
      </p:sp>
      <p:sp>
        <p:nvSpPr>
          <p:cNvPr id="23682" name="Text Box 130">
            <a:extLst>
              <a:ext uri="{FF2B5EF4-FFF2-40B4-BE49-F238E27FC236}">
                <a16:creationId xmlns:a16="http://schemas.microsoft.com/office/drawing/2014/main" xmlns="" id="{6FB9BD8C-DBB9-4962-8314-6E80F9E880CE}"/>
              </a:ext>
            </a:extLst>
          </p:cNvPr>
          <p:cNvSpPr txBox="1">
            <a:spLocks noChangeArrowheads="1"/>
          </p:cNvSpPr>
          <p:nvPr/>
        </p:nvSpPr>
        <p:spPr bwMode="auto">
          <a:xfrm>
            <a:off x="7620000" y="3352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3</a:t>
            </a:r>
          </a:p>
        </p:txBody>
      </p:sp>
      <p:sp>
        <p:nvSpPr>
          <p:cNvPr id="23683" name="Text Box 131">
            <a:extLst>
              <a:ext uri="{FF2B5EF4-FFF2-40B4-BE49-F238E27FC236}">
                <a16:creationId xmlns:a16="http://schemas.microsoft.com/office/drawing/2014/main" xmlns="" id="{4DCDBBC1-3C60-4580-8C1D-EEA104B99722}"/>
              </a:ext>
            </a:extLst>
          </p:cNvPr>
          <p:cNvSpPr txBox="1">
            <a:spLocks noChangeArrowheads="1"/>
          </p:cNvSpPr>
          <p:nvPr/>
        </p:nvSpPr>
        <p:spPr bwMode="auto">
          <a:xfrm>
            <a:off x="8153400" y="3352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4</a:t>
            </a:r>
          </a:p>
        </p:txBody>
      </p:sp>
      <p:sp>
        <p:nvSpPr>
          <p:cNvPr id="23684" name="Text Box 132">
            <a:extLst>
              <a:ext uri="{FF2B5EF4-FFF2-40B4-BE49-F238E27FC236}">
                <a16:creationId xmlns:a16="http://schemas.microsoft.com/office/drawing/2014/main" xmlns="" id="{017F7B1B-C643-462C-AA7C-F8FEB2647E91}"/>
              </a:ext>
            </a:extLst>
          </p:cNvPr>
          <p:cNvSpPr txBox="1">
            <a:spLocks noChangeArrowheads="1"/>
          </p:cNvSpPr>
          <p:nvPr/>
        </p:nvSpPr>
        <p:spPr bwMode="auto">
          <a:xfrm>
            <a:off x="8686800" y="3352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5</a:t>
            </a:r>
          </a:p>
        </p:txBody>
      </p:sp>
      <p:sp>
        <p:nvSpPr>
          <p:cNvPr id="23685" name="Text Box 133">
            <a:extLst>
              <a:ext uri="{FF2B5EF4-FFF2-40B4-BE49-F238E27FC236}">
                <a16:creationId xmlns:a16="http://schemas.microsoft.com/office/drawing/2014/main" xmlns="" id="{4996F1AB-94AA-44AB-8B19-628999B8447E}"/>
              </a:ext>
            </a:extLst>
          </p:cNvPr>
          <p:cNvSpPr txBox="1">
            <a:spLocks noChangeArrowheads="1"/>
          </p:cNvSpPr>
          <p:nvPr/>
        </p:nvSpPr>
        <p:spPr bwMode="auto">
          <a:xfrm>
            <a:off x="9220200" y="3352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dirty="0"/>
              <a:t>6</a:t>
            </a:r>
          </a:p>
        </p:txBody>
      </p:sp>
      <p:sp>
        <p:nvSpPr>
          <p:cNvPr id="23686" name="Text Box 134">
            <a:extLst>
              <a:ext uri="{FF2B5EF4-FFF2-40B4-BE49-F238E27FC236}">
                <a16:creationId xmlns:a16="http://schemas.microsoft.com/office/drawing/2014/main" xmlns="" id="{41326F0D-1418-4C11-883E-A72D8F33E0D5}"/>
              </a:ext>
            </a:extLst>
          </p:cNvPr>
          <p:cNvSpPr txBox="1">
            <a:spLocks noChangeArrowheads="1"/>
          </p:cNvSpPr>
          <p:nvPr/>
        </p:nvSpPr>
        <p:spPr bwMode="auto">
          <a:xfrm>
            <a:off x="2933700" y="4343057"/>
            <a:ext cx="2057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dirty="0">
                <a:solidFill>
                  <a:srgbClr val="0000CC"/>
                </a:solidFill>
              </a:rPr>
              <a:t>Project A</a:t>
            </a:r>
          </a:p>
        </p:txBody>
      </p:sp>
      <p:sp>
        <p:nvSpPr>
          <p:cNvPr id="23687" name="Text Box 136">
            <a:extLst>
              <a:ext uri="{FF2B5EF4-FFF2-40B4-BE49-F238E27FC236}">
                <a16:creationId xmlns:a16="http://schemas.microsoft.com/office/drawing/2014/main" xmlns="" id="{2B1434F6-0963-49DE-9DB6-BAA252255C39}"/>
              </a:ext>
            </a:extLst>
          </p:cNvPr>
          <p:cNvSpPr txBox="1">
            <a:spLocks noChangeArrowheads="1"/>
          </p:cNvSpPr>
          <p:nvPr/>
        </p:nvSpPr>
        <p:spPr bwMode="auto">
          <a:xfrm>
            <a:off x="2209800" y="4038600"/>
            <a:ext cx="1066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3200" b="1">
                <a:solidFill>
                  <a:srgbClr val="FF0000"/>
                </a:solidFill>
              </a:rPr>
              <a:t>I</a:t>
            </a:r>
            <a:r>
              <a:rPr lang="en-US" altLang="en-US" sz="3200" b="1" baseline="-25000">
                <a:solidFill>
                  <a:srgbClr val="FF0000"/>
                </a:solidFill>
              </a:rPr>
              <a:t>1</a:t>
            </a:r>
          </a:p>
        </p:txBody>
      </p:sp>
      <p:sp>
        <p:nvSpPr>
          <p:cNvPr id="23688" name="Line 137">
            <a:extLst>
              <a:ext uri="{FF2B5EF4-FFF2-40B4-BE49-F238E27FC236}">
                <a16:creationId xmlns:a16="http://schemas.microsoft.com/office/drawing/2014/main" xmlns="" id="{4C37FB41-0F47-45EF-9885-0E865CDB0901}"/>
              </a:ext>
            </a:extLst>
          </p:cNvPr>
          <p:cNvSpPr>
            <a:spLocks noChangeShapeType="1"/>
          </p:cNvSpPr>
          <p:nvPr/>
        </p:nvSpPr>
        <p:spPr bwMode="auto">
          <a:xfrm flipV="1">
            <a:off x="4191000" y="24384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89" name="Text Box 138">
            <a:extLst>
              <a:ext uri="{FF2B5EF4-FFF2-40B4-BE49-F238E27FC236}">
                <a16:creationId xmlns:a16="http://schemas.microsoft.com/office/drawing/2014/main" xmlns="" id="{4AE5C7CD-2620-4C34-AD91-65003ACBE7A3}"/>
              </a:ext>
            </a:extLst>
          </p:cNvPr>
          <p:cNvSpPr txBox="1">
            <a:spLocks noChangeArrowheads="1"/>
          </p:cNvSpPr>
          <p:nvPr/>
        </p:nvSpPr>
        <p:spPr bwMode="auto">
          <a:xfrm>
            <a:off x="3962400" y="1905000"/>
            <a:ext cx="6096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3200" b="1">
                <a:solidFill>
                  <a:srgbClr val="FF0000"/>
                </a:solidFill>
              </a:rPr>
              <a:t>S</a:t>
            </a:r>
            <a:r>
              <a:rPr lang="en-US" altLang="en-US" sz="3200" b="1" baseline="-25000">
                <a:solidFill>
                  <a:srgbClr val="FF0000"/>
                </a:solidFill>
              </a:rPr>
              <a:t>1</a:t>
            </a:r>
          </a:p>
        </p:txBody>
      </p:sp>
      <p:sp>
        <p:nvSpPr>
          <p:cNvPr id="23690" name="Text Box 139">
            <a:extLst>
              <a:ext uri="{FF2B5EF4-FFF2-40B4-BE49-F238E27FC236}">
                <a16:creationId xmlns:a16="http://schemas.microsoft.com/office/drawing/2014/main" xmlns="" id="{C6553F8A-E2AC-423C-B180-9E0EABD2D859}"/>
              </a:ext>
            </a:extLst>
          </p:cNvPr>
          <p:cNvSpPr txBox="1">
            <a:spLocks noChangeArrowheads="1"/>
          </p:cNvSpPr>
          <p:nvPr/>
        </p:nvSpPr>
        <p:spPr bwMode="auto">
          <a:xfrm>
            <a:off x="6019800" y="3962400"/>
            <a:ext cx="1066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3200" b="1">
                <a:solidFill>
                  <a:srgbClr val="FF0000"/>
                </a:solidFill>
              </a:rPr>
              <a:t>I</a:t>
            </a:r>
            <a:r>
              <a:rPr lang="en-US" altLang="en-US" sz="3200" b="1" baseline="-25000">
                <a:solidFill>
                  <a:srgbClr val="FF0000"/>
                </a:solidFill>
              </a:rPr>
              <a:t>2</a:t>
            </a:r>
          </a:p>
        </p:txBody>
      </p:sp>
      <p:sp>
        <p:nvSpPr>
          <p:cNvPr id="23691" name="Line 141">
            <a:extLst>
              <a:ext uri="{FF2B5EF4-FFF2-40B4-BE49-F238E27FC236}">
                <a16:creationId xmlns:a16="http://schemas.microsoft.com/office/drawing/2014/main" xmlns="" id="{CA9B8F8A-863F-45E5-8FA1-2E12178FDE4D}"/>
              </a:ext>
            </a:extLst>
          </p:cNvPr>
          <p:cNvSpPr>
            <a:spLocks noChangeShapeType="1"/>
          </p:cNvSpPr>
          <p:nvPr/>
        </p:nvSpPr>
        <p:spPr bwMode="auto">
          <a:xfrm flipV="1">
            <a:off x="9372600" y="24384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692" name="Text Box 142">
            <a:extLst>
              <a:ext uri="{FF2B5EF4-FFF2-40B4-BE49-F238E27FC236}">
                <a16:creationId xmlns:a16="http://schemas.microsoft.com/office/drawing/2014/main" xmlns="" id="{634958E7-D6BC-4AF4-8A61-74E21160F8DF}"/>
              </a:ext>
            </a:extLst>
          </p:cNvPr>
          <p:cNvSpPr txBox="1">
            <a:spLocks noChangeArrowheads="1"/>
          </p:cNvSpPr>
          <p:nvPr/>
        </p:nvSpPr>
        <p:spPr bwMode="auto">
          <a:xfrm>
            <a:off x="9134562" y="1782762"/>
            <a:ext cx="1066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3200" b="1" dirty="0">
                <a:solidFill>
                  <a:srgbClr val="FF0000"/>
                </a:solidFill>
              </a:rPr>
              <a:t>S</a:t>
            </a:r>
            <a:r>
              <a:rPr lang="en-US" altLang="en-US" sz="3200" b="1" baseline="-25000" dirty="0">
                <a:solidFill>
                  <a:srgbClr val="FF0000"/>
                </a:solidFill>
              </a:rPr>
              <a:t>2</a:t>
            </a:r>
          </a:p>
        </p:txBody>
      </p:sp>
      <p:sp>
        <p:nvSpPr>
          <p:cNvPr id="23693" name="Text Box 143">
            <a:extLst>
              <a:ext uri="{FF2B5EF4-FFF2-40B4-BE49-F238E27FC236}">
                <a16:creationId xmlns:a16="http://schemas.microsoft.com/office/drawing/2014/main" xmlns="" id="{E7D23396-F3A2-4D50-B597-8D2FFE36B38F}"/>
              </a:ext>
            </a:extLst>
          </p:cNvPr>
          <p:cNvSpPr txBox="1">
            <a:spLocks noChangeArrowheads="1"/>
          </p:cNvSpPr>
          <p:nvPr/>
        </p:nvSpPr>
        <p:spPr bwMode="auto">
          <a:xfrm>
            <a:off x="7119981" y="4297362"/>
            <a:ext cx="2057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dirty="0">
                <a:solidFill>
                  <a:srgbClr val="0000CC"/>
                </a:solidFill>
              </a:rPr>
              <a:t>Project B</a:t>
            </a:r>
          </a:p>
        </p:txBody>
      </p:sp>
      <p:sp>
        <p:nvSpPr>
          <p:cNvPr id="23694" name="Text Box 144">
            <a:extLst>
              <a:ext uri="{FF2B5EF4-FFF2-40B4-BE49-F238E27FC236}">
                <a16:creationId xmlns:a16="http://schemas.microsoft.com/office/drawing/2014/main" xmlns="" id="{39D2351E-AD21-4578-B4E4-62F4C8B26BF1}"/>
              </a:ext>
            </a:extLst>
          </p:cNvPr>
          <p:cNvSpPr txBox="1">
            <a:spLocks noChangeArrowheads="1"/>
          </p:cNvSpPr>
          <p:nvPr/>
        </p:nvSpPr>
        <p:spPr bwMode="auto">
          <a:xfrm>
            <a:off x="4191000" y="3200401"/>
            <a:ext cx="914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solidFill>
                  <a:srgbClr val="FF0000"/>
                </a:solidFill>
              </a:rPr>
              <a:t>Years</a:t>
            </a:r>
          </a:p>
        </p:txBody>
      </p:sp>
      <p:sp>
        <p:nvSpPr>
          <p:cNvPr id="23695" name="Text Box 145">
            <a:extLst>
              <a:ext uri="{FF2B5EF4-FFF2-40B4-BE49-F238E27FC236}">
                <a16:creationId xmlns:a16="http://schemas.microsoft.com/office/drawing/2014/main" xmlns="" id="{00153879-A16D-4A8B-A12D-C5BEC06935A6}"/>
              </a:ext>
            </a:extLst>
          </p:cNvPr>
          <p:cNvSpPr txBox="1">
            <a:spLocks noChangeArrowheads="1"/>
          </p:cNvSpPr>
          <p:nvPr/>
        </p:nvSpPr>
        <p:spPr bwMode="auto">
          <a:xfrm>
            <a:off x="9448800" y="3200401"/>
            <a:ext cx="914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solidFill>
                  <a:srgbClr val="FF0000"/>
                </a:solidFill>
              </a:rPr>
              <a:t>Years</a:t>
            </a:r>
          </a:p>
        </p:txBody>
      </p:sp>
      <p:sp>
        <p:nvSpPr>
          <p:cNvPr id="23696" name="Text Box 146">
            <a:extLst>
              <a:ext uri="{FF2B5EF4-FFF2-40B4-BE49-F238E27FC236}">
                <a16:creationId xmlns:a16="http://schemas.microsoft.com/office/drawing/2014/main" xmlns="" id="{0F8B1BDF-A449-4C7D-A115-DA42FF65C52A}"/>
              </a:ext>
            </a:extLst>
          </p:cNvPr>
          <p:cNvSpPr txBox="1">
            <a:spLocks noChangeArrowheads="1"/>
          </p:cNvSpPr>
          <p:nvPr/>
        </p:nvSpPr>
        <p:spPr bwMode="auto">
          <a:xfrm>
            <a:off x="1050234" y="4828186"/>
            <a:ext cx="99391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dirty="0"/>
              <a:t>LCM of 4 and 6 is 12 years, so we assume study period as 12 years</a:t>
            </a:r>
          </a:p>
        </p:txBody>
      </p:sp>
      <p:sp>
        <p:nvSpPr>
          <p:cNvPr id="145" name="Title 1"/>
          <p:cNvSpPr txBox="1">
            <a:spLocks/>
          </p:cNvSpPr>
          <p:nvPr/>
        </p:nvSpPr>
        <p:spPr>
          <a:xfrm>
            <a:off x="685800" y="31273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200" b="1" dirty="0" smtClean="0">
                <a:solidFill>
                  <a:srgbClr val="002060"/>
                </a:solidFill>
                <a:latin typeface="Times New Roman" panose="02020603050405020304" pitchFamily="18" charset="0"/>
                <a:cs typeface="Times New Roman" panose="02020603050405020304" pitchFamily="18" charset="0"/>
              </a:rPr>
              <a:t>Repeatability assumption (Cont’d ….</a:t>
            </a:r>
            <a:endParaRPr lang="en-US" altLang="en-US" sz="3200" b="1" dirty="0">
              <a:solidFill>
                <a:srgbClr val="002060"/>
              </a:solidFill>
              <a:latin typeface="Times New Roman" panose="02020603050405020304" pitchFamily="18" charset="0"/>
              <a:cs typeface="Times New Roman" panose="02020603050405020304" pitchFamily="18" charset="0"/>
            </a:endParaRPr>
          </a:p>
        </p:txBody>
      </p:sp>
      <p:sp>
        <p:nvSpPr>
          <p:cNvPr id="147" name="Text Box 146">
            <a:extLst>
              <a:ext uri="{FF2B5EF4-FFF2-40B4-BE49-F238E27FC236}">
                <a16:creationId xmlns:a16="http://schemas.microsoft.com/office/drawing/2014/main" xmlns="" id="{0F8B1BDF-A449-4C7D-A115-DA42FF65C52A}"/>
              </a:ext>
            </a:extLst>
          </p:cNvPr>
          <p:cNvSpPr txBox="1">
            <a:spLocks noChangeArrowheads="1"/>
          </p:cNvSpPr>
          <p:nvPr/>
        </p:nvSpPr>
        <p:spPr bwMode="auto">
          <a:xfrm>
            <a:off x="1050234" y="5506271"/>
            <a:ext cx="99391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dirty="0" smtClean="0">
                <a:solidFill>
                  <a:srgbClr val="C00000"/>
                </a:solidFill>
              </a:rPr>
              <a:t>Project A is repeated 3 times and Project B is repeated 2 times.</a:t>
            </a:r>
            <a:endParaRPr lang="en-US" altLang="en-US" sz="2400" b="1" dirty="0">
              <a:solidFill>
                <a:srgbClr val="C00000"/>
              </a:solidFill>
            </a:endParaRPr>
          </a:p>
        </p:txBody>
      </p:sp>
    </p:spTree>
    <p:extLst>
      <p:ext uri="{BB962C8B-B14F-4D97-AF65-F5344CB8AC3E}">
        <p14:creationId xmlns:p14="http://schemas.microsoft.com/office/powerpoint/2010/main" val="1832168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3556"/>
                                        </p:tgtEl>
                                        <p:attrNameLst>
                                          <p:attrName>style.visibility</p:attrName>
                                        </p:attrNameLst>
                                      </p:cBhvr>
                                      <p:to>
                                        <p:strVal val="visible"/>
                                      </p:to>
                                    </p:set>
                                    <p:animEffect transition="in" filter="circle(in)">
                                      <p:cBhvr>
                                        <p:cTn id="7" dur="2000"/>
                                        <p:tgtEl>
                                          <p:spTgt spid="2355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23558"/>
                                        </p:tgtEl>
                                        <p:attrNameLst>
                                          <p:attrName>style.visibility</p:attrName>
                                        </p:attrNameLst>
                                      </p:cBhvr>
                                      <p:to>
                                        <p:strVal val="visible"/>
                                      </p:to>
                                    </p:set>
                                    <p:animEffect transition="in" filter="circle(in)">
                                      <p:cBhvr>
                                        <p:cTn id="10" dur="2000"/>
                                        <p:tgtEl>
                                          <p:spTgt spid="23558"/>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23559"/>
                                        </p:tgtEl>
                                        <p:attrNameLst>
                                          <p:attrName>style.visibility</p:attrName>
                                        </p:attrNameLst>
                                      </p:cBhvr>
                                      <p:to>
                                        <p:strVal val="visible"/>
                                      </p:to>
                                    </p:set>
                                    <p:animEffect transition="in" filter="circle(in)">
                                      <p:cBhvr>
                                        <p:cTn id="13" dur="2000"/>
                                        <p:tgtEl>
                                          <p:spTgt spid="23559"/>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23560"/>
                                        </p:tgtEl>
                                        <p:attrNameLst>
                                          <p:attrName>style.visibility</p:attrName>
                                        </p:attrNameLst>
                                      </p:cBhvr>
                                      <p:to>
                                        <p:strVal val="visible"/>
                                      </p:to>
                                    </p:set>
                                    <p:animEffect transition="in" filter="circle(in)">
                                      <p:cBhvr>
                                        <p:cTn id="16" dur="2000"/>
                                        <p:tgtEl>
                                          <p:spTgt spid="23560"/>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23561"/>
                                        </p:tgtEl>
                                        <p:attrNameLst>
                                          <p:attrName>style.visibility</p:attrName>
                                        </p:attrNameLst>
                                      </p:cBhvr>
                                      <p:to>
                                        <p:strVal val="visible"/>
                                      </p:to>
                                    </p:set>
                                    <p:animEffect transition="in" filter="circle(in)">
                                      <p:cBhvr>
                                        <p:cTn id="19" dur="2000"/>
                                        <p:tgtEl>
                                          <p:spTgt spid="23561"/>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23562"/>
                                        </p:tgtEl>
                                        <p:attrNameLst>
                                          <p:attrName>style.visibility</p:attrName>
                                        </p:attrNameLst>
                                      </p:cBhvr>
                                      <p:to>
                                        <p:strVal val="visible"/>
                                      </p:to>
                                    </p:set>
                                    <p:animEffect transition="in" filter="circle(in)">
                                      <p:cBhvr>
                                        <p:cTn id="22" dur="2000"/>
                                        <p:tgtEl>
                                          <p:spTgt spid="23562"/>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23570"/>
                                        </p:tgtEl>
                                        <p:attrNameLst>
                                          <p:attrName>style.visibility</p:attrName>
                                        </p:attrNameLst>
                                      </p:cBhvr>
                                      <p:to>
                                        <p:strVal val="visible"/>
                                      </p:to>
                                    </p:set>
                                    <p:animEffect transition="in" filter="circle(in)">
                                      <p:cBhvr>
                                        <p:cTn id="25" dur="2000"/>
                                        <p:tgtEl>
                                          <p:spTgt spid="23570"/>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23572"/>
                                        </p:tgtEl>
                                        <p:attrNameLst>
                                          <p:attrName>style.visibility</p:attrName>
                                        </p:attrNameLst>
                                      </p:cBhvr>
                                      <p:to>
                                        <p:strVal val="visible"/>
                                      </p:to>
                                    </p:set>
                                    <p:animEffect transition="in" filter="circle(in)">
                                      <p:cBhvr>
                                        <p:cTn id="28" dur="2000"/>
                                        <p:tgtEl>
                                          <p:spTgt spid="23572"/>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23573"/>
                                        </p:tgtEl>
                                        <p:attrNameLst>
                                          <p:attrName>style.visibility</p:attrName>
                                        </p:attrNameLst>
                                      </p:cBhvr>
                                      <p:to>
                                        <p:strVal val="visible"/>
                                      </p:to>
                                    </p:set>
                                    <p:animEffect transition="in" filter="circle(in)">
                                      <p:cBhvr>
                                        <p:cTn id="31" dur="2000"/>
                                        <p:tgtEl>
                                          <p:spTgt spid="23573"/>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23575"/>
                                        </p:tgtEl>
                                        <p:attrNameLst>
                                          <p:attrName>style.visibility</p:attrName>
                                        </p:attrNameLst>
                                      </p:cBhvr>
                                      <p:to>
                                        <p:strVal val="visible"/>
                                      </p:to>
                                    </p:set>
                                    <p:animEffect transition="in" filter="circle(in)">
                                      <p:cBhvr>
                                        <p:cTn id="34" dur="2000"/>
                                        <p:tgtEl>
                                          <p:spTgt spid="23575"/>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23576"/>
                                        </p:tgtEl>
                                        <p:attrNameLst>
                                          <p:attrName>style.visibility</p:attrName>
                                        </p:attrNameLst>
                                      </p:cBhvr>
                                      <p:to>
                                        <p:strVal val="visible"/>
                                      </p:to>
                                    </p:set>
                                    <p:animEffect transition="in" filter="circle(in)">
                                      <p:cBhvr>
                                        <p:cTn id="37" dur="2000"/>
                                        <p:tgtEl>
                                          <p:spTgt spid="23576"/>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23577"/>
                                        </p:tgtEl>
                                        <p:attrNameLst>
                                          <p:attrName>style.visibility</p:attrName>
                                        </p:attrNameLst>
                                      </p:cBhvr>
                                      <p:to>
                                        <p:strVal val="visible"/>
                                      </p:to>
                                    </p:set>
                                    <p:animEffect transition="in" filter="circle(in)">
                                      <p:cBhvr>
                                        <p:cTn id="40" dur="2000"/>
                                        <p:tgtEl>
                                          <p:spTgt spid="23577"/>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23579"/>
                                        </p:tgtEl>
                                        <p:attrNameLst>
                                          <p:attrName>style.visibility</p:attrName>
                                        </p:attrNameLst>
                                      </p:cBhvr>
                                      <p:to>
                                        <p:strVal val="visible"/>
                                      </p:to>
                                    </p:set>
                                    <p:animEffect transition="in" filter="circle(in)">
                                      <p:cBhvr>
                                        <p:cTn id="43" dur="2000"/>
                                        <p:tgtEl>
                                          <p:spTgt spid="23579"/>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23580"/>
                                        </p:tgtEl>
                                        <p:attrNameLst>
                                          <p:attrName>style.visibility</p:attrName>
                                        </p:attrNameLst>
                                      </p:cBhvr>
                                      <p:to>
                                        <p:strVal val="visible"/>
                                      </p:to>
                                    </p:set>
                                    <p:animEffect transition="in" filter="circle(in)">
                                      <p:cBhvr>
                                        <p:cTn id="46" dur="2000"/>
                                        <p:tgtEl>
                                          <p:spTgt spid="23580"/>
                                        </p:tgtEl>
                                      </p:cBhvr>
                                    </p:animEffect>
                                  </p:childTnLst>
                                </p:cTn>
                              </p:par>
                              <p:par>
                                <p:cTn id="47" presetID="6" presetClass="entr" presetSubtype="16" fill="hold" grpId="0" nodeType="withEffect">
                                  <p:stCondLst>
                                    <p:cond delay="0"/>
                                  </p:stCondLst>
                                  <p:childTnLst>
                                    <p:set>
                                      <p:cBhvr>
                                        <p:cTn id="48" dur="1" fill="hold">
                                          <p:stCondLst>
                                            <p:cond delay="0"/>
                                          </p:stCondLst>
                                        </p:cTn>
                                        <p:tgtEl>
                                          <p:spTgt spid="23581"/>
                                        </p:tgtEl>
                                        <p:attrNameLst>
                                          <p:attrName>style.visibility</p:attrName>
                                        </p:attrNameLst>
                                      </p:cBhvr>
                                      <p:to>
                                        <p:strVal val="visible"/>
                                      </p:to>
                                    </p:set>
                                    <p:animEffect transition="in" filter="circle(in)">
                                      <p:cBhvr>
                                        <p:cTn id="49" dur="2000"/>
                                        <p:tgtEl>
                                          <p:spTgt spid="23581"/>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23582"/>
                                        </p:tgtEl>
                                        <p:attrNameLst>
                                          <p:attrName>style.visibility</p:attrName>
                                        </p:attrNameLst>
                                      </p:cBhvr>
                                      <p:to>
                                        <p:strVal val="visible"/>
                                      </p:to>
                                    </p:set>
                                    <p:animEffect transition="in" filter="circle(in)">
                                      <p:cBhvr>
                                        <p:cTn id="52" dur="2000"/>
                                        <p:tgtEl>
                                          <p:spTgt spid="23582"/>
                                        </p:tgtEl>
                                      </p:cBhvr>
                                    </p:animEffect>
                                  </p:childTnLst>
                                </p:cTn>
                              </p:par>
                              <p:par>
                                <p:cTn id="53" presetID="6" presetClass="entr" presetSubtype="16" fill="hold" grpId="0" nodeType="withEffect">
                                  <p:stCondLst>
                                    <p:cond delay="0"/>
                                  </p:stCondLst>
                                  <p:childTnLst>
                                    <p:set>
                                      <p:cBhvr>
                                        <p:cTn id="54" dur="1" fill="hold">
                                          <p:stCondLst>
                                            <p:cond delay="0"/>
                                          </p:stCondLst>
                                        </p:cTn>
                                        <p:tgtEl>
                                          <p:spTgt spid="23584"/>
                                        </p:tgtEl>
                                        <p:attrNameLst>
                                          <p:attrName>style.visibility</p:attrName>
                                        </p:attrNameLst>
                                      </p:cBhvr>
                                      <p:to>
                                        <p:strVal val="visible"/>
                                      </p:to>
                                    </p:set>
                                    <p:animEffect transition="in" filter="circle(in)">
                                      <p:cBhvr>
                                        <p:cTn id="55" dur="2000"/>
                                        <p:tgtEl>
                                          <p:spTgt spid="23584"/>
                                        </p:tgtEl>
                                      </p:cBhvr>
                                    </p:animEffect>
                                  </p:childTnLst>
                                </p:cTn>
                              </p:par>
                              <p:par>
                                <p:cTn id="56" presetID="6" presetClass="entr" presetSubtype="16" fill="hold" grpId="0" nodeType="withEffect">
                                  <p:stCondLst>
                                    <p:cond delay="0"/>
                                  </p:stCondLst>
                                  <p:childTnLst>
                                    <p:set>
                                      <p:cBhvr>
                                        <p:cTn id="57" dur="1" fill="hold">
                                          <p:stCondLst>
                                            <p:cond delay="0"/>
                                          </p:stCondLst>
                                        </p:cTn>
                                        <p:tgtEl>
                                          <p:spTgt spid="23585"/>
                                        </p:tgtEl>
                                        <p:attrNameLst>
                                          <p:attrName>style.visibility</p:attrName>
                                        </p:attrNameLst>
                                      </p:cBhvr>
                                      <p:to>
                                        <p:strVal val="visible"/>
                                      </p:to>
                                    </p:set>
                                    <p:animEffect transition="in" filter="circle(in)">
                                      <p:cBhvr>
                                        <p:cTn id="58" dur="2000"/>
                                        <p:tgtEl>
                                          <p:spTgt spid="23585"/>
                                        </p:tgtEl>
                                      </p:cBhvr>
                                    </p:animEffect>
                                  </p:childTnLst>
                                </p:cTn>
                              </p:par>
                              <p:par>
                                <p:cTn id="59" presetID="6" presetClass="entr" presetSubtype="16" fill="hold" grpId="0" nodeType="withEffect">
                                  <p:stCondLst>
                                    <p:cond delay="0"/>
                                  </p:stCondLst>
                                  <p:childTnLst>
                                    <p:set>
                                      <p:cBhvr>
                                        <p:cTn id="60" dur="1" fill="hold">
                                          <p:stCondLst>
                                            <p:cond delay="0"/>
                                          </p:stCondLst>
                                        </p:cTn>
                                        <p:tgtEl>
                                          <p:spTgt spid="23586"/>
                                        </p:tgtEl>
                                        <p:attrNameLst>
                                          <p:attrName>style.visibility</p:attrName>
                                        </p:attrNameLst>
                                      </p:cBhvr>
                                      <p:to>
                                        <p:strVal val="visible"/>
                                      </p:to>
                                    </p:set>
                                    <p:animEffect transition="in" filter="circle(in)">
                                      <p:cBhvr>
                                        <p:cTn id="61" dur="2000"/>
                                        <p:tgtEl>
                                          <p:spTgt spid="23586"/>
                                        </p:tgtEl>
                                      </p:cBhvr>
                                    </p:animEffect>
                                  </p:childTnLst>
                                </p:cTn>
                              </p:par>
                              <p:par>
                                <p:cTn id="62" presetID="6" presetClass="entr" presetSubtype="16" fill="hold" grpId="0" nodeType="withEffect">
                                  <p:stCondLst>
                                    <p:cond delay="0"/>
                                  </p:stCondLst>
                                  <p:childTnLst>
                                    <p:set>
                                      <p:cBhvr>
                                        <p:cTn id="63" dur="1" fill="hold">
                                          <p:stCondLst>
                                            <p:cond delay="0"/>
                                          </p:stCondLst>
                                        </p:cTn>
                                        <p:tgtEl>
                                          <p:spTgt spid="23587"/>
                                        </p:tgtEl>
                                        <p:attrNameLst>
                                          <p:attrName>style.visibility</p:attrName>
                                        </p:attrNameLst>
                                      </p:cBhvr>
                                      <p:to>
                                        <p:strVal val="visible"/>
                                      </p:to>
                                    </p:set>
                                    <p:animEffect transition="in" filter="circle(in)">
                                      <p:cBhvr>
                                        <p:cTn id="64" dur="2000"/>
                                        <p:tgtEl>
                                          <p:spTgt spid="23587"/>
                                        </p:tgtEl>
                                      </p:cBhvr>
                                    </p:animEffect>
                                  </p:childTnLst>
                                </p:cTn>
                              </p:par>
                              <p:par>
                                <p:cTn id="65" presetID="6" presetClass="entr" presetSubtype="16" fill="hold" grpId="0" nodeType="withEffect">
                                  <p:stCondLst>
                                    <p:cond delay="0"/>
                                  </p:stCondLst>
                                  <p:childTnLst>
                                    <p:set>
                                      <p:cBhvr>
                                        <p:cTn id="66" dur="1" fill="hold">
                                          <p:stCondLst>
                                            <p:cond delay="0"/>
                                          </p:stCondLst>
                                        </p:cTn>
                                        <p:tgtEl>
                                          <p:spTgt spid="23588"/>
                                        </p:tgtEl>
                                        <p:attrNameLst>
                                          <p:attrName>style.visibility</p:attrName>
                                        </p:attrNameLst>
                                      </p:cBhvr>
                                      <p:to>
                                        <p:strVal val="visible"/>
                                      </p:to>
                                    </p:set>
                                    <p:animEffect transition="in" filter="circle(in)">
                                      <p:cBhvr>
                                        <p:cTn id="67" dur="2000"/>
                                        <p:tgtEl>
                                          <p:spTgt spid="23588"/>
                                        </p:tgtEl>
                                      </p:cBhvr>
                                    </p:animEffect>
                                  </p:childTnLst>
                                </p:cTn>
                              </p:par>
                              <p:par>
                                <p:cTn id="68" presetID="6" presetClass="entr" presetSubtype="16" fill="hold" grpId="0" nodeType="withEffect">
                                  <p:stCondLst>
                                    <p:cond delay="0"/>
                                  </p:stCondLst>
                                  <p:childTnLst>
                                    <p:set>
                                      <p:cBhvr>
                                        <p:cTn id="69" dur="1" fill="hold">
                                          <p:stCondLst>
                                            <p:cond delay="0"/>
                                          </p:stCondLst>
                                        </p:cTn>
                                        <p:tgtEl>
                                          <p:spTgt spid="23590"/>
                                        </p:tgtEl>
                                        <p:attrNameLst>
                                          <p:attrName>style.visibility</p:attrName>
                                        </p:attrNameLst>
                                      </p:cBhvr>
                                      <p:to>
                                        <p:strVal val="visible"/>
                                      </p:to>
                                    </p:set>
                                    <p:animEffect transition="in" filter="circle(in)">
                                      <p:cBhvr>
                                        <p:cTn id="70" dur="2000"/>
                                        <p:tgtEl>
                                          <p:spTgt spid="23590"/>
                                        </p:tgtEl>
                                      </p:cBhvr>
                                    </p:animEffect>
                                  </p:childTnLst>
                                </p:cTn>
                              </p:par>
                              <p:par>
                                <p:cTn id="71" presetID="6" presetClass="entr" presetSubtype="16" fill="hold" grpId="0" nodeType="withEffect">
                                  <p:stCondLst>
                                    <p:cond delay="0"/>
                                  </p:stCondLst>
                                  <p:childTnLst>
                                    <p:set>
                                      <p:cBhvr>
                                        <p:cTn id="72" dur="1" fill="hold">
                                          <p:stCondLst>
                                            <p:cond delay="0"/>
                                          </p:stCondLst>
                                        </p:cTn>
                                        <p:tgtEl>
                                          <p:spTgt spid="23591"/>
                                        </p:tgtEl>
                                        <p:attrNameLst>
                                          <p:attrName>style.visibility</p:attrName>
                                        </p:attrNameLst>
                                      </p:cBhvr>
                                      <p:to>
                                        <p:strVal val="visible"/>
                                      </p:to>
                                    </p:set>
                                    <p:animEffect transition="in" filter="circle(in)">
                                      <p:cBhvr>
                                        <p:cTn id="73" dur="2000"/>
                                        <p:tgtEl>
                                          <p:spTgt spid="23591"/>
                                        </p:tgtEl>
                                      </p:cBhvr>
                                    </p:animEffect>
                                  </p:childTnLst>
                                </p:cTn>
                              </p:par>
                              <p:par>
                                <p:cTn id="74" presetID="6" presetClass="entr" presetSubtype="16" fill="hold" grpId="0" nodeType="withEffect">
                                  <p:stCondLst>
                                    <p:cond delay="0"/>
                                  </p:stCondLst>
                                  <p:childTnLst>
                                    <p:set>
                                      <p:cBhvr>
                                        <p:cTn id="75" dur="1" fill="hold">
                                          <p:stCondLst>
                                            <p:cond delay="0"/>
                                          </p:stCondLst>
                                        </p:cTn>
                                        <p:tgtEl>
                                          <p:spTgt spid="23592"/>
                                        </p:tgtEl>
                                        <p:attrNameLst>
                                          <p:attrName>style.visibility</p:attrName>
                                        </p:attrNameLst>
                                      </p:cBhvr>
                                      <p:to>
                                        <p:strVal val="visible"/>
                                      </p:to>
                                    </p:set>
                                    <p:animEffect transition="in" filter="circle(in)">
                                      <p:cBhvr>
                                        <p:cTn id="76" dur="2000"/>
                                        <p:tgtEl>
                                          <p:spTgt spid="23592"/>
                                        </p:tgtEl>
                                      </p:cBhvr>
                                    </p:animEffect>
                                  </p:childTnLst>
                                </p:cTn>
                              </p:par>
                              <p:par>
                                <p:cTn id="77" presetID="6" presetClass="entr" presetSubtype="16" fill="hold" grpId="0" nodeType="withEffect">
                                  <p:stCondLst>
                                    <p:cond delay="0"/>
                                  </p:stCondLst>
                                  <p:childTnLst>
                                    <p:set>
                                      <p:cBhvr>
                                        <p:cTn id="78" dur="1" fill="hold">
                                          <p:stCondLst>
                                            <p:cond delay="0"/>
                                          </p:stCondLst>
                                        </p:cTn>
                                        <p:tgtEl>
                                          <p:spTgt spid="23593"/>
                                        </p:tgtEl>
                                        <p:attrNameLst>
                                          <p:attrName>style.visibility</p:attrName>
                                        </p:attrNameLst>
                                      </p:cBhvr>
                                      <p:to>
                                        <p:strVal val="visible"/>
                                      </p:to>
                                    </p:set>
                                    <p:animEffect transition="in" filter="circle(in)">
                                      <p:cBhvr>
                                        <p:cTn id="79" dur="2000"/>
                                        <p:tgtEl>
                                          <p:spTgt spid="23593"/>
                                        </p:tgtEl>
                                      </p:cBhvr>
                                    </p:animEffect>
                                  </p:childTnLst>
                                </p:cTn>
                              </p:par>
                              <p:par>
                                <p:cTn id="80" presetID="6" presetClass="entr" presetSubtype="16" fill="hold" grpId="0" nodeType="withEffect">
                                  <p:stCondLst>
                                    <p:cond delay="0"/>
                                  </p:stCondLst>
                                  <p:childTnLst>
                                    <p:set>
                                      <p:cBhvr>
                                        <p:cTn id="81" dur="1" fill="hold">
                                          <p:stCondLst>
                                            <p:cond delay="0"/>
                                          </p:stCondLst>
                                        </p:cTn>
                                        <p:tgtEl>
                                          <p:spTgt spid="23594"/>
                                        </p:tgtEl>
                                        <p:attrNameLst>
                                          <p:attrName>style.visibility</p:attrName>
                                        </p:attrNameLst>
                                      </p:cBhvr>
                                      <p:to>
                                        <p:strVal val="visible"/>
                                      </p:to>
                                    </p:set>
                                    <p:animEffect transition="in" filter="circle(in)">
                                      <p:cBhvr>
                                        <p:cTn id="82" dur="2000"/>
                                        <p:tgtEl>
                                          <p:spTgt spid="23594"/>
                                        </p:tgtEl>
                                      </p:cBhvr>
                                    </p:animEffect>
                                  </p:childTnLst>
                                </p:cTn>
                              </p:par>
                              <p:par>
                                <p:cTn id="83" presetID="6" presetClass="entr" presetSubtype="16" fill="hold" grpId="0" nodeType="withEffect">
                                  <p:stCondLst>
                                    <p:cond delay="0"/>
                                  </p:stCondLst>
                                  <p:childTnLst>
                                    <p:set>
                                      <p:cBhvr>
                                        <p:cTn id="84" dur="1" fill="hold">
                                          <p:stCondLst>
                                            <p:cond delay="0"/>
                                          </p:stCondLst>
                                        </p:cTn>
                                        <p:tgtEl>
                                          <p:spTgt spid="23595"/>
                                        </p:tgtEl>
                                        <p:attrNameLst>
                                          <p:attrName>style.visibility</p:attrName>
                                        </p:attrNameLst>
                                      </p:cBhvr>
                                      <p:to>
                                        <p:strVal val="visible"/>
                                      </p:to>
                                    </p:set>
                                    <p:animEffect transition="in" filter="circle(in)">
                                      <p:cBhvr>
                                        <p:cTn id="85" dur="2000"/>
                                        <p:tgtEl>
                                          <p:spTgt spid="23595"/>
                                        </p:tgtEl>
                                      </p:cBhvr>
                                    </p:animEffect>
                                  </p:childTnLst>
                                </p:cTn>
                              </p:par>
                              <p:par>
                                <p:cTn id="86" presetID="6" presetClass="entr" presetSubtype="16" fill="hold" grpId="0" nodeType="withEffect">
                                  <p:stCondLst>
                                    <p:cond delay="0"/>
                                  </p:stCondLst>
                                  <p:childTnLst>
                                    <p:set>
                                      <p:cBhvr>
                                        <p:cTn id="87" dur="1" fill="hold">
                                          <p:stCondLst>
                                            <p:cond delay="0"/>
                                          </p:stCondLst>
                                        </p:cTn>
                                        <p:tgtEl>
                                          <p:spTgt spid="23598"/>
                                        </p:tgtEl>
                                        <p:attrNameLst>
                                          <p:attrName>style.visibility</p:attrName>
                                        </p:attrNameLst>
                                      </p:cBhvr>
                                      <p:to>
                                        <p:strVal val="visible"/>
                                      </p:to>
                                    </p:set>
                                    <p:animEffect transition="in" filter="circle(in)">
                                      <p:cBhvr>
                                        <p:cTn id="88" dur="2000"/>
                                        <p:tgtEl>
                                          <p:spTgt spid="23598"/>
                                        </p:tgtEl>
                                      </p:cBhvr>
                                    </p:animEffect>
                                  </p:childTnLst>
                                </p:cTn>
                              </p:par>
                              <p:par>
                                <p:cTn id="89" presetID="6" presetClass="entr" presetSubtype="16" fill="hold" grpId="0" nodeType="withEffect">
                                  <p:stCondLst>
                                    <p:cond delay="0"/>
                                  </p:stCondLst>
                                  <p:childTnLst>
                                    <p:set>
                                      <p:cBhvr>
                                        <p:cTn id="90" dur="1" fill="hold">
                                          <p:stCondLst>
                                            <p:cond delay="0"/>
                                          </p:stCondLst>
                                        </p:cTn>
                                        <p:tgtEl>
                                          <p:spTgt spid="23599"/>
                                        </p:tgtEl>
                                        <p:attrNameLst>
                                          <p:attrName>style.visibility</p:attrName>
                                        </p:attrNameLst>
                                      </p:cBhvr>
                                      <p:to>
                                        <p:strVal val="visible"/>
                                      </p:to>
                                    </p:set>
                                    <p:animEffect transition="in" filter="circle(in)">
                                      <p:cBhvr>
                                        <p:cTn id="91" dur="2000"/>
                                        <p:tgtEl>
                                          <p:spTgt spid="23599"/>
                                        </p:tgtEl>
                                      </p:cBhvr>
                                    </p:animEffect>
                                  </p:childTnLst>
                                </p:cTn>
                              </p:par>
                              <p:par>
                                <p:cTn id="92" presetID="6" presetClass="entr" presetSubtype="16" fill="hold" grpId="0" nodeType="withEffect">
                                  <p:stCondLst>
                                    <p:cond delay="0"/>
                                  </p:stCondLst>
                                  <p:childTnLst>
                                    <p:set>
                                      <p:cBhvr>
                                        <p:cTn id="93" dur="1" fill="hold">
                                          <p:stCondLst>
                                            <p:cond delay="0"/>
                                          </p:stCondLst>
                                        </p:cTn>
                                        <p:tgtEl>
                                          <p:spTgt spid="23600"/>
                                        </p:tgtEl>
                                        <p:attrNameLst>
                                          <p:attrName>style.visibility</p:attrName>
                                        </p:attrNameLst>
                                      </p:cBhvr>
                                      <p:to>
                                        <p:strVal val="visible"/>
                                      </p:to>
                                    </p:set>
                                    <p:animEffect transition="in" filter="circle(in)">
                                      <p:cBhvr>
                                        <p:cTn id="94" dur="2000"/>
                                        <p:tgtEl>
                                          <p:spTgt spid="23600"/>
                                        </p:tgtEl>
                                      </p:cBhvr>
                                    </p:animEffect>
                                  </p:childTnLst>
                                </p:cTn>
                              </p:par>
                              <p:par>
                                <p:cTn id="95" presetID="6" presetClass="entr" presetSubtype="16" fill="hold" grpId="0" nodeType="withEffect">
                                  <p:stCondLst>
                                    <p:cond delay="0"/>
                                  </p:stCondLst>
                                  <p:childTnLst>
                                    <p:set>
                                      <p:cBhvr>
                                        <p:cTn id="96" dur="1" fill="hold">
                                          <p:stCondLst>
                                            <p:cond delay="0"/>
                                          </p:stCondLst>
                                        </p:cTn>
                                        <p:tgtEl>
                                          <p:spTgt spid="23601"/>
                                        </p:tgtEl>
                                        <p:attrNameLst>
                                          <p:attrName>style.visibility</p:attrName>
                                        </p:attrNameLst>
                                      </p:cBhvr>
                                      <p:to>
                                        <p:strVal val="visible"/>
                                      </p:to>
                                    </p:set>
                                    <p:animEffect transition="in" filter="circle(in)">
                                      <p:cBhvr>
                                        <p:cTn id="97" dur="2000"/>
                                        <p:tgtEl>
                                          <p:spTgt spid="23601"/>
                                        </p:tgtEl>
                                      </p:cBhvr>
                                    </p:animEffect>
                                  </p:childTnLst>
                                </p:cTn>
                              </p:par>
                              <p:par>
                                <p:cTn id="98" presetID="6" presetClass="entr" presetSubtype="16" fill="hold" grpId="0" nodeType="withEffect">
                                  <p:stCondLst>
                                    <p:cond delay="0"/>
                                  </p:stCondLst>
                                  <p:childTnLst>
                                    <p:set>
                                      <p:cBhvr>
                                        <p:cTn id="99" dur="1" fill="hold">
                                          <p:stCondLst>
                                            <p:cond delay="0"/>
                                          </p:stCondLst>
                                        </p:cTn>
                                        <p:tgtEl>
                                          <p:spTgt spid="23602"/>
                                        </p:tgtEl>
                                        <p:attrNameLst>
                                          <p:attrName>style.visibility</p:attrName>
                                        </p:attrNameLst>
                                      </p:cBhvr>
                                      <p:to>
                                        <p:strVal val="visible"/>
                                      </p:to>
                                    </p:set>
                                    <p:animEffect transition="in" filter="circle(in)">
                                      <p:cBhvr>
                                        <p:cTn id="100" dur="2000"/>
                                        <p:tgtEl>
                                          <p:spTgt spid="23602"/>
                                        </p:tgtEl>
                                      </p:cBhvr>
                                    </p:animEffect>
                                  </p:childTnLst>
                                </p:cTn>
                              </p:par>
                              <p:par>
                                <p:cTn id="101" presetID="6" presetClass="entr" presetSubtype="16" fill="hold" grpId="0" nodeType="withEffect">
                                  <p:stCondLst>
                                    <p:cond delay="0"/>
                                  </p:stCondLst>
                                  <p:childTnLst>
                                    <p:set>
                                      <p:cBhvr>
                                        <p:cTn id="102" dur="1" fill="hold">
                                          <p:stCondLst>
                                            <p:cond delay="0"/>
                                          </p:stCondLst>
                                        </p:cTn>
                                        <p:tgtEl>
                                          <p:spTgt spid="23603"/>
                                        </p:tgtEl>
                                        <p:attrNameLst>
                                          <p:attrName>style.visibility</p:attrName>
                                        </p:attrNameLst>
                                      </p:cBhvr>
                                      <p:to>
                                        <p:strVal val="visible"/>
                                      </p:to>
                                    </p:set>
                                    <p:animEffect transition="in" filter="circle(in)">
                                      <p:cBhvr>
                                        <p:cTn id="103" dur="2000"/>
                                        <p:tgtEl>
                                          <p:spTgt spid="23603"/>
                                        </p:tgtEl>
                                      </p:cBhvr>
                                    </p:animEffect>
                                  </p:childTnLst>
                                </p:cTn>
                              </p:par>
                              <p:par>
                                <p:cTn id="104" presetID="6" presetClass="entr" presetSubtype="16" fill="hold" grpId="0" nodeType="withEffect">
                                  <p:stCondLst>
                                    <p:cond delay="0"/>
                                  </p:stCondLst>
                                  <p:childTnLst>
                                    <p:set>
                                      <p:cBhvr>
                                        <p:cTn id="105" dur="1" fill="hold">
                                          <p:stCondLst>
                                            <p:cond delay="0"/>
                                          </p:stCondLst>
                                        </p:cTn>
                                        <p:tgtEl>
                                          <p:spTgt spid="23607"/>
                                        </p:tgtEl>
                                        <p:attrNameLst>
                                          <p:attrName>style.visibility</p:attrName>
                                        </p:attrNameLst>
                                      </p:cBhvr>
                                      <p:to>
                                        <p:strVal val="visible"/>
                                      </p:to>
                                    </p:set>
                                    <p:animEffect transition="in" filter="circle(in)">
                                      <p:cBhvr>
                                        <p:cTn id="106" dur="2000"/>
                                        <p:tgtEl>
                                          <p:spTgt spid="23607"/>
                                        </p:tgtEl>
                                      </p:cBhvr>
                                    </p:animEffect>
                                  </p:childTnLst>
                                </p:cTn>
                              </p:par>
                              <p:par>
                                <p:cTn id="107" presetID="6" presetClass="entr" presetSubtype="16" fill="hold" grpId="0" nodeType="withEffect">
                                  <p:stCondLst>
                                    <p:cond delay="0"/>
                                  </p:stCondLst>
                                  <p:childTnLst>
                                    <p:set>
                                      <p:cBhvr>
                                        <p:cTn id="108" dur="1" fill="hold">
                                          <p:stCondLst>
                                            <p:cond delay="0"/>
                                          </p:stCondLst>
                                        </p:cTn>
                                        <p:tgtEl>
                                          <p:spTgt spid="23608"/>
                                        </p:tgtEl>
                                        <p:attrNameLst>
                                          <p:attrName>style.visibility</p:attrName>
                                        </p:attrNameLst>
                                      </p:cBhvr>
                                      <p:to>
                                        <p:strVal val="visible"/>
                                      </p:to>
                                    </p:set>
                                    <p:animEffect transition="in" filter="circle(in)">
                                      <p:cBhvr>
                                        <p:cTn id="109" dur="2000"/>
                                        <p:tgtEl>
                                          <p:spTgt spid="23608"/>
                                        </p:tgtEl>
                                      </p:cBhvr>
                                    </p:animEffect>
                                  </p:childTnLst>
                                </p:cTn>
                              </p:par>
                              <p:par>
                                <p:cTn id="110" presetID="6" presetClass="entr" presetSubtype="16" fill="hold" grpId="0" nodeType="withEffect">
                                  <p:stCondLst>
                                    <p:cond delay="0"/>
                                  </p:stCondLst>
                                  <p:childTnLst>
                                    <p:set>
                                      <p:cBhvr>
                                        <p:cTn id="111" dur="1" fill="hold">
                                          <p:stCondLst>
                                            <p:cond delay="0"/>
                                          </p:stCondLst>
                                        </p:cTn>
                                        <p:tgtEl>
                                          <p:spTgt spid="23609"/>
                                        </p:tgtEl>
                                        <p:attrNameLst>
                                          <p:attrName>style.visibility</p:attrName>
                                        </p:attrNameLst>
                                      </p:cBhvr>
                                      <p:to>
                                        <p:strVal val="visible"/>
                                      </p:to>
                                    </p:set>
                                    <p:animEffect transition="in" filter="circle(in)">
                                      <p:cBhvr>
                                        <p:cTn id="112" dur="2000"/>
                                        <p:tgtEl>
                                          <p:spTgt spid="23609"/>
                                        </p:tgtEl>
                                      </p:cBhvr>
                                    </p:animEffect>
                                  </p:childTnLst>
                                </p:cTn>
                              </p:par>
                              <p:par>
                                <p:cTn id="113" presetID="6" presetClass="entr" presetSubtype="16" fill="hold" grpId="0" nodeType="withEffect">
                                  <p:stCondLst>
                                    <p:cond delay="0"/>
                                  </p:stCondLst>
                                  <p:childTnLst>
                                    <p:set>
                                      <p:cBhvr>
                                        <p:cTn id="114" dur="1" fill="hold">
                                          <p:stCondLst>
                                            <p:cond delay="0"/>
                                          </p:stCondLst>
                                        </p:cTn>
                                        <p:tgtEl>
                                          <p:spTgt spid="23610"/>
                                        </p:tgtEl>
                                        <p:attrNameLst>
                                          <p:attrName>style.visibility</p:attrName>
                                        </p:attrNameLst>
                                      </p:cBhvr>
                                      <p:to>
                                        <p:strVal val="visible"/>
                                      </p:to>
                                    </p:set>
                                    <p:animEffect transition="in" filter="circle(in)">
                                      <p:cBhvr>
                                        <p:cTn id="115" dur="2000"/>
                                        <p:tgtEl>
                                          <p:spTgt spid="23610"/>
                                        </p:tgtEl>
                                      </p:cBhvr>
                                    </p:animEffect>
                                  </p:childTnLst>
                                </p:cTn>
                              </p:par>
                              <p:par>
                                <p:cTn id="116" presetID="6" presetClass="entr" presetSubtype="16" fill="hold" grpId="0" nodeType="withEffect">
                                  <p:stCondLst>
                                    <p:cond delay="0"/>
                                  </p:stCondLst>
                                  <p:childTnLst>
                                    <p:set>
                                      <p:cBhvr>
                                        <p:cTn id="117" dur="1" fill="hold">
                                          <p:stCondLst>
                                            <p:cond delay="0"/>
                                          </p:stCondLst>
                                        </p:cTn>
                                        <p:tgtEl>
                                          <p:spTgt spid="23611"/>
                                        </p:tgtEl>
                                        <p:attrNameLst>
                                          <p:attrName>style.visibility</p:attrName>
                                        </p:attrNameLst>
                                      </p:cBhvr>
                                      <p:to>
                                        <p:strVal val="visible"/>
                                      </p:to>
                                    </p:set>
                                    <p:animEffect transition="in" filter="circle(in)">
                                      <p:cBhvr>
                                        <p:cTn id="118" dur="2000"/>
                                        <p:tgtEl>
                                          <p:spTgt spid="23611"/>
                                        </p:tgtEl>
                                      </p:cBhvr>
                                    </p:animEffect>
                                  </p:childTnLst>
                                </p:cTn>
                              </p:par>
                              <p:par>
                                <p:cTn id="119" presetID="6" presetClass="entr" presetSubtype="16" fill="hold" grpId="0" nodeType="withEffect">
                                  <p:stCondLst>
                                    <p:cond delay="0"/>
                                  </p:stCondLst>
                                  <p:childTnLst>
                                    <p:set>
                                      <p:cBhvr>
                                        <p:cTn id="120" dur="1" fill="hold">
                                          <p:stCondLst>
                                            <p:cond delay="0"/>
                                          </p:stCondLst>
                                        </p:cTn>
                                        <p:tgtEl>
                                          <p:spTgt spid="23612"/>
                                        </p:tgtEl>
                                        <p:attrNameLst>
                                          <p:attrName>style.visibility</p:attrName>
                                        </p:attrNameLst>
                                      </p:cBhvr>
                                      <p:to>
                                        <p:strVal val="visible"/>
                                      </p:to>
                                    </p:set>
                                    <p:animEffect transition="in" filter="circle(in)">
                                      <p:cBhvr>
                                        <p:cTn id="121" dur="2000"/>
                                        <p:tgtEl>
                                          <p:spTgt spid="23612"/>
                                        </p:tgtEl>
                                      </p:cBhvr>
                                    </p:animEffect>
                                  </p:childTnLst>
                                </p:cTn>
                              </p:par>
                              <p:par>
                                <p:cTn id="122" presetID="6" presetClass="entr" presetSubtype="16" fill="hold" grpId="0" nodeType="withEffect">
                                  <p:stCondLst>
                                    <p:cond delay="0"/>
                                  </p:stCondLst>
                                  <p:childTnLst>
                                    <p:set>
                                      <p:cBhvr>
                                        <p:cTn id="123" dur="1" fill="hold">
                                          <p:stCondLst>
                                            <p:cond delay="0"/>
                                          </p:stCondLst>
                                        </p:cTn>
                                        <p:tgtEl>
                                          <p:spTgt spid="23617"/>
                                        </p:tgtEl>
                                        <p:attrNameLst>
                                          <p:attrName>style.visibility</p:attrName>
                                        </p:attrNameLst>
                                      </p:cBhvr>
                                      <p:to>
                                        <p:strVal val="visible"/>
                                      </p:to>
                                    </p:set>
                                    <p:animEffect transition="in" filter="circle(in)">
                                      <p:cBhvr>
                                        <p:cTn id="124" dur="2000"/>
                                        <p:tgtEl>
                                          <p:spTgt spid="23617"/>
                                        </p:tgtEl>
                                      </p:cBhvr>
                                    </p:animEffect>
                                  </p:childTnLst>
                                </p:cTn>
                              </p:par>
                              <p:par>
                                <p:cTn id="125" presetID="6" presetClass="entr" presetSubtype="16" fill="hold" grpId="0" nodeType="withEffect">
                                  <p:stCondLst>
                                    <p:cond delay="0"/>
                                  </p:stCondLst>
                                  <p:childTnLst>
                                    <p:set>
                                      <p:cBhvr>
                                        <p:cTn id="126" dur="1" fill="hold">
                                          <p:stCondLst>
                                            <p:cond delay="0"/>
                                          </p:stCondLst>
                                        </p:cTn>
                                        <p:tgtEl>
                                          <p:spTgt spid="23618"/>
                                        </p:tgtEl>
                                        <p:attrNameLst>
                                          <p:attrName>style.visibility</p:attrName>
                                        </p:attrNameLst>
                                      </p:cBhvr>
                                      <p:to>
                                        <p:strVal val="visible"/>
                                      </p:to>
                                    </p:set>
                                    <p:animEffect transition="in" filter="circle(in)">
                                      <p:cBhvr>
                                        <p:cTn id="127" dur="2000"/>
                                        <p:tgtEl>
                                          <p:spTgt spid="23618"/>
                                        </p:tgtEl>
                                      </p:cBhvr>
                                    </p:animEffect>
                                  </p:childTnLst>
                                </p:cTn>
                              </p:par>
                              <p:par>
                                <p:cTn id="128" presetID="6" presetClass="entr" presetSubtype="16" fill="hold" grpId="0" nodeType="withEffect">
                                  <p:stCondLst>
                                    <p:cond delay="0"/>
                                  </p:stCondLst>
                                  <p:childTnLst>
                                    <p:set>
                                      <p:cBhvr>
                                        <p:cTn id="129" dur="1" fill="hold">
                                          <p:stCondLst>
                                            <p:cond delay="0"/>
                                          </p:stCondLst>
                                        </p:cTn>
                                        <p:tgtEl>
                                          <p:spTgt spid="23619"/>
                                        </p:tgtEl>
                                        <p:attrNameLst>
                                          <p:attrName>style.visibility</p:attrName>
                                        </p:attrNameLst>
                                      </p:cBhvr>
                                      <p:to>
                                        <p:strVal val="visible"/>
                                      </p:to>
                                    </p:set>
                                    <p:animEffect transition="in" filter="circle(in)">
                                      <p:cBhvr>
                                        <p:cTn id="130" dur="2000"/>
                                        <p:tgtEl>
                                          <p:spTgt spid="23619"/>
                                        </p:tgtEl>
                                      </p:cBhvr>
                                    </p:animEffect>
                                  </p:childTnLst>
                                </p:cTn>
                              </p:par>
                              <p:par>
                                <p:cTn id="131" presetID="6" presetClass="entr" presetSubtype="16" fill="hold" grpId="0" nodeType="withEffect">
                                  <p:stCondLst>
                                    <p:cond delay="0"/>
                                  </p:stCondLst>
                                  <p:childTnLst>
                                    <p:set>
                                      <p:cBhvr>
                                        <p:cTn id="132" dur="1" fill="hold">
                                          <p:stCondLst>
                                            <p:cond delay="0"/>
                                          </p:stCondLst>
                                        </p:cTn>
                                        <p:tgtEl>
                                          <p:spTgt spid="23620"/>
                                        </p:tgtEl>
                                        <p:attrNameLst>
                                          <p:attrName>style.visibility</p:attrName>
                                        </p:attrNameLst>
                                      </p:cBhvr>
                                      <p:to>
                                        <p:strVal val="visible"/>
                                      </p:to>
                                    </p:set>
                                    <p:animEffect transition="in" filter="circle(in)">
                                      <p:cBhvr>
                                        <p:cTn id="133" dur="2000"/>
                                        <p:tgtEl>
                                          <p:spTgt spid="23620"/>
                                        </p:tgtEl>
                                      </p:cBhvr>
                                    </p:animEffect>
                                  </p:childTnLst>
                                </p:cTn>
                              </p:par>
                              <p:par>
                                <p:cTn id="134" presetID="6" presetClass="entr" presetSubtype="16" fill="hold" grpId="0" nodeType="withEffect">
                                  <p:stCondLst>
                                    <p:cond delay="0"/>
                                  </p:stCondLst>
                                  <p:childTnLst>
                                    <p:set>
                                      <p:cBhvr>
                                        <p:cTn id="135" dur="1" fill="hold">
                                          <p:stCondLst>
                                            <p:cond delay="0"/>
                                          </p:stCondLst>
                                        </p:cTn>
                                        <p:tgtEl>
                                          <p:spTgt spid="23621"/>
                                        </p:tgtEl>
                                        <p:attrNameLst>
                                          <p:attrName>style.visibility</p:attrName>
                                        </p:attrNameLst>
                                      </p:cBhvr>
                                      <p:to>
                                        <p:strVal val="visible"/>
                                      </p:to>
                                    </p:set>
                                    <p:animEffect transition="in" filter="circle(in)">
                                      <p:cBhvr>
                                        <p:cTn id="136" dur="2000"/>
                                        <p:tgtEl>
                                          <p:spTgt spid="23621"/>
                                        </p:tgtEl>
                                      </p:cBhvr>
                                    </p:animEffect>
                                  </p:childTnLst>
                                </p:cTn>
                              </p:par>
                              <p:par>
                                <p:cTn id="137" presetID="6" presetClass="entr" presetSubtype="16" fill="hold" grpId="0" nodeType="withEffect">
                                  <p:stCondLst>
                                    <p:cond delay="0"/>
                                  </p:stCondLst>
                                  <p:childTnLst>
                                    <p:set>
                                      <p:cBhvr>
                                        <p:cTn id="138" dur="1" fill="hold">
                                          <p:stCondLst>
                                            <p:cond delay="0"/>
                                          </p:stCondLst>
                                        </p:cTn>
                                        <p:tgtEl>
                                          <p:spTgt spid="23622"/>
                                        </p:tgtEl>
                                        <p:attrNameLst>
                                          <p:attrName>style.visibility</p:attrName>
                                        </p:attrNameLst>
                                      </p:cBhvr>
                                      <p:to>
                                        <p:strVal val="visible"/>
                                      </p:to>
                                    </p:set>
                                    <p:animEffect transition="in" filter="circle(in)">
                                      <p:cBhvr>
                                        <p:cTn id="139" dur="2000"/>
                                        <p:tgtEl>
                                          <p:spTgt spid="23622"/>
                                        </p:tgtEl>
                                      </p:cBhvr>
                                    </p:animEffect>
                                  </p:childTnLst>
                                </p:cTn>
                              </p:par>
                              <p:par>
                                <p:cTn id="140" presetID="6" presetClass="entr" presetSubtype="16" fill="hold" grpId="0" nodeType="withEffect">
                                  <p:stCondLst>
                                    <p:cond delay="0"/>
                                  </p:stCondLst>
                                  <p:childTnLst>
                                    <p:set>
                                      <p:cBhvr>
                                        <p:cTn id="141" dur="1" fill="hold">
                                          <p:stCondLst>
                                            <p:cond delay="0"/>
                                          </p:stCondLst>
                                        </p:cTn>
                                        <p:tgtEl>
                                          <p:spTgt spid="23628"/>
                                        </p:tgtEl>
                                        <p:attrNameLst>
                                          <p:attrName>style.visibility</p:attrName>
                                        </p:attrNameLst>
                                      </p:cBhvr>
                                      <p:to>
                                        <p:strVal val="visible"/>
                                      </p:to>
                                    </p:set>
                                    <p:animEffect transition="in" filter="circle(in)">
                                      <p:cBhvr>
                                        <p:cTn id="142" dur="2000"/>
                                        <p:tgtEl>
                                          <p:spTgt spid="23628"/>
                                        </p:tgtEl>
                                      </p:cBhvr>
                                    </p:animEffect>
                                  </p:childTnLst>
                                </p:cTn>
                              </p:par>
                              <p:par>
                                <p:cTn id="143" presetID="6" presetClass="entr" presetSubtype="16" fill="hold" grpId="0" nodeType="withEffect">
                                  <p:stCondLst>
                                    <p:cond delay="0"/>
                                  </p:stCondLst>
                                  <p:childTnLst>
                                    <p:set>
                                      <p:cBhvr>
                                        <p:cTn id="144" dur="1" fill="hold">
                                          <p:stCondLst>
                                            <p:cond delay="0"/>
                                          </p:stCondLst>
                                        </p:cTn>
                                        <p:tgtEl>
                                          <p:spTgt spid="23629"/>
                                        </p:tgtEl>
                                        <p:attrNameLst>
                                          <p:attrName>style.visibility</p:attrName>
                                        </p:attrNameLst>
                                      </p:cBhvr>
                                      <p:to>
                                        <p:strVal val="visible"/>
                                      </p:to>
                                    </p:set>
                                    <p:animEffect transition="in" filter="circle(in)">
                                      <p:cBhvr>
                                        <p:cTn id="145" dur="2000"/>
                                        <p:tgtEl>
                                          <p:spTgt spid="23629"/>
                                        </p:tgtEl>
                                      </p:cBhvr>
                                    </p:animEffect>
                                  </p:childTnLst>
                                </p:cTn>
                              </p:par>
                              <p:par>
                                <p:cTn id="146" presetID="6" presetClass="entr" presetSubtype="16" fill="hold" grpId="0" nodeType="withEffect">
                                  <p:stCondLst>
                                    <p:cond delay="0"/>
                                  </p:stCondLst>
                                  <p:childTnLst>
                                    <p:set>
                                      <p:cBhvr>
                                        <p:cTn id="147" dur="1" fill="hold">
                                          <p:stCondLst>
                                            <p:cond delay="0"/>
                                          </p:stCondLst>
                                        </p:cTn>
                                        <p:tgtEl>
                                          <p:spTgt spid="23630"/>
                                        </p:tgtEl>
                                        <p:attrNameLst>
                                          <p:attrName>style.visibility</p:attrName>
                                        </p:attrNameLst>
                                      </p:cBhvr>
                                      <p:to>
                                        <p:strVal val="visible"/>
                                      </p:to>
                                    </p:set>
                                    <p:animEffect transition="in" filter="circle(in)">
                                      <p:cBhvr>
                                        <p:cTn id="148" dur="2000"/>
                                        <p:tgtEl>
                                          <p:spTgt spid="23630"/>
                                        </p:tgtEl>
                                      </p:cBhvr>
                                    </p:animEffect>
                                  </p:childTnLst>
                                </p:cTn>
                              </p:par>
                              <p:par>
                                <p:cTn id="149" presetID="6" presetClass="entr" presetSubtype="16" fill="hold" grpId="0" nodeType="withEffect">
                                  <p:stCondLst>
                                    <p:cond delay="0"/>
                                  </p:stCondLst>
                                  <p:childTnLst>
                                    <p:set>
                                      <p:cBhvr>
                                        <p:cTn id="150" dur="1" fill="hold">
                                          <p:stCondLst>
                                            <p:cond delay="0"/>
                                          </p:stCondLst>
                                        </p:cTn>
                                        <p:tgtEl>
                                          <p:spTgt spid="23631"/>
                                        </p:tgtEl>
                                        <p:attrNameLst>
                                          <p:attrName>style.visibility</p:attrName>
                                        </p:attrNameLst>
                                      </p:cBhvr>
                                      <p:to>
                                        <p:strVal val="visible"/>
                                      </p:to>
                                    </p:set>
                                    <p:animEffect transition="in" filter="circle(in)">
                                      <p:cBhvr>
                                        <p:cTn id="151" dur="2000"/>
                                        <p:tgtEl>
                                          <p:spTgt spid="23631"/>
                                        </p:tgtEl>
                                      </p:cBhvr>
                                    </p:animEffect>
                                  </p:childTnLst>
                                </p:cTn>
                              </p:par>
                              <p:par>
                                <p:cTn id="152" presetID="6" presetClass="entr" presetSubtype="16" fill="hold" grpId="0" nodeType="withEffect">
                                  <p:stCondLst>
                                    <p:cond delay="0"/>
                                  </p:stCondLst>
                                  <p:childTnLst>
                                    <p:set>
                                      <p:cBhvr>
                                        <p:cTn id="153" dur="1" fill="hold">
                                          <p:stCondLst>
                                            <p:cond delay="0"/>
                                          </p:stCondLst>
                                        </p:cTn>
                                        <p:tgtEl>
                                          <p:spTgt spid="23632"/>
                                        </p:tgtEl>
                                        <p:attrNameLst>
                                          <p:attrName>style.visibility</p:attrName>
                                        </p:attrNameLst>
                                      </p:cBhvr>
                                      <p:to>
                                        <p:strVal val="visible"/>
                                      </p:to>
                                    </p:set>
                                    <p:animEffect transition="in" filter="circle(in)">
                                      <p:cBhvr>
                                        <p:cTn id="154" dur="2000"/>
                                        <p:tgtEl>
                                          <p:spTgt spid="23632"/>
                                        </p:tgtEl>
                                      </p:cBhvr>
                                    </p:animEffect>
                                  </p:childTnLst>
                                </p:cTn>
                              </p:par>
                              <p:par>
                                <p:cTn id="155" presetID="6" presetClass="entr" presetSubtype="16" fill="hold" grpId="0" nodeType="withEffect">
                                  <p:stCondLst>
                                    <p:cond delay="0"/>
                                  </p:stCondLst>
                                  <p:childTnLst>
                                    <p:set>
                                      <p:cBhvr>
                                        <p:cTn id="156" dur="1" fill="hold">
                                          <p:stCondLst>
                                            <p:cond delay="0"/>
                                          </p:stCondLst>
                                        </p:cTn>
                                        <p:tgtEl>
                                          <p:spTgt spid="23633"/>
                                        </p:tgtEl>
                                        <p:attrNameLst>
                                          <p:attrName>style.visibility</p:attrName>
                                        </p:attrNameLst>
                                      </p:cBhvr>
                                      <p:to>
                                        <p:strVal val="visible"/>
                                      </p:to>
                                    </p:set>
                                    <p:animEffect transition="in" filter="circle(in)">
                                      <p:cBhvr>
                                        <p:cTn id="157" dur="2000"/>
                                        <p:tgtEl>
                                          <p:spTgt spid="23633"/>
                                        </p:tgtEl>
                                      </p:cBhvr>
                                    </p:animEffect>
                                  </p:childTnLst>
                                </p:cTn>
                              </p:par>
                              <p:par>
                                <p:cTn id="158" presetID="6" presetClass="entr" presetSubtype="16" fill="hold" grpId="0" nodeType="withEffect">
                                  <p:stCondLst>
                                    <p:cond delay="0"/>
                                  </p:stCondLst>
                                  <p:childTnLst>
                                    <p:set>
                                      <p:cBhvr>
                                        <p:cTn id="159" dur="1" fill="hold">
                                          <p:stCondLst>
                                            <p:cond delay="0"/>
                                          </p:stCondLst>
                                        </p:cTn>
                                        <p:tgtEl>
                                          <p:spTgt spid="23640"/>
                                        </p:tgtEl>
                                        <p:attrNameLst>
                                          <p:attrName>style.visibility</p:attrName>
                                        </p:attrNameLst>
                                      </p:cBhvr>
                                      <p:to>
                                        <p:strVal val="visible"/>
                                      </p:to>
                                    </p:set>
                                    <p:animEffect transition="in" filter="circle(in)">
                                      <p:cBhvr>
                                        <p:cTn id="160" dur="2000"/>
                                        <p:tgtEl>
                                          <p:spTgt spid="23640"/>
                                        </p:tgtEl>
                                      </p:cBhvr>
                                    </p:animEffect>
                                  </p:childTnLst>
                                </p:cTn>
                              </p:par>
                              <p:par>
                                <p:cTn id="161" presetID="6" presetClass="entr" presetSubtype="16" fill="hold" grpId="0" nodeType="withEffect">
                                  <p:stCondLst>
                                    <p:cond delay="0"/>
                                  </p:stCondLst>
                                  <p:childTnLst>
                                    <p:set>
                                      <p:cBhvr>
                                        <p:cTn id="162" dur="1" fill="hold">
                                          <p:stCondLst>
                                            <p:cond delay="0"/>
                                          </p:stCondLst>
                                        </p:cTn>
                                        <p:tgtEl>
                                          <p:spTgt spid="23641"/>
                                        </p:tgtEl>
                                        <p:attrNameLst>
                                          <p:attrName>style.visibility</p:attrName>
                                        </p:attrNameLst>
                                      </p:cBhvr>
                                      <p:to>
                                        <p:strVal val="visible"/>
                                      </p:to>
                                    </p:set>
                                    <p:animEffect transition="in" filter="circle(in)">
                                      <p:cBhvr>
                                        <p:cTn id="163" dur="2000"/>
                                        <p:tgtEl>
                                          <p:spTgt spid="23641"/>
                                        </p:tgtEl>
                                      </p:cBhvr>
                                    </p:animEffect>
                                  </p:childTnLst>
                                </p:cTn>
                              </p:par>
                              <p:par>
                                <p:cTn id="164" presetID="6" presetClass="entr" presetSubtype="16" fill="hold" grpId="0" nodeType="withEffect">
                                  <p:stCondLst>
                                    <p:cond delay="0"/>
                                  </p:stCondLst>
                                  <p:childTnLst>
                                    <p:set>
                                      <p:cBhvr>
                                        <p:cTn id="165" dur="1" fill="hold">
                                          <p:stCondLst>
                                            <p:cond delay="0"/>
                                          </p:stCondLst>
                                        </p:cTn>
                                        <p:tgtEl>
                                          <p:spTgt spid="23642"/>
                                        </p:tgtEl>
                                        <p:attrNameLst>
                                          <p:attrName>style.visibility</p:attrName>
                                        </p:attrNameLst>
                                      </p:cBhvr>
                                      <p:to>
                                        <p:strVal val="visible"/>
                                      </p:to>
                                    </p:set>
                                    <p:animEffect transition="in" filter="circle(in)">
                                      <p:cBhvr>
                                        <p:cTn id="166" dur="2000"/>
                                        <p:tgtEl>
                                          <p:spTgt spid="23642"/>
                                        </p:tgtEl>
                                      </p:cBhvr>
                                    </p:animEffect>
                                  </p:childTnLst>
                                </p:cTn>
                              </p:par>
                              <p:par>
                                <p:cTn id="167" presetID="6" presetClass="entr" presetSubtype="16" fill="hold" grpId="0" nodeType="withEffect">
                                  <p:stCondLst>
                                    <p:cond delay="0"/>
                                  </p:stCondLst>
                                  <p:childTnLst>
                                    <p:set>
                                      <p:cBhvr>
                                        <p:cTn id="168" dur="1" fill="hold">
                                          <p:stCondLst>
                                            <p:cond delay="0"/>
                                          </p:stCondLst>
                                        </p:cTn>
                                        <p:tgtEl>
                                          <p:spTgt spid="23643"/>
                                        </p:tgtEl>
                                        <p:attrNameLst>
                                          <p:attrName>style.visibility</p:attrName>
                                        </p:attrNameLst>
                                      </p:cBhvr>
                                      <p:to>
                                        <p:strVal val="visible"/>
                                      </p:to>
                                    </p:set>
                                    <p:animEffect transition="in" filter="circle(in)">
                                      <p:cBhvr>
                                        <p:cTn id="169" dur="2000"/>
                                        <p:tgtEl>
                                          <p:spTgt spid="23643"/>
                                        </p:tgtEl>
                                      </p:cBhvr>
                                    </p:animEffect>
                                  </p:childTnLst>
                                </p:cTn>
                              </p:par>
                              <p:par>
                                <p:cTn id="170" presetID="6" presetClass="entr" presetSubtype="16" fill="hold" grpId="0" nodeType="withEffect">
                                  <p:stCondLst>
                                    <p:cond delay="0"/>
                                  </p:stCondLst>
                                  <p:childTnLst>
                                    <p:set>
                                      <p:cBhvr>
                                        <p:cTn id="171" dur="1" fill="hold">
                                          <p:stCondLst>
                                            <p:cond delay="0"/>
                                          </p:stCondLst>
                                        </p:cTn>
                                        <p:tgtEl>
                                          <p:spTgt spid="23644"/>
                                        </p:tgtEl>
                                        <p:attrNameLst>
                                          <p:attrName>style.visibility</p:attrName>
                                        </p:attrNameLst>
                                      </p:cBhvr>
                                      <p:to>
                                        <p:strVal val="visible"/>
                                      </p:to>
                                    </p:set>
                                    <p:animEffect transition="in" filter="circle(in)">
                                      <p:cBhvr>
                                        <p:cTn id="172" dur="2000"/>
                                        <p:tgtEl>
                                          <p:spTgt spid="23644"/>
                                        </p:tgtEl>
                                      </p:cBhvr>
                                    </p:animEffect>
                                  </p:childTnLst>
                                </p:cTn>
                              </p:par>
                              <p:par>
                                <p:cTn id="173" presetID="6" presetClass="entr" presetSubtype="16" fill="hold" grpId="0" nodeType="withEffect">
                                  <p:stCondLst>
                                    <p:cond delay="0"/>
                                  </p:stCondLst>
                                  <p:childTnLst>
                                    <p:set>
                                      <p:cBhvr>
                                        <p:cTn id="174" dur="1" fill="hold">
                                          <p:stCondLst>
                                            <p:cond delay="0"/>
                                          </p:stCondLst>
                                        </p:cTn>
                                        <p:tgtEl>
                                          <p:spTgt spid="23645"/>
                                        </p:tgtEl>
                                        <p:attrNameLst>
                                          <p:attrName>style.visibility</p:attrName>
                                        </p:attrNameLst>
                                      </p:cBhvr>
                                      <p:to>
                                        <p:strVal val="visible"/>
                                      </p:to>
                                    </p:set>
                                    <p:animEffect transition="in" filter="circle(in)">
                                      <p:cBhvr>
                                        <p:cTn id="175" dur="2000"/>
                                        <p:tgtEl>
                                          <p:spTgt spid="23645"/>
                                        </p:tgtEl>
                                      </p:cBhvr>
                                    </p:animEffect>
                                  </p:childTnLst>
                                </p:cTn>
                              </p:par>
                              <p:par>
                                <p:cTn id="176" presetID="6" presetClass="entr" presetSubtype="16" fill="hold" grpId="0" nodeType="withEffect">
                                  <p:stCondLst>
                                    <p:cond delay="0"/>
                                  </p:stCondLst>
                                  <p:childTnLst>
                                    <p:set>
                                      <p:cBhvr>
                                        <p:cTn id="177" dur="1" fill="hold">
                                          <p:stCondLst>
                                            <p:cond delay="0"/>
                                          </p:stCondLst>
                                        </p:cTn>
                                        <p:tgtEl>
                                          <p:spTgt spid="23653"/>
                                        </p:tgtEl>
                                        <p:attrNameLst>
                                          <p:attrName>style.visibility</p:attrName>
                                        </p:attrNameLst>
                                      </p:cBhvr>
                                      <p:to>
                                        <p:strVal val="visible"/>
                                      </p:to>
                                    </p:set>
                                    <p:animEffect transition="in" filter="circle(in)">
                                      <p:cBhvr>
                                        <p:cTn id="178" dur="2000"/>
                                        <p:tgtEl>
                                          <p:spTgt spid="23653"/>
                                        </p:tgtEl>
                                      </p:cBhvr>
                                    </p:animEffect>
                                  </p:childTnLst>
                                </p:cTn>
                              </p:par>
                              <p:par>
                                <p:cTn id="179" presetID="6" presetClass="entr" presetSubtype="16" fill="hold" grpId="0" nodeType="withEffect">
                                  <p:stCondLst>
                                    <p:cond delay="0"/>
                                  </p:stCondLst>
                                  <p:childTnLst>
                                    <p:set>
                                      <p:cBhvr>
                                        <p:cTn id="180" dur="1" fill="hold">
                                          <p:stCondLst>
                                            <p:cond delay="0"/>
                                          </p:stCondLst>
                                        </p:cTn>
                                        <p:tgtEl>
                                          <p:spTgt spid="23654"/>
                                        </p:tgtEl>
                                        <p:attrNameLst>
                                          <p:attrName>style.visibility</p:attrName>
                                        </p:attrNameLst>
                                      </p:cBhvr>
                                      <p:to>
                                        <p:strVal val="visible"/>
                                      </p:to>
                                    </p:set>
                                    <p:animEffect transition="in" filter="circle(in)">
                                      <p:cBhvr>
                                        <p:cTn id="181" dur="2000"/>
                                        <p:tgtEl>
                                          <p:spTgt spid="23654"/>
                                        </p:tgtEl>
                                      </p:cBhvr>
                                    </p:animEffect>
                                  </p:childTnLst>
                                </p:cTn>
                              </p:par>
                              <p:par>
                                <p:cTn id="182" presetID="6" presetClass="entr" presetSubtype="16" fill="hold" grpId="0" nodeType="withEffect">
                                  <p:stCondLst>
                                    <p:cond delay="0"/>
                                  </p:stCondLst>
                                  <p:childTnLst>
                                    <p:set>
                                      <p:cBhvr>
                                        <p:cTn id="183" dur="1" fill="hold">
                                          <p:stCondLst>
                                            <p:cond delay="0"/>
                                          </p:stCondLst>
                                        </p:cTn>
                                        <p:tgtEl>
                                          <p:spTgt spid="23655"/>
                                        </p:tgtEl>
                                        <p:attrNameLst>
                                          <p:attrName>style.visibility</p:attrName>
                                        </p:attrNameLst>
                                      </p:cBhvr>
                                      <p:to>
                                        <p:strVal val="visible"/>
                                      </p:to>
                                    </p:set>
                                    <p:animEffect transition="in" filter="circle(in)">
                                      <p:cBhvr>
                                        <p:cTn id="184" dur="2000"/>
                                        <p:tgtEl>
                                          <p:spTgt spid="23655"/>
                                        </p:tgtEl>
                                      </p:cBhvr>
                                    </p:animEffect>
                                  </p:childTnLst>
                                </p:cTn>
                              </p:par>
                              <p:par>
                                <p:cTn id="185" presetID="6" presetClass="entr" presetSubtype="16" fill="hold" grpId="0" nodeType="withEffect">
                                  <p:stCondLst>
                                    <p:cond delay="0"/>
                                  </p:stCondLst>
                                  <p:childTnLst>
                                    <p:set>
                                      <p:cBhvr>
                                        <p:cTn id="186" dur="1" fill="hold">
                                          <p:stCondLst>
                                            <p:cond delay="0"/>
                                          </p:stCondLst>
                                        </p:cTn>
                                        <p:tgtEl>
                                          <p:spTgt spid="23656"/>
                                        </p:tgtEl>
                                        <p:attrNameLst>
                                          <p:attrName>style.visibility</p:attrName>
                                        </p:attrNameLst>
                                      </p:cBhvr>
                                      <p:to>
                                        <p:strVal val="visible"/>
                                      </p:to>
                                    </p:set>
                                    <p:animEffect transition="in" filter="circle(in)">
                                      <p:cBhvr>
                                        <p:cTn id="187" dur="2000"/>
                                        <p:tgtEl>
                                          <p:spTgt spid="23656"/>
                                        </p:tgtEl>
                                      </p:cBhvr>
                                    </p:animEffect>
                                  </p:childTnLst>
                                </p:cTn>
                              </p:par>
                              <p:par>
                                <p:cTn id="188" presetID="6" presetClass="entr" presetSubtype="16" fill="hold" grpId="0" nodeType="withEffect">
                                  <p:stCondLst>
                                    <p:cond delay="0"/>
                                  </p:stCondLst>
                                  <p:childTnLst>
                                    <p:set>
                                      <p:cBhvr>
                                        <p:cTn id="189" dur="1" fill="hold">
                                          <p:stCondLst>
                                            <p:cond delay="0"/>
                                          </p:stCondLst>
                                        </p:cTn>
                                        <p:tgtEl>
                                          <p:spTgt spid="23657"/>
                                        </p:tgtEl>
                                        <p:attrNameLst>
                                          <p:attrName>style.visibility</p:attrName>
                                        </p:attrNameLst>
                                      </p:cBhvr>
                                      <p:to>
                                        <p:strVal val="visible"/>
                                      </p:to>
                                    </p:set>
                                    <p:animEffect transition="in" filter="circle(in)">
                                      <p:cBhvr>
                                        <p:cTn id="190" dur="2000"/>
                                        <p:tgtEl>
                                          <p:spTgt spid="23657"/>
                                        </p:tgtEl>
                                      </p:cBhvr>
                                    </p:animEffect>
                                  </p:childTnLst>
                                </p:cTn>
                              </p:par>
                              <p:par>
                                <p:cTn id="191" presetID="6" presetClass="entr" presetSubtype="16" fill="hold" grpId="0" nodeType="withEffect">
                                  <p:stCondLst>
                                    <p:cond delay="0"/>
                                  </p:stCondLst>
                                  <p:childTnLst>
                                    <p:set>
                                      <p:cBhvr>
                                        <p:cTn id="192" dur="1" fill="hold">
                                          <p:stCondLst>
                                            <p:cond delay="0"/>
                                          </p:stCondLst>
                                        </p:cTn>
                                        <p:tgtEl>
                                          <p:spTgt spid="23658"/>
                                        </p:tgtEl>
                                        <p:attrNameLst>
                                          <p:attrName>style.visibility</p:attrName>
                                        </p:attrNameLst>
                                      </p:cBhvr>
                                      <p:to>
                                        <p:strVal val="visible"/>
                                      </p:to>
                                    </p:set>
                                    <p:animEffect transition="in" filter="circle(in)">
                                      <p:cBhvr>
                                        <p:cTn id="193" dur="2000"/>
                                        <p:tgtEl>
                                          <p:spTgt spid="23658"/>
                                        </p:tgtEl>
                                      </p:cBhvr>
                                    </p:animEffect>
                                  </p:childTnLst>
                                </p:cTn>
                              </p:par>
                              <p:par>
                                <p:cTn id="194" presetID="6" presetClass="entr" presetSubtype="16" fill="hold" grpId="0" nodeType="withEffect">
                                  <p:stCondLst>
                                    <p:cond delay="0"/>
                                  </p:stCondLst>
                                  <p:childTnLst>
                                    <p:set>
                                      <p:cBhvr>
                                        <p:cTn id="195" dur="1" fill="hold">
                                          <p:stCondLst>
                                            <p:cond delay="0"/>
                                          </p:stCondLst>
                                        </p:cTn>
                                        <p:tgtEl>
                                          <p:spTgt spid="23667"/>
                                        </p:tgtEl>
                                        <p:attrNameLst>
                                          <p:attrName>style.visibility</p:attrName>
                                        </p:attrNameLst>
                                      </p:cBhvr>
                                      <p:to>
                                        <p:strVal val="visible"/>
                                      </p:to>
                                    </p:set>
                                    <p:animEffect transition="in" filter="circle(in)">
                                      <p:cBhvr>
                                        <p:cTn id="196" dur="2000"/>
                                        <p:tgtEl>
                                          <p:spTgt spid="23667"/>
                                        </p:tgtEl>
                                      </p:cBhvr>
                                    </p:animEffect>
                                  </p:childTnLst>
                                </p:cTn>
                              </p:par>
                              <p:par>
                                <p:cTn id="197" presetID="6" presetClass="entr" presetSubtype="16" fill="hold" grpId="0" nodeType="withEffect">
                                  <p:stCondLst>
                                    <p:cond delay="0"/>
                                  </p:stCondLst>
                                  <p:childTnLst>
                                    <p:set>
                                      <p:cBhvr>
                                        <p:cTn id="198" dur="1" fill="hold">
                                          <p:stCondLst>
                                            <p:cond delay="0"/>
                                          </p:stCondLst>
                                        </p:cTn>
                                        <p:tgtEl>
                                          <p:spTgt spid="23668"/>
                                        </p:tgtEl>
                                        <p:attrNameLst>
                                          <p:attrName>style.visibility</p:attrName>
                                        </p:attrNameLst>
                                      </p:cBhvr>
                                      <p:to>
                                        <p:strVal val="visible"/>
                                      </p:to>
                                    </p:set>
                                    <p:animEffect transition="in" filter="circle(in)">
                                      <p:cBhvr>
                                        <p:cTn id="199" dur="2000"/>
                                        <p:tgtEl>
                                          <p:spTgt spid="23668"/>
                                        </p:tgtEl>
                                      </p:cBhvr>
                                    </p:animEffect>
                                  </p:childTnLst>
                                </p:cTn>
                              </p:par>
                              <p:par>
                                <p:cTn id="200" presetID="6" presetClass="entr" presetSubtype="16" fill="hold" grpId="0" nodeType="withEffect">
                                  <p:stCondLst>
                                    <p:cond delay="0"/>
                                  </p:stCondLst>
                                  <p:childTnLst>
                                    <p:set>
                                      <p:cBhvr>
                                        <p:cTn id="201" dur="1" fill="hold">
                                          <p:stCondLst>
                                            <p:cond delay="0"/>
                                          </p:stCondLst>
                                        </p:cTn>
                                        <p:tgtEl>
                                          <p:spTgt spid="23669"/>
                                        </p:tgtEl>
                                        <p:attrNameLst>
                                          <p:attrName>style.visibility</p:attrName>
                                        </p:attrNameLst>
                                      </p:cBhvr>
                                      <p:to>
                                        <p:strVal val="visible"/>
                                      </p:to>
                                    </p:set>
                                    <p:animEffect transition="in" filter="circle(in)">
                                      <p:cBhvr>
                                        <p:cTn id="202" dur="2000"/>
                                        <p:tgtEl>
                                          <p:spTgt spid="23669"/>
                                        </p:tgtEl>
                                      </p:cBhvr>
                                    </p:animEffect>
                                  </p:childTnLst>
                                </p:cTn>
                              </p:par>
                              <p:par>
                                <p:cTn id="203" presetID="6" presetClass="entr" presetSubtype="16" fill="hold" grpId="0" nodeType="withEffect">
                                  <p:stCondLst>
                                    <p:cond delay="0"/>
                                  </p:stCondLst>
                                  <p:childTnLst>
                                    <p:set>
                                      <p:cBhvr>
                                        <p:cTn id="204" dur="1" fill="hold">
                                          <p:stCondLst>
                                            <p:cond delay="0"/>
                                          </p:stCondLst>
                                        </p:cTn>
                                        <p:tgtEl>
                                          <p:spTgt spid="23670"/>
                                        </p:tgtEl>
                                        <p:attrNameLst>
                                          <p:attrName>style.visibility</p:attrName>
                                        </p:attrNameLst>
                                      </p:cBhvr>
                                      <p:to>
                                        <p:strVal val="visible"/>
                                      </p:to>
                                    </p:set>
                                    <p:animEffect transition="in" filter="circle(in)">
                                      <p:cBhvr>
                                        <p:cTn id="205" dur="2000"/>
                                        <p:tgtEl>
                                          <p:spTgt spid="23670"/>
                                        </p:tgtEl>
                                      </p:cBhvr>
                                    </p:animEffect>
                                  </p:childTnLst>
                                </p:cTn>
                              </p:par>
                              <p:par>
                                <p:cTn id="206" presetID="6" presetClass="entr" presetSubtype="16" fill="hold" grpId="0" nodeType="withEffect">
                                  <p:stCondLst>
                                    <p:cond delay="0"/>
                                  </p:stCondLst>
                                  <p:childTnLst>
                                    <p:set>
                                      <p:cBhvr>
                                        <p:cTn id="207" dur="1" fill="hold">
                                          <p:stCondLst>
                                            <p:cond delay="0"/>
                                          </p:stCondLst>
                                        </p:cTn>
                                        <p:tgtEl>
                                          <p:spTgt spid="23671"/>
                                        </p:tgtEl>
                                        <p:attrNameLst>
                                          <p:attrName>style.visibility</p:attrName>
                                        </p:attrNameLst>
                                      </p:cBhvr>
                                      <p:to>
                                        <p:strVal val="visible"/>
                                      </p:to>
                                    </p:set>
                                    <p:animEffect transition="in" filter="circle(in)">
                                      <p:cBhvr>
                                        <p:cTn id="208" dur="2000"/>
                                        <p:tgtEl>
                                          <p:spTgt spid="23671"/>
                                        </p:tgtEl>
                                      </p:cBhvr>
                                    </p:animEffect>
                                  </p:childTnLst>
                                </p:cTn>
                              </p:par>
                              <p:par>
                                <p:cTn id="209" presetID="6" presetClass="entr" presetSubtype="16" fill="hold" grpId="0" nodeType="withEffect">
                                  <p:stCondLst>
                                    <p:cond delay="0"/>
                                  </p:stCondLst>
                                  <p:childTnLst>
                                    <p:set>
                                      <p:cBhvr>
                                        <p:cTn id="210" dur="1" fill="hold">
                                          <p:stCondLst>
                                            <p:cond delay="0"/>
                                          </p:stCondLst>
                                        </p:cTn>
                                        <p:tgtEl>
                                          <p:spTgt spid="23672"/>
                                        </p:tgtEl>
                                        <p:attrNameLst>
                                          <p:attrName>style.visibility</p:attrName>
                                        </p:attrNameLst>
                                      </p:cBhvr>
                                      <p:to>
                                        <p:strVal val="visible"/>
                                      </p:to>
                                    </p:set>
                                    <p:animEffect transition="in" filter="circle(in)">
                                      <p:cBhvr>
                                        <p:cTn id="211" dur="2000"/>
                                        <p:tgtEl>
                                          <p:spTgt spid="23672"/>
                                        </p:tgtEl>
                                      </p:cBhvr>
                                    </p:animEffect>
                                  </p:childTnLst>
                                </p:cTn>
                              </p:par>
                              <p:par>
                                <p:cTn id="212" presetID="6" presetClass="entr" presetSubtype="16" fill="hold" grpId="0" nodeType="withEffect">
                                  <p:stCondLst>
                                    <p:cond delay="0"/>
                                  </p:stCondLst>
                                  <p:childTnLst>
                                    <p:set>
                                      <p:cBhvr>
                                        <p:cTn id="213" dur="1" fill="hold">
                                          <p:stCondLst>
                                            <p:cond delay="0"/>
                                          </p:stCondLst>
                                        </p:cTn>
                                        <p:tgtEl>
                                          <p:spTgt spid="23674"/>
                                        </p:tgtEl>
                                        <p:attrNameLst>
                                          <p:attrName>style.visibility</p:attrName>
                                        </p:attrNameLst>
                                      </p:cBhvr>
                                      <p:to>
                                        <p:strVal val="visible"/>
                                      </p:to>
                                    </p:set>
                                    <p:animEffect transition="in" filter="circle(in)">
                                      <p:cBhvr>
                                        <p:cTn id="214" dur="2000"/>
                                        <p:tgtEl>
                                          <p:spTgt spid="23674"/>
                                        </p:tgtEl>
                                      </p:cBhvr>
                                    </p:animEffect>
                                  </p:childTnLst>
                                </p:cTn>
                              </p:par>
                              <p:par>
                                <p:cTn id="215" presetID="6" presetClass="entr" presetSubtype="16" fill="hold" grpId="0" nodeType="withEffect">
                                  <p:stCondLst>
                                    <p:cond delay="0"/>
                                  </p:stCondLst>
                                  <p:childTnLst>
                                    <p:set>
                                      <p:cBhvr>
                                        <p:cTn id="216" dur="1" fill="hold">
                                          <p:stCondLst>
                                            <p:cond delay="0"/>
                                          </p:stCondLst>
                                        </p:cTn>
                                        <p:tgtEl>
                                          <p:spTgt spid="23675"/>
                                        </p:tgtEl>
                                        <p:attrNameLst>
                                          <p:attrName>style.visibility</p:attrName>
                                        </p:attrNameLst>
                                      </p:cBhvr>
                                      <p:to>
                                        <p:strVal val="visible"/>
                                      </p:to>
                                    </p:set>
                                    <p:animEffect transition="in" filter="circle(in)">
                                      <p:cBhvr>
                                        <p:cTn id="217" dur="2000"/>
                                        <p:tgtEl>
                                          <p:spTgt spid="23675"/>
                                        </p:tgtEl>
                                      </p:cBhvr>
                                    </p:animEffect>
                                  </p:childTnLst>
                                </p:cTn>
                              </p:par>
                              <p:par>
                                <p:cTn id="218" presetID="6" presetClass="entr" presetSubtype="16" fill="hold" grpId="0" nodeType="withEffect">
                                  <p:stCondLst>
                                    <p:cond delay="0"/>
                                  </p:stCondLst>
                                  <p:childTnLst>
                                    <p:set>
                                      <p:cBhvr>
                                        <p:cTn id="219" dur="1" fill="hold">
                                          <p:stCondLst>
                                            <p:cond delay="0"/>
                                          </p:stCondLst>
                                        </p:cTn>
                                        <p:tgtEl>
                                          <p:spTgt spid="23676"/>
                                        </p:tgtEl>
                                        <p:attrNameLst>
                                          <p:attrName>style.visibility</p:attrName>
                                        </p:attrNameLst>
                                      </p:cBhvr>
                                      <p:to>
                                        <p:strVal val="visible"/>
                                      </p:to>
                                    </p:set>
                                    <p:animEffect transition="in" filter="circle(in)">
                                      <p:cBhvr>
                                        <p:cTn id="220" dur="2000"/>
                                        <p:tgtEl>
                                          <p:spTgt spid="23676"/>
                                        </p:tgtEl>
                                      </p:cBhvr>
                                    </p:animEffect>
                                  </p:childTnLst>
                                </p:cTn>
                              </p:par>
                              <p:par>
                                <p:cTn id="221" presetID="6" presetClass="entr" presetSubtype="16" fill="hold" grpId="0" nodeType="withEffect">
                                  <p:stCondLst>
                                    <p:cond delay="0"/>
                                  </p:stCondLst>
                                  <p:childTnLst>
                                    <p:set>
                                      <p:cBhvr>
                                        <p:cTn id="222" dur="1" fill="hold">
                                          <p:stCondLst>
                                            <p:cond delay="0"/>
                                          </p:stCondLst>
                                        </p:cTn>
                                        <p:tgtEl>
                                          <p:spTgt spid="23677"/>
                                        </p:tgtEl>
                                        <p:attrNameLst>
                                          <p:attrName>style.visibility</p:attrName>
                                        </p:attrNameLst>
                                      </p:cBhvr>
                                      <p:to>
                                        <p:strVal val="visible"/>
                                      </p:to>
                                    </p:set>
                                    <p:animEffect transition="in" filter="circle(in)">
                                      <p:cBhvr>
                                        <p:cTn id="223" dur="2000"/>
                                        <p:tgtEl>
                                          <p:spTgt spid="23677"/>
                                        </p:tgtEl>
                                      </p:cBhvr>
                                    </p:animEffect>
                                  </p:childTnLst>
                                </p:cTn>
                              </p:par>
                              <p:par>
                                <p:cTn id="224" presetID="6" presetClass="entr" presetSubtype="16" fill="hold" grpId="0" nodeType="withEffect">
                                  <p:stCondLst>
                                    <p:cond delay="0"/>
                                  </p:stCondLst>
                                  <p:childTnLst>
                                    <p:set>
                                      <p:cBhvr>
                                        <p:cTn id="225" dur="1" fill="hold">
                                          <p:stCondLst>
                                            <p:cond delay="0"/>
                                          </p:stCondLst>
                                        </p:cTn>
                                        <p:tgtEl>
                                          <p:spTgt spid="23678"/>
                                        </p:tgtEl>
                                        <p:attrNameLst>
                                          <p:attrName>style.visibility</p:attrName>
                                        </p:attrNameLst>
                                      </p:cBhvr>
                                      <p:to>
                                        <p:strVal val="visible"/>
                                      </p:to>
                                    </p:set>
                                    <p:animEffect transition="in" filter="circle(in)">
                                      <p:cBhvr>
                                        <p:cTn id="226" dur="2000"/>
                                        <p:tgtEl>
                                          <p:spTgt spid="23678"/>
                                        </p:tgtEl>
                                      </p:cBhvr>
                                    </p:animEffect>
                                  </p:childTnLst>
                                </p:cTn>
                              </p:par>
                              <p:par>
                                <p:cTn id="227" presetID="6" presetClass="entr" presetSubtype="16" fill="hold" grpId="0" nodeType="withEffect">
                                  <p:stCondLst>
                                    <p:cond delay="0"/>
                                  </p:stCondLst>
                                  <p:childTnLst>
                                    <p:set>
                                      <p:cBhvr>
                                        <p:cTn id="228" dur="1" fill="hold">
                                          <p:stCondLst>
                                            <p:cond delay="0"/>
                                          </p:stCondLst>
                                        </p:cTn>
                                        <p:tgtEl>
                                          <p:spTgt spid="23686"/>
                                        </p:tgtEl>
                                        <p:attrNameLst>
                                          <p:attrName>style.visibility</p:attrName>
                                        </p:attrNameLst>
                                      </p:cBhvr>
                                      <p:to>
                                        <p:strVal val="visible"/>
                                      </p:to>
                                    </p:set>
                                    <p:animEffect transition="in" filter="circle(in)">
                                      <p:cBhvr>
                                        <p:cTn id="229" dur="2000"/>
                                        <p:tgtEl>
                                          <p:spTgt spid="23686"/>
                                        </p:tgtEl>
                                      </p:cBhvr>
                                    </p:animEffect>
                                  </p:childTnLst>
                                </p:cTn>
                              </p:par>
                              <p:par>
                                <p:cTn id="230" presetID="6" presetClass="entr" presetSubtype="16" fill="hold" grpId="0" nodeType="withEffect">
                                  <p:stCondLst>
                                    <p:cond delay="0"/>
                                  </p:stCondLst>
                                  <p:childTnLst>
                                    <p:set>
                                      <p:cBhvr>
                                        <p:cTn id="231" dur="1" fill="hold">
                                          <p:stCondLst>
                                            <p:cond delay="0"/>
                                          </p:stCondLst>
                                        </p:cTn>
                                        <p:tgtEl>
                                          <p:spTgt spid="23687"/>
                                        </p:tgtEl>
                                        <p:attrNameLst>
                                          <p:attrName>style.visibility</p:attrName>
                                        </p:attrNameLst>
                                      </p:cBhvr>
                                      <p:to>
                                        <p:strVal val="visible"/>
                                      </p:to>
                                    </p:set>
                                    <p:animEffect transition="in" filter="circle(in)">
                                      <p:cBhvr>
                                        <p:cTn id="232" dur="2000"/>
                                        <p:tgtEl>
                                          <p:spTgt spid="23687"/>
                                        </p:tgtEl>
                                      </p:cBhvr>
                                    </p:animEffect>
                                  </p:childTnLst>
                                </p:cTn>
                              </p:par>
                              <p:par>
                                <p:cTn id="233" presetID="6" presetClass="entr" presetSubtype="16" fill="hold" grpId="0" nodeType="withEffect">
                                  <p:stCondLst>
                                    <p:cond delay="0"/>
                                  </p:stCondLst>
                                  <p:childTnLst>
                                    <p:set>
                                      <p:cBhvr>
                                        <p:cTn id="234" dur="1" fill="hold">
                                          <p:stCondLst>
                                            <p:cond delay="0"/>
                                          </p:stCondLst>
                                        </p:cTn>
                                        <p:tgtEl>
                                          <p:spTgt spid="23688"/>
                                        </p:tgtEl>
                                        <p:attrNameLst>
                                          <p:attrName>style.visibility</p:attrName>
                                        </p:attrNameLst>
                                      </p:cBhvr>
                                      <p:to>
                                        <p:strVal val="visible"/>
                                      </p:to>
                                    </p:set>
                                    <p:animEffect transition="in" filter="circle(in)">
                                      <p:cBhvr>
                                        <p:cTn id="235" dur="2000"/>
                                        <p:tgtEl>
                                          <p:spTgt spid="23688"/>
                                        </p:tgtEl>
                                      </p:cBhvr>
                                    </p:animEffect>
                                  </p:childTnLst>
                                </p:cTn>
                              </p:par>
                              <p:par>
                                <p:cTn id="236" presetID="6" presetClass="entr" presetSubtype="16" fill="hold" grpId="0" nodeType="withEffect">
                                  <p:stCondLst>
                                    <p:cond delay="0"/>
                                  </p:stCondLst>
                                  <p:childTnLst>
                                    <p:set>
                                      <p:cBhvr>
                                        <p:cTn id="237" dur="1" fill="hold">
                                          <p:stCondLst>
                                            <p:cond delay="0"/>
                                          </p:stCondLst>
                                        </p:cTn>
                                        <p:tgtEl>
                                          <p:spTgt spid="23694"/>
                                        </p:tgtEl>
                                        <p:attrNameLst>
                                          <p:attrName>style.visibility</p:attrName>
                                        </p:attrNameLst>
                                      </p:cBhvr>
                                      <p:to>
                                        <p:strVal val="visible"/>
                                      </p:to>
                                    </p:set>
                                    <p:animEffect transition="in" filter="circle(in)">
                                      <p:cBhvr>
                                        <p:cTn id="238" dur="2000"/>
                                        <p:tgtEl>
                                          <p:spTgt spid="23694"/>
                                        </p:tgtEl>
                                      </p:cBhvr>
                                    </p:animEffect>
                                  </p:childTnLst>
                                </p:cTn>
                              </p:par>
                              <p:par>
                                <p:cTn id="239" presetID="6" presetClass="entr" presetSubtype="16" fill="hold" grpId="0" nodeType="withEffect">
                                  <p:stCondLst>
                                    <p:cond delay="0"/>
                                  </p:stCondLst>
                                  <p:childTnLst>
                                    <p:set>
                                      <p:cBhvr>
                                        <p:cTn id="240" dur="1" fill="hold">
                                          <p:stCondLst>
                                            <p:cond delay="0"/>
                                          </p:stCondLst>
                                        </p:cTn>
                                        <p:tgtEl>
                                          <p:spTgt spid="23689"/>
                                        </p:tgtEl>
                                        <p:attrNameLst>
                                          <p:attrName>style.visibility</p:attrName>
                                        </p:attrNameLst>
                                      </p:cBhvr>
                                      <p:to>
                                        <p:strVal val="visible"/>
                                      </p:to>
                                    </p:set>
                                    <p:animEffect transition="in" filter="circle(in)">
                                      <p:cBhvr>
                                        <p:cTn id="241" dur="2000"/>
                                        <p:tgtEl>
                                          <p:spTgt spid="23689"/>
                                        </p:tgtEl>
                                      </p:cBhvr>
                                    </p:animEffect>
                                  </p:childTnLst>
                                </p:cTn>
                              </p:par>
                            </p:childTnLst>
                          </p:cTn>
                        </p:par>
                      </p:childTnLst>
                    </p:cTn>
                  </p:par>
                  <p:par>
                    <p:cTn id="242" fill="hold">
                      <p:stCondLst>
                        <p:cond delay="indefinite"/>
                      </p:stCondLst>
                      <p:childTnLst>
                        <p:par>
                          <p:cTn id="243" fill="hold">
                            <p:stCondLst>
                              <p:cond delay="0"/>
                            </p:stCondLst>
                            <p:childTnLst>
                              <p:par>
                                <p:cTn id="244" presetID="6" presetClass="entr" presetSubtype="16" fill="hold" grpId="0" nodeType="clickEffect">
                                  <p:stCondLst>
                                    <p:cond delay="0"/>
                                  </p:stCondLst>
                                  <p:childTnLst>
                                    <p:set>
                                      <p:cBhvr>
                                        <p:cTn id="245" dur="1" fill="hold">
                                          <p:stCondLst>
                                            <p:cond delay="0"/>
                                          </p:stCondLst>
                                        </p:cTn>
                                        <p:tgtEl>
                                          <p:spTgt spid="23557"/>
                                        </p:tgtEl>
                                        <p:attrNameLst>
                                          <p:attrName>style.visibility</p:attrName>
                                        </p:attrNameLst>
                                      </p:cBhvr>
                                      <p:to>
                                        <p:strVal val="visible"/>
                                      </p:to>
                                    </p:set>
                                    <p:animEffect transition="in" filter="circle(in)">
                                      <p:cBhvr>
                                        <p:cTn id="246" dur="2000"/>
                                        <p:tgtEl>
                                          <p:spTgt spid="23557"/>
                                        </p:tgtEl>
                                      </p:cBhvr>
                                    </p:animEffect>
                                  </p:childTnLst>
                                </p:cTn>
                              </p:par>
                              <p:par>
                                <p:cTn id="247" presetID="6" presetClass="entr" presetSubtype="16" fill="hold" grpId="0" nodeType="withEffect">
                                  <p:stCondLst>
                                    <p:cond delay="0"/>
                                  </p:stCondLst>
                                  <p:childTnLst>
                                    <p:set>
                                      <p:cBhvr>
                                        <p:cTn id="248" dur="1" fill="hold">
                                          <p:stCondLst>
                                            <p:cond delay="0"/>
                                          </p:stCondLst>
                                        </p:cTn>
                                        <p:tgtEl>
                                          <p:spTgt spid="23563"/>
                                        </p:tgtEl>
                                        <p:attrNameLst>
                                          <p:attrName>style.visibility</p:attrName>
                                        </p:attrNameLst>
                                      </p:cBhvr>
                                      <p:to>
                                        <p:strVal val="visible"/>
                                      </p:to>
                                    </p:set>
                                    <p:animEffect transition="in" filter="circle(in)">
                                      <p:cBhvr>
                                        <p:cTn id="249" dur="2000"/>
                                        <p:tgtEl>
                                          <p:spTgt spid="23563"/>
                                        </p:tgtEl>
                                      </p:cBhvr>
                                    </p:animEffect>
                                  </p:childTnLst>
                                </p:cTn>
                              </p:par>
                              <p:par>
                                <p:cTn id="250" presetID="6" presetClass="entr" presetSubtype="16" fill="hold" grpId="0" nodeType="withEffect">
                                  <p:stCondLst>
                                    <p:cond delay="0"/>
                                  </p:stCondLst>
                                  <p:childTnLst>
                                    <p:set>
                                      <p:cBhvr>
                                        <p:cTn id="251" dur="1" fill="hold">
                                          <p:stCondLst>
                                            <p:cond delay="0"/>
                                          </p:stCondLst>
                                        </p:cTn>
                                        <p:tgtEl>
                                          <p:spTgt spid="23564"/>
                                        </p:tgtEl>
                                        <p:attrNameLst>
                                          <p:attrName>style.visibility</p:attrName>
                                        </p:attrNameLst>
                                      </p:cBhvr>
                                      <p:to>
                                        <p:strVal val="visible"/>
                                      </p:to>
                                    </p:set>
                                    <p:animEffect transition="in" filter="circle(in)">
                                      <p:cBhvr>
                                        <p:cTn id="252" dur="2000"/>
                                        <p:tgtEl>
                                          <p:spTgt spid="23564"/>
                                        </p:tgtEl>
                                      </p:cBhvr>
                                    </p:animEffect>
                                  </p:childTnLst>
                                </p:cTn>
                              </p:par>
                              <p:par>
                                <p:cTn id="253" presetID="6" presetClass="entr" presetSubtype="16" fill="hold" grpId="0" nodeType="withEffect">
                                  <p:stCondLst>
                                    <p:cond delay="0"/>
                                  </p:stCondLst>
                                  <p:childTnLst>
                                    <p:set>
                                      <p:cBhvr>
                                        <p:cTn id="254" dur="1" fill="hold">
                                          <p:stCondLst>
                                            <p:cond delay="0"/>
                                          </p:stCondLst>
                                        </p:cTn>
                                        <p:tgtEl>
                                          <p:spTgt spid="23565"/>
                                        </p:tgtEl>
                                        <p:attrNameLst>
                                          <p:attrName>style.visibility</p:attrName>
                                        </p:attrNameLst>
                                      </p:cBhvr>
                                      <p:to>
                                        <p:strVal val="visible"/>
                                      </p:to>
                                    </p:set>
                                    <p:animEffect transition="in" filter="circle(in)">
                                      <p:cBhvr>
                                        <p:cTn id="255" dur="2000"/>
                                        <p:tgtEl>
                                          <p:spTgt spid="23565"/>
                                        </p:tgtEl>
                                      </p:cBhvr>
                                    </p:animEffect>
                                  </p:childTnLst>
                                </p:cTn>
                              </p:par>
                              <p:par>
                                <p:cTn id="256" presetID="6" presetClass="entr" presetSubtype="16" fill="hold" grpId="0" nodeType="withEffect">
                                  <p:stCondLst>
                                    <p:cond delay="0"/>
                                  </p:stCondLst>
                                  <p:childTnLst>
                                    <p:set>
                                      <p:cBhvr>
                                        <p:cTn id="257" dur="1" fill="hold">
                                          <p:stCondLst>
                                            <p:cond delay="0"/>
                                          </p:stCondLst>
                                        </p:cTn>
                                        <p:tgtEl>
                                          <p:spTgt spid="23566"/>
                                        </p:tgtEl>
                                        <p:attrNameLst>
                                          <p:attrName>style.visibility</p:attrName>
                                        </p:attrNameLst>
                                      </p:cBhvr>
                                      <p:to>
                                        <p:strVal val="visible"/>
                                      </p:to>
                                    </p:set>
                                    <p:animEffect transition="in" filter="circle(in)">
                                      <p:cBhvr>
                                        <p:cTn id="258" dur="2000"/>
                                        <p:tgtEl>
                                          <p:spTgt spid="23566"/>
                                        </p:tgtEl>
                                      </p:cBhvr>
                                    </p:animEffect>
                                  </p:childTnLst>
                                </p:cTn>
                              </p:par>
                              <p:par>
                                <p:cTn id="259" presetID="6" presetClass="entr" presetSubtype="16" fill="hold" grpId="0" nodeType="withEffect">
                                  <p:stCondLst>
                                    <p:cond delay="0"/>
                                  </p:stCondLst>
                                  <p:childTnLst>
                                    <p:set>
                                      <p:cBhvr>
                                        <p:cTn id="260" dur="1" fill="hold">
                                          <p:stCondLst>
                                            <p:cond delay="0"/>
                                          </p:stCondLst>
                                        </p:cTn>
                                        <p:tgtEl>
                                          <p:spTgt spid="23567"/>
                                        </p:tgtEl>
                                        <p:attrNameLst>
                                          <p:attrName>style.visibility</p:attrName>
                                        </p:attrNameLst>
                                      </p:cBhvr>
                                      <p:to>
                                        <p:strVal val="visible"/>
                                      </p:to>
                                    </p:set>
                                    <p:animEffect transition="in" filter="circle(in)">
                                      <p:cBhvr>
                                        <p:cTn id="261" dur="2000"/>
                                        <p:tgtEl>
                                          <p:spTgt spid="23567"/>
                                        </p:tgtEl>
                                      </p:cBhvr>
                                    </p:animEffect>
                                  </p:childTnLst>
                                </p:cTn>
                              </p:par>
                              <p:par>
                                <p:cTn id="262" presetID="6" presetClass="entr" presetSubtype="16" fill="hold" grpId="0" nodeType="withEffect">
                                  <p:stCondLst>
                                    <p:cond delay="0"/>
                                  </p:stCondLst>
                                  <p:childTnLst>
                                    <p:set>
                                      <p:cBhvr>
                                        <p:cTn id="263" dur="1" fill="hold">
                                          <p:stCondLst>
                                            <p:cond delay="0"/>
                                          </p:stCondLst>
                                        </p:cTn>
                                        <p:tgtEl>
                                          <p:spTgt spid="23568"/>
                                        </p:tgtEl>
                                        <p:attrNameLst>
                                          <p:attrName>style.visibility</p:attrName>
                                        </p:attrNameLst>
                                      </p:cBhvr>
                                      <p:to>
                                        <p:strVal val="visible"/>
                                      </p:to>
                                    </p:set>
                                    <p:animEffect transition="in" filter="circle(in)">
                                      <p:cBhvr>
                                        <p:cTn id="264" dur="2000"/>
                                        <p:tgtEl>
                                          <p:spTgt spid="23568"/>
                                        </p:tgtEl>
                                      </p:cBhvr>
                                    </p:animEffect>
                                  </p:childTnLst>
                                </p:cTn>
                              </p:par>
                              <p:par>
                                <p:cTn id="265" presetID="6" presetClass="entr" presetSubtype="16" fill="hold" grpId="0" nodeType="withEffect">
                                  <p:stCondLst>
                                    <p:cond delay="0"/>
                                  </p:stCondLst>
                                  <p:childTnLst>
                                    <p:set>
                                      <p:cBhvr>
                                        <p:cTn id="266" dur="1" fill="hold">
                                          <p:stCondLst>
                                            <p:cond delay="0"/>
                                          </p:stCondLst>
                                        </p:cTn>
                                        <p:tgtEl>
                                          <p:spTgt spid="23569"/>
                                        </p:tgtEl>
                                        <p:attrNameLst>
                                          <p:attrName>style.visibility</p:attrName>
                                        </p:attrNameLst>
                                      </p:cBhvr>
                                      <p:to>
                                        <p:strVal val="visible"/>
                                      </p:to>
                                    </p:set>
                                    <p:animEffect transition="in" filter="circle(in)">
                                      <p:cBhvr>
                                        <p:cTn id="267" dur="2000"/>
                                        <p:tgtEl>
                                          <p:spTgt spid="23569"/>
                                        </p:tgtEl>
                                      </p:cBhvr>
                                    </p:animEffect>
                                  </p:childTnLst>
                                </p:cTn>
                              </p:par>
                              <p:par>
                                <p:cTn id="268" presetID="6" presetClass="entr" presetSubtype="16" fill="hold" grpId="0" nodeType="withEffect">
                                  <p:stCondLst>
                                    <p:cond delay="0"/>
                                  </p:stCondLst>
                                  <p:childTnLst>
                                    <p:set>
                                      <p:cBhvr>
                                        <p:cTn id="269" dur="1" fill="hold">
                                          <p:stCondLst>
                                            <p:cond delay="0"/>
                                          </p:stCondLst>
                                        </p:cTn>
                                        <p:tgtEl>
                                          <p:spTgt spid="23571"/>
                                        </p:tgtEl>
                                        <p:attrNameLst>
                                          <p:attrName>style.visibility</p:attrName>
                                        </p:attrNameLst>
                                      </p:cBhvr>
                                      <p:to>
                                        <p:strVal val="visible"/>
                                      </p:to>
                                    </p:set>
                                    <p:animEffect transition="in" filter="circle(in)">
                                      <p:cBhvr>
                                        <p:cTn id="270" dur="2000"/>
                                        <p:tgtEl>
                                          <p:spTgt spid="23571"/>
                                        </p:tgtEl>
                                      </p:cBhvr>
                                    </p:animEffect>
                                  </p:childTnLst>
                                </p:cTn>
                              </p:par>
                              <p:par>
                                <p:cTn id="271" presetID="6" presetClass="entr" presetSubtype="16" fill="hold" grpId="0" nodeType="withEffect">
                                  <p:stCondLst>
                                    <p:cond delay="0"/>
                                  </p:stCondLst>
                                  <p:childTnLst>
                                    <p:set>
                                      <p:cBhvr>
                                        <p:cTn id="272" dur="1" fill="hold">
                                          <p:stCondLst>
                                            <p:cond delay="0"/>
                                          </p:stCondLst>
                                        </p:cTn>
                                        <p:tgtEl>
                                          <p:spTgt spid="23574"/>
                                        </p:tgtEl>
                                        <p:attrNameLst>
                                          <p:attrName>style.visibility</p:attrName>
                                        </p:attrNameLst>
                                      </p:cBhvr>
                                      <p:to>
                                        <p:strVal val="visible"/>
                                      </p:to>
                                    </p:set>
                                    <p:animEffect transition="in" filter="circle(in)">
                                      <p:cBhvr>
                                        <p:cTn id="273" dur="2000"/>
                                        <p:tgtEl>
                                          <p:spTgt spid="23574"/>
                                        </p:tgtEl>
                                      </p:cBhvr>
                                    </p:animEffect>
                                  </p:childTnLst>
                                </p:cTn>
                              </p:par>
                              <p:par>
                                <p:cTn id="274" presetID="6" presetClass="entr" presetSubtype="16" fill="hold" grpId="0" nodeType="withEffect">
                                  <p:stCondLst>
                                    <p:cond delay="0"/>
                                  </p:stCondLst>
                                  <p:childTnLst>
                                    <p:set>
                                      <p:cBhvr>
                                        <p:cTn id="275" dur="1" fill="hold">
                                          <p:stCondLst>
                                            <p:cond delay="0"/>
                                          </p:stCondLst>
                                        </p:cTn>
                                        <p:tgtEl>
                                          <p:spTgt spid="23578"/>
                                        </p:tgtEl>
                                        <p:attrNameLst>
                                          <p:attrName>style.visibility</p:attrName>
                                        </p:attrNameLst>
                                      </p:cBhvr>
                                      <p:to>
                                        <p:strVal val="visible"/>
                                      </p:to>
                                    </p:set>
                                    <p:animEffect transition="in" filter="circle(in)">
                                      <p:cBhvr>
                                        <p:cTn id="276" dur="2000"/>
                                        <p:tgtEl>
                                          <p:spTgt spid="23578"/>
                                        </p:tgtEl>
                                      </p:cBhvr>
                                    </p:animEffect>
                                  </p:childTnLst>
                                </p:cTn>
                              </p:par>
                              <p:par>
                                <p:cTn id="277" presetID="6" presetClass="entr" presetSubtype="16" fill="hold" grpId="0" nodeType="withEffect">
                                  <p:stCondLst>
                                    <p:cond delay="0"/>
                                  </p:stCondLst>
                                  <p:childTnLst>
                                    <p:set>
                                      <p:cBhvr>
                                        <p:cTn id="278" dur="1" fill="hold">
                                          <p:stCondLst>
                                            <p:cond delay="0"/>
                                          </p:stCondLst>
                                        </p:cTn>
                                        <p:tgtEl>
                                          <p:spTgt spid="23583"/>
                                        </p:tgtEl>
                                        <p:attrNameLst>
                                          <p:attrName>style.visibility</p:attrName>
                                        </p:attrNameLst>
                                      </p:cBhvr>
                                      <p:to>
                                        <p:strVal val="visible"/>
                                      </p:to>
                                    </p:set>
                                    <p:animEffect transition="in" filter="circle(in)">
                                      <p:cBhvr>
                                        <p:cTn id="279" dur="2000"/>
                                        <p:tgtEl>
                                          <p:spTgt spid="23583"/>
                                        </p:tgtEl>
                                      </p:cBhvr>
                                    </p:animEffect>
                                  </p:childTnLst>
                                </p:cTn>
                              </p:par>
                              <p:par>
                                <p:cTn id="280" presetID="6" presetClass="entr" presetSubtype="16" fill="hold" grpId="0" nodeType="withEffect">
                                  <p:stCondLst>
                                    <p:cond delay="0"/>
                                  </p:stCondLst>
                                  <p:childTnLst>
                                    <p:set>
                                      <p:cBhvr>
                                        <p:cTn id="281" dur="1" fill="hold">
                                          <p:stCondLst>
                                            <p:cond delay="0"/>
                                          </p:stCondLst>
                                        </p:cTn>
                                        <p:tgtEl>
                                          <p:spTgt spid="23589"/>
                                        </p:tgtEl>
                                        <p:attrNameLst>
                                          <p:attrName>style.visibility</p:attrName>
                                        </p:attrNameLst>
                                      </p:cBhvr>
                                      <p:to>
                                        <p:strVal val="visible"/>
                                      </p:to>
                                    </p:set>
                                    <p:animEffect transition="in" filter="circle(in)">
                                      <p:cBhvr>
                                        <p:cTn id="282" dur="2000"/>
                                        <p:tgtEl>
                                          <p:spTgt spid="23589"/>
                                        </p:tgtEl>
                                      </p:cBhvr>
                                    </p:animEffect>
                                  </p:childTnLst>
                                </p:cTn>
                              </p:par>
                              <p:par>
                                <p:cTn id="283" presetID="6" presetClass="entr" presetSubtype="16" fill="hold" grpId="0" nodeType="withEffect">
                                  <p:stCondLst>
                                    <p:cond delay="0"/>
                                  </p:stCondLst>
                                  <p:childTnLst>
                                    <p:set>
                                      <p:cBhvr>
                                        <p:cTn id="284" dur="1" fill="hold">
                                          <p:stCondLst>
                                            <p:cond delay="0"/>
                                          </p:stCondLst>
                                        </p:cTn>
                                        <p:tgtEl>
                                          <p:spTgt spid="23596"/>
                                        </p:tgtEl>
                                        <p:attrNameLst>
                                          <p:attrName>style.visibility</p:attrName>
                                        </p:attrNameLst>
                                      </p:cBhvr>
                                      <p:to>
                                        <p:strVal val="visible"/>
                                      </p:to>
                                    </p:set>
                                    <p:animEffect transition="in" filter="circle(in)">
                                      <p:cBhvr>
                                        <p:cTn id="285" dur="2000"/>
                                        <p:tgtEl>
                                          <p:spTgt spid="23596"/>
                                        </p:tgtEl>
                                      </p:cBhvr>
                                    </p:animEffect>
                                  </p:childTnLst>
                                </p:cTn>
                              </p:par>
                              <p:par>
                                <p:cTn id="286" presetID="6" presetClass="entr" presetSubtype="16" fill="hold" grpId="0" nodeType="withEffect">
                                  <p:stCondLst>
                                    <p:cond delay="0"/>
                                  </p:stCondLst>
                                  <p:childTnLst>
                                    <p:set>
                                      <p:cBhvr>
                                        <p:cTn id="287" dur="1" fill="hold">
                                          <p:stCondLst>
                                            <p:cond delay="0"/>
                                          </p:stCondLst>
                                        </p:cTn>
                                        <p:tgtEl>
                                          <p:spTgt spid="23597"/>
                                        </p:tgtEl>
                                        <p:attrNameLst>
                                          <p:attrName>style.visibility</p:attrName>
                                        </p:attrNameLst>
                                      </p:cBhvr>
                                      <p:to>
                                        <p:strVal val="visible"/>
                                      </p:to>
                                    </p:set>
                                    <p:animEffect transition="in" filter="circle(in)">
                                      <p:cBhvr>
                                        <p:cTn id="288" dur="2000"/>
                                        <p:tgtEl>
                                          <p:spTgt spid="23597"/>
                                        </p:tgtEl>
                                      </p:cBhvr>
                                    </p:animEffect>
                                  </p:childTnLst>
                                </p:cTn>
                              </p:par>
                              <p:par>
                                <p:cTn id="289" presetID="6" presetClass="entr" presetSubtype="16" fill="hold" grpId="0" nodeType="withEffect">
                                  <p:stCondLst>
                                    <p:cond delay="0"/>
                                  </p:stCondLst>
                                  <p:childTnLst>
                                    <p:set>
                                      <p:cBhvr>
                                        <p:cTn id="290" dur="1" fill="hold">
                                          <p:stCondLst>
                                            <p:cond delay="0"/>
                                          </p:stCondLst>
                                        </p:cTn>
                                        <p:tgtEl>
                                          <p:spTgt spid="23604"/>
                                        </p:tgtEl>
                                        <p:attrNameLst>
                                          <p:attrName>style.visibility</p:attrName>
                                        </p:attrNameLst>
                                      </p:cBhvr>
                                      <p:to>
                                        <p:strVal val="visible"/>
                                      </p:to>
                                    </p:set>
                                    <p:animEffect transition="in" filter="circle(in)">
                                      <p:cBhvr>
                                        <p:cTn id="291" dur="2000"/>
                                        <p:tgtEl>
                                          <p:spTgt spid="23604"/>
                                        </p:tgtEl>
                                      </p:cBhvr>
                                    </p:animEffect>
                                  </p:childTnLst>
                                </p:cTn>
                              </p:par>
                              <p:par>
                                <p:cTn id="292" presetID="6" presetClass="entr" presetSubtype="16" fill="hold" grpId="0" nodeType="withEffect">
                                  <p:stCondLst>
                                    <p:cond delay="0"/>
                                  </p:stCondLst>
                                  <p:childTnLst>
                                    <p:set>
                                      <p:cBhvr>
                                        <p:cTn id="293" dur="1" fill="hold">
                                          <p:stCondLst>
                                            <p:cond delay="0"/>
                                          </p:stCondLst>
                                        </p:cTn>
                                        <p:tgtEl>
                                          <p:spTgt spid="23605"/>
                                        </p:tgtEl>
                                        <p:attrNameLst>
                                          <p:attrName>style.visibility</p:attrName>
                                        </p:attrNameLst>
                                      </p:cBhvr>
                                      <p:to>
                                        <p:strVal val="visible"/>
                                      </p:to>
                                    </p:set>
                                    <p:animEffect transition="in" filter="circle(in)">
                                      <p:cBhvr>
                                        <p:cTn id="294" dur="2000"/>
                                        <p:tgtEl>
                                          <p:spTgt spid="23605"/>
                                        </p:tgtEl>
                                      </p:cBhvr>
                                    </p:animEffect>
                                  </p:childTnLst>
                                </p:cTn>
                              </p:par>
                              <p:par>
                                <p:cTn id="295" presetID="6" presetClass="entr" presetSubtype="16" fill="hold" grpId="0" nodeType="withEffect">
                                  <p:stCondLst>
                                    <p:cond delay="0"/>
                                  </p:stCondLst>
                                  <p:childTnLst>
                                    <p:set>
                                      <p:cBhvr>
                                        <p:cTn id="296" dur="1" fill="hold">
                                          <p:stCondLst>
                                            <p:cond delay="0"/>
                                          </p:stCondLst>
                                        </p:cTn>
                                        <p:tgtEl>
                                          <p:spTgt spid="23606"/>
                                        </p:tgtEl>
                                        <p:attrNameLst>
                                          <p:attrName>style.visibility</p:attrName>
                                        </p:attrNameLst>
                                      </p:cBhvr>
                                      <p:to>
                                        <p:strVal val="visible"/>
                                      </p:to>
                                    </p:set>
                                    <p:animEffect transition="in" filter="circle(in)">
                                      <p:cBhvr>
                                        <p:cTn id="297" dur="2000"/>
                                        <p:tgtEl>
                                          <p:spTgt spid="23606"/>
                                        </p:tgtEl>
                                      </p:cBhvr>
                                    </p:animEffect>
                                  </p:childTnLst>
                                </p:cTn>
                              </p:par>
                              <p:par>
                                <p:cTn id="298" presetID="6" presetClass="entr" presetSubtype="16" fill="hold" grpId="0" nodeType="withEffect">
                                  <p:stCondLst>
                                    <p:cond delay="0"/>
                                  </p:stCondLst>
                                  <p:childTnLst>
                                    <p:set>
                                      <p:cBhvr>
                                        <p:cTn id="299" dur="1" fill="hold">
                                          <p:stCondLst>
                                            <p:cond delay="0"/>
                                          </p:stCondLst>
                                        </p:cTn>
                                        <p:tgtEl>
                                          <p:spTgt spid="23613"/>
                                        </p:tgtEl>
                                        <p:attrNameLst>
                                          <p:attrName>style.visibility</p:attrName>
                                        </p:attrNameLst>
                                      </p:cBhvr>
                                      <p:to>
                                        <p:strVal val="visible"/>
                                      </p:to>
                                    </p:set>
                                    <p:animEffect transition="in" filter="circle(in)">
                                      <p:cBhvr>
                                        <p:cTn id="300" dur="2000"/>
                                        <p:tgtEl>
                                          <p:spTgt spid="23613"/>
                                        </p:tgtEl>
                                      </p:cBhvr>
                                    </p:animEffect>
                                  </p:childTnLst>
                                </p:cTn>
                              </p:par>
                              <p:par>
                                <p:cTn id="301" presetID="6" presetClass="entr" presetSubtype="16" fill="hold" grpId="0" nodeType="withEffect">
                                  <p:stCondLst>
                                    <p:cond delay="0"/>
                                  </p:stCondLst>
                                  <p:childTnLst>
                                    <p:set>
                                      <p:cBhvr>
                                        <p:cTn id="302" dur="1" fill="hold">
                                          <p:stCondLst>
                                            <p:cond delay="0"/>
                                          </p:stCondLst>
                                        </p:cTn>
                                        <p:tgtEl>
                                          <p:spTgt spid="23614"/>
                                        </p:tgtEl>
                                        <p:attrNameLst>
                                          <p:attrName>style.visibility</p:attrName>
                                        </p:attrNameLst>
                                      </p:cBhvr>
                                      <p:to>
                                        <p:strVal val="visible"/>
                                      </p:to>
                                    </p:set>
                                    <p:animEffect transition="in" filter="circle(in)">
                                      <p:cBhvr>
                                        <p:cTn id="303" dur="2000"/>
                                        <p:tgtEl>
                                          <p:spTgt spid="23614"/>
                                        </p:tgtEl>
                                      </p:cBhvr>
                                    </p:animEffect>
                                  </p:childTnLst>
                                </p:cTn>
                              </p:par>
                              <p:par>
                                <p:cTn id="304" presetID="6" presetClass="entr" presetSubtype="16" fill="hold" grpId="0" nodeType="withEffect">
                                  <p:stCondLst>
                                    <p:cond delay="0"/>
                                  </p:stCondLst>
                                  <p:childTnLst>
                                    <p:set>
                                      <p:cBhvr>
                                        <p:cTn id="305" dur="1" fill="hold">
                                          <p:stCondLst>
                                            <p:cond delay="0"/>
                                          </p:stCondLst>
                                        </p:cTn>
                                        <p:tgtEl>
                                          <p:spTgt spid="23615"/>
                                        </p:tgtEl>
                                        <p:attrNameLst>
                                          <p:attrName>style.visibility</p:attrName>
                                        </p:attrNameLst>
                                      </p:cBhvr>
                                      <p:to>
                                        <p:strVal val="visible"/>
                                      </p:to>
                                    </p:set>
                                    <p:animEffect transition="in" filter="circle(in)">
                                      <p:cBhvr>
                                        <p:cTn id="306" dur="2000"/>
                                        <p:tgtEl>
                                          <p:spTgt spid="23615"/>
                                        </p:tgtEl>
                                      </p:cBhvr>
                                    </p:animEffect>
                                  </p:childTnLst>
                                </p:cTn>
                              </p:par>
                              <p:par>
                                <p:cTn id="307" presetID="6" presetClass="entr" presetSubtype="16" fill="hold" grpId="0" nodeType="withEffect">
                                  <p:stCondLst>
                                    <p:cond delay="0"/>
                                  </p:stCondLst>
                                  <p:childTnLst>
                                    <p:set>
                                      <p:cBhvr>
                                        <p:cTn id="308" dur="1" fill="hold">
                                          <p:stCondLst>
                                            <p:cond delay="0"/>
                                          </p:stCondLst>
                                        </p:cTn>
                                        <p:tgtEl>
                                          <p:spTgt spid="23616"/>
                                        </p:tgtEl>
                                        <p:attrNameLst>
                                          <p:attrName>style.visibility</p:attrName>
                                        </p:attrNameLst>
                                      </p:cBhvr>
                                      <p:to>
                                        <p:strVal val="visible"/>
                                      </p:to>
                                    </p:set>
                                    <p:animEffect transition="in" filter="circle(in)">
                                      <p:cBhvr>
                                        <p:cTn id="309" dur="2000"/>
                                        <p:tgtEl>
                                          <p:spTgt spid="23616"/>
                                        </p:tgtEl>
                                      </p:cBhvr>
                                    </p:animEffect>
                                  </p:childTnLst>
                                </p:cTn>
                              </p:par>
                              <p:par>
                                <p:cTn id="310" presetID="6" presetClass="entr" presetSubtype="16" fill="hold" grpId="0" nodeType="withEffect">
                                  <p:stCondLst>
                                    <p:cond delay="0"/>
                                  </p:stCondLst>
                                  <p:childTnLst>
                                    <p:set>
                                      <p:cBhvr>
                                        <p:cTn id="311" dur="1" fill="hold">
                                          <p:stCondLst>
                                            <p:cond delay="0"/>
                                          </p:stCondLst>
                                        </p:cTn>
                                        <p:tgtEl>
                                          <p:spTgt spid="23623"/>
                                        </p:tgtEl>
                                        <p:attrNameLst>
                                          <p:attrName>style.visibility</p:attrName>
                                        </p:attrNameLst>
                                      </p:cBhvr>
                                      <p:to>
                                        <p:strVal val="visible"/>
                                      </p:to>
                                    </p:set>
                                    <p:animEffect transition="in" filter="circle(in)">
                                      <p:cBhvr>
                                        <p:cTn id="312" dur="2000"/>
                                        <p:tgtEl>
                                          <p:spTgt spid="23623"/>
                                        </p:tgtEl>
                                      </p:cBhvr>
                                    </p:animEffect>
                                  </p:childTnLst>
                                </p:cTn>
                              </p:par>
                              <p:par>
                                <p:cTn id="313" presetID="6" presetClass="entr" presetSubtype="16" fill="hold" grpId="0" nodeType="withEffect">
                                  <p:stCondLst>
                                    <p:cond delay="0"/>
                                  </p:stCondLst>
                                  <p:childTnLst>
                                    <p:set>
                                      <p:cBhvr>
                                        <p:cTn id="314" dur="1" fill="hold">
                                          <p:stCondLst>
                                            <p:cond delay="0"/>
                                          </p:stCondLst>
                                        </p:cTn>
                                        <p:tgtEl>
                                          <p:spTgt spid="23624"/>
                                        </p:tgtEl>
                                        <p:attrNameLst>
                                          <p:attrName>style.visibility</p:attrName>
                                        </p:attrNameLst>
                                      </p:cBhvr>
                                      <p:to>
                                        <p:strVal val="visible"/>
                                      </p:to>
                                    </p:set>
                                    <p:animEffect transition="in" filter="circle(in)">
                                      <p:cBhvr>
                                        <p:cTn id="315" dur="2000"/>
                                        <p:tgtEl>
                                          <p:spTgt spid="23624"/>
                                        </p:tgtEl>
                                      </p:cBhvr>
                                    </p:animEffect>
                                  </p:childTnLst>
                                </p:cTn>
                              </p:par>
                              <p:par>
                                <p:cTn id="316" presetID="6" presetClass="entr" presetSubtype="16" fill="hold" grpId="0" nodeType="withEffect">
                                  <p:stCondLst>
                                    <p:cond delay="0"/>
                                  </p:stCondLst>
                                  <p:childTnLst>
                                    <p:set>
                                      <p:cBhvr>
                                        <p:cTn id="317" dur="1" fill="hold">
                                          <p:stCondLst>
                                            <p:cond delay="0"/>
                                          </p:stCondLst>
                                        </p:cTn>
                                        <p:tgtEl>
                                          <p:spTgt spid="23625"/>
                                        </p:tgtEl>
                                        <p:attrNameLst>
                                          <p:attrName>style.visibility</p:attrName>
                                        </p:attrNameLst>
                                      </p:cBhvr>
                                      <p:to>
                                        <p:strVal val="visible"/>
                                      </p:to>
                                    </p:set>
                                    <p:animEffect transition="in" filter="circle(in)">
                                      <p:cBhvr>
                                        <p:cTn id="318" dur="2000"/>
                                        <p:tgtEl>
                                          <p:spTgt spid="23625"/>
                                        </p:tgtEl>
                                      </p:cBhvr>
                                    </p:animEffect>
                                  </p:childTnLst>
                                </p:cTn>
                              </p:par>
                              <p:par>
                                <p:cTn id="319" presetID="6" presetClass="entr" presetSubtype="16" fill="hold" grpId="0" nodeType="withEffect">
                                  <p:stCondLst>
                                    <p:cond delay="0"/>
                                  </p:stCondLst>
                                  <p:childTnLst>
                                    <p:set>
                                      <p:cBhvr>
                                        <p:cTn id="320" dur="1" fill="hold">
                                          <p:stCondLst>
                                            <p:cond delay="0"/>
                                          </p:stCondLst>
                                        </p:cTn>
                                        <p:tgtEl>
                                          <p:spTgt spid="23626"/>
                                        </p:tgtEl>
                                        <p:attrNameLst>
                                          <p:attrName>style.visibility</p:attrName>
                                        </p:attrNameLst>
                                      </p:cBhvr>
                                      <p:to>
                                        <p:strVal val="visible"/>
                                      </p:to>
                                    </p:set>
                                    <p:animEffect transition="in" filter="circle(in)">
                                      <p:cBhvr>
                                        <p:cTn id="321" dur="2000"/>
                                        <p:tgtEl>
                                          <p:spTgt spid="23626"/>
                                        </p:tgtEl>
                                      </p:cBhvr>
                                    </p:animEffect>
                                  </p:childTnLst>
                                </p:cTn>
                              </p:par>
                              <p:par>
                                <p:cTn id="322" presetID="6" presetClass="entr" presetSubtype="16" fill="hold" grpId="0" nodeType="withEffect">
                                  <p:stCondLst>
                                    <p:cond delay="0"/>
                                  </p:stCondLst>
                                  <p:childTnLst>
                                    <p:set>
                                      <p:cBhvr>
                                        <p:cTn id="323" dur="1" fill="hold">
                                          <p:stCondLst>
                                            <p:cond delay="0"/>
                                          </p:stCondLst>
                                        </p:cTn>
                                        <p:tgtEl>
                                          <p:spTgt spid="23627"/>
                                        </p:tgtEl>
                                        <p:attrNameLst>
                                          <p:attrName>style.visibility</p:attrName>
                                        </p:attrNameLst>
                                      </p:cBhvr>
                                      <p:to>
                                        <p:strVal val="visible"/>
                                      </p:to>
                                    </p:set>
                                    <p:animEffect transition="in" filter="circle(in)">
                                      <p:cBhvr>
                                        <p:cTn id="324" dur="2000"/>
                                        <p:tgtEl>
                                          <p:spTgt spid="23627"/>
                                        </p:tgtEl>
                                      </p:cBhvr>
                                    </p:animEffect>
                                  </p:childTnLst>
                                </p:cTn>
                              </p:par>
                              <p:par>
                                <p:cTn id="325" presetID="6" presetClass="entr" presetSubtype="16" fill="hold" grpId="0" nodeType="withEffect">
                                  <p:stCondLst>
                                    <p:cond delay="0"/>
                                  </p:stCondLst>
                                  <p:childTnLst>
                                    <p:set>
                                      <p:cBhvr>
                                        <p:cTn id="326" dur="1" fill="hold">
                                          <p:stCondLst>
                                            <p:cond delay="0"/>
                                          </p:stCondLst>
                                        </p:cTn>
                                        <p:tgtEl>
                                          <p:spTgt spid="23634"/>
                                        </p:tgtEl>
                                        <p:attrNameLst>
                                          <p:attrName>style.visibility</p:attrName>
                                        </p:attrNameLst>
                                      </p:cBhvr>
                                      <p:to>
                                        <p:strVal val="visible"/>
                                      </p:to>
                                    </p:set>
                                    <p:animEffect transition="in" filter="circle(in)">
                                      <p:cBhvr>
                                        <p:cTn id="327" dur="2000"/>
                                        <p:tgtEl>
                                          <p:spTgt spid="23634"/>
                                        </p:tgtEl>
                                      </p:cBhvr>
                                    </p:animEffect>
                                  </p:childTnLst>
                                </p:cTn>
                              </p:par>
                              <p:par>
                                <p:cTn id="328" presetID="6" presetClass="entr" presetSubtype="16" fill="hold" grpId="0" nodeType="withEffect">
                                  <p:stCondLst>
                                    <p:cond delay="0"/>
                                  </p:stCondLst>
                                  <p:childTnLst>
                                    <p:set>
                                      <p:cBhvr>
                                        <p:cTn id="329" dur="1" fill="hold">
                                          <p:stCondLst>
                                            <p:cond delay="0"/>
                                          </p:stCondLst>
                                        </p:cTn>
                                        <p:tgtEl>
                                          <p:spTgt spid="23635"/>
                                        </p:tgtEl>
                                        <p:attrNameLst>
                                          <p:attrName>style.visibility</p:attrName>
                                        </p:attrNameLst>
                                      </p:cBhvr>
                                      <p:to>
                                        <p:strVal val="visible"/>
                                      </p:to>
                                    </p:set>
                                    <p:animEffect transition="in" filter="circle(in)">
                                      <p:cBhvr>
                                        <p:cTn id="330" dur="2000"/>
                                        <p:tgtEl>
                                          <p:spTgt spid="23635"/>
                                        </p:tgtEl>
                                      </p:cBhvr>
                                    </p:animEffect>
                                  </p:childTnLst>
                                </p:cTn>
                              </p:par>
                              <p:par>
                                <p:cTn id="331" presetID="6" presetClass="entr" presetSubtype="16" fill="hold" grpId="0" nodeType="withEffect">
                                  <p:stCondLst>
                                    <p:cond delay="0"/>
                                  </p:stCondLst>
                                  <p:childTnLst>
                                    <p:set>
                                      <p:cBhvr>
                                        <p:cTn id="332" dur="1" fill="hold">
                                          <p:stCondLst>
                                            <p:cond delay="0"/>
                                          </p:stCondLst>
                                        </p:cTn>
                                        <p:tgtEl>
                                          <p:spTgt spid="23636"/>
                                        </p:tgtEl>
                                        <p:attrNameLst>
                                          <p:attrName>style.visibility</p:attrName>
                                        </p:attrNameLst>
                                      </p:cBhvr>
                                      <p:to>
                                        <p:strVal val="visible"/>
                                      </p:to>
                                    </p:set>
                                    <p:animEffect transition="in" filter="circle(in)">
                                      <p:cBhvr>
                                        <p:cTn id="333" dur="2000"/>
                                        <p:tgtEl>
                                          <p:spTgt spid="23636"/>
                                        </p:tgtEl>
                                      </p:cBhvr>
                                    </p:animEffect>
                                  </p:childTnLst>
                                </p:cTn>
                              </p:par>
                              <p:par>
                                <p:cTn id="334" presetID="6" presetClass="entr" presetSubtype="16" fill="hold" grpId="0" nodeType="withEffect">
                                  <p:stCondLst>
                                    <p:cond delay="0"/>
                                  </p:stCondLst>
                                  <p:childTnLst>
                                    <p:set>
                                      <p:cBhvr>
                                        <p:cTn id="335" dur="1" fill="hold">
                                          <p:stCondLst>
                                            <p:cond delay="0"/>
                                          </p:stCondLst>
                                        </p:cTn>
                                        <p:tgtEl>
                                          <p:spTgt spid="23637"/>
                                        </p:tgtEl>
                                        <p:attrNameLst>
                                          <p:attrName>style.visibility</p:attrName>
                                        </p:attrNameLst>
                                      </p:cBhvr>
                                      <p:to>
                                        <p:strVal val="visible"/>
                                      </p:to>
                                    </p:set>
                                    <p:animEffect transition="in" filter="circle(in)">
                                      <p:cBhvr>
                                        <p:cTn id="336" dur="2000"/>
                                        <p:tgtEl>
                                          <p:spTgt spid="23637"/>
                                        </p:tgtEl>
                                      </p:cBhvr>
                                    </p:animEffect>
                                  </p:childTnLst>
                                </p:cTn>
                              </p:par>
                              <p:par>
                                <p:cTn id="337" presetID="6" presetClass="entr" presetSubtype="16" fill="hold" grpId="0" nodeType="withEffect">
                                  <p:stCondLst>
                                    <p:cond delay="0"/>
                                  </p:stCondLst>
                                  <p:childTnLst>
                                    <p:set>
                                      <p:cBhvr>
                                        <p:cTn id="338" dur="1" fill="hold">
                                          <p:stCondLst>
                                            <p:cond delay="0"/>
                                          </p:stCondLst>
                                        </p:cTn>
                                        <p:tgtEl>
                                          <p:spTgt spid="23638"/>
                                        </p:tgtEl>
                                        <p:attrNameLst>
                                          <p:attrName>style.visibility</p:attrName>
                                        </p:attrNameLst>
                                      </p:cBhvr>
                                      <p:to>
                                        <p:strVal val="visible"/>
                                      </p:to>
                                    </p:set>
                                    <p:animEffect transition="in" filter="circle(in)">
                                      <p:cBhvr>
                                        <p:cTn id="339" dur="2000"/>
                                        <p:tgtEl>
                                          <p:spTgt spid="23638"/>
                                        </p:tgtEl>
                                      </p:cBhvr>
                                    </p:animEffect>
                                  </p:childTnLst>
                                </p:cTn>
                              </p:par>
                              <p:par>
                                <p:cTn id="340" presetID="6" presetClass="entr" presetSubtype="16" fill="hold" grpId="0" nodeType="withEffect">
                                  <p:stCondLst>
                                    <p:cond delay="0"/>
                                  </p:stCondLst>
                                  <p:childTnLst>
                                    <p:set>
                                      <p:cBhvr>
                                        <p:cTn id="341" dur="1" fill="hold">
                                          <p:stCondLst>
                                            <p:cond delay="0"/>
                                          </p:stCondLst>
                                        </p:cTn>
                                        <p:tgtEl>
                                          <p:spTgt spid="23639"/>
                                        </p:tgtEl>
                                        <p:attrNameLst>
                                          <p:attrName>style.visibility</p:attrName>
                                        </p:attrNameLst>
                                      </p:cBhvr>
                                      <p:to>
                                        <p:strVal val="visible"/>
                                      </p:to>
                                    </p:set>
                                    <p:animEffect transition="in" filter="circle(in)">
                                      <p:cBhvr>
                                        <p:cTn id="342" dur="2000"/>
                                        <p:tgtEl>
                                          <p:spTgt spid="23639"/>
                                        </p:tgtEl>
                                      </p:cBhvr>
                                    </p:animEffect>
                                  </p:childTnLst>
                                </p:cTn>
                              </p:par>
                              <p:par>
                                <p:cTn id="343" presetID="6" presetClass="entr" presetSubtype="16" fill="hold" grpId="0" nodeType="withEffect">
                                  <p:stCondLst>
                                    <p:cond delay="0"/>
                                  </p:stCondLst>
                                  <p:childTnLst>
                                    <p:set>
                                      <p:cBhvr>
                                        <p:cTn id="344" dur="1" fill="hold">
                                          <p:stCondLst>
                                            <p:cond delay="0"/>
                                          </p:stCondLst>
                                        </p:cTn>
                                        <p:tgtEl>
                                          <p:spTgt spid="23646"/>
                                        </p:tgtEl>
                                        <p:attrNameLst>
                                          <p:attrName>style.visibility</p:attrName>
                                        </p:attrNameLst>
                                      </p:cBhvr>
                                      <p:to>
                                        <p:strVal val="visible"/>
                                      </p:to>
                                    </p:set>
                                    <p:animEffect transition="in" filter="circle(in)">
                                      <p:cBhvr>
                                        <p:cTn id="345" dur="2000"/>
                                        <p:tgtEl>
                                          <p:spTgt spid="23646"/>
                                        </p:tgtEl>
                                      </p:cBhvr>
                                    </p:animEffect>
                                  </p:childTnLst>
                                </p:cTn>
                              </p:par>
                              <p:par>
                                <p:cTn id="346" presetID="6" presetClass="entr" presetSubtype="16" fill="hold" grpId="0" nodeType="withEffect">
                                  <p:stCondLst>
                                    <p:cond delay="0"/>
                                  </p:stCondLst>
                                  <p:childTnLst>
                                    <p:set>
                                      <p:cBhvr>
                                        <p:cTn id="347" dur="1" fill="hold">
                                          <p:stCondLst>
                                            <p:cond delay="0"/>
                                          </p:stCondLst>
                                        </p:cTn>
                                        <p:tgtEl>
                                          <p:spTgt spid="23647"/>
                                        </p:tgtEl>
                                        <p:attrNameLst>
                                          <p:attrName>style.visibility</p:attrName>
                                        </p:attrNameLst>
                                      </p:cBhvr>
                                      <p:to>
                                        <p:strVal val="visible"/>
                                      </p:to>
                                    </p:set>
                                    <p:animEffect transition="in" filter="circle(in)">
                                      <p:cBhvr>
                                        <p:cTn id="348" dur="2000"/>
                                        <p:tgtEl>
                                          <p:spTgt spid="23647"/>
                                        </p:tgtEl>
                                      </p:cBhvr>
                                    </p:animEffect>
                                  </p:childTnLst>
                                </p:cTn>
                              </p:par>
                              <p:par>
                                <p:cTn id="349" presetID="6" presetClass="entr" presetSubtype="16" fill="hold" grpId="0" nodeType="withEffect">
                                  <p:stCondLst>
                                    <p:cond delay="0"/>
                                  </p:stCondLst>
                                  <p:childTnLst>
                                    <p:set>
                                      <p:cBhvr>
                                        <p:cTn id="350" dur="1" fill="hold">
                                          <p:stCondLst>
                                            <p:cond delay="0"/>
                                          </p:stCondLst>
                                        </p:cTn>
                                        <p:tgtEl>
                                          <p:spTgt spid="23648"/>
                                        </p:tgtEl>
                                        <p:attrNameLst>
                                          <p:attrName>style.visibility</p:attrName>
                                        </p:attrNameLst>
                                      </p:cBhvr>
                                      <p:to>
                                        <p:strVal val="visible"/>
                                      </p:to>
                                    </p:set>
                                    <p:animEffect transition="in" filter="circle(in)">
                                      <p:cBhvr>
                                        <p:cTn id="351" dur="2000"/>
                                        <p:tgtEl>
                                          <p:spTgt spid="23648"/>
                                        </p:tgtEl>
                                      </p:cBhvr>
                                    </p:animEffect>
                                  </p:childTnLst>
                                </p:cTn>
                              </p:par>
                              <p:par>
                                <p:cTn id="352" presetID="6" presetClass="entr" presetSubtype="16" fill="hold" grpId="0" nodeType="withEffect">
                                  <p:stCondLst>
                                    <p:cond delay="0"/>
                                  </p:stCondLst>
                                  <p:childTnLst>
                                    <p:set>
                                      <p:cBhvr>
                                        <p:cTn id="353" dur="1" fill="hold">
                                          <p:stCondLst>
                                            <p:cond delay="0"/>
                                          </p:stCondLst>
                                        </p:cTn>
                                        <p:tgtEl>
                                          <p:spTgt spid="23649"/>
                                        </p:tgtEl>
                                        <p:attrNameLst>
                                          <p:attrName>style.visibility</p:attrName>
                                        </p:attrNameLst>
                                      </p:cBhvr>
                                      <p:to>
                                        <p:strVal val="visible"/>
                                      </p:to>
                                    </p:set>
                                    <p:animEffect transition="in" filter="circle(in)">
                                      <p:cBhvr>
                                        <p:cTn id="354" dur="2000"/>
                                        <p:tgtEl>
                                          <p:spTgt spid="23649"/>
                                        </p:tgtEl>
                                      </p:cBhvr>
                                    </p:animEffect>
                                  </p:childTnLst>
                                </p:cTn>
                              </p:par>
                              <p:par>
                                <p:cTn id="355" presetID="6" presetClass="entr" presetSubtype="16" fill="hold" grpId="0" nodeType="withEffect">
                                  <p:stCondLst>
                                    <p:cond delay="0"/>
                                  </p:stCondLst>
                                  <p:childTnLst>
                                    <p:set>
                                      <p:cBhvr>
                                        <p:cTn id="356" dur="1" fill="hold">
                                          <p:stCondLst>
                                            <p:cond delay="0"/>
                                          </p:stCondLst>
                                        </p:cTn>
                                        <p:tgtEl>
                                          <p:spTgt spid="23650"/>
                                        </p:tgtEl>
                                        <p:attrNameLst>
                                          <p:attrName>style.visibility</p:attrName>
                                        </p:attrNameLst>
                                      </p:cBhvr>
                                      <p:to>
                                        <p:strVal val="visible"/>
                                      </p:to>
                                    </p:set>
                                    <p:animEffect transition="in" filter="circle(in)">
                                      <p:cBhvr>
                                        <p:cTn id="357" dur="2000"/>
                                        <p:tgtEl>
                                          <p:spTgt spid="23650"/>
                                        </p:tgtEl>
                                      </p:cBhvr>
                                    </p:animEffect>
                                  </p:childTnLst>
                                </p:cTn>
                              </p:par>
                              <p:par>
                                <p:cTn id="358" presetID="6" presetClass="entr" presetSubtype="16" fill="hold" grpId="0" nodeType="withEffect">
                                  <p:stCondLst>
                                    <p:cond delay="0"/>
                                  </p:stCondLst>
                                  <p:childTnLst>
                                    <p:set>
                                      <p:cBhvr>
                                        <p:cTn id="359" dur="1" fill="hold">
                                          <p:stCondLst>
                                            <p:cond delay="0"/>
                                          </p:stCondLst>
                                        </p:cTn>
                                        <p:tgtEl>
                                          <p:spTgt spid="23651"/>
                                        </p:tgtEl>
                                        <p:attrNameLst>
                                          <p:attrName>style.visibility</p:attrName>
                                        </p:attrNameLst>
                                      </p:cBhvr>
                                      <p:to>
                                        <p:strVal val="visible"/>
                                      </p:to>
                                    </p:set>
                                    <p:animEffect transition="in" filter="circle(in)">
                                      <p:cBhvr>
                                        <p:cTn id="360" dur="2000"/>
                                        <p:tgtEl>
                                          <p:spTgt spid="23651"/>
                                        </p:tgtEl>
                                      </p:cBhvr>
                                    </p:animEffect>
                                  </p:childTnLst>
                                </p:cTn>
                              </p:par>
                              <p:par>
                                <p:cTn id="361" presetID="6" presetClass="entr" presetSubtype="16" fill="hold" grpId="0" nodeType="withEffect">
                                  <p:stCondLst>
                                    <p:cond delay="0"/>
                                  </p:stCondLst>
                                  <p:childTnLst>
                                    <p:set>
                                      <p:cBhvr>
                                        <p:cTn id="362" dur="1" fill="hold">
                                          <p:stCondLst>
                                            <p:cond delay="0"/>
                                          </p:stCondLst>
                                        </p:cTn>
                                        <p:tgtEl>
                                          <p:spTgt spid="23652"/>
                                        </p:tgtEl>
                                        <p:attrNameLst>
                                          <p:attrName>style.visibility</p:attrName>
                                        </p:attrNameLst>
                                      </p:cBhvr>
                                      <p:to>
                                        <p:strVal val="visible"/>
                                      </p:to>
                                    </p:set>
                                    <p:animEffect transition="in" filter="circle(in)">
                                      <p:cBhvr>
                                        <p:cTn id="363" dur="2000"/>
                                        <p:tgtEl>
                                          <p:spTgt spid="23652"/>
                                        </p:tgtEl>
                                      </p:cBhvr>
                                    </p:animEffect>
                                  </p:childTnLst>
                                </p:cTn>
                              </p:par>
                              <p:par>
                                <p:cTn id="364" presetID="6" presetClass="entr" presetSubtype="16" fill="hold" grpId="0" nodeType="withEffect">
                                  <p:stCondLst>
                                    <p:cond delay="0"/>
                                  </p:stCondLst>
                                  <p:childTnLst>
                                    <p:set>
                                      <p:cBhvr>
                                        <p:cTn id="365" dur="1" fill="hold">
                                          <p:stCondLst>
                                            <p:cond delay="0"/>
                                          </p:stCondLst>
                                        </p:cTn>
                                        <p:tgtEl>
                                          <p:spTgt spid="23659"/>
                                        </p:tgtEl>
                                        <p:attrNameLst>
                                          <p:attrName>style.visibility</p:attrName>
                                        </p:attrNameLst>
                                      </p:cBhvr>
                                      <p:to>
                                        <p:strVal val="visible"/>
                                      </p:to>
                                    </p:set>
                                    <p:animEffect transition="in" filter="circle(in)">
                                      <p:cBhvr>
                                        <p:cTn id="366" dur="2000"/>
                                        <p:tgtEl>
                                          <p:spTgt spid="23659"/>
                                        </p:tgtEl>
                                      </p:cBhvr>
                                    </p:animEffect>
                                  </p:childTnLst>
                                </p:cTn>
                              </p:par>
                              <p:par>
                                <p:cTn id="367" presetID="6" presetClass="entr" presetSubtype="16" fill="hold" grpId="0" nodeType="withEffect">
                                  <p:stCondLst>
                                    <p:cond delay="0"/>
                                  </p:stCondLst>
                                  <p:childTnLst>
                                    <p:set>
                                      <p:cBhvr>
                                        <p:cTn id="368" dur="1" fill="hold">
                                          <p:stCondLst>
                                            <p:cond delay="0"/>
                                          </p:stCondLst>
                                        </p:cTn>
                                        <p:tgtEl>
                                          <p:spTgt spid="23660"/>
                                        </p:tgtEl>
                                        <p:attrNameLst>
                                          <p:attrName>style.visibility</p:attrName>
                                        </p:attrNameLst>
                                      </p:cBhvr>
                                      <p:to>
                                        <p:strVal val="visible"/>
                                      </p:to>
                                    </p:set>
                                    <p:animEffect transition="in" filter="circle(in)">
                                      <p:cBhvr>
                                        <p:cTn id="369" dur="2000"/>
                                        <p:tgtEl>
                                          <p:spTgt spid="23660"/>
                                        </p:tgtEl>
                                      </p:cBhvr>
                                    </p:animEffect>
                                  </p:childTnLst>
                                </p:cTn>
                              </p:par>
                              <p:par>
                                <p:cTn id="370" presetID="6" presetClass="entr" presetSubtype="16" fill="hold" grpId="0" nodeType="withEffect">
                                  <p:stCondLst>
                                    <p:cond delay="0"/>
                                  </p:stCondLst>
                                  <p:childTnLst>
                                    <p:set>
                                      <p:cBhvr>
                                        <p:cTn id="371" dur="1" fill="hold">
                                          <p:stCondLst>
                                            <p:cond delay="0"/>
                                          </p:stCondLst>
                                        </p:cTn>
                                        <p:tgtEl>
                                          <p:spTgt spid="23661"/>
                                        </p:tgtEl>
                                        <p:attrNameLst>
                                          <p:attrName>style.visibility</p:attrName>
                                        </p:attrNameLst>
                                      </p:cBhvr>
                                      <p:to>
                                        <p:strVal val="visible"/>
                                      </p:to>
                                    </p:set>
                                    <p:animEffect transition="in" filter="circle(in)">
                                      <p:cBhvr>
                                        <p:cTn id="372" dur="2000"/>
                                        <p:tgtEl>
                                          <p:spTgt spid="23661"/>
                                        </p:tgtEl>
                                      </p:cBhvr>
                                    </p:animEffect>
                                  </p:childTnLst>
                                </p:cTn>
                              </p:par>
                              <p:par>
                                <p:cTn id="373" presetID="6" presetClass="entr" presetSubtype="16" fill="hold" grpId="0" nodeType="withEffect">
                                  <p:stCondLst>
                                    <p:cond delay="0"/>
                                  </p:stCondLst>
                                  <p:childTnLst>
                                    <p:set>
                                      <p:cBhvr>
                                        <p:cTn id="374" dur="1" fill="hold">
                                          <p:stCondLst>
                                            <p:cond delay="0"/>
                                          </p:stCondLst>
                                        </p:cTn>
                                        <p:tgtEl>
                                          <p:spTgt spid="23662"/>
                                        </p:tgtEl>
                                        <p:attrNameLst>
                                          <p:attrName>style.visibility</p:attrName>
                                        </p:attrNameLst>
                                      </p:cBhvr>
                                      <p:to>
                                        <p:strVal val="visible"/>
                                      </p:to>
                                    </p:set>
                                    <p:animEffect transition="in" filter="circle(in)">
                                      <p:cBhvr>
                                        <p:cTn id="375" dur="2000"/>
                                        <p:tgtEl>
                                          <p:spTgt spid="23662"/>
                                        </p:tgtEl>
                                      </p:cBhvr>
                                    </p:animEffect>
                                  </p:childTnLst>
                                </p:cTn>
                              </p:par>
                              <p:par>
                                <p:cTn id="376" presetID="6" presetClass="entr" presetSubtype="16" fill="hold" grpId="0" nodeType="withEffect">
                                  <p:stCondLst>
                                    <p:cond delay="0"/>
                                  </p:stCondLst>
                                  <p:childTnLst>
                                    <p:set>
                                      <p:cBhvr>
                                        <p:cTn id="377" dur="1" fill="hold">
                                          <p:stCondLst>
                                            <p:cond delay="0"/>
                                          </p:stCondLst>
                                        </p:cTn>
                                        <p:tgtEl>
                                          <p:spTgt spid="23663"/>
                                        </p:tgtEl>
                                        <p:attrNameLst>
                                          <p:attrName>style.visibility</p:attrName>
                                        </p:attrNameLst>
                                      </p:cBhvr>
                                      <p:to>
                                        <p:strVal val="visible"/>
                                      </p:to>
                                    </p:set>
                                    <p:animEffect transition="in" filter="circle(in)">
                                      <p:cBhvr>
                                        <p:cTn id="378" dur="2000"/>
                                        <p:tgtEl>
                                          <p:spTgt spid="23663"/>
                                        </p:tgtEl>
                                      </p:cBhvr>
                                    </p:animEffect>
                                  </p:childTnLst>
                                </p:cTn>
                              </p:par>
                              <p:par>
                                <p:cTn id="379" presetID="6" presetClass="entr" presetSubtype="16" fill="hold" grpId="0" nodeType="withEffect">
                                  <p:stCondLst>
                                    <p:cond delay="0"/>
                                  </p:stCondLst>
                                  <p:childTnLst>
                                    <p:set>
                                      <p:cBhvr>
                                        <p:cTn id="380" dur="1" fill="hold">
                                          <p:stCondLst>
                                            <p:cond delay="0"/>
                                          </p:stCondLst>
                                        </p:cTn>
                                        <p:tgtEl>
                                          <p:spTgt spid="23664"/>
                                        </p:tgtEl>
                                        <p:attrNameLst>
                                          <p:attrName>style.visibility</p:attrName>
                                        </p:attrNameLst>
                                      </p:cBhvr>
                                      <p:to>
                                        <p:strVal val="visible"/>
                                      </p:to>
                                    </p:set>
                                    <p:animEffect transition="in" filter="circle(in)">
                                      <p:cBhvr>
                                        <p:cTn id="381" dur="2000"/>
                                        <p:tgtEl>
                                          <p:spTgt spid="23664"/>
                                        </p:tgtEl>
                                      </p:cBhvr>
                                    </p:animEffect>
                                  </p:childTnLst>
                                </p:cTn>
                              </p:par>
                              <p:par>
                                <p:cTn id="382" presetID="6" presetClass="entr" presetSubtype="16" fill="hold" grpId="0" nodeType="withEffect">
                                  <p:stCondLst>
                                    <p:cond delay="0"/>
                                  </p:stCondLst>
                                  <p:childTnLst>
                                    <p:set>
                                      <p:cBhvr>
                                        <p:cTn id="383" dur="1" fill="hold">
                                          <p:stCondLst>
                                            <p:cond delay="0"/>
                                          </p:stCondLst>
                                        </p:cTn>
                                        <p:tgtEl>
                                          <p:spTgt spid="23665"/>
                                        </p:tgtEl>
                                        <p:attrNameLst>
                                          <p:attrName>style.visibility</p:attrName>
                                        </p:attrNameLst>
                                      </p:cBhvr>
                                      <p:to>
                                        <p:strVal val="visible"/>
                                      </p:to>
                                    </p:set>
                                    <p:animEffect transition="in" filter="circle(in)">
                                      <p:cBhvr>
                                        <p:cTn id="384" dur="2000"/>
                                        <p:tgtEl>
                                          <p:spTgt spid="23665"/>
                                        </p:tgtEl>
                                      </p:cBhvr>
                                    </p:animEffect>
                                  </p:childTnLst>
                                </p:cTn>
                              </p:par>
                              <p:par>
                                <p:cTn id="385" presetID="6" presetClass="entr" presetSubtype="16" fill="hold" grpId="0" nodeType="withEffect">
                                  <p:stCondLst>
                                    <p:cond delay="0"/>
                                  </p:stCondLst>
                                  <p:childTnLst>
                                    <p:set>
                                      <p:cBhvr>
                                        <p:cTn id="386" dur="1" fill="hold">
                                          <p:stCondLst>
                                            <p:cond delay="0"/>
                                          </p:stCondLst>
                                        </p:cTn>
                                        <p:tgtEl>
                                          <p:spTgt spid="23666"/>
                                        </p:tgtEl>
                                        <p:attrNameLst>
                                          <p:attrName>style.visibility</p:attrName>
                                        </p:attrNameLst>
                                      </p:cBhvr>
                                      <p:to>
                                        <p:strVal val="visible"/>
                                      </p:to>
                                    </p:set>
                                    <p:animEffect transition="in" filter="circle(in)">
                                      <p:cBhvr>
                                        <p:cTn id="387" dur="2000"/>
                                        <p:tgtEl>
                                          <p:spTgt spid="23666"/>
                                        </p:tgtEl>
                                      </p:cBhvr>
                                    </p:animEffect>
                                  </p:childTnLst>
                                </p:cTn>
                              </p:par>
                              <p:par>
                                <p:cTn id="388" presetID="6" presetClass="entr" presetSubtype="16" fill="hold" grpId="0" nodeType="withEffect">
                                  <p:stCondLst>
                                    <p:cond delay="0"/>
                                  </p:stCondLst>
                                  <p:childTnLst>
                                    <p:set>
                                      <p:cBhvr>
                                        <p:cTn id="389" dur="1" fill="hold">
                                          <p:stCondLst>
                                            <p:cond delay="0"/>
                                          </p:stCondLst>
                                        </p:cTn>
                                        <p:tgtEl>
                                          <p:spTgt spid="23673"/>
                                        </p:tgtEl>
                                        <p:attrNameLst>
                                          <p:attrName>style.visibility</p:attrName>
                                        </p:attrNameLst>
                                      </p:cBhvr>
                                      <p:to>
                                        <p:strVal val="visible"/>
                                      </p:to>
                                    </p:set>
                                    <p:animEffect transition="in" filter="circle(in)">
                                      <p:cBhvr>
                                        <p:cTn id="390" dur="2000"/>
                                        <p:tgtEl>
                                          <p:spTgt spid="23673"/>
                                        </p:tgtEl>
                                      </p:cBhvr>
                                    </p:animEffect>
                                  </p:childTnLst>
                                </p:cTn>
                              </p:par>
                              <p:par>
                                <p:cTn id="391" presetID="6" presetClass="entr" presetSubtype="16" fill="hold" grpId="0" nodeType="withEffect">
                                  <p:stCondLst>
                                    <p:cond delay="0"/>
                                  </p:stCondLst>
                                  <p:childTnLst>
                                    <p:set>
                                      <p:cBhvr>
                                        <p:cTn id="392" dur="1" fill="hold">
                                          <p:stCondLst>
                                            <p:cond delay="0"/>
                                          </p:stCondLst>
                                        </p:cTn>
                                        <p:tgtEl>
                                          <p:spTgt spid="23679"/>
                                        </p:tgtEl>
                                        <p:attrNameLst>
                                          <p:attrName>style.visibility</p:attrName>
                                        </p:attrNameLst>
                                      </p:cBhvr>
                                      <p:to>
                                        <p:strVal val="visible"/>
                                      </p:to>
                                    </p:set>
                                    <p:animEffect transition="in" filter="circle(in)">
                                      <p:cBhvr>
                                        <p:cTn id="393" dur="2000"/>
                                        <p:tgtEl>
                                          <p:spTgt spid="23679"/>
                                        </p:tgtEl>
                                      </p:cBhvr>
                                    </p:animEffect>
                                  </p:childTnLst>
                                </p:cTn>
                              </p:par>
                              <p:par>
                                <p:cTn id="394" presetID="6" presetClass="entr" presetSubtype="16" fill="hold" grpId="0" nodeType="withEffect">
                                  <p:stCondLst>
                                    <p:cond delay="0"/>
                                  </p:stCondLst>
                                  <p:childTnLst>
                                    <p:set>
                                      <p:cBhvr>
                                        <p:cTn id="395" dur="1" fill="hold">
                                          <p:stCondLst>
                                            <p:cond delay="0"/>
                                          </p:stCondLst>
                                        </p:cTn>
                                        <p:tgtEl>
                                          <p:spTgt spid="23680"/>
                                        </p:tgtEl>
                                        <p:attrNameLst>
                                          <p:attrName>style.visibility</p:attrName>
                                        </p:attrNameLst>
                                      </p:cBhvr>
                                      <p:to>
                                        <p:strVal val="visible"/>
                                      </p:to>
                                    </p:set>
                                    <p:animEffect transition="in" filter="circle(in)">
                                      <p:cBhvr>
                                        <p:cTn id="396" dur="2000"/>
                                        <p:tgtEl>
                                          <p:spTgt spid="23680"/>
                                        </p:tgtEl>
                                      </p:cBhvr>
                                    </p:animEffect>
                                  </p:childTnLst>
                                </p:cTn>
                              </p:par>
                              <p:par>
                                <p:cTn id="397" presetID="6" presetClass="entr" presetSubtype="16" fill="hold" grpId="0" nodeType="withEffect">
                                  <p:stCondLst>
                                    <p:cond delay="0"/>
                                  </p:stCondLst>
                                  <p:childTnLst>
                                    <p:set>
                                      <p:cBhvr>
                                        <p:cTn id="398" dur="1" fill="hold">
                                          <p:stCondLst>
                                            <p:cond delay="0"/>
                                          </p:stCondLst>
                                        </p:cTn>
                                        <p:tgtEl>
                                          <p:spTgt spid="23681"/>
                                        </p:tgtEl>
                                        <p:attrNameLst>
                                          <p:attrName>style.visibility</p:attrName>
                                        </p:attrNameLst>
                                      </p:cBhvr>
                                      <p:to>
                                        <p:strVal val="visible"/>
                                      </p:to>
                                    </p:set>
                                    <p:animEffect transition="in" filter="circle(in)">
                                      <p:cBhvr>
                                        <p:cTn id="399" dur="2000"/>
                                        <p:tgtEl>
                                          <p:spTgt spid="23681"/>
                                        </p:tgtEl>
                                      </p:cBhvr>
                                    </p:animEffect>
                                  </p:childTnLst>
                                </p:cTn>
                              </p:par>
                              <p:par>
                                <p:cTn id="400" presetID="6" presetClass="entr" presetSubtype="16" fill="hold" grpId="0" nodeType="withEffect">
                                  <p:stCondLst>
                                    <p:cond delay="0"/>
                                  </p:stCondLst>
                                  <p:childTnLst>
                                    <p:set>
                                      <p:cBhvr>
                                        <p:cTn id="401" dur="1" fill="hold">
                                          <p:stCondLst>
                                            <p:cond delay="0"/>
                                          </p:stCondLst>
                                        </p:cTn>
                                        <p:tgtEl>
                                          <p:spTgt spid="23682"/>
                                        </p:tgtEl>
                                        <p:attrNameLst>
                                          <p:attrName>style.visibility</p:attrName>
                                        </p:attrNameLst>
                                      </p:cBhvr>
                                      <p:to>
                                        <p:strVal val="visible"/>
                                      </p:to>
                                    </p:set>
                                    <p:animEffect transition="in" filter="circle(in)">
                                      <p:cBhvr>
                                        <p:cTn id="402" dur="2000"/>
                                        <p:tgtEl>
                                          <p:spTgt spid="23682"/>
                                        </p:tgtEl>
                                      </p:cBhvr>
                                    </p:animEffect>
                                  </p:childTnLst>
                                </p:cTn>
                              </p:par>
                              <p:par>
                                <p:cTn id="403" presetID="6" presetClass="entr" presetSubtype="16" fill="hold" grpId="0" nodeType="withEffect">
                                  <p:stCondLst>
                                    <p:cond delay="0"/>
                                  </p:stCondLst>
                                  <p:childTnLst>
                                    <p:set>
                                      <p:cBhvr>
                                        <p:cTn id="404" dur="1" fill="hold">
                                          <p:stCondLst>
                                            <p:cond delay="0"/>
                                          </p:stCondLst>
                                        </p:cTn>
                                        <p:tgtEl>
                                          <p:spTgt spid="23683"/>
                                        </p:tgtEl>
                                        <p:attrNameLst>
                                          <p:attrName>style.visibility</p:attrName>
                                        </p:attrNameLst>
                                      </p:cBhvr>
                                      <p:to>
                                        <p:strVal val="visible"/>
                                      </p:to>
                                    </p:set>
                                    <p:animEffect transition="in" filter="circle(in)">
                                      <p:cBhvr>
                                        <p:cTn id="405" dur="2000"/>
                                        <p:tgtEl>
                                          <p:spTgt spid="23683"/>
                                        </p:tgtEl>
                                      </p:cBhvr>
                                    </p:animEffect>
                                  </p:childTnLst>
                                </p:cTn>
                              </p:par>
                              <p:par>
                                <p:cTn id="406" presetID="6" presetClass="entr" presetSubtype="16" fill="hold" grpId="0" nodeType="withEffect">
                                  <p:stCondLst>
                                    <p:cond delay="0"/>
                                  </p:stCondLst>
                                  <p:childTnLst>
                                    <p:set>
                                      <p:cBhvr>
                                        <p:cTn id="407" dur="1" fill="hold">
                                          <p:stCondLst>
                                            <p:cond delay="0"/>
                                          </p:stCondLst>
                                        </p:cTn>
                                        <p:tgtEl>
                                          <p:spTgt spid="23684"/>
                                        </p:tgtEl>
                                        <p:attrNameLst>
                                          <p:attrName>style.visibility</p:attrName>
                                        </p:attrNameLst>
                                      </p:cBhvr>
                                      <p:to>
                                        <p:strVal val="visible"/>
                                      </p:to>
                                    </p:set>
                                    <p:animEffect transition="in" filter="circle(in)">
                                      <p:cBhvr>
                                        <p:cTn id="408" dur="2000"/>
                                        <p:tgtEl>
                                          <p:spTgt spid="23684"/>
                                        </p:tgtEl>
                                      </p:cBhvr>
                                    </p:animEffect>
                                  </p:childTnLst>
                                </p:cTn>
                              </p:par>
                              <p:par>
                                <p:cTn id="409" presetID="6" presetClass="entr" presetSubtype="16" fill="hold" grpId="0" nodeType="withEffect">
                                  <p:stCondLst>
                                    <p:cond delay="0"/>
                                  </p:stCondLst>
                                  <p:childTnLst>
                                    <p:set>
                                      <p:cBhvr>
                                        <p:cTn id="410" dur="1" fill="hold">
                                          <p:stCondLst>
                                            <p:cond delay="0"/>
                                          </p:stCondLst>
                                        </p:cTn>
                                        <p:tgtEl>
                                          <p:spTgt spid="23685"/>
                                        </p:tgtEl>
                                        <p:attrNameLst>
                                          <p:attrName>style.visibility</p:attrName>
                                        </p:attrNameLst>
                                      </p:cBhvr>
                                      <p:to>
                                        <p:strVal val="visible"/>
                                      </p:to>
                                    </p:set>
                                    <p:animEffect transition="in" filter="circle(in)">
                                      <p:cBhvr>
                                        <p:cTn id="411" dur="2000"/>
                                        <p:tgtEl>
                                          <p:spTgt spid="23685"/>
                                        </p:tgtEl>
                                      </p:cBhvr>
                                    </p:animEffect>
                                  </p:childTnLst>
                                </p:cTn>
                              </p:par>
                              <p:par>
                                <p:cTn id="412" presetID="6" presetClass="entr" presetSubtype="16" fill="hold" grpId="0" nodeType="withEffect">
                                  <p:stCondLst>
                                    <p:cond delay="0"/>
                                  </p:stCondLst>
                                  <p:childTnLst>
                                    <p:set>
                                      <p:cBhvr>
                                        <p:cTn id="413" dur="1" fill="hold">
                                          <p:stCondLst>
                                            <p:cond delay="0"/>
                                          </p:stCondLst>
                                        </p:cTn>
                                        <p:tgtEl>
                                          <p:spTgt spid="23690"/>
                                        </p:tgtEl>
                                        <p:attrNameLst>
                                          <p:attrName>style.visibility</p:attrName>
                                        </p:attrNameLst>
                                      </p:cBhvr>
                                      <p:to>
                                        <p:strVal val="visible"/>
                                      </p:to>
                                    </p:set>
                                    <p:animEffect transition="in" filter="circle(in)">
                                      <p:cBhvr>
                                        <p:cTn id="414" dur="2000"/>
                                        <p:tgtEl>
                                          <p:spTgt spid="23690"/>
                                        </p:tgtEl>
                                      </p:cBhvr>
                                    </p:animEffect>
                                  </p:childTnLst>
                                </p:cTn>
                              </p:par>
                              <p:par>
                                <p:cTn id="415" presetID="6" presetClass="entr" presetSubtype="16" fill="hold" grpId="0" nodeType="withEffect">
                                  <p:stCondLst>
                                    <p:cond delay="0"/>
                                  </p:stCondLst>
                                  <p:childTnLst>
                                    <p:set>
                                      <p:cBhvr>
                                        <p:cTn id="416" dur="1" fill="hold">
                                          <p:stCondLst>
                                            <p:cond delay="0"/>
                                          </p:stCondLst>
                                        </p:cTn>
                                        <p:tgtEl>
                                          <p:spTgt spid="23691"/>
                                        </p:tgtEl>
                                        <p:attrNameLst>
                                          <p:attrName>style.visibility</p:attrName>
                                        </p:attrNameLst>
                                      </p:cBhvr>
                                      <p:to>
                                        <p:strVal val="visible"/>
                                      </p:to>
                                    </p:set>
                                    <p:animEffect transition="in" filter="circle(in)">
                                      <p:cBhvr>
                                        <p:cTn id="417" dur="2000"/>
                                        <p:tgtEl>
                                          <p:spTgt spid="23691"/>
                                        </p:tgtEl>
                                      </p:cBhvr>
                                    </p:animEffect>
                                  </p:childTnLst>
                                </p:cTn>
                              </p:par>
                              <p:par>
                                <p:cTn id="418" presetID="6" presetClass="entr" presetSubtype="16" fill="hold" grpId="0" nodeType="withEffect">
                                  <p:stCondLst>
                                    <p:cond delay="0"/>
                                  </p:stCondLst>
                                  <p:childTnLst>
                                    <p:set>
                                      <p:cBhvr>
                                        <p:cTn id="419" dur="1" fill="hold">
                                          <p:stCondLst>
                                            <p:cond delay="0"/>
                                          </p:stCondLst>
                                        </p:cTn>
                                        <p:tgtEl>
                                          <p:spTgt spid="23692"/>
                                        </p:tgtEl>
                                        <p:attrNameLst>
                                          <p:attrName>style.visibility</p:attrName>
                                        </p:attrNameLst>
                                      </p:cBhvr>
                                      <p:to>
                                        <p:strVal val="visible"/>
                                      </p:to>
                                    </p:set>
                                    <p:animEffect transition="in" filter="circle(in)">
                                      <p:cBhvr>
                                        <p:cTn id="420" dur="2000"/>
                                        <p:tgtEl>
                                          <p:spTgt spid="23692"/>
                                        </p:tgtEl>
                                      </p:cBhvr>
                                    </p:animEffect>
                                  </p:childTnLst>
                                </p:cTn>
                              </p:par>
                              <p:par>
                                <p:cTn id="421" presetID="6" presetClass="entr" presetSubtype="16" fill="hold" grpId="0" nodeType="withEffect">
                                  <p:stCondLst>
                                    <p:cond delay="0"/>
                                  </p:stCondLst>
                                  <p:childTnLst>
                                    <p:set>
                                      <p:cBhvr>
                                        <p:cTn id="422" dur="1" fill="hold">
                                          <p:stCondLst>
                                            <p:cond delay="0"/>
                                          </p:stCondLst>
                                        </p:cTn>
                                        <p:tgtEl>
                                          <p:spTgt spid="23693"/>
                                        </p:tgtEl>
                                        <p:attrNameLst>
                                          <p:attrName>style.visibility</p:attrName>
                                        </p:attrNameLst>
                                      </p:cBhvr>
                                      <p:to>
                                        <p:strVal val="visible"/>
                                      </p:to>
                                    </p:set>
                                    <p:animEffect transition="in" filter="circle(in)">
                                      <p:cBhvr>
                                        <p:cTn id="423" dur="2000"/>
                                        <p:tgtEl>
                                          <p:spTgt spid="23693"/>
                                        </p:tgtEl>
                                      </p:cBhvr>
                                    </p:animEffect>
                                  </p:childTnLst>
                                </p:cTn>
                              </p:par>
                              <p:par>
                                <p:cTn id="424" presetID="6" presetClass="entr" presetSubtype="16" fill="hold" grpId="0" nodeType="withEffect">
                                  <p:stCondLst>
                                    <p:cond delay="0"/>
                                  </p:stCondLst>
                                  <p:childTnLst>
                                    <p:set>
                                      <p:cBhvr>
                                        <p:cTn id="425" dur="1" fill="hold">
                                          <p:stCondLst>
                                            <p:cond delay="0"/>
                                          </p:stCondLst>
                                        </p:cTn>
                                        <p:tgtEl>
                                          <p:spTgt spid="23695"/>
                                        </p:tgtEl>
                                        <p:attrNameLst>
                                          <p:attrName>style.visibility</p:attrName>
                                        </p:attrNameLst>
                                      </p:cBhvr>
                                      <p:to>
                                        <p:strVal val="visible"/>
                                      </p:to>
                                    </p:set>
                                    <p:animEffect transition="in" filter="circle(in)">
                                      <p:cBhvr>
                                        <p:cTn id="426" dur="2000"/>
                                        <p:tgtEl>
                                          <p:spTgt spid="23695"/>
                                        </p:tgtEl>
                                      </p:cBhvr>
                                    </p:animEffect>
                                  </p:childTnLst>
                                </p:cTn>
                              </p:par>
                            </p:childTnLst>
                          </p:cTn>
                        </p:par>
                      </p:childTnLst>
                    </p:cTn>
                  </p:par>
                  <p:par>
                    <p:cTn id="427" fill="hold">
                      <p:stCondLst>
                        <p:cond delay="indefinite"/>
                      </p:stCondLst>
                      <p:childTnLst>
                        <p:par>
                          <p:cTn id="428" fill="hold">
                            <p:stCondLst>
                              <p:cond delay="0"/>
                            </p:stCondLst>
                            <p:childTnLst>
                              <p:par>
                                <p:cTn id="429" presetID="6" presetClass="entr" presetSubtype="16" fill="hold" grpId="0" nodeType="clickEffect">
                                  <p:stCondLst>
                                    <p:cond delay="0"/>
                                  </p:stCondLst>
                                  <p:childTnLst>
                                    <p:set>
                                      <p:cBhvr>
                                        <p:cTn id="430" dur="1" fill="hold">
                                          <p:stCondLst>
                                            <p:cond delay="0"/>
                                          </p:stCondLst>
                                        </p:cTn>
                                        <p:tgtEl>
                                          <p:spTgt spid="23696"/>
                                        </p:tgtEl>
                                        <p:attrNameLst>
                                          <p:attrName>style.visibility</p:attrName>
                                        </p:attrNameLst>
                                      </p:cBhvr>
                                      <p:to>
                                        <p:strVal val="visible"/>
                                      </p:to>
                                    </p:set>
                                    <p:animEffect transition="in" filter="circle(in)">
                                      <p:cBhvr>
                                        <p:cTn id="431" dur="2000"/>
                                        <p:tgtEl>
                                          <p:spTgt spid="23696"/>
                                        </p:tgtEl>
                                      </p:cBhvr>
                                    </p:animEffect>
                                  </p:childTnLst>
                                </p:cTn>
                              </p:par>
                            </p:childTnLst>
                          </p:cTn>
                        </p:par>
                      </p:childTnLst>
                    </p:cTn>
                  </p:par>
                  <p:par>
                    <p:cTn id="432" fill="hold">
                      <p:stCondLst>
                        <p:cond delay="indefinite"/>
                      </p:stCondLst>
                      <p:childTnLst>
                        <p:par>
                          <p:cTn id="433" fill="hold">
                            <p:stCondLst>
                              <p:cond delay="0"/>
                            </p:stCondLst>
                            <p:childTnLst>
                              <p:par>
                                <p:cTn id="434" presetID="6" presetClass="entr" presetSubtype="16" fill="hold" grpId="0" nodeType="clickEffect">
                                  <p:stCondLst>
                                    <p:cond delay="0"/>
                                  </p:stCondLst>
                                  <p:childTnLst>
                                    <p:set>
                                      <p:cBhvr>
                                        <p:cTn id="435" dur="1" fill="hold">
                                          <p:stCondLst>
                                            <p:cond delay="0"/>
                                          </p:stCondLst>
                                        </p:cTn>
                                        <p:tgtEl>
                                          <p:spTgt spid="147"/>
                                        </p:tgtEl>
                                        <p:attrNameLst>
                                          <p:attrName>style.visibility</p:attrName>
                                        </p:attrNameLst>
                                      </p:cBhvr>
                                      <p:to>
                                        <p:strVal val="visible"/>
                                      </p:to>
                                    </p:set>
                                    <p:animEffect transition="in" filter="circle(in)">
                                      <p:cBhvr>
                                        <p:cTn id="436" dur="2000"/>
                                        <p:tgtEl>
                                          <p:spTgt spid="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animBg="1"/>
      <p:bldP spid="23557" grpId="0" animBg="1"/>
      <p:bldP spid="23558" grpId="0" animBg="1"/>
      <p:bldP spid="23559" grpId="0" animBg="1"/>
      <p:bldP spid="23560" grpId="0" animBg="1"/>
      <p:bldP spid="23561" grpId="0" animBg="1"/>
      <p:bldP spid="23562" grpId="0" animBg="1"/>
      <p:bldP spid="23563" grpId="0" animBg="1"/>
      <p:bldP spid="23564" grpId="0" animBg="1"/>
      <p:bldP spid="23565" grpId="0" animBg="1"/>
      <p:bldP spid="23566" grpId="0" animBg="1"/>
      <p:bldP spid="23567" grpId="0" animBg="1"/>
      <p:bldP spid="23568" grpId="0" animBg="1"/>
      <p:bldP spid="23569" grpId="0" animBg="1"/>
      <p:bldP spid="23570" grpId="0" animBg="1"/>
      <p:bldP spid="23571" grpId="0" animBg="1"/>
      <p:bldP spid="23572" grpId="0" animBg="1"/>
      <p:bldP spid="23573" grpId="0" animBg="1"/>
      <p:bldP spid="23574" grpId="0" animBg="1"/>
      <p:bldP spid="23575" grpId="0" animBg="1"/>
      <p:bldP spid="23576" grpId="0" animBg="1"/>
      <p:bldP spid="23577" grpId="0" animBg="1"/>
      <p:bldP spid="23578" grpId="0" animBg="1"/>
      <p:bldP spid="23579" grpId="0" animBg="1"/>
      <p:bldP spid="23580" grpId="0" animBg="1"/>
      <p:bldP spid="23581" grpId="0" animBg="1"/>
      <p:bldP spid="23582" grpId="0" animBg="1"/>
      <p:bldP spid="23583" grpId="0" animBg="1"/>
      <p:bldP spid="23584" grpId="0" animBg="1"/>
      <p:bldP spid="23585" grpId="0" animBg="1"/>
      <p:bldP spid="23586" grpId="0" animBg="1"/>
      <p:bldP spid="23587" grpId="0" animBg="1"/>
      <p:bldP spid="23588" grpId="0" animBg="1"/>
      <p:bldP spid="23589" grpId="0" animBg="1"/>
      <p:bldP spid="23590" grpId="0" animBg="1"/>
      <p:bldP spid="23591" grpId="0" animBg="1"/>
      <p:bldP spid="23592" grpId="0" animBg="1"/>
      <p:bldP spid="23593" grpId="0" animBg="1"/>
      <p:bldP spid="23594" grpId="0" animBg="1"/>
      <p:bldP spid="23595" grpId="0" animBg="1"/>
      <p:bldP spid="23596" grpId="0" animBg="1"/>
      <p:bldP spid="23597" grpId="0" animBg="1"/>
      <p:bldP spid="23598" grpId="0" animBg="1"/>
      <p:bldP spid="23599" grpId="0" animBg="1"/>
      <p:bldP spid="23600" grpId="0" animBg="1"/>
      <p:bldP spid="23601" grpId="0" animBg="1"/>
      <p:bldP spid="23602" grpId="0" animBg="1"/>
      <p:bldP spid="23603" grpId="0" animBg="1"/>
      <p:bldP spid="23604" grpId="0" animBg="1"/>
      <p:bldP spid="23605" grpId="0" animBg="1"/>
      <p:bldP spid="23606" grpId="0" animBg="1"/>
      <p:bldP spid="23607" grpId="0" animBg="1"/>
      <p:bldP spid="23608" grpId="0" animBg="1"/>
      <p:bldP spid="23609" grpId="0" animBg="1"/>
      <p:bldP spid="23610" grpId="0" animBg="1"/>
      <p:bldP spid="23611" grpId="0" animBg="1"/>
      <p:bldP spid="23612" grpId="0" animBg="1"/>
      <p:bldP spid="23613" grpId="0" animBg="1"/>
      <p:bldP spid="23614" grpId="0" animBg="1"/>
      <p:bldP spid="23615" grpId="0" animBg="1"/>
      <p:bldP spid="23616" grpId="0" animBg="1"/>
      <p:bldP spid="23617" grpId="0" animBg="1"/>
      <p:bldP spid="23618" grpId="0" animBg="1"/>
      <p:bldP spid="23619" grpId="0" animBg="1"/>
      <p:bldP spid="23620" grpId="0" animBg="1"/>
      <p:bldP spid="23621" grpId="0" animBg="1"/>
      <p:bldP spid="23622" grpId="0" animBg="1"/>
      <p:bldP spid="23623" grpId="0" animBg="1"/>
      <p:bldP spid="23624" grpId="0" animBg="1"/>
      <p:bldP spid="23625" grpId="0" animBg="1"/>
      <p:bldP spid="23626" grpId="0" animBg="1"/>
      <p:bldP spid="23627" grpId="0" animBg="1"/>
      <p:bldP spid="23628" grpId="0" animBg="1"/>
      <p:bldP spid="23629" grpId="0" animBg="1"/>
      <p:bldP spid="23630" grpId="0" animBg="1"/>
      <p:bldP spid="23631" grpId="0" animBg="1"/>
      <p:bldP spid="23632" grpId="0" animBg="1"/>
      <p:bldP spid="23633" grpId="0" animBg="1"/>
      <p:bldP spid="23634" grpId="0" animBg="1"/>
      <p:bldP spid="23635" grpId="0" animBg="1"/>
      <p:bldP spid="23636" grpId="0" animBg="1"/>
      <p:bldP spid="23637" grpId="0" animBg="1"/>
      <p:bldP spid="23638" grpId="0" animBg="1"/>
      <p:bldP spid="23639" grpId="0" animBg="1"/>
      <p:bldP spid="23640" grpId="0" animBg="1"/>
      <p:bldP spid="23641" grpId="0" animBg="1"/>
      <p:bldP spid="23642" grpId="0" animBg="1"/>
      <p:bldP spid="23643" grpId="0" animBg="1"/>
      <p:bldP spid="23644" grpId="0" animBg="1"/>
      <p:bldP spid="23645" grpId="0" animBg="1"/>
      <p:bldP spid="23646" grpId="0" animBg="1"/>
      <p:bldP spid="23647" grpId="0" animBg="1"/>
      <p:bldP spid="23648" grpId="0" animBg="1"/>
      <p:bldP spid="23649" grpId="0" animBg="1"/>
      <p:bldP spid="23650" grpId="0" animBg="1"/>
      <p:bldP spid="23651" grpId="0" animBg="1"/>
      <p:bldP spid="23652" grpId="0" animBg="1"/>
      <p:bldP spid="23653" grpId="0" animBg="1"/>
      <p:bldP spid="23654" grpId="0" animBg="1"/>
      <p:bldP spid="23655" grpId="0" animBg="1"/>
      <p:bldP spid="23656" grpId="0" animBg="1"/>
      <p:bldP spid="23657" grpId="0" animBg="1"/>
      <p:bldP spid="23658" grpId="0" animBg="1"/>
      <p:bldP spid="23659" grpId="0" animBg="1"/>
      <p:bldP spid="23660" grpId="0" animBg="1"/>
      <p:bldP spid="23661" grpId="0" animBg="1"/>
      <p:bldP spid="23662" grpId="0" animBg="1"/>
      <p:bldP spid="23663" grpId="0" animBg="1"/>
      <p:bldP spid="23664" grpId="0" animBg="1"/>
      <p:bldP spid="23665" grpId="0" animBg="1"/>
      <p:bldP spid="23666" grpId="0" animBg="1"/>
      <p:bldP spid="23667" grpId="0" animBg="1"/>
      <p:bldP spid="23668" grpId="0" animBg="1"/>
      <p:bldP spid="23669" grpId="0" animBg="1"/>
      <p:bldP spid="23670" grpId="0" animBg="1"/>
      <p:bldP spid="23671" grpId="0" animBg="1"/>
      <p:bldP spid="23672" grpId="0" animBg="1"/>
      <p:bldP spid="23673" grpId="0" animBg="1"/>
      <p:bldP spid="23674" grpId="0"/>
      <p:bldP spid="23675" grpId="0"/>
      <p:bldP spid="23676" grpId="0"/>
      <p:bldP spid="23677" grpId="0"/>
      <p:bldP spid="23678" grpId="0"/>
      <p:bldP spid="23679" grpId="0"/>
      <p:bldP spid="23680" grpId="0"/>
      <p:bldP spid="23681" grpId="0"/>
      <p:bldP spid="23682" grpId="0"/>
      <p:bldP spid="23683" grpId="0"/>
      <p:bldP spid="23684" grpId="0"/>
      <p:bldP spid="23685" grpId="0"/>
      <p:bldP spid="23686" grpId="0"/>
      <p:bldP spid="23687" grpId="0"/>
      <p:bldP spid="23688" grpId="0" animBg="1"/>
      <p:bldP spid="23689" grpId="0"/>
      <p:bldP spid="23690" grpId="0"/>
      <p:bldP spid="23691" grpId="0" animBg="1"/>
      <p:bldP spid="23692" grpId="0"/>
      <p:bldP spid="23693" grpId="0"/>
      <p:bldP spid="23694" grpId="0"/>
      <p:bldP spid="23695" grpId="0"/>
      <p:bldP spid="23696" grpId="0"/>
      <p:bldP spid="14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2209800" y="1328468"/>
            <a:ext cx="7239000" cy="4563374"/>
            <a:chOff x="2209800" y="304801"/>
            <a:chExt cx="7239000" cy="5837237"/>
          </a:xfrm>
        </p:grpSpPr>
        <p:sp>
          <p:nvSpPr>
            <p:cNvPr id="24578" name="Oval 89">
              <a:extLst>
                <a:ext uri="{FF2B5EF4-FFF2-40B4-BE49-F238E27FC236}">
                  <a16:creationId xmlns:a16="http://schemas.microsoft.com/office/drawing/2014/main" xmlns="" id="{9D788CCE-F8D0-4F8C-B169-70FBE0E235F1}"/>
                </a:ext>
              </a:extLst>
            </p:cNvPr>
            <p:cNvSpPr>
              <a:spLocks noChangeArrowheads="1"/>
            </p:cNvSpPr>
            <p:nvPr/>
          </p:nvSpPr>
          <p:spPr bwMode="auto">
            <a:xfrm>
              <a:off x="5715000" y="4419600"/>
              <a:ext cx="3276600" cy="914400"/>
            </a:xfrm>
            <a:prstGeom prst="ellipse">
              <a:avLst/>
            </a:prstGeom>
            <a:solidFill>
              <a:schemeClr val="bg2"/>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24579" name="Oval 88">
              <a:extLst>
                <a:ext uri="{FF2B5EF4-FFF2-40B4-BE49-F238E27FC236}">
                  <a16:creationId xmlns:a16="http://schemas.microsoft.com/office/drawing/2014/main" xmlns="" id="{BCFC0CDE-69BC-4B41-88DC-1324349883F9}"/>
                </a:ext>
              </a:extLst>
            </p:cNvPr>
            <p:cNvSpPr>
              <a:spLocks noChangeArrowheads="1"/>
            </p:cNvSpPr>
            <p:nvPr/>
          </p:nvSpPr>
          <p:spPr bwMode="auto">
            <a:xfrm>
              <a:off x="2514600" y="4419600"/>
              <a:ext cx="3200400" cy="990600"/>
            </a:xfrm>
            <a:prstGeom prst="ellipse">
              <a:avLst/>
            </a:prstGeom>
            <a:solidFill>
              <a:schemeClr val="bg2"/>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24580" name="Oval 47">
              <a:extLst>
                <a:ext uri="{FF2B5EF4-FFF2-40B4-BE49-F238E27FC236}">
                  <a16:creationId xmlns:a16="http://schemas.microsoft.com/office/drawing/2014/main" xmlns="" id="{F9DC0F2F-E1CA-4B8E-B4FB-9DFF31D585D9}"/>
                </a:ext>
              </a:extLst>
            </p:cNvPr>
            <p:cNvSpPr>
              <a:spLocks noChangeArrowheads="1"/>
            </p:cNvSpPr>
            <p:nvPr/>
          </p:nvSpPr>
          <p:spPr bwMode="auto">
            <a:xfrm>
              <a:off x="6781800" y="1219200"/>
              <a:ext cx="2286000" cy="1752600"/>
            </a:xfrm>
            <a:prstGeom prst="ellipse">
              <a:avLst/>
            </a:prstGeom>
            <a:solidFill>
              <a:schemeClr val="bg2"/>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24581" name="Oval 46">
              <a:extLst>
                <a:ext uri="{FF2B5EF4-FFF2-40B4-BE49-F238E27FC236}">
                  <a16:creationId xmlns:a16="http://schemas.microsoft.com/office/drawing/2014/main" xmlns="" id="{51E0CE58-36A7-4032-A602-7DE02E8D4FF3}"/>
                </a:ext>
              </a:extLst>
            </p:cNvPr>
            <p:cNvSpPr>
              <a:spLocks noChangeArrowheads="1"/>
            </p:cNvSpPr>
            <p:nvPr/>
          </p:nvSpPr>
          <p:spPr bwMode="auto">
            <a:xfrm>
              <a:off x="4648200" y="1295400"/>
              <a:ext cx="2133600" cy="1752600"/>
            </a:xfrm>
            <a:prstGeom prst="ellipse">
              <a:avLst/>
            </a:prstGeom>
            <a:solidFill>
              <a:schemeClr val="bg2"/>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24582" name="Oval 44">
              <a:extLst>
                <a:ext uri="{FF2B5EF4-FFF2-40B4-BE49-F238E27FC236}">
                  <a16:creationId xmlns:a16="http://schemas.microsoft.com/office/drawing/2014/main" xmlns="" id="{2C7D4924-401C-4EDC-A8E3-C9E45DE523B4}"/>
                </a:ext>
              </a:extLst>
            </p:cNvPr>
            <p:cNvSpPr>
              <a:spLocks noChangeArrowheads="1"/>
            </p:cNvSpPr>
            <p:nvPr/>
          </p:nvSpPr>
          <p:spPr bwMode="auto">
            <a:xfrm>
              <a:off x="2514600" y="1295400"/>
              <a:ext cx="2133600" cy="1676400"/>
            </a:xfrm>
            <a:prstGeom prst="ellipse">
              <a:avLst/>
            </a:prstGeom>
            <a:solidFill>
              <a:schemeClr val="bg2"/>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24583" name="Line 4">
              <a:extLst>
                <a:ext uri="{FF2B5EF4-FFF2-40B4-BE49-F238E27FC236}">
                  <a16:creationId xmlns:a16="http://schemas.microsoft.com/office/drawing/2014/main" xmlns="" id="{35242890-DD94-4434-A08F-D0ACA30B6DBA}"/>
                </a:ext>
              </a:extLst>
            </p:cNvPr>
            <p:cNvSpPr>
              <a:spLocks noChangeShapeType="1"/>
            </p:cNvSpPr>
            <p:nvPr/>
          </p:nvSpPr>
          <p:spPr bwMode="auto">
            <a:xfrm>
              <a:off x="2514600" y="2133600"/>
              <a:ext cx="6553200" cy="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4584" name="Line 5">
              <a:extLst>
                <a:ext uri="{FF2B5EF4-FFF2-40B4-BE49-F238E27FC236}">
                  <a16:creationId xmlns:a16="http://schemas.microsoft.com/office/drawing/2014/main" xmlns="" id="{F031BB37-490B-460D-8605-EC756573B9E2}"/>
                </a:ext>
              </a:extLst>
            </p:cNvPr>
            <p:cNvSpPr>
              <a:spLocks noChangeShapeType="1"/>
            </p:cNvSpPr>
            <p:nvPr/>
          </p:nvSpPr>
          <p:spPr bwMode="auto">
            <a:xfrm flipV="1">
              <a:off x="3048000" y="16764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585" name="Line 6">
              <a:extLst>
                <a:ext uri="{FF2B5EF4-FFF2-40B4-BE49-F238E27FC236}">
                  <a16:creationId xmlns:a16="http://schemas.microsoft.com/office/drawing/2014/main" xmlns="" id="{5687B459-88CD-4D46-88E8-58396E0284F9}"/>
                </a:ext>
              </a:extLst>
            </p:cNvPr>
            <p:cNvSpPr>
              <a:spLocks noChangeShapeType="1"/>
            </p:cNvSpPr>
            <p:nvPr/>
          </p:nvSpPr>
          <p:spPr bwMode="auto">
            <a:xfrm flipV="1">
              <a:off x="3581400" y="16764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586" name="Line 7">
              <a:extLst>
                <a:ext uri="{FF2B5EF4-FFF2-40B4-BE49-F238E27FC236}">
                  <a16:creationId xmlns:a16="http://schemas.microsoft.com/office/drawing/2014/main" xmlns="" id="{1F3B83EF-8AA6-4B97-A418-4FCD3C2ACFBE}"/>
                </a:ext>
              </a:extLst>
            </p:cNvPr>
            <p:cNvSpPr>
              <a:spLocks noChangeShapeType="1"/>
            </p:cNvSpPr>
            <p:nvPr/>
          </p:nvSpPr>
          <p:spPr bwMode="auto">
            <a:xfrm flipV="1">
              <a:off x="4114800" y="16764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587" name="Line 8">
              <a:extLst>
                <a:ext uri="{FF2B5EF4-FFF2-40B4-BE49-F238E27FC236}">
                  <a16:creationId xmlns:a16="http://schemas.microsoft.com/office/drawing/2014/main" xmlns="" id="{0D8E6FC5-096D-4D94-9123-4C2CF02CBC8D}"/>
                </a:ext>
              </a:extLst>
            </p:cNvPr>
            <p:cNvSpPr>
              <a:spLocks noChangeShapeType="1"/>
            </p:cNvSpPr>
            <p:nvPr/>
          </p:nvSpPr>
          <p:spPr bwMode="auto">
            <a:xfrm flipV="1">
              <a:off x="4648200" y="16764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588" name="Line 9">
              <a:extLst>
                <a:ext uri="{FF2B5EF4-FFF2-40B4-BE49-F238E27FC236}">
                  <a16:creationId xmlns:a16="http://schemas.microsoft.com/office/drawing/2014/main" xmlns="" id="{CD019EAC-EFD3-4479-83C9-CA3F1E2E0EAC}"/>
                </a:ext>
              </a:extLst>
            </p:cNvPr>
            <p:cNvSpPr>
              <a:spLocks noChangeShapeType="1"/>
            </p:cNvSpPr>
            <p:nvPr/>
          </p:nvSpPr>
          <p:spPr bwMode="auto">
            <a:xfrm flipV="1">
              <a:off x="5181600" y="16764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589" name="Line 10">
              <a:extLst>
                <a:ext uri="{FF2B5EF4-FFF2-40B4-BE49-F238E27FC236}">
                  <a16:creationId xmlns:a16="http://schemas.microsoft.com/office/drawing/2014/main" xmlns="" id="{2C76A2E0-A418-4AED-B641-252CC1E00FA1}"/>
                </a:ext>
              </a:extLst>
            </p:cNvPr>
            <p:cNvSpPr>
              <a:spLocks noChangeShapeType="1"/>
            </p:cNvSpPr>
            <p:nvPr/>
          </p:nvSpPr>
          <p:spPr bwMode="auto">
            <a:xfrm flipV="1">
              <a:off x="5715000" y="16764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590" name="Line 11">
              <a:extLst>
                <a:ext uri="{FF2B5EF4-FFF2-40B4-BE49-F238E27FC236}">
                  <a16:creationId xmlns:a16="http://schemas.microsoft.com/office/drawing/2014/main" xmlns="" id="{60CA83C8-FF9D-4615-B28C-CD6E5A229911}"/>
                </a:ext>
              </a:extLst>
            </p:cNvPr>
            <p:cNvSpPr>
              <a:spLocks noChangeShapeType="1"/>
            </p:cNvSpPr>
            <p:nvPr/>
          </p:nvSpPr>
          <p:spPr bwMode="auto">
            <a:xfrm flipV="1">
              <a:off x="6248400" y="16764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591" name="Line 12">
              <a:extLst>
                <a:ext uri="{FF2B5EF4-FFF2-40B4-BE49-F238E27FC236}">
                  <a16:creationId xmlns:a16="http://schemas.microsoft.com/office/drawing/2014/main" xmlns="" id="{464F30E4-8239-4258-BDB7-DA2C22399DFB}"/>
                </a:ext>
              </a:extLst>
            </p:cNvPr>
            <p:cNvSpPr>
              <a:spLocks noChangeShapeType="1"/>
            </p:cNvSpPr>
            <p:nvPr/>
          </p:nvSpPr>
          <p:spPr bwMode="auto">
            <a:xfrm flipV="1">
              <a:off x="6781800" y="16764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592" name="Line 13">
              <a:extLst>
                <a:ext uri="{FF2B5EF4-FFF2-40B4-BE49-F238E27FC236}">
                  <a16:creationId xmlns:a16="http://schemas.microsoft.com/office/drawing/2014/main" xmlns="" id="{BC023D2B-265A-49B2-95CD-84BB1E912901}"/>
                </a:ext>
              </a:extLst>
            </p:cNvPr>
            <p:cNvSpPr>
              <a:spLocks noChangeShapeType="1"/>
            </p:cNvSpPr>
            <p:nvPr/>
          </p:nvSpPr>
          <p:spPr bwMode="auto">
            <a:xfrm flipV="1">
              <a:off x="7391400" y="16764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593" name="Line 14">
              <a:extLst>
                <a:ext uri="{FF2B5EF4-FFF2-40B4-BE49-F238E27FC236}">
                  <a16:creationId xmlns:a16="http://schemas.microsoft.com/office/drawing/2014/main" xmlns="" id="{18A4B219-2E8F-4753-AF75-01DA8BD53687}"/>
                </a:ext>
              </a:extLst>
            </p:cNvPr>
            <p:cNvSpPr>
              <a:spLocks noChangeShapeType="1"/>
            </p:cNvSpPr>
            <p:nvPr/>
          </p:nvSpPr>
          <p:spPr bwMode="auto">
            <a:xfrm flipV="1">
              <a:off x="8001000" y="16764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594" name="Line 15">
              <a:extLst>
                <a:ext uri="{FF2B5EF4-FFF2-40B4-BE49-F238E27FC236}">
                  <a16:creationId xmlns:a16="http://schemas.microsoft.com/office/drawing/2014/main" xmlns="" id="{B3AC7E10-AA05-4524-9783-274F314C8C15}"/>
                </a:ext>
              </a:extLst>
            </p:cNvPr>
            <p:cNvSpPr>
              <a:spLocks noChangeShapeType="1"/>
            </p:cNvSpPr>
            <p:nvPr/>
          </p:nvSpPr>
          <p:spPr bwMode="auto">
            <a:xfrm flipV="1">
              <a:off x="8534400" y="16764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595" name="Line 16">
              <a:extLst>
                <a:ext uri="{FF2B5EF4-FFF2-40B4-BE49-F238E27FC236}">
                  <a16:creationId xmlns:a16="http://schemas.microsoft.com/office/drawing/2014/main" xmlns="" id="{04072116-C641-416C-8100-19AD2656B883}"/>
                </a:ext>
              </a:extLst>
            </p:cNvPr>
            <p:cNvSpPr>
              <a:spLocks noChangeShapeType="1"/>
            </p:cNvSpPr>
            <p:nvPr/>
          </p:nvSpPr>
          <p:spPr bwMode="auto">
            <a:xfrm flipV="1">
              <a:off x="9067800" y="16764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596" name="Text Box 17">
              <a:extLst>
                <a:ext uri="{FF2B5EF4-FFF2-40B4-BE49-F238E27FC236}">
                  <a16:creationId xmlns:a16="http://schemas.microsoft.com/office/drawing/2014/main" xmlns="" id="{0D73A57A-0701-4389-AB9E-AA1FD34B47F1}"/>
                </a:ext>
              </a:extLst>
            </p:cNvPr>
            <p:cNvSpPr txBox="1">
              <a:spLocks noChangeArrowheads="1"/>
            </p:cNvSpPr>
            <p:nvPr/>
          </p:nvSpPr>
          <p:spPr bwMode="auto">
            <a:xfrm>
              <a:off x="2247900" y="183795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0</a:t>
              </a:r>
            </a:p>
          </p:txBody>
        </p:sp>
        <p:sp>
          <p:nvSpPr>
            <p:cNvPr id="24597" name="Text Box 18">
              <a:extLst>
                <a:ext uri="{FF2B5EF4-FFF2-40B4-BE49-F238E27FC236}">
                  <a16:creationId xmlns:a16="http://schemas.microsoft.com/office/drawing/2014/main" xmlns="" id="{3EDA0051-7BAF-43C4-B127-7E60D02C813F}"/>
                </a:ext>
              </a:extLst>
            </p:cNvPr>
            <p:cNvSpPr txBox="1">
              <a:spLocks noChangeArrowheads="1"/>
            </p:cNvSpPr>
            <p:nvPr/>
          </p:nvSpPr>
          <p:spPr bwMode="auto">
            <a:xfrm>
              <a:off x="2895600" y="20574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1</a:t>
              </a:r>
            </a:p>
          </p:txBody>
        </p:sp>
        <p:sp>
          <p:nvSpPr>
            <p:cNvPr id="24598" name="Text Box 19">
              <a:extLst>
                <a:ext uri="{FF2B5EF4-FFF2-40B4-BE49-F238E27FC236}">
                  <a16:creationId xmlns:a16="http://schemas.microsoft.com/office/drawing/2014/main" xmlns="" id="{45904690-5030-46B8-98FB-65741D661DAE}"/>
                </a:ext>
              </a:extLst>
            </p:cNvPr>
            <p:cNvSpPr txBox="1">
              <a:spLocks noChangeArrowheads="1"/>
            </p:cNvSpPr>
            <p:nvPr/>
          </p:nvSpPr>
          <p:spPr bwMode="auto">
            <a:xfrm>
              <a:off x="3429000" y="20574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2</a:t>
              </a:r>
            </a:p>
          </p:txBody>
        </p:sp>
        <p:sp>
          <p:nvSpPr>
            <p:cNvPr id="24599" name="Text Box 20">
              <a:extLst>
                <a:ext uri="{FF2B5EF4-FFF2-40B4-BE49-F238E27FC236}">
                  <a16:creationId xmlns:a16="http://schemas.microsoft.com/office/drawing/2014/main" xmlns="" id="{590AE7C1-9D82-4C68-AB5B-2F55BE857BD5}"/>
                </a:ext>
              </a:extLst>
            </p:cNvPr>
            <p:cNvSpPr txBox="1">
              <a:spLocks noChangeArrowheads="1"/>
            </p:cNvSpPr>
            <p:nvPr/>
          </p:nvSpPr>
          <p:spPr bwMode="auto">
            <a:xfrm>
              <a:off x="3962400" y="20574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3</a:t>
              </a:r>
            </a:p>
          </p:txBody>
        </p:sp>
        <p:sp>
          <p:nvSpPr>
            <p:cNvPr id="24600" name="Text Box 21">
              <a:extLst>
                <a:ext uri="{FF2B5EF4-FFF2-40B4-BE49-F238E27FC236}">
                  <a16:creationId xmlns:a16="http://schemas.microsoft.com/office/drawing/2014/main" xmlns="" id="{E77E082A-4D35-4137-9930-F7D89188DA1D}"/>
                </a:ext>
              </a:extLst>
            </p:cNvPr>
            <p:cNvSpPr txBox="1">
              <a:spLocks noChangeArrowheads="1"/>
            </p:cNvSpPr>
            <p:nvPr/>
          </p:nvSpPr>
          <p:spPr bwMode="auto">
            <a:xfrm>
              <a:off x="4572000" y="20574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4</a:t>
              </a:r>
            </a:p>
          </p:txBody>
        </p:sp>
        <p:sp>
          <p:nvSpPr>
            <p:cNvPr id="24601" name="Text Box 22">
              <a:extLst>
                <a:ext uri="{FF2B5EF4-FFF2-40B4-BE49-F238E27FC236}">
                  <a16:creationId xmlns:a16="http://schemas.microsoft.com/office/drawing/2014/main" xmlns="" id="{7E2B2DBC-ACB2-4695-ABB6-DB204AB1B114}"/>
                </a:ext>
              </a:extLst>
            </p:cNvPr>
            <p:cNvSpPr txBox="1">
              <a:spLocks noChangeArrowheads="1"/>
            </p:cNvSpPr>
            <p:nvPr/>
          </p:nvSpPr>
          <p:spPr bwMode="auto">
            <a:xfrm>
              <a:off x="5029200" y="20574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5</a:t>
              </a:r>
            </a:p>
          </p:txBody>
        </p:sp>
        <p:sp>
          <p:nvSpPr>
            <p:cNvPr id="24602" name="Text Box 23">
              <a:extLst>
                <a:ext uri="{FF2B5EF4-FFF2-40B4-BE49-F238E27FC236}">
                  <a16:creationId xmlns:a16="http://schemas.microsoft.com/office/drawing/2014/main" xmlns="" id="{00189DDE-E0DF-486B-AB91-BAFA30A4F9F9}"/>
                </a:ext>
              </a:extLst>
            </p:cNvPr>
            <p:cNvSpPr txBox="1">
              <a:spLocks noChangeArrowheads="1"/>
            </p:cNvSpPr>
            <p:nvPr/>
          </p:nvSpPr>
          <p:spPr bwMode="auto">
            <a:xfrm>
              <a:off x="5562600" y="20574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6</a:t>
              </a:r>
            </a:p>
          </p:txBody>
        </p:sp>
        <p:sp>
          <p:nvSpPr>
            <p:cNvPr id="24603" name="Text Box 24">
              <a:extLst>
                <a:ext uri="{FF2B5EF4-FFF2-40B4-BE49-F238E27FC236}">
                  <a16:creationId xmlns:a16="http://schemas.microsoft.com/office/drawing/2014/main" xmlns="" id="{AF86A2CB-7122-496C-90A4-8528DA0232BE}"/>
                </a:ext>
              </a:extLst>
            </p:cNvPr>
            <p:cNvSpPr txBox="1">
              <a:spLocks noChangeArrowheads="1"/>
            </p:cNvSpPr>
            <p:nvPr/>
          </p:nvSpPr>
          <p:spPr bwMode="auto">
            <a:xfrm>
              <a:off x="6096000" y="20574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7</a:t>
              </a:r>
            </a:p>
          </p:txBody>
        </p:sp>
        <p:sp>
          <p:nvSpPr>
            <p:cNvPr id="24604" name="Text Box 25">
              <a:extLst>
                <a:ext uri="{FF2B5EF4-FFF2-40B4-BE49-F238E27FC236}">
                  <a16:creationId xmlns:a16="http://schemas.microsoft.com/office/drawing/2014/main" xmlns="" id="{64C8197E-3B92-41F6-A00B-7CDAF7A97FD0}"/>
                </a:ext>
              </a:extLst>
            </p:cNvPr>
            <p:cNvSpPr txBox="1">
              <a:spLocks noChangeArrowheads="1"/>
            </p:cNvSpPr>
            <p:nvPr/>
          </p:nvSpPr>
          <p:spPr bwMode="auto">
            <a:xfrm>
              <a:off x="6705600" y="20574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8</a:t>
              </a:r>
            </a:p>
          </p:txBody>
        </p:sp>
        <p:sp>
          <p:nvSpPr>
            <p:cNvPr id="24605" name="Text Box 26">
              <a:extLst>
                <a:ext uri="{FF2B5EF4-FFF2-40B4-BE49-F238E27FC236}">
                  <a16:creationId xmlns:a16="http://schemas.microsoft.com/office/drawing/2014/main" xmlns="" id="{9B13A6C5-5317-41B6-BB29-40CF0DA33598}"/>
                </a:ext>
              </a:extLst>
            </p:cNvPr>
            <p:cNvSpPr txBox="1">
              <a:spLocks noChangeArrowheads="1"/>
            </p:cNvSpPr>
            <p:nvPr/>
          </p:nvSpPr>
          <p:spPr bwMode="auto">
            <a:xfrm>
              <a:off x="7239000" y="20574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dirty="0"/>
                <a:t>9</a:t>
              </a:r>
            </a:p>
          </p:txBody>
        </p:sp>
        <p:sp>
          <p:nvSpPr>
            <p:cNvPr id="24606" name="Text Box 27">
              <a:extLst>
                <a:ext uri="{FF2B5EF4-FFF2-40B4-BE49-F238E27FC236}">
                  <a16:creationId xmlns:a16="http://schemas.microsoft.com/office/drawing/2014/main" xmlns="" id="{F03456A5-3D9D-4205-AAAB-D886A1658486}"/>
                </a:ext>
              </a:extLst>
            </p:cNvPr>
            <p:cNvSpPr txBox="1">
              <a:spLocks noChangeArrowheads="1"/>
            </p:cNvSpPr>
            <p:nvPr/>
          </p:nvSpPr>
          <p:spPr bwMode="auto">
            <a:xfrm>
              <a:off x="7696200" y="2057400"/>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10</a:t>
              </a:r>
            </a:p>
          </p:txBody>
        </p:sp>
        <p:sp>
          <p:nvSpPr>
            <p:cNvPr id="24607" name="Text Box 29">
              <a:extLst>
                <a:ext uri="{FF2B5EF4-FFF2-40B4-BE49-F238E27FC236}">
                  <a16:creationId xmlns:a16="http://schemas.microsoft.com/office/drawing/2014/main" xmlns="" id="{D93203AB-39D9-4C32-A628-E0EC5366691C}"/>
                </a:ext>
              </a:extLst>
            </p:cNvPr>
            <p:cNvSpPr txBox="1">
              <a:spLocks noChangeArrowheads="1"/>
            </p:cNvSpPr>
            <p:nvPr/>
          </p:nvSpPr>
          <p:spPr bwMode="auto">
            <a:xfrm>
              <a:off x="8229600" y="2057400"/>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11</a:t>
              </a:r>
            </a:p>
          </p:txBody>
        </p:sp>
        <p:sp>
          <p:nvSpPr>
            <p:cNvPr id="24608" name="Text Box 30">
              <a:extLst>
                <a:ext uri="{FF2B5EF4-FFF2-40B4-BE49-F238E27FC236}">
                  <a16:creationId xmlns:a16="http://schemas.microsoft.com/office/drawing/2014/main" xmlns="" id="{BA532B95-B971-42EF-8B87-B6F5A0B93268}"/>
                </a:ext>
              </a:extLst>
            </p:cNvPr>
            <p:cNvSpPr txBox="1">
              <a:spLocks noChangeArrowheads="1"/>
            </p:cNvSpPr>
            <p:nvPr/>
          </p:nvSpPr>
          <p:spPr bwMode="auto">
            <a:xfrm>
              <a:off x="8839200" y="2057400"/>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12</a:t>
              </a:r>
            </a:p>
          </p:txBody>
        </p:sp>
        <p:sp>
          <p:nvSpPr>
            <p:cNvPr id="24609" name="Line 31">
              <a:extLst>
                <a:ext uri="{FF2B5EF4-FFF2-40B4-BE49-F238E27FC236}">
                  <a16:creationId xmlns:a16="http://schemas.microsoft.com/office/drawing/2014/main" xmlns="" id="{C638E04F-B372-441B-BC16-F11AC1AD023C}"/>
                </a:ext>
              </a:extLst>
            </p:cNvPr>
            <p:cNvSpPr>
              <a:spLocks noChangeShapeType="1"/>
            </p:cNvSpPr>
            <p:nvPr/>
          </p:nvSpPr>
          <p:spPr bwMode="auto">
            <a:xfrm>
              <a:off x="2514600" y="2133600"/>
              <a:ext cx="0" cy="7620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10" name="Line 32">
              <a:extLst>
                <a:ext uri="{FF2B5EF4-FFF2-40B4-BE49-F238E27FC236}">
                  <a16:creationId xmlns:a16="http://schemas.microsoft.com/office/drawing/2014/main" xmlns="" id="{9AFFE948-307B-4270-8194-7BD6FA6BB5F1}"/>
                </a:ext>
              </a:extLst>
            </p:cNvPr>
            <p:cNvSpPr>
              <a:spLocks noChangeShapeType="1"/>
            </p:cNvSpPr>
            <p:nvPr/>
          </p:nvSpPr>
          <p:spPr bwMode="auto">
            <a:xfrm>
              <a:off x="4648200" y="2133600"/>
              <a:ext cx="0" cy="7620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11" name="Line 33">
              <a:extLst>
                <a:ext uri="{FF2B5EF4-FFF2-40B4-BE49-F238E27FC236}">
                  <a16:creationId xmlns:a16="http://schemas.microsoft.com/office/drawing/2014/main" xmlns="" id="{F4BC44F0-4D23-4D6C-91F7-24F93DCE7A0C}"/>
                </a:ext>
              </a:extLst>
            </p:cNvPr>
            <p:cNvSpPr>
              <a:spLocks noChangeShapeType="1"/>
            </p:cNvSpPr>
            <p:nvPr/>
          </p:nvSpPr>
          <p:spPr bwMode="auto">
            <a:xfrm>
              <a:off x="6781800" y="2133600"/>
              <a:ext cx="0" cy="7620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12" name="Line 34">
              <a:extLst>
                <a:ext uri="{FF2B5EF4-FFF2-40B4-BE49-F238E27FC236}">
                  <a16:creationId xmlns:a16="http://schemas.microsoft.com/office/drawing/2014/main" xmlns="" id="{8D165C7A-A584-48C8-AC80-8985939A842A}"/>
                </a:ext>
              </a:extLst>
            </p:cNvPr>
            <p:cNvSpPr>
              <a:spLocks noChangeShapeType="1"/>
            </p:cNvSpPr>
            <p:nvPr/>
          </p:nvSpPr>
          <p:spPr bwMode="auto">
            <a:xfrm flipV="1">
              <a:off x="4648200" y="11430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13" name="Line 35">
              <a:extLst>
                <a:ext uri="{FF2B5EF4-FFF2-40B4-BE49-F238E27FC236}">
                  <a16:creationId xmlns:a16="http://schemas.microsoft.com/office/drawing/2014/main" xmlns="" id="{4AFDFA09-6830-4481-8158-D3E8375DB204}"/>
                </a:ext>
              </a:extLst>
            </p:cNvPr>
            <p:cNvSpPr>
              <a:spLocks noChangeShapeType="1"/>
            </p:cNvSpPr>
            <p:nvPr/>
          </p:nvSpPr>
          <p:spPr bwMode="auto">
            <a:xfrm flipV="1">
              <a:off x="6781800" y="11430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14" name="Line 36">
              <a:extLst>
                <a:ext uri="{FF2B5EF4-FFF2-40B4-BE49-F238E27FC236}">
                  <a16:creationId xmlns:a16="http://schemas.microsoft.com/office/drawing/2014/main" xmlns="" id="{BF58A1FC-3107-4CB8-B74D-A0D009B52922}"/>
                </a:ext>
              </a:extLst>
            </p:cNvPr>
            <p:cNvSpPr>
              <a:spLocks noChangeShapeType="1"/>
            </p:cNvSpPr>
            <p:nvPr/>
          </p:nvSpPr>
          <p:spPr bwMode="auto">
            <a:xfrm flipV="1">
              <a:off x="9067800" y="11430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15" name="Text Box 37">
              <a:extLst>
                <a:ext uri="{FF2B5EF4-FFF2-40B4-BE49-F238E27FC236}">
                  <a16:creationId xmlns:a16="http://schemas.microsoft.com/office/drawing/2014/main" xmlns="" id="{FDAD7C76-21E5-4ACF-890C-B067785CC24D}"/>
                </a:ext>
              </a:extLst>
            </p:cNvPr>
            <p:cNvSpPr txBox="1">
              <a:spLocks noChangeArrowheads="1"/>
            </p:cNvSpPr>
            <p:nvPr/>
          </p:nvSpPr>
          <p:spPr bwMode="auto">
            <a:xfrm>
              <a:off x="2362200" y="2743200"/>
              <a:ext cx="4572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3200" b="1">
                  <a:solidFill>
                    <a:srgbClr val="FF0000"/>
                  </a:solidFill>
                </a:rPr>
                <a:t>I</a:t>
              </a:r>
              <a:r>
                <a:rPr lang="en-US" altLang="en-US" sz="3200" b="1" baseline="-25000">
                  <a:solidFill>
                    <a:srgbClr val="FF0000"/>
                  </a:solidFill>
                </a:rPr>
                <a:t>1</a:t>
              </a:r>
            </a:p>
          </p:txBody>
        </p:sp>
        <p:sp>
          <p:nvSpPr>
            <p:cNvPr id="24616" name="Text Box 38">
              <a:extLst>
                <a:ext uri="{FF2B5EF4-FFF2-40B4-BE49-F238E27FC236}">
                  <a16:creationId xmlns:a16="http://schemas.microsoft.com/office/drawing/2014/main" xmlns="" id="{B96566B8-A117-4FB9-A86F-FD22A50C538E}"/>
                </a:ext>
              </a:extLst>
            </p:cNvPr>
            <p:cNvSpPr txBox="1">
              <a:spLocks noChangeArrowheads="1"/>
            </p:cNvSpPr>
            <p:nvPr/>
          </p:nvSpPr>
          <p:spPr bwMode="auto">
            <a:xfrm>
              <a:off x="4495800" y="2743200"/>
              <a:ext cx="4572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3200" b="1">
                  <a:solidFill>
                    <a:srgbClr val="FF0000"/>
                  </a:solidFill>
                </a:rPr>
                <a:t>I</a:t>
              </a:r>
              <a:r>
                <a:rPr lang="en-US" altLang="en-US" sz="3200" b="1" baseline="-25000">
                  <a:solidFill>
                    <a:srgbClr val="FF0000"/>
                  </a:solidFill>
                </a:rPr>
                <a:t>1</a:t>
              </a:r>
            </a:p>
          </p:txBody>
        </p:sp>
        <p:sp>
          <p:nvSpPr>
            <p:cNvPr id="24617" name="Text Box 39">
              <a:extLst>
                <a:ext uri="{FF2B5EF4-FFF2-40B4-BE49-F238E27FC236}">
                  <a16:creationId xmlns:a16="http://schemas.microsoft.com/office/drawing/2014/main" xmlns="" id="{2778B137-791F-46E2-B194-44A4EC25BD50}"/>
                </a:ext>
              </a:extLst>
            </p:cNvPr>
            <p:cNvSpPr txBox="1">
              <a:spLocks noChangeArrowheads="1"/>
            </p:cNvSpPr>
            <p:nvPr/>
          </p:nvSpPr>
          <p:spPr bwMode="auto">
            <a:xfrm>
              <a:off x="6629400" y="2743200"/>
              <a:ext cx="4572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3200" b="1">
                  <a:solidFill>
                    <a:srgbClr val="FF0000"/>
                  </a:solidFill>
                </a:rPr>
                <a:t>I</a:t>
              </a:r>
              <a:r>
                <a:rPr lang="en-US" altLang="en-US" sz="3200" b="1" baseline="-25000">
                  <a:solidFill>
                    <a:srgbClr val="FF0000"/>
                  </a:solidFill>
                </a:rPr>
                <a:t>1</a:t>
              </a:r>
            </a:p>
          </p:txBody>
        </p:sp>
        <p:sp>
          <p:nvSpPr>
            <p:cNvPr id="24618" name="Text Box 41">
              <a:extLst>
                <a:ext uri="{FF2B5EF4-FFF2-40B4-BE49-F238E27FC236}">
                  <a16:creationId xmlns:a16="http://schemas.microsoft.com/office/drawing/2014/main" xmlns="" id="{3D897303-508E-4B0C-866F-76B7B9A509D5}"/>
                </a:ext>
              </a:extLst>
            </p:cNvPr>
            <p:cNvSpPr txBox="1">
              <a:spLocks noChangeArrowheads="1"/>
            </p:cNvSpPr>
            <p:nvPr/>
          </p:nvSpPr>
          <p:spPr bwMode="auto">
            <a:xfrm>
              <a:off x="4419600" y="609600"/>
              <a:ext cx="6096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3200" b="1">
                  <a:solidFill>
                    <a:srgbClr val="FF0000"/>
                  </a:solidFill>
                </a:rPr>
                <a:t>S</a:t>
              </a:r>
              <a:r>
                <a:rPr lang="en-US" altLang="en-US" sz="3200" b="1" baseline="-25000">
                  <a:solidFill>
                    <a:srgbClr val="FF0000"/>
                  </a:solidFill>
                </a:rPr>
                <a:t>1</a:t>
              </a:r>
            </a:p>
          </p:txBody>
        </p:sp>
        <p:sp>
          <p:nvSpPr>
            <p:cNvPr id="24619" name="Text Box 42">
              <a:extLst>
                <a:ext uri="{FF2B5EF4-FFF2-40B4-BE49-F238E27FC236}">
                  <a16:creationId xmlns:a16="http://schemas.microsoft.com/office/drawing/2014/main" xmlns="" id="{048E0512-2379-4F6F-B128-3A97F224CB2C}"/>
                </a:ext>
              </a:extLst>
            </p:cNvPr>
            <p:cNvSpPr txBox="1">
              <a:spLocks noChangeArrowheads="1"/>
            </p:cNvSpPr>
            <p:nvPr/>
          </p:nvSpPr>
          <p:spPr bwMode="auto">
            <a:xfrm>
              <a:off x="6553200" y="609600"/>
              <a:ext cx="6096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3200" b="1">
                  <a:solidFill>
                    <a:srgbClr val="FF0000"/>
                  </a:solidFill>
                </a:rPr>
                <a:t>S</a:t>
              </a:r>
              <a:r>
                <a:rPr lang="en-US" altLang="en-US" sz="3200" b="1" baseline="-25000">
                  <a:solidFill>
                    <a:srgbClr val="FF0000"/>
                  </a:solidFill>
                </a:rPr>
                <a:t>1</a:t>
              </a:r>
            </a:p>
          </p:txBody>
        </p:sp>
        <p:sp>
          <p:nvSpPr>
            <p:cNvPr id="24620" name="Text Box 43">
              <a:extLst>
                <a:ext uri="{FF2B5EF4-FFF2-40B4-BE49-F238E27FC236}">
                  <a16:creationId xmlns:a16="http://schemas.microsoft.com/office/drawing/2014/main" xmlns="" id="{CE184185-DCEA-4DA5-9087-1E189DDD9BC1}"/>
                </a:ext>
              </a:extLst>
            </p:cNvPr>
            <p:cNvSpPr txBox="1">
              <a:spLocks noChangeArrowheads="1"/>
            </p:cNvSpPr>
            <p:nvPr/>
          </p:nvSpPr>
          <p:spPr bwMode="auto">
            <a:xfrm>
              <a:off x="8839200" y="609600"/>
              <a:ext cx="6096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3200" b="1">
                  <a:solidFill>
                    <a:srgbClr val="FF0000"/>
                  </a:solidFill>
                </a:rPr>
                <a:t>S</a:t>
              </a:r>
              <a:r>
                <a:rPr lang="en-US" altLang="en-US" sz="3200" b="1" baseline="-25000">
                  <a:solidFill>
                    <a:srgbClr val="FF0000"/>
                  </a:solidFill>
                </a:rPr>
                <a:t>1</a:t>
              </a:r>
            </a:p>
          </p:txBody>
        </p:sp>
        <p:sp>
          <p:nvSpPr>
            <p:cNvPr id="24621" name="Text Box 45">
              <a:extLst>
                <a:ext uri="{FF2B5EF4-FFF2-40B4-BE49-F238E27FC236}">
                  <a16:creationId xmlns:a16="http://schemas.microsoft.com/office/drawing/2014/main" xmlns="" id="{85B22E2E-48CD-46D8-9938-BF5F3F12FDE6}"/>
                </a:ext>
              </a:extLst>
            </p:cNvPr>
            <p:cNvSpPr txBox="1">
              <a:spLocks noChangeArrowheads="1"/>
            </p:cNvSpPr>
            <p:nvPr/>
          </p:nvSpPr>
          <p:spPr bwMode="auto">
            <a:xfrm>
              <a:off x="2667000" y="411164"/>
              <a:ext cx="17526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000" b="1" dirty="0">
                  <a:solidFill>
                    <a:srgbClr val="002060"/>
                  </a:solidFill>
                </a:rPr>
                <a:t>Initial life span/phase</a:t>
              </a:r>
            </a:p>
          </p:txBody>
        </p:sp>
        <p:sp>
          <p:nvSpPr>
            <p:cNvPr id="24622" name="Text Box 48">
              <a:extLst>
                <a:ext uri="{FF2B5EF4-FFF2-40B4-BE49-F238E27FC236}">
                  <a16:creationId xmlns:a16="http://schemas.microsoft.com/office/drawing/2014/main" xmlns="" id="{32D437BD-621A-4BAF-8138-8BBD4FC060A6}"/>
                </a:ext>
              </a:extLst>
            </p:cNvPr>
            <p:cNvSpPr txBox="1">
              <a:spLocks noChangeArrowheads="1"/>
            </p:cNvSpPr>
            <p:nvPr/>
          </p:nvSpPr>
          <p:spPr bwMode="auto">
            <a:xfrm>
              <a:off x="4724400" y="304801"/>
              <a:ext cx="2057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000" b="1" dirty="0">
                  <a:solidFill>
                    <a:srgbClr val="002060"/>
                  </a:solidFill>
                </a:rPr>
                <a:t>Succeeding  life span/phase</a:t>
              </a:r>
            </a:p>
          </p:txBody>
        </p:sp>
        <p:sp>
          <p:nvSpPr>
            <p:cNvPr id="24623" name="Text Box 49">
              <a:extLst>
                <a:ext uri="{FF2B5EF4-FFF2-40B4-BE49-F238E27FC236}">
                  <a16:creationId xmlns:a16="http://schemas.microsoft.com/office/drawing/2014/main" xmlns="" id="{EF23A3A6-EE67-4BFA-AECF-D873E1A8F6E8}"/>
                </a:ext>
              </a:extLst>
            </p:cNvPr>
            <p:cNvSpPr txBox="1">
              <a:spLocks noChangeArrowheads="1"/>
            </p:cNvSpPr>
            <p:nvPr/>
          </p:nvSpPr>
          <p:spPr bwMode="auto">
            <a:xfrm>
              <a:off x="7010400" y="381001"/>
              <a:ext cx="2057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000" b="1" dirty="0">
                  <a:solidFill>
                    <a:srgbClr val="002060"/>
                  </a:solidFill>
                </a:rPr>
                <a:t>Succeeding  life span/phase</a:t>
              </a:r>
            </a:p>
          </p:txBody>
        </p:sp>
        <p:sp>
          <p:nvSpPr>
            <p:cNvPr id="24624" name="Text Box 50">
              <a:extLst>
                <a:ext uri="{FF2B5EF4-FFF2-40B4-BE49-F238E27FC236}">
                  <a16:creationId xmlns:a16="http://schemas.microsoft.com/office/drawing/2014/main" xmlns="" id="{6DEF30BC-5414-4541-BF18-040C112FB1B0}"/>
                </a:ext>
              </a:extLst>
            </p:cNvPr>
            <p:cNvSpPr txBox="1">
              <a:spLocks noChangeArrowheads="1"/>
            </p:cNvSpPr>
            <p:nvPr/>
          </p:nvSpPr>
          <p:spPr bwMode="auto">
            <a:xfrm>
              <a:off x="5050766" y="3108323"/>
              <a:ext cx="2057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dirty="0">
                  <a:solidFill>
                    <a:srgbClr val="CC0099"/>
                  </a:solidFill>
                </a:rPr>
                <a:t>Project A</a:t>
              </a:r>
            </a:p>
          </p:txBody>
        </p:sp>
        <p:sp>
          <p:nvSpPr>
            <p:cNvPr id="24625" name="Line 51">
              <a:extLst>
                <a:ext uri="{FF2B5EF4-FFF2-40B4-BE49-F238E27FC236}">
                  <a16:creationId xmlns:a16="http://schemas.microsoft.com/office/drawing/2014/main" xmlns="" id="{9EF9D494-726B-442F-B9DB-B62C24FD2403}"/>
                </a:ext>
              </a:extLst>
            </p:cNvPr>
            <p:cNvSpPr>
              <a:spLocks noChangeShapeType="1"/>
            </p:cNvSpPr>
            <p:nvPr/>
          </p:nvSpPr>
          <p:spPr bwMode="auto">
            <a:xfrm>
              <a:off x="2514600" y="4953000"/>
              <a:ext cx="6553200" cy="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4626" name="Text Box 52">
              <a:extLst>
                <a:ext uri="{FF2B5EF4-FFF2-40B4-BE49-F238E27FC236}">
                  <a16:creationId xmlns:a16="http://schemas.microsoft.com/office/drawing/2014/main" xmlns="" id="{9CBCD076-3838-4F9E-8D49-85A483E44209}"/>
                </a:ext>
              </a:extLst>
            </p:cNvPr>
            <p:cNvSpPr txBox="1">
              <a:spLocks noChangeArrowheads="1"/>
            </p:cNvSpPr>
            <p:nvPr/>
          </p:nvSpPr>
          <p:spPr bwMode="auto">
            <a:xfrm>
              <a:off x="2209800" y="48006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0</a:t>
              </a:r>
            </a:p>
          </p:txBody>
        </p:sp>
        <p:sp>
          <p:nvSpPr>
            <p:cNvPr id="24627" name="Line 53">
              <a:extLst>
                <a:ext uri="{FF2B5EF4-FFF2-40B4-BE49-F238E27FC236}">
                  <a16:creationId xmlns:a16="http://schemas.microsoft.com/office/drawing/2014/main" xmlns="" id="{B7F7F799-85DA-4237-A63E-A34D87915CAE}"/>
                </a:ext>
              </a:extLst>
            </p:cNvPr>
            <p:cNvSpPr>
              <a:spLocks noChangeShapeType="1"/>
            </p:cNvSpPr>
            <p:nvPr/>
          </p:nvSpPr>
          <p:spPr bwMode="auto">
            <a:xfrm>
              <a:off x="2514600" y="4953000"/>
              <a:ext cx="0" cy="7620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28" name="Line 54">
              <a:extLst>
                <a:ext uri="{FF2B5EF4-FFF2-40B4-BE49-F238E27FC236}">
                  <a16:creationId xmlns:a16="http://schemas.microsoft.com/office/drawing/2014/main" xmlns="" id="{BC7FBBB2-F979-4521-8BA2-81DD7C29A712}"/>
                </a:ext>
              </a:extLst>
            </p:cNvPr>
            <p:cNvSpPr>
              <a:spLocks noChangeShapeType="1"/>
            </p:cNvSpPr>
            <p:nvPr/>
          </p:nvSpPr>
          <p:spPr bwMode="auto">
            <a:xfrm flipV="1">
              <a:off x="2971800" y="4495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29" name="Line 55">
              <a:extLst>
                <a:ext uri="{FF2B5EF4-FFF2-40B4-BE49-F238E27FC236}">
                  <a16:creationId xmlns:a16="http://schemas.microsoft.com/office/drawing/2014/main" xmlns="" id="{E58555BA-4ADD-4BFE-BD52-D9DA1700C446}"/>
                </a:ext>
              </a:extLst>
            </p:cNvPr>
            <p:cNvSpPr>
              <a:spLocks noChangeShapeType="1"/>
            </p:cNvSpPr>
            <p:nvPr/>
          </p:nvSpPr>
          <p:spPr bwMode="auto">
            <a:xfrm flipV="1">
              <a:off x="3581400" y="4495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30" name="Line 56">
              <a:extLst>
                <a:ext uri="{FF2B5EF4-FFF2-40B4-BE49-F238E27FC236}">
                  <a16:creationId xmlns:a16="http://schemas.microsoft.com/office/drawing/2014/main" xmlns="" id="{7E3A4D52-913F-485D-8BDA-60A8B295E776}"/>
                </a:ext>
              </a:extLst>
            </p:cNvPr>
            <p:cNvSpPr>
              <a:spLocks noChangeShapeType="1"/>
            </p:cNvSpPr>
            <p:nvPr/>
          </p:nvSpPr>
          <p:spPr bwMode="auto">
            <a:xfrm flipV="1">
              <a:off x="4114800" y="4495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31" name="Line 57">
              <a:extLst>
                <a:ext uri="{FF2B5EF4-FFF2-40B4-BE49-F238E27FC236}">
                  <a16:creationId xmlns:a16="http://schemas.microsoft.com/office/drawing/2014/main" xmlns="" id="{2712AC39-5C4E-4E93-BB7B-DD1402A0554F}"/>
                </a:ext>
              </a:extLst>
            </p:cNvPr>
            <p:cNvSpPr>
              <a:spLocks noChangeShapeType="1"/>
            </p:cNvSpPr>
            <p:nvPr/>
          </p:nvSpPr>
          <p:spPr bwMode="auto">
            <a:xfrm flipV="1">
              <a:off x="4648200" y="4495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32" name="Line 58">
              <a:extLst>
                <a:ext uri="{FF2B5EF4-FFF2-40B4-BE49-F238E27FC236}">
                  <a16:creationId xmlns:a16="http://schemas.microsoft.com/office/drawing/2014/main" xmlns="" id="{2011F841-7AB7-4FCF-A795-B328FB0E1CEA}"/>
                </a:ext>
              </a:extLst>
            </p:cNvPr>
            <p:cNvSpPr>
              <a:spLocks noChangeShapeType="1"/>
            </p:cNvSpPr>
            <p:nvPr/>
          </p:nvSpPr>
          <p:spPr bwMode="auto">
            <a:xfrm flipV="1">
              <a:off x="5181600" y="4495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33" name="Line 59">
              <a:extLst>
                <a:ext uri="{FF2B5EF4-FFF2-40B4-BE49-F238E27FC236}">
                  <a16:creationId xmlns:a16="http://schemas.microsoft.com/office/drawing/2014/main" xmlns="" id="{7E00780F-285E-4E33-A5F4-2BB001C94DD1}"/>
                </a:ext>
              </a:extLst>
            </p:cNvPr>
            <p:cNvSpPr>
              <a:spLocks noChangeShapeType="1"/>
            </p:cNvSpPr>
            <p:nvPr/>
          </p:nvSpPr>
          <p:spPr bwMode="auto">
            <a:xfrm flipV="1">
              <a:off x="5715000" y="4495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34" name="Line 60">
              <a:extLst>
                <a:ext uri="{FF2B5EF4-FFF2-40B4-BE49-F238E27FC236}">
                  <a16:creationId xmlns:a16="http://schemas.microsoft.com/office/drawing/2014/main" xmlns="" id="{F2C9CD6C-B95D-4B7A-B7CA-4FECC456D575}"/>
                </a:ext>
              </a:extLst>
            </p:cNvPr>
            <p:cNvSpPr>
              <a:spLocks noChangeShapeType="1"/>
            </p:cNvSpPr>
            <p:nvPr/>
          </p:nvSpPr>
          <p:spPr bwMode="auto">
            <a:xfrm flipV="1">
              <a:off x="6248400" y="4495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35" name="Line 61">
              <a:extLst>
                <a:ext uri="{FF2B5EF4-FFF2-40B4-BE49-F238E27FC236}">
                  <a16:creationId xmlns:a16="http://schemas.microsoft.com/office/drawing/2014/main" xmlns="" id="{A6B93910-F76D-4189-8067-E02AE10E25D7}"/>
                </a:ext>
              </a:extLst>
            </p:cNvPr>
            <p:cNvSpPr>
              <a:spLocks noChangeShapeType="1"/>
            </p:cNvSpPr>
            <p:nvPr/>
          </p:nvSpPr>
          <p:spPr bwMode="auto">
            <a:xfrm flipV="1">
              <a:off x="6781800" y="4495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36" name="Line 62">
              <a:extLst>
                <a:ext uri="{FF2B5EF4-FFF2-40B4-BE49-F238E27FC236}">
                  <a16:creationId xmlns:a16="http://schemas.microsoft.com/office/drawing/2014/main" xmlns="" id="{73621ED3-97E1-4AC9-B0C3-F1F92E641DA8}"/>
                </a:ext>
              </a:extLst>
            </p:cNvPr>
            <p:cNvSpPr>
              <a:spLocks noChangeShapeType="1"/>
            </p:cNvSpPr>
            <p:nvPr/>
          </p:nvSpPr>
          <p:spPr bwMode="auto">
            <a:xfrm flipV="1">
              <a:off x="7315200" y="4495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37" name="Line 63">
              <a:extLst>
                <a:ext uri="{FF2B5EF4-FFF2-40B4-BE49-F238E27FC236}">
                  <a16:creationId xmlns:a16="http://schemas.microsoft.com/office/drawing/2014/main" xmlns="" id="{3B6B622D-31E0-4D6C-A704-A4700B0AF865}"/>
                </a:ext>
              </a:extLst>
            </p:cNvPr>
            <p:cNvSpPr>
              <a:spLocks noChangeShapeType="1"/>
            </p:cNvSpPr>
            <p:nvPr/>
          </p:nvSpPr>
          <p:spPr bwMode="auto">
            <a:xfrm flipV="1">
              <a:off x="7848600" y="4495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38" name="Line 64">
              <a:extLst>
                <a:ext uri="{FF2B5EF4-FFF2-40B4-BE49-F238E27FC236}">
                  <a16:creationId xmlns:a16="http://schemas.microsoft.com/office/drawing/2014/main" xmlns="" id="{C3C01C26-8179-491D-AD48-1FE8C3115DAA}"/>
                </a:ext>
              </a:extLst>
            </p:cNvPr>
            <p:cNvSpPr>
              <a:spLocks noChangeShapeType="1"/>
            </p:cNvSpPr>
            <p:nvPr/>
          </p:nvSpPr>
          <p:spPr bwMode="auto">
            <a:xfrm flipV="1">
              <a:off x="8382000" y="4495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39" name="Line 65">
              <a:extLst>
                <a:ext uri="{FF2B5EF4-FFF2-40B4-BE49-F238E27FC236}">
                  <a16:creationId xmlns:a16="http://schemas.microsoft.com/office/drawing/2014/main" xmlns="" id="{8F80AD05-EA98-4344-BD98-E5919EE94D26}"/>
                </a:ext>
              </a:extLst>
            </p:cNvPr>
            <p:cNvSpPr>
              <a:spLocks noChangeShapeType="1"/>
            </p:cNvSpPr>
            <p:nvPr/>
          </p:nvSpPr>
          <p:spPr bwMode="auto">
            <a:xfrm flipV="1">
              <a:off x="8991600" y="44958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40" name="Text Box 66">
              <a:extLst>
                <a:ext uri="{FF2B5EF4-FFF2-40B4-BE49-F238E27FC236}">
                  <a16:creationId xmlns:a16="http://schemas.microsoft.com/office/drawing/2014/main" xmlns="" id="{64985AF8-41DF-4763-BBBE-576A418C3801}"/>
                </a:ext>
              </a:extLst>
            </p:cNvPr>
            <p:cNvSpPr txBox="1">
              <a:spLocks noChangeArrowheads="1"/>
            </p:cNvSpPr>
            <p:nvPr/>
          </p:nvSpPr>
          <p:spPr bwMode="auto">
            <a:xfrm>
              <a:off x="2819400" y="4876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1</a:t>
              </a:r>
            </a:p>
          </p:txBody>
        </p:sp>
        <p:sp>
          <p:nvSpPr>
            <p:cNvPr id="24641" name="Text Box 68">
              <a:extLst>
                <a:ext uri="{FF2B5EF4-FFF2-40B4-BE49-F238E27FC236}">
                  <a16:creationId xmlns:a16="http://schemas.microsoft.com/office/drawing/2014/main" xmlns="" id="{C396F3D8-A607-4006-9210-1B7D78F95F93}"/>
                </a:ext>
              </a:extLst>
            </p:cNvPr>
            <p:cNvSpPr txBox="1">
              <a:spLocks noChangeArrowheads="1"/>
            </p:cNvSpPr>
            <p:nvPr/>
          </p:nvSpPr>
          <p:spPr bwMode="auto">
            <a:xfrm>
              <a:off x="3429000" y="4876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2</a:t>
              </a:r>
            </a:p>
          </p:txBody>
        </p:sp>
        <p:sp>
          <p:nvSpPr>
            <p:cNvPr id="24642" name="Text Box 70">
              <a:extLst>
                <a:ext uri="{FF2B5EF4-FFF2-40B4-BE49-F238E27FC236}">
                  <a16:creationId xmlns:a16="http://schemas.microsoft.com/office/drawing/2014/main" xmlns="" id="{9128DF37-BBFE-4E60-B022-4F1DF6B8AD5B}"/>
                </a:ext>
              </a:extLst>
            </p:cNvPr>
            <p:cNvSpPr txBox="1">
              <a:spLocks noChangeArrowheads="1"/>
            </p:cNvSpPr>
            <p:nvPr/>
          </p:nvSpPr>
          <p:spPr bwMode="auto">
            <a:xfrm>
              <a:off x="3962400" y="4876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3</a:t>
              </a:r>
            </a:p>
          </p:txBody>
        </p:sp>
        <p:sp>
          <p:nvSpPr>
            <p:cNvPr id="24643" name="Text Box 71">
              <a:extLst>
                <a:ext uri="{FF2B5EF4-FFF2-40B4-BE49-F238E27FC236}">
                  <a16:creationId xmlns:a16="http://schemas.microsoft.com/office/drawing/2014/main" xmlns="" id="{EADA0180-496C-49D0-AAA5-A89002188BA5}"/>
                </a:ext>
              </a:extLst>
            </p:cNvPr>
            <p:cNvSpPr txBox="1">
              <a:spLocks noChangeArrowheads="1"/>
            </p:cNvSpPr>
            <p:nvPr/>
          </p:nvSpPr>
          <p:spPr bwMode="auto">
            <a:xfrm>
              <a:off x="4495800" y="4876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4</a:t>
              </a:r>
            </a:p>
          </p:txBody>
        </p:sp>
        <p:sp>
          <p:nvSpPr>
            <p:cNvPr id="24644" name="Text Box 73">
              <a:extLst>
                <a:ext uri="{FF2B5EF4-FFF2-40B4-BE49-F238E27FC236}">
                  <a16:creationId xmlns:a16="http://schemas.microsoft.com/office/drawing/2014/main" xmlns="" id="{21A9DB58-62BF-49FD-BB4A-242C06D31CBB}"/>
                </a:ext>
              </a:extLst>
            </p:cNvPr>
            <p:cNvSpPr txBox="1">
              <a:spLocks noChangeArrowheads="1"/>
            </p:cNvSpPr>
            <p:nvPr/>
          </p:nvSpPr>
          <p:spPr bwMode="auto">
            <a:xfrm>
              <a:off x="5029200" y="4876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5</a:t>
              </a:r>
            </a:p>
          </p:txBody>
        </p:sp>
        <p:sp>
          <p:nvSpPr>
            <p:cNvPr id="24645" name="Text Box 74">
              <a:extLst>
                <a:ext uri="{FF2B5EF4-FFF2-40B4-BE49-F238E27FC236}">
                  <a16:creationId xmlns:a16="http://schemas.microsoft.com/office/drawing/2014/main" xmlns="" id="{CEB77A0B-199B-4688-B6B6-B8948081E46B}"/>
                </a:ext>
              </a:extLst>
            </p:cNvPr>
            <p:cNvSpPr txBox="1">
              <a:spLocks noChangeArrowheads="1"/>
            </p:cNvSpPr>
            <p:nvPr/>
          </p:nvSpPr>
          <p:spPr bwMode="auto">
            <a:xfrm>
              <a:off x="5562600" y="4876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6</a:t>
              </a:r>
            </a:p>
          </p:txBody>
        </p:sp>
        <p:sp>
          <p:nvSpPr>
            <p:cNvPr id="24646" name="Text Box 75">
              <a:extLst>
                <a:ext uri="{FF2B5EF4-FFF2-40B4-BE49-F238E27FC236}">
                  <a16:creationId xmlns:a16="http://schemas.microsoft.com/office/drawing/2014/main" xmlns="" id="{C5763C2E-CB26-499E-B0C5-B773F840D7D8}"/>
                </a:ext>
              </a:extLst>
            </p:cNvPr>
            <p:cNvSpPr txBox="1">
              <a:spLocks noChangeArrowheads="1"/>
            </p:cNvSpPr>
            <p:nvPr/>
          </p:nvSpPr>
          <p:spPr bwMode="auto">
            <a:xfrm>
              <a:off x="6096000" y="4876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7</a:t>
              </a:r>
            </a:p>
          </p:txBody>
        </p:sp>
        <p:sp>
          <p:nvSpPr>
            <p:cNvPr id="24647" name="Text Box 76">
              <a:extLst>
                <a:ext uri="{FF2B5EF4-FFF2-40B4-BE49-F238E27FC236}">
                  <a16:creationId xmlns:a16="http://schemas.microsoft.com/office/drawing/2014/main" xmlns="" id="{8BB1B407-7B2E-420A-A3C0-9A8D0B5B72CB}"/>
                </a:ext>
              </a:extLst>
            </p:cNvPr>
            <p:cNvSpPr txBox="1">
              <a:spLocks noChangeArrowheads="1"/>
            </p:cNvSpPr>
            <p:nvPr/>
          </p:nvSpPr>
          <p:spPr bwMode="auto">
            <a:xfrm>
              <a:off x="6629400" y="4876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8</a:t>
              </a:r>
            </a:p>
          </p:txBody>
        </p:sp>
        <p:sp>
          <p:nvSpPr>
            <p:cNvPr id="24648" name="Text Box 77">
              <a:extLst>
                <a:ext uri="{FF2B5EF4-FFF2-40B4-BE49-F238E27FC236}">
                  <a16:creationId xmlns:a16="http://schemas.microsoft.com/office/drawing/2014/main" xmlns="" id="{7F721022-9ADD-477B-8254-DF6ED1D67A21}"/>
                </a:ext>
              </a:extLst>
            </p:cNvPr>
            <p:cNvSpPr txBox="1">
              <a:spLocks noChangeArrowheads="1"/>
            </p:cNvSpPr>
            <p:nvPr/>
          </p:nvSpPr>
          <p:spPr bwMode="auto">
            <a:xfrm>
              <a:off x="7162800" y="48768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9</a:t>
              </a:r>
            </a:p>
          </p:txBody>
        </p:sp>
        <p:sp>
          <p:nvSpPr>
            <p:cNvPr id="24649" name="Text Box 78">
              <a:extLst>
                <a:ext uri="{FF2B5EF4-FFF2-40B4-BE49-F238E27FC236}">
                  <a16:creationId xmlns:a16="http://schemas.microsoft.com/office/drawing/2014/main" xmlns="" id="{36CC29CB-8411-407F-A21E-B8CD074091EB}"/>
                </a:ext>
              </a:extLst>
            </p:cNvPr>
            <p:cNvSpPr txBox="1">
              <a:spLocks noChangeArrowheads="1"/>
            </p:cNvSpPr>
            <p:nvPr/>
          </p:nvSpPr>
          <p:spPr bwMode="auto">
            <a:xfrm>
              <a:off x="7620000" y="4876800"/>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10</a:t>
              </a:r>
            </a:p>
          </p:txBody>
        </p:sp>
        <p:sp>
          <p:nvSpPr>
            <p:cNvPr id="24650" name="Text Box 79">
              <a:extLst>
                <a:ext uri="{FF2B5EF4-FFF2-40B4-BE49-F238E27FC236}">
                  <a16:creationId xmlns:a16="http://schemas.microsoft.com/office/drawing/2014/main" xmlns="" id="{668E2DE4-35E6-4ECB-A3C9-99C7831818ED}"/>
                </a:ext>
              </a:extLst>
            </p:cNvPr>
            <p:cNvSpPr txBox="1">
              <a:spLocks noChangeArrowheads="1"/>
            </p:cNvSpPr>
            <p:nvPr/>
          </p:nvSpPr>
          <p:spPr bwMode="auto">
            <a:xfrm>
              <a:off x="8153400" y="4876800"/>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11</a:t>
              </a:r>
            </a:p>
          </p:txBody>
        </p:sp>
        <p:sp>
          <p:nvSpPr>
            <p:cNvPr id="24651" name="Text Box 80">
              <a:extLst>
                <a:ext uri="{FF2B5EF4-FFF2-40B4-BE49-F238E27FC236}">
                  <a16:creationId xmlns:a16="http://schemas.microsoft.com/office/drawing/2014/main" xmlns="" id="{B243BB62-F04B-4EC8-BC1A-6EF2AA36659C}"/>
                </a:ext>
              </a:extLst>
            </p:cNvPr>
            <p:cNvSpPr txBox="1">
              <a:spLocks noChangeArrowheads="1"/>
            </p:cNvSpPr>
            <p:nvPr/>
          </p:nvSpPr>
          <p:spPr bwMode="auto">
            <a:xfrm>
              <a:off x="8763000" y="4876800"/>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12</a:t>
              </a:r>
            </a:p>
          </p:txBody>
        </p:sp>
        <p:sp>
          <p:nvSpPr>
            <p:cNvPr id="24652" name="Line 81">
              <a:extLst>
                <a:ext uri="{FF2B5EF4-FFF2-40B4-BE49-F238E27FC236}">
                  <a16:creationId xmlns:a16="http://schemas.microsoft.com/office/drawing/2014/main" xmlns="" id="{8F1844F8-E091-4E63-AFC8-702C5C468640}"/>
                </a:ext>
              </a:extLst>
            </p:cNvPr>
            <p:cNvSpPr>
              <a:spLocks noChangeShapeType="1"/>
            </p:cNvSpPr>
            <p:nvPr/>
          </p:nvSpPr>
          <p:spPr bwMode="auto">
            <a:xfrm>
              <a:off x="5715000" y="4953000"/>
              <a:ext cx="0" cy="7620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53" name="Line 82">
              <a:extLst>
                <a:ext uri="{FF2B5EF4-FFF2-40B4-BE49-F238E27FC236}">
                  <a16:creationId xmlns:a16="http://schemas.microsoft.com/office/drawing/2014/main" xmlns="" id="{D23798D7-7062-40D2-81CE-E0022C400464}"/>
                </a:ext>
              </a:extLst>
            </p:cNvPr>
            <p:cNvSpPr>
              <a:spLocks noChangeShapeType="1"/>
            </p:cNvSpPr>
            <p:nvPr/>
          </p:nvSpPr>
          <p:spPr bwMode="auto">
            <a:xfrm flipV="1">
              <a:off x="5715000" y="40386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54" name="Line 83">
              <a:extLst>
                <a:ext uri="{FF2B5EF4-FFF2-40B4-BE49-F238E27FC236}">
                  <a16:creationId xmlns:a16="http://schemas.microsoft.com/office/drawing/2014/main" xmlns="" id="{335E43B4-DB1B-41BE-A7BD-C10D179F25BE}"/>
                </a:ext>
              </a:extLst>
            </p:cNvPr>
            <p:cNvSpPr>
              <a:spLocks noChangeShapeType="1"/>
            </p:cNvSpPr>
            <p:nvPr/>
          </p:nvSpPr>
          <p:spPr bwMode="auto">
            <a:xfrm flipV="1">
              <a:off x="8991600" y="4038600"/>
              <a:ext cx="0" cy="4572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655" name="Text Box 84">
              <a:extLst>
                <a:ext uri="{FF2B5EF4-FFF2-40B4-BE49-F238E27FC236}">
                  <a16:creationId xmlns:a16="http://schemas.microsoft.com/office/drawing/2014/main" xmlns="" id="{078A147C-511C-47FC-BA57-5903AFDEAB8A}"/>
                </a:ext>
              </a:extLst>
            </p:cNvPr>
            <p:cNvSpPr txBox="1">
              <a:spLocks noChangeArrowheads="1"/>
            </p:cNvSpPr>
            <p:nvPr/>
          </p:nvSpPr>
          <p:spPr bwMode="auto">
            <a:xfrm>
              <a:off x="8763000" y="3321842"/>
              <a:ext cx="685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3200" b="1" dirty="0">
                  <a:solidFill>
                    <a:srgbClr val="FF0000"/>
                  </a:solidFill>
                </a:rPr>
                <a:t>S</a:t>
              </a:r>
              <a:r>
                <a:rPr lang="en-US" altLang="en-US" sz="3200" b="1" baseline="-25000" dirty="0">
                  <a:solidFill>
                    <a:srgbClr val="FF0000"/>
                  </a:solidFill>
                </a:rPr>
                <a:t>2</a:t>
              </a:r>
            </a:p>
          </p:txBody>
        </p:sp>
        <p:sp>
          <p:nvSpPr>
            <p:cNvPr id="24656" name="Text Box 85">
              <a:extLst>
                <a:ext uri="{FF2B5EF4-FFF2-40B4-BE49-F238E27FC236}">
                  <a16:creationId xmlns:a16="http://schemas.microsoft.com/office/drawing/2014/main" xmlns="" id="{F8D4288B-D8F6-4F4A-8AA5-6AF2CB18CA27}"/>
                </a:ext>
              </a:extLst>
            </p:cNvPr>
            <p:cNvSpPr txBox="1">
              <a:spLocks noChangeArrowheads="1"/>
            </p:cNvSpPr>
            <p:nvPr/>
          </p:nvSpPr>
          <p:spPr bwMode="auto">
            <a:xfrm>
              <a:off x="5410200" y="3417085"/>
              <a:ext cx="6096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3200" b="1" dirty="0">
                  <a:solidFill>
                    <a:srgbClr val="FF0000"/>
                  </a:solidFill>
                </a:rPr>
                <a:t>S</a:t>
              </a:r>
              <a:r>
                <a:rPr lang="en-US" altLang="en-US" sz="3200" b="1" baseline="-25000" dirty="0">
                  <a:solidFill>
                    <a:srgbClr val="FF0000"/>
                  </a:solidFill>
                </a:rPr>
                <a:t>2</a:t>
              </a:r>
            </a:p>
          </p:txBody>
        </p:sp>
        <p:sp>
          <p:nvSpPr>
            <p:cNvPr id="24657" name="Text Box 86">
              <a:extLst>
                <a:ext uri="{FF2B5EF4-FFF2-40B4-BE49-F238E27FC236}">
                  <a16:creationId xmlns:a16="http://schemas.microsoft.com/office/drawing/2014/main" xmlns="" id="{E6481976-5B5C-46B6-93FC-24C33AFB0FDC}"/>
                </a:ext>
              </a:extLst>
            </p:cNvPr>
            <p:cNvSpPr txBox="1">
              <a:spLocks noChangeArrowheads="1"/>
            </p:cNvSpPr>
            <p:nvPr/>
          </p:nvSpPr>
          <p:spPr bwMode="auto">
            <a:xfrm>
              <a:off x="2362200" y="5562600"/>
              <a:ext cx="6096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3200" b="1">
                  <a:solidFill>
                    <a:srgbClr val="FF0000"/>
                  </a:solidFill>
                </a:rPr>
                <a:t>I</a:t>
              </a:r>
              <a:r>
                <a:rPr lang="en-US" altLang="en-US" sz="3200" b="1" baseline="-25000">
                  <a:solidFill>
                    <a:srgbClr val="FF0000"/>
                  </a:solidFill>
                </a:rPr>
                <a:t>2</a:t>
              </a:r>
            </a:p>
          </p:txBody>
        </p:sp>
        <p:sp>
          <p:nvSpPr>
            <p:cNvPr id="24658" name="Text Box 87">
              <a:extLst>
                <a:ext uri="{FF2B5EF4-FFF2-40B4-BE49-F238E27FC236}">
                  <a16:creationId xmlns:a16="http://schemas.microsoft.com/office/drawing/2014/main" xmlns="" id="{6195BDB9-8EBA-48BC-AAFC-17765A4CDD28}"/>
                </a:ext>
              </a:extLst>
            </p:cNvPr>
            <p:cNvSpPr txBox="1">
              <a:spLocks noChangeArrowheads="1"/>
            </p:cNvSpPr>
            <p:nvPr/>
          </p:nvSpPr>
          <p:spPr bwMode="auto">
            <a:xfrm>
              <a:off x="5562600" y="5562600"/>
              <a:ext cx="6096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3200" b="1">
                  <a:solidFill>
                    <a:srgbClr val="FF0000"/>
                  </a:solidFill>
                </a:rPr>
                <a:t>I</a:t>
              </a:r>
              <a:r>
                <a:rPr lang="en-US" altLang="en-US" sz="3200" b="1" baseline="-25000">
                  <a:solidFill>
                    <a:srgbClr val="FF0000"/>
                  </a:solidFill>
                </a:rPr>
                <a:t>2</a:t>
              </a:r>
            </a:p>
          </p:txBody>
        </p:sp>
        <p:sp>
          <p:nvSpPr>
            <p:cNvPr id="24659" name="Text Box 90">
              <a:extLst>
                <a:ext uri="{FF2B5EF4-FFF2-40B4-BE49-F238E27FC236}">
                  <a16:creationId xmlns:a16="http://schemas.microsoft.com/office/drawing/2014/main" xmlns="" id="{766E5CEC-D984-4BC6-A088-7DFA6D2C0F8B}"/>
                </a:ext>
              </a:extLst>
            </p:cNvPr>
            <p:cNvSpPr txBox="1">
              <a:spLocks noChangeArrowheads="1"/>
            </p:cNvSpPr>
            <p:nvPr/>
          </p:nvSpPr>
          <p:spPr bwMode="auto">
            <a:xfrm>
              <a:off x="3009901" y="3368895"/>
              <a:ext cx="17526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000" b="1" dirty="0">
                  <a:solidFill>
                    <a:srgbClr val="002060"/>
                  </a:solidFill>
                </a:rPr>
                <a:t>Initial life span/phase</a:t>
              </a:r>
            </a:p>
          </p:txBody>
        </p:sp>
        <p:sp>
          <p:nvSpPr>
            <p:cNvPr id="24660" name="Text Box 91">
              <a:extLst>
                <a:ext uri="{FF2B5EF4-FFF2-40B4-BE49-F238E27FC236}">
                  <a16:creationId xmlns:a16="http://schemas.microsoft.com/office/drawing/2014/main" xmlns="" id="{6A7CCBFA-9FE2-402E-B749-2F190D54716F}"/>
                </a:ext>
              </a:extLst>
            </p:cNvPr>
            <p:cNvSpPr txBox="1">
              <a:spLocks noChangeArrowheads="1"/>
            </p:cNvSpPr>
            <p:nvPr/>
          </p:nvSpPr>
          <p:spPr bwMode="auto">
            <a:xfrm>
              <a:off x="6553200" y="3391851"/>
              <a:ext cx="2057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000" b="1" dirty="0">
                  <a:solidFill>
                    <a:srgbClr val="002060"/>
                  </a:solidFill>
                </a:rPr>
                <a:t>Succeeding  life span/phase</a:t>
              </a:r>
            </a:p>
          </p:txBody>
        </p:sp>
      </p:grpSp>
      <p:sp>
        <p:nvSpPr>
          <p:cNvPr id="24661" name="Text Box 92">
            <a:extLst>
              <a:ext uri="{FF2B5EF4-FFF2-40B4-BE49-F238E27FC236}">
                <a16:creationId xmlns:a16="http://schemas.microsoft.com/office/drawing/2014/main" xmlns="" id="{8356E147-A94B-42BF-A63D-28658AEBF70F}"/>
              </a:ext>
            </a:extLst>
          </p:cNvPr>
          <p:cNvSpPr txBox="1">
            <a:spLocks noChangeArrowheads="1"/>
          </p:cNvSpPr>
          <p:nvPr/>
        </p:nvSpPr>
        <p:spPr bwMode="auto">
          <a:xfrm>
            <a:off x="4991100" y="5889113"/>
            <a:ext cx="2057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dirty="0">
                <a:solidFill>
                  <a:srgbClr val="CC0099"/>
                </a:solidFill>
              </a:rPr>
              <a:t>Project B</a:t>
            </a:r>
          </a:p>
        </p:txBody>
      </p:sp>
      <p:sp>
        <p:nvSpPr>
          <p:cNvPr id="87" name="Title 1"/>
          <p:cNvSpPr>
            <a:spLocks noGrp="1"/>
          </p:cNvSpPr>
          <p:nvPr>
            <p:ph type="title"/>
          </p:nvPr>
        </p:nvSpPr>
        <p:spPr>
          <a:xfrm>
            <a:off x="1524000" y="194029"/>
            <a:ext cx="10515600" cy="1325563"/>
          </a:xfrm>
        </p:spPr>
        <p:txBody>
          <a:bodyPr>
            <a:normAutofit/>
          </a:bodyPr>
          <a:lstStyle/>
          <a:p>
            <a:pPr marL="0" indent="0"/>
            <a:r>
              <a:rPr lang="en-US" altLang="en-US" sz="3200" b="1" dirty="0" smtClean="0">
                <a:solidFill>
                  <a:srgbClr val="002060"/>
                </a:solidFill>
                <a:latin typeface="Times New Roman" panose="02020603050405020304" pitchFamily="18" charset="0"/>
                <a:cs typeface="Times New Roman" panose="02020603050405020304" pitchFamily="18" charset="0"/>
              </a:rPr>
              <a:t>Repeatability assumption (Cont’d ….</a:t>
            </a:r>
          </a:p>
        </p:txBody>
      </p:sp>
    </p:spTree>
    <p:extLst>
      <p:ext uri="{BB962C8B-B14F-4D97-AF65-F5344CB8AC3E}">
        <p14:creationId xmlns:p14="http://schemas.microsoft.com/office/powerpoint/2010/main" val="1409398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4661"/>
                                        </p:tgtEl>
                                        <p:attrNameLst>
                                          <p:attrName>style.visibility</p:attrName>
                                        </p:attrNameLst>
                                      </p:cBhvr>
                                      <p:to>
                                        <p:strVal val="visible"/>
                                      </p:to>
                                    </p:set>
                                    <p:animEffect transition="in" filter="circle(in)">
                                      <p:cBhvr>
                                        <p:cTn id="7" dur="2000"/>
                                        <p:tgtEl>
                                          <p:spTgt spid="246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6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0948" y="500062"/>
            <a:ext cx="8926902" cy="1325563"/>
          </a:xfrm>
        </p:spPr>
        <p:txBody>
          <a:bodyPr>
            <a:normAutofit/>
          </a:bodyPr>
          <a:lstStyle/>
          <a:p>
            <a:pPr marL="0" indent="0" algn="just"/>
            <a:r>
              <a:rPr lang="en-US" altLang="en-US" sz="3200" b="1" dirty="0" smtClean="0">
                <a:solidFill>
                  <a:srgbClr val="002060"/>
                </a:solidFill>
                <a:latin typeface="Times New Roman" panose="02020603050405020304" pitchFamily="18" charset="0"/>
                <a:cs typeface="Times New Roman" panose="02020603050405020304" pitchFamily="18" charset="0"/>
              </a:rPr>
              <a:t>Repeatability assumption Example (Using Equivalent Worth Method)</a:t>
            </a:r>
          </a:p>
        </p:txBody>
      </p:sp>
      <p:sp>
        <p:nvSpPr>
          <p:cNvPr id="3" name="Content Placeholder 2"/>
          <p:cNvSpPr>
            <a:spLocks noGrp="1"/>
          </p:cNvSpPr>
          <p:nvPr>
            <p:ph idx="1"/>
          </p:nvPr>
        </p:nvSpPr>
        <p:spPr>
          <a:xfrm>
            <a:off x="820948" y="1825625"/>
            <a:ext cx="9686026" cy="4351338"/>
          </a:xfrm>
        </p:spPr>
        <p:txBody>
          <a:bodyPr>
            <a:normAutofit/>
          </a:bodyPr>
          <a:lstStyle/>
          <a:p>
            <a:pPr marL="0" indent="0" algn="just">
              <a:buNone/>
            </a:pPr>
            <a:r>
              <a:rPr lang="en-US" b="1" dirty="0">
                <a:latin typeface="Times New Roman" panose="02020603050405020304" pitchFamily="18" charset="0"/>
                <a:cs typeface="Times New Roman" panose="02020603050405020304" pitchFamily="18" charset="0"/>
              </a:rPr>
              <a:t>Select the best project using equivalent worth methods. MARR = 10%. </a:t>
            </a:r>
            <a:r>
              <a:rPr lang="en-US" b="1" dirty="0" smtClean="0">
                <a:latin typeface="Times New Roman" panose="02020603050405020304" pitchFamily="18" charset="0"/>
                <a:cs typeface="Times New Roman" panose="02020603050405020304" pitchFamily="18" charset="0"/>
              </a:rPr>
              <a:t>Salvage </a:t>
            </a:r>
            <a:r>
              <a:rPr lang="en-US" b="1" dirty="0">
                <a:latin typeface="Times New Roman" panose="02020603050405020304" pitchFamily="18" charset="0"/>
                <a:cs typeface="Times New Roman" panose="02020603050405020304" pitchFamily="18" charset="0"/>
              </a:rPr>
              <a:t>value at the end of useful life of each project is 0. Use repeatability assumption. </a:t>
            </a:r>
            <a:r>
              <a:rPr lang="en-US" b="1" dirty="0" smtClean="0">
                <a:latin typeface="Times New Roman" panose="02020603050405020304" pitchFamily="18" charset="0"/>
                <a:cs typeface="Times New Roman" panose="02020603050405020304" pitchFamily="18" charset="0"/>
              </a:rPr>
              <a:t> </a:t>
            </a:r>
          </a:p>
          <a:p>
            <a:pPr marL="0" indent="0" algn="just">
              <a:buNone/>
            </a:pPr>
            <a:endParaRPr lang="en-US" b="1" dirty="0">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984003506"/>
              </p:ext>
            </p:extLst>
          </p:nvPr>
        </p:nvGraphicFramePr>
        <p:xfrm>
          <a:off x="1388853" y="3264459"/>
          <a:ext cx="8790318" cy="2590800"/>
        </p:xfrm>
        <a:graphic>
          <a:graphicData uri="http://schemas.openxmlformats.org/drawingml/2006/table">
            <a:tbl>
              <a:tblPr firstRow="1" bandRow="1">
                <a:tableStyleId>{616DA210-FB5B-4158-B5E0-FEB733F419BA}</a:tableStyleId>
              </a:tblPr>
              <a:tblGrid>
                <a:gridCol w="2930106"/>
                <a:gridCol w="2930106"/>
                <a:gridCol w="2930106"/>
              </a:tblGrid>
              <a:tr h="370840">
                <a:tc>
                  <a:txBody>
                    <a:bodyPr/>
                    <a:lstStyle/>
                    <a:p>
                      <a:endParaRPr lang="en-US" sz="2800" b="1" dirty="0">
                        <a:latin typeface="Times New Roman" panose="02020603050405020304" pitchFamily="18" charset="0"/>
                        <a:cs typeface="Times New Roman" panose="02020603050405020304" pitchFamily="18" charset="0"/>
                      </a:endParaRPr>
                    </a:p>
                  </a:txBody>
                  <a:tcPr/>
                </a:tc>
                <a:tc>
                  <a:txBody>
                    <a:bodyPr/>
                    <a:lstStyle/>
                    <a:p>
                      <a:r>
                        <a:rPr lang="en-US" sz="2800" b="1" dirty="0" smtClean="0">
                          <a:solidFill>
                            <a:srgbClr val="C00000"/>
                          </a:solidFill>
                          <a:latin typeface="Times New Roman" panose="02020603050405020304" pitchFamily="18" charset="0"/>
                          <a:cs typeface="Times New Roman" panose="02020603050405020304" pitchFamily="18" charset="0"/>
                        </a:rPr>
                        <a:t>Project A</a:t>
                      </a:r>
                      <a:endParaRPr lang="en-US" sz="2800" b="1" dirty="0">
                        <a:solidFill>
                          <a:srgbClr val="C00000"/>
                        </a:solidFill>
                        <a:latin typeface="Times New Roman" panose="02020603050405020304" pitchFamily="18" charset="0"/>
                        <a:cs typeface="Times New Roman" panose="02020603050405020304" pitchFamily="18" charset="0"/>
                      </a:endParaRPr>
                    </a:p>
                  </a:txBody>
                  <a:tcPr/>
                </a:tc>
                <a:tc>
                  <a:txBody>
                    <a:bodyPr/>
                    <a:lstStyle/>
                    <a:p>
                      <a:r>
                        <a:rPr lang="en-US" sz="2800" b="1" dirty="0" smtClean="0">
                          <a:latin typeface="Times New Roman" panose="02020603050405020304" pitchFamily="18" charset="0"/>
                          <a:cs typeface="Times New Roman" panose="02020603050405020304" pitchFamily="18" charset="0"/>
                        </a:rPr>
                        <a:t> </a:t>
                      </a:r>
                      <a:r>
                        <a:rPr lang="en-US" sz="2800" b="1" dirty="0" smtClean="0">
                          <a:solidFill>
                            <a:srgbClr val="C00000"/>
                          </a:solidFill>
                          <a:latin typeface="Times New Roman" panose="02020603050405020304" pitchFamily="18" charset="0"/>
                          <a:cs typeface="Times New Roman" panose="02020603050405020304" pitchFamily="18" charset="0"/>
                        </a:rPr>
                        <a:t>Project B </a:t>
                      </a:r>
                      <a:endParaRPr lang="en-US" sz="2800" b="1" dirty="0">
                        <a:solidFill>
                          <a:srgbClr val="C00000"/>
                        </a:solidFill>
                        <a:latin typeface="Times New Roman" panose="02020603050405020304" pitchFamily="18" charset="0"/>
                        <a:cs typeface="Times New Roman" panose="02020603050405020304" pitchFamily="18" charset="0"/>
                      </a:endParaRPr>
                    </a:p>
                  </a:txBody>
                  <a:tcPr/>
                </a:tc>
              </a:tr>
              <a:tr h="370840">
                <a:tc>
                  <a:txBody>
                    <a:bodyPr/>
                    <a:lstStyle/>
                    <a:p>
                      <a:r>
                        <a:rPr lang="en-US" sz="2800" b="1" dirty="0" smtClean="0">
                          <a:latin typeface="Times New Roman" panose="02020603050405020304" pitchFamily="18" charset="0"/>
                          <a:cs typeface="Times New Roman" panose="02020603050405020304" pitchFamily="18" charset="0"/>
                        </a:rPr>
                        <a:t>Initial Investment </a:t>
                      </a:r>
                      <a:endParaRPr lang="en-US" sz="2800" b="1" dirty="0">
                        <a:latin typeface="Times New Roman" panose="02020603050405020304" pitchFamily="18" charset="0"/>
                        <a:cs typeface="Times New Roman" panose="02020603050405020304" pitchFamily="18" charset="0"/>
                      </a:endParaRPr>
                    </a:p>
                  </a:txBody>
                  <a:tcPr/>
                </a:tc>
                <a:tc>
                  <a:txBody>
                    <a:bodyPr/>
                    <a:lstStyle/>
                    <a:p>
                      <a:r>
                        <a:rPr lang="en-US" sz="2800" b="1" dirty="0" smtClean="0">
                          <a:latin typeface="Times New Roman" panose="02020603050405020304" pitchFamily="18" charset="0"/>
                          <a:cs typeface="Times New Roman" panose="02020603050405020304" pitchFamily="18" charset="0"/>
                        </a:rPr>
                        <a:t>- $ 3,500</a:t>
                      </a:r>
                      <a:endParaRPr lang="en-US" sz="2800" b="1" dirty="0">
                        <a:latin typeface="Times New Roman" panose="02020603050405020304" pitchFamily="18" charset="0"/>
                        <a:cs typeface="Times New Roman" panose="02020603050405020304" pitchFamily="18" charset="0"/>
                      </a:endParaRPr>
                    </a:p>
                  </a:txBody>
                  <a:tcPr/>
                </a:tc>
                <a:tc>
                  <a:txBody>
                    <a:bodyPr/>
                    <a:lstStyle/>
                    <a:p>
                      <a:r>
                        <a:rPr lang="en-US" sz="2800" b="1" dirty="0" smtClean="0">
                          <a:latin typeface="Times New Roman" panose="02020603050405020304" pitchFamily="18" charset="0"/>
                          <a:cs typeface="Times New Roman" panose="02020603050405020304" pitchFamily="18" charset="0"/>
                        </a:rPr>
                        <a:t>- $ 5,000 </a:t>
                      </a:r>
                      <a:endParaRPr lang="en-US" sz="2800" b="1" dirty="0">
                        <a:latin typeface="Times New Roman" panose="02020603050405020304" pitchFamily="18" charset="0"/>
                        <a:cs typeface="Times New Roman" panose="02020603050405020304" pitchFamily="18" charset="0"/>
                      </a:endParaRPr>
                    </a:p>
                  </a:txBody>
                  <a:tcPr/>
                </a:tc>
              </a:tr>
              <a:tr h="370840">
                <a:tc>
                  <a:txBody>
                    <a:bodyPr/>
                    <a:lstStyle/>
                    <a:p>
                      <a:r>
                        <a:rPr lang="en-US" sz="2800" b="1" dirty="0" smtClean="0">
                          <a:latin typeface="Times New Roman" panose="02020603050405020304" pitchFamily="18" charset="0"/>
                          <a:cs typeface="Times New Roman" panose="02020603050405020304" pitchFamily="18" charset="0"/>
                        </a:rPr>
                        <a:t>Annual Revenue</a:t>
                      </a:r>
                      <a:r>
                        <a:rPr lang="en-US" sz="2800" b="1" baseline="0" dirty="0" smtClean="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a:txBody>
                  <a:tcPr/>
                </a:tc>
                <a:tc>
                  <a:txBody>
                    <a:bodyPr/>
                    <a:lstStyle/>
                    <a:p>
                      <a:r>
                        <a:rPr lang="en-US" sz="2800" b="1" dirty="0" smtClean="0">
                          <a:latin typeface="Times New Roman" panose="02020603050405020304" pitchFamily="18" charset="0"/>
                          <a:cs typeface="Times New Roman" panose="02020603050405020304" pitchFamily="18" charset="0"/>
                        </a:rPr>
                        <a:t>  $ 1,900</a:t>
                      </a:r>
                      <a:endParaRPr lang="en-US" sz="2800" b="1" dirty="0">
                        <a:latin typeface="Times New Roman" panose="02020603050405020304" pitchFamily="18" charset="0"/>
                        <a:cs typeface="Times New Roman" panose="02020603050405020304" pitchFamily="18" charset="0"/>
                      </a:endParaRPr>
                    </a:p>
                  </a:txBody>
                  <a:tcPr/>
                </a:tc>
                <a:tc>
                  <a:txBody>
                    <a:bodyPr/>
                    <a:lstStyle/>
                    <a:p>
                      <a:r>
                        <a:rPr lang="en-US" sz="2800" b="1" dirty="0" smtClean="0">
                          <a:latin typeface="Times New Roman" panose="02020603050405020304" pitchFamily="18" charset="0"/>
                          <a:cs typeface="Times New Roman" panose="02020603050405020304" pitchFamily="18" charset="0"/>
                        </a:rPr>
                        <a:t>  $ 2,500</a:t>
                      </a:r>
                      <a:endParaRPr lang="en-US" sz="2800" b="1" dirty="0">
                        <a:latin typeface="Times New Roman" panose="02020603050405020304" pitchFamily="18" charset="0"/>
                        <a:cs typeface="Times New Roman" panose="02020603050405020304" pitchFamily="18" charset="0"/>
                      </a:endParaRPr>
                    </a:p>
                  </a:txBody>
                  <a:tcPr/>
                </a:tc>
              </a:tr>
              <a:tr h="370840">
                <a:tc>
                  <a:txBody>
                    <a:bodyPr/>
                    <a:lstStyle/>
                    <a:p>
                      <a:r>
                        <a:rPr lang="en-US" sz="2800" b="1" dirty="0" smtClean="0">
                          <a:latin typeface="Times New Roman" panose="02020603050405020304" pitchFamily="18" charset="0"/>
                          <a:cs typeface="Times New Roman" panose="02020603050405020304" pitchFamily="18" charset="0"/>
                        </a:rPr>
                        <a:t>Annual Expenses</a:t>
                      </a:r>
                      <a:endParaRPr lang="en-US" sz="2800" b="1" dirty="0">
                        <a:latin typeface="Times New Roman" panose="02020603050405020304" pitchFamily="18" charset="0"/>
                        <a:cs typeface="Times New Roman" panose="02020603050405020304" pitchFamily="18" charset="0"/>
                      </a:endParaRPr>
                    </a:p>
                  </a:txBody>
                  <a:tcPr/>
                </a:tc>
                <a:tc>
                  <a:txBody>
                    <a:bodyPr/>
                    <a:lstStyle/>
                    <a:p>
                      <a:r>
                        <a:rPr lang="en-US" sz="2800" b="1" dirty="0" smtClean="0">
                          <a:latin typeface="Times New Roman" panose="02020603050405020304" pitchFamily="18" charset="0"/>
                          <a:cs typeface="Times New Roman" panose="02020603050405020304" pitchFamily="18" charset="0"/>
                        </a:rPr>
                        <a:t>-</a:t>
                      </a:r>
                      <a:r>
                        <a:rPr lang="en-US" sz="2800" b="1" baseline="0" dirty="0" smtClean="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$ 645 </a:t>
                      </a:r>
                      <a:endParaRPr lang="en-US" sz="2800" b="1" dirty="0">
                        <a:latin typeface="Times New Roman" panose="02020603050405020304" pitchFamily="18" charset="0"/>
                        <a:cs typeface="Times New Roman" panose="02020603050405020304" pitchFamily="18" charset="0"/>
                      </a:endParaRPr>
                    </a:p>
                  </a:txBody>
                  <a:tcPr/>
                </a:tc>
                <a:tc>
                  <a:txBody>
                    <a:bodyPr/>
                    <a:lstStyle/>
                    <a:p>
                      <a:r>
                        <a:rPr lang="en-US" sz="2800" b="1" dirty="0" smtClean="0">
                          <a:latin typeface="Times New Roman" panose="02020603050405020304" pitchFamily="18" charset="0"/>
                          <a:cs typeface="Times New Roman" panose="02020603050405020304" pitchFamily="18" charset="0"/>
                        </a:rPr>
                        <a:t>-</a:t>
                      </a:r>
                      <a:r>
                        <a:rPr lang="en-US" sz="2800" b="1" baseline="0" dirty="0" smtClean="0">
                          <a:latin typeface="Times New Roman" panose="02020603050405020304" pitchFamily="18" charset="0"/>
                          <a:cs typeface="Times New Roman" panose="02020603050405020304" pitchFamily="18" charset="0"/>
                        </a:rPr>
                        <a:t> $1,020</a:t>
                      </a:r>
                      <a:endParaRPr lang="en-US" sz="2800" b="1" dirty="0">
                        <a:latin typeface="Times New Roman" panose="02020603050405020304" pitchFamily="18" charset="0"/>
                        <a:cs typeface="Times New Roman" panose="02020603050405020304" pitchFamily="18" charset="0"/>
                      </a:endParaRPr>
                    </a:p>
                  </a:txBody>
                  <a:tcPr/>
                </a:tc>
              </a:tr>
              <a:tr h="370840">
                <a:tc>
                  <a:txBody>
                    <a:bodyPr/>
                    <a:lstStyle/>
                    <a:p>
                      <a:r>
                        <a:rPr lang="en-US" sz="2800" b="1" dirty="0" smtClean="0">
                          <a:latin typeface="Times New Roman" panose="02020603050405020304" pitchFamily="18" charset="0"/>
                          <a:cs typeface="Times New Roman" panose="02020603050405020304" pitchFamily="18" charset="0"/>
                        </a:rPr>
                        <a:t>Useful Life </a:t>
                      </a:r>
                      <a:endParaRPr lang="en-US" sz="2800" b="1" dirty="0">
                        <a:latin typeface="Times New Roman" panose="02020603050405020304" pitchFamily="18" charset="0"/>
                        <a:cs typeface="Times New Roman" panose="02020603050405020304" pitchFamily="18" charset="0"/>
                      </a:endParaRPr>
                    </a:p>
                  </a:txBody>
                  <a:tcPr/>
                </a:tc>
                <a:tc>
                  <a:txBody>
                    <a:bodyPr/>
                    <a:lstStyle/>
                    <a:p>
                      <a:r>
                        <a:rPr lang="en-US" sz="2800" b="1" dirty="0" smtClean="0">
                          <a:latin typeface="Times New Roman" panose="02020603050405020304" pitchFamily="18" charset="0"/>
                          <a:cs typeface="Times New Roman" panose="02020603050405020304" pitchFamily="18" charset="0"/>
                        </a:rPr>
                        <a:t> 4 years</a:t>
                      </a:r>
                      <a:endParaRPr lang="en-US" sz="2800" b="1" dirty="0">
                        <a:latin typeface="Times New Roman" panose="02020603050405020304" pitchFamily="18" charset="0"/>
                        <a:cs typeface="Times New Roman" panose="02020603050405020304" pitchFamily="18" charset="0"/>
                      </a:endParaRPr>
                    </a:p>
                  </a:txBody>
                  <a:tcPr/>
                </a:tc>
                <a:tc>
                  <a:txBody>
                    <a:bodyPr/>
                    <a:lstStyle/>
                    <a:p>
                      <a:r>
                        <a:rPr lang="en-US" sz="2800" b="1" dirty="0" smtClean="0">
                          <a:latin typeface="Times New Roman" panose="02020603050405020304" pitchFamily="18" charset="0"/>
                          <a:cs typeface="Times New Roman" panose="02020603050405020304" pitchFamily="18" charset="0"/>
                        </a:rPr>
                        <a:t> 6 years </a:t>
                      </a:r>
                      <a:endParaRPr lang="en-US" sz="2800" b="1" dirty="0">
                        <a:latin typeface="Times New Roman" panose="02020603050405020304" pitchFamily="18" charset="0"/>
                        <a:cs typeface="Times New Roman" panose="02020603050405020304" pitchFamily="18" charset="0"/>
                      </a:endParaRPr>
                    </a:p>
                  </a:txBody>
                  <a:tcPr/>
                </a:tc>
              </a:tr>
            </a:tbl>
          </a:graphicData>
        </a:graphic>
      </p:graphicFrame>
      <p:sp>
        <p:nvSpPr>
          <p:cNvPr id="5" name="Rectangle 4"/>
          <p:cNvSpPr/>
          <p:nvPr/>
        </p:nvSpPr>
        <p:spPr>
          <a:xfrm>
            <a:off x="4682311" y="5927149"/>
            <a:ext cx="1379545" cy="369332"/>
          </a:xfrm>
          <a:prstGeom prst="rect">
            <a:avLst/>
          </a:prstGeom>
        </p:spPr>
        <p:txBody>
          <a:bodyPr wrap="none">
            <a:spAutoFit/>
          </a:bodyPr>
          <a:lstStyle/>
          <a:p>
            <a:r>
              <a:rPr lang="en-US" altLang="en-US" b="1" dirty="0" smtClean="0">
                <a:solidFill>
                  <a:srgbClr val="002060"/>
                </a:solidFill>
                <a:latin typeface="Times New Roman" panose="02020603050405020304" pitchFamily="18" charset="0"/>
                <a:cs typeface="Times New Roman" panose="02020603050405020304" pitchFamily="18" charset="0"/>
              </a:rPr>
              <a:t>Source : </a:t>
            </a:r>
            <a:r>
              <a:rPr lang="en-US" altLang="en-US" b="1" dirty="0">
                <a:solidFill>
                  <a:srgbClr val="002060"/>
                </a:solidFill>
                <a:latin typeface="Times New Roman" panose="02020603050405020304" pitchFamily="18" charset="0"/>
                <a:cs typeface="Times New Roman" panose="02020603050405020304" pitchFamily="18" charset="0"/>
              </a:rPr>
              <a:t>[</a:t>
            </a:r>
            <a:r>
              <a:rPr lang="en-US" altLang="en-US" b="1" dirty="0" smtClean="0">
                <a:solidFill>
                  <a:srgbClr val="002060"/>
                </a:solidFill>
                <a:latin typeface="Times New Roman" panose="02020603050405020304" pitchFamily="18" charset="0"/>
                <a:cs typeface="Times New Roman" panose="02020603050405020304" pitchFamily="18" charset="0"/>
              </a:rPr>
              <a:t>3] </a:t>
            </a:r>
            <a:endParaRPr lang="en-US" dirty="0"/>
          </a:p>
        </p:txBody>
      </p:sp>
    </p:spTree>
    <p:extLst>
      <p:ext uri="{BB962C8B-B14F-4D97-AF65-F5344CB8AC3E}">
        <p14:creationId xmlns:p14="http://schemas.microsoft.com/office/powerpoint/2010/main" val="34747919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804" y="1409388"/>
            <a:ext cx="9841302" cy="4609681"/>
          </a:xfrm>
        </p:spPr>
        <p:txBody>
          <a:bodyPr/>
          <a:lstStyle/>
          <a:p>
            <a:pPr marL="0" indent="0" algn="just">
              <a:buNone/>
            </a:pPr>
            <a:r>
              <a:rPr lang="en-US" b="1" dirty="0" smtClean="0">
                <a:latin typeface="Times New Roman" panose="02020603050405020304" pitchFamily="18" charset="0"/>
                <a:cs typeface="Times New Roman" panose="02020603050405020304" pitchFamily="18" charset="0"/>
              </a:rPr>
              <a:t>Study Period: </a:t>
            </a:r>
          </a:p>
          <a:p>
            <a:pPr marL="0" indent="0" algn="just">
              <a:buNone/>
            </a:pPr>
            <a:r>
              <a:rPr lang="en-US" b="1" dirty="0" smtClean="0">
                <a:latin typeface="Times New Roman" panose="02020603050405020304" pitchFamily="18" charset="0"/>
                <a:cs typeface="Times New Roman" panose="02020603050405020304" pitchFamily="18" charset="0"/>
              </a:rPr>
              <a:t>Least common multiple (LCM) of the useful lives of project A &amp; project B = 12 years. </a:t>
            </a:r>
          </a:p>
          <a:p>
            <a:pPr marL="0" indent="0" algn="just">
              <a:buNone/>
            </a:pPr>
            <a:r>
              <a:rPr lang="en-US" b="1" dirty="0" smtClean="0">
                <a:latin typeface="Times New Roman" panose="02020603050405020304" pitchFamily="18" charset="0"/>
                <a:cs typeface="Times New Roman" panose="02020603050405020304" pitchFamily="18" charset="0"/>
              </a:rPr>
              <a:t>Identical </a:t>
            </a:r>
            <a:r>
              <a:rPr lang="en-US" b="1" dirty="0">
                <a:latin typeface="Times New Roman" panose="02020603050405020304" pitchFamily="18" charset="0"/>
                <a:cs typeface="Times New Roman" panose="02020603050405020304" pitchFamily="18" charset="0"/>
              </a:rPr>
              <a:t>replacement of project A at the end of year 4 and year 8 </a:t>
            </a:r>
            <a:r>
              <a:rPr lang="en-US" b="1" dirty="0" smtClean="0">
                <a:latin typeface="Times New Roman" panose="02020603050405020304" pitchFamily="18" charset="0"/>
                <a:cs typeface="Times New Roman" panose="02020603050405020304" pitchFamily="18" charset="0"/>
              </a:rPr>
              <a:t>occurs </a:t>
            </a:r>
            <a:r>
              <a:rPr lang="en-US" b="1" dirty="0">
                <a:latin typeface="Times New Roman" panose="02020603050405020304" pitchFamily="18" charset="0"/>
                <a:cs typeface="Times New Roman" panose="02020603050405020304" pitchFamily="18" charset="0"/>
              </a:rPr>
              <a:t>(i.e. project A is repeated 3 times</a:t>
            </a:r>
            <a:r>
              <a:rPr lang="en-US" b="1" dirty="0" smtClean="0">
                <a:latin typeface="Times New Roman" panose="02020603050405020304" pitchFamily="18" charset="0"/>
                <a:cs typeface="Times New Roman" panose="02020603050405020304" pitchFamily="18" charset="0"/>
              </a:rPr>
              <a:t>). </a:t>
            </a:r>
          </a:p>
          <a:p>
            <a:pPr marL="0" indent="0" algn="just">
              <a:buNone/>
            </a:pPr>
            <a:endParaRPr lang="en-US" b="1" dirty="0">
              <a:latin typeface="Times New Roman" panose="02020603050405020304" pitchFamily="18" charset="0"/>
              <a:cs typeface="Times New Roman" panose="02020603050405020304" pitchFamily="18" charset="0"/>
            </a:endParaRPr>
          </a:p>
          <a:p>
            <a:pPr marL="0" indent="0" algn="just">
              <a:buNone/>
            </a:pPr>
            <a:endParaRPr lang="en-US" b="1" dirty="0" smtClean="0">
              <a:latin typeface="Times New Roman" panose="02020603050405020304" pitchFamily="18" charset="0"/>
              <a:cs typeface="Times New Roman" panose="02020603050405020304" pitchFamily="18" charset="0"/>
            </a:endParaRPr>
          </a:p>
          <a:p>
            <a:pPr marL="0" indent="0" algn="just">
              <a:buNone/>
            </a:pPr>
            <a:r>
              <a:rPr lang="en-US" b="1" dirty="0" smtClean="0">
                <a:latin typeface="Times New Roman" panose="02020603050405020304" pitchFamily="18" charset="0"/>
                <a:cs typeface="Times New Roman" panose="02020603050405020304" pitchFamily="18" charset="0"/>
              </a:rPr>
              <a:t>Project B </a:t>
            </a:r>
            <a:r>
              <a:rPr lang="en-US" b="1" dirty="0">
                <a:latin typeface="Times New Roman" panose="02020603050405020304" pitchFamily="18" charset="0"/>
                <a:cs typeface="Times New Roman" panose="02020603050405020304" pitchFamily="18" charset="0"/>
              </a:rPr>
              <a:t>is repeated </a:t>
            </a:r>
            <a:r>
              <a:rPr lang="en-US" b="1" dirty="0" smtClean="0">
                <a:latin typeface="Times New Roman" panose="02020603050405020304" pitchFamily="18" charset="0"/>
                <a:cs typeface="Times New Roman" panose="02020603050405020304" pitchFamily="18" charset="0"/>
              </a:rPr>
              <a:t>2 </a:t>
            </a:r>
            <a:r>
              <a:rPr lang="en-US" b="1" dirty="0">
                <a:latin typeface="Times New Roman" panose="02020603050405020304" pitchFamily="18" charset="0"/>
                <a:cs typeface="Times New Roman" panose="02020603050405020304" pitchFamily="18" charset="0"/>
              </a:rPr>
              <a:t>times</a:t>
            </a:r>
          </a:p>
        </p:txBody>
      </p:sp>
      <p:sp>
        <p:nvSpPr>
          <p:cNvPr id="4" name="Title 1"/>
          <p:cNvSpPr>
            <a:spLocks noGrp="1"/>
          </p:cNvSpPr>
          <p:nvPr>
            <p:ph type="title"/>
          </p:nvPr>
        </p:nvSpPr>
        <p:spPr>
          <a:xfrm>
            <a:off x="924464" y="270443"/>
            <a:ext cx="8038381" cy="1325563"/>
          </a:xfrm>
        </p:spPr>
        <p:txBody>
          <a:bodyPr>
            <a:normAutofit/>
          </a:bodyPr>
          <a:lstStyle/>
          <a:p>
            <a:pPr marL="0" indent="0" algn="just"/>
            <a:r>
              <a:rPr lang="en-US" altLang="en-US" sz="3200" b="1" dirty="0" smtClean="0">
                <a:solidFill>
                  <a:srgbClr val="002060"/>
                </a:solidFill>
                <a:latin typeface="Times New Roman" panose="02020603050405020304" pitchFamily="18" charset="0"/>
                <a:cs typeface="Times New Roman" panose="02020603050405020304" pitchFamily="18" charset="0"/>
              </a:rPr>
              <a:t>Repeatability assumption Example (Using Equivalent Worth Method)  (Cont’d ….) </a:t>
            </a:r>
          </a:p>
        </p:txBody>
      </p:sp>
      <p:sp>
        <p:nvSpPr>
          <p:cNvPr id="5" name="Rectangle 4"/>
          <p:cNvSpPr/>
          <p:nvPr/>
        </p:nvSpPr>
        <p:spPr>
          <a:xfrm>
            <a:off x="2596550" y="3714229"/>
            <a:ext cx="1820174" cy="4744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4416724" y="3714229"/>
            <a:ext cx="1820174" cy="4744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6236898" y="3714229"/>
            <a:ext cx="1820174" cy="4744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3200401" y="3714229"/>
            <a:ext cx="785003" cy="461665"/>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A</a:t>
            </a:r>
            <a:r>
              <a:rPr lang="en-US" sz="2400" b="1" baseline="-25000" dirty="0" smtClean="0">
                <a:latin typeface="Times New Roman" panose="02020603050405020304" pitchFamily="18" charset="0"/>
                <a:cs typeface="Times New Roman" panose="02020603050405020304" pitchFamily="18" charset="0"/>
              </a:rPr>
              <a:t>1</a:t>
            </a:r>
            <a:endParaRPr lang="en-US" sz="2400" b="1" baseline="-250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5020575" y="3714228"/>
            <a:ext cx="785003" cy="461665"/>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A</a:t>
            </a:r>
            <a:r>
              <a:rPr lang="en-US" sz="2400" b="1" baseline="-25000" dirty="0" smtClean="0">
                <a:latin typeface="Times New Roman" panose="02020603050405020304" pitchFamily="18" charset="0"/>
                <a:cs typeface="Times New Roman" panose="02020603050405020304" pitchFamily="18" charset="0"/>
              </a:rPr>
              <a:t>2</a:t>
            </a:r>
            <a:endParaRPr lang="en-US" sz="2400" b="1" baseline="-25000"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6879567" y="3720622"/>
            <a:ext cx="785003" cy="461665"/>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A</a:t>
            </a:r>
            <a:r>
              <a:rPr lang="en-US" sz="2400" b="1" baseline="-25000" dirty="0" smtClean="0">
                <a:latin typeface="Times New Roman" panose="02020603050405020304" pitchFamily="18" charset="0"/>
                <a:cs typeface="Times New Roman" panose="02020603050405020304" pitchFamily="18" charset="0"/>
              </a:rPr>
              <a:t>3</a:t>
            </a:r>
            <a:endParaRPr lang="en-US" sz="2400" b="1" baseline="-25000" dirty="0">
              <a:latin typeface="Times New Roman" panose="02020603050405020304" pitchFamily="18" charset="0"/>
              <a:cs typeface="Times New Roman" panose="02020603050405020304" pitchFamily="18" charset="0"/>
            </a:endParaRPr>
          </a:p>
        </p:txBody>
      </p:sp>
      <p:sp>
        <p:nvSpPr>
          <p:cNvPr id="11" name="Text Box 17">
            <a:extLst>
              <a:ext uri="{FF2B5EF4-FFF2-40B4-BE49-F238E27FC236}">
                <a16:creationId xmlns:a16="http://schemas.microsoft.com/office/drawing/2014/main" xmlns="" id="{0D73A57A-0701-4389-AB9E-AA1FD34B47F1}"/>
              </a:ext>
            </a:extLst>
          </p:cNvPr>
          <p:cNvSpPr txBox="1">
            <a:spLocks noChangeArrowheads="1"/>
          </p:cNvSpPr>
          <p:nvPr/>
        </p:nvSpPr>
        <p:spPr bwMode="auto">
          <a:xfrm>
            <a:off x="2421867" y="4109970"/>
            <a:ext cx="304800" cy="35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0</a:t>
            </a:r>
          </a:p>
        </p:txBody>
      </p:sp>
      <p:sp>
        <p:nvSpPr>
          <p:cNvPr id="12" name="Text Box 17">
            <a:extLst>
              <a:ext uri="{FF2B5EF4-FFF2-40B4-BE49-F238E27FC236}">
                <a16:creationId xmlns:a16="http://schemas.microsoft.com/office/drawing/2014/main" xmlns="" id="{0D73A57A-0701-4389-AB9E-AA1FD34B47F1}"/>
              </a:ext>
            </a:extLst>
          </p:cNvPr>
          <p:cNvSpPr txBox="1">
            <a:spLocks noChangeArrowheads="1"/>
          </p:cNvSpPr>
          <p:nvPr/>
        </p:nvSpPr>
        <p:spPr bwMode="auto">
          <a:xfrm>
            <a:off x="4242041" y="4097825"/>
            <a:ext cx="304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dirty="0" smtClean="0"/>
              <a:t>4</a:t>
            </a:r>
            <a:endParaRPr lang="en-US" altLang="en-US" sz="2400" b="1" dirty="0"/>
          </a:p>
        </p:txBody>
      </p:sp>
      <p:sp>
        <p:nvSpPr>
          <p:cNvPr id="13" name="Text Box 17">
            <a:extLst>
              <a:ext uri="{FF2B5EF4-FFF2-40B4-BE49-F238E27FC236}">
                <a16:creationId xmlns:a16="http://schemas.microsoft.com/office/drawing/2014/main" xmlns="" id="{0D73A57A-0701-4389-AB9E-AA1FD34B47F1}"/>
              </a:ext>
            </a:extLst>
          </p:cNvPr>
          <p:cNvSpPr txBox="1">
            <a:spLocks noChangeArrowheads="1"/>
          </p:cNvSpPr>
          <p:nvPr/>
        </p:nvSpPr>
        <p:spPr bwMode="auto">
          <a:xfrm>
            <a:off x="6061138" y="4097825"/>
            <a:ext cx="304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dirty="0" smtClean="0"/>
              <a:t>8</a:t>
            </a:r>
            <a:endParaRPr lang="en-US" altLang="en-US" sz="2400" b="1" dirty="0"/>
          </a:p>
        </p:txBody>
      </p:sp>
      <p:sp>
        <p:nvSpPr>
          <p:cNvPr id="14" name="Text Box 17">
            <a:extLst>
              <a:ext uri="{FF2B5EF4-FFF2-40B4-BE49-F238E27FC236}">
                <a16:creationId xmlns:a16="http://schemas.microsoft.com/office/drawing/2014/main" xmlns="" id="{0D73A57A-0701-4389-AB9E-AA1FD34B47F1}"/>
              </a:ext>
            </a:extLst>
          </p:cNvPr>
          <p:cNvSpPr txBox="1">
            <a:spLocks noChangeArrowheads="1"/>
          </p:cNvSpPr>
          <p:nvPr/>
        </p:nvSpPr>
        <p:spPr bwMode="auto">
          <a:xfrm>
            <a:off x="7809417" y="4122629"/>
            <a:ext cx="52441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dirty="0" smtClean="0"/>
              <a:t>12</a:t>
            </a:r>
            <a:endParaRPr lang="en-US" altLang="en-US" sz="2400" b="1" dirty="0"/>
          </a:p>
        </p:txBody>
      </p:sp>
      <p:sp>
        <p:nvSpPr>
          <p:cNvPr id="15" name="Rectangle 14"/>
          <p:cNvSpPr/>
          <p:nvPr/>
        </p:nvSpPr>
        <p:spPr>
          <a:xfrm>
            <a:off x="2467510" y="5307390"/>
            <a:ext cx="1820174" cy="4744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4287684" y="5307390"/>
            <a:ext cx="1820174" cy="4744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p:cNvSpPr txBox="1"/>
          <p:nvPr/>
        </p:nvSpPr>
        <p:spPr>
          <a:xfrm>
            <a:off x="3071361" y="5307390"/>
            <a:ext cx="785003" cy="461665"/>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B</a:t>
            </a:r>
            <a:r>
              <a:rPr lang="en-US" sz="2400" b="1" baseline="-25000" dirty="0" smtClean="0">
                <a:latin typeface="Times New Roman" panose="02020603050405020304" pitchFamily="18" charset="0"/>
                <a:cs typeface="Times New Roman" panose="02020603050405020304" pitchFamily="18" charset="0"/>
              </a:rPr>
              <a:t>1</a:t>
            </a:r>
            <a:endParaRPr lang="en-US" sz="2400" b="1" baseline="-25000" dirty="0">
              <a:latin typeface="Times New Roman" panose="02020603050405020304" pitchFamily="18" charset="0"/>
              <a:cs typeface="Times New Roman" panose="02020603050405020304" pitchFamily="18" charset="0"/>
            </a:endParaRPr>
          </a:p>
        </p:txBody>
      </p:sp>
      <p:sp>
        <p:nvSpPr>
          <p:cNvPr id="18" name="Text Box 17">
            <a:extLst>
              <a:ext uri="{FF2B5EF4-FFF2-40B4-BE49-F238E27FC236}">
                <a16:creationId xmlns:a16="http://schemas.microsoft.com/office/drawing/2014/main" xmlns="" id="{0D73A57A-0701-4389-AB9E-AA1FD34B47F1}"/>
              </a:ext>
            </a:extLst>
          </p:cNvPr>
          <p:cNvSpPr txBox="1">
            <a:spLocks noChangeArrowheads="1"/>
          </p:cNvSpPr>
          <p:nvPr/>
        </p:nvSpPr>
        <p:spPr bwMode="auto">
          <a:xfrm>
            <a:off x="2292827" y="5703131"/>
            <a:ext cx="304800" cy="35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a:t>0</a:t>
            </a:r>
          </a:p>
        </p:txBody>
      </p:sp>
      <p:sp>
        <p:nvSpPr>
          <p:cNvPr id="19" name="Text Box 17">
            <a:extLst>
              <a:ext uri="{FF2B5EF4-FFF2-40B4-BE49-F238E27FC236}">
                <a16:creationId xmlns:a16="http://schemas.microsoft.com/office/drawing/2014/main" xmlns="" id="{0D73A57A-0701-4389-AB9E-AA1FD34B47F1}"/>
              </a:ext>
            </a:extLst>
          </p:cNvPr>
          <p:cNvSpPr txBox="1">
            <a:spLocks noChangeArrowheads="1"/>
          </p:cNvSpPr>
          <p:nvPr/>
        </p:nvSpPr>
        <p:spPr bwMode="auto">
          <a:xfrm>
            <a:off x="4113001" y="5690986"/>
            <a:ext cx="304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dirty="0" smtClean="0"/>
              <a:t>6</a:t>
            </a:r>
            <a:endParaRPr lang="en-US" altLang="en-US" sz="2400" b="1" dirty="0"/>
          </a:p>
        </p:txBody>
      </p:sp>
      <p:sp>
        <p:nvSpPr>
          <p:cNvPr id="20" name="Text Box 17">
            <a:extLst>
              <a:ext uri="{FF2B5EF4-FFF2-40B4-BE49-F238E27FC236}">
                <a16:creationId xmlns:a16="http://schemas.microsoft.com/office/drawing/2014/main" xmlns="" id="{0D73A57A-0701-4389-AB9E-AA1FD34B47F1}"/>
              </a:ext>
            </a:extLst>
          </p:cNvPr>
          <p:cNvSpPr txBox="1">
            <a:spLocks noChangeArrowheads="1"/>
          </p:cNvSpPr>
          <p:nvPr/>
        </p:nvSpPr>
        <p:spPr bwMode="auto">
          <a:xfrm>
            <a:off x="5932098" y="5690986"/>
            <a:ext cx="6070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400" b="1" dirty="0" smtClean="0"/>
              <a:t>12</a:t>
            </a:r>
            <a:endParaRPr lang="en-US" altLang="en-US" sz="2400" b="1" dirty="0"/>
          </a:p>
        </p:txBody>
      </p:sp>
      <p:sp>
        <p:nvSpPr>
          <p:cNvPr id="21" name="TextBox 20"/>
          <p:cNvSpPr txBox="1"/>
          <p:nvPr/>
        </p:nvSpPr>
        <p:spPr>
          <a:xfrm>
            <a:off x="4923881" y="5274593"/>
            <a:ext cx="785003" cy="461665"/>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B</a:t>
            </a:r>
            <a:r>
              <a:rPr lang="en-US" sz="2400" b="1" baseline="-25000" dirty="0" smtClean="0">
                <a:latin typeface="Times New Roman" panose="02020603050405020304" pitchFamily="18" charset="0"/>
                <a:cs typeface="Times New Roman" panose="02020603050405020304" pitchFamily="18" charset="0"/>
              </a:rPr>
              <a:t>2</a:t>
            </a:r>
            <a:endParaRPr lang="en-US" sz="2400" b="1" baseline="-25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78498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9867181" cy="4704571"/>
          </a:xfrm>
        </p:spPr>
        <p:txBody>
          <a:bodyPr>
            <a:normAutofit/>
          </a:bodyPr>
          <a:lstStyle/>
          <a:p>
            <a:pPr marL="0" indent="0">
              <a:lnSpc>
                <a:spcPct val="100000"/>
              </a:lnSpc>
              <a:buNone/>
            </a:pPr>
            <a:r>
              <a:rPr lang="en-US" b="1" dirty="0" smtClean="0">
                <a:solidFill>
                  <a:srgbClr val="C00000"/>
                </a:solidFill>
                <a:latin typeface="Times New Roman" panose="02020603050405020304" pitchFamily="18" charset="0"/>
                <a:cs typeface="Times New Roman" panose="02020603050405020304" pitchFamily="18" charset="0"/>
              </a:rPr>
              <a:t>Using PW and FW Method </a:t>
            </a:r>
          </a:p>
          <a:p>
            <a:pPr marL="0" indent="0">
              <a:lnSpc>
                <a:spcPct val="100000"/>
              </a:lnSpc>
              <a:buNone/>
            </a:pPr>
            <a:r>
              <a:rPr lang="en-US" b="1" dirty="0" smtClean="0">
                <a:latin typeface="Times New Roman" panose="02020603050405020304" pitchFamily="18" charset="0"/>
                <a:cs typeface="Times New Roman" panose="02020603050405020304" pitchFamily="18" charset="0"/>
              </a:rPr>
              <a:t>PW of Project  A (10%) = - 3500 - 3500 [(P/F,10%,4) +(P/F,10%,8)] + (1900 - 645) (P/A,10%,12) </a:t>
            </a:r>
          </a:p>
          <a:p>
            <a:pPr marL="0" indent="0">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 $ 1028 </a:t>
            </a:r>
          </a:p>
          <a:p>
            <a:pPr marL="0" indent="0">
              <a:lnSpc>
                <a:spcPct val="100000"/>
              </a:lnSpc>
              <a:buNone/>
            </a:pPr>
            <a:endParaRPr lang="en-US" b="1" dirty="0" smtClean="0">
              <a:latin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cs typeface="Times New Roman" panose="02020603050405020304" pitchFamily="18" charset="0"/>
              </a:rPr>
              <a:t>FW of Project A(10%) = - 3500 (F/P,10%,12) - 3500 (F/P,10%,8) - 3500 (F/P,10%,4) + (1900 - 645) (F/A,10%,12)</a:t>
            </a:r>
          </a:p>
          <a:p>
            <a:pPr marL="0" indent="0">
              <a:lnSpc>
                <a:spcPct val="100000"/>
              </a:lnSpc>
              <a:buNone/>
            </a:pPr>
            <a:r>
              <a:rPr lang="en-US" b="1" dirty="0">
                <a:latin typeface="Times New Roman" panose="02020603050405020304" pitchFamily="18" charset="0"/>
                <a:cs typeface="Times New Roman" panose="02020603050405020304" pitchFamily="18" charset="0"/>
              </a:rPr>
              <a:t>             = - 23611 + 26837 </a:t>
            </a:r>
          </a:p>
          <a:p>
            <a:pPr marL="0" indent="0">
              <a:lnSpc>
                <a:spcPct val="100000"/>
              </a:lnSpc>
              <a:buNone/>
            </a:pPr>
            <a:r>
              <a:rPr lang="en-US" b="1" dirty="0">
                <a:latin typeface="Times New Roman" panose="02020603050405020304" pitchFamily="18" charset="0"/>
                <a:cs typeface="Times New Roman" panose="02020603050405020304" pitchFamily="18" charset="0"/>
              </a:rPr>
              <a:t>            = $ 3226 </a:t>
            </a:r>
          </a:p>
          <a:p>
            <a:pPr marL="0" indent="0">
              <a:buNone/>
            </a:pPr>
            <a:endParaRPr lang="en-US" b="1" dirty="0" smtClean="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500062"/>
            <a:ext cx="8901023" cy="1325563"/>
          </a:xfrm>
        </p:spPr>
        <p:txBody>
          <a:bodyPr>
            <a:normAutofit/>
          </a:bodyPr>
          <a:lstStyle/>
          <a:p>
            <a:pPr marL="0" indent="0" algn="just"/>
            <a:r>
              <a:rPr lang="en-US" altLang="en-US" sz="3200" b="1" dirty="0" smtClean="0">
                <a:solidFill>
                  <a:srgbClr val="002060"/>
                </a:solidFill>
                <a:latin typeface="Times New Roman" panose="02020603050405020304" pitchFamily="18" charset="0"/>
                <a:cs typeface="Times New Roman" panose="02020603050405020304" pitchFamily="18" charset="0"/>
              </a:rPr>
              <a:t>Repeatability assumption Example (Using Equivalent Worth Method)  (Cont’d ….) </a:t>
            </a:r>
          </a:p>
        </p:txBody>
      </p:sp>
    </p:spTree>
    <p:extLst>
      <p:ext uri="{BB962C8B-B14F-4D97-AF65-F5344CB8AC3E}">
        <p14:creationId xmlns:p14="http://schemas.microsoft.com/office/powerpoint/2010/main" val="29327333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5671" y="1489194"/>
            <a:ext cx="9047672" cy="4920231"/>
          </a:xfrm>
        </p:spPr>
        <p:txBody>
          <a:bodyPr>
            <a:noAutofit/>
          </a:bodyPr>
          <a:lstStyle/>
          <a:p>
            <a:pPr marL="0" indent="0">
              <a:lnSpc>
                <a:spcPct val="100000"/>
              </a:lnSpc>
              <a:buNone/>
            </a:pPr>
            <a:r>
              <a:rPr lang="en-US" b="1" dirty="0" smtClean="0">
                <a:latin typeface="Times New Roman" panose="02020603050405020304" pitchFamily="18" charset="0"/>
                <a:cs typeface="Times New Roman" panose="02020603050405020304" pitchFamily="18" charset="0"/>
              </a:rPr>
              <a:t>PW </a:t>
            </a:r>
            <a:r>
              <a:rPr lang="en-US" b="1" dirty="0">
                <a:latin typeface="Times New Roman" panose="02020603050405020304" pitchFamily="18" charset="0"/>
                <a:cs typeface="Times New Roman" panose="02020603050405020304" pitchFamily="18" charset="0"/>
              </a:rPr>
              <a:t>of Project B (10%) = - 5000 - 5000 (P/F,10%,6) + (2500 - 1020) (P/A,10%,12) </a:t>
            </a:r>
          </a:p>
          <a:p>
            <a:pPr marL="0" indent="0">
              <a:lnSpc>
                <a:spcPct val="100000"/>
              </a:lnSpc>
              <a:buNone/>
            </a:pPr>
            <a:r>
              <a:rPr lang="en-US" b="1" dirty="0">
                <a:latin typeface="Times New Roman" panose="02020603050405020304" pitchFamily="18" charset="0"/>
                <a:cs typeface="Times New Roman" panose="02020603050405020304" pitchFamily="18" charset="0"/>
              </a:rPr>
              <a:t>= $ </a:t>
            </a:r>
            <a:r>
              <a:rPr lang="en-US" b="1" dirty="0" smtClean="0">
                <a:latin typeface="Times New Roman" panose="02020603050405020304" pitchFamily="18" charset="0"/>
                <a:cs typeface="Times New Roman" panose="02020603050405020304" pitchFamily="18" charset="0"/>
              </a:rPr>
              <a:t>2262</a:t>
            </a:r>
          </a:p>
          <a:p>
            <a:pPr marL="0" indent="0">
              <a:lnSpc>
                <a:spcPct val="100000"/>
              </a:lnSpc>
              <a:buNone/>
            </a:pPr>
            <a:r>
              <a:rPr lang="en-US" b="1" dirty="0">
                <a:latin typeface="Times New Roman" panose="02020603050405020304" pitchFamily="18" charset="0"/>
                <a:cs typeface="Times New Roman" panose="02020603050405020304" pitchFamily="18" charset="0"/>
              </a:rPr>
              <a:t>FW of Project B(10%) = - 5000 (F/P,10%,12) - 5000 (F/P,10%,6) + (2500 - 1020) (F/A,10%,12) </a:t>
            </a:r>
          </a:p>
          <a:p>
            <a:pPr marL="0" indent="0">
              <a:lnSpc>
                <a:spcPct val="100000"/>
              </a:lnSpc>
              <a:buNone/>
            </a:pPr>
            <a:r>
              <a:rPr lang="en-US" b="1" dirty="0">
                <a:latin typeface="Times New Roman" panose="02020603050405020304" pitchFamily="18" charset="0"/>
                <a:cs typeface="Times New Roman" panose="02020603050405020304" pitchFamily="18" charset="0"/>
              </a:rPr>
              <a:t>              = $ 7099.6 </a:t>
            </a:r>
          </a:p>
          <a:p>
            <a:pPr marL="0" indent="0" algn="just">
              <a:buNone/>
            </a:pPr>
            <a:r>
              <a:rPr lang="en-US" b="1" dirty="0" smtClean="0">
                <a:solidFill>
                  <a:srgbClr val="C00000"/>
                </a:solidFill>
                <a:latin typeface="Times New Roman" panose="02020603050405020304" pitchFamily="18" charset="0"/>
                <a:cs typeface="Times New Roman" panose="02020603050405020304" pitchFamily="18" charset="0"/>
              </a:rPr>
              <a:t>PW </a:t>
            </a:r>
            <a:r>
              <a:rPr lang="en-US" b="1" dirty="0">
                <a:solidFill>
                  <a:srgbClr val="C00000"/>
                </a:solidFill>
                <a:latin typeface="Times New Roman" panose="02020603050405020304" pitchFamily="18" charset="0"/>
                <a:cs typeface="Times New Roman" panose="02020603050405020304" pitchFamily="18" charset="0"/>
              </a:rPr>
              <a:t>of Project B(10%) &gt; </a:t>
            </a:r>
            <a:r>
              <a:rPr lang="en-US" b="1" dirty="0" smtClean="0">
                <a:solidFill>
                  <a:srgbClr val="C00000"/>
                </a:solidFill>
                <a:latin typeface="Times New Roman" panose="02020603050405020304" pitchFamily="18" charset="0"/>
                <a:cs typeface="Times New Roman" panose="02020603050405020304" pitchFamily="18" charset="0"/>
              </a:rPr>
              <a:t>PW </a:t>
            </a:r>
            <a:r>
              <a:rPr lang="en-US" b="1" dirty="0">
                <a:solidFill>
                  <a:srgbClr val="C00000"/>
                </a:solidFill>
                <a:latin typeface="Times New Roman" panose="02020603050405020304" pitchFamily="18" charset="0"/>
                <a:cs typeface="Times New Roman" panose="02020603050405020304" pitchFamily="18" charset="0"/>
              </a:rPr>
              <a:t>of Project A(10%) Therefore, Select the Project B </a:t>
            </a:r>
          </a:p>
          <a:p>
            <a:pPr marL="0" indent="0" algn="just">
              <a:buNone/>
            </a:pPr>
            <a:r>
              <a:rPr lang="en-US" b="1" dirty="0" smtClean="0">
                <a:solidFill>
                  <a:srgbClr val="C00000"/>
                </a:solidFill>
                <a:latin typeface="Times New Roman" panose="02020603050405020304" pitchFamily="18" charset="0"/>
                <a:cs typeface="Times New Roman" panose="02020603050405020304" pitchFamily="18" charset="0"/>
              </a:rPr>
              <a:t>FW </a:t>
            </a:r>
            <a:r>
              <a:rPr lang="en-US" b="1" dirty="0">
                <a:solidFill>
                  <a:srgbClr val="C00000"/>
                </a:solidFill>
                <a:latin typeface="Times New Roman" panose="02020603050405020304" pitchFamily="18" charset="0"/>
                <a:cs typeface="Times New Roman" panose="02020603050405020304" pitchFamily="18" charset="0"/>
              </a:rPr>
              <a:t>of Project B(10%) &gt; FW of Project A(10%) Therefore, Select the Project B </a:t>
            </a:r>
          </a:p>
        </p:txBody>
      </p:sp>
      <p:sp>
        <p:nvSpPr>
          <p:cNvPr id="4" name="Title 1"/>
          <p:cNvSpPr>
            <a:spLocks noGrp="1"/>
          </p:cNvSpPr>
          <p:nvPr>
            <p:ph type="title"/>
          </p:nvPr>
        </p:nvSpPr>
        <p:spPr>
          <a:xfrm>
            <a:off x="1002100" y="224017"/>
            <a:ext cx="7529423" cy="1325563"/>
          </a:xfrm>
        </p:spPr>
        <p:txBody>
          <a:bodyPr>
            <a:normAutofit/>
          </a:bodyPr>
          <a:lstStyle/>
          <a:p>
            <a:pPr marL="0" indent="0" algn="just"/>
            <a:r>
              <a:rPr lang="en-US" altLang="en-US" sz="3200" b="1" dirty="0" smtClean="0">
                <a:solidFill>
                  <a:srgbClr val="002060"/>
                </a:solidFill>
                <a:latin typeface="Times New Roman" panose="02020603050405020304" pitchFamily="18" charset="0"/>
                <a:cs typeface="Times New Roman" panose="02020603050405020304" pitchFamily="18" charset="0"/>
              </a:rPr>
              <a:t>Repeatability assumption Example (Using Equivalent Worth Method)  (Cont’d ….) </a:t>
            </a:r>
          </a:p>
        </p:txBody>
      </p:sp>
    </p:spTree>
    <p:extLst>
      <p:ext uri="{BB962C8B-B14F-4D97-AF65-F5344CB8AC3E}">
        <p14:creationId xmlns:p14="http://schemas.microsoft.com/office/powerpoint/2010/main" val="30651950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246079" cy="4635560"/>
          </a:xfrm>
        </p:spPr>
        <p:txBody>
          <a:bodyPr/>
          <a:lstStyle/>
          <a:p>
            <a:pPr marL="0" indent="0">
              <a:buNone/>
            </a:pPr>
            <a:r>
              <a:rPr lang="en-US" b="1" dirty="0" smtClean="0">
                <a:solidFill>
                  <a:srgbClr val="C00000"/>
                </a:solidFill>
                <a:latin typeface="Times New Roman" panose="02020603050405020304" pitchFamily="18" charset="0"/>
                <a:cs typeface="Times New Roman" panose="02020603050405020304" pitchFamily="18" charset="0"/>
              </a:rPr>
              <a:t>Using AW Method </a:t>
            </a:r>
          </a:p>
          <a:p>
            <a:pPr marL="0" indent="0" algn="just">
              <a:buNone/>
            </a:pPr>
            <a:r>
              <a:rPr lang="en-US" b="1" dirty="0" smtClean="0">
                <a:latin typeface="Times New Roman" panose="02020603050405020304" pitchFamily="18" charset="0"/>
                <a:cs typeface="Times New Roman" panose="02020603050405020304" pitchFamily="18" charset="0"/>
              </a:rPr>
              <a:t>In case of AW method, the AW value of all the cash flow in one cycle is equal in all the cycle. Therefore we calculate the AW value of one cycle. </a:t>
            </a:r>
          </a:p>
          <a:p>
            <a:pPr marL="0" indent="0" algn="just">
              <a:buNone/>
            </a:pPr>
            <a:r>
              <a:rPr lang="en-US" b="1" dirty="0" smtClean="0">
                <a:latin typeface="Times New Roman" panose="02020603050405020304" pitchFamily="18" charset="0"/>
                <a:cs typeface="Times New Roman" panose="02020603050405020304" pitchFamily="18" charset="0"/>
              </a:rPr>
              <a:t>AW of Project A (10%) = - 3500 (A/P,10%,4) + (1900 - 645) </a:t>
            </a:r>
          </a:p>
          <a:p>
            <a:pPr marL="0" indent="0" algn="just">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 $151 </a:t>
            </a:r>
          </a:p>
          <a:p>
            <a:pPr marL="0" indent="0" algn="just">
              <a:buNone/>
            </a:pPr>
            <a:r>
              <a:rPr lang="en-US" b="1" dirty="0" smtClean="0">
                <a:latin typeface="Times New Roman" panose="02020603050405020304" pitchFamily="18" charset="0"/>
                <a:cs typeface="Times New Roman" panose="02020603050405020304" pitchFamily="18" charset="0"/>
              </a:rPr>
              <a:t>AW of Project B (10%) = - 5000 (A/P,10%,6)+ (2500 - 1020) </a:t>
            </a:r>
          </a:p>
          <a:p>
            <a:pPr marL="0" indent="0" algn="just">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 $332 </a:t>
            </a:r>
          </a:p>
          <a:p>
            <a:pPr marL="0" indent="0" algn="just">
              <a:buNone/>
            </a:pPr>
            <a:r>
              <a:rPr lang="en-US" b="1" dirty="0" smtClean="0">
                <a:latin typeface="Times New Roman" panose="02020603050405020304" pitchFamily="18" charset="0"/>
                <a:cs typeface="Times New Roman" panose="02020603050405020304" pitchFamily="18" charset="0"/>
              </a:rPr>
              <a:t>From all three methods, value of B &gt; value of A, Select B. </a:t>
            </a: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5"/>
            <a:ext cx="7995249" cy="1325563"/>
          </a:xfrm>
        </p:spPr>
        <p:txBody>
          <a:bodyPr>
            <a:normAutofit/>
          </a:bodyPr>
          <a:lstStyle/>
          <a:p>
            <a:pPr marL="0" indent="0" algn="just"/>
            <a:r>
              <a:rPr lang="en-US" altLang="en-US" sz="3200" b="1" dirty="0" smtClean="0">
                <a:solidFill>
                  <a:srgbClr val="002060"/>
                </a:solidFill>
                <a:latin typeface="Times New Roman" panose="02020603050405020304" pitchFamily="18" charset="0"/>
                <a:cs typeface="Times New Roman" panose="02020603050405020304" pitchFamily="18" charset="0"/>
              </a:rPr>
              <a:t>Repeatability assumption Example (Using Equivalent Worth Method)  (Cont’d ….) </a:t>
            </a:r>
          </a:p>
        </p:txBody>
      </p:sp>
    </p:spTree>
    <p:extLst>
      <p:ext uri="{BB962C8B-B14F-4D97-AF65-F5344CB8AC3E}">
        <p14:creationId xmlns:p14="http://schemas.microsoft.com/office/powerpoint/2010/main" val="22243227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8804" y="1497820"/>
            <a:ext cx="9530751" cy="5360179"/>
          </a:xfrm>
        </p:spPr>
        <p:txBody>
          <a:bodyPr>
            <a:normAutofit fontScale="92500"/>
          </a:bodyPr>
          <a:lstStyle/>
          <a:p>
            <a:pPr algn="just">
              <a:lnSpc>
                <a:spcPct val="120000"/>
              </a:lnSpc>
              <a:buFont typeface="Wingdings" panose="05000000000000000000" pitchFamily="2" charset="2"/>
              <a:buChar char="Ø"/>
            </a:pPr>
            <a:r>
              <a:rPr lang="en-US" sz="3000" b="1" dirty="0" smtClean="0">
                <a:latin typeface="Times New Roman" panose="02020603050405020304" pitchFamily="18" charset="0"/>
                <a:cs typeface="Times New Roman" panose="02020603050405020304" pitchFamily="18" charset="0"/>
              </a:rPr>
              <a:t>The repeatability assumption has limited use in engineering practice, because actual situation seldom meet both condition assumed in repeatability method. [4]</a:t>
            </a:r>
          </a:p>
          <a:p>
            <a:pPr algn="just">
              <a:lnSpc>
                <a:spcPct val="120000"/>
              </a:lnSpc>
              <a:buFont typeface="Wingdings" panose="05000000000000000000" pitchFamily="2" charset="2"/>
              <a:buChar char="Ø"/>
            </a:pPr>
            <a:r>
              <a:rPr lang="en-US" sz="3000" b="1" dirty="0" smtClean="0">
                <a:latin typeface="Times New Roman" panose="02020603050405020304" pitchFamily="18" charset="0"/>
                <a:cs typeface="Times New Roman" panose="02020603050405020304" pitchFamily="18" charset="0"/>
              </a:rPr>
              <a:t>If the repeatability assumption is not applicable to a decision situation, then an appropriate study period needs to be selected i.e. co terminated assumption. [3]</a:t>
            </a:r>
          </a:p>
          <a:p>
            <a:pPr algn="just">
              <a:lnSpc>
                <a:spcPct val="120000"/>
              </a:lnSpc>
              <a:buFont typeface="Wingdings" panose="05000000000000000000" pitchFamily="2" charset="2"/>
              <a:buChar char="Ø"/>
            </a:pPr>
            <a:r>
              <a:rPr lang="en-US" sz="3000" b="1" dirty="0" smtClean="0">
                <a:latin typeface="Times New Roman" panose="02020603050405020304" pitchFamily="18" charset="0"/>
                <a:cs typeface="Times New Roman" panose="02020603050405020304" pitchFamily="18" charset="0"/>
              </a:rPr>
              <a:t>This is the most frequently used approach most frequently used in engineering practice as product life cycle are becoming shorter. </a:t>
            </a:r>
          </a:p>
          <a:p>
            <a:pPr>
              <a:buFont typeface="Wingdings" panose="05000000000000000000" pitchFamily="2" charset="2"/>
              <a:buChar char="Ø"/>
            </a:pPr>
            <a:endParaRPr lang="en-US" dirty="0"/>
          </a:p>
        </p:txBody>
      </p:sp>
      <p:sp>
        <p:nvSpPr>
          <p:cNvPr id="4" name="Rectangle 2">
            <a:extLst>
              <a:ext uri="{FF2B5EF4-FFF2-40B4-BE49-F238E27FC236}">
                <a16:creationId xmlns:a16="http://schemas.microsoft.com/office/drawing/2014/main" xmlns="" id="{3B304224-1F8D-4455-B8BA-BE0E2C0FFE45}"/>
              </a:ext>
            </a:extLst>
          </p:cNvPr>
          <p:cNvSpPr>
            <a:spLocks noGrp="1" noChangeArrowheads="1"/>
          </p:cNvSpPr>
          <p:nvPr>
            <p:ph type="title"/>
          </p:nvPr>
        </p:nvSpPr>
        <p:spPr>
          <a:xfrm>
            <a:off x="2382328" y="373752"/>
            <a:ext cx="10515600" cy="1325563"/>
          </a:xfrm>
        </p:spPr>
        <p:txBody>
          <a:bodyPr>
            <a:normAutofit/>
          </a:bodyPr>
          <a:lstStyle/>
          <a:p>
            <a:pPr eaLnBrk="1" hangingPunct="1"/>
            <a:r>
              <a:rPr lang="en-US" altLang="en-US" sz="3200" b="1" dirty="0">
                <a:solidFill>
                  <a:srgbClr val="002060"/>
                </a:solidFill>
                <a:latin typeface="Times New Roman" panose="02020603050405020304" pitchFamily="18" charset="0"/>
                <a:cs typeface="Times New Roman" panose="02020603050405020304" pitchFamily="18" charset="0"/>
              </a:rPr>
              <a:t>Co - terminated assumption</a:t>
            </a:r>
          </a:p>
        </p:txBody>
      </p:sp>
    </p:spTree>
    <p:extLst>
      <p:ext uri="{BB962C8B-B14F-4D97-AF65-F5344CB8AC3E}">
        <p14:creationId xmlns:p14="http://schemas.microsoft.com/office/powerpoint/2010/main" val="19700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0948" y="940279"/>
            <a:ext cx="9625642" cy="5814204"/>
          </a:xfrm>
        </p:spPr>
        <p:txBody>
          <a:bodyPr>
            <a:normAutofit lnSpcReduction="10000"/>
          </a:bodyPr>
          <a:lstStyle/>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co terminated assumption </a:t>
            </a:r>
            <a:r>
              <a:rPr lang="en-US" b="1" dirty="0" smtClean="0">
                <a:solidFill>
                  <a:srgbClr val="C00000"/>
                </a:solidFill>
                <a:latin typeface="Times New Roman" panose="02020603050405020304" pitchFamily="18" charset="0"/>
                <a:cs typeface="Times New Roman" panose="02020603050405020304" pitchFamily="18" charset="0"/>
              </a:rPr>
              <a:t>uses a finite and identical study period for all alternatives</a:t>
            </a:r>
            <a:r>
              <a:rPr lang="en-US" b="1" dirty="0" smtClean="0">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planning horizon combined with appropriate adjustments to the estimated cash flows plus the alternatives on a common and comparable basis.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The planning horizon chosen could be </a:t>
            </a:r>
          </a:p>
          <a:p>
            <a:pPr marL="0" indent="0" algn="just">
              <a:lnSpc>
                <a:spcPct val="110000"/>
              </a:lnSpc>
              <a:buNone/>
            </a:pPr>
            <a:r>
              <a:rPr lang="en-US" b="1" dirty="0" smtClean="0">
                <a:latin typeface="Times New Roman" panose="02020603050405020304" pitchFamily="18" charset="0"/>
                <a:cs typeface="Times New Roman" panose="02020603050405020304" pitchFamily="18" charset="0"/>
              </a:rPr>
              <a:t>             -  Life of shorter lived alternative. </a:t>
            </a:r>
          </a:p>
          <a:p>
            <a:pPr marL="0" indent="0" algn="just">
              <a:lnSpc>
                <a:spcPct val="11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  Life of longer lived alternative. </a:t>
            </a:r>
          </a:p>
          <a:p>
            <a:pPr marL="0" indent="0" algn="just">
              <a:lnSpc>
                <a:spcPct val="11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  Less than shorter lived alternative </a:t>
            </a:r>
          </a:p>
          <a:p>
            <a:pPr marL="0" indent="0" algn="just">
              <a:lnSpc>
                <a:spcPct val="11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  Greater than longer lived alternative </a:t>
            </a:r>
          </a:p>
          <a:p>
            <a:pPr marL="0" indent="0" algn="just">
              <a:lnSpc>
                <a:spcPct val="11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  In between the shortest and longest lived alternative.</a:t>
            </a:r>
            <a:endParaRPr lang="en-US" b="1" dirty="0">
              <a:latin typeface="Times New Roman" panose="02020603050405020304" pitchFamily="18" charset="0"/>
              <a:cs typeface="Times New Roman" panose="02020603050405020304" pitchFamily="18" charset="0"/>
            </a:endParaRPr>
          </a:p>
        </p:txBody>
      </p:sp>
      <p:sp>
        <p:nvSpPr>
          <p:cNvPr id="4" name="Rectangle 2">
            <a:extLst>
              <a:ext uri="{FF2B5EF4-FFF2-40B4-BE49-F238E27FC236}">
                <a16:creationId xmlns:a16="http://schemas.microsoft.com/office/drawing/2014/main" xmlns="" id="{3B304224-1F8D-4455-B8BA-BE0E2C0FFE45}"/>
              </a:ext>
            </a:extLst>
          </p:cNvPr>
          <p:cNvSpPr>
            <a:spLocks noGrp="1" noChangeArrowheads="1"/>
          </p:cNvSpPr>
          <p:nvPr>
            <p:ph type="title"/>
          </p:nvPr>
        </p:nvSpPr>
        <p:spPr>
          <a:xfrm>
            <a:off x="1528313" y="0"/>
            <a:ext cx="10515600" cy="1325563"/>
          </a:xfrm>
        </p:spPr>
        <p:txBody>
          <a:bodyPr>
            <a:normAutofit/>
          </a:bodyPr>
          <a:lstStyle/>
          <a:p>
            <a:pPr eaLnBrk="1" hangingPunct="1"/>
            <a:r>
              <a:rPr lang="en-US" altLang="en-US" sz="3200" b="1" dirty="0">
                <a:solidFill>
                  <a:srgbClr val="002060"/>
                </a:solidFill>
                <a:latin typeface="Times New Roman" panose="02020603050405020304" pitchFamily="18" charset="0"/>
                <a:cs typeface="Times New Roman" panose="02020603050405020304" pitchFamily="18" charset="0"/>
              </a:rPr>
              <a:t>Co - terminated </a:t>
            </a:r>
            <a:r>
              <a:rPr lang="en-US" altLang="en-US" sz="3200" b="1" dirty="0" smtClean="0">
                <a:solidFill>
                  <a:srgbClr val="002060"/>
                </a:solidFill>
                <a:latin typeface="Times New Roman" panose="02020603050405020304" pitchFamily="18" charset="0"/>
                <a:cs typeface="Times New Roman" panose="02020603050405020304" pitchFamily="18" charset="0"/>
              </a:rPr>
              <a:t>assumption (Cont’d…)</a:t>
            </a:r>
            <a:endParaRPr lang="en-US" alt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27172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xmlns="" id="{3B304224-1F8D-4455-B8BA-BE0E2C0FFE45}"/>
              </a:ext>
            </a:extLst>
          </p:cNvPr>
          <p:cNvSpPr>
            <a:spLocks noGrp="1" noChangeArrowheads="1"/>
          </p:cNvSpPr>
          <p:nvPr>
            <p:ph type="title"/>
          </p:nvPr>
        </p:nvSpPr>
        <p:spPr>
          <a:xfrm>
            <a:off x="1442049" y="270235"/>
            <a:ext cx="10515600" cy="1325563"/>
          </a:xfrm>
        </p:spPr>
        <p:txBody>
          <a:bodyPr>
            <a:normAutofit/>
          </a:bodyPr>
          <a:lstStyle/>
          <a:p>
            <a:pPr eaLnBrk="1" hangingPunct="1"/>
            <a:r>
              <a:rPr lang="en-US" altLang="en-US" sz="3200" b="1" dirty="0">
                <a:solidFill>
                  <a:srgbClr val="002060"/>
                </a:solidFill>
                <a:latin typeface="Times New Roman" panose="02020603050405020304" pitchFamily="18" charset="0"/>
                <a:cs typeface="Times New Roman" panose="02020603050405020304" pitchFamily="18" charset="0"/>
              </a:rPr>
              <a:t>Co - terminated </a:t>
            </a:r>
            <a:r>
              <a:rPr lang="en-US" altLang="en-US" sz="3200" b="1" dirty="0" smtClean="0">
                <a:solidFill>
                  <a:srgbClr val="002060"/>
                </a:solidFill>
                <a:latin typeface="Times New Roman" panose="02020603050405020304" pitchFamily="18" charset="0"/>
                <a:cs typeface="Times New Roman" panose="02020603050405020304" pitchFamily="18" charset="0"/>
              </a:rPr>
              <a:t>assumption (Cont’d…)</a:t>
            </a:r>
            <a:endParaRPr lang="en-US" altLang="en-US" sz="3200" b="1" dirty="0">
              <a:solidFill>
                <a:srgbClr val="002060"/>
              </a:solidFill>
              <a:latin typeface="Times New Roman" panose="02020603050405020304" pitchFamily="18" charset="0"/>
              <a:cs typeface="Times New Roman" panose="02020603050405020304" pitchFamily="18" charset="0"/>
            </a:endParaRPr>
          </a:p>
        </p:txBody>
      </p:sp>
      <p:sp>
        <p:nvSpPr>
          <p:cNvPr id="5" name="Content Placeholder 2">
            <a:extLst>
              <a:ext uri="{FF2B5EF4-FFF2-40B4-BE49-F238E27FC236}">
                <a16:creationId xmlns:a16="http://schemas.microsoft.com/office/drawing/2014/main" xmlns="" id="{47E5E1C5-E730-427B-8593-84CE5C8C9F93}"/>
              </a:ext>
            </a:extLst>
          </p:cNvPr>
          <p:cNvSpPr>
            <a:spLocks noGrp="1"/>
          </p:cNvSpPr>
          <p:nvPr>
            <p:ph idx="1"/>
          </p:nvPr>
        </p:nvSpPr>
        <p:spPr>
          <a:xfrm>
            <a:off x="838200" y="1825625"/>
            <a:ext cx="10764328" cy="4351338"/>
          </a:xfrm>
        </p:spPr>
        <p:txBody>
          <a:bodyPr>
            <a:noAutofit/>
          </a:bodyPr>
          <a:lstStyle/>
          <a:p>
            <a:pPr>
              <a:buFontTx/>
              <a:buNone/>
              <a:defRPr/>
            </a:pPr>
            <a:r>
              <a:rPr lang="en-US" sz="4400" b="1" dirty="0">
                <a:solidFill>
                  <a:srgbClr val="C00000"/>
                </a:solidFill>
                <a:latin typeface="Times New Roman" pitchFamily="18" charset="0"/>
                <a:cs typeface="Times New Roman" pitchFamily="18" charset="0"/>
              </a:rPr>
              <a:t>Two cases: </a:t>
            </a:r>
          </a:p>
          <a:p>
            <a:pPr marL="514350" indent="-514350">
              <a:buNone/>
              <a:defRPr/>
            </a:pPr>
            <a:r>
              <a:rPr lang="en-US" sz="4400" b="1" dirty="0">
                <a:solidFill>
                  <a:srgbClr val="CC0099"/>
                </a:solidFill>
                <a:latin typeface="Times New Roman" pitchFamily="18" charset="0"/>
                <a:cs typeface="Times New Roman" pitchFamily="18" charset="0"/>
              </a:rPr>
              <a:t>Case 1:  STUDY PERIOD &gt; USEFUL LIFE</a:t>
            </a:r>
          </a:p>
          <a:p>
            <a:pPr marL="514350" indent="-514350">
              <a:buNone/>
              <a:defRPr/>
            </a:pPr>
            <a:endParaRPr lang="en-US" sz="4400" b="1" dirty="0">
              <a:solidFill>
                <a:srgbClr val="CC0099"/>
              </a:solidFill>
              <a:latin typeface="Times New Roman" pitchFamily="18" charset="0"/>
              <a:cs typeface="Times New Roman" pitchFamily="18" charset="0"/>
            </a:endParaRPr>
          </a:p>
          <a:p>
            <a:pPr marL="514350" indent="-514350">
              <a:buNone/>
              <a:defRPr/>
            </a:pPr>
            <a:r>
              <a:rPr lang="en-US" sz="4400" b="1" dirty="0">
                <a:solidFill>
                  <a:srgbClr val="CC0099"/>
                </a:solidFill>
                <a:latin typeface="Times New Roman" pitchFamily="18" charset="0"/>
                <a:cs typeface="Times New Roman" pitchFamily="18" charset="0"/>
              </a:rPr>
              <a:t>Case 2:  STUDY PERIOD &lt; USEFUL LIFE </a:t>
            </a:r>
          </a:p>
        </p:txBody>
      </p:sp>
    </p:spTree>
    <p:extLst>
      <p:ext uri="{BB962C8B-B14F-4D97-AF65-F5344CB8AC3E}">
        <p14:creationId xmlns:p14="http://schemas.microsoft.com/office/powerpoint/2010/main" val="3729141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circle(in)">
                                      <p:cBhvr>
                                        <p:cTn id="7" dur="20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xEl>
                                              <p:pRg st="3" end="3"/>
                                            </p:txEl>
                                          </p:spTgt>
                                        </p:tgtEl>
                                        <p:attrNameLst>
                                          <p:attrName>style.visibility</p:attrName>
                                        </p:attrNameLst>
                                      </p:cBhvr>
                                      <p:to>
                                        <p:strVal val="visible"/>
                                      </p:to>
                                    </p:set>
                                    <p:animEffect transition="in" filter="circle(in)">
                                      <p:cBhvr>
                                        <p:cTn id="12" dur="2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6441" y="1325563"/>
            <a:ext cx="9798170" cy="5687981"/>
          </a:xfrm>
        </p:spPr>
        <p:txBody>
          <a:bodyPr/>
          <a:lstStyle/>
          <a:p>
            <a:pPr marL="0" indent="0">
              <a:buNone/>
            </a:pPr>
            <a:r>
              <a:rPr lang="en-US" b="1" dirty="0" smtClean="0">
                <a:solidFill>
                  <a:srgbClr val="CC0099"/>
                </a:solidFill>
                <a:latin typeface="Times New Roman" pitchFamily="18" charset="0"/>
                <a:cs typeface="Times New Roman" pitchFamily="18" charset="0"/>
              </a:rPr>
              <a:t>Case 1:  STUDY PERIOD &gt; USEFUL LIFE </a:t>
            </a:r>
          </a:p>
          <a:p>
            <a:pPr algn="just">
              <a:buFont typeface="Wingdings" panose="05000000000000000000" pitchFamily="2" charset="2"/>
              <a:buChar char="Ø"/>
            </a:pPr>
            <a:r>
              <a:rPr lang="en-US" b="1" dirty="0" smtClean="0">
                <a:latin typeface="Times New Roman" pitchFamily="18" charset="0"/>
                <a:cs typeface="Times New Roman" pitchFamily="18" charset="0"/>
              </a:rPr>
              <a:t> A common instance of project lives that are longer than study period occurs in construction industry, where a building project may have a relatively short completion time but the equipment purchased has a much longer useful life. [1]</a:t>
            </a:r>
          </a:p>
          <a:p>
            <a:pPr algn="just">
              <a:buFont typeface="Wingdings" panose="05000000000000000000" pitchFamily="2" charset="2"/>
              <a:buChar char="Ø"/>
            </a:pPr>
            <a:r>
              <a:rPr lang="en-US" b="1" dirty="0" smtClean="0">
                <a:latin typeface="Times New Roman" pitchFamily="18" charset="0"/>
                <a:cs typeface="Times New Roman" pitchFamily="18" charset="0"/>
              </a:rPr>
              <a:t>Two assumptions </a:t>
            </a:r>
          </a:p>
          <a:p>
            <a:pPr algn="just"/>
            <a:r>
              <a:rPr lang="en-US" b="1" dirty="0" smtClean="0">
                <a:latin typeface="Times New Roman" pitchFamily="18" charset="0"/>
                <a:cs typeface="Times New Roman" pitchFamily="18" charset="0"/>
              </a:rPr>
              <a:t>Cash flow accumulated at the end of useful life will be reinvested for the extended period. </a:t>
            </a:r>
          </a:p>
          <a:p>
            <a:pPr algn="just"/>
            <a:r>
              <a:rPr lang="en-US" b="1" dirty="0" smtClean="0">
                <a:latin typeface="Times New Roman" pitchFamily="18" charset="0"/>
                <a:cs typeface="Times New Roman" pitchFamily="18" charset="0"/>
              </a:rPr>
              <a:t>Replacement / reinvestment is necessary for remaining period and economic consequences will also happen in succeeding life as on initial life span. </a:t>
            </a:r>
          </a:p>
          <a:p>
            <a:pPr marL="0" indent="0" algn="just">
              <a:buNone/>
            </a:pPr>
            <a:endParaRPr lang="en-US" dirty="0"/>
          </a:p>
        </p:txBody>
      </p:sp>
      <p:sp>
        <p:nvSpPr>
          <p:cNvPr id="4" name="Rectangle 2">
            <a:extLst>
              <a:ext uri="{FF2B5EF4-FFF2-40B4-BE49-F238E27FC236}">
                <a16:creationId xmlns:a16="http://schemas.microsoft.com/office/drawing/2014/main" xmlns="" id="{3B304224-1F8D-4455-B8BA-BE0E2C0FFE45}"/>
              </a:ext>
            </a:extLst>
          </p:cNvPr>
          <p:cNvSpPr>
            <a:spLocks noGrp="1" noChangeArrowheads="1"/>
          </p:cNvSpPr>
          <p:nvPr>
            <p:ph type="title"/>
          </p:nvPr>
        </p:nvSpPr>
        <p:spPr>
          <a:xfrm>
            <a:off x="1459302" y="0"/>
            <a:ext cx="10515600" cy="1325563"/>
          </a:xfrm>
        </p:spPr>
        <p:txBody>
          <a:bodyPr>
            <a:normAutofit/>
          </a:bodyPr>
          <a:lstStyle/>
          <a:p>
            <a:pPr eaLnBrk="1" hangingPunct="1"/>
            <a:r>
              <a:rPr lang="en-US" altLang="en-US" sz="3200" b="1" dirty="0">
                <a:solidFill>
                  <a:srgbClr val="002060"/>
                </a:solidFill>
                <a:latin typeface="Times New Roman" panose="02020603050405020304" pitchFamily="18" charset="0"/>
                <a:cs typeface="Times New Roman" panose="02020603050405020304" pitchFamily="18" charset="0"/>
              </a:rPr>
              <a:t>Co - terminated </a:t>
            </a:r>
            <a:r>
              <a:rPr lang="en-US" altLang="en-US" sz="3200" b="1" dirty="0" smtClean="0">
                <a:solidFill>
                  <a:srgbClr val="002060"/>
                </a:solidFill>
                <a:latin typeface="Times New Roman" panose="02020603050405020304" pitchFamily="18" charset="0"/>
                <a:cs typeface="Times New Roman" panose="02020603050405020304" pitchFamily="18" charset="0"/>
              </a:rPr>
              <a:t>assumption (Cont’d…)</a:t>
            </a:r>
            <a:endParaRPr lang="en-US" alt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81329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003875" cy="1325563"/>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Co - terminated assumption Example  </a:t>
            </a:r>
            <a:endParaRPr lang="en-US" sz="3200" dirty="0"/>
          </a:p>
        </p:txBody>
      </p:sp>
      <p:sp>
        <p:nvSpPr>
          <p:cNvPr id="3" name="Content Placeholder 2"/>
          <p:cNvSpPr>
            <a:spLocks noGrp="1"/>
          </p:cNvSpPr>
          <p:nvPr>
            <p:ph idx="1"/>
          </p:nvPr>
        </p:nvSpPr>
        <p:spPr>
          <a:xfrm>
            <a:off x="838200" y="1411556"/>
            <a:ext cx="10479657" cy="5273916"/>
          </a:xfrm>
        </p:spPr>
        <p:txBody>
          <a:bodyPr>
            <a:normAutofit fontScale="77500" lnSpcReduction="20000"/>
          </a:bodyPr>
          <a:lstStyle/>
          <a:p>
            <a:pPr marL="0" indent="0">
              <a:buNone/>
            </a:pPr>
            <a:r>
              <a:rPr lang="en-US" sz="3300" b="1" dirty="0" smtClean="0">
                <a:solidFill>
                  <a:srgbClr val="CC0099"/>
                </a:solidFill>
                <a:latin typeface="Times New Roman" panose="02020603050405020304" pitchFamily="18" charset="0"/>
                <a:cs typeface="Times New Roman" pitchFamily="18" charset="0"/>
              </a:rPr>
              <a:t>Case 1:  STUDY PERIOD &gt; USEFUL LIFE </a:t>
            </a:r>
          </a:p>
          <a:p>
            <a:pPr marL="0" indent="0">
              <a:buNone/>
            </a:pPr>
            <a:r>
              <a:rPr lang="en-US" sz="3300" b="1" dirty="0" smtClean="0">
                <a:latin typeface="Times New Roman" panose="02020603050405020304" pitchFamily="18" charset="0"/>
                <a:cs typeface="Times New Roman" panose="02020603050405020304" pitchFamily="18" charset="0"/>
              </a:rPr>
              <a:t>Consider the following mutually exclusive projects. MARR = 10%</a:t>
            </a:r>
          </a:p>
          <a:p>
            <a:pPr marL="0" indent="0">
              <a:buNone/>
            </a:pPr>
            <a:endParaRPr lang="en-US" sz="3300" b="1" dirty="0">
              <a:latin typeface="Times New Roman" panose="02020603050405020304" pitchFamily="18" charset="0"/>
              <a:cs typeface="Times New Roman" panose="02020603050405020304" pitchFamily="18" charset="0"/>
            </a:endParaRPr>
          </a:p>
          <a:p>
            <a:pPr marL="0" indent="0">
              <a:buNone/>
            </a:pPr>
            <a:endParaRPr lang="en-US" sz="3300" b="1" dirty="0" smtClean="0">
              <a:latin typeface="Times New Roman" panose="02020603050405020304" pitchFamily="18" charset="0"/>
              <a:cs typeface="Times New Roman" panose="02020603050405020304" pitchFamily="18" charset="0"/>
            </a:endParaRPr>
          </a:p>
          <a:p>
            <a:pPr marL="0" indent="0">
              <a:buNone/>
            </a:pPr>
            <a:endParaRPr lang="en-US" sz="3300" b="1" dirty="0">
              <a:latin typeface="Times New Roman" panose="02020603050405020304" pitchFamily="18" charset="0"/>
              <a:cs typeface="Times New Roman" panose="02020603050405020304" pitchFamily="18" charset="0"/>
            </a:endParaRPr>
          </a:p>
          <a:p>
            <a:pPr marL="0" indent="0">
              <a:buNone/>
            </a:pPr>
            <a:endParaRPr lang="en-US" sz="3300" b="1" dirty="0" smtClean="0">
              <a:latin typeface="Times New Roman" panose="02020603050405020304" pitchFamily="18" charset="0"/>
              <a:cs typeface="Times New Roman" panose="02020603050405020304" pitchFamily="18" charset="0"/>
            </a:endParaRPr>
          </a:p>
          <a:p>
            <a:pPr marL="0" indent="0">
              <a:buNone/>
            </a:pPr>
            <a:endParaRPr lang="en-US" sz="3300" b="1" dirty="0">
              <a:latin typeface="Times New Roman" panose="02020603050405020304" pitchFamily="18" charset="0"/>
              <a:cs typeface="Times New Roman" panose="02020603050405020304" pitchFamily="18" charset="0"/>
            </a:endParaRPr>
          </a:p>
          <a:p>
            <a:pPr marL="0" indent="0">
              <a:buNone/>
            </a:pPr>
            <a:endParaRPr lang="en-US" sz="3300" b="1" dirty="0" smtClean="0">
              <a:latin typeface="Times New Roman" panose="02020603050405020304" pitchFamily="18" charset="0"/>
              <a:cs typeface="Times New Roman" panose="02020603050405020304" pitchFamily="18" charset="0"/>
            </a:endParaRPr>
          </a:p>
          <a:p>
            <a:pPr marL="0" indent="0">
              <a:buNone/>
            </a:pPr>
            <a:endParaRPr lang="en-US" sz="3300" dirty="0" smtClean="0">
              <a:latin typeface="Times New Roman" panose="02020603050405020304" pitchFamily="18" charset="0"/>
              <a:cs typeface="Times New Roman" panose="02020603050405020304" pitchFamily="18" charset="0"/>
            </a:endParaRPr>
          </a:p>
          <a:p>
            <a:pPr marL="0" indent="0">
              <a:buNone/>
            </a:pPr>
            <a:endParaRPr lang="en-US" sz="3300" b="1" dirty="0" smtClean="0">
              <a:latin typeface="Times New Roman" panose="02020603050405020304" pitchFamily="18" charset="0"/>
              <a:cs typeface="Times New Roman" panose="02020603050405020304" pitchFamily="18" charset="0"/>
            </a:endParaRPr>
          </a:p>
          <a:p>
            <a:pPr marL="0" indent="0">
              <a:buNone/>
            </a:pPr>
            <a:r>
              <a:rPr lang="en-US" sz="3300" b="1" dirty="0" smtClean="0">
                <a:latin typeface="Times New Roman" panose="02020603050405020304" pitchFamily="18" charset="0"/>
                <a:cs typeface="Times New Roman" panose="02020603050405020304" pitchFamily="18" charset="0"/>
              </a:rPr>
              <a:t>Which </a:t>
            </a:r>
            <a:r>
              <a:rPr lang="en-US" sz="3300" b="1" dirty="0">
                <a:latin typeface="Times New Roman" panose="02020603050405020304" pitchFamily="18" charset="0"/>
                <a:cs typeface="Times New Roman" panose="02020603050405020304" pitchFamily="18" charset="0"/>
              </a:rPr>
              <a:t>alternative is more desirable based on the co-terminated assumption.</a:t>
            </a:r>
          </a:p>
          <a:p>
            <a:pPr marL="0" indent="0">
              <a:buNone/>
            </a:pPr>
            <a:r>
              <a:rPr lang="en-US" b="1" dirty="0">
                <a:latin typeface="Times New Roman" panose="02020603050405020304" pitchFamily="18" charset="0"/>
                <a:cs typeface="Times New Roman" panose="02020603050405020304" pitchFamily="18" charset="0"/>
              </a:rPr>
              <a:t>  </a:t>
            </a:r>
          </a:p>
          <a:p>
            <a:pPr marL="0" indent="0">
              <a:buNone/>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435598331"/>
              </p:ext>
            </p:extLst>
          </p:nvPr>
        </p:nvGraphicFramePr>
        <p:xfrm>
          <a:off x="1661064" y="2522587"/>
          <a:ext cx="8127999" cy="2743200"/>
        </p:xfrm>
        <a:graphic>
          <a:graphicData uri="http://schemas.openxmlformats.org/drawingml/2006/table">
            <a:tbl>
              <a:tblPr firstRow="1" bandRow="1">
                <a:tableStyleId>{616DA210-FB5B-4158-B5E0-FEB733F419BA}</a:tableStyleId>
              </a:tblPr>
              <a:tblGrid>
                <a:gridCol w="2709333"/>
                <a:gridCol w="2709333"/>
                <a:gridCol w="2709333"/>
              </a:tblGrid>
              <a:tr h="370840">
                <a:tc>
                  <a:txBody>
                    <a:bodyPr/>
                    <a:lstStyle/>
                    <a:p>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latin typeface="Times New Roman" panose="02020603050405020304" pitchFamily="18" charset="0"/>
                          <a:cs typeface="Times New Roman" panose="02020603050405020304" pitchFamily="18" charset="0"/>
                        </a:rPr>
                        <a:t>Project A</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latin typeface="Times New Roman" panose="02020603050405020304" pitchFamily="18" charset="0"/>
                          <a:cs typeface="Times New Roman" panose="02020603050405020304" pitchFamily="18" charset="0"/>
                        </a:rPr>
                        <a:t>Project B </a:t>
                      </a:r>
                      <a:endParaRPr lang="en-US" sz="2400" b="1" dirty="0">
                        <a:latin typeface="Times New Roman" panose="02020603050405020304" pitchFamily="18" charset="0"/>
                        <a:cs typeface="Times New Roman" panose="02020603050405020304" pitchFamily="18" charset="0"/>
                      </a:endParaRPr>
                    </a:p>
                  </a:txBody>
                  <a:tcPr/>
                </a:tc>
              </a:tr>
              <a:tr h="370840">
                <a:tc>
                  <a:txBody>
                    <a:bodyPr/>
                    <a:lstStyle/>
                    <a:p>
                      <a:r>
                        <a:rPr lang="en-US" sz="2400" b="1" dirty="0" smtClean="0">
                          <a:latin typeface="Times New Roman" panose="02020603050405020304" pitchFamily="18" charset="0"/>
                          <a:cs typeface="Times New Roman" panose="02020603050405020304" pitchFamily="18" charset="0"/>
                        </a:rPr>
                        <a:t>Investment </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latin typeface="Times New Roman" panose="02020603050405020304" pitchFamily="18" charset="0"/>
                          <a:cs typeface="Times New Roman" panose="02020603050405020304" pitchFamily="18" charset="0"/>
                        </a:rPr>
                        <a:t>- $ 3,50, 000 </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latin typeface="Times New Roman" panose="02020603050405020304" pitchFamily="18" charset="0"/>
                          <a:cs typeface="Times New Roman" panose="02020603050405020304" pitchFamily="18" charset="0"/>
                        </a:rPr>
                        <a:t>- $ 5,00,000</a:t>
                      </a:r>
                      <a:endParaRPr lang="en-US" sz="2400" b="1" dirty="0">
                        <a:latin typeface="Times New Roman" panose="02020603050405020304" pitchFamily="18" charset="0"/>
                        <a:cs typeface="Times New Roman" panose="02020603050405020304" pitchFamily="18" charset="0"/>
                      </a:endParaRPr>
                    </a:p>
                  </a:txBody>
                  <a:tcPr/>
                </a:tc>
              </a:tr>
              <a:tr h="370840">
                <a:tc>
                  <a:txBody>
                    <a:bodyPr/>
                    <a:lstStyle/>
                    <a:p>
                      <a:r>
                        <a:rPr lang="en-US" sz="2400" b="1" dirty="0" smtClean="0">
                          <a:latin typeface="Times New Roman" panose="02020603050405020304" pitchFamily="18" charset="0"/>
                          <a:cs typeface="Times New Roman" panose="02020603050405020304" pitchFamily="18" charset="0"/>
                        </a:rPr>
                        <a:t>Annual revenue </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latin typeface="Times New Roman" panose="02020603050405020304" pitchFamily="18" charset="0"/>
                          <a:cs typeface="Times New Roman" panose="02020603050405020304" pitchFamily="18" charset="0"/>
                        </a:rPr>
                        <a:t>$ 1,90,000</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latin typeface="Times New Roman" panose="02020603050405020304" pitchFamily="18" charset="0"/>
                          <a:cs typeface="Times New Roman" panose="02020603050405020304" pitchFamily="18" charset="0"/>
                        </a:rPr>
                        <a:t> $ 2,50,000</a:t>
                      </a:r>
                      <a:endParaRPr lang="en-US" sz="2400" b="1" dirty="0">
                        <a:latin typeface="Times New Roman" panose="02020603050405020304" pitchFamily="18" charset="0"/>
                        <a:cs typeface="Times New Roman" panose="02020603050405020304" pitchFamily="18" charset="0"/>
                      </a:endParaRPr>
                    </a:p>
                  </a:txBody>
                  <a:tcPr/>
                </a:tc>
              </a:tr>
              <a:tr h="370840">
                <a:tc>
                  <a:txBody>
                    <a:bodyPr/>
                    <a:lstStyle/>
                    <a:p>
                      <a:r>
                        <a:rPr lang="en-US" sz="2400" b="1" dirty="0" smtClean="0">
                          <a:latin typeface="Times New Roman" panose="02020603050405020304" pitchFamily="18" charset="0"/>
                          <a:cs typeface="Times New Roman" panose="02020603050405020304" pitchFamily="18" charset="0"/>
                        </a:rPr>
                        <a:t>Annual cost </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latin typeface="Times New Roman" panose="02020603050405020304" pitchFamily="18" charset="0"/>
                          <a:cs typeface="Times New Roman" panose="02020603050405020304" pitchFamily="18" charset="0"/>
                        </a:rPr>
                        <a:t>$ 64, 500</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latin typeface="Times New Roman" panose="02020603050405020304" pitchFamily="18" charset="0"/>
                          <a:cs typeface="Times New Roman" panose="02020603050405020304" pitchFamily="18" charset="0"/>
                        </a:rPr>
                        <a:t> $ 1,38,300</a:t>
                      </a:r>
                      <a:endParaRPr lang="en-US" sz="2400" b="1" dirty="0">
                        <a:latin typeface="Times New Roman" panose="02020603050405020304" pitchFamily="18" charset="0"/>
                        <a:cs typeface="Times New Roman" panose="02020603050405020304" pitchFamily="18" charset="0"/>
                      </a:endParaRPr>
                    </a:p>
                  </a:txBody>
                  <a:tcPr/>
                </a:tc>
              </a:tr>
              <a:tr h="370840">
                <a:tc>
                  <a:txBody>
                    <a:bodyPr/>
                    <a:lstStyle/>
                    <a:p>
                      <a:r>
                        <a:rPr lang="en-US" sz="2400" b="1" dirty="0" smtClean="0">
                          <a:latin typeface="Times New Roman" panose="02020603050405020304" pitchFamily="18" charset="0"/>
                          <a:cs typeface="Times New Roman" panose="02020603050405020304" pitchFamily="18" charset="0"/>
                        </a:rPr>
                        <a:t>Useful</a:t>
                      </a:r>
                      <a:r>
                        <a:rPr lang="en-US" sz="2400" b="1" baseline="0" dirty="0" smtClean="0">
                          <a:latin typeface="Times New Roman" panose="02020603050405020304" pitchFamily="18" charset="0"/>
                          <a:cs typeface="Times New Roman" panose="02020603050405020304" pitchFamily="18" charset="0"/>
                        </a:rPr>
                        <a:t> life </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latin typeface="Times New Roman" panose="02020603050405020304" pitchFamily="18" charset="0"/>
                          <a:cs typeface="Times New Roman" panose="02020603050405020304" pitchFamily="18" charset="0"/>
                        </a:rPr>
                        <a:t>4 years</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latin typeface="Times New Roman" panose="02020603050405020304" pitchFamily="18" charset="0"/>
                          <a:cs typeface="Times New Roman" panose="02020603050405020304" pitchFamily="18" charset="0"/>
                        </a:rPr>
                        <a:t>8 years</a:t>
                      </a:r>
                      <a:endParaRPr lang="en-US" sz="2400" b="1" dirty="0">
                        <a:latin typeface="Times New Roman" panose="02020603050405020304" pitchFamily="18" charset="0"/>
                        <a:cs typeface="Times New Roman" panose="02020603050405020304" pitchFamily="18" charset="0"/>
                      </a:endParaRPr>
                    </a:p>
                  </a:txBody>
                  <a:tcPr/>
                </a:tc>
              </a:tr>
              <a:tr h="370840">
                <a:tc>
                  <a:txBody>
                    <a:bodyPr/>
                    <a:lstStyle/>
                    <a:p>
                      <a:r>
                        <a:rPr lang="en-US" sz="2400" b="1" dirty="0" smtClean="0">
                          <a:latin typeface="Times New Roman" panose="02020603050405020304" pitchFamily="18" charset="0"/>
                          <a:cs typeface="Times New Roman" panose="02020603050405020304" pitchFamily="18" charset="0"/>
                        </a:rPr>
                        <a:t>Salvage value </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latin typeface="Times New Roman" panose="02020603050405020304" pitchFamily="18" charset="0"/>
                          <a:cs typeface="Times New Roman" panose="02020603050405020304" pitchFamily="18" charset="0"/>
                        </a:rPr>
                        <a:t>$</a:t>
                      </a:r>
                      <a:r>
                        <a:rPr lang="en-US" sz="2400" b="1" baseline="0" dirty="0" smtClean="0">
                          <a:latin typeface="Times New Roman" panose="02020603050405020304" pitchFamily="18" charset="0"/>
                          <a:cs typeface="Times New Roman" panose="02020603050405020304" pitchFamily="18" charset="0"/>
                        </a:rPr>
                        <a:t> 0</a:t>
                      </a:r>
                      <a:endParaRPr lang="en-US" sz="2400" b="1" dirty="0">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latin typeface="Times New Roman" panose="02020603050405020304" pitchFamily="18" charset="0"/>
                          <a:cs typeface="Times New Roman" panose="02020603050405020304" pitchFamily="18" charset="0"/>
                        </a:rPr>
                        <a:t>$ 0</a:t>
                      </a:r>
                      <a:endParaRPr lang="en-US" sz="2400" b="1" dirty="0">
                        <a:latin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593074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5639" y="902319"/>
            <a:ext cx="9309847" cy="43513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indent="0" algn="just">
              <a:lnSpc>
                <a:spcPct val="115000"/>
              </a:lnSpc>
              <a:spcBef>
                <a:spcPts val="0"/>
              </a:spcBef>
              <a:spcAft>
                <a:spcPts val="1000"/>
              </a:spcAft>
              <a:buNone/>
            </a:pPr>
            <a:r>
              <a:rPr lang="en-US" b="1" dirty="0">
                <a:latin typeface="Times New Roman" panose="02020603050405020304" pitchFamily="18" charset="0"/>
                <a:cs typeface="Times New Roman" panose="02020603050405020304" pitchFamily="18" charset="0"/>
              </a:rPr>
              <a:t>Taking analysis period as 8 years (the value should be taken in such a way that the study period is either equal to or greater than useful lives of all the alternatives).</a:t>
            </a:r>
            <a:endParaRPr lang="en-US" b="1" dirty="0">
              <a:latin typeface="Times New Roman" panose="02020603050405020304" pitchFamily="18" charset="0"/>
              <a:ea typeface="Constantia" panose="02030602050306030303" pitchFamily="18" charset="0"/>
              <a:cs typeface="Times New Roman" panose="02020603050405020304" pitchFamily="18" charset="0"/>
            </a:endParaRPr>
          </a:p>
        </p:txBody>
      </p:sp>
      <p:grpSp>
        <p:nvGrpSpPr>
          <p:cNvPr id="4" name="Group 3"/>
          <p:cNvGrpSpPr>
            <a:grpSpLocks/>
          </p:cNvGrpSpPr>
          <p:nvPr/>
        </p:nvGrpSpPr>
        <p:grpSpPr bwMode="auto">
          <a:xfrm>
            <a:off x="2767542" y="2409247"/>
            <a:ext cx="6217203" cy="2350975"/>
            <a:chOff x="1471" y="4369"/>
            <a:chExt cx="5102" cy="1944"/>
          </a:xfrm>
        </p:grpSpPr>
        <p:cxnSp>
          <p:nvCxnSpPr>
            <p:cNvPr id="5" name="Line 2549"/>
            <p:cNvCxnSpPr>
              <a:cxnSpLocks noChangeShapeType="1"/>
            </p:cNvCxnSpPr>
            <p:nvPr/>
          </p:nvCxnSpPr>
          <p:spPr bwMode="auto">
            <a:xfrm>
              <a:off x="2188" y="5114"/>
              <a:ext cx="0"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 name="Line 2550"/>
            <p:cNvCxnSpPr>
              <a:cxnSpLocks noChangeShapeType="1"/>
            </p:cNvCxnSpPr>
            <p:nvPr/>
          </p:nvCxnSpPr>
          <p:spPr bwMode="auto">
            <a:xfrm flipV="1">
              <a:off x="3088" y="4754"/>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7" name="Line 2551"/>
            <p:cNvCxnSpPr>
              <a:cxnSpLocks noChangeShapeType="1"/>
            </p:cNvCxnSpPr>
            <p:nvPr/>
          </p:nvCxnSpPr>
          <p:spPr bwMode="auto">
            <a:xfrm flipV="1">
              <a:off x="3628" y="4754"/>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 name="Line 2552"/>
            <p:cNvCxnSpPr>
              <a:cxnSpLocks noChangeShapeType="1"/>
            </p:cNvCxnSpPr>
            <p:nvPr/>
          </p:nvCxnSpPr>
          <p:spPr bwMode="auto">
            <a:xfrm flipV="1">
              <a:off x="4168" y="4754"/>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9" name="Line 2553"/>
            <p:cNvCxnSpPr>
              <a:cxnSpLocks noChangeShapeType="1"/>
            </p:cNvCxnSpPr>
            <p:nvPr/>
          </p:nvCxnSpPr>
          <p:spPr bwMode="auto">
            <a:xfrm flipV="1">
              <a:off x="2548" y="4754"/>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0" name="Line 2554"/>
            <p:cNvCxnSpPr>
              <a:cxnSpLocks noChangeShapeType="1"/>
            </p:cNvCxnSpPr>
            <p:nvPr/>
          </p:nvCxnSpPr>
          <p:spPr bwMode="auto">
            <a:xfrm flipV="1">
              <a:off x="5248" y="4754"/>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1" name="Line 2555"/>
            <p:cNvCxnSpPr>
              <a:cxnSpLocks noChangeShapeType="1"/>
            </p:cNvCxnSpPr>
            <p:nvPr/>
          </p:nvCxnSpPr>
          <p:spPr bwMode="auto">
            <a:xfrm flipV="1">
              <a:off x="2188" y="5114"/>
              <a:ext cx="39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2" name="Line 2556"/>
            <p:cNvCxnSpPr>
              <a:cxnSpLocks noChangeShapeType="1"/>
            </p:cNvCxnSpPr>
            <p:nvPr/>
          </p:nvCxnSpPr>
          <p:spPr bwMode="auto">
            <a:xfrm flipV="1">
              <a:off x="4708" y="4754"/>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3" name="Line 2557"/>
            <p:cNvCxnSpPr>
              <a:cxnSpLocks noChangeShapeType="1"/>
            </p:cNvCxnSpPr>
            <p:nvPr/>
          </p:nvCxnSpPr>
          <p:spPr bwMode="auto">
            <a:xfrm>
              <a:off x="2548" y="5114"/>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4" name="Line 2558"/>
            <p:cNvCxnSpPr>
              <a:cxnSpLocks noChangeShapeType="1"/>
            </p:cNvCxnSpPr>
            <p:nvPr/>
          </p:nvCxnSpPr>
          <p:spPr bwMode="auto">
            <a:xfrm>
              <a:off x="3088" y="5114"/>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5" name="Line 2559"/>
            <p:cNvCxnSpPr>
              <a:cxnSpLocks noChangeShapeType="1"/>
            </p:cNvCxnSpPr>
            <p:nvPr/>
          </p:nvCxnSpPr>
          <p:spPr bwMode="auto">
            <a:xfrm>
              <a:off x="3628" y="5114"/>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6" name="Line 2560"/>
            <p:cNvCxnSpPr>
              <a:cxnSpLocks noChangeShapeType="1"/>
            </p:cNvCxnSpPr>
            <p:nvPr/>
          </p:nvCxnSpPr>
          <p:spPr bwMode="auto">
            <a:xfrm>
              <a:off x="4168" y="5114"/>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7" name="Line 2561"/>
            <p:cNvCxnSpPr>
              <a:cxnSpLocks noChangeShapeType="1"/>
            </p:cNvCxnSpPr>
            <p:nvPr/>
          </p:nvCxnSpPr>
          <p:spPr bwMode="auto">
            <a:xfrm flipV="1">
              <a:off x="5788" y="4730"/>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8" name="Line 2562"/>
            <p:cNvCxnSpPr>
              <a:cxnSpLocks noChangeShapeType="1"/>
            </p:cNvCxnSpPr>
            <p:nvPr/>
          </p:nvCxnSpPr>
          <p:spPr bwMode="auto">
            <a:xfrm flipV="1">
              <a:off x="6148" y="4730"/>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9" name="Line 2563"/>
            <p:cNvCxnSpPr>
              <a:cxnSpLocks noChangeShapeType="1"/>
            </p:cNvCxnSpPr>
            <p:nvPr/>
          </p:nvCxnSpPr>
          <p:spPr bwMode="auto">
            <a:xfrm>
              <a:off x="4708" y="5066"/>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0" name="Line 2564"/>
            <p:cNvCxnSpPr>
              <a:cxnSpLocks noChangeShapeType="1"/>
            </p:cNvCxnSpPr>
            <p:nvPr/>
          </p:nvCxnSpPr>
          <p:spPr bwMode="auto">
            <a:xfrm>
              <a:off x="5248" y="5066"/>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1" name="Line 2565"/>
            <p:cNvCxnSpPr>
              <a:cxnSpLocks noChangeShapeType="1"/>
            </p:cNvCxnSpPr>
            <p:nvPr/>
          </p:nvCxnSpPr>
          <p:spPr bwMode="auto">
            <a:xfrm>
              <a:off x="5788" y="5066"/>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2" name="Line 2566"/>
            <p:cNvCxnSpPr>
              <a:cxnSpLocks noChangeShapeType="1"/>
            </p:cNvCxnSpPr>
            <p:nvPr/>
          </p:nvCxnSpPr>
          <p:spPr bwMode="auto">
            <a:xfrm>
              <a:off x="6148" y="5066"/>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23" name="Text Box 2567"/>
            <p:cNvSpPr txBox="1">
              <a:spLocks noChangeArrowheads="1"/>
            </p:cNvSpPr>
            <p:nvPr/>
          </p:nvSpPr>
          <p:spPr bwMode="auto">
            <a:xfrm>
              <a:off x="3516" y="4369"/>
              <a:ext cx="1943" cy="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a:lnSpc>
                  <a:spcPct val="115000"/>
                </a:lnSpc>
                <a:spcBef>
                  <a:spcPts val="0"/>
                </a:spcBef>
                <a:spcAft>
                  <a:spcPts val="1000"/>
                </a:spcAft>
              </a:pPr>
              <a:r>
                <a:rPr lang="en-US" sz="2000" b="1" dirty="0">
                  <a:latin typeface="Times New Roman" panose="02020603050405020304" pitchFamily="18" charset="0"/>
                  <a:ea typeface="Constantia" panose="02030602050306030303" pitchFamily="18" charset="0"/>
                  <a:cs typeface="Times New Roman" panose="02020603050405020304" pitchFamily="18" charset="0"/>
                </a:rPr>
                <a:t>$</a:t>
              </a:r>
              <a:r>
                <a:rPr lang="en-US" sz="2000" b="1" dirty="0" smtClean="0">
                  <a:effectLst/>
                  <a:latin typeface="Times New Roman" panose="02020603050405020304" pitchFamily="18" charset="0"/>
                  <a:ea typeface="Constantia" panose="02030602050306030303" pitchFamily="18" charset="0"/>
                  <a:cs typeface="Times New Roman" panose="02020603050405020304" pitchFamily="18" charset="0"/>
                </a:rPr>
                <a:t> </a:t>
              </a:r>
              <a:r>
                <a:rPr lang="en-US" sz="2000" b="1" dirty="0">
                  <a:effectLst/>
                  <a:latin typeface="Times New Roman" panose="02020603050405020304" pitchFamily="18" charset="0"/>
                  <a:ea typeface="Constantia" panose="02030602050306030303" pitchFamily="18" charset="0"/>
                  <a:cs typeface="Times New Roman" panose="02020603050405020304" pitchFamily="18" charset="0"/>
                </a:rPr>
                <a:t>2, 50,000</a:t>
              </a:r>
            </a:p>
          </p:txBody>
        </p:sp>
        <p:sp>
          <p:nvSpPr>
            <p:cNvPr id="24" name="Text Box 2568"/>
            <p:cNvSpPr txBox="1">
              <a:spLocks noChangeArrowheads="1"/>
            </p:cNvSpPr>
            <p:nvPr/>
          </p:nvSpPr>
          <p:spPr bwMode="auto">
            <a:xfrm>
              <a:off x="3628" y="5412"/>
              <a:ext cx="1943" cy="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a:lnSpc>
                  <a:spcPct val="115000"/>
                </a:lnSpc>
                <a:spcBef>
                  <a:spcPts val="0"/>
                </a:spcBef>
                <a:spcAft>
                  <a:spcPts val="1000"/>
                </a:spcAft>
              </a:pPr>
              <a:r>
                <a:rPr lang="en-US" sz="2000" b="1" dirty="0" smtClean="0">
                  <a:latin typeface="Times New Roman" panose="02020603050405020304" pitchFamily="18" charset="0"/>
                  <a:ea typeface="Constantia" panose="02030602050306030303" pitchFamily="18" charset="0"/>
                  <a:cs typeface="Times New Roman" panose="02020603050405020304" pitchFamily="18" charset="0"/>
                </a:rPr>
                <a:t>$ 1</a:t>
              </a:r>
              <a:r>
                <a:rPr lang="en-US" sz="2000" b="1" dirty="0">
                  <a:latin typeface="Times New Roman" panose="02020603050405020304" pitchFamily="18" charset="0"/>
                  <a:ea typeface="Constantia" panose="02030602050306030303" pitchFamily="18" charset="0"/>
                  <a:cs typeface="Times New Roman" panose="02020603050405020304" pitchFamily="18" charset="0"/>
                </a:rPr>
                <a:t>, 38,300</a:t>
              </a:r>
            </a:p>
          </p:txBody>
        </p:sp>
        <p:sp>
          <p:nvSpPr>
            <p:cNvPr id="25" name="Text Box 2569"/>
            <p:cNvSpPr txBox="1">
              <a:spLocks noChangeArrowheads="1"/>
            </p:cNvSpPr>
            <p:nvPr/>
          </p:nvSpPr>
          <p:spPr bwMode="auto">
            <a:xfrm>
              <a:off x="1471" y="5834"/>
              <a:ext cx="1943" cy="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a:lnSpc>
                  <a:spcPct val="115000"/>
                </a:lnSpc>
                <a:spcBef>
                  <a:spcPts val="0"/>
                </a:spcBef>
                <a:spcAft>
                  <a:spcPts val="1000"/>
                </a:spcAft>
              </a:pPr>
              <a:r>
                <a:rPr lang="en-US" sz="2000"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sz="2000" b="1" dirty="0">
                  <a:latin typeface="Times New Roman" panose="02020603050405020304" pitchFamily="18" charset="0"/>
                  <a:ea typeface="Constantia" panose="02030602050306030303" pitchFamily="18" charset="0"/>
                  <a:cs typeface="Times New Roman" panose="02020603050405020304" pitchFamily="18" charset="0"/>
                </a:rPr>
                <a:t>5, 00,000</a:t>
              </a:r>
            </a:p>
          </p:txBody>
        </p:sp>
        <p:sp>
          <p:nvSpPr>
            <p:cNvPr id="26" name="Text Box 2570"/>
            <p:cNvSpPr txBox="1">
              <a:spLocks noChangeArrowheads="1"/>
            </p:cNvSpPr>
            <p:nvPr/>
          </p:nvSpPr>
          <p:spPr bwMode="auto">
            <a:xfrm>
              <a:off x="1992" y="4913"/>
              <a:ext cx="386"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a:lnSpc>
                  <a:spcPct val="115000"/>
                </a:lnSpc>
                <a:spcBef>
                  <a:spcPts val="0"/>
                </a:spcBef>
                <a:spcAft>
                  <a:spcPts val="1000"/>
                </a:spcAft>
              </a:pPr>
              <a:r>
                <a:rPr lang="en-US" sz="2000" b="1" dirty="0">
                  <a:effectLst/>
                  <a:latin typeface="Times New Roman" panose="02020603050405020304" pitchFamily="18" charset="0"/>
                  <a:ea typeface="Constantia" panose="02030602050306030303" pitchFamily="18" charset="0"/>
                  <a:cs typeface="Times New Roman" panose="02020603050405020304" pitchFamily="18" charset="0"/>
                </a:rPr>
                <a:t>0</a:t>
              </a:r>
            </a:p>
          </p:txBody>
        </p:sp>
        <p:sp>
          <p:nvSpPr>
            <p:cNvPr id="27" name="Text Box 2571"/>
            <p:cNvSpPr txBox="1">
              <a:spLocks noChangeArrowheads="1"/>
            </p:cNvSpPr>
            <p:nvPr/>
          </p:nvSpPr>
          <p:spPr bwMode="auto">
            <a:xfrm>
              <a:off x="2350" y="4857"/>
              <a:ext cx="54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a:lnSpc>
                  <a:spcPct val="115000"/>
                </a:lnSpc>
                <a:spcBef>
                  <a:spcPts val="0"/>
                </a:spcBef>
                <a:spcAft>
                  <a:spcPts val="1000"/>
                </a:spcAft>
              </a:pPr>
              <a:r>
                <a:rPr lang="en-US" sz="2000" b="1" dirty="0">
                  <a:latin typeface="Times New Roman" panose="02020603050405020304" pitchFamily="18" charset="0"/>
                  <a:ea typeface="Constantia" panose="02030602050306030303" pitchFamily="18" charset="0"/>
                  <a:cs typeface="Times New Roman" panose="02020603050405020304" pitchFamily="18" charset="0"/>
                </a:rPr>
                <a:t> 1</a:t>
              </a:r>
            </a:p>
          </p:txBody>
        </p:sp>
        <p:sp>
          <p:nvSpPr>
            <p:cNvPr id="28" name="Text Box 2572"/>
            <p:cNvSpPr txBox="1">
              <a:spLocks noChangeArrowheads="1"/>
            </p:cNvSpPr>
            <p:nvPr/>
          </p:nvSpPr>
          <p:spPr bwMode="auto">
            <a:xfrm>
              <a:off x="2842" y="4825"/>
              <a:ext cx="54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US" sz="1100" dirty="0">
                  <a:effectLst/>
                  <a:latin typeface="Constantia" panose="02030602050306030303" pitchFamily="18" charset="0"/>
                  <a:ea typeface="Constantia" panose="02030602050306030303" pitchFamily="18" charset="0"/>
                  <a:cs typeface="Times New Roman" panose="02020603050405020304" pitchFamily="18" charset="0"/>
                </a:rPr>
                <a:t>  </a:t>
              </a:r>
              <a:r>
                <a:rPr lang="en-US" sz="2000" b="1" dirty="0">
                  <a:latin typeface="Times New Roman" panose="02020603050405020304" pitchFamily="18" charset="0"/>
                  <a:ea typeface="Constantia" panose="02030602050306030303" pitchFamily="18" charset="0"/>
                  <a:cs typeface="Times New Roman" panose="02020603050405020304" pitchFamily="18" charset="0"/>
                </a:rPr>
                <a:t>2</a:t>
              </a:r>
            </a:p>
          </p:txBody>
        </p:sp>
        <p:sp>
          <p:nvSpPr>
            <p:cNvPr id="29" name="Text Box 2573"/>
            <p:cNvSpPr txBox="1">
              <a:spLocks noChangeArrowheads="1"/>
            </p:cNvSpPr>
            <p:nvPr/>
          </p:nvSpPr>
          <p:spPr bwMode="auto">
            <a:xfrm>
              <a:off x="3400" y="4825"/>
              <a:ext cx="54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R="0">
                <a:lnSpc>
                  <a:spcPct val="115000"/>
                </a:lnSpc>
                <a:spcBef>
                  <a:spcPts val="0"/>
                </a:spcBef>
                <a:spcAft>
                  <a:spcPts val="1000"/>
                </a:spcAft>
              </a:pPr>
              <a:r>
                <a:rPr lang="en-US" sz="1100" dirty="0">
                  <a:effectLst/>
                  <a:latin typeface="Constantia" panose="02030602050306030303" pitchFamily="18" charset="0"/>
                  <a:ea typeface="Constantia" panose="02030602050306030303" pitchFamily="18" charset="0"/>
                  <a:cs typeface="Times New Roman" panose="02020603050405020304" pitchFamily="18" charset="0"/>
                </a:rPr>
                <a:t>  </a:t>
              </a:r>
              <a:r>
                <a:rPr lang="en-US" sz="2000" b="1" dirty="0">
                  <a:latin typeface="Times New Roman" panose="02020603050405020304" pitchFamily="18" charset="0"/>
                  <a:ea typeface="Constantia" panose="02030602050306030303" pitchFamily="18" charset="0"/>
                  <a:cs typeface="Times New Roman" panose="02020603050405020304" pitchFamily="18" charset="0"/>
                </a:rPr>
                <a:t>3</a:t>
              </a:r>
            </a:p>
          </p:txBody>
        </p:sp>
        <p:sp>
          <p:nvSpPr>
            <p:cNvPr id="30" name="Text Box 2574"/>
            <p:cNvSpPr txBox="1">
              <a:spLocks noChangeArrowheads="1"/>
            </p:cNvSpPr>
            <p:nvPr/>
          </p:nvSpPr>
          <p:spPr bwMode="auto">
            <a:xfrm>
              <a:off x="3948" y="4841"/>
              <a:ext cx="54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US" sz="1100" dirty="0">
                  <a:effectLst/>
                  <a:latin typeface="Constantia" panose="02030602050306030303" pitchFamily="18" charset="0"/>
                  <a:ea typeface="Constantia" panose="02030602050306030303" pitchFamily="18" charset="0"/>
                  <a:cs typeface="Times New Roman" panose="02020603050405020304" pitchFamily="18" charset="0"/>
                </a:rPr>
                <a:t>  </a:t>
              </a:r>
              <a:r>
                <a:rPr lang="en-US" sz="2000" b="1" dirty="0">
                  <a:latin typeface="Times New Roman" panose="02020603050405020304" pitchFamily="18" charset="0"/>
                  <a:ea typeface="Constantia" panose="02030602050306030303" pitchFamily="18" charset="0"/>
                  <a:cs typeface="Times New Roman" panose="02020603050405020304" pitchFamily="18" charset="0"/>
                </a:rPr>
                <a:t>4</a:t>
              </a:r>
            </a:p>
          </p:txBody>
        </p:sp>
        <p:sp>
          <p:nvSpPr>
            <p:cNvPr id="31" name="Text Box 2575"/>
            <p:cNvSpPr txBox="1">
              <a:spLocks noChangeArrowheads="1"/>
            </p:cNvSpPr>
            <p:nvPr/>
          </p:nvSpPr>
          <p:spPr bwMode="auto">
            <a:xfrm>
              <a:off x="4488" y="4841"/>
              <a:ext cx="54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R="0">
                <a:lnSpc>
                  <a:spcPct val="115000"/>
                </a:lnSpc>
                <a:spcBef>
                  <a:spcPts val="0"/>
                </a:spcBef>
                <a:spcAft>
                  <a:spcPts val="1000"/>
                </a:spcAft>
              </a:pPr>
              <a:r>
                <a:rPr lang="en-US" sz="1100" dirty="0">
                  <a:effectLst/>
                  <a:latin typeface="Constantia" panose="02030602050306030303" pitchFamily="18" charset="0"/>
                  <a:ea typeface="Constantia" panose="02030602050306030303" pitchFamily="18" charset="0"/>
                  <a:cs typeface="Times New Roman" panose="02020603050405020304" pitchFamily="18" charset="0"/>
                </a:rPr>
                <a:t>  </a:t>
              </a:r>
              <a:r>
                <a:rPr lang="en-US" sz="2000" b="1" dirty="0">
                  <a:latin typeface="Times New Roman" panose="02020603050405020304" pitchFamily="18" charset="0"/>
                  <a:ea typeface="Constantia" panose="02030602050306030303" pitchFamily="18" charset="0"/>
                  <a:cs typeface="Times New Roman" panose="02020603050405020304" pitchFamily="18" charset="0"/>
                </a:rPr>
                <a:t>5</a:t>
              </a:r>
            </a:p>
          </p:txBody>
        </p:sp>
        <p:sp>
          <p:nvSpPr>
            <p:cNvPr id="32" name="Text Box 2576"/>
            <p:cNvSpPr txBox="1">
              <a:spLocks noChangeArrowheads="1"/>
            </p:cNvSpPr>
            <p:nvPr/>
          </p:nvSpPr>
          <p:spPr bwMode="auto">
            <a:xfrm>
              <a:off x="5020" y="4825"/>
              <a:ext cx="54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15000"/>
                </a:lnSpc>
                <a:spcAft>
                  <a:spcPts val="1000"/>
                </a:spcAft>
              </a:pPr>
              <a:r>
                <a:rPr lang="en-US" sz="1100" dirty="0">
                  <a:effectLst/>
                  <a:latin typeface="Constantia" panose="02030602050306030303" pitchFamily="18" charset="0"/>
                  <a:ea typeface="Constantia" panose="02030602050306030303" pitchFamily="18" charset="0"/>
                  <a:cs typeface="Times New Roman" panose="02020603050405020304" pitchFamily="18" charset="0"/>
                </a:rPr>
                <a:t>  </a:t>
              </a:r>
              <a:r>
                <a:rPr lang="en-US" sz="2000" b="1" dirty="0">
                  <a:latin typeface="Times New Roman" panose="02020603050405020304" pitchFamily="18" charset="0"/>
                  <a:ea typeface="Constantia" panose="02030602050306030303" pitchFamily="18" charset="0"/>
                  <a:cs typeface="Times New Roman" panose="02020603050405020304" pitchFamily="18" charset="0"/>
                </a:rPr>
                <a:t>6</a:t>
              </a:r>
            </a:p>
          </p:txBody>
        </p:sp>
        <p:sp>
          <p:nvSpPr>
            <p:cNvPr id="33" name="Text Box 2577"/>
            <p:cNvSpPr txBox="1">
              <a:spLocks noChangeArrowheads="1"/>
            </p:cNvSpPr>
            <p:nvPr/>
          </p:nvSpPr>
          <p:spPr bwMode="auto">
            <a:xfrm>
              <a:off x="5560" y="4857"/>
              <a:ext cx="563"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R="0">
                <a:lnSpc>
                  <a:spcPct val="115000"/>
                </a:lnSpc>
                <a:spcBef>
                  <a:spcPts val="0"/>
                </a:spcBef>
                <a:spcAft>
                  <a:spcPts val="1000"/>
                </a:spcAft>
              </a:pPr>
              <a:r>
                <a:rPr lang="en-US" sz="1100" dirty="0">
                  <a:effectLst/>
                  <a:latin typeface="Constantia" panose="02030602050306030303" pitchFamily="18" charset="0"/>
                  <a:ea typeface="Constantia" panose="02030602050306030303" pitchFamily="18" charset="0"/>
                  <a:cs typeface="Times New Roman" panose="02020603050405020304" pitchFamily="18" charset="0"/>
                </a:rPr>
                <a:t>  </a:t>
              </a:r>
              <a:r>
                <a:rPr lang="en-US" sz="2000" b="1" dirty="0">
                  <a:latin typeface="Times New Roman" panose="02020603050405020304" pitchFamily="18" charset="0"/>
                  <a:ea typeface="Constantia" panose="02030602050306030303" pitchFamily="18" charset="0"/>
                  <a:cs typeface="Times New Roman" panose="02020603050405020304" pitchFamily="18" charset="0"/>
                </a:rPr>
                <a:t>7</a:t>
              </a:r>
            </a:p>
          </p:txBody>
        </p:sp>
        <p:sp>
          <p:nvSpPr>
            <p:cNvPr id="34" name="Text Box 2578"/>
            <p:cNvSpPr txBox="1">
              <a:spLocks noChangeArrowheads="1"/>
            </p:cNvSpPr>
            <p:nvPr/>
          </p:nvSpPr>
          <p:spPr bwMode="auto">
            <a:xfrm>
              <a:off x="6033" y="4919"/>
              <a:ext cx="54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a:lnSpc>
                  <a:spcPct val="115000"/>
                </a:lnSpc>
                <a:spcBef>
                  <a:spcPts val="0"/>
                </a:spcBef>
                <a:spcAft>
                  <a:spcPts val="1000"/>
                </a:spcAft>
              </a:pPr>
              <a:r>
                <a:rPr lang="en-US" sz="1100" dirty="0">
                  <a:effectLst/>
                  <a:latin typeface="Constantia" panose="02030602050306030303" pitchFamily="18" charset="0"/>
                  <a:ea typeface="Constantia" panose="02030602050306030303" pitchFamily="18" charset="0"/>
                  <a:cs typeface="Times New Roman" panose="02020603050405020304" pitchFamily="18" charset="0"/>
                </a:rPr>
                <a:t>  </a:t>
              </a:r>
              <a:r>
                <a:rPr lang="en-US" sz="2000" b="1" dirty="0">
                  <a:latin typeface="Times New Roman" panose="02020603050405020304" pitchFamily="18" charset="0"/>
                  <a:ea typeface="Constantia" panose="02030602050306030303" pitchFamily="18" charset="0"/>
                  <a:cs typeface="Times New Roman" panose="02020603050405020304" pitchFamily="18" charset="0"/>
                </a:rPr>
                <a:t>8</a:t>
              </a:r>
            </a:p>
          </p:txBody>
        </p:sp>
      </p:grpSp>
      <p:sp>
        <p:nvSpPr>
          <p:cNvPr id="35" name="Title 1"/>
          <p:cNvSpPr>
            <a:spLocks noGrp="1"/>
          </p:cNvSpPr>
          <p:nvPr>
            <p:ph type="title"/>
          </p:nvPr>
        </p:nvSpPr>
        <p:spPr>
          <a:xfrm>
            <a:off x="949105" y="63340"/>
            <a:ext cx="10515600" cy="1325563"/>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Co - terminated assumption Example (Cont’d…)</a:t>
            </a:r>
            <a:endParaRPr lang="en-US" sz="3200" dirty="0"/>
          </a:p>
        </p:txBody>
      </p:sp>
      <p:sp>
        <p:nvSpPr>
          <p:cNvPr id="36" name="Rectangle 35"/>
          <p:cNvSpPr/>
          <p:nvPr/>
        </p:nvSpPr>
        <p:spPr>
          <a:xfrm>
            <a:off x="4496709" y="4340577"/>
            <a:ext cx="3505960" cy="369332"/>
          </a:xfrm>
          <a:prstGeom prst="rect">
            <a:avLst/>
          </a:prstGeom>
        </p:spPr>
        <p:txBody>
          <a:bodyPr wrap="none">
            <a:spAutoFit/>
          </a:bodyPr>
          <a:lstStyle/>
          <a:p>
            <a:r>
              <a:rPr lang="en-US" b="1" dirty="0" smtClean="0">
                <a:effectLst/>
                <a:latin typeface="Constantia" panose="02030602050306030303" pitchFamily="18" charset="0"/>
                <a:ea typeface="Constantia" panose="02030602050306030303" pitchFamily="18" charset="0"/>
                <a:cs typeface="Times New Roman" panose="02020603050405020304" pitchFamily="18" charset="0"/>
              </a:rPr>
              <a:t>Cash flow diagram of Project B</a:t>
            </a:r>
            <a:endParaRPr lang="en-US" dirty="0"/>
          </a:p>
        </p:txBody>
      </p:sp>
      <p:sp>
        <p:nvSpPr>
          <p:cNvPr id="37" name="Rectangle 36"/>
          <p:cNvSpPr/>
          <p:nvPr/>
        </p:nvSpPr>
        <p:spPr>
          <a:xfrm>
            <a:off x="515639" y="4707289"/>
            <a:ext cx="9309847" cy="1578894"/>
          </a:xfrm>
          <a:prstGeom prst="rect">
            <a:avLst/>
          </a:prstGeom>
        </p:spPr>
        <p:txBody>
          <a:bodyPr wrap="square">
            <a:spAutoFit/>
          </a:bodyPr>
          <a:lstStyle/>
          <a:p>
            <a:pPr algn="just">
              <a:lnSpc>
                <a:spcPct val="115000"/>
              </a:lnSpc>
              <a:spcAft>
                <a:spcPts val="1000"/>
              </a:spcAft>
            </a:pPr>
            <a:r>
              <a:rPr lang="en-US" sz="2800" b="1" dirty="0" smtClean="0">
                <a:effectLst/>
                <a:latin typeface="Times New Roman" panose="02020603050405020304" pitchFamily="18" charset="0"/>
                <a:ea typeface="Constantia" panose="02030602050306030303" pitchFamily="18" charset="0"/>
                <a:cs typeface="Times New Roman" panose="02020603050405020304" pitchFamily="18" charset="0"/>
              </a:rPr>
              <a:t>There is no adjustment required for alternative B. The adjustment is required in case of A, which study period is 4 years greater than its useful life. </a:t>
            </a:r>
            <a:endParaRPr lang="en-US" sz="2800" b="1" dirty="0">
              <a:effectLst/>
              <a:latin typeface="Times New Roman" panose="02020603050405020304" pitchFamily="18" charset="0"/>
              <a:ea typeface="Constantia" panose="02030602050306030303" pitchFamily="18" charset="0"/>
              <a:cs typeface="Times New Roman" panose="02020603050405020304" pitchFamily="18" charset="0"/>
            </a:endParaRPr>
          </a:p>
        </p:txBody>
      </p:sp>
    </p:spTree>
    <p:extLst>
      <p:ext uri="{BB962C8B-B14F-4D97-AF65-F5344CB8AC3E}">
        <p14:creationId xmlns:p14="http://schemas.microsoft.com/office/powerpoint/2010/main" val="31489884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91884" y="1800016"/>
            <a:ext cx="9177067" cy="4005562"/>
          </a:xfrm>
        </p:spPr>
        <p:txBody>
          <a:bodyPr/>
          <a:lstStyle/>
          <a:p>
            <a:pPr marL="0" indent="0">
              <a:lnSpc>
                <a:spcPct val="100000"/>
              </a:lnSpc>
              <a:buNone/>
            </a:pPr>
            <a:r>
              <a:rPr lang="en-US" b="1" u="sng" dirty="0">
                <a:latin typeface="Times New Roman" panose="02020603050405020304" pitchFamily="18" charset="0"/>
                <a:cs typeface="Times New Roman" panose="02020603050405020304" pitchFamily="18" charset="0"/>
              </a:rPr>
              <a:t>Considering assumption 1</a:t>
            </a:r>
            <a:endParaRPr lang="en-US" dirty="0">
              <a:latin typeface="Times New Roman" panose="02020603050405020304" pitchFamily="18" charset="0"/>
              <a:cs typeface="Times New Roman" panose="02020603050405020304" pitchFamily="18" charset="0"/>
            </a:endParaRPr>
          </a:p>
          <a:p>
            <a:pPr marL="0" indent="0" algn="just">
              <a:lnSpc>
                <a:spcPct val="100000"/>
              </a:lnSpc>
              <a:buNone/>
            </a:pPr>
            <a:r>
              <a:rPr lang="en-US" b="1" dirty="0">
                <a:latin typeface="Times New Roman" panose="02020603050405020304" pitchFamily="18" charset="0"/>
                <a:cs typeface="Times New Roman" panose="02020603050405020304" pitchFamily="18" charset="0"/>
              </a:rPr>
              <a:t>FW</a:t>
            </a:r>
            <a:r>
              <a:rPr lang="en-US" b="1" baseline="-25000" dirty="0">
                <a:latin typeface="Times New Roman" panose="02020603050405020304" pitchFamily="18" charset="0"/>
                <a:cs typeface="Times New Roman" panose="02020603050405020304" pitchFamily="18" charset="0"/>
              </a:rPr>
              <a:t>B</a:t>
            </a:r>
            <a:r>
              <a:rPr lang="en-US" b="1" dirty="0">
                <a:latin typeface="Times New Roman" panose="02020603050405020304" pitchFamily="18" charset="0"/>
                <a:cs typeface="Times New Roman" panose="02020603050405020304" pitchFamily="18" charset="0"/>
              </a:rPr>
              <a:t> (10%) = -5, 00, 000 (F/P, 10%, 8) + (25,000- 1, 38,300) (F/A, 10%, 8) </a:t>
            </a:r>
          </a:p>
          <a:p>
            <a:pPr marL="0" indent="0"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 -5, 00,000 {(1.1)</a:t>
            </a:r>
            <a:r>
              <a:rPr lang="en-US" b="1" baseline="30000" dirty="0">
                <a:latin typeface="Times New Roman" panose="02020603050405020304" pitchFamily="18" charset="0"/>
                <a:cs typeface="Times New Roman" panose="02020603050405020304" pitchFamily="18" charset="0"/>
              </a:rPr>
              <a:t>8</a:t>
            </a:r>
            <a:r>
              <a:rPr lang="en-US" b="1" dirty="0">
                <a:latin typeface="Times New Roman" panose="02020603050405020304" pitchFamily="18" charset="0"/>
                <a:cs typeface="Times New Roman" panose="02020603050405020304" pitchFamily="18" charset="0"/>
              </a:rPr>
              <a:t>} + 1, 11,700 {(1.1)</a:t>
            </a:r>
            <a:r>
              <a:rPr lang="en-US" b="1" baseline="30000" dirty="0">
                <a:latin typeface="Times New Roman" panose="02020603050405020304" pitchFamily="18" charset="0"/>
                <a:cs typeface="Times New Roman" panose="02020603050405020304" pitchFamily="18" charset="0"/>
              </a:rPr>
              <a:t>8</a:t>
            </a:r>
            <a:r>
              <a:rPr lang="en-US" b="1" dirty="0">
                <a:latin typeface="Times New Roman" panose="02020603050405020304" pitchFamily="18" charset="0"/>
                <a:cs typeface="Times New Roman" panose="02020603050405020304" pitchFamily="18" charset="0"/>
              </a:rPr>
              <a:t> -1/0.1}  </a:t>
            </a:r>
          </a:p>
          <a:p>
            <a:pPr marL="0" indent="0"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 -10, 71,794.405 + 12, 77, 388.701 </a:t>
            </a:r>
          </a:p>
          <a:p>
            <a:pPr marL="0" indent="0" algn="just">
              <a:lnSpc>
                <a:spcPct val="100000"/>
              </a:lnSpc>
              <a:buNone/>
            </a:pPr>
            <a:r>
              <a:rPr lang="en-US" b="1" dirty="0">
                <a:latin typeface="Times New Roman" panose="02020603050405020304" pitchFamily="18" charset="0"/>
                <a:cs typeface="Times New Roman" panose="02020603050405020304" pitchFamily="18" charset="0"/>
              </a:rPr>
              <a:t>FW</a:t>
            </a:r>
            <a:r>
              <a:rPr lang="en-US" b="1" baseline="-25000" dirty="0">
                <a:latin typeface="Times New Roman" panose="02020603050405020304" pitchFamily="18" charset="0"/>
                <a:cs typeface="Times New Roman" panose="02020603050405020304" pitchFamily="18" charset="0"/>
              </a:rPr>
              <a:t>B</a:t>
            </a:r>
            <a:r>
              <a:rPr lang="en-US" b="1" dirty="0">
                <a:latin typeface="Times New Roman" panose="02020603050405020304" pitchFamily="18" charset="0"/>
                <a:cs typeface="Times New Roman" panose="02020603050405020304" pitchFamily="18" charset="0"/>
              </a:rPr>
              <a:t> (10%)	 = </a:t>
            </a:r>
            <a:r>
              <a:rPr lang="en-US" b="1" dirty="0" smtClean="0">
                <a:latin typeface="Times New Roman" panose="02020603050405020304" pitchFamily="18" charset="0"/>
                <a:cs typeface="Times New Roman" panose="02020603050405020304" pitchFamily="18" charset="0"/>
              </a:rPr>
              <a:t>$ 2</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05,594.2958 </a:t>
            </a:r>
          </a:p>
          <a:p>
            <a:pPr marL="0" indent="0" algn="just">
              <a:buNone/>
            </a:pPr>
            <a:endParaRPr lang="en-US" b="1" dirty="0" smtClean="0">
              <a:latin typeface="Times New Roman" panose="02020603050405020304" pitchFamily="18" charset="0"/>
              <a:cs typeface="Times New Roman" panose="02020603050405020304" pitchFamily="18" charset="0"/>
            </a:endParaRPr>
          </a:p>
          <a:p>
            <a:endParaRPr lang="en-US" dirty="0"/>
          </a:p>
        </p:txBody>
      </p:sp>
      <p:sp>
        <p:nvSpPr>
          <p:cNvPr id="4" name="Title 1"/>
          <p:cNvSpPr>
            <a:spLocks noGrp="1"/>
          </p:cNvSpPr>
          <p:nvPr>
            <p:ph type="title"/>
          </p:nvPr>
        </p:nvSpPr>
        <p:spPr>
          <a:xfrm>
            <a:off x="1442048" y="595222"/>
            <a:ext cx="10515600" cy="1325563"/>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Co - terminated assumption Example (Cont’d…)</a:t>
            </a:r>
            <a:endParaRPr lang="en-US" sz="3200" dirty="0"/>
          </a:p>
        </p:txBody>
      </p:sp>
    </p:spTree>
    <p:extLst>
      <p:ext uri="{BB962C8B-B14F-4D97-AF65-F5344CB8AC3E}">
        <p14:creationId xmlns:p14="http://schemas.microsoft.com/office/powerpoint/2010/main" val="20033566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a:grpSpLocks/>
          </p:cNvGrpSpPr>
          <p:nvPr/>
        </p:nvGrpSpPr>
        <p:grpSpPr bwMode="auto">
          <a:xfrm>
            <a:off x="7203057" y="1690688"/>
            <a:ext cx="3674852" cy="1734832"/>
            <a:chOff x="2328" y="9602"/>
            <a:chExt cx="4212" cy="1845"/>
          </a:xfrm>
        </p:grpSpPr>
        <p:cxnSp>
          <p:nvCxnSpPr>
            <p:cNvPr id="5" name="Line 2581"/>
            <p:cNvCxnSpPr>
              <a:cxnSpLocks noChangeShapeType="1"/>
            </p:cNvCxnSpPr>
            <p:nvPr/>
          </p:nvCxnSpPr>
          <p:spPr bwMode="auto">
            <a:xfrm>
              <a:off x="2940" y="10441"/>
              <a:ext cx="21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6" name="Line 2582"/>
            <p:cNvCxnSpPr>
              <a:cxnSpLocks noChangeShapeType="1"/>
            </p:cNvCxnSpPr>
            <p:nvPr/>
          </p:nvCxnSpPr>
          <p:spPr bwMode="auto">
            <a:xfrm>
              <a:off x="2940" y="10441"/>
              <a:ext cx="0" cy="72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7" name="Line 2583"/>
            <p:cNvCxnSpPr>
              <a:cxnSpLocks noChangeShapeType="1"/>
            </p:cNvCxnSpPr>
            <p:nvPr/>
          </p:nvCxnSpPr>
          <p:spPr bwMode="auto">
            <a:xfrm flipV="1">
              <a:off x="3480" y="10081"/>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 name="Line 2584"/>
            <p:cNvCxnSpPr>
              <a:cxnSpLocks noChangeShapeType="1"/>
            </p:cNvCxnSpPr>
            <p:nvPr/>
          </p:nvCxnSpPr>
          <p:spPr bwMode="auto">
            <a:xfrm flipV="1">
              <a:off x="4020" y="10081"/>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9" name="Line 2585"/>
            <p:cNvCxnSpPr>
              <a:cxnSpLocks noChangeShapeType="1"/>
            </p:cNvCxnSpPr>
            <p:nvPr/>
          </p:nvCxnSpPr>
          <p:spPr bwMode="auto">
            <a:xfrm flipV="1">
              <a:off x="4560" y="10081"/>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0" name="Line 2586"/>
            <p:cNvCxnSpPr>
              <a:cxnSpLocks noChangeShapeType="1"/>
            </p:cNvCxnSpPr>
            <p:nvPr/>
          </p:nvCxnSpPr>
          <p:spPr bwMode="auto">
            <a:xfrm flipV="1">
              <a:off x="5100" y="10081"/>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1" name="Line 2587"/>
            <p:cNvCxnSpPr>
              <a:cxnSpLocks noChangeShapeType="1"/>
            </p:cNvCxnSpPr>
            <p:nvPr/>
          </p:nvCxnSpPr>
          <p:spPr bwMode="auto">
            <a:xfrm>
              <a:off x="3480" y="10441"/>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2" name="Line 2588"/>
            <p:cNvCxnSpPr>
              <a:cxnSpLocks noChangeShapeType="1"/>
            </p:cNvCxnSpPr>
            <p:nvPr/>
          </p:nvCxnSpPr>
          <p:spPr bwMode="auto">
            <a:xfrm>
              <a:off x="4020" y="10441"/>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3" name="Line 2589"/>
            <p:cNvCxnSpPr>
              <a:cxnSpLocks noChangeShapeType="1"/>
            </p:cNvCxnSpPr>
            <p:nvPr/>
          </p:nvCxnSpPr>
          <p:spPr bwMode="auto">
            <a:xfrm>
              <a:off x="4560" y="10441"/>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4" name="Line 2590"/>
            <p:cNvCxnSpPr>
              <a:cxnSpLocks noChangeShapeType="1"/>
            </p:cNvCxnSpPr>
            <p:nvPr/>
          </p:nvCxnSpPr>
          <p:spPr bwMode="auto">
            <a:xfrm>
              <a:off x="5100" y="10441"/>
              <a:ext cx="0" cy="3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5" name="Line 2591"/>
            <p:cNvCxnSpPr>
              <a:cxnSpLocks noChangeShapeType="1"/>
            </p:cNvCxnSpPr>
            <p:nvPr/>
          </p:nvCxnSpPr>
          <p:spPr bwMode="auto">
            <a:xfrm>
              <a:off x="5100" y="10441"/>
              <a:ext cx="1440"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sp>
          <p:nvSpPr>
            <p:cNvPr id="16" name="Text Box 2592"/>
            <p:cNvSpPr txBox="1">
              <a:spLocks noChangeArrowheads="1"/>
            </p:cNvSpPr>
            <p:nvPr/>
          </p:nvSpPr>
          <p:spPr bwMode="auto">
            <a:xfrm>
              <a:off x="2751" y="10232"/>
              <a:ext cx="386"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a:lnSpc>
                  <a:spcPct val="115000"/>
                </a:lnSpc>
                <a:spcBef>
                  <a:spcPts val="0"/>
                </a:spcBef>
                <a:spcAft>
                  <a:spcPts val="1000"/>
                </a:spcAft>
              </a:pPr>
              <a:r>
                <a:rPr lang="en-US" sz="2000" b="1" dirty="0">
                  <a:latin typeface="Times New Roman" panose="02020603050405020304" pitchFamily="18" charset="0"/>
                  <a:ea typeface="Constantia" panose="02030602050306030303" pitchFamily="18" charset="0"/>
                  <a:cs typeface="Times New Roman" panose="02020603050405020304" pitchFamily="18" charset="0"/>
                </a:rPr>
                <a:t>0</a:t>
              </a:r>
            </a:p>
          </p:txBody>
        </p:sp>
        <p:sp>
          <p:nvSpPr>
            <p:cNvPr id="17" name="Text Box 2593"/>
            <p:cNvSpPr txBox="1">
              <a:spLocks noChangeArrowheads="1"/>
            </p:cNvSpPr>
            <p:nvPr/>
          </p:nvSpPr>
          <p:spPr bwMode="auto">
            <a:xfrm>
              <a:off x="3326" y="10292"/>
              <a:ext cx="386"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a:lnSpc>
                  <a:spcPct val="115000"/>
                </a:lnSpc>
                <a:spcBef>
                  <a:spcPts val="0"/>
                </a:spcBef>
                <a:spcAft>
                  <a:spcPts val="1000"/>
                </a:spcAft>
              </a:pPr>
              <a:r>
                <a:rPr lang="en-US" sz="2000" b="1" dirty="0">
                  <a:latin typeface="Times New Roman" panose="02020603050405020304" pitchFamily="18" charset="0"/>
                  <a:ea typeface="Constantia" panose="02030602050306030303" pitchFamily="18" charset="0"/>
                  <a:cs typeface="Times New Roman" panose="02020603050405020304" pitchFamily="18" charset="0"/>
                </a:rPr>
                <a:t>1</a:t>
              </a:r>
            </a:p>
          </p:txBody>
        </p:sp>
        <p:sp>
          <p:nvSpPr>
            <p:cNvPr id="18" name="Text Box 2594"/>
            <p:cNvSpPr txBox="1">
              <a:spLocks noChangeArrowheads="1"/>
            </p:cNvSpPr>
            <p:nvPr/>
          </p:nvSpPr>
          <p:spPr bwMode="auto">
            <a:xfrm>
              <a:off x="3837" y="10309"/>
              <a:ext cx="386"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defPPr>
                <a:defRPr lang="en-US"/>
              </a:defPPr>
              <a:lvl1pPr marR="0">
                <a:lnSpc>
                  <a:spcPct val="115000"/>
                </a:lnSpc>
                <a:spcBef>
                  <a:spcPts val="0"/>
                </a:spcBef>
                <a:spcAft>
                  <a:spcPts val="1000"/>
                </a:spcAft>
                <a:defRPr sz="2000" b="1">
                  <a:latin typeface="Times New Roman" panose="02020603050405020304" pitchFamily="18" charset="0"/>
                  <a:ea typeface="Constantia" panose="02030602050306030303" pitchFamily="18" charset="0"/>
                  <a:cs typeface="Times New Roman" panose="02020603050405020304" pitchFamily="18" charset="0"/>
                </a:defRPr>
              </a:lvl1pPr>
            </a:lstStyle>
            <a:p>
              <a:r>
                <a:rPr lang="en-US" dirty="0"/>
                <a:t>2</a:t>
              </a:r>
            </a:p>
          </p:txBody>
        </p:sp>
        <p:sp>
          <p:nvSpPr>
            <p:cNvPr id="19" name="Text Box 2595"/>
            <p:cNvSpPr txBox="1">
              <a:spLocks noChangeArrowheads="1"/>
            </p:cNvSpPr>
            <p:nvPr/>
          </p:nvSpPr>
          <p:spPr bwMode="auto">
            <a:xfrm>
              <a:off x="4377" y="10309"/>
              <a:ext cx="386"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defPPr>
                <a:defRPr lang="en-US"/>
              </a:defPPr>
              <a:lvl1pPr marR="0">
                <a:lnSpc>
                  <a:spcPct val="115000"/>
                </a:lnSpc>
                <a:spcBef>
                  <a:spcPts val="0"/>
                </a:spcBef>
                <a:spcAft>
                  <a:spcPts val="1000"/>
                </a:spcAft>
                <a:defRPr sz="2000" b="1">
                  <a:latin typeface="Times New Roman" panose="02020603050405020304" pitchFamily="18" charset="0"/>
                  <a:ea typeface="Constantia" panose="02030602050306030303" pitchFamily="18" charset="0"/>
                  <a:cs typeface="Times New Roman" panose="02020603050405020304" pitchFamily="18" charset="0"/>
                </a:defRPr>
              </a:lvl1pPr>
            </a:lstStyle>
            <a:p>
              <a:r>
                <a:rPr lang="en-US" dirty="0"/>
                <a:t>3</a:t>
              </a:r>
            </a:p>
          </p:txBody>
        </p:sp>
        <p:sp>
          <p:nvSpPr>
            <p:cNvPr id="20" name="Text Box 2596"/>
            <p:cNvSpPr txBox="1">
              <a:spLocks noChangeArrowheads="1"/>
            </p:cNvSpPr>
            <p:nvPr/>
          </p:nvSpPr>
          <p:spPr bwMode="auto">
            <a:xfrm>
              <a:off x="4918" y="10309"/>
              <a:ext cx="386"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defPPr>
                <a:defRPr lang="en-US"/>
              </a:defPPr>
              <a:lvl1pPr marR="0">
                <a:lnSpc>
                  <a:spcPct val="115000"/>
                </a:lnSpc>
                <a:spcBef>
                  <a:spcPts val="0"/>
                </a:spcBef>
                <a:spcAft>
                  <a:spcPts val="1000"/>
                </a:spcAft>
                <a:defRPr sz="2000" b="1">
                  <a:latin typeface="Times New Roman" panose="02020603050405020304" pitchFamily="18" charset="0"/>
                  <a:ea typeface="Constantia" panose="02030602050306030303" pitchFamily="18" charset="0"/>
                  <a:cs typeface="Times New Roman" panose="02020603050405020304" pitchFamily="18" charset="0"/>
                </a:defRPr>
              </a:lvl1pPr>
            </a:lstStyle>
            <a:p>
              <a:r>
                <a:rPr lang="en-US" dirty="0"/>
                <a:t>4</a:t>
              </a:r>
            </a:p>
          </p:txBody>
        </p:sp>
        <p:sp>
          <p:nvSpPr>
            <p:cNvPr id="21" name="Text Box 2597"/>
            <p:cNvSpPr txBox="1">
              <a:spLocks noChangeArrowheads="1"/>
            </p:cNvSpPr>
            <p:nvPr/>
          </p:nvSpPr>
          <p:spPr bwMode="auto">
            <a:xfrm>
              <a:off x="2328" y="11029"/>
              <a:ext cx="1943" cy="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a:lnSpc>
                  <a:spcPct val="115000"/>
                </a:lnSpc>
                <a:spcBef>
                  <a:spcPts val="0"/>
                </a:spcBef>
                <a:spcAft>
                  <a:spcPts val="1000"/>
                </a:spcAft>
              </a:pPr>
              <a:r>
                <a:rPr lang="en-US" sz="2000"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sz="2000" b="1" dirty="0">
                  <a:latin typeface="Times New Roman" panose="02020603050405020304" pitchFamily="18" charset="0"/>
                  <a:ea typeface="Constantia" panose="02030602050306030303" pitchFamily="18" charset="0"/>
                  <a:cs typeface="Times New Roman" panose="02020603050405020304" pitchFamily="18" charset="0"/>
                </a:rPr>
                <a:t>5, 00,000</a:t>
              </a:r>
            </a:p>
          </p:txBody>
        </p:sp>
        <p:sp>
          <p:nvSpPr>
            <p:cNvPr id="22" name="Text Box 2598"/>
            <p:cNvSpPr txBox="1">
              <a:spLocks noChangeArrowheads="1"/>
            </p:cNvSpPr>
            <p:nvPr/>
          </p:nvSpPr>
          <p:spPr bwMode="auto">
            <a:xfrm>
              <a:off x="3480" y="9602"/>
              <a:ext cx="1943" cy="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a:lnSpc>
                  <a:spcPct val="115000"/>
                </a:lnSpc>
                <a:spcBef>
                  <a:spcPts val="0"/>
                </a:spcBef>
                <a:spcAft>
                  <a:spcPts val="1000"/>
                </a:spcAft>
              </a:pPr>
              <a:r>
                <a:rPr lang="en-US" sz="2000"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sz="2000" b="1" dirty="0">
                  <a:latin typeface="Times New Roman" panose="02020603050405020304" pitchFamily="18" charset="0"/>
                  <a:ea typeface="Constantia" panose="02030602050306030303" pitchFamily="18" charset="0"/>
                  <a:cs typeface="Times New Roman" panose="02020603050405020304" pitchFamily="18" charset="0"/>
                </a:rPr>
                <a:t>1, 90,000</a:t>
              </a:r>
            </a:p>
          </p:txBody>
        </p:sp>
        <p:sp>
          <p:nvSpPr>
            <p:cNvPr id="23" name="Text Box 2599"/>
            <p:cNvSpPr txBox="1">
              <a:spLocks noChangeArrowheads="1"/>
            </p:cNvSpPr>
            <p:nvPr/>
          </p:nvSpPr>
          <p:spPr bwMode="auto">
            <a:xfrm>
              <a:off x="3480" y="10714"/>
              <a:ext cx="1943" cy="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a:lnSpc>
                  <a:spcPct val="115000"/>
                </a:lnSpc>
                <a:spcBef>
                  <a:spcPts val="0"/>
                </a:spcBef>
                <a:spcAft>
                  <a:spcPts val="1000"/>
                </a:spcAft>
              </a:pPr>
              <a:r>
                <a:rPr lang="en-US" sz="2000"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sz="2000" b="1" dirty="0">
                  <a:latin typeface="Times New Roman" panose="02020603050405020304" pitchFamily="18" charset="0"/>
                  <a:ea typeface="Constantia" panose="02030602050306030303" pitchFamily="18" charset="0"/>
                  <a:cs typeface="Times New Roman" panose="02020603050405020304" pitchFamily="18" charset="0"/>
                </a:rPr>
                <a:t>64,500</a:t>
              </a:r>
            </a:p>
          </p:txBody>
        </p:sp>
      </p:grpSp>
      <p:sp>
        <p:nvSpPr>
          <p:cNvPr id="25" name="Text Box 2596"/>
          <p:cNvSpPr txBox="1">
            <a:spLocks noGrp="1" noChangeArrowheads="1"/>
          </p:cNvSpPr>
          <p:nvPr>
            <p:ph idx="1"/>
          </p:nvPr>
        </p:nvSpPr>
        <p:spPr bwMode="auto">
          <a:xfrm>
            <a:off x="277890" y="1424265"/>
            <a:ext cx="6880642" cy="4959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defPPr>
              <a:defRPr lang="en-US"/>
            </a:defPPr>
            <a:lvl1pPr marR="0">
              <a:lnSpc>
                <a:spcPct val="115000"/>
              </a:lnSpc>
              <a:spcBef>
                <a:spcPts val="0"/>
              </a:spcBef>
              <a:spcAft>
                <a:spcPts val="1000"/>
              </a:spcAft>
              <a:defRPr sz="2000" b="1">
                <a:latin typeface="Times New Roman" panose="02020603050405020304" pitchFamily="18" charset="0"/>
                <a:ea typeface="Constantia" panose="02030602050306030303" pitchFamily="18" charset="0"/>
                <a:cs typeface="Times New Roman" panose="02020603050405020304" pitchFamily="18" charset="0"/>
              </a:defRPr>
            </a:lvl1pPr>
          </a:lstStyle>
          <a:p>
            <a:pPr marL="0" indent="0">
              <a:buNone/>
            </a:pPr>
            <a:r>
              <a:rPr lang="en-US" sz="2800" dirty="0"/>
              <a:t>FW </a:t>
            </a:r>
            <a:r>
              <a:rPr lang="en-US" sz="2800" baseline="-25000" dirty="0"/>
              <a:t>A </a:t>
            </a:r>
            <a:r>
              <a:rPr lang="en-US" sz="2800" dirty="0"/>
              <a:t>(10%) = </a:t>
            </a:r>
            <a:r>
              <a:rPr lang="en-US" sz="2800" dirty="0" smtClean="0"/>
              <a:t>{-5, 00,000(F/P</a:t>
            </a:r>
            <a:r>
              <a:rPr lang="en-US" sz="2800" dirty="0"/>
              <a:t>, 10%, 4) + (1, 90, 000- 64500) (F/A, 10%, 4)} (F/P, 10%, (8-4</a:t>
            </a:r>
            <a:r>
              <a:rPr lang="en-US" sz="2800" dirty="0" smtClean="0"/>
              <a:t>))</a:t>
            </a:r>
          </a:p>
          <a:p>
            <a:pPr marL="0" indent="0">
              <a:buNone/>
            </a:pPr>
            <a:r>
              <a:rPr lang="en-US" sz="2800" dirty="0" smtClean="0"/>
              <a:t>= </a:t>
            </a:r>
            <a:r>
              <a:rPr lang="en-US" sz="2800" dirty="0"/>
              <a:t>{-3, 50,000 (1.1)</a:t>
            </a:r>
            <a:r>
              <a:rPr lang="en-US" sz="2800" baseline="30000" dirty="0"/>
              <a:t>4</a:t>
            </a:r>
            <a:r>
              <a:rPr lang="en-US" sz="2800" dirty="0"/>
              <a:t> + 1, 25,500((1.1)</a:t>
            </a:r>
            <a:r>
              <a:rPr lang="en-US" sz="2800" baseline="30000" dirty="0"/>
              <a:t>4</a:t>
            </a:r>
            <a:r>
              <a:rPr lang="en-US" sz="2800" dirty="0"/>
              <a:t> -1)/ 0.1} (1.1)</a:t>
            </a:r>
            <a:r>
              <a:rPr lang="en-US" sz="2800" baseline="30000" dirty="0"/>
              <a:t>4</a:t>
            </a:r>
            <a:r>
              <a:rPr lang="en-US" sz="2800" dirty="0"/>
              <a:t>               </a:t>
            </a:r>
          </a:p>
          <a:p>
            <a:pPr marL="0" indent="0">
              <a:buNone/>
            </a:pPr>
            <a:r>
              <a:rPr lang="en-US" sz="2800" dirty="0"/>
              <a:t>	= (-5, 12,435 + 5, 82,445.5) (1.1)</a:t>
            </a:r>
            <a:r>
              <a:rPr lang="en-US" sz="2800" baseline="30000" dirty="0"/>
              <a:t>4</a:t>
            </a:r>
            <a:endParaRPr lang="en-US" sz="2800" dirty="0"/>
          </a:p>
          <a:p>
            <a:pPr marL="0" indent="0">
              <a:buNone/>
            </a:pPr>
            <a:r>
              <a:rPr lang="en-US" sz="2800" dirty="0"/>
              <a:t>FW </a:t>
            </a:r>
            <a:r>
              <a:rPr lang="en-US" sz="2800" baseline="-25000" dirty="0"/>
              <a:t>A </a:t>
            </a:r>
            <a:r>
              <a:rPr lang="en-US" sz="2800" dirty="0"/>
              <a:t>(10%) = 1, 02,502.37</a:t>
            </a:r>
          </a:p>
        </p:txBody>
      </p:sp>
      <p:sp>
        <p:nvSpPr>
          <p:cNvPr id="26" name="Text Box 2592"/>
          <p:cNvSpPr txBox="1">
            <a:spLocks noChangeArrowheads="1"/>
          </p:cNvSpPr>
          <p:nvPr/>
        </p:nvSpPr>
        <p:spPr bwMode="auto">
          <a:xfrm>
            <a:off x="10849146" y="2296704"/>
            <a:ext cx="504654" cy="365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a:lnSpc>
                <a:spcPct val="115000"/>
              </a:lnSpc>
              <a:spcBef>
                <a:spcPts val="0"/>
              </a:spcBef>
              <a:spcAft>
                <a:spcPts val="1000"/>
              </a:spcAft>
            </a:pPr>
            <a:r>
              <a:rPr lang="en-US" sz="2000" b="1" dirty="0" smtClean="0">
                <a:latin typeface="Times New Roman" panose="02020603050405020304" pitchFamily="18" charset="0"/>
                <a:ea typeface="Constantia" panose="02030602050306030303" pitchFamily="18" charset="0"/>
                <a:cs typeface="Times New Roman" panose="02020603050405020304" pitchFamily="18" charset="0"/>
              </a:rPr>
              <a:t>8</a:t>
            </a:r>
            <a:endParaRPr lang="en-US" sz="2000" b="1" dirty="0">
              <a:latin typeface="Times New Roman" panose="02020603050405020304" pitchFamily="18" charset="0"/>
              <a:ea typeface="Constantia" panose="02030602050306030303" pitchFamily="18" charset="0"/>
              <a:cs typeface="Times New Roman" panose="02020603050405020304" pitchFamily="18" charset="0"/>
            </a:endParaRPr>
          </a:p>
        </p:txBody>
      </p:sp>
      <p:sp>
        <p:nvSpPr>
          <p:cNvPr id="27" name="Title 1"/>
          <p:cNvSpPr>
            <a:spLocks noGrp="1"/>
          </p:cNvSpPr>
          <p:nvPr>
            <p:ph type="title"/>
          </p:nvPr>
        </p:nvSpPr>
        <p:spPr>
          <a:xfrm>
            <a:off x="838200" y="0"/>
            <a:ext cx="10515600" cy="1325562"/>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Co - terminated assumption Example (Cont’d…)</a:t>
            </a:r>
            <a:endParaRPr lang="en-US" sz="3200" dirty="0"/>
          </a:p>
        </p:txBody>
      </p:sp>
      <p:sp>
        <p:nvSpPr>
          <p:cNvPr id="28" name="Rectangle 27"/>
          <p:cNvSpPr/>
          <p:nvPr/>
        </p:nvSpPr>
        <p:spPr>
          <a:xfrm>
            <a:off x="7572113" y="3482877"/>
            <a:ext cx="4160911" cy="400110"/>
          </a:xfrm>
          <a:prstGeom prst="rect">
            <a:avLst/>
          </a:prstGeom>
        </p:spPr>
        <p:txBody>
          <a:bodyPr wrap="square">
            <a:spAutoFit/>
          </a:bodyPr>
          <a:lstStyle/>
          <a:p>
            <a:r>
              <a:rPr lang="en-US" sz="2000" b="1" dirty="0" smtClean="0">
                <a:effectLst/>
                <a:latin typeface="Times New Roman" panose="02020603050405020304" pitchFamily="18" charset="0"/>
                <a:ea typeface="Constantia" panose="02030602050306030303" pitchFamily="18" charset="0"/>
                <a:cs typeface="Times New Roman" panose="02020603050405020304" pitchFamily="18" charset="0"/>
              </a:rPr>
              <a:t>Cash flow diagram of Project A</a:t>
            </a:r>
            <a:endParaRPr lang="en-US" sz="2000" dirty="0">
              <a:latin typeface="Times New Roman" panose="02020603050405020304" pitchFamily="18" charset="0"/>
              <a:cs typeface="Times New Roman" panose="02020603050405020304" pitchFamily="18" charset="0"/>
            </a:endParaRPr>
          </a:p>
        </p:txBody>
      </p:sp>
      <p:sp>
        <p:nvSpPr>
          <p:cNvPr id="29" name="Rectangle 28"/>
          <p:cNvSpPr/>
          <p:nvPr/>
        </p:nvSpPr>
        <p:spPr>
          <a:xfrm>
            <a:off x="6370987" y="5000586"/>
            <a:ext cx="4297260" cy="1083374"/>
          </a:xfrm>
          <a:prstGeom prst="rect">
            <a:avLst/>
          </a:prstGeom>
        </p:spPr>
        <p:txBody>
          <a:bodyPr wrap="square">
            <a:spAutoFit/>
          </a:bodyPr>
          <a:lstStyle/>
          <a:p>
            <a:pPr>
              <a:lnSpc>
                <a:spcPct val="115000"/>
              </a:lnSpc>
            </a:pPr>
            <a:r>
              <a:rPr lang="en-US" sz="2800" b="1" dirty="0" smtClean="0">
                <a:solidFill>
                  <a:srgbClr val="C00000"/>
                </a:solidFill>
                <a:effectLst/>
                <a:latin typeface="Times New Roman" panose="02020603050405020304" pitchFamily="18" charset="0"/>
                <a:ea typeface="Constantia" panose="02030602050306030303" pitchFamily="18" charset="0"/>
                <a:cs typeface="Times New Roman" panose="02020603050405020304" pitchFamily="18" charset="0"/>
              </a:rPr>
              <a:t>FW </a:t>
            </a:r>
            <a:r>
              <a:rPr lang="en-US" sz="2800" b="1" baseline="-25000" dirty="0" smtClean="0">
                <a:solidFill>
                  <a:srgbClr val="C00000"/>
                </a:solidFill>
                <a:effectLst/>
                <a:latin typeface="Times New Roman" panose="02020603050405020304" pitchFamily="18" charset="0"/>
                <a:ea typeface="Constantia" panose="02030602050306030303" pitchFamily="18" charset="0"/>
                <a:cs typeface="Times New Roman" panose="02020603050405020304" pitchFamily="18" charset="0"/>
              </a:rPr>
              <a:t>B </a:t>
            </a:r>
            <a:r>
              <a:rPr lang="en-US" sz="2800" b="1" dirty="0" smtClean="0">
                <a:solidFill>
                  <a:srgbClr val="C00000"/>
                </a:solidFill>
                <a:effectLst/>
                <a:latin typeface="Times New Roman" panose="02020603050405020304" pitchFamily="18" charset="0"/>
                <a:ea typeface="Constantia" panose="02030602050306030303" pitchFamily="18" charset="0"/>
                <a:cs typeface="Times New Roman" panose="02020603050405020304" pitchFamily="18" charset="0"/>
              </a:rPr>
              <a:t>(10%) &gt; FW </a:t>
            </a:r>
            <a:r>
              <a:rPr lang="en-US" sz="2800" b="1" baseline="-25000" dirty="0" smtClean="0">
                <a:solidFill>
                  <a:srgbClr val="C00000"/>
                </a:solidFill>
                <a:effectLst/>
                <a:latin typeface="Times New Roman" panose="02020603050405020304" pitchFamily="18" charset="0"/>
                <a:ea typeface="Constantia" panose="02030602050306030303" pitchFamily="18" charset="0"/>
                <a:cs typeface="Times New Roman" panose="02020603050405020304" pitchFamily="18" charset="0"/>
              </a:rPr>
              <a:t>A </a:t>
            </a:r>
            <a:r>
              <a:rPr lang="en-US" sz="2800" b="1" dirty="0" smtClean="0">
                <a:solidFill>
                  <a:srgbClr val="C00000"/>
                </a:solidFill>
                <a:effectLst/>
                <a:latin typeface="Times New Roman" panose="02020603050405020304" pitchFamily="18" charset="0"/>
                <a:ea typeface="Constantia" panose="02030602050306030303" pitchFamily="18" charset="0"/>
                <a:cs typeface="Times New Roman" panose="02020603050405020304" pitchFamily="18" charset="0"/>
              </a:rPr>
              <a:t>(10%), select alternative B </a:t>
            </a:r>
            <a:endParaRPr lang="en-US" sz="2800" dirty="0">
              <a:solidFill>
                <a:srgbClr val="C00000"/>
              </a:solidFill>
              <a:effectLst/>
              <a:latin typeface="Times New Roman" panose="02020603050405020304" pitchFamily="18" charset="0"/>
              <a:ea typeface="Constantia" panose="02030602050306030303" pitchFamily="18" charset="0"/>
              <a:cs typeface="Times New Roman" panose="02020603050405020304" pitchFamily="18" charset="0"/>
            </a:endParaRPr>
          </a:p>
        </p:txBody>
      </p:sp>
    </p:spTree>
    <p:extLst>
      <p:ext uri="{BB962C8B-B14F-4D97-AF65-F5344CB8AC3E}">
        <p14:creationId xmlns:p14="http://schemas.microsoft.com/office/powerpoint/2010/main" val="4849862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6441" y="1925548"/>
            <a:ext cx="5940727" cy="471679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indent="0">
              <a:lnSpc>
                <a:spcPct val="115000"/>
              </a:lnSpc>
              <a:spcBef>
                <a:spcPts val="0"/>
              </a:spcBef>
              <a:spcAft>
                <a:spcPts val="1000"/>
              </a:spcAft>
              <a:buNone/>
            </a:pPr>
            <a:r>
              <a:rPr lang="en-US" b="1" u="sng" dirty="0">
                <a:latin typeface="Times New Roman" panose="02020603050405020304" pitchFamily="18" charset="0"/>
                <a:ea typeface="Constantia" panose="02030602050306030303" pitchFamily="18" charset="0"/>
                <a:cs typeface="Times New Roman" panose="02020603050405020304" pitchFamily="18" charset="0"/>
              </a:rPr>
              <a:t>Considering assumption 2</a:t>
            </a:r>
          </a:p>
          <a:p>
            <a:pPr marL="0" indent="0">
              <a:lnSpc>
                <a:spcPct val="100000"/>
              </a:lnSpc>
              <a:buNone/>
            </a:pPr>
            <a:r>
              <a:rPr lang="en-US" b="1" dirty="0">
                <a:latin typeface="Times New Roman" panose="02020603050405020304" pitchFamily="18" charset="0"/>
                <a:cs typeface="Times New Roman" panose="02020603050405020304" pitchFamily="18" charset="0"/>
              </a:rPr>
              <a:t>FW</a:t>
            </a:r>
            <a:r>
              <a:rPr lang="en-US" b="1" baseline="-25000" dirty="0">
                <a:latin typeface="Times New Roman" panose="02020603050405020304" pitchFamily="18" charset="0"/>
                <a:cs typeface="Times New Roman" panose="02020603050405020304" pitchFamily="18" charset="0"/>
              </a:rPr>
              <a:t>A</a:t>
            </a:r>
            <a:r>
              <a:rPr lang="en-US" b="1" dirty="0">
                <a:latin typeface="Times New Roman" panose="02020603050405020304" pitchFamily="18" charset="0"/>
                <a:cs typeface="Times New Roman" panose="02020603050405020304" pitchFamily="18" charset="0"/>
              </a:rPr>
              <a:t>(10%) = -3,50,000 (F/P, 10%, 8) -3,50,000 (F/P, 10%,4) + (1,90,000 -64,500) (F/A,10%,8) </a:t>
            </a:r>
          </a:p>
          <a:p>
            <a:pPr marL="0" indent="0">
              <a:lnSpc>
                <a:spcPct val="100000"/>
              </a:lnSpc>
              <a:buNone/>
            </a:pPr>
            <a:r>
              <a:rPr lang="en-US" b="1" dirty="0">
                <a:latin typeface="Times New Roman" panose="02020603050405020304" pitchFamily="18" charset="0"/>
                <a:cs typeface="Times New Roman" panose="02020603050405020304" pitchFamily="18" charset="0"/>
              </a:rPr>
              <a:t>FW</a:t>
            </a:r>
            <a:r>
              <a:rPr lang="en-US" b="1" baseline="-25000" dirty="0">
                <a:latin typeface="Times New Roman" panose="02020603050405020304" pitchFamily="18" charset="0"/>
                <a:cs typeface="Times New Roman" panose="02020603050405020304" pitchFamily="18" charset="0"/>
              </a:rPr>
              <a:t>A</a:t>
            </a:r>
            <a:r>
              <a:rPr lang="en-US" b="1" dirty="0">
                <a:latin typeface="Times New Roman" panose="02020603050405020304" pitchFamily="18" charset="0"/>
                <a:cs typeface="Times New Roman" panose="02020603050405020304" pitchFamily="18" charset="0"/>
              </a:rPr>
              <a:t> (10%) = </a:t>
            </a:r>
            <a:r>
              <a:rPr lang="en-US" b="1" dirty="0" smtClean="0">
                <a:latin typeface="Times New Roman" panose="02020603050405020304" pitchFamily="18" charset="0"/>
                <a:cs typeface="Times New Roman" panose="02020603050405020304" pitchFamily="18" charset="0"/>
              </a:rPr>
              <a:t>$ 1</a:t>
            </a:r>
            <a:r>
              <a:rPr lang="en-US" b="1" dirty="0">
                <a:latin typeface="Times New Roman" panose="02020603050405020304" pitchFamily="18" charset="0"/>
                <a:cs typeface="Times New Roman" panose="02020603050405020304" pitchFamily="18" charset="0"/>
              </a:rPr>
              <a:t>, 72,510</a:t>
            </a:r>
          </a:p>
          <a:p>
            <a:pPr marL="0" indent="0">
              <a:lnSpc>
                <a:spcPct val="100000"/>
              </a:lnSpc>
              <a:buNone/>
            </a:pPr>
            <a:r>
              <a:rPr lang="en-US" b="1" dirty="0">
                <a:solidFill>
                  <a:srgbClr val="C00000"/>
                </a:solidFill>
                <a:latin typeface="Times New Roman" panose="02020603050405020304" pitchFamily="18" charset="0"/>
                <a:cs typeface="Times New Roman" panose="02020603050405020304" pitchFamily="18" charset="0"/>
              </a:rPr>
              <a:t>FW </a:t>
            </a:r>
            <a:r>
              <a:rPr lang="en-US" b="1" baseline="-25000" dirty="0">
                <a:solidFill>
                  <a:srgbClr val="C00000"/>
                </a:solidFill>
                <a:latin typeface="Times New Roman" panose="02020603050405020304" pitchFamily="18" charset="0"/>
                <a:cs typeface="Times New Roman" panose="02020603050405020304" pitchFamily="18" charset="0"/>
              </a:rPr>
              <a:t>B </a:t>
            </a:r>
            <a:r>
              <a:rPr lang="en-US" b="1" dirty="0">
                <a:solidFill>
                  <a:srgbClr val="C00000"/>
                </a:solidFill>
                <a:latin typeface="Times New Roman" panose="02020603050405020304" pitchFamily="18" charset="0"/>
                <a:cs typeface="Times New Roman" panose="02020603050405020304" pitchFamily="18" charset="0"/>
              </a:rPr>
              <a:t>(10%) &gt; FW </a:t>
            </a:r>
            <a:r>
              <a:rPr lang="en-US" b="1" baseline="-25000" dirty="0">
                <a:solidFill>
                  <a:srgbClr val="C00000"/>
                </a:solidFill>
                <a:latin typeface="Times New Roman" panose="02020603050405020304" pitchFamily="18" charset="0"/>
                <a:cs typeface="Times New Roman" panose="02020603050405020304" pitchFamily="18" charset="0"/>
              </a:rPr>
              <a:t>A </a:t>
            </a:r>
            <a:r>
              <a:rPr lang="en-US" b="1" dirty="0">
                <a:solidFill>
                  <a:srgbClr val="C00000"/>
                </a:solidFill>
                <a:latin typeface="Times New Roman" panose="02020603050405020304" pitchFamily="18" charset="0"/>
                <a:cs typeface="Times New Roman" panose="02020603050405020304" pitchFamily="18" charset="0"/>
              </a:rPr>
              <a:t>(10%), select alternative B </a:t>
            </a:r>
          </a:p>
          <a:p>
            <a:pPr marL="0" indent="0">
              <a:lnSpc>
                <a:spcPct val="115000"/>
              </a:lnSpc>
              <a:spcBef>
                <a:spcPts val="0"/>
              </a:spcBef>
              <a:spcAft>
                <a:spcPts val="1000"/>
              </a:spcAft>
              <a:buNone/>
            </a:pPr>
            <a:endParaRPr lang="en-US" b="1" dirty="0">
              <a:latin typeface="Times New Roman" panose="02020603050405020304" pitchFamily="18" charset="0"/>
              <a:ea typeface="Constantia" panose="02030602050306030303" pitchFamily="18" charset="0"/>
              <a:cs typeface="Times New Roman" panose="02020603050405020304" pitchFamily="18" charset="0"/>
            </a:endParaRPr>
          </a:p>
        </p:txBody>
      </p:sp>
      <p:grpSp>
        <p:nvGrpSpPr>
          <p:cNvPr id="5" name="Group 4"/>
          <p:cNvGrpSpPr>
            <a:grpSpLocks/>
          </p:cNvGrpSpPr>
          <p:nvPr/>
        </p:nvGrpSpPr>
        <p:grpSpPr bwMode="auto">
          <a:xfrm>
            <a:off x="6381940" y="2002538"/>
            <a:ext cx="5122613" cy="2183028"/>
            <a:chOff x="1353" y="3718"/>
            <a:chExt cx="5097" cy="2694"/>
          </a:xfrm>
        </p:grpSpPr>
        <p:cxnSp>
          <p:nvCxnSpPr>
            <p:cNvPr id="6" name="Line 2602"/>
            <p:cNvCxnSpPr>
              <a:cxnSpLocks noChangeShapeType="1"/>
            </p:cNvCxnSpPr>
            <p:nvPr/>
          </p:nvCxnSpPr>
          <p:spPr bwMode="auto">
            <a:xfrm>
              <a:off x="1980" y="5025"/>
              <a:ext cx="416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7" name="Line 2603"/>
            <p:cNvCxnSpPr>
              <a:cxnSpLocks noChangeShapeType="1"/>
            </p:cNvCxnSpPr>
            <p:nvPr/>
          </p:nvCxnSpPr>
          <p:spPr bwMode="auto">
            <a:xfrm flipV="1">
              <a:off x="5580" y="4245"/>
              <a:ext cx="0" cy="78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 name="Line 2604"/>
            <p:cNvCxnSpPr>
              <a:cxnSpLocks noChangeShapeType="1"/>
            </p:cNvCxnSpPr>
            <p:nvPr/>
          </p:nvCxnSpPr>
          <p:spPr bwMode="auto">
            <a:xfrm flipV="1">
              <a:off x="6140" y="4221"/>
              <a:ext cx="0" cy="78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9" name="Line 2605"/>
            <p:cNvCxnSpPr>
              <a:cxnSpLocks noChangeShapeType="1"/>
            </p:cNvCxnSpPr>
            <p:nvPr/>
          </p:nvCxnSpPr>
          <p:spPr bwMode="auto">
            <a:xfrm>
              <a:off x="4500" y="5001"/>
              <a:ext cx="0" cy="63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0" name="Line 2606"/>
            <p:cNvCxnSpPr>
              <a:cxnSpLocks noChangeShapeType="1"/>
            </p:cNvCxnSpPr>
            <p:nvPr/>
          </p:nvCxnSpPr>
          <p:spPr bwMode="auto">
            <a:xfrm>
              <a:off x="5040" y="5001"/>
              <a:ext cx="0" cy="63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1" name="Line 2607"/>
            <p:cNvCxnSpPr>
              <a:cxnSpLocks noChangeShapeType="1"/>
            </p:cNvCxnSpPr>
            <p:nvPr/>
          </p:nvCxnSpPr>
          <p:spPr bwMode="auto">
            <a:xfrm>
              <a:off x="5580" y="5001"/>
              <a:ext cx="0" cy="63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2" name="Line 2608"/>
            <p:cNvCxnSpPr>
              <a:cxnSpLocks noChangeShapeType="1"/>
            </p:cNvCxnSpPr>
            <p:nvPr/>
          </p:nvCxnSpPr>
          <p:spPr bwMode="auto">
            <a:xfrm>
              <a:off x="6140" y="5001"/>
              <a:ext cx="0" cy="63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3" name="Text Box 2609"/>
            <p:cNvSpPr txBox="1">
              <a:spLocks noChangeArrowheads="1"/>
            </p:cNvSpPr>
            <p:nvPr/>
          </p:nvSpPr>
          <p:spPr bwMode="auto">
            <a:xfrm>
              <a:off x="1727" y="4806"/>
              <a:ext cx="386"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a:lnSpc>
                  <a:spcPct val="115000"/>
                </a:lnSpc>
                <a:spcBef>
                  <a:spcPts val="0"/>
                </a:spcBef>
                <a:spcAft>
                  <a:spcPts val="1000"/>
                </a:spcAft>
              </a:pPr>
              <a:r>
                <a:rPr lang="en-US" sz="2000" b="1" dirty="0">
                  <a:latin typeface="Times New Roman" panose="02020603050405020304" pitchFamily="18" charset="0"/>
                  <a:ea typeface="Constantia" panose="02030602050306030303" pitchFamily="18" charset="0"/>
                  <a:cs typeface="Times New Roman" panose="02020603050405020304" pitchFamily="18" charset="0"/>
                </a:rPr>
                <a:t>0</a:t>
              </a:r>
            </a:p>
          </p:txBody>
        </p:sp>
        <p:cxnSp>
          <p:nvCxnSpPr>
            <p:cNvPr id="14" name="Line 2610"/>
            <p:cNvCxnSpPr>
              <a:cxnSpLocks noChangeShapeType="1"/>
            </p:cNvCxnSpPr>
            <p:nvPr/>
          </p:nvCxnSpPr>
          <p:spPr bwMode="auto">
            <a:xfrm flipV="1">
              <a:off x="2338" y="4221"/>
              <a:ext cx="0" cy="78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5" name="Line 2611"/>
            <p:cNvCxnSpPr>
              <a:cxnSpLocks noChangeShapeType="1"/>
            </p:cNvCxnSpPr>
            <p:nvPr/>
          </p:nvCxnSpPr>
          <p:spPr bwMode="auto">
            <a:xfrm flipV="1">
              <a:off x="2920" y="4221"/>
              <a:ext cx="0" cy="78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6" name="Line 2612"/>
            <p:cNvCxnSpPr>
              <a:cxnSpLocks noChangeShapeType="1"/>
            </p:cNvCxnSpPr>
            <p:nvPr/>
          </p:nvCxnSpPr>
          <p:spPr bwMode="auto">
            <a:xfrm flipV="1">
              <a:off x="3422" y="4221"/>
              <a:ext cx="0" cy="78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7" name="Line 2613"/>
            <p:cNvCxnSpPr>
              <a:cxnSpLocks noChangeShapeType="1"/>
            </p:cNvCxnSpPr>
            <p:nvPr/>
          </p:nvCxnSpPr>
          <p:spPr bwMode="auto">
            <a:xfrm flipV="1">
              <a:off x="3972" y="4245"/>
              <a:ext cx="0" cy="78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8" name="Line 2614"/>
            <p:cNvCxnSpPr>
              <a:cxnSpLocks noChangeShapeType="1"/>
            </p:cNvCxnSpPr>
            <p:nvPr/>
          </p:nvCxnSpPr>
          <p:spPr bwMode="auto">
            <a:xfrm flipV="1">
              <a:off x="4500" y="4221"/>
              <a:ext cx="0" cy="78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9" name="Line 2615"/>
            <p:cNvCxnSpPr>
              <a:cxnSpLocks noChangeShapeType="1"/>
            </p:cNvCxnSpPr>
            <p:nvPr/>
          </p:nvCxnSpPr>
          <p:spPr bwMode="auto">
            <a:xfrm flipV="1">
              <a:off x="5040" y="4221"/>
              <a:ext cx="0" cy="78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0" name="Line 2616"/>
            <p:cNvCxnSpPr>
              <a:cxnSpLocks noChangeShapeType="1"/>
            </p:cNvCxnSpPr>
            <p:nvPr/>
          </p:nvCxnSpPr>
          <p:spPr bwMode="auto">
            <a:xfrm>
              <a:off x="2338" y="5025"/>
              <a:ext cx="0" cy="61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1" name="Line 2617"/>
            <p:cNvCxnSpPr>
              <a:cxnSpLocks noChangeShapeType="1"/>
            </p:cNvCxnSpPr>
            <p:nvPr/>
          </p:nvCxnSpPr>
          <p:spPr bwMode="auto">
            <a:xfrm>
              <a:off x="2920" y="5025"/>
              <a:ext cx="0" cy="61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2" name="Line 2618"/>
            <p:cNvCxnSpPr>
              <a:cxnSpLocks noChangeShapeType="1"/>
            </p:cNvCxnSpPr>
            <p:nvPr/>
          </p:nvCxnSpPr>
          <p:spPr bwMode="auto">
            <a:xfrm flipH="1">
              <a:off x="3422" y="5025"/>
              <a:ext cx="0" cy="61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23" name="Line 2619"/>
            <p:cNvCxnSpPr>
              <a:cxnSpLocks noChangeShapeType="1"/>
            </p:cNvCxnSpPr>
            <p:nvPr/>
          </p:nvCxnSpPr>
          <p:spPr bwMode="auto">
            <a:xfrm>
              <a:off x="3972" y="5025"/>
              <a:ext cx="0" cy="61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24" name="Text Box 2620"/>
            <p:cNvSpPr txBox="1">
              <a:spLocks noChangeArrowheads="1"/>
            </p:cNvSpPr>
            <p:nvPr/>
          </p:nvSpPr>
          <p:spPr bwMode="auto">
            <a:xfrm>
              <a:off x="2068" y="4873"/>
              <a:ext cx="54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defPPr>
                <a:defRPr lang="en-US"/>
              </a:defPPr>
              <a:lvl1pPr marR="0">
                <a:lnSpc>
                  <a:spcPct val="115000"/>
                </a:lnSpc>
                <a:spcBef>
                  <a:spcPts val="0"/>
                </a:spcBef>
                <a:spcAft>
                  <a:spcPts val="1000"/>
                </a:spcAft>
                <a:defRPr sz="2000" b="1">
                  <a:latin typeface="Times New Roman" panose="02020603050405020304" pitchFamily="18" charset="0"/>
                  <a:ea typeface="Constantia" panose="02030602050306030303" pitchFamily="18" charset="0"/>
                  <a:cs typeface="Times New Roman" panose="02020603050405020304" pitchFamily="18" charset="0"/>
                </a:defRPr>
              </a:lvl1pPr>
            </a:lstStyle>
            <a:p>
              <a:r>
                <a:rPr lang="en-US" dirty="0"/>
                <a:t> 1</a:t>
              </a:r>
            </a:p>
          </p:txBody>
        </p:sp>
        <p:sp>
          <p:nvSpPr>
            <p:cNvPr id="25" name="Text Box 2621"/>
            <p:cNvSpPr txBox="1">
              <a:spLocks noChangeArrowheads="1"/>
            </p:cNvSpPr>
            <p:nvPr/>
          </p:nvSpPr>
          <p:spPr bwMode="auto">
            <a:xfrm>
              <a:off x="2563" y="4895"/>
              <a:ext cx="54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defPPr>
                <a:defRPr lang="en-US"/>
              </a:defPPr>
              <a:lvl1pPr marR="0">
                <a:lnSpc>
                  <a:spcPct val="115000"/>
                </a:lnSpc>
                <a:spcBef>
                  <a:spcPts val="0"/>
                </a:spcBef>
                <a:spcAft>
                  <a:spcPts val="1000"/>
                </a:spcAft>
                <a:defRPr sz="2000" b="1">
                  <a:latin typeface="Times New Roman" panose="02020603050405020304" pitchFamily="18" charset="0"/>
                  <a:ea typeface="Constantia" panose="02030602050306030303" pitchFamily="18" charset="0"/>
                  <a:cs typeface="Times New Roman" panose="02020603050405020304" pitchFamily="18" charset="0"/>
                </a:defRPr>
              </a:lvl1pPr>
            </a:lstStyle>
            <a:p>
              <a:r>
                <a:rPr lang="en-US"/>
                <a:t>  2</a:t>
              </a:r>
            </a:p>
          </p:txBody>
        </p:sp>
        <p:sp>
          <p:nvSpPr>
            <p:cNvPr id="26" name="Text Box 2622"/>
            <p:cNvSpPr txBox="1">
              <a:spLocks noChangeArrowheads="1"/>
            </p:cNvSpPr>
            <p:nvPr/>
          </p:nvSpPr>
          <p:spPr bwMode="auto">
            <a:xfrm>
              <a:off x="3178" y="4895"/>
              <a:ext cx="54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defPPr>
                <a:defRPr lang="en-US"/>
              </a:defPPr>
              <a:lvl1pPr marR="0">
                <a:lnSpc>
                  <a:spcPct val="115000"/>
                </a:lnSpc>
                <a:spcBef>
                  <a:spcPts val="0"/>
                </a:spcBef>
                <a:spcAft>
                  <a:spcPts val="1000"/>
                </a:spcAft>
                <a:defRPr sz="2000" b="1">
                  <a:latin typeface="Times New Roman" panose="02020603050405020304" pitchFamily="18" charset="0"/>
                  <a:ea typeface="Constantia" panose="02030602050306030303" pitchFamily="18" charset="0"/>
                  <a:cs typeface="Times New Roman" panose="02020603050405020304" pitchFamily="18" charset="0"/>
                </a:defRPr>
              </a:lvl1pPr>
            </a:lstStyle>
            <a:p>
              <a:r>
                <a:rPr lang="en-US" dirty="0"/>
                <a:t>3</a:t>
              </a:r>
            </a:p>
          </p:txBody>
        </p:sp>
        <p:sp>
          <p:nvSpPr>
            <p:cNvPr id="27" name="Text Box 2623"/>
            <p:cNvSpPr txBox="1">
              <a:spLocks noChangeArrowheads="1"/>
            </p:cNvSpPr>
            <p:nvPr/>
          </p:nvSpPr>
          <p:spPr bwMode="auto">
            <a:xfrm>
              <a:off x="3600" y="4929"/>
              <a:ext cx="54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defPPr>
                <a:defRPr lang="en-US"/>
              </a:defPPr>
              <a:lvl1pPr marR="0">
                <a:lnSpc>
                  <a:spcPct val="115000"/>
                </a:lnSpc>
                <a:spcBef>
                  <a:spcPts val="0"/>
                </a:spcBef>
                <a:spcAft>
                  <a:spcPts val="1000"/>
                </a:spcAft>
                <a:defRPr sz="2000" b="1">
                  <a:latin typeface="Times New Roman" panose="02020603050405020304" pitchFamily="18" charset="0"/>
                  <a:ea typeface="Constantia" panose="02030602050306030303" pitchFamily="18" charset="0"/>
                  <a:cs typeface="Times New Roman" panose="02020603050405020304" pitchFamily="18" charset="0"/>
                </a:defRPr>
              </a:lvl1pPr>
            </a:lstStyle>
            <a:p>
              <a:r>
                <a:rPr lang="en-US"/>
                <a:t>  4</a:t>
              </a:r>
            </a:p>
          </p:txBody>
        </p:sp>
        <p:sp>
          <p:nvSpPr>
            <p:cNvPr id="28" name="Text Box 2624"/>
            <p:cNvSpPr txBox="1">
              <a:spLocks noChangeArrowheads="1"/>
            </p:cNvSpPr>
            <p:nvPr/>
          </p:nvSpPr>
          <p:spPr bwMode="auto">
            <a:xfrm>
              <a:off x="4150" y="4916"/>
              <a:ext cx="54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defPPr>
                <a:defRPr lang="en-US"/>
              </a:defPPr>
              <a:lvl1pPr marR="0">
                <a:lnSpc>
                  <a:spcPct val="115000"/>
                </a:lnSpc>
                <a:spcBef>
                  <a:spcPts val="0"/>
                </a:spcBef>
                <a:spcAft>
                  <a:spcPts val="1000"/>
                </a:spcAft>
                <a:defRPr sz="2000" b="1">
                  <a:latin typeface="Times New Roman" panose="02020603050405020304" pitchFamily="18" charset="0"/>
                  <a:ea typeface="Constantia" panose="02030602050306030303" pitchFamily="18" charset="0"/>
                  <a:cs typeface="Times New Roman" panose="02020603050405020304" pitchFamily="18" charset="0"/>
                </a:defRPr>
              </a:lvl1pPr>
            </a:lstStyle>
            <a:p>
              <a:r>
                <a:rPr lang="en-US"/>
                <a:t>  5</a:t>
              </a:r>
            </a:p>
          </p:txBody>
        </p:sp>
        <p:sp>
          <p:nvSpPr>
            <p:cNvPr id="29" name="Text Box 2625"/>
            <p:cNvSpPr txBox="1">
              <a:spLocks noChangeArrowheads="1"/>
            </p:cNvSpPr>
            <p:nvPr/>
          </p:nvSpPr>
          <p:spPr bwMode="auto">
            <a:xfrm>
              <a:off x="4680" y="4895"/>
              <a:ext cx="54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defPPr>
                <a:defRPr lang="en-US"/>
              </a:defPPr>
              <a:lvl1pPr marR="0">
                <a:lnSpc>
                  <a:spcPct val="115000"/>
                </a:lnSpc>
                <a:spcBef>
                  <a:spcPts val="0"/>
                </a:spcBef>
                <a:spcAft>
                  <a:spcPts val="1000"/>
                </a:spcAft>
                <a:defRPr sz="2000" b="1">
                  <a:latin typeface="Times New Roman" panose="02020603050405020304" pitchFamily="18" charset="0"/>
                  <a:ea typeface="Constantia" panose="02030602050306030303" pitchFamily="18" charset="0"/>
                  <a:cs typeface="Times New Roman" panose="02020603050405020304" pitchFamily="18" charset="0"/>
                </a:defRPr>
              </a:lvl1pPr>
            </a:lstStyle>
            <a:p>
              <a:r>
                <a:rPr lang="en-US"/>
                <a:t>  6</a:t>
              </a:r>
            </a:p>
          </p:txBody>
        </p:sp>
        <p:sp>
          <p:nvSpPr>
            <p:cNvPr id="30" name="Text Box 2626"/>
            <p:cNvSpPr txBox="1">
              <a:spLocks noChangeArrowheads="1"/>
            </p:cNvSpPr>
            <p:nvPr/>
          </p:nvSpPr>
          <p:spPr bwMode="auto">
            <a:xfrm>
              <a:off x="5220" y="4906"/>
              <a:ext cx="54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defPPr>
                <a:defRPr lang="en-US"/>
              </a:defPPr>
              <a:lvl1pPr marR="0">
                <a:lnSpc>
                  <a:spcPct val="115000"/>
                </a:lnSpc>
                <a:spcBef>
                  <a:spcPts val="0"/>
                </a:spcBef>
                <a:spcAft>
                  <a:spcPts val="1000"/>
                </a:spcAft>
                <a:defRPr sz="2000" b="1">
                  <a:latin typeface="Times New Roman" panose="02020603050405020304" pitchFamily="18" charset="0"/>
                  <a:ea typeface="Constantia" panose="02030602050306030303" pitchFamily="18" charset="0"/>
                  <a:cs typeface="Times New Roman" panose="02020603050405020304" pitchFamily="18" charset="0"/>
                </a:defRPr>
              </a:lvl1pPr>
            </a:lstStyle>
            <a:p>
              <a:r>
                <a:rPr lang="en-US" dirty="0"/>
                <a:t>  7</a:t>
              </a:r>
            </a:p>
          </p:txBody>
        </p:sp>
        <p:sp>
          <p:nvSpPr>
            <p:cNvPr id="31" name="Text Box 2627"/>
            <p:cNvSpPr txBox="1">
              <a:spLocks noChangeArrowheads="1"/>
            </p:cNvSpPr>
            <p:nvPr/>
          </p:nvSpPr>
          <p:spPr bwMode="auto">
            <a:xfrm>
              <a:off x="5778" y="4888"/>
              <a:ext cx="54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defPPr>
                <a:defRPr lang="en-US"/>
              </a:defPPr>
              <a:lvl1pPr marR="0">
                <a:lnSpc>
                  <a:spcPct val="115000"/>
                </a:lnSpc>
                <a:spcBef>
                  <a:spcPts val="0"/>
                </a:spcBef>
                <a:spcAft>
                  <a:spcPts val="1000"/>
                </a:spcAft>
                <a:defRPr sz="2000" b="1">
                  <a:latin typeface="Times New Roman" panose="02020603050405020304" pitchFamily="18" charset="0"/>
                  <a:ea typeface="Constantia" panose="02030602050306030303" pitchFamily="18" charset="0"/>
                  <a:cs typeface="Times New Roman" panose="02020603050405020304" pitchFamily="18" charset="0"/>
                </a:defRPr>
              </a:lvl1pPr>
            </a:lstStyle>
            <a:p>
              <a:r>
                <a:rPr lang="en-US" dirty="0"/>
                <a:t>  8</a:t>
              </a:r>
            </a:p>
          </p:txBody>
        </p:sp>
        <p:sp>
          <p:nvSpPr>
            <p:cNvPr id="32" name="Text Box 2628"/>
            <p:cNvSpPr txBox="1">
              <a:spLocks noChangeArrowheads="1"/>
            </p:cNvSpPr>
            <p:nvPr/>
          </p:nvSpPr>
          <p:spPr bwMode="auto">
            <a:xfrm>
              <a:off x="3295" y="3718"/>
              <a:ext cx="230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defPPr>
                <a:defRPr lang="en-US"/>
              </a:defPPr>
              <a:lvl1pPr marR="0">
                <a:lnSpc>
                  <a:spcPct val="115000"/>
                </a:lnSpc>
                <a:spcBef>
                  <a:spcPts val="0"/>
                </a:spcBef>
                <a:spcAft>
                  <a:spcPts val="1000"/>
                </a:spcAft>
                <a:defRPr sz="2000" b="1">
                  <a:latin typeface="Times New Roman" panose="02020603050405020304" pitchFamily="18" charset="0"/>
                  <a:ea typeface="Constantia" panose="02030602050306030303" pitchFamily="18" charset="0"/>
                  <a:cs typeface="Times New Roman" panose="02020603050405020304" pitchFamily="18" charset="0"/>
                </a:defRPr>
              </a:lvl1pPr>
            </a:lstStyle>
            <a:p>
              <a:r>
                <a:rPr lang="en-US" dirty="0"/>
                <a:t>1, 90,000</a:t>
              </a:r>
            </a:p>
          </p:txBody>
        </p:sp>
        <p:sp>
          <p:nvSpPr>
            <p:cNvPr id="33" name="Text Box 2629"/>
            <p:cNvSpPr txBox="1">
              <a:spLocks noChangeArrowheads="1"/>
            </p:cNvSpPr>
            <p:nvPr/>
          </p:nvSpPr>
          <p:spPr bwMode="auto">
            <a:xfrm>
              <a:off x="4150" y="5485"/>
              <a:ext cx="230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defPPr>
                <a:defRPr lang="en-US"/>
              </a:defPPr>
              <a:lvl1pPr marR="0">
                <a:lnSpc>
                  <a:spcPct val="115000"/>
                </a:lnSpc>
                <a:spcBef>
                  <a:spcPts val="0"/>
                </a:spcBef>
                <a:spcAft>
                  <a:spcPts val="1000"/>
                </a:spcAft>
                <a:defRPr sz="2000" b="1">
                  <a:latin typeface="Times New Roman" panose="02020603050405020304" pitchFamily="18" charset="0"/>
                  <a:ea typeface="Constantia" panose="02030602050306030303" pitchFamily="18" charset="0"/>
                  <a:cs typeface="Times New Roman" panose="02020603050405020304" pitchFamily="18" charset="0"/>
                </a:defRPr>
              </a:lvl1pPr>
            </a:lstStyle>
            <a:p>
              <a:r>
                <a:rPr lang="en-US" dirty="0"/>
                <a:t>64,500</a:t>
              </a:r>
            </a:p>
          </p:txBody>
        </p:sp>
        <p:cxnSp>
          <p:nvCxnSpPr>
            <p:cNvPr id="34" name="AutoShape 2630"/>
            <p:cNvCxnSpPr>
              <a:cxnSpLocks noChangeShapeType="1"/>
            </p:cNvCxnSpPr>
            <p:nvPr/>
          </p:nvCxnSpPr>
          <p:spPr bwMode="auto">
            <a:xfrm>
              <a:off x="3972" y="5637"/>
              <a:ext cx="0" cy="468"/>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35" name="AutoShape 2631"/>
            <p:cNvCxnSpPr>
              <a:cxnSpLocks noChangeShapeType="1"/>
            </p:cNvCxnSpPr>
            <p:nvPr/>
          </p:nvCxnSpPr>
          <p:spPr bwMode="auto">
            <a:xfrm>
              <a:off x="1980" y="5001"/>
              <a:ext cx="0" cy="1104"/>
            </a:xfrm>
            <a:prstGeom prst="straightConnector1">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cxnSp>
        <p:sp>
          <p:nvSpPr>
            <p:cNvPr id="36" name="Text Box 2632"/>
            <p:cNvSpPr txBox="1">
              <a:spLocks noChangeArrowheads="1"/>
            </p:cNvSpPr>
            <p:nvPr/>
          </p:nvSpPr>
          <p:spPr bwMode="auto">
            <a:xfrm>
              <a:off x="1353" y="5753"/>
              <a:ext cx="230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defPPr>
                <a:defRPr lang="en-US"/>
              </a:defPPr>
              <a:lvl1pPr marR="0">
                <a:lnSpc>
                  <a:spcPct val="115000"/>
                </a:lnSpc>
                <a:spcBef>
                  <a:spcPts val="0"/>
                </a:spcBef>
                <a:spcAft>
                  <a:spcPts val="1000"/>
                </a:spcAft>
                <a:defRPr sz="2000" b="1">
                  <a:latin typeface="Times New Roman" panose="02020603050405020304" pitchFamily="18" charset="0"/>
                  <a:ea typeface="Constantia" panose="02030602050306030303" pitchFamily="18" charset="0"/>
                  <a:cs typeface="Times New Roman" panose="02020603050405020304" pitchFamily="18" charset="0"/>
                </a:defRPr>
              </a:lvl1pPr>
            </a:lstStyle>
            <a:p>
              <a:r>
                <a:rPr lang="en-US" dirty="0"/>
                <a:t>3, 50,000</a:t>
              </a:r>
            </a:p>
          </p:txBody>
        </p:sp>
        <p:sp>
          <p:nvSpPr>
            <p:cNvPr id="37" name="Text Box 2633"/>
            <p:cNvSpPr txBox="1">
              <a:spLocks noChangeArrowheads="1"/>
            </p:cNvSpPr>
            <p:nvPr/>
          </p:nvSpPr>
          <p:spPr bwMode="auto">
            <a:xfrm>
              <a:off x="3448" y="6023"/>
              <a:ext cx="2300" cy="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defPPr>
                <a:defRPr lang="en-US"/>
              </a:defPPr>
              <a:lvl1pPr marR="0">
                <a:lnSpc>
                  <a:spcPct val="115000"/>
                </a:lnSpc>
                <a:spcBef>
                  <a:spcPts val="0"/>
                </a:spcBef>
                <a:spcAft>
                  <a:spcPts val="1000"/>
                </a:spcAft>
                <a:defRPr sz="2000" b="1">
                  <a:latin typeface="Times New Roman" panose="02020603050405020304" pitchFamily="18" charset="0"/>
                  <a:ea typeface="Constantia" panose="02030602050306030303" pitchFamily="18" charset="0"/>
                  <a:cs typeface="Times New Roman" panose="02020603050405020304" pitchFamily="18" charset="0"/>
                </a:defRPr>
              </a:lvl1pPr>
            </a:lstStyle>
            <a:p>
              <a:r>
                <a:rPr lang="en-US" dirty="0"/>
                <a:t>3, 50,000</a:t>
              </a:r>
            </a:p>
          </p:txBody>
        </p:sp>
      </p:grpSp>
      <p:cxnSp>
        <p:nvCxnSpPr>
          <p:cNvPr id="38" name="AutoShape 2631"/>
          <p:cNvCxnSpPr>
            <a:cxnSpLocks noChangeShapeType="1"/>
          </p:cNvCxnSpPr>
          <p:nvPr/>
        </p:nvCxnSpPr>
        <p:spPr bwMode="auto">
          <a:xfrm>
            <a:off x="7032938" y="3061639"/>
            <a:ext cx="0" cy="70104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39" name="Rectangle 38"/>
          <p:cNvSpPr/>
          <p:nvPr/>
        </p:nvSpPr>
        <p:spPr>
          <a:xfrm>
            <a:off x="6516613" y="4405665"/>
            <a:ext cx="5017079" cy="587853"/>
          </a:xfrm>
          <a:prstGeom prst="rect">
            <a:avLst/>
          </a:prstGeom>
        </p:spPr>
        <p:txBody>
          <a:bodyPr wrap="none">
            <a:spAutoFit/>
          </a:bodyPr>
          <a:lstStyle/>
          <a:p>
            <a:pPr algn="ctr">
              <a:lnSpc>
                <a:spcPct val="115000"/>
              </a:lnSpc>
              <a:spcAft>
                <a:spcPts val="1000"/>
              </a:spcAft>
              <a:tabLst>
                <a:tab pos="2568575" algn="l"/>
              </a:tabLst>
            </a:pPr>
            <a:r>
              <a:rPr lang="en-US" sz="2800" b="1" dirty="0" smtClean="0">
                <a:effectLst/>
                <a:latin typeface="Times New Roman" panose="02020603050405020304" pitchFamily="18" charset="0"/>
                <a:ea typeface="Constantia" panose="02030602050306030303" pitchFamily="18" charset="0"/>
                <a:cs typeface="Times New Roman" panose="02020603050405020304" pitchFamily="18" charset="0"/>
              </a:rPr>
              <a:t>Cash flow diagram of Project A</a:t>
            </a:r>
            <a:endParaRPr lang="en-US" sz="2800" dirty="0">
              <a:effectLst/>
              <a:latin typeface="Times New Roman" panose="02020603050405020304" pitchFamily="18" charset="0"/>
              <a:ea typeface="Constantia" panose="02030602050306030303" pitchFamily="18" charset="0"/>
              <a:cs typeface="Times New Roman" panose="02020603050405020304" pitchFamily="18" charset="0"/>
            </a:endParaRPr>
          </a:p>
        </p:txBody>
      </p:sp>
      <p:sp>
        <p:nvSpPr>
          <p:cNvPr id="40" name="Title 1"/>
          <p:cNvSpPr>
            <a:spLocks noGrp="1"/>
          </p:cNvSpPr>
          <p:nvPr>
            <p:ph type="title"/>
          </p:nvPr>
        </p:nvSpPr>
        <p:spPr>
          <a:xfrm>
            <a:off x="856290" y="458968"/>
            <a:ext cx="10515600" cy="1325563"/>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Co - terminated assumption Example (Cont’d…)</a:t>
            </a:r>
            <a:endParaRPr lang="en-US" sz="3200" dirty="0"/>
          </a:p>
        </p:txBody>
      </p:sp>
    </p:spTree>
    <p:extLst>
      <p:ext uri="{BB962C8B-B14F-4D97-AF65-F5344CB8AC3E}">
        <p14:creationId xmlns:p14="http://schemas.microsoft.com/office/powerpoint/2010/main" val="1441397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18590"/>
            <a:ext cx="9349596" cy="4695945"/>
          </a:xfrm>
        </p:spPr>
        <p:txBody>
          <a:bodyPr>
            <a:normAutofit/>
          </a:bodyPr>
          <a:lstStyle/>
          <a:p>
            <a:pPr marL="0" indent="0">
              <a:buNone/>
            </a:pPr>
            <a:r>
              <a:rPr lang="en-US" b="1" dirty="0" smtClean="0">
                <a:solidFill>
                  <a:srgbClr val="CC0099"/>
                </a:solidFill>
                <a:latin typeface="Times New Roman" pitchFamily="18" charset="0"/>
                <a:cs typeface="Times New Roman" pitchFamily="18" charset="0"/>
              </a:rPr>
              <a:t>Case 2:  STUDY PERIOD &lt; USEFUL LIFE </a:t>
            </a:r>
          </a:p>
          <a:p>
            <a:pPr algn="just">
              <a:buFont typeface="Wingdings" panose="05000000000000000000" pitchFamily="2" charset="2"/>
              <a:buChar char="Ø"/>
            </a:pPr>
            <a:r>
              <a:rPr lang="en-US" b="1" dirty="0" smtClean="0">
                <a:latin typeface="Times New Roman" pitchFamily="18" charset="0"/>
                <a:cs typeface="Times New Roman" pitchFamily="18" charset="0"/>
              </a:rPr>
              <a:t>When study period is less than useful life than we have to calculate the imputed market value (IMV) at the end of study period occurring at the end of useful life. </a:t>
            </a:r>
          </a:p>
          <a:p>
            <a:pPr algn="just">
              <a:buFont typeface="Wingdings" panose="05000000000000000000" pitchFamily="2" charset="2"/>
              <a:buChar char="Ø"/>
            </a:pPr>
            <a:r>
              <a:rPr lang="en-US" b="1" dirty="0" smtClean="0">
                <a:latin typeface="Times New Roman" pitchFamily="18" charset="0"/>
                <a:cs typeface="Times New Roman" pitchFamily="18" charset="0"/>
              </a:rPr>
              <a:t>IMV </a:t>
            </a:r>
            <a:r>
              <a:rPr lang="en-US" b="1" dirty="0">
                <a:latin typeface="Times New Roman" pitchFamily="18" charset="0"/>
                <a:cs typeface="Times New Roman" pitchFamily="18" charset="0"/>
              </a:rPr>
              <a:t>of an assets is the estimated market value of the asset based on the economic equivalence of the investment amount ‘I’ and the salvage value ‘S’ of the asset. </a:t>
            </a:r>
            <a:r>
              <a:rPr lang="en-US" b="1" dirty="0" smtClean="0">
                <a:latin typeface="Times New Roman" pitchFamily="18" charset="0"/>
                <a:cs typeface="Times New Roman" pitchFamily="18" charset="0"/>
              </a:rPr>
              <a:t>[5]</a:t>
            </a:r>
          </a:p>
          <a:p>
            <a:pPr algn="just">
              <a:buFont typeface="Wingdings" panose="05000000000000000000" pitchFamily="2" charset="2"/>
              <a:buChar char="Ø"/>
            </a:pPr>
            <a:r>
              <a:rPr lang="en-US" b="1" dirty="0" smtClean="0">
                <a:latin typeface="Times New Roman" pitchFamily="18" charset="0"/>
                <a:cs typeface="Times New Roman" pitchFamily="18" charset="0"/>
              </a:rPr>
              <a:t>If we simply convert the salvage value occurring at the end of useful life to end of study period, the value obtained will be incorrect. </a:t>
            </a:r>
            <a:endParaRPr lang="en-US" b="1" dirty="0">
              <a:latin typeface="Times New Roman" pitchFamily="18" charset="0"/>
              <a:cs typeface="Times New Roman" pitchFamily="18" charset="0"/>
            </a:endParaRPr>
          </a:p>
        </p:txBody>
      </p:sp>
      <p:sp>
        <p:nvSpPr>
          <p:cNvPr id="4" name="Title 1"/>
          <p:cNvSpPr>
            <a:spLocks noGrp="1"/>
          </p:cNvSpPr>
          <p:nvPr>
            <p:ph type="title"/>
          </p:nvPr>
        </p:nvSpPr>
        <p:spPr>
          <a:xfrm>
            <a:off x="838200" y="391004"/>
            <a:ext cx="10515600" cy="1325563"/>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Co - terminated assumption (Cont’d…)</a:t>
            </a:r>
            <a:endParaRPr lang="en-US" sz="3200" dirty="0"/>
          </a:p>
        </p:txBody>
      </p:sp>
    </p:spTree>
    <p:extLst>
      <p:ext uri="{BB962C8B-B14F-4D97-AF65-F5344CB8AC3E}">
        <p14:creationId xmlns:p14="http://schemas.microsoft.com/office/powerpoint/2010/main" val="35929369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73535"/>
            <a:ext cx="9824049" cy="5153144"/>
          </a:xfrm>
        </p:spPr>
        <p:txBody>
          <a:bodyPr>
            <a:normAutofit/>
          </a:bodyPr>
          <a:lstStyle/>
          <a:p>
            <a:pPr marL="0" indent="0">
              <a:buNone/>
            </a:pPr>
            <a:r>
              <a:rPr lang="en-US" altLang="en-US" dirty="0" smtClean="0">
                <a:solidFill>
                  <a:srgbClr val="FF0000"/>
                </a:solidFill>
              </a:rPr>
              <a:t> </a:t>
            </a:r>
            <a:r>
              <a:rPr lang="en-US" altLang="en-US" sz="3000" b="1" dirty="0" smtClean="0">
                <a:solidFill>
                  <a:srgbClr val="FF0000"/>
                </a:solidFill>
                <a:latin typeface="Times New Roman" panose="02020603050405020304" pitchFamily="18" charset="0"/>
                <a:cs typeface="Times New Roman" panose="02020603050405020304" pitchFamily="18" charset="0"/>
              </a:rPr>
              <a:t>Imputed Market value Calculation </a:t>
            </a:r>
          </a:p>
          <a:p>
            <a:pPr>
              <a:lnSpc>
                <a:spcPct val="110000"/>
              </a:lnSpc>
              <a:buNone/>
            </a:pPr>
            <a:r>
              <a:rPr lang="en-US" altLang="en-US" b="1" dirty="0" smtClean="0">
                <a:latin typeface="Times New Roman" panose="02020603050405020304" pitchFamily="18" charset="0"/>
                <a:cs typeface="Times New Roman" panose="02020603050405020304" pitchFamily="18" charset="0"/>
              </a:rPr>
              <a:t>MV</a:t>
            </a:r>
            <a:r>
              <a:rPr lang="en-US" altLang="en-US" b="1" baseline="-25000" dirty="0" smtClean="0">
                <a:latin typeface="Times New Roman" panose="02020603050405020304" pitchFamily="18" charset="0"/>
                <a:cs typeface="Times New Roman" panose="02020603050405020304" pitchFamily="18" charset="0"/>
              </a:rPr>
              <a:t>T</a:t>
            </a:r>
            <a:r>
              <a:rPr lang="en-US" altLang="en-US" b="1" dirty="0" smtClean="0">
                <a:latin typeface="Times New Roman" panose="02020603050405020304" pitchFamily="18" charset="0"/>
                <a:cs typeface="Times New Roman" panose="02020603050405020304" pitchFamily="18" charset="0"/>
              </a:rPr>
              <a:t> = [ PW at the end of T of remaining capital  recovery cost] + [PW at the end of T of original  salvage value at the end of useful life]</a:t>
            </a:r>
          </a:p>
          <a:p>
            <a:pPr>
              <a:lnSpc>
                <a:spcPct val="110000"/>
              </a:lnSpc>
              <a:buNone/>
            </a:pPr>
            <a:r>
              <a:rPr lang="en-US" altLang="en-US" b="1" dirty="0" smtClean="0">
                <a:latin typeface="Times New Roman" panose="02020603050405020304" pitchFamily="18" charset="0"/>
                <a:cs typeface="Times New Roman" panose="02020603050405020304" pitchFamily="18" charset="0"/>
              </a:rPr>
              <a:t>Where, </a:t>
            </a:r>
          </a:p>
          <a:p>
            <a:pPr>
              <a:lnSpc>
                <a:spcPct val="110000"/>
              </a:lnSpc>
              <a:buNone/>
            </a:pPr>
            <a:r>
              <a:rPr lang="en-US" altLang="en-US" b="1" dirty="0" smtClean="0">
                <a:latin typeface="Times New Roman" panose="02020603050405020304" pitchFamily="18" charset="0"/>
                <a:cs typeface="Times New Roman" panose="02020603050405020304" pitchFamily="18" charset="0"/>
              </a:rPr>
              <a:t>MV = market value</a:t>
            </a:r>
          </a:p>
          <a:p>
            <a:pPr>
              <a:lnSpc>
                <a:spcPct val="110000"/>
              </a:lnSpc>
              <a:buNone/>
            </a:pPr>
            <a:r>
              <a:rPr lang="en-US" altLang="en-US" b="1" dirty="0" smtClean="0">
                <a:latin typeface="Times New Roman" panose="02020603050405020304" pitchFamily="18" charset="0"/>
                <a:cs typeface="Times New Roman" panose="02020603050405020304" pitchFamily="18" charset="0"/>
              </a:rPr>
              <a:t>T = study period</a:t>
            </a:r>
          </a:p>
          <a:p>
            <a:pPr>
              <a:buNone/>
            </a:pPr>
            <a:endParaRPr lang="en-US" altLang="en-US" b="1" baseline="-25000" dirty="0" smtClean="0">
              <a:latin typeface="Times New Roman" panose="02020603050405020304" pitchFamily="18" charset="0"/>
              <a:cs typeface="Times New Roman" panose="02020603050405020304" pitchFamily="18" charset="0"/>
            </a:endParaRPr>
          </a:p>
          <a:p>
            <a:pPr algn="ctr">
              <a:buNone/>
            </a:pPr>
            <a:r>
              <a:rPr lang="en-US" altLang="en-US" b="1" dirty="0" smtClean="0">
                <a:solidFill>
                  <a:srgbClr val="CC0099"/>
                </a:solidFill>
                <a:latin typeface="Times New Roman" panose="02020603050405020304" pitchFamily="18" charset="0"/>
                <a:cs typeface="Times New Roman" panose="02020603050405020304" pitchFamily="18" charset="0"/>
              </a:rPr>
              <a:t>Imputed Market Value (IMV)</a:t>
            </a:r>
            <a:r>
              <a:rPr lang="en-US" altLang="en-US" b="1" baseline="-25000" dirty="0" smtClean="0">
                <a:solidFill>
                  <a:srgbClr val="CC0099"/>
                </a:solidFill>
                <a:latin typeface="Times New Roman" panose="02020603050405020304" pitchFamily="18" charset="0"/>
                <a:cs typeface="Times New Roman" panose="02020603050405020304" pitchFamily="18" charset="0"/>
              </a:rPr>
              <a:t>N </a:t>
            </a:r>
            <a:r>
              <a:rPr lang="en-US" altLang="en-US" b="1" dirty="0" smtClean="0">
                <a:solidFill>
                  <a:srgbClr val="CC0099"/>
                </a:solidFill>
                <a:latin typeface="Times New Roman" panose="02020603050405020304" pitchFamily="18" charset="0"/>
                <a:cs typeface="Times New Roman" panose="02020603050405020304" pitchFamily="18" charset="0"/>
              </a:rPr>
              <a:t>= (PW)</a:t>
            </a:r>
            <a:r>
              <a:rPr lang="en-US" altLang="en-US" b="1" baseline="-25000" dirty="0" smtClean="0">
                <a:solidFill>
                  <a:srgbClr val="CC0099"/>
                </a:solidFill>
                <a:latin typeface="Times New Roman" panose="02020603050405020304" pitchFamily="18" charset="0"/>
                <a:cs typeface="Times New Roman" panose="02020603050405020304" pitchFamily="18" charset="0"/>
              </a:rPr>
              <a:t>CR</a:t>
            </a:r>
            <a:r>
              <a:rPr lang="en-US" altLang="en-US" b="1" dirty="0" smtClean="0">
                <a:solidFill>
                  <a:srgbClr val="CC0099"/>
                </a:solidFill>
                <a:latin typeface="Times New Roman" panose="02020603050405020304" pitchFamily="18" charset="0"/>
                <a:cs typeface="Times New Roman" panose="02020603050405020304" pitchFamily="18" charset="0"/>
              </a:rPr>
              <a:t> + (PW)</a:t>
            </a:r>
            <a:r>
              <a:rPr lang="en-US" altLang="en-US" b="1" baseline="-25000" dirty="0" smtClean="0">
                <a:solidFill>
                  <a:srgbClr val="CC0099"/>
                </a:solidFill>
                <a:latin typeface="Times New Roman" panose="02020603050405020304" pitchFamily="18" charset="0"/>
                <a:cs typeface="Times New Roman" panose="02020603050405020304" pitchFamily="18" charset="0"/>
              </a:rPr>
              <a:t>MV</a:t>
            </a:r>
          </a:p>
          <a:p>
            <a:pPr marL="0" indent="0">
              <a:buNone/>
            </a:pPr>
            <a:endParaRPr lang="en-US" dirty="0"/>
          </a:p>
        </p:txBody>
      </p:sp>
      <p:sp>
        <p:nvSpPr>
          <p:cNvPr id="4" name="Title 1"/>
          <p:cNvSpPr>
            <a:spLocks noGrp="1"/>
          </p:cNvSpPr>
          <p:nvPr>
            <p:ph type="title"/>
          </p:nvPr>
        </p:nvSpPr>
        <p:spPr>
          <a:xfrm>
            <a:off x="1502434" y="175344"/>
            <a:ext cx="10515600" cy="1325563"/>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Co - terminated assumption (Cont’d…)</a:t>
            </a:r>
            <a:endParaRPr lang="en-US" sz="3200" dirty="0"/>
          </a:p>
        </p:txBody>
      </p:sp>
    </p:spTree>
    <p:extLst>
      <p:ext uri="{BB962C8B-B14F-4D97-AF65-F5344CB8AC3E}">
        <p14:creationId xmlns:p14="http://schemas.microsoft.com/office/powerpoint/2010/main" val="17883253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84085"/>
            <a:ext cx="9858555" cy="4885726"/>
          </a:xfrm>
        </p:spPr>
        <p:txBody>
          <a:bodyPr/>
          <a:lstStyle/>
          <a:p>
            <a:pPr marL="0" indent="0">
              <a:buNone/>
            </a:pPr>
            <a:r>
              <a:rPr lang="en-US" b="1" dirty="0">
                <a:latin typeface="Times New Roman" panose="02020603050405020304" pitchFamily="18" charset="0"/>
                <a:cs typeface="Times New Roman" panose="02020603050405020304" pitchFamily="18" charset="0"/>
              </a:rPr>
              <a:t>Using co-terminated assumption recommend the best project taking study period as 5 years </a:t>
            </a:r>
          </a:p>
        </p:txBody>
      </p:sp>
      <p:sp>
        <p:nvSpPr>
          <p:cNvPr id="4" name="Title 1"/>
          <p:cNvSpPr>
            <a:spLocks noGrp="1"/>
          </p:cNvSpPr>
          <p:nvPr>
            <p:ph type="title"/>
          </p:nvPr>
        </p:nvSpPr>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Co - terminated assumption Example (Cont’d…)</a:t>
            </a:r>
            <a:endParaRPr lang="en-US" sz="3200" dirty="0"/>
          </a:p>
        </p:txBody>
      </p:sp>
      <p:graphicFrame>
        <p:nvGraphicFramePr>
          <p:cNvPr id="5" name="Group 4">
            <a:extLst>
              <a:ext uri="{FF2B5EF4-FFF2-40B4-BE49-F238E27FC236}">
                <a16:creationId xmlns:a16="http://schemas.microsoft.com/office/drawing/2014/main" xmlns="" id="{4AF84D3C-8C69-4D43-B874-264FA5C8753F}"/>
              </a:ext>
            </a:extLst>
          </p:cNvPr>
          <p:cNvGraphicFramePr>
            <a:graphicFrameLocks/>
          </p:cNvGraphicFramePr>
          <p:nvPr>
            <p:extLst>
              <p:ext uri="{D42A27DB-BD31-4B8C-83A1-F6EECF244321}">
                <p14:modId xmlns:p14="http://schemas.microsoft.com/office/powerpoint/2010/main" val="2677074979"/>
              </p:ext>
            </p:extLst>
          </p:nvPr>
        </p:nvGraphicFramePr>
        <p:xfrm>
          <a:off x="3124200" y="2667000"/>
          <a:ext cx="5486400" cy="2773512"/>
        </p:xfrm>
        <a:graphic>
          <a:graphicData uri="http://schemas.openxmlformats.org/drawingml/2006/table">
            <a:tbl>
              <a:tblPr/>
              <a:tblGrid>
                <a:gridCol w="2895600">
                  <a:extLst>
                    <a:ext uri="{9D8B030D-6E8A-4147-A177-3AD203B41FA5}">
                      <a16:colId xmlns:a16="http://schemas.microsoft.com/office/drawing/2014/main" xmlns="" val="20000"/>
                    </a:ext>
                  </a:extLst>
                </a:gridCol>
                <a:gridCol w="1219200">
                  <a:extLst>
                    <a:ext uri="{9D8B030D-6E8A-4147-A177-3AD203B41FA5}">
                      <a16:colId xmlns:a16="http://schemas.microsoft.com/office/drawing/2014/main" xmlns="" val="20001"/>
                    </a:ext>
                  </a:extLst>
                </a:gridCol>
                <a:gridCol w="1371600">
                  <a:extLst>
                    <a:ext uri="{9D8B030D-6E8A-4147-A177-3AD203B41FA5}">
                      <a16:colId xmlns:a16="http://schemas.microsoft.com/office/drawing/2014/main" xmlns="" val="20002"/>
                    </a:ext>
                  </a:extLst>
                </a:gridCol>
              </a:tblGrid>
              <a:tr h="39619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cs typeface="Arial" charset="0"/>
                        </a:rPr>
                        <a:t>Project </a:t>
                      </a:r>
                    </a:p>
                  </a:txBody>
                  <a:tcPr marT="45708" marB="457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cs typeface="Arial" charset="0"/>
                        </a:rPr>
                        <a:t>A</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cs typeface="Arial" charset="0"/>
                        </a:rPr>
                        <a:t>B</a:t>
                      </a:r>
                    </a:p>
                  </a:txBody>
                  <a:tcPr marT="45708" marB="4570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39619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Investment </a:t>
                      </a:r>
                      <a:r>
                        <a:rPr kumimoji="0" lang="en-US"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T="45708" marB="457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3,50,000</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5,00,000</a:t>
                      </a:r>
                    </a:p>
                  </a:txBody>
                  <a:tcPr marT="45708" marB="4570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39619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Annual Revenues </a:t>
                      </a:r>
                      <a:r>
                        <a:rPr kumimoji="0" lang="en-US"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T="45708" marB="457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1,30,000</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1,75,000</a:t>
                      </a:r>
                    </a:p>
                  </a:txBody>
                  <a:tcPr marT="45708" marB="4570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39619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Annual Cost </a:t>
                      </a:r>
                      <a:r>
                        <a:rPr kumimoji="0" lang="en-US"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T="45708" marB="457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15,000</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25,000</a:t>
                      </a:r>
                    </a:p>
                  </a:txBody>
                  <a:tcPr marT="45708" marB="4570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39619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Salvage Value </a:t>
                      </a:r>
                      <a:r>
                        <a:rPr kumimoji="0" lang="en-US" sz="20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T="45708" marB="457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35,000</a:t>
                      </a: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50,000</a:t>
                      </a:r>
                    </a:p>
                  </a:txBody>
                  <a:tcPr marT="45708" marB="4570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r h="39619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Useful life </a:t>
                      </a:r>
                    </a:p>
                  </a:txBody>
                  <a:tcPr marT="45708" marB="457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5 </a:t>
                      </a:r>
                      <a:r>
                        <a:rPr kumimoji="0" lang="en-US"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yrs</a:t>
                      </a:r>
                      <a:endPar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T="45708" marB="4570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8 </a:t>
                      </a:r>
                      <a:r>
                        <a:rPr kumimoji="0" lang="en-US" sz="20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yrs</a:t>
                      </a:r>
                      <a:endPar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txBody>
                  <a:tcPr marT="45708" marB="4570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5"/>
                  </a:ext>
                </a:extLst>
              </a:tr>
              <a:tr h="39619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MARR</a:t>
                      </a:r>
                    </a:p>
                  </a:txBody>
                  <a:tcPr marT="45708" marB="457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10%</a:t>
                      </a:r>
                    </a:p>
                  </a:txBody>
                  <a:tcPr marT="45708" marB="4570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155348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012883"/>
            <a:ext cx="10515600" cy="4351338"/>
          </a:xfrm>
        </p:spPr>
        <p:txBody>
          <a:bodyPr/>
          <a:lstStyle/>
          <a:p>
            <a:pPr marL="0" indent="0">
              <a:buNone/>
            </a:pPr>
            <a:r>
              <a:rPr lang="en-US" b="1" dirty="0" smtClean="0"/>
              <a:t> </a:t>
            </a:r>
            <a:endParaRPr lang="en-US" dirty="0"/>
          </a:p>
        </p:txBody>
      </p:sp>
      <p:sp>
        <p:nvSpPr>
          <p:cNvPr id="28" name="Title 1"/>
          <p:cNvSpPr>
            <a:spLocks noGrp="1"/>
          </p:cNvSpPr>
          <p:nvPr>
            <p:ph type="title"/>
          </p:nvPr>
        </p:nvSpPr>
        <p:spPr>
          <a:xfrm>
            <a:off x="990600" y="102101"/>
            <a:ext cx="10515600" cy="936274"/>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Co - terminated assumption Example (Cont’d…)</a:t>
            </a:r>
            <a:endParaRPr lang="en-US" sz="3200" dirty="0"/>
          </a:p>
        </p:txBody>
      </p:sp>
      <p:sp>
        <p:nvSpPr>
          <p:cNvPr id="29" name="Rectangle 28"/>
          <p:cNvSpPr/>
          <p:nvPr/>
        </p:nvSpPr>
        <p:spPr>
          <a:xfrm>
            <a:off x="6354110" y="3291364"/>
            <a:ext cx="5175776" cy="523220"/>
          </a:xfrm>
          <a:prstGeom prst="rect">
            <a:avLst/>
          </a:prstGeom>
        </p:spPr>
        <p:txBody>
          <a:bodyPr wrap="none">
            <a:spAutoFit/>
          </a:bodyPr>
          <a:lstStyle/>
          <a:p>
            <a:r>
              <a:rPr lang="en-US" sz="2800" b="1" dirty="0" smtClean="0">
                <a:latin typeface="Times New Roman" panose="02020603050405020304" pitchFamily="18" charset="0"/>
                <a:cs typeface="Times New Roman" panose="02020603050405020304" pitchFamily="18" charset="0"/>
              </a:rPr>
              <a:t>Cash Flow Diagram of Project A</a:t>
            </a:r>
            <a:endParaRPr lang="en-US" sz="2800" dirty="0">
              <a:latin typeface="Times New Roman" panose="02020603050405020304" pitchFamily="18" charset="0"/>
              <a:cs typeface="Times New Roman" panose="02020603050405020304" pitchFamily="18" charset="0"/>
            </a:endParaRPr>
          </a:p>
        </p:txBody>
      </p:sp>
      <p:sp>
        <p:nvSpPr>
          <p:cNvPr id="36" name="Rectangle 35"/>
          <p:cNvSpPr/>
          <p:nvPr/>
        </p:nvSpPr>
        <p:spPr>
          <a:xfrm>
            <a:off x="287353" y="3439999"/>
            <a:ext cx="11066447" cy="3108543"/>
          </a:xfrm>
          <a:prstGeom prst="rect">
            <a:avLst/>
          </a:prstGeom>
        </p:spPr>
        <p:txBody>
          <a:bodyPr wrap="square">
            <a:spAutoFit/>
          </a:bodyPr>
          <a:lstStyle/>
          <a:p>
            <a:pPr>
              <a:spcBef>
                <a:spcPct val="50000"/>
              </a:spcBef>
            </a:pPr>
            <a:r>
              <a:rPr lang="en-US" altLang="en-US" sz="2800" b="1" u="sng" dirty="0" smtClean="0">
                <a:solidFill>
                  <a:srgbClr val="FF0000"/>
                </a:solidFill>
                <a:latin typeface="Times New Roman" panose="02020603050405020304" pitchFamily="18" charset="0"/>
                <a:cs typeface="Times New Roman" panose="02020603050405020304" pitchFamily="18" charset="0"/>
              </a:rPr>
              <a:t>Using FW formulation,</a:t>
            </a:r>
          </a:p>
          <a:p>
            <a:pPr>
              <a:spcBef>
                <a:spcPct val="50000"/>
              </a:spcBef>
            </a:pPr>
            <a:r>
              <a:rPr lang="en-US" altLang="en-US" sz="2800" b="1" dirty="0" smtClean="0">
                <a:latin typeface="Times New Roman" panose="02020603050405020304" pitchFamily="18" charset="0"/>
                <a:cs typeface="Times New Roman" panose="02020603050405020304" pitchFamily="18" charset="0"/>
              </a:rPr>
              <a:t>FW</a:t>
            </a:r>
            <a:r>
              <a:rPr lang="en-US" altLang="en-US" sz="2800" b="1" baseline="-25000" dirty="0" smtClean="0">
                <a:latin typeface="Times New Roman" panose="02020603050405020304" pitchFamily="18" charset="0"/>
                <a:cs typeface="Times New Roman" panose="02020603050405020304" pitchFamily="18" charset="0"/>
              </a:rPr>
              <a:t>A</a:t>
            </a:r>
            <a:r>
              <a:rPr lang="en-US" altLang="en-US" sz="2800" b="1" dirty="0" smtClean="0">
                <a:latin typeface="Times New Roman" panose="02020603050405020304" pitchFamily="18" charset="0"/>
                <a:cs typeface="Times New Roman" panose="02020603050405020304" pitchFamily="18" charset="0"/>
              </a:rPr>
              <a:t> (10%) = -3,50,000(F/P,10%,5) + (1,30,000 -15,000) (F/A,10%,5) </a:t>
            </a:r>
          </a:p>
          <a:p>
            <a:pPr>
              <a:spcBef>
                <a:spcPct val="50000"/>
              </a:spcBef>
            </a:pPr>
            <a:r>
              <a:rPr lang="en-US" altLang="en-US" sz="2800" b="1" dirty="0">
                <a:latin typeface="Times New Roman" panose="02020603050405020304" pitchFamily="18" charset="0"/>
                <a:cs typeface="Times New Roman" panose="02020603050405020304" pitchFamily="18" charset="0"/>
              </a:rPr>
              <a:t> </a:t>
            </a:r>
            <a:r>
              <a:rPr lang="en-US" altLang="en-US" sz="2800" b="1" dirty="0" smtClean="0">
                <a:latin typeface="Times New Roman" panose="02020603050405020304" pitchFamily="18" charset="0"/>
                <a:cs typeface="Times New Roman" panose="02020603050405020304" pitchFamily="18" charset="0"/>
              </a:rPr>
              <a:t>                        + 35,000</a:t>
            </a:r>
          </a:p>
          <a:p>
            <a:pPr>
              <a:spcBef>
                <a:spcPct val="50000"/>
              </a:spcBef>
            </a:pPr>
            <a:r>
              <a:rPr lang="en-US" altLang="en-US" sz="2800" b="1" dirty="0" smtClean="0">
                <a:latin typeface="Times New Roman" panose="02020603050405020304" pitchFamily="18" charset="0"/>
                <a:cs typeface="Times New Roman" panose="02020603050405020304" pitchFamily="18" charset="0"/>
              </a:rPr>
              <a:t>                  = - 5,63,678.5 + 702086.5 + 35,000</a:t>
            </a:r>
          </a:p>
          <a:p>
            <a:pPr>
              <a:spcBef>
                <a:spcPct val="50000"/>
              </a:spcBef>
            </a:pPr>
            <a:r>
              <a:rPr lang="en-US" altLang="en-US" sz="2800" b="1" dirty="0" smtClean="0">
                <a:latin typeface="Times New Roman" panose="02020603050405020304" pitchFamily="18" charset="0"/>
                <a:cs typeface="Times New Roman" panose="02020603050405020304" pitchFamily="18" charset="0"/>
              </a:rPr>
              <a:t>                  = $ 1,73,408</a:t>
            </a:r>
            <a:r>
              <a:rPr lang="en-US" altLang="en-US" b="1" dirty="0" smtClean="0"/>
              <a:t>.</a:t>
            </a:r>
            <a:endParaRPr lang="en-US" altLang="en-US" b="1" baseline="-25000" dirty="0"/>
          </a:p>
        </p:txBody>
      </p:sp>
      <p:sp>
        <p:nvSpPr>
          <p:cNvPr id="37" name="Line 2">
            <a:extLst>
              <a:ext uri="{FF2B5EF4-FFF2-40B4-BE49-F238E27FC236}">
                <a16:creationId xmlns:a16="http://schemas.microsoft.com/office/drawing/2014/main" xmlns="" id="{15E5E9AF-7AB4-4447-9600-D1E8436FDA30}"/>
              </a:ext>
            </a:extLst>
          </p:cNvPr>
          <p:cNvSpPr>
            <a:spLocks noChangeShapeType="1"/>
          </p:cNvSpPr>
          <p:nvPr/>
        </p:nvSpPr>
        <p:spPr bwMode="auto">
          <a:xfrm>
            <a:off x="5627298" y="2195660"/>
            <a:ext cx="3352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38" name="Line 3">
            <a:extLst>
              <a:ext uri="{FF2B5EF4-FFF2-40B4-BE49-F238E27FC236}">
                <a16:creationId xmlns:a16="http://schemas.microsoft.com/office/drawing/2014/main" xmlns="" id="{717022E6-1B1A-4C0C-9C41-D539709F0491}"/>
              </a:ext>
            </a:extLst>
          </p:cNvPr>
          <p:cNvSpPr>
            <a:spLocks noChangeShapeType="1"/>
          </p:cNvSpPr>
          <p:nvPr/>
        </p:nvSpPr>
        <p:spPr bwMode="auto">
          <a:xfrm>
            <a:off x="5627298" y="219566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9" name="Line 4">
            <a:extLst>
              <a:ext uri="{FF2B5EF4-FFF2-40B4-BE49-F238E27FC236}">
                <a16:creationId xmlns:a16="http://schemas.microsoft.com/office/drawing/2014/main" xmlns="" id="{6690721F-42D2-4B3F-8816-B03A3F79EA23}"/>
              </a:ext>
            </a:extLst>
          </p:cNvPr>
          <p:cNvSpPr>
            <a:spLocks noChangeShapeType="1"/>
          </p:cNvSpPr>
          <p:nvPr/>
        </p:nvSpPr>
        <p:spPr bwMode="auto">
          <a:xfrm flipV="1">
            <a:off x="63130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0" name="Line 5">
            <a:extLst>
              <a:ext uri="{FF2B5EF4-FFF2-40B4-BE49-F238E27FC236}">
                <a16:creationId xmlns:a16="http://schemas.microsoft.com/office/drawing/2014/main" xmlns="" id="{3D266E05-C49B-4091-B54F-E63C76B00813}"/>
              </a:ext>
            </a:extLst>
          </p:cNvPr>
          <p:cNvSpPr>
            <a:spLocks noChangeShapeType="1"/>
          </p:cNvSpPr>
          <p:nvPr/>
        </p:nvSpPr>
        <p:spPr bwMode="auto">
          <a:xfrm flipV="1">
            <a:off x="69988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1" name="Line 6">
            <a:extLst>
              <a:ext uri="{FF2B5EF4-FFF2-40B4-BE49-F238E27FC236}">
                <a16:creationId xmlns:a16="http://schemas.microsoft.com/office/drawing/2014/main" xmlns="" id="{B946A0E3-687C-46BB-BD4A-B2BE2D3436A6}"/>
              </a:ext>
            </a:extLst>
          </p:cNvPr>
          <p:cNvSpPr>
            <a:spLocks noChangeShapeType="1"/>
          </p:cNvSpPr>
          <p:nvPr/>
        </p:nvSpPr>
        <p:spPr bwMode="auto">
          <a:xfrm flipV="1">
            <a:off x="76846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 name="Line 7">
            <a:extLst>
              <a:ext uri="{FF2B5EF4-FFF2-40B4-BE49-F238E27FC236}">
                <a16:creationId xmlns:a16="http://schemas.microsoft.com/office/drawing/2014/main" xmlns="" id="{9D3BAD4A-A4CC-4A9D-B608-A3648926BDE4}"/>
              </a:ext>
            </a:extLst>
          </p:cNvPr>
          <p:cNvSpPr>
            <a:spLocks noChangeShapeType="1"/>
          </p:cNvSpPr>
          <p:nvPr/>
        </p:nvSpPr>
        <p:spPr bwMode="auto">
          <a:xfrm flipV="1">
            <a:off x="83704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3" name="Line 8">
            <a:extLst>
              <a:ext uri="{FF2B5EF4-FFF2-40B4-BE49-F238E27FC236}">
                <a16:creationId xmlns:a16="http://schemas.microsoft.com/office/drawing/2014/main" xmlns="" id="{38D12F64-3845-4157-B4FC-AF7CF899D725}"/>
              </a:ext>
            </a:extLst>
          </p:cNvPr>
          <p:cNvSpPr>
            <a:spLocks noChangeShapeType="1"/>
          </p:cNvSpPr>
          <p:nvPr/>
        </p:nvSpPr>
        <p:spPr bwMode="auto">
          <a:xfrm flipV="1">
            <a:off x="89800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4" name="Line 9">
            <a:extLst>
              <a:ext uri="{FF2B5EF4-FFF2-40B4-BE49-F238E27FC236}">
                <a16:creationId xmlns:a16="http://schemas.microsoft.com/office/drawing/2014/main" xmlns="" id="{38C0D4B6-AE65-4E34-8664-D7A734B24B8D}"/>
              </a:ext>
            </a:extLst>
          </p:cNvPr>
          <p:cNvSpPr>
            <a:spLocks noChangeShapeType="1"/>
          </p:cNvSpPr>
          <p:nvPr/>
        </p:nvSpPr>
        <p:spPr bwMode="auto">
          <a:xfrm>
            <a:off x="5627298" y="219566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5" name="Line 10">
            <a:extLst>
              <a:ext uri="{FF2B5EF4-FFF2-40B4-BE49-F238E27FC236}">
                <a16:creationId xmlns:a16="http://schemas.microsoft.com/office/drawing/2014/main" xmlns="" id="{4ECA4C59-9FC3-4479-B034-E9E19D4A6CF8}"/>
              </a:ext>
            </a:extLst>
          </p:cNvPr>
          <p:cNvSpPr>
            <a:spLocks noChangeShapeType="1"/>
          </p:cNvSpPr>
          <p:nvPr/>
        </p:nvSpPr>
        <p:spPr bwMode="auto">
          <a:xfrm>
            <a:off x="5627298" y="2195660"/>
            <a:ext cx="3352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46" name="Line 11">
            <a:extLst>
              <a:ext uri="{FF2B5EF4-FFF2-40B4-BE49-F238E27FC236}">
                <a16:creationId xmlns:a16="http://schemas.microsoft.com/office/drawing/2014/main" xmlns="" id="{BD2EAA13-63B0-4441-938D-961864C1E4B7}"/>
              </a:ext>
            </a:extLst>
          </p:cNvPr>
          <p:cNvSpPr>
            <a:spLocks noChangeShapeType="1"/>
          </p:cNvSpPr>
          <p:nvPr/>
        </p:nvSpPr>
        <p:spPr bwMode="auto">
          <a:xfrm flipV="1">
            <a:off x="63130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7" name="Line 12">
            <a:extLst>
              <a:ext uri="{FF2B5EF4-FFF2-40B4-BE49-F238E27FC236}">
                <a16:creationId xmlns:a16="http://schemas.microsoft.com/office/drawing/2014/main" xmlns="" id="{4FA941DD-1975-48E1-B8FC-E3095D58DC27}"/>
              </a:ext>
            </a:extLst>
          </p:cNvPr>
          <p:cNvSpPr>
            <a:spLocks noChangeShapeType="1"/>
          </p:cNvSpPr>
          <p:nvPr/>
        </p:nvSpPr>
        <p:spPr bwMode="auto">
          <a:xfrm flipV="1">
            <a:off x="69988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8" name="Line 13">
            <a:extLst>
              <a:ext uri="{FF2B5EF4-FFF2-40B4-BE49-F238E27FC236}">
                <a16:creationId xmlns:a16="http://schemas.microsoft.com/office/drawing/2014/main" xmlns="" id="{0481B6D0-F144-487E-AE5A-6C309ED6FBBE}"/>
              </a:ext>
            </a:extLst>
          </p:cNvPr>
          <p:cNvSpPr>
            <a:spLocks noChangeShapeType="1"/>
          </p:cNvSpPr>
          <p:nvPr/>
        </p:nvSpPr>
        <p:spPr bwMode="auto">
          <a:xfrm>
            <a:off x="5627298" y="219566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9" name="Line 14">
            <a:extLst>
              <a:ext uri="{FF2B5EF4-FFF2-40B4-BE49-F238E27FC236}">
                <a16:creationId xmlns:a16="http://schemas.microsoft.com/office/drawing/2014/main" xmlns="" id="{1B8B7B9E-6396-46E9-85D8-184277EBACCD}"/>
              </a:ext>
            </a:extLst>
          </p:cNvPr>
          <p:cNvSpPr>
            <a:spLocks noChangeShapeType="1"/>
          </p:cNvSpPr>
          <p:nvPr/>
        </p:nvSpPr>
        <p:spPr bwMode="auto">
          <a:xfrm flipV="1">
            <a:off x="76846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0" name="Line 15">
            <a:extLst>
              <a:ext uri="{FF2B5EF4-FFF2-40B4-BE49-F238E27FC236}">
                <a16:creationId xmlns:a16="http://schemas.microsoft.com/office/drawing/2014/main" xmlns="" id="{D7044C05-BFBE-424C-96F2-7B71D2F734B6}"/>
              </a:ext>
            </a:extLst>
          </p:cNvPr>
          <p:cNvSpPr>
            <a:spLocks noChangeShapeType="1"/>
          </p:cNvSpPr>
          <p:nvPr/>
        </p:nvSpPr>
        <p:spPr bwMode="auto">
          <a:xfrm>
            <a:off x="5627298" y="2195660"/>
            <a:ext cx="3352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51" name="Line 16">
            <a:extLst>
              <a:ext uri="{FF2B5EF4-FFF2-40B4-BE49-F238E27FC236}">
                <a16:creationId xmlns:a16="http://schemas.microsoft.com/office/drawing/2014/main" xmlns="" id="{0AF2BE5F-E34A-4C5F-8A36-AB807E6E8B24}"/>
              </a:ext>
            </a:extLst>
          </p:cNvPr>
          <p:cNvSpPr>
            <a:spLocks noChangeShapeType="1"/>
          </p:cNvSpPr>
          <p:nvPr/>
        </p:nvSpPr>
        <p:spPr bwMode="auto">
          <a:xfrm flipV="1">
            <a:off x="63130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2" name="Line 17">
            <a:extLst>
              <a:ext uri="{FF2B5EF4-FFF2-40B4-BE49-F238E27FC236}">
                <a16:creationId xmlns:a16="http://schemas.microsoft.com/office/drawing/2014/main" xmlns="" id="{0C801D59-515C-4DFE-BAA7-F486D5CD85BC}"/>
              </a:ext>
            </a:extLst>
          </p:cNvPr>
          <p:cNvSpPr>
            <a:spLocks noChangeShapeType="1"/>
          </p:cNvSpPr>
          <p:nvPr/>
        </p:nvSpPr>
        <p:spPr bwMode="auto">
          <a:xfrm flipV="1">
            <a:off x="69988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3" name="Line 18">
            <a:extLst>
              <a:ext uri="{FF2B5EF4-FFF2-40B4-BE49-F238E27FC236}">
                <a16:creationId xmlns:a16="http://schemas.microsoft.com/office/drawing/2014/main" xmlns="" id="{FF0A31C7-154E-4EC5-9C3B-4611363A25D4}"/>
              </a:ext>
            </a:extLst>
          </p:cNvPr>
          <p:cNvSpPr>
            <a:spLocks noChangeShapeType="1"/>
          </p:cNvSpPr>
          <p:nvPr/>
        </p:nvSpPr>
        <p:spPr bwMode="auto">
          <a:xfrm>
            <a:off x="5627298" y="219566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4" name="Line 19">
            <a:extLst>
              <a:ext uri="{FF2B5EF4-FFF2-40B4-BE49-F238E27FC236}">
                <a16:creationId xmlns:a16="http://schemas.microsoft.com/office/drawing/2014/main" xmlns="" id="{CE418C6D-211B-4C21-B004-D580431ECDAA}"/>
              </a:ext>
            </a:extLst>
          </p:cNvPr>
          <p:cNvSpPr>
            <a:spLocks noChangeShapeType="1"/>
          </p:cNvSpPr>
          <p:nvPr/>
        </p:nvSpPr>
        <p:spPr bwMode="auto">
          <a:xfrm flipV="1">
            <a:off x="83704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5" name="Line 20">
            <a:extLst>
              <a:ext uri="{FF2B5EF4-FFF2-40B4-BE49-F238E27FC236}">
                <a16:creationId xmlns:a16="http://schemas.microsoft.com/office/drawing/2014/main" xmlns="" id="{FC935357-BDB3-4F9F-9478-7AE1411E72A2}"/>
              </a:ext>
            </a:extLst>
          </p:cNvPr>
          <p:cNvSpPr>
            <a:spLocks noChangeShapeType="1"/>
          </p:cNvSpPr>
          <p:nvPr/>
        </p:nvSpPr>
        <p:spPr bwMode="auto">
          <a:xfrm flipV="1">
            <a:off x="76846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6" name="Line 21">
            <a:extLst>
              <a:ext uri="{FF2B5EF4-FFF2-40B4-BE49-F238E27FC236}">
                <a16:creationId xmlns:a16="http://schemas.microsoft.com/office/drawing/2014/main" xmlns="" id="{E9CCA891-F8BB-439D-A983-ECBBD7B5347D}"/>
              </a:ext>
            </a:extLst>
          </p:cNvPr>
          <p:cNvSpPr>
            <a:spLocks noChangeShapeType="1"/>
          </p:cNvSpPr>
          <p:nvPr/>
        </p:nvSpPr>
        <p:spPr bwMode="auto">
          <a:xfrm>
            <a:off x="5627298" y="2195660"/>
            <a:ext cx="3352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57" name="Line 22">
            <a:extLst>
              <a:ext uri="{FF2B5EF4-FFF2-40B4-BE49-F238E27FC236}">
                <a16:creationId xmlns:a16="http://schemas.microsoft.com/office/drawing/2014/main" xmlns="" id="{6958601A-41F2-4DE0-8182-1ED5289D0AFF}"/>
              </a:ext>
            </a:extLst>
          </p:cNvPr>
          <p:cNvSpPr>
            <a:spLocks noChangeShapeType="1"/>
          </p:cNvSpPr>
          <p:nvPr/>
        </p:nvSpPr>
        <p:spPr bwMode="auto">
          <a:xfrm flipV="1">
            <a:off x="63130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 name="Line 23">
            <a:extLst>
              <a:ext uri="{FF2B5EF4-FFF2-40B4-BE49-F238E27FC236}">
                <a16:creationId xmlns:a16="http://schemas.microsoft.com/office/drawing/2014/main" xmlns="" id="{88A69DC3-C996-43EA-A7A0-43804D13A8C4}"/>
              </a:ext>
            </a:extLst>
          </p:cNvPr>
          <p:cNvSpPr>
            <a:spLocks noChangeShapeType="1"/>
          </p:cNvSpPr>
          <p:nvPr/>
        </p:nvSpPr>
        <p:spPr bwMode="auto">
          <a:xfrm flipV="1">
            <a:off x="69988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9" name="Line 24">
            <a:extLst>
              <a:ext uri="{FF2B5EF4-FFF2-40B4-BE49-F238E27FC236}">
                <a16:creationId xmlns:a16="http://schemas.microsoft.com/office/drawing/2014/main" xmlns="" id="{98A06BC8-F521-4D91-B0DD-F61FD673CBE6}"/>
              </a:ext>
            </a:extLst>
          </p:cNvPr>
          <p:cNvSpPr>
            <a:spLocks noChangeShapeType="1"/>
          </p:cNvSpPr>
          <p:nvPr/>
        </p:nvSpPr>
        <p:spPr bwMode="auto">
          <a:xfrm>
            <a:off x="5627298" y="219566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60" name="Line 25">
            <a:extLst>
              <a:ext uri="{FF2B5EF4-FFF2-40B4-BE49-F238E27FC236}">
                <a16:creationId xmlns:a16="http://schemas.microsoft.com/office/drawing/2014/main" xmlns="" id="{4D8E3CD9-661B-4001-9A4D-4744CC7F5F7B}"/>
              </a:ext>
            </a:extLst>
          </p:cNvPr>
          <p:cNvSpPr>
            <a:spLocks noChangeShapeType="1"/>
          </p:cNvSpPr>
          <p:nvPr/>
        </p:nvSpPr>
        <p:spPr bwMode="auto">
          <a:xfrm flipV="1">
            <a:off x="8980098" y="1662260"/>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61" name="Line 26">
            <a:extLst>
              <a:ext uri="{FF2B5EF4-FFF2-40B4-BE49-F238E27FC236}">
                <a16:creationId xmlns:a16="http://schemas.microsoft.com/office/drawing/2014/main" xmlns="" id="{1B355A23-6441-44ED-9ABA-A3D4E908C023}"/>
              </a:ext>
            </a:extLst>
          </p:cNvPr>
          <p:cNvSpPr>
            <a:spLocks noChangeShapeType="1"/>
          </p:cNvSpPr>
          <p:nvPr/>
        </p:nvSpPr>
        <p:spPr bwMode="auto">
          <a:xfrm flipV="1">
            <a:off x="8370498" y="1662260"/>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62" name="Line 27">
            <a:extLst>
              <a:ext uri="{FF2B5EF4-FFF2-40B4-BE49-F238E27FC236}">
                <a16:creationId xmlns:a16="http://schemas.microsoft.com/office/drawing/2014/main" xmlns="" id="{869B9917-F71C-4505-83F0-F2220DCA74C4}"/>
              </a:ext>
            </a:extLst>
          </p:cNvPr>
          <p:cNvSpPr>
            <a:spLocks noChangeShapeType="1"/>
          </p:cNvSpPr>
          <p:nvPr/>
        </p:nvSpPr>
        <p:spPr bwMode="auto">
          <a:xfrm flipV="1">
            <a:off x="7684698" y="1662260"/>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63" name="Line 28">
            <a:extLst>
              <a:ext uri="{FF2B5EF4-FFF2-40B4-BE49-F238E27FC236}">
                <a16:creationId xmlns:a16="http://schemas.microsoft.com/office/drawing/2014/main" xmlns="" id="{A1B0049D-3F15-4D94-B1C9-E1172DC01572}"/>
              </a:ext>
            </a:extLst>
          </p:cNvPr>
          <p:cNvSpPr>
            <a:spLocks noChangeShapeType="1"/>
          </p:cNvSpPr>
          <p:nvPr/>
        </p:nvSpPr>
        <p:spPr bwMode="auto">
          <a:xfrm>
            <a:off x="5627298" y="2195660"/>
            <a:ext cx="33528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64" name="Line 29">
            <a:extLst>
              <a:ext uri="{FF2B5EF4-FFF2-40B4-BE49-F238E27FC236}">
                <a16:creationId xmlns:a16="http://schemas.microsoft.com/office/drawing/2014/main" xmlns="" id="{6F919DB3-C9C9-4D4D-93E0-D2597BFD3F2E}"/>
              </a:ext>
            </a:extLst>
          </p:cNvPr>
          <p:cNvSpPr>
            <a:spLocks noChangeShapeType="1"/>
          </p:cNvSpPr>
          <p:nvPr/>
        </p:nvSpPr>
        <p:spPr bwMode="auto">
          <a:xfrm flipV="1">
            <a:off x="6313098" y="1662260"/>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65" name="Line 30">
            <a:extLst>
              <a:ext uri="{FF2B5EF4-FFF2-40B4-BE49-F238E27FC236}">
                <a16:creationId xmlns:a16="http://schemas.microsoft.com/office/drawing/2014/main" xmlns="" id="{6290BA15-74EF-41B6-BD6D-AADA3C60950E}"/>
              </a:ext>
            </a:extLst>
          </p:cNvPr>
          <p:cNvSpPr>
            <a:spLocks noChangeShapeType="1"/>
          </p:cNvSpPr>
          <p:nvPr/>
        </p:nvSpPr>
        <p:spPr bwMode="auto">
          <a:xfrm flipV="1">
            <a:off x="6998898" y="1662260"/>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66" name="Line 31">
            <a:extLst>
              <a:ext uri="{FF2B5EF4-FFF2-40B4-BE49-F238E27FC236}">
                <a16:creationId xmlns:a16="http://schemas.microsoft.com/office/drawing/2014/main" xmlns="" id="{6DAF3B9F-A556-4E5A-B2F9-05D5C91698FE}"/>
              </a:ext>
            </a:extLst>
          </p:cNvPr>
          <p:cNvSpPr>
            <a:spLocks noChangeShapeType="1"/>
          </p:cNvSpPr>
          <p:nvPr/>
        </p:nvSpPr>
        <p:spPr bwMode="auto">
          <a:xfrm>
            <a:off x="5627298" y="2195660"/>
            <a:ext cx="0" cy="1066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67" name="Text Box 32">
            <a:extLst>
              <a:ext uri="{FF2B5EF4-FFF2-40B4-BE49-F238E27FC236}">
                <a16:creationId xmlns:a16="http://schemas.microsoft.com/office/drawing/2014/main" xmlns="" id="{79489776-15AF-402D-A5FE-5C9FB23C3EE4}"/>
              </a:ext>
            </a:extLst>
          </p:cNvPr>
          <p:cNvSpPr txBox="1">
            <a:spLocks noChangeArrowheads="1"/>
          </p:cNvSpPr>
          <p:nvPr/>
        </p:nvSpPr>
        <p:spPr bwMode="auto">
          <a:xfrm>
            <a:off x="5322498" y="2119461"/>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0</a:t>
            </a:r>
          </a:p>
        </p:txBody>
      </p:sp>
      <p:sp>
        <p:nvSpPr>
          <p:cNvPr id="68" name="Text Box 33">
            <a:extLst>
              <a:ext uri="{FF2B5EF4-FFF2-40B4-BE49-F238E27FC236}">
                <a16:creationId xmlns:a16="http://schemas.microsoft.com/office/drawing/2014/main" xmlns="" id="{8666ACE9-319B-472F-80FB-786B180FDCDD}"/>
              </a:ext>
            </a:extLst>
          </p:cNvPr>
          <p:cNvSpPr txBox="1">
            <a:spLocks noChangeArrowheads="1"/>
          </p:cNvSpPr>
          <p:nvPr/>
        </p:nvSpPr>
        <p:spPr bwMode="auto">
          <a:xfrm>
            <a:off x="6084498" y="2119461"/>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1</a:t>
            </a:r>
          </a:p>
        </p:txBody>
      </p:sp>
      <p:sp>
        <p:nvSpPr>
          <p:cNvPr id="69" name="Text Box 34">
            <a:extLst>
              <a:ext uri="{FF2B5EF4-FFF2-40B4-BE49-F238E27FC236}">
                <a16:creationId xmlns:a16="http://schemas.microsoft.com/office/drawing/2014/main" xmlns="" id="{B0443FA2-DA7B-4518-A3F5-0157F86705BB}"/>
              </a:ext>
            </a:extLst>
          </p:cNvPr>
          <p:cNvSpPr txBox="1">
            <a:spLocks noChangeArrowheads="1"/>
          </p:cNvSpPr>
          <p:nvPr/>
        </p:nvSpPr>
        <p:spPr bwMode="auto">
          <a:xfrm>
            <a:off x="6770298" y="2119461"/>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2</a:t>
            </a:r>
          </a:p>
        </p:txBody>
      </p:sp>
      <p:sp>
        <p:nvSpPr>
          <p:cNvPr id="70" name="Text Box 35">
            <a:extLst>
              <a:ext uri="{FF2B5EF4-FFF2-40B4-BE49-F238E27FC236}">
                <a16:creationId xmlns:a16="http://schemas.microsoft.com/office/drawing/2014/main" xmlns="" id="{D863EA76-A1CF-4D19-9F52-FB9FA2BBBD57}"/>
              </a:ext>
            </a:extLst>
          </p:cNvPr>
          <p:cNvSpPr txBox="1">
            <a:spLocks noChangeArrowheads="1"/>
          </p:cNvSpPr>
          <p:nvPr/>
        </p:nvSpPr>
        <p:spPr bwMode="auto">
          <a:xfrm>
            <a:off x="7456098" y="2119461"/>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3</a:t>
            </a:r>
          </a:p>
        </p:txBody>
      </p:sp>
      <p:sp>
        <p:nvSpPr>
          <p:cNvPr id="71" name="Text Box 36">
            <a:extLst>
              <a:ext uri="{FF2B5EF4-FFF2-40B4-BE49-F238E27FC236}">
                <a16:creationId xmlns:a16="http://schemas.microsoft.com/office/drawing/2014/main" xmlns="" id="{F8A0F064-0CCC-4561-A016-12F34BCE85A6}"/>
              </a:ext>
            </a:extLst>
          </p:cNvPr>
          <p:cNvSpPr txBox="1">
            <a:spLocks noChangeArrowheads="1"/>
          </p:cNvSpPr>
          <p:nvPr/>
        </p:nvSpPr>
        <p:spPr bwMode="auto">
          <a:xfrm>
            <a:off x="8141898" y="2119461"/>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4</a:t>
            </a:r>
          </a:p>
        </p:txBody>
      </p:sp>
      <p:sp>
        <p:nvSpPr>
          <p:cNvPr id="72" name="Text Box 37">
            <a:extLst>
              <a:ext uri="{FF2B5EF4-FFF2-40B4-BE49-F238E27FC236}">
                <a16:creationId xmlns:a16="http://schemas.microsoft.com/office/drawing/2014/main" xmlns="" id="{6CD42602-06F0-4287-99D6-051127F9418D}"/>
              </a:ext>
            </a:extLst>
          </p:cNvPr>
          <p:cNvSpPr txBox="1">
            <a:spLocks noChangeArrowheads="1"/>
          </p:cNvSpPr>
          <p:nvPr/>
        </p:nvSpPr>
        <p:spPr bwMode="auto">
          <a:xfrm>
            <a:off x="8751498" y="2119461"/>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5</a:t>
            </a:r>
          </a:p>
        </p:txBody>
      </p:sp>
      <p:sp>
        <p:nvSpPr>
          <p:cNvPr id="73" name="Line 38">
            <a:extLst>
              <a:ext uri="{FF2B5EF4-FFF2-40B4-BE49-F238E27FC236}">
                <a16:creationId xmlns:a16="http://schemas.microsoft.com/office/drawing/2014/main" xmlns="" id="{7A5C5A5B-F608-44C8-A937-56E2006F357C}"/>
              </a:ext>
            </a:extLst>
          </p:cNvPr>
          <p:cNvSpPr>
            <a:spLocks noChangeShapeType="1"/>
          </p:cNvSpPr>
          <p:nvPr/>
        </p:nvSpPr>
        <p:spPr bwMode="auto">
          <a:xfrm>
            <a:off x="6313098" y="2195660"/>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74" name="Line 39">
            <a:extLst>
              <a:ext uri="{FF2B5EF4-FFF2-40B4-BE49-F238E27FC236}">
                <a16:creationId xmlns:a16="http://schemas.microsoft.com/office/drawing/2014/main" xmlns="" id="{825C2DB3-649E-4046-A092-054C8FBA59AC}"/>
              </a:ext>
            </a:extLst>
          </p:cNvPr>
          <p:cNvSpPr>
            <a:spLocks noChangeShapeType="1"/>
          </p:cNvSpPr>
          <p:nvPr/>
        </p:nvSpPr>
        <p:spPr bwMode="auto">
          <a:xfrm>
            <a:off x="6998898" y="2195660"/>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75" name="Line 40">
            <a:extLst>
              <a:ext uri="{FF2B5EF4-FFF2-40B4-BE49-F238E27FC236}">
                <a16:creationId xmlns:a16="http://schemas.microsoft.com/office/drawing/2014/main" xmlns="" id="{A2E75345-B38F-4EED-B025-1E136D1B9CC1}"/>
              </a:ext>
            </a:extLst>
          </p:cNvPr>
          <p:cNvSpPr>
            <a:spLocks noChangeShapeType="1"/>
          </p:cNvSpPr>
          <p:nvPr/>
        </p:nvSpPr>
        <p:spPr bwMode="auto">
          <a:xfrm>
            <a:off x="7684698" y="2195660"/>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76" name="Line 41">
            <a:extLst>
              <a:ext uri="{FF2B5EF4-FFF2-40B4-BE49-F238E27FC236}">
                <a16:creationId xmlns:a16="http://schemas.microsoft.com/office/drawing/2014/main" xmlns="" id="{44EFA40D-6705-4B71-AAE0-70FC7EE262A9}"/>
              </a:ext>
            </a:extLst>
          </p:cNvPr>
          <p:cNvSpPr>
            <a:spLocks noChangeShapeType="1"/>
          </p:cNvSpPr>
          <p:nvPr/>
        </p:nvSpPr>
        <p:spPr bwMode="auto">
          <a:xfrm>
            <a:off x="8370498" y="2195660"/>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77" name="Line 42">
            <a:extLst>
              <a:ext uri="{FF2B5EF4-FFF2-40B4-BE49-F238E27FC236}">
                <a16:creationId xmlns:a16="http://schemas.microsoft.com/office/drawing/2014/main" xmlns="" id="{9DF2201B-97BB-42F9-ABE8-D665CF54DC87}"/>
              </a:ext>
            </a:extLst>
          </p:cNvPr>
          <p:cNvSpPr>
            <a:spLocks noChangeShapeType="1"/>
          </p:cNvSpPr>
          <p:nvPr/>
        </p:nvSpPr>
        <p:spPr bwMode="auto">
          <a:xfrm>
            <a:off x="8980098" y="2195660"/>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78" name="Text Box 43">
            <a:extLst>
              <a:ext uri="{FF2B5EF4-FFF2-40B4-BE49-F238E27FC236}">
                <a16:creationId xmlns:a16="http://schemas.microsoft.com/office/drawing/2014/main" xmlns="" id="{D7EC16D1-E748-46D5-9B6A-F0C294BDC8B5}"/>
              </a:ext>
            </a:extLst>
          </p:cNvPr>
          <p:cNvSpPr txBox="1">
            <a:spLocks noChangeArrowheads="1"/>
          </p:cNvSpPr>
          <p:nvPr/>
        </p:nvSpPr>
        <p:spPr bwMode="auto">
          <a:xfrm>
            <a:off x="7075098" y="1205061"/>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1,30,000</a:t>
            </a:r>
          </a:p>
        </p:txBody>
      </p:sp>
      <p:sp>
        <p:nvSpPr>
          <p:cNvPr id="79" name="Text Box 44">
            <a:extLst>
              <a:ext uri="{FF2B5EF4-FFF2-40B4-BE49-F238E27FC236}">
                <a16:creationId xmlns:a16="http://schemas.microsoft.com/office/drawing/2014/main" xmlns="" id="{29BD9D59-5E5F-4920-A9EF-C01CB0E3ADAD}"/>
              </a:ext>
            </a:extLst>
          </p:cNvPr>
          <p:cNvSpPr txBox="1">
            <a:spLocks noChangeArrowheads="1"/>
          </p:cNvSpPr>
          <p:nvPr/>
        </p:nvSpPr>
        <p:spPr bwMode="auto">
          <a:xfrm>
            <a:off x="6922698" y="2652861"/>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15,000</a:t>
            </a:r>
          </a:p>
        </p:txBody>
      </p:sp>
      <p:sp>
        <p:nvSpPr>
          <p:cNvPr id="80" name="Line 45">
            <a:extLst>
              <a:ext uri="{FF2B5EF4-FFF2-40B4-BE49-F238E27FC236}">
                <a16:creationId xmlns:a16="http://schemas.microsoft.com/office/drawing/2014/main" xmlns="" id="{F9FF8087-A9A2-4148-9EC7-FA8634C73285}"/>
              </a:ext>
            </a:extLst>
          </p:cNvPr>
          <p:cNvSpPr>
            <a:spLocks noChangeShapeType="1"/>
          </p:cNvSpPr>
          <p:nvPr/>
        </p:nvSpPr>
        <p:spPr bwMode="auto">
          <a:xfrm flipV="1">
            <a:off x="8980098" y="1128860"/>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81" name="Text Box 46">
            <a:extLst>
              <a:ext uri="{FF2B5EF4-FFF2-40B4-BE49-F238E27FC236}">
                <a16:creationId xmlns:a16="http://schemas.microsoft.com/office/drawing/2014/main" xmlns="" id="{6E2A5427-271B-41EE-BBB2-80A7397C0D2D}"/>
              </a:ext>
            </a:extLst>
          </p:cNvPr>
          <p:cNvSpPr txBox="1">
            <a:spLocks noChangeArrowheads="1"/>
          </p:cNvSpPr>
          <p:nvPr/>
        </p:nvSpPr>
        <p:spPr bwMode="auto">
          <a:xfrm>
            <a:off x="8446698" y="747861"/>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35,000</a:t>
            </a:r>
          </a:p>
        </p:txBody>
      </p:sp>
      <p:sp>
        <p:nvSpPr>
          <p:cNvPr id="82" name="Text Box 48">
            <a:extLst>
              <a:ext uri="{FF2B5EF4-FFF2-40B4-BE49-F238E27FC236}">
                <a16:creationId xmlns:a16="http://schemas.microsoft.com/office/drawing/2014/main" xmlns="" id="{7758B09B-DA60-47C8-A827-A85A7B9C1470}"/>
              </a:ext>
            </a:extLst>
          </p:cNvPr>
          <p:cNvSpPr txBox="1">
            <a:spLocks noChangeArrowheads="1"/>
          </p:cNvSpPr>
          <p:nvPr/>
        </p:nvSpPr>
        <p:spPr bwMode="auto">
          <a:xfrm>
            <a:off x="5170098" y="3186261"/>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3,50,000</a:t>
            </a:r>
          </a:p>
        </p:txBody>
      </p:sp>
      <p:sp>
        <p:nvSpPr>
          <p:cNvPr id="83" name="Line 2">
            <a:extLst>
              <a:ext uri="{FF2B5EF4-FFF2-40B4-BE49-F238E27FC236}">
                <a16:creationId xmlns:a16="http://schemas.microsoft.com/office/drawing/2014/main" xmlns="" id="{9D890FFD-3CAA-4EE6-BB9F-F0C8E7E5AE0F}"/>
              </a:ext>
            </a:extLst>
          </p:cNvPr>
          <p:cNvSpPr>
            <a:spLocks noChangeShapeType="1"/>
          </p:cNvSpPr>
          <p:nvPr/>
        </p:nvSpPr>
        <p:spPr bwMode="auto">
          <a:xfrm>
            <a:off x="5627298" y="2195660"/>
            <a:ext cx="3352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84" name="Line 3">
            <a:extLst>
              <a:ext uri="{FF2B5EF4-FFF2-40B4-BE49-F238E27FC236}">
                <a16:creationId xmlns:a16="http://schemas.microsoft.com/office/drawing/2014/main" xmlns="" id="{C42B614A-4F6C-4DF0-A9A6-377B88770728}"/>
              </a:ext>
            </a:extLst>
          </p:cNvPr>
          <p:cNvSpPr>
            <a:spLocks noChangeShapeType="1"/>
          </p:cNvSpPr>
          <p:nvPr/>
        </p:nvSpPr>
        <p:spPr bwMode="auto">
          <a:xfrm>
            <a:off x="5627298" y="219566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85" name="Line 4">
            <a:extLst>
              <a:ext uri="{FF2B5EF4-FFF2-40B4-BE49-F238E27FC236}">
                <a16:creationId xmlns:a16="http://schemas.microsoft.com/office/drawing/2014/main" xmlns="" id="{75B95D57-EDC9-4347-9B7F-AC1BE28868B0}"/>
              </a:ext>
            </a:extLst>
          </p:cNvPr>
          <p:cNvSpPr>
            <a:spLocks noChangeShapeType="1"/>
          </p:cNvSpPr>
          <p:nvPr/>
        </p:nvSpPr>
        <p:spPr bwMode="auto">
          <a:xfrm flipV="1">
            <a:off x="63130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86" name="Line 5">
            <a:extLst>
              <a:ext uri="{FF2B5EF4-FFF2-40B4-BE49-F238E27FC236}">
                <a16:creationId xmlns:a16="http://schemas.microsoft.com/office/drawing/2014/main" xmlns="" id="{6AF29A09-8495-4C2D-B1D9-EC71DC9F20F7}"/>
              </a:ext>
            </a:extLst>
          </p:cNvPr>
          <p:cNvSpPr>
            <a:spLocks noChangeShapeType="1"/>
          </p:cNvSpPr>
          <p:nvPr/>
        </p:nvSpPr>
        <p:spPr bwMode="auto">
          <a:xfrm flipV="1">
            <a:off x="69988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87" name="Line 6">
            <a:extLst>
              <a:ext uri="{FF2B5EF4-FFF2-40B4-BE49-F238E27FC236}">
                <a16:creationId xmlns:a16="http://schemas.microsoft.com/office/drawing/2014/main" xmlns="" id="{95147351-A7C7-4FB4-BCEB-94BD9D6ED322}"/>
              </a:ext>
            </a:extLst>
          </p:cNvPr>
          <p:cNvSpPr>
            <a:spLocks noChangeShapeType="1"/>
          </p:cNvSpPr>
          <p:nvPr/>
        </p:nvSpPr>
        <p:spPr bwMode="auto">
          <a:xfrm flipV="1">
            <a:off x="76846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88" name="Line 7">
            <a:extLst>
              <a:ext uri="{FF2B5EF4-FFF2-40B4-BE49-F238E27FC236}">
                <a16:creationId xmlns:a16="http://schemas.microsoft.com/office/drawing/2014/main" xmlns="" id="{6E63CC97-3B56-4DB3-92F9-ACC22C8D1F59}"/>
              </a:ext>
            </a:extLst>
          </p:cNvPr>
          <p:cNvSpPr>
            <a:spLocks noChangeShapeType="1"/>
          </p:cNvSpPr>
          <p:nvPr/>
        </p:nvSpPr>
        <p:spPr bwMode="auto">
          <a:xfrm flipV="1">
            <a:off x="83704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89" name="Line 8">
            <a:extLst>
              <a:ext uri="{FF2B5EF4-FFF2-40B4-BE49-F238E27FC236}">
                <a16:creationId xmlns:a16="http://schemas.microsoft.com/office/drawing/2014/main" xmlns="" id="{C3BB98B6-BDDB-4DC6-9FA4-DE4D086FCE9A}"/>
              </a:ext>
            </a:extLst>
          </p:cNvPr>
          <p:cNvSpPr>
            <a:spLocks noChangeShapeType="1"/>
          </p:cNvSpPr>
          <p:nvPr/>
        </p:nvSpPr>
        <p:spPr bwMode="auto">
          <a:xfrm flipV="1">
            <a:off x="89800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90" name="Line 9">
            <a:extLst>
              <a:ext uri="{FF2B5EF4-FFF2-40B4-BE49-F238E27FC236}">
                <a16:creationId xmlns:a16="http://schemas.microsoft.com/office/drawing/2014/main" xmlns="" id="{7386B78F-BF7B-4D9B-9164-C16E68A05012}"/>
              </a:ext>
            </a:extLst>
          </p:cNvPr>
          <p:cNvSpPr>
            <a:spLocks noChangeShapeType="1"/>
          </p:cNvSpPr>
          <p:nvPr/>
        </p:nvSpPr>
        <p:spPr bwMode="auto">
          <a:xfrm>
            <a:off x="5627298" y="219566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91" name="Line 10">
            <a:extLst>
              <a:ext uri="{FF2B5EF4-FFF2-40B4-BE49-F238E27FC236}">
                <a16:creationId xmlns:a16="http://schemas.microsoft.com/office/drawing/2014/main" xmlns="" id="{478F316D-42EF-46F0-8EA5-56C20FF80C84}"/>
              </a:ext>
            </a:extLst>
          </p:cNvPr>
          <p:cNvSpPr>
            <a:spLocks noChangeShapeType="1"/>
          </p:cNvSpPr>
          <p:nvPr/>
        </p:nvSpPr>
        <p:spPr bwMode="auto">
          <a:xfrm>
            <a:off x="5627298" y="2195660"/>
            <a:ext cx="3352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92" name="Line 11">
            <a:extLst>
              <a:ext uri="{FF2B5EF4-FFF2-40B4-BE49-F238E27FC236}">
                <a16:creationId xmlns:a16="http://schemas.microsoft.com/office/drawing/2014/main" xmlns="" id="{342FAEAB-C2A8-4E71-92A6-1BA42F9ADB90}"/>
              </a:ext>
            </a:extLst>
          </p:cNvPr>
          <p:cNvSpPr>
            <a:spLocks noChangeShapeType="1"/>
          </p:cNvSpPr>
          <p:nvPr/>
        </p:nvSpPr>
        <p:spPr bwMode="auto">
          <a:xfrm flipV="1">
            <a:off x="63130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93" name="Line 12">
            <a:extLst>
              <a:ext uri="{FF2B5EF4-FFF2-40B4-BE49-F238E27FC236}">
                <a16:creationId xmlns:a16="http://schemas.microsoft.com/office/drawing/2014/main" xmlns="" id="{92498618-483F-4148-A920-BB47F87A9891}"/>
              </a:ext>
            </a:extLst>
          </p:cNvPr>
          <p:cNvSpPr>
            <a:spLocks noChangeShapeType="1"/>
          </p:cNvSpPr>
          <p:nvPr/>
        </p:nvSpPr>
        <p:spPr bwMode="auto">
          <a:xfrm flipV="1">
            <a:off x="69988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94" name="Line 13">
            <a:extLst>
              <a:ext uri="{FF2B5EF4-FFF2-40B4-BE49-F238E27FC236}">
                <a16:creationId xmlns:a16="http://schemas.microsoft.com/office/drawing/2014/main" xmlns="" id="{84C86937-B666-44A0-997C-C16DFE31DF78}"/>
              </a:ext>
            </a:extLst>
          </p:cNvPr>
          <p:cNvSpPr>
            <a:spLocks noChangeShapeType="1"/>
          </p:cNvSpPr>
          <p:nvPr/>
        </p:nvSpPr>
        <p:spPr bwMode="auto">
          <a:xfrm>
            <a:off x="5627298" y="219566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95" name="Line 14">
            <a:extLst>
              <a:ext uri="{FF2B5EF4-FFF2-40B4-BE49-F238E27FC236}">
                <a16:creationId xmlns:a16="http://schemas.microsoft.com/office/drawing/2014/main" xmlns="" id="{5A6F2A30-998B-4F2E-9506-8B9C21903B22}"/>
              </a:ext>
            </a:extLst>
          </p:cNvPr>
          <p:cNvSpPr>
            <a:spLocks noChangeShapeType="1"/>
          </p:cNvSpPr>
          <p:nvPr/>
        </p:nvSpPr>
        <p:spPr bwMode="auto">
          <a:xfrm flipV="1">
            <a:off x="76846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96" name="Line 15">
            <a:extLst>
              <a:ext uri="{FF2B5EF4-FFF2-40B4-BE49-F238E27FC236}">
                <a16:creationId xmlns:a16="http://schemas.microsoft.com/office/drawing/2014/main" xmlns="" id="{18B6852A-76AD-4071-9433-760033B8B691}"/>
              </a:ext>
            </a:extLst>
          </p:cNvPr>
          <p:cNvSpPr>
            <a:spLocks noChangeShapeType="1"/>
          </p:cNvSpPr>
          <p:nvPr/>
        </p:nvSpPr>
        <p:spPr bwMode="auto">
          <a:xfrm>
            <a:off x="5627298" y="2195660"/>
            <a:ext cx="3352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97" name="Line 16">
            <a:extLst>
              <a:ext uri="{FF2B5EF4-FFF2-40B4-BE49-F238E27FC236}">
                <a16:creationId xmlns:a16="http://schemas.microsoft.com/office/drawing/2014/main" xmlns="" id="{6C35EAD3-4017-498D-B7F2-A52B135D634A}"/>
              </a:ext>
            </a:extLst>
          </p:cNvPr>
          <p:cNvSpPr>
            <a:spLocks noChangeShapeType="1"/>
          </p:cNvSpPr>
          <p:nvPr/>
        </p:nvSpPr>
        <p:spPr bwMode="auto">
          <a:xfrm flipV="1">
            <a:off x="63130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98" name="Line 17">
            <a:extLst>
              <a:ext uri="{FF2B5EF4-FFF2-40B4-BE49-F238E27FC236}">
                <a16:creationId xmlns:a16="http://schemas.microsoft.com/office/drawing/2014/main" xmlns="" id="{8EF9F6A4-DC7A-4576-951A-470A32D1A4A1}"/>
              </a:ext>
            </a:extLst>
          </p:cNvPr>
          <p:cNvSpPr>
            <a:spLocks noChangeShapeType="1"/>
          </p:cNvSpPr>
          <p:nvPr/>
        </p:nvSpPr>
        <p:spPr bwMode="auto">
          <a:xfrm flipV="1">
            <a:off x="69988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99" name="Line 18">
            <a:extLst>
              <a:ext uri="{FF2B5EF4-FFF2-40B4-BE49-F238E27FC236}">
                <a16:creationId xmlns:a16="http://schemas.microsoft.com/office/drawing/2014/main" xmlns="" id="{D584D421-BD73-47CD-B16B-2C7FE9C1A22B}"/>
              </a:ext>
            </a:extLst>
          </p:cNvPr>
          <p:cNvSpPr>
            <a:spLocks noChangeShapeType="1"/>
          </p:cNvSpPr>
          <p:nvPr/>
        </p:nvSpPr>
        <p:spPr bwMode="auto">
          <a:xfrm>
            <a:off x="5627298" y="219566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00" name="Line 19">
            <a:extLst>
              <a:ext uri="{FF2B5EF4-FFF2-40B4-BE49-F238E27FC236}">
                <a16:creationId xmlns:a16="http://schemas.microsoft.com/office/drawing/2014/main" xmlns="" id="{833F4177-2980-42FF-B471-BCD17435D2C6}"/>
              </a:ext>
            </a:extLst>
          </p:cNvPr>
          <p:cNvSpPr>
            <a:spLocks noChangeShapeType="1"/>
          </p:cNvSpPr>
          <p:nvPr/>
        </p:nvSpPr>
        <p:spPr bwMode="auto">
          <a:xfrm flipV="1">
            <a:off x="83704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01" name="Line 20">
            <a:extLst>
              <a:ext uri="{FF2B5EF4-FFF2-40B4-BE49-F238E27FC236}">
                <a16:creationId xmlns:a16="http://schemas.microsoft.com/office/drawing/2014/main" xmlns="" id="{AE1461DB-E636-4D9F-A69C-7E232E7F0FC1}"/>
              </a:ext>
            </a:extLst>
          </p:cNvPr>
          <p:cNvSpPr>
            <a:spLocks noChangeShapeType="1"/>
          </p:cNvSpPr>
          <p:nvPr/>
        </p:nvSpPr>
        <p:spPr bwMode="auto">
          <a:xfrm flipV="1">
            <a:off x="76846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02" name="Line 21">
            <a:extLst>
              <a:ext uri="{FF2B5EF4-FFF2-40B4-BE49-F238E27FC236}">
                <a16:creationId xmlns:a16="http://schemas.microsoft.com/office/drawing/2014/main" xmlns="" id="{54A01F50-CC24-44C0-AE02-5BA9878B9901}"/>
              </a:ext>
            </a:extLst>
          </p:cNvPr>
          <p:cNvSpPr>
            <a:spLocks noChangeShapeType="1"/>
          </p:cNvSpPr>
          <p:nvPr/>
        </p:nvSpPr>
        <p:spPr bwMode="auto">
          <a:xfrm>
            <a:off x="5627298" y="2195660"/>
            <a:ext cx="3352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03" name="Line 22">
            <a:extLst>
              <a:ext uri="{FF2B5EF4-FFF2-40B4-BE49-F238E27FC236}">
                <a16:creationId xmlns:a16="http://schemas.microsoft.com/office/drawing/2014/main" xmlns="" id="{0B0A3CBB-89BD-4F6E-8F73-AF7945F08B23}"/>
              </a:ext>
            </a:extLst>
          </p:cNvPr>
          <p:cNvSpPr>
            <a:spLocks noChangeShapeType="1"/>
          </p:cNvSpPr>
          <p:nvPr/>
        </p:nvSpPr>
        <p:spPr bwMode="auto">
          <a:xfrm flipV="1">
            <a:off x="63130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04" name="Line 23">
            <a:extLst>
              <a:ext uri="{FF2B5EF4-FFF2-40B4-BE49-F238E27FC236}">
                <a16:creationId xmlns:a16="http://schemas.microsoft.com/office/drawing/2014/main" xmlns="" id="{D367E398-472C-4876-9A7B-BCABD54BBF72}"/>
              </a:ext>
            </a:extLst>
          </p:cNvPr>
          <p:cNvSpPr>
            <a:spLocks noChangeShapeType="1"/>
          </p:cNvSpPr>
          <p:nvPr/>
        </p:nvSpPr>
        <p:spPr bwMode="auto">
          <a:xfrm flipV="1">
            <a:off x="6998898" y="1662260"/>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05" name="Line 24">
            <a:extLst>
              <a:ext uri="{FF2B5EF4-FFF2-40B4-BE49-F238E27FC236}">
                <a16:creationId xmlns:a16="http://schemas.microsoft.com/office/drawing/2014/main" xmlns="" id="{B9E01860-270A-4CB4-BC2A-853B58C222F6}"/>
              </a:ext>
            </a:extLst>
          </p:cNvPr>
          <p:cNvSpPr>
            <a:spLocks noChangeShapeType="1"/>
          </p:cNvSpPr>
          <p:nvPr/>
        </p:nvSpPr>
        <p:spPr bwMode="auto">
          <a:xfrm>
            <a:off x="5627298" y="219566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06" name="Line 25">
            <a:extLst>
              <a:ext uri="{FF2B5EF4-FFF2-40B4-BE49-F238E27FC236}">
                <a16:creationId xmlns:a16="http://schemas.microsoft.com/office/drawing/2014/main" xmlns="" id="{F96CA5C5-2843-41CA-8CD9-0C8A385CC8B1}"/>
              </a:ext>
            </a:extLst>
          </p:cNvPr>
          <p:cNvSpPr>
            <a:spLocks noChangeShapeType="1"/>
          </p:cNvSpPr>
          <p:nvPr/>
        </p:nvSpPr>
        <p:spPr bwMode="auto">
          <a:xfrm flipV="1">
            <a:off x="8980098" y="1662260"/>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07" name="Line 26">
            <a:extLst>
              <a:ext uri="{FF2B5EF4-FFF2-40B4-BE49-F238E27FC236}">
                <a16:creationId xmlns:a16="http://schemas.microsoft.com/office/drawing/2014/main" xmlns="" id="{E05232F4-8BEE-4BC2-A72C-D2F06782A99B}"/>
              </a:ext>
            </a:extLst>
          </p:cNvPr>
          <p:cNvSpPr>
            <a:spLocks noChangeShapeType="1"/>
          </p:cNvSpPr>
          <p:nvPr/>
        </p:nvSpPr>
        <p:spPr bwMode="auto">
          <a:xfrm flipV="1">
            <a:off x="8370498" y="1662260"/>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08" name="Line 27">
            <a:extLst>
              <a:ext uri="{FF2B5EF4-FFF2-40B4-BE49-F238E27FC236}">
                <a16:creationId xmlns:a16="http://schemas.microsoft.com/office/drawing/2014/main" xmlns="" id="{82CD90C7-9FE3-4507-ACEF-0E217FA0EF04}"/>
              </a:ext>
            </a:extLst>
          </p:cNvPr>
          <p:cNvSpPr>
            <a:spLocks noChangeShapeType="1"/>
          </p:cNvSpPr>
          <p:nvPr/>
        </p:nvSpPr>
        <p:spPr bwMode="auto">
          <a:xfrm flipV="1">
            <a:off x="7684698" y="1662260"/>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09" name="Line 28">
            <a:extLst>
              <a:ext uri="{FF2B5EF4-FFF2-40B4-BE49-F238E27FC236}">
                <a16:creationId xmlns:a16="http://schemas.microsoft.com/office/drawing/2014/main" xmlns="" id="{4C219257-5780-44F3-8CA5-53DAD6AE1BBB}"/>
              </a:ext>
            </a:extLst>
          </p:cNvPr>
          <p:cNvSpPr>
            <a:spLocks noChangeShapeType="1"/>
          </p:cNvSpPr>
          <p:nvPr/>
        </p:nvSpPr>
        <p:spPr bwMode="auto">
          <a:xfrm>
            <a:off x="5627298" y="2195660"/>
            <a:ext cx="33528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10" name="Line 29">
            <a:extLst>
              <a:ext uri="{FF2B5EF4-FFF2-40B4-BE49-F238E27FC236}">
                <a16:creationId xmlns:a16="http://schemas.microsoft.com/office/drawing/2014/main" xmlns="" id="{9C0B46B8-4D53-4F70-9F29-92B99ABD762B}"/>
              </a:ext>
            </a:extLst>
          </p:cNvPr>
          <p:cNvSpPr>
            <a:spLocks noChangeShapeType="1"/>
          </p:cNvSpPr>
          <p:nvPr/>
        </p:nvSpPr>
        <p:spPr bwMode="auto">
          <a:xfrm flipV="1">
            <a:off x="6313098" y="1662260"/>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11" name="Line 30">
            <a:extLst>
              <a:ext uri="{FF2B5EF4-FFF2-40B4-BE49-F238E27FC236}">
                <a16:creationId xmlns:a16="http://schemas.microsoft.com/office/drawing/2014/main" xmlns="" id="{7ECF0C3E-9672-472E-9E3B-6B82828BBAA3}"/>
              </a:ext>
            </a:extLst>
          </p:cNvPr>
          <p:cNvSpPr>
            <a:spLocks noChangeShapeType="1"/>
          </p:cNvSpPr>
          <p:nvPr/>
        </p:nvSpPr>
        <p:spPr bwMode="auto">
          <a:xfrm flipV="1">
            <a:off x="6998898" y="1662260"/>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12" name="Line 31">
            <a:extLst>
              <a:ext uri="{FF2B5EF4-FFF2-40B4-BE49-F238E27FC236}">
                <a16:creationId xmlns:a16="http://schemas.microsoft.com/office/drawing/2014/main" xmlns="" id="{6E4C6884-6872-470B-AC92-0D914F26D23E}"/>
              </a:ext>
            </a:extLst>
          </p:cNvPr>
          <p:cNvSpPr>
            <a:spLocks noChangeShapeType="1"/>
          </p:cNvSpPr>
          <p:nvPr/>
        </p:nvSpPr>
        <p:spPr bwMode="auto">
          <a:xfrm>
            <a:off x="5627298" y="2195660"/>
            <a:ext cx="0" cy="1066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13" name="Text Box 32">
            <a:extLst>
              <a:ext uri="{FF2B5EF4-FFF2-40B4-BE49-F238E27FC236}">
                <a16:creationId xmlns:a16="http://schemas.microsoft.com/office/drawing/2014/main" xmlns="" id="{CE4C589D-F1EF-47EE-98D8-08B4EF57ADE6}"/>
              </a:ext>
            </a:extLst>
          </p:cNvPr>
          <p:cNvSpPr txBox="1">
            <a:spLocks noChangeArrowheads="1"/>
          </p:cNvSpPr>
          <p:nvPr/>
        </p:nvSpPr>
        <p:spPr bwMode="auto">
          <a:xfrm>
            <a:off x="5322498" y="2119461"/>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0</a:t>
            </a:r>
          </a:p>
        </p:txBody>
      </p:sp>
      <p:sp>
        <p:nvSpPr>
          <p:cNvPr id="114" name="Text Box 33">
            <a:extLst>
              <a:ext uri="{FF2B5EF4-FFF2-40B4-BE49-F238E27FC236}">
                <a16:creationId xmlns:a16="http://schemas.microsoft.com/office/drawing/2014/main" xmlns="" id="{F366F193-BE54-468B-9E7E-BB53A1AC38E2}"/>
              </a:ext>
            </a:extLst>
          </p:cNvPr>
          <p:cNvSpPr txBox="1">
            <a:spLocks noChangeArrowheads="1"/>
          </p:cNvSpPr>
          <p:nvPr/>
        </p:nvSpPr>
        <p:spPr bwMode="auto">
          <a:xfrm>
            <a:off x="6084498" y="2119461"/>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1</a:t>
            </a:r>
          </a:p>
        </p:txBody>
      </p:sp>
      <p:sp>
        <p:nvSpPr>
          <p:cNvPr id="115" name="Text Box 34">
            <a:extLst>
              <a:ext uri="{FF2B5EF4-FFF2-40B4-BE49-F238E27FC236}">
                <a16:creationId xmlns:a16="http://schemas.microsoft.com/office/drawing/2014/main" xmlns="" id="{52387B7E-AE51-4389-9660-F6B81652E77F}"/>
              </a:ext>
            </a:extLst>
          </p:cNvPr>
          <p:cNvSpPr txBox="1">
            <a:spLocks noChangeArrowheads="1"/>
          </p:cNvSpPr>
          <p:nvPr/>
        </p:nvSpPr>
        <p:spPr bwMode="auto">
          <a:xfrm>
            <a:off x="6770298" y="2119461"/>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2</a:t>
            </a:r>
          </a:p>
        </p:txBody>
      </p:sp>
      <p:sp>
        <p:nvSpPr>
          <p:cNvPr id="116" name="Text Box 35">
            <a:extLst>
              <a:ext uri="{FF2B5EF4-FFF2-40B4-BE49-F238E27FC236}">
                <a16:creationId xmlns:a16="http://schemas.microsoft.com/office/drawing/2014/main" xmlns="" id="{87194CE9-4A8A-4152-BEF8-9825ACBEAD7D}"/>
              </a:ext>
            </a:extLst>
          </p:cNvPr>
          <p:cNvSpPr txBox="1">
            <a:spLocks noChangeArrowheads="1"/>
          </p:cNvSpPr>
          <p:nvPr/>
        </p:nvSpPr>
        <p:spPr bwMode="auto">
          <a:xfrm>
            <a:off x="7456098" y="2119461"/>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3</a:t>
            </a:r>
          </a:p>
        </p:txBody>
      </p:sp>
      <p:sp>
        <p:nvSpPr>
          <p:cNvPr id="117" name="Text Box 36">
            <a:extLst>
              <a:ext uri="{FF2B5EF4-FFF2-40B4-BE49-F238E27FC236}">
                <a16:creationId xmlns:a16="http://schemas.microsoft.com/office/drawing/2014/main" xmlns="" id="{0A006AA3-A294-4079-8740-045D322D65D3}"/>
              </a:ext>
            </a:extLst>
          </p:cNvPr>
          <p:cNvSpPr txBox="1">
            <a:spLocks noChangeArrowheads="1"/>
          </p:cNvSpPr>
          <p:nvPr/>
        </p:nvSpPr>
        <p:spPr bwMode="auto">
          <a:xfrm>
            <a:off x="8141898" y="2119461"/>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4</a:t>
            </a:r>
          </a:p>
        </p:txBody>
      </p:sp>
      <p:sp>
        <p:nvSpPr>
          <p:cNvPr id="118" name="Text Box 37">
            <a:extLst>
              <a:ext uri="{FF2B5EF4-FFF2-40B4-BE49-F238E27FC236}">
                <a16:creationId xmlns:a16="http://schemas.microsoft.com/office/drawing/2014/main" xmlns="" id="{75BF3F05-AA3F-4D58-93AA-D70A34401212}"/>
              </a:ext>
            </a:extLst>
          </p:cNvPr>
          <p:cNvSpPr txBox="1">
            <a:spLocks noChangeArrowheads="1"/>
          </p:cNvSpPr>
          <p:nvPr/>
        </p:nvSpPr>
        <p:spPr bwMode="auto">
          <a:xfrm>
            <a:off x="8751498" y="2119461"/>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5</a:t>
            </a:r>
          </a:p>
        </p:txBody>
      </p:sp>
      <p:sp>
        <p:nvSpPr>
          <p:cNvPr id="119" name="Line 38">
            <a:extLst>
              <a:ext uri="{FF2B5EF4-FFF2-40B4-BE49-F238E27FC236}">
                <a16:creationId xmlns:a16="http://schemas.microsoft.com/office/drawing/2014/main" xmlns="" id="{F0250A26-E98C-4461-AB25-1B5678731374}"/>
              </a:ext>
            </a:extLst>
          </p:cNvPr>
          <p:cNvSpPr>
            <a:spLocks noChangeShapeType="1"/>
          </p:cNvSpPr>
          <p:nvPr/>
        </p:nvSpPr>
        <p:spPr bwMode="auto">
          <a:xfrm>
            <a:off x="6313098" y="2195660"/>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20" name="Line 39">
            <a:extLst>
              <a:ext uri="{FF2B5EF4-FFF2-40B4-BE49-F238E27FC236}">
                <a16:creationId xmlns:a16="http://schemas.microsoft.com/office/drawing/2014/main" xmlns="" id="{70A2C365-032E-427B-95CB-6476FAD7D453}"/>
              </a:ext>
            </a:extLst>
          </p:cNvPr>
          <p:cNvSpPr>
            <a:spLocks noChangeShapeType="1"/>
          </p:cNvSpPr>
          <p:nvPr/>
        </p:nvSpPr>
        <p:spPr bwMode="auto">
          <a:xfrm>
            <a:off x="6998898" y="2195660"/>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21" name="Line 40">
            <a:extLst>
              <a:ext uri="{FF2B5EF4-FFF2-40B4-BE49-F238E27FC236}">
                <a16:creationId xmlns:a16="http://schemas.microsoft.com/office/drawing/2014/main" xmlns="" id="{0F994501-7772-4504-A4DB-968935C2A095}"/>
              </a:ext>
            </a:extLst>
          </p:cNvPr>
          <p:cNvSpPr>
            <a:spLocks noChangeShapeType="1"/>
          </p:cNvSpPr>
          <p:nvPr/>
        </p:nvSpPr>
        <p:spPr bwMode="auto">
          <a:xfrm>
            <a:off x="7684698" y="2195660"/>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22" name="Line 41">
            <a:extLst>
              <a:ext uri="{FF2B5EF4-FFF2-40B4-BE49-F238E27FC236}">
                <a16:creationId xmlns:a16="http://schemas.microsoft.com/office/drawing/2014/main" xmlns="" id="{F93A0027-494C-4632-94A7-F691FDF1D3B6}"/>
              </a:ext>
            </a:extLst>
          </p:cNvPr>
          <p:cNvSpPr>
            <a:spLocks noChangeShapeType="1"/>
          </p:cNvSpPr>
          <p:nvPr/>
        </p:nvSpPr>
        <p:spPr bwMode="auto">
          <a:xfrm>
            <a:off x="8370498" y="2195660"/>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23" name="Line 42">
            <a:extLst>
              <a:ext uri="{FF2B5EF4-FFF2-40B4-BE49-F238E27FC236}">
                <a16:creationId xmlns:a16="http://schemas.microsoft.com/office/drawing/2014/main" xmlns="" id="{E076214B-6BF5-423B-AE74-0D4ABC9BCD62}"/>
              </a:ext>
            </a:extLst>
          </p:cNvPr>
          <p:cNvSpPr>
            <a:spLocks noChangeShapeType="1"/>
          </p:cNvSpPr>
          <p:nvPr/>
        </p:nvSpPr>
        <p:spPr bwMode="auto">
          <a:xfrm>
            <a:off x="8980098" y="2195660"/>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24" name="Text Box 43">
            <a:extLst>
              <a:ext uri="{FF2B5EF4-FFF2-40B4-BE49-F238E27FC236}">
                <a16:creationId xmlns:a16="http://schemas.microsoft.com/office/drawing/2014/main" xmlns="" id="{9159162A-6569-45AB-84DA-1BB7C605D8E3}"/>
              </a:ext>
            </a:extLst>
          </p:cNvPr>
          <p:cNvSpPr txBox="1">
            <a:spLocks noChangeArrowheads="1"/>
          </p:cNvSpPr>
          <p:nvPr/>
        </p:nvSpPr>
        <p:spPr bwMode="auto">
          <a:xfrm>
            <a:off x="7075098" y="1205061"/>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1,30,000</a:t>
            </a:r>
          </a:p>
        </p:txBody>
      </p:sp>
      <p:sp>
        <p:nvSpPr>
          <p:cNvPr id="125" name="Text Box 44">
            <a:extLst>
              <a:ext uri="{FF2B5EF4-FFF2-40B4-BE49-F238E27FC236}">
                <a16:creationId xmlns:a16="http://schemas.microsoft.com/office/drawing/2014/main" xmlns="" id="{54EBFF14-9318-4A9C-BEA5-447AE6AAA7F0}"/>
              </a:ext>
            </a:extLst>
          </p:cNvPr>
          <p:cNvSpPr txBox="1">
            <a:spLocks noChangeArrowheads="1"/>
          </p:cNvSpPr>
          <p:nvPr/>
        </p:nvSpPr>
        <p:spPr bwMode="auto">
          <a:xfrm>
            <a:off x="6922698" y="2652861"/>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15,000</a:t>
            </a:r>
          </a:p>
        </p:txBody>
      </p:sp>
      <p:sp>
        <p:nvSpPr>
          <p:cNvPr id="126" name="Line 45">
            <a:extLst>
              <a:ext uri="{FF2B5EF4-FFF2-40B4-BE49-F238E27FC236}">
                <a16:creationId xmlns:a16="http://schemas.microsoft.com/office/drawing/2014/main" xmlns="" id="{AA71AC03-F6A8-4556-A2B1-A1296EFFC5F1}"/>
              </a:ext>
            </a:extLst>
          </p:cNvPr>
          <p:cNvSpPr>
            <a:spLocks noChangeShapeType="1"/>
          </p:cNvSpPr>
          <p:nvPr/>
        </p:nvSpPr>
        <p:spPr bwMode="auto">
          <a:xfrm flipV="1">
            <a:off x="8980098" y="1128860"/>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27" name="Text Box 46">
            <a:extLst>
              <a:ext uri="{FF2B5EF4-FFF2-40B4-BE49-F238E27FC236}">
                <a16:creationId xmlns:a16="http://schemas.microsoft.com/office/drawing/2014/main" xmlns="" id="{40D20FE4-FC7B-4139-B6A7-5EF3E9DA370C}"/>
              </a:ext>
            </a:extLst>
          </p:cNvPr>
          <p:cNvSpPr txBox="1">
            <a:spLocks noChangeArrowheads="1"/>
          </p:cNvSpPr>
          <p:nvPr/>
        </p:nvSpPr>
        <p:spPr bwMode="auto">
          <a:xfrm>
            <a:off x="8446698" y="747861"/>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35,000</a:t>
            </a:r>
          </a:p>
        </p:txBody>
      </p:sp>
      <p:sp>
        <p:nvSpPr>
          <p:cNvPr id="128" name="Text Box 48">
            <a:extLst>
              <a:ext uri="{FF2B5EF4-FFF2-40B4-BE49-F238E27FC236}">
                <a16:creationId xmlns:a16="http://schemas.microsoft.com/office/drawing/2014/main" xmlns="" id="{B5608596-A030-4AA1-9D8E-6AD1326CE216}"/>
              </a:ext>
            </a:extLst>
          </p:cNvPr>
          <p:cNvSpPr txBox="1">
            <a:spLocks noChangeArrowheads="1"/>
          </p:cNvSpPr>
          <p:nvPr/>
        </p:nvSpPr>
        <p:spPr bwMode="auto">
          <a:xfrm>
            <a:off x="5170098" y="3186261"/>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3,50,000</a:t>
            </a:r>
          </a:p>
        </p:txBody>
      </p:sp>
    </p:spTree>
    <p:extLst>
      <p:ext uri="{BB962C8B-B14F-4D97-AF65-F5344CB8AC3E}">
        <p14:creationId xmlns:p14="http://schemas.microsoft.com/office/powerpoint/2010/main" val="27004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circle(in)">
                                      <p:cBhvr>
                                        <p:cTn id="7" dur="2000"/>
                                        <p:tgtEl>
                                          <p:spTgt spid="3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circle(in)">
                                      <p:cBhvr>
                                        <p:cTn id="10" dur="2000"/>
                                        <p:tgtEl>
                                          <p:spTgt spid="38"/>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circle(in)">
                                      <p:cBhvr>
                                        <p:cTn id="13" dur="2000"/>
                                        <p:tgtEl>
                                          <p:spTgt spid="39"/>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circle(in)">
                                      <p:cBhvr>
                                        <p:cTn id="16" dur="2000"/>
                                        <p:tgtEl>
                                          <p:spTgt spid="40"/>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circle(in)">
                                      <p:cBhvr>
                                        <p:cTn id="19" dur="2000"/>
                                        <p:tgtEl>
                                          <p:spTgt spid="41"/>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circle(in)">
                                      <p:cBhvr>
                                        <p:cTn id="22" dur="2000"/>
                                        <p:tgtEl>
                                          <p:spTgt spid="42"/>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circle(in)">
                                      <p:cBhvr>
                                        <p:cTn id="25" dur="2000"/>
                                        <p:tgtEl>
                                          <p:spTgt spid="43"/>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44"/>
                                        </p:tgtEl>
                                        <p:attrNameLst>
                                          <p:attrName>style.visibility</p:attrName>
                                        </p:attrNameLst>
                                      </p:cBhvr>
                                      <p:to>
                                        <p:strVal val="visible"/>
                                      </p:to>
                                    </p:set>
                                    <p:animEffect transition="in" filter="circle(in)">
                                      <p:cBhvr>
                                        <p:cTn id="28" dur="2000"/>
                                        <p:tgtEl>
                                          <p:spTgt spid="44"/>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circle(in)">
                                      <p:cBhvr>
                                        <p:cTn id="31" dur="2000"/>
                                        <p:tgtEl>
                                          <p:spTgt spid="45"/>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circle(in)">
                                      <p:cBhvr>
                                        <p:cTn id="34" dur="2000"/>
                                        <p:tgtEl>
                                          <p:spTgt spid="46"/>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circle(in)">
                                      <p:cBhvr>
                                        <p:cTn id="37" dur="2000"/>
                                        <p:tgtEl>
                                          <p:spTgt spid="47"/>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circle(in)">
                                      <p:cBhvr>
                                        <p:cTn id="40" dur="2000"/>
                                        <p:tgtEl>
                                          <p:spTgt spid="48"/>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circle(in)">
                                      <p:cBhvr>
                                        <p:cTn id="43" dur="2000"/>
                                        <p:tgtEl>
                                          <p:spTgt spid="49"/>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circle(in)">
                                      <p:cBhvr>
                                        <p:cTn id="46" dur="2000"/>
                                        <p:tgtEl>
                                          <p:spTgt spid="50"/>
                                        </p:tgtEl>
                                      </p:cBhvr>
                                    </p:animEffect>
                                  </p:childTnLst>
                                </p:cTn>
                              </p:par>
                              <p:par>
                                <p:cTn id="47" presetID="6" presetClass="entr" presetSubtype="16" fill="hold" grpId="0" nodeType="withEffect">
                                  <p:stCondLst>
                                    <p:cond delay="0"/>
                                  </p:stCondLst>
                                  <p:childTnLst>
                                    <p:set>
                                      <p:cBhvr>
                                        <p:cTn id="48" dur="1" fill="hold">
                                          <p:stCondLst>
                                            <p:cond delay="0"/>
                                          </p:stCondLst>
                                        </p:cTn>
                                        <p:tgtEl>
                                          <p:spTgt spid="51"/>
                                        </p:tgtEl>
                                        <p:attrNameLst>
                                          <p:attrName>style.visibility</p:attrName>
                                        </p:attrNameLst>
                                      </p:cBhvr>
                                      <p:to>
                                        <p:strVal val="visible"/>
                                      </p:to>
                                    </p:set>
                                    <p:animEffect transition="in" filter="circle(in)">
                                      <p:cBhvr>
                                        <p:cTn id="49" dur="2000"/>
                                        <p:tgtEl>
                                          <p:spTgt spid="51"/>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circle(in)">
                                      <p:cBhvr>
                                        <p:cTn id="52" dur="2000"/>
                                        <p:tgtEl>
                                          <p:spTgt spid="52"/>
                                        </p:tgtEl>
                                      </p:cBhvr>
                                    </p:animEffect>
                                  </p:childTnLst>
                                </p:cTn>
                              </p:par>
                              <p:par>
                                <p:cTn id="53" presetID="6" presetClass="entr" presetSubtype="16" fill="hold" grpId="0" nodeType="withEffect">
                                  <p:stCondLst>
                                    <p:cond delay="0"/>
                                  </p:stCondLst>
                                  <p:childTnLst>
                                    <p:set>
                                      <p:cBhvr>
                                        <p:cTn id="54" dur="1" fill="hold">
                                          <p:stCondLst>
                                            <p:cond delay="0"/>
                                          </p:stCondLst>
                                        </p:cTn>
                                        <p:tgtEl>
                                          <p:spTgt spid="53"/>
                                        </p:tgtEl>
                                        <p:attrNameLst>
                                          <p:attrName>style.visibility</p:attrName>
                                        </p:attrNameLst>
                                      </p:cBhvr>
                                      <p:to>
                                        <p:strVal val="visible"/>
                                      </p:to>
                                    </p:set>
                                    <p:animEffect transition="in" filter="circle(in)">
                                      <p:cBhvr>
                                        <p:cTn id="55" dur="2000"/>
                                        <p:tgtEl>
                                          <p:spTgt spid="53"/>
                                        </p:tgtEl>
                                      </p:cBhvr>
                                    </p:animEffect>
                                  </p:childTnLst>
                                </p:cTn>
                              </p:par>
                              <p:par>
                                <p:cTn id="56" presetID="6" presetClass="entr" presetSubtype="16" fill="hold" grpId="0" nodeType="withEffect">
                                  <p:stCondLst>
                                    <p:cond delay="0"/>
                                  </p:stCondLst>
                                  <p:childTnLst>
                                    <p:set>
                                      <p:cBhvr>
                                        <p:cTn id="57" dur="1" fill="hold">
                                          <p:stCondLst>
                                            <p:cond delay="0"/>
                                          </p:stCondLst>
                                        </p:cTn>
                                        <p:tgtEl>
                                          <p:spTgt spid="54"/>
                                        </p:tgtEl>
                                        <p:attrNameLst>
                                          <p:attrName>style.visibility</p:attrName>
                                        </p:attrNameLst>
                                      </p:cBhvr>
                                      <p:to>
                                        <p:strVal val="visible"/>
                                      </p:to>
                                    </p:set>
                                    <p:animEffect transition="in" filter="circle(in)">
                                      <p:cBhvr>
                                        <p:cTn id="58" dur="2000"/>
                                        <p:tgtEl>
                                          <p:spTgt spid="54"/>
                                        </p:tgtEl>
                                      </p:cBhvr>
                                    </p:animEffect>
                                  </p:childTnLst>
                                </p:cTn>
                              </p:par>
                              <p:par>
                                <p:cTn id="59" presetID="6" presetClass="entr" presetSubtype="16" fill="hold" grpId="0" nodeType="withEffect">
                                  <p:stCondLst>
                                    <p:cond delay="0"/>
                                  </p:stCondLst>
                                  <p:childTnLst>
                                    <p:set>
                                      <p:cBhvr>
                                        <p:cTn id="60" dur="1" fill="hold">
                                          <p:stCondLst>
                                            <p:cond delay="0"/>
                                          </p:stCondLst>
                                        </p:cTn>
                                        <p:tgtEl>
                                          <p:spTgt spid="55"/>
                                        </p:tgtEl>
                                        <p:attrNameLst>
                                          <p:attrName>style.visibility</p:attrName>
                                        </p:attrNameLst>
                                      </p:cBhvr>
                                      <p:to>
                                        <p:strVal val="visible"/>
                                      </p:to>
                                    </p:set>
                                    <p:animEffect transition="in" filter="circle(in)">
                                      <p:cBhvr>
                                        <p:cTn id="61" dur="2000"/>
                                        <p:tgtEl>
                                          <p:spTgt spid="55"/>
                                        </p:tgtEl>
                                      </p:cBhvr>
                                    </p:animEffect>
                                  </p:childTnLst>
                                </p:cTn>
                              </p:par>
                              <p:par>
                                <p:cTn id="62" presetID="6" presetClass="entr" presetSubtype="16" fill="hold" grpId="0" nodeType="withEffect">
                                  <p:stCondLst>
                                    <p:cond delay="0"/>
                                  </p:stCondLst>
                                  <p:childTnLst>
                                    <p:set>
                                      <p:cBhvr>
                                        <p:cTn id="63" dur="1" fill="hold">
                                          <p:stCondLst>
                                            <p:cond delay="0"/>
                                          </p:stCondLst>
                                        </p:cTn>
                                        <p:tgtEl>
                                          <p:spTgt spid="56"/>
                                        </p:tgtEl>
                                        <p:attrNameLst>
                                          <p:attrName>style.visibility</p:attrName>
                                        </p:attrNameLst>
                                      </p:cBhvr>
                                      <p:to>
                                        <p:strVal val="visible"/>
                                      </p:to>
                                    </p:set>
                                    <p:animEffect transition="in" filter="circle(in)">
                                      <p:cBhvr>
                                        <p:cTn id="64" dur="2000"/>
                                        <p:tgtEl>
                                          <p:spTgt spid="56"/>
                                        </p:tgtEl>
                                      </p:cBhvr>
                                    </p:animEffect>
                                  </p:childTnLst>
                                </p:cTn>
                              </p:par>
                              <p:par>
                                <p:cTn id="65" presetID="6" presetClass="entr" presetSubtype="16" fill="hold" grpId="0" nodeType="withEffect">
                                  <p:stCondLst>
                                    <p:cond delay="0"/>
                                  </p:stCondLst>
                                  <p:childTnLst>
                                    <p:set>
                                      <p:cBhvr>
                                        <p:cTn id="66" dur="1" fill="hold">
                                          <p:stCondLst>
                                            <p:cond delay="0"/>
                                          </p:stCondLst>
                                        </p:cTn>
                                        <p:tgtEl>
                                          <p:spTgt spid="57"/>
                                        </p:tgtEl>
                                        <p:attrNameLst>
                                          <p:attrName>style.visibility</p:attrName>
                                        </p:attrNameLst>
                                      </p:cBhvr>
                                      <p:to>
                                        <p:strVal val="visible"/>
                                      </p:to>
                                    </p:set>
                                    <p:animEffect transition="in" filter="circle(in)">
                                      <p:cBhvr>
                                        <p:cTn id="67" dur="2000"/>
                                        <p:tgtEl>
                                          <p:spTgt spid="57"/>
                                        </p:tgtEl>
                                      </p:cBhvr>
                                    </p:animEffect>
                                  </p:childTnLst>
                                </p:cTn>
                              </p:par>
                              <p:par>
                                <p:cTn id="68" presetID="6" presetClass="entr" presetSubtype="16" fill="hold" grpId="0" nodeType="withEffect">
                                  <p:stCondLst>
                                    <p:cond delay="0"/>
                                  </p:stCondLst>
                                  <p:childTnLst>
                                    <p:set>
                                      <p:cBhvr>
                                        <p:cTn id="69" dur="1" fill="hold">
                                          <p:stCondLst>
                                            <p:cond delay="0"/>
                                          </p:stCondLst>
                                        </p:cTn>
                                        <p:tgtEl>
                                          <p:spTgt spid="58"/>
                                        </p:tgtEl>
                                        <p:attrNameLst>
                                          <p:attrName>style.visibility</p:attrName>
                                        </p:attrNameLst>
                                      </p:cBhvr>
                                      <p:to>
                                        <p:strVal val="visible"/>
                                      </p:to>
                                    </p:set>
                                    <p:animEffect transition="in" filter="circle(in)">
                                      <p:cBhvr>
                                        <p:cTn id="70" dur="2000"/>
                                        <p:tgtEl>
                                          <p:spTgt spid="58"/>
                                        </p:tgtEl>
                                      </p:cBhvr>
                                    </p:animEffect>
                                  </p:childTnLst>
                                </p:cTn>
                              </p:par>
                              <p:par>
                                <p:cTn id="71" presetID="6" presetClass="entr" presetSubtype="16" fill="hold" grpId="0" nodeType="withEffect">
                                  <p:stCondLst>
                                    <p:cond delay="0"/>
                                  </p:stCondLst>
                                  <p:childTnLst>
                                    <p:set>
                                      <p:cBhvr>
                                        <p:cTn id="72" dur="1" fill="hold">
                                          <p:stCondLst>
                                            <p:cond delay="0"/>
                                          </p:stCondLst>
                                        </p:cTn>
                                        <p:tgtEl>
                                          <p:spTgt spid="59"/>
                                        </p:tgtEl>
                                        <p:attrNameLst>
                                          <p:attrName>style.visibility</p:attrName>
                                        </p:attrNameLst>
                                      </p:cBhvr>
                                      <p:to>
                                        <p:strVal val="visible"/>
                                      </p:to>
                                    </p:set>
                                    <p:animEffect transition="in" filter="circle(in)">
                                      <p:cBhvr>
                                        <p:cTn id="73" dur="2000"/>
                                        <p:tgtEl>
                                          <p:spTgt spid="59"/>
                                        </p:tgtEl>
                                      </p:cBhvr>
                                    </p:animEffect>
                                  </p:childTnLst>
                                </p:cTn>
                              </p:par>
                              <p:par>
                                <p:cTn id="74" presetID="6" presetClass="entr" presetSubtype="16" fill="hold" grpId="0" nodeType="withEffect">
                                  <p:stCondLst>
                                    <p:cond delay="0"/>
                                  </p:stCondLst>
                                  <p:childTnLst>
                                    <p:set>
                                      <p:cBhvr>
                                        <p:cTn id="75" dur="1" fill="hold">
                                          <p:stCondLst>
                                            <p:cond delay="0"/>
                                          </p:stCondLst>
                                        </p:cTn>
                                        <p:tgtEl>
                                          <p:spTgt spid="60"/>
                                        </p:tgtEl>
                                        <p:attrNameLst>
                                          <p:attrName>style.visibility</p:attrName>
                                        </p:attrNameLst>
                                      </p:cBhvr>
                                      <p:to>
                                        <p:strVal val="visible"/>
                                      </p:to>
                                    </p:set>
                                    <p:animEffect transition="in" filter="circle(in)">
                                      <p:cBhvr>
                                        <p:cTn id="76" dur="2000"/>
                                        <p:tgtEl>
                                          <p:spTgt spid="60"/>
                                        </p:tgtEl>
                                      </p:cBhvr>
                                    </p:animEffect>
                                  </p:childTnLst>
                                </p:cTn>
                              </p:par>
                              <p:par>
                                <p:cTn id="77" presetID="6" presetClass="entr" presetSubtype="16" fill="hold" grpId="0" nodeType="withEffect">
                                  <p:stCondLst>
                                    <p:cond delay="0"/>
                                  </p:stCondLst>
                                  <p:childTnLst>
                                    <p:set>
                                      <p:cBhvr>
                                        <p:cTn id="78" dur="1" fill="hold">
                                          <p:stCondLst>
                                            <p:cond delay="0"/>
                                          </p:stCondLst>
                                        </p:cTn>
                                        <p:tgtEl>
                                          <p:spTgt spid="61"/>
                                        </p:tgtEl>
                                        <p:attrNameLst>
                                          <p:attrName>style.visibility</p:attrName>
                                        </p:attrNameLst>
                                      </p:cBhvr>
                                      <p:to>
                                        <p:strVal val="visible"/>
                                      </p:to>
                                    </p:set>
                                    <p:animEffect transition="in" filter="circle(in)">
                                      <p:cBhvr>
                                        <p:cTn id="79" dur="2000"/>
                                        <p:tgtEl>
                                          <p:spTgt spid="61"/>
                                        </p:tgtEl>
                                      </p:cBhvr>
                                    </p:animEffect>
                                  </p:childTnLst>
                                </p:cTn>
                              </p:par>
                              <p:par>
                                <p:cTn id="80" presetID="6" presetClass="entr" presetSubtype="16" fill="hold" grpId="0" nodeType="withEffect">
                                  <p:stCondLst>
                                    <p:cond delay="0"/>
                                  </p:stCondLst>
                                  <p:childTnLst>
                                    <p:set>
                                      <p:cBhvr>
                                        <p:cTn id="81" dur="1" fill="hold">
                                          <p:stCondLst>
                                            <p:cond delay="0"/>
                                          </p:stCondLst>
                                        </p:cTn>
                                        <p:tgtEl>
                                          <p:spTgt spid="62"/>
                                        </p:tgtEl>
                                        <p:attrNameLst>
                                          <p:attrName>style.visibility</p:attrName>
                                        </p:attrNameLst>
                                      </p:cBhvr>
                                      <p:to>
                                        <p:strVal val="visible"/>
                                      </p:to>
                                    </p:set>
                                    <p:animEffect transition="in" filter="circle(in)">
                                      <p:cBhvr>
                                        <p:cTn id="82" dur="2000"/>
                                        <p:tgtEl>
                                          <p:spTgt spid="62"/>
                                        </p:tgtEl>
                                      </p:cBhvr>
                                    </p:animEffect>
                                  </p:childTnLst>
                                </p:cTn>
                              </p:par>
                              <p:par>
                                <p:cTn id="83" presetID="6" presetClass="entr" presetSubtype="16" fill="hold" grpId="0" nodeType="withEffect">
                                  <p:stCondLst>
                                    <p:cond delay="0"/>
                                  </p:stCondLst>
                                  <p:childTnLst>
                                    <p:set>
                                      <p:cBhvr>
                                        <p:cTn id="84" dur="1" fill="hold">
                                          <p:stCondLst>
                                            <p:cond delay="0"/>
                                          </p:stCondLst>
                                        </p:cTn>
                                        <p:tgtEl>
                                          <p:spTgt spid="63"/>
                                        </p:tgtEl>
                                        <p:attrNameLst>
                                          <p:attrName>style.visibility</p:attrName>
                                        </p:attrNameLst>
                                      </p:cBhvr>
                                      <p:to>
                                        <p:strVal val="visible"/>
                                      </p:to>
                                    </p:set>
                                    <p:animEffect transition="in" filter="circle(in)">
                                      <p:cBhvr>
                                        <p:cTn id="85" dur="2000"/>
                                        <p:tgtEl>
                                          <p:spTgt spid="63"/>
                                        </p:tgtEl>
                                      </p:cBhvr>
                                    </p:animEffect>
                                  </p:childTnLst>
                                </p:cTn>
                              </p:par>
                              <p:par>
                                <p:cTn id="86" presetID="6" presetClass="entr" presetSubtype="16" fill="hold" grpId="0" nodeType="withEffect">
                                  <p:stCondLst>
                                    <p:cond delay="0"/>
                                  </p:stCondLst>
                                  <p:childTnLst>
                                    <p:set>
                                      <p:cBhvr>
                                        <p:cTn id="87" dur="1" fill="hold">
                                          <p:stCondLst>
                                            <p:cond delay="0"/>
                                          </p:stCondLst>
                                        </p:cTn>
                                        <p:tgtEl>
                                          <p:spTgt spid="64"/>
                                        </p:tgtEl>
                                        <p:attrNameLst>
                                          <p:attrName>style.visibility</p:attrName>
                                        </p:attrNameLst>
                                      </p:cBhvr>
                                      <p:to>
                                        <p:strVal val="visible"/>
                                      </p:to>
                                    </p:set>
                                    <p:animEffect transition="in" filter="circle(in)">
                                      <p:cBhvr>
                                        <p:cTn id="88" dur="2000"/>
                                        <p:tgtEl>
                                          <p:spTgt spid="64"/>
                                        </p:tgtEl>
                                      </p:cBhvr>
                                    </p:animEffect>
                                  </p:childTnLst>
                                </p:cTn>
                              </p:par>
                              <p:par>
                                <p:cTn id="89" presetID="6" presetClass="entr" presetSubtype="16" fill="hold" grpId="0" nodeType="withEffect">
                                  <p:stCondLst>
                                    <p:cond delay="0"/>
                                  </p:stCondLst>
                                  <p:childTnLst>
                                    <p:set>
                                      <p:cBhvr>
                                        <p:cTn id="90" dur="1" fill="hold">
                                          <p:stCondLst>
                                            <p:cond delay="0"/>
                                          </p:stCondLst>
                                        </p:cTn>
                                        <p:tgtEl>
                                          <p:spTgt spid="65"/>
                                        </p:tgtEl>
                                        <p:attrNameLst>
                                          <p:attrName>style.visibility</p:attrName>
                                        </p:attrNameLst>
                                      </p:cBhvr>
                                      <p:to>
                                        <p:strVal val="visible"/>
                                      </p:to>
                                    </p:set>
                                    <p:animEffect transition="in" filter="circle(in)">
                                      <p:cBhvr>
                                        <p:cTn id="91" dur="2000"/>
                                        <p:tgtEl>
                                          <p:spTgt spid="65"/>
                                        </p:tgtEl>
                                      </p:cBhvr>
                                    </p:animEffect>
                                  </p:childTnLst>
                                </p:cTn>
                              </p:par>
                              <p:par>
                                <p:cTn id="92" presetID="6" presetClass="entr" presetSubtype="16" fill="hold" grpId="0" nodeType="withEffect">
                                  <p:stCondLst>
                                    <p:cond delay="0"/>
                                  </p:stCondLst>
                                  <p:childTnLst>
                                    <p:set>
                                      <p:cBhvr>
                                        <p:cTn id="93" dur="1" fill="hold">
                                          <p:stCondLst>
                                            <p:cond delay="0"/>
                                          </p:stCondLst>
                                        </p:cTn>
                                        <p:tgtEl>
                                          <p:spTgt spid="66"/>
                                        </p:tgtEl>
                                        <p:attrNameLst>
                                          <p:attrName>style.visibility</p:attrName>
                                        </p:attrNameLst>
                                      </p:cBhvr>
                                      <p:to>
                                        <p:strVal val="visible"/>
                                      </p:to>
                                    </p:set>
                                    <p:animEffect transition="in" filter="circle(in)">
                                      <p:cBhvr>
                                        <p:cTn id="94" dur="2000"/>
                                        <p:tgtEl>
                                          <p:spTgt spid="66"/>
                                        </p:tgtEl>
                                      </p:cBhvr>
                                    </p:animEffect>
                                  </p:childTnLst>
                                </p:cTn>
                              </p:par>
                              <p:par>
                                <p:cTn id="95" presetID="6" presetClass="entr" presetSubtype="16" fill="hold" grpId="0" nodeType="withEffect">
                                  <p:stCondLst>
                                    <p:cond delay="0"/>
                                  </p:stCondLst>
                                  <p:childTnLst>
                                    <p:set>
                                      <p:cBhvr>
                                        <p:cTn id="96" dur="1" fill="hold">
                                          <p:stCondLst>
                                            <p:cond delay="0"/>
                                          </p:stCondLst>
                                        </p:cTn>
                                        <p:tgtEl>
                                          <p:spTgt spid="67"/>
                                        </p:tgtEl>
                                        <p:attrNameLst>
                                          <p:attrName>style.visibility</p:attrName>
                                        </p:attrNameLst>
                                      </p:cBhvr>
                                      <p:to>
                                        <p:strVal val="visible"/>
                                      </p:to>
                                    </p:set>
                                    <p:animEffect transition="in" filter="circle(in)">
                                      <p:cBhvr>
                                        <p:cTn id="97" dur="2000"/>
                                        <p:tgtEl>
                                          <p:spTgt spid="67"/>
                                        </p:tgtEl>
                                      </p:cBhvr>
                                    </p:animEffect>
                                  </p:childTnLst>
                                </p:cTn>
                              </p:par>
                              <p:par>
                                <p:cTn id="98" presetID="6" presetClass="entr" presetSubtype="16" fill="hold" grpId="0" nodeType="with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circle(in)">
                                      <p:cBhvr>
                                        <p:cTn id="100" dur="2000"/>
                                        <p:tgtEl>
                                          <p:spTgt spid="68"/>
                                        </p:tgtEl>
                                      </p:cBhvr>
                                    </p:animEffect>
                                  </p:childTnLst>
                                </p:cTn>
                              </p:par>
                              <p:par>
                                <p:cTn id="101" presetID="6" presetClass="entr" presetSubtype="16" fill="hold" grpId="0" nodeType="withEffect">
                                  <p:stCondLst>
                                    <p:cond delay="0"/>
                                  </p:stCondLst>
                                  <p:childTnLst>
                                    <p:set>
                                      <p:cBhvr>
                                        <p:cTn id="102" dur="1" fill="hold">
                                          <p:stCondLst>
                                            <p:cond delay="0"/>
                                          </p:stCondLst>
                                        </p:cTn>
                                        <p:tgtEl>
                                          <p:spTgt spid="69"/>
                                        </p:tgtEl>
                                        <p:attrNameLst>
                                          <p:attrName>style.visibility</p:attrName>
                                        </p:attrNameLst>
                                      </p:cBhvr>
                                      <p:to>
                                        <p:strVal val="visible"/>
                                      </p:to>
                                    </p:set>
                                    <p:animEffect transition="in" filter="circle(in)">
                                      <p:cBhvr>
                                        <p:cTn id="103" dur="2000"/>
                                        <p:tgtEl>
                                          <p:spTgt spid="69"/>
                                        </p:tgtEl>
                                      </p:cBhvr>
                                    </p:animEffect>
                                  </p:childTnLst>
                                </p:cTn>
                              </p:par>
                              <p:par>
                                <p:cTn id="104" presetID="6" presetClass="entr" presetSubtype="16" fill="hold" grpId="0" nodeType="withEffect">
                                  <p:stCondLst>
                                    <p:cond delay="0"/>
                                  </p:stCondLst>
                                  <p:childTnLst>
                                    <p:set>
                                      <p:cBhvr>
                                        <p:cTn id="105" dur="1" fill="hold">
                                          <p:stCondLst>
                                            <p:cond delay="0"/>
                                          </p:stCondLst>
                                        </p:cTn>
                                        <p:tgtEl>
                                          <p:spTgt spid="70"/>
                                        </p:tgtEl>
                                        <p:attrNameLst>
                                          <p:attrName>style.visibility</p:attrName>
                                        </p:attrNameLst>
                                      </p:cBhvr>
                                      <p:to>
                                        <p:strVal val="visible"/>
                                      </p:to>
                                    </p:set>
                                    <p:animEffect transition="in" filter="circle(in)">
                                      <p:cBhvr>
                                        <p:cTn id="106" dur="2000"/>
                                        <p:tgtEl>
                                          <p:spTgt spid="70"/>
                                        </p:tgtEl>
                                      </p:cBhvr>
                                    </p:animEffect>
                                  </p:childTnLst>
                                </p:cTn>
                              </p:par>
                              <p:par>
                                <p:cTn id="107" presetID="6" presetClass="entr" presetSubtype="16" fill="hold" grpId="0" nodeType="withEffect">
                                  <p:stCondLst>
                                    <p:cond delay="0"/>
                                  </p:stCondLst>
                                  <p:childTnLst>
                                    <p:set>
                                      <p:cBhvr>
                                        <p:cTn id="108" dur="1" fill="hold">
                                          <p:stCondLst>
                                            <p:cond delay="0"/>
                                          </p:stCondLst>
                                        </p:cTn>
                                        <p:tgtEl>
                                          <p:spTgt spid="71"/>
                                        </p:tgtEl>
                                        <p:attrNameLst>
                                          <p:attrName>style.visibility</p:attrName>
                                        </p:attrNameLst>
                                      </p:cBhvr>
                                      <p:to>
                                        <p:strVal val="visible"/>
                                      </p:to>
                                    </p:set>
                                    <p:animEffect transition="in" filter="circle(in)">
                                      <p:cBhvr>
                                        <p:cTn id="109" dur="2000"/>
                                        <p:tgtEl>
                                          <p:spTgt spid="71"/>
                                        </p:tgtEl>
                                      </p:cBhvr>
                                    </p:animEffect>
                                  </p:childTnLst>
                                </p:cTn>
                              </p:par>
                              <p:par>
                                <p:cTn id="110" presetID="6" presetClass="entr" presetSubtype="16" fill="hold" grpId="0" nodeType="withEffect">
                                  <p:stCondLst>
                                    <p:cond delay="0"/>
                                  </p:stCondLst>
                                  <p:childTnLst>
                                    <p:set>
                                      <p:cBhvr>
                                        <p:cTn id="111" dur="1" fill="hold">
                                          <p:stCondLst>
                                            <p:cond delay="0"/>
                                          </p:stCondLst>
                                        </p:cTn>
                                        <p:tgtEl>
                                          <p:spTgt spid="72"/>
                                        </p:tgtEl>
                                        <p:attrNameLst>
                                          <p:attrName>style.visibility</p:attrName>
                                        </p:attrNameLst>
                                      </p:cBhvr>
                                      <p:to>
                                        <p:strVal val="visible"/>
                                      </p:to>
                                    </p:set>
                                    <p:animEffect transition="in" filter="circle(in)">
                                      <p:cBhvr>
                                        <p:cTn id="112" dur="2000"/>
                                        <p:tgtEl>
                                          <p:spTgt spid="72"/>
                                        </p:tgtEl>
                                      </p:cBhvr>
                                    </p:animEffect>
                                  </p:childTnLst>
                                </p:cTn>
                              </p:par>
                              <p:par>
                                <p:cTn id="113" presetID="6" presetClass="entr" presetSubtype="16" fill="hold" grpId="0" nodeType="withEffect">
                                  <p:stCondLst>
                                    <p:cond delay="0"/>
                                  </p:stCondLst>
                                  <p:childTnLst>
                                    <p:set>
                                      <p:cBhvr>
                                        <p:cTn id="114" dur="1" fill="hold">
                                          <p:stCondLst>
                                            <p:cond delay="0"/>
                                          </p:stCondLst>
                                        </p:cTn>
                                        <p:tgtEl>
                                          <p:spTgt spid="73"/>
                                        </p:tgtEl>
                                        <p:attrNameLst>
                                          <p:attrName>style.visibility</p:attrName>
                                        </p:attrNameLst>
                                      </p:cBhvr>
                                      <p:to>
                                        <p:strVal val="visible"/>
                                      </p:to>
                                    </p:set>
                                    <p:animEffect transition="in" filter="circle(in)">
                                      <p:cBhvr>
                                        <p:cTn id="115" dur="2000"/>
                                        <p:tgtEl>
                                          <p:spTgt spid="73"/>
                                        </p:tgtEl>
                                      </p:cBhvr>
                                    </p:animEffect>
                                  </p:childTnLst>
                                </p:cTn>
                              </p:par>
                              <p:par>
                                <p:cTn id="116" presetID="6" presetClass="entr" presetSubtype="16" fill="hold" grpId="0" nodeType="withEffect">
                                  <p:stCondLst>
                                    <p:cond delay="0"/>
                                  </p:stCondLst>
                                  <p:childTnLst>
                                    <p:set>
                                      <p:cBhvr>
                                        <p:cTn id="117" dur="1" fill="hold">
                                          <p:stCondLst>
                                            <p:cond delay="0"/>
                                          </p:stCondLst>
                                        </p:cTn>
                                        <p:tgtEl>
                                          <p:spTgt spid="74"/>
                                        </p:tgtEl>
                                        <p:attrNameLst>
                                          <p:attrName>style.visibility</p:attrName>
                                        </p:attrNameLst>
                                      </p:cBhvr>
                                      <p:to>
                                        <p:strVal val="visible"/>
                                      </p:to>
                                    </p:set>
                                    <p:animEffect transition="in" filter="circle(in)">
                                      <p:cBhvr>
                                        <p:cTn id="118" dur="2000"/>
                                        <p:tgtEl>
                                          <p:spTgt spid="74"/>
                                        </p:tgtEl>
                                      </p:cBhvr>
                                    </p:animEffect>
                                  </p:childTnLst>
                                </p:cTn>
                              </p:par>
                              <p:par>
                                <p:cTn id="119" presetID="6" presetClass="entr" presetSubtype="16" fill="hold" grpId="0" nodeType="withEffect">
                                  <p:stCondLst>
                                    <p:cond delay="0"/>
                                  </p:stCondLst>
                                  <p:childTnLst>
                                    <p:set>
                                      <p:cBhvr>
                                        <p:cTn id="120" dur="1" fill="hold">
                                          <p:stCondLst>
                                            <p:cond delay="0"/>
                                          </p:stCondLst>
                                        </p:cTn>
                                        <p:tgtEl>
                                          <p:spTgt spid="75"/>
                                        </p:tgtEl>
                                        <p:attrNameLst>
                                          <p:attrName>style.visibility</p:attrName>
                                        </p:attrNameLst>
                                      </p:cBhvr>
                                      <p:to>
                                        <p:strVal val="visible"/>
                                      </p:to>
                                    </p:set>
                                    <p:animEffect transition="in" filter="circle(in)">
                                      <p:cBhvr>
                                        <p:cTn id="121" dur="2000"/>
                                        <p:tgtEl>
                                          <p:spTgt spid="75"/>
                                        </p:tgtEl>
                                      </p:cBhvr>
                                    </p:animEffect>
                                  </p:childTnLst>
                                </p:cTn>
                              </p:par>
                              <p:par>
                                <p:cTn id="122" presetID="6" presetClass="entr" presetSubtype="16" fill="hold" grpId="0" nodeType="withEffect">
                                  <p:stCondLst>
                                    <p:cond delay="0"/>
                                  </p:stCondLst>
                                  <p:childTnLst>
                                    <p:set>
                                      <p:cBhvr>
                                        <p:cTn id="123" dur="1" fill="hold">
                                          <p:stCondLst>
                                            <p:cond delay="0"/>
                                          </p:stCondLst>
                                        </p:cTn>
                                        <p:tgtEl>
                                          <p:spTgt spid="76"/>
                                        </p:tgtEl>
                                        <p:attrNameLst>
                                          <p:attrName>style.visibility</p:attrName>
                                        </p:attrNameLst>
                                      </p:cBhvr>
                                      <p:to>
                                        <p:strVal val="visible"/>
                                      </p:to>
                                    </p:set>
                                    <p:animEffect transition="in" filter="circle(in)">
                                      <p:cBhvr>
                                        <p:cTn id="124" dur="2000"/>
                                        <p:tgtEl>
                                          <p:spTgt spid="76"/>
                                        </p:tgtEl>
                                      </p:cBhvr>
                                    </p:animEffect>
                                  </p:childTnLst>
                                </p:cTn>
                              </p:par>
                              <p:par>
                                <p:cTn id="125" presetID="6" presetClass="entr" presetSubtype="16" fill="hold" grpId="0" nodeType="withEffect">
                                  <p:stCondLst>
                                    <p:cond delay="0"/>
                                  </p:stCondLst>
                                  <p:childTnLst>
                                    <p:set>
                                      <p:cBhvr>
                                        <p:cTn id="126" dur="1" fill="hold">
                                          <p:stCondLst>
                                            <p:cond delay="0"/>
                                          </p:stCondLst>
                                        </p:cTn>
                                        <p:tgtEl>
                                          <p:spTgt spid="77"/>
                                        </p:tgtEl>
                                        <p:attrNameLst>
                                          <p:attrName>style.visibility</p:attrName>
                                        </p:attrNameLst>
                                      </p:cBhvr>
                                      <p:to>
                                        <p:strVal val="visible"/>
                                      </p:to>
                                    </p:set>
                                    <p:animEffect transition="in" filter="circle(in)">
                                      <p:cBhvr>
                                        <p:cTn id="127" dur="2000"/>
                                        <p:tgtEl>
                                          <p:spTgt spid="77"/>
                                        </p:tgtEl>
                                      </p:cBhvr>
                                    </p:animEffect>
                                  </p:childTnLst>
                                </p:cTn>
                              </p:par>
                              <p:par>
                                <p:cTn id="128" presetID="6" presetClass="entr" presetSubtype="16" fill="hold" grpId="0" nodeType="withEffect">
                                  <p:stCondLst>
                                    <p:cond delay="0"/>
                                  </p:stCondLst>
                                  <p:childTnLst>
                                    <p:set>
                                      <p:cBhvr>
                                        <p:cTn id="129" dur="1" fill="hold">
                                          <p:stCondLst>
                                            <p:cond delay="0"/>
                                          </p:stCondLst>
                                        </p:cTn>
                                        <p:tgtEl>
                                          <p:spTgt spid="78"/>
                                        </p:tgtEl>
                                        <p:attrNameLst>
                                          <p:attrName>style.visibility</p:attrName>
                                        </p:attrNameLst>
                                      </p:cBhvr>
                                      <p:to>
                                        <p:strVal val="visible"/>
                                      </p:to>
                                    </p:set>
                                    <p:animEffect transition="in" filter="circle(in)">
                                      <p:cBhvr>
                                        <p:cTn id="130" dur="2000"/>
                                        <p:tgtEl>
                                          <p:spTgt spid="78"/>
                                        </p:tgtEl>
                                      </p:cBhvr>
                                    </p:animEffect>
                                  </p:childTnLst>
                                </p:cTn>
                              </p:par>
                              <p:par>
                                <p:cTn id="131" presetID="6" presetClass="entr" presetSubtype="16" fill="hold" grpId="0" nodeType="withEffect">
                                  <p:stCondLst>
                                    <p:cond delay="0"/>
                                  </p:stCondLst>
                                  <p:childTnLst>
                                    <p:set>
                                      <p:cBhvr>
                                        <p:cTn id="132" dur="1" fill="hold">
                                          <p:stCondLst>
                                            <p:cond delay="0"/>
                                          </p:stCondLst>
                                        </p:cTn>
                                        <p:tgtEl>
                                          <p:spTgt spid="79"/>
                                        </p:tgtEl>
                                        <p:attrNameLst>
                                          <p:attrName>style.visibility</p:attrName>
                                        </p:attrNameLst>
                                      </p:cBhvr>
                                      <p:to>
                                        <p:strVal val="visible"/>
                                      </p:to>
                                    </p:set>
                                    <p:animEffect transition="in" filter="circle(in)">
                                      <p:cBhvr>
                                        <p:cTn id="133" dur="2000"/>
                                        <p:tgtEl>
                                          <p:spTgt spid="79"/>
                                        </p:tgtEl>
                                      </p:cBhvr>
                                    </p:animEffect>
                                  </p:childTnLst>
                                </p:cTn>
                              </p:par>
                              <p:par>
                                <p:cTn id="134" presetID="6" presetClass="entr" presetSubtype="16" fill="hold" grpId="0" nodeType="withEffect">
                                  <p:stCondLst>
                                    <p:cond delay="0"/>
                                  </p:stCondLst>
                                  <p:childTnLst>
                                    <p:set>
                                      <p:cBhvr>
                                        <p:cTn id="135" dur="1" fill="hold">
                                          <p:stCondLst>
                                            <p:cond delay="0"/>
                                          </p:stCondLst>
                                        </p:cTn>
                                        <p:tgtEl>
                                          <p:spTgt spid="80"/>
                                        </p:tgtEl>
                                        <p:attrNameLst>
                                          <p:attrName>style.visibility</p:attrName>
                                        </p:attrNameLst>
                                      </p:cBhvr>
                                      <p:to>
                                        <p:strVal val="visible"/>
                                      </p:to>
                                    </p:set>
                                    <p:animEffect transition="in" filter="circle(in)">
                                      <p:cBhvr>
                                        <p:cTn id="136" dur="2000"/>
                                        <p:tgtEl>
                                          <p:spTgt spid="80"/>
                                        </p:tgtEl>
                                      </p:cBhvr>
                                    </p:animEffect>
                                  </p:childTnLst>
                                </p:cTn>
                              </p:par>
                              <p:par>
                                <p:cTn id="137" presetID="6" presetClass="entr" presetSubtype="16" fill="hold" grpId="0" nodeType="withEffect">
                                  <p:stCondLst>
                                    <p:cond delay="0"/>
                                  </p:stCondLst>
                                  <p:childTnLst>
                                    <p:set>
                                      <p:cBhvr>
                                        <p:cTn id="138" dur="1" fill="hold">
                                          <p:stCondLst>
                                            <p:cond delay="0"/>
                                          </p:stCondLst>
                                        </p:cTn>
                                        <p:tgtEl>
                                          <p:spTgt spid="81"/>
                                        </p:tgtEl>
                                        <p:attrNameLst>
                                          <p:attrName>style.visibility</p:attrName>
                                        </p:attrNameLst>
                                      </p:cBhvr>
                                      <p:to>
                                        <p:strVal val="visible"/>
                                      </p:to>
                                    </p:set>
                                    <p:animEffect transition="in" filter="circle(in)">
                                      <p:cBhvr>
                                        <p:cTn id="139" dur="2000"/>
                                        <p:tgtEl>
                                          <p:spTgt spid="81"/>
                                        </p:tgtEl>
                                      </p:cBhvr>
                                    </p:animEffect>
                                  </p:childTnLst>
                                </p:cTn>
                              </p:par>
                              <p:par>
                                <p:cTn id="140" presetID="6" presetClass="entr" presetSubtype="16" fill="hold" grpId="0" nodeType="withEffect">
                                  <p:stCondLst>
                                    <p:cond delay="0"/>
                                  </p:stCondLst>
                                  <p:childTnLst>
                                    <p:set>
                                      <p:cBhvr>
                                        <p:cTn id="141" dur="1" fill="hold">
                                          <p:stCondLst>
                                            <p:cond delay="0"/>
                                          </p:stCondLst>
                                        </p:cTn>
                                        <p:tgtEl>
                                          <p:spTgt spid="82"/>
                                        </p:tgtEl>
                                        <p:attrNameLst>
                                          <p:attrName>style.visibility</p:attrName>
                                        </p:attrNameLst>
                                      </p:cBhvr>
                                      <p:to>
                                        <p:strVal val="visible"/>
                                      </p:to>
                                    </p:set>
                                    <p:animEffect transition="in" filter="circle(in)">
                                      <p:cBhvr>
                                        <p:cTn id="142" dur="2000"/>
                                        <p:tgtEl>
                                          <p:spTgt spid="82"/>
                                        </p:tgtEl>
                                      </p:cBhvr>
                                    </p:animEffect>
                                  </p:childTnLst>
                                </p:cTn>
                              </p:par>
                              <p:par>
                                <p:cTn id="143" presetID="6" presetClass="entr" presetSubtype="16" fill="hold" grpId="0" nodeType="withEffect">
                                  <p:stCondLst>
                                    <p:cond delay="0"/>
                                  </p:stCondLst>
                                  <p:childTnLst>
                                    <p:set>
                                      <p:cBhvr>
                                        <p:cTn id="144" dur="1" fill="hold">
                                          <p:stCondLst>
                                            <p:cond delay="0"/>
                                          </p:stCondLst>
                                        </p:cTn>
                                        <p:tgtEl>
                                          <p:spTgt spid="83"/>
                                        </p:tgtEl>
                                        <p:attrNameLst>
                                          <p:attrName>style.visibility</p:attrName>
                                        </p:attrNameLst>
                                      </p:cBhvr>
                                      <p:to>
                                        <p:strVal val="visible"/>
                                      </p:to>
                                    </p:set>
                                    <p:animEffect transition="in" filter="circle(in)">
                                      <p:cBhvr>
                                        <p:cTn id="145" dur="2000"/>
                                        <p:tgtEl>
                                          <p:spTgt spid="83"/>
                                        </p:tgtEl>
                                      </p:cBhvr>
                                    </p:animEffect>
                                  </p:childTnLst>
                                </p:cTn>
                              </p:par>
                              <p:par>
                                <p:cTn id="146" presetID="6" presetClass="entr" presetSubtype="16" fill="hold" grpId="0" nodeType="withEffect">
                                  <p:stCondLst>
                                    <p:cond delay="0"/>
                                  </p:stCondLst>
                                  <p:childTnLst>
                                    <p:set>
                                      <p:cBhvr>
                                        <p:cTn id="147" dur="1" fill="hold">
                                          <p:stCondLst>
                                            <p:cond delay="0"/>
                                          </p:stCondLst>
                                        </p:cTn>
                                        <p:tgtEl>
                                          <p:spTgt spid="84"/>
                                        </p:tgtEl>
                                        <p:attrNameLst>
                                          <p:attrName>style.visibility</p:attrName>
                                        </p:attrNameLst>
                                      </p:cBhvr>
                                      <p:to>
                                        <p:strVal val="visible"/>
                                      </p:to>
                                    </p:set>
                                    <p:animEffect transition="in" filter="circle(in)">
                                      <p:cBhvr>
                                        <p:cTn id="148" dur="2000"/>
                                        <p:tgtEl>
                                          <p:spTgt spid="84"/>
                                        </p:tgtEl>
                                      </p:cBhvr>
                                    </p:animEffect>
                                  </p:childTnLst>
                                </p:cTn>
                              </p:par>
                              <p:par>
                                <p:cTn id="149" presetID="6" presetClass="entr" presetSubtype="16" fill="hold" grpId="0" nodeType="withEffect">
                                  <p:stCondLst>
                                    <p:cond delay="0"/>
                                  </p:stCondLst>
                                  <p:childTnLst>
                                    <p:set>
                                      <p:cBhvr>
                                        <p:cTn id="150" dur="1" fill="hold">
                                          <p:stCondLst>
                                            <p:cond delay="0"/>
                                          </p:stCondLst>
                                        </p:cTn>
                                        <p:tgtEl>
                                          <p:spTgt spid="85"/>
                                        </p:tgtEl>
                                        <p:attrNameLst>
                                          <p:attrName>style.visibility</p:attrName>
                                        </p:attrNameLst>
                                      </p:cBhvr>
                                      <p:to>
                                        <p:strVal val="visible"/>
                                      </p:to>
                                    </p:set>
                                    <p:animEffect transition="in" filter="circle(in)">
                                      <p:cBhvr>
                                        <p:cTn id="151" dur="2000"/>
                                        <p:tgtEl>
                                          <p:spTgt spid="85"/>
                                        </p:tgtEl>
                                      </p:cBhvr>
                                    </p:animEffect>
                                  </p:childTnLst>
                                </p:cTn>
                              </p:par>
                              <p:par>
                                <p:cTn id="152" presetID="6" presetClass="entr" presetSubtype="16" fill="hold" grpId="0" nodeType="withEffect">
                                  <p:stCondLst>
                                    <p:cond delay="0"/>
                                  </p:stCondLst>
                                  <p:childTnLst>
                                    <p:set>
                                      <p:cBhvr>
                                        <p:cTn id="153" dur="1" fill="hold">
                                          <p:stCondLst>
                                            <p:cond delay="0"/>
                                          </p:stCondLst>
                                        </p:cTn>
                                        <p:tgtEl>
                                          <p:spTgt spid="86"/>
                                        </p:tgtEl>
                                        <p:attrNameLst>
                                          <p:attrName>style.visibility</p:attrName>
                                        </p:attrNameLst>
                                      </p:cBhvr>
                                      <p:to>
                                        <p:strVal val="visible"/>
                                      </p:to>
                                    </p:set>
                                    <p:animEffect transition="in" filter="circle(in)">
                                      <p:cBhvr>
                                        <p:cTn id="154" dur="2000"/>
                                        <p:tgtEl>
                                          <p:spTgt spid="86"/>
                                        </p:tgtEl>
                                      </p:cBhvr>
                                    </p:animEffect>
                                  </p:childTnLst>
                                </p:cTn>
                              </p:par>
                              <p:par>
                                <p:cTn id="155" presetID="6" presetClass="entr" presetSubtype="16" fill="hold" grpId="0" nodeType="withEffect">
                                  <p:stCondLst>
                                    <p:cond delay="0"/>
                                  </p:stCondLst>
                                  <p:childTnLst>
                                    <p:set>
                                      <p:cBhvr>
                                        <p:cTn id="156" dur="1" fill="hold">
                                          <p:stCondLst>
                                            <p:cond delay="0"/>
                                          </p:stCondLst>
                                        </p:cTn>
                                        <p:tgtEl>
                                          <p:spTgt spid="87"/>
                                        </p:tgtEl>
                                        <p:attrNameLst>
                                          <p:attrName>style.visibility</p:attrName>
                                        </p:attrNameLst>
                                      </p:cBhvr>
                                      <p:to>
                                        <p:strVal val="visible"/>
                                      </p:to>
                                    </p:set>
                                    <p:animEffect transition="in" filter="circle(in)">
                                      <p:cBhvr>
                                        <p:cTn id="157" dur="2000"/>
                                        <p:tgtEl>
                                          <p:spTgt spid="87"/>
                                        </p:tgtEl>
                                      </p:cBhvr>
                                    </p:animEffect>
                                  </p:childTnLst>
                                </p:cTn>
                              </p:par>
                              <p:par>
                                <p:cTn id="158" presetID="6" presetClass="entr" presetSubtype="16" fill="hold" grpId="0" nodeType="withEffect">
                                  <p:stCondLst>
                                    <p:cond delay="0"/>
                                  </p:stCondLst>
                                  <p:childTnLst>
                                    <p:set>
                                      <p:cBhvr>
                                        <p:cTn id="159" dur="1" fill="hold">
                                          <p:stCondLst>
                                            <p:cond delay="0"/>
                                          </p:stCondLst>
                                        </p:cTn>
                                        <p:tgtEl>
                                          <p:spTgt spid="88"/>
                                        </p:tgtEl>
                                        <p:attrNameLst>
                                          <p:attrName>style.visibility</p:attrName>
                                        </p:attrNameLst>
                                      </p:cBhvr>
                                      <p:to>
                                        <p:strVal val="visible"/>
                                      </p:to>
                                    </p:set>
                                    <p:animEffect transition="in" filter="circle(in)">
                                      <p:cBhvr>
                                        <p:cTn id="160" dur="2000"/>
                                        <p:tgtEl>
                                          <p:spTgt spid="88"/>
                                        </p:tgtEl>
                                      </p:cBhvr>
                                    </p:animEffect>
                                  </p:childTnLst>
                                </p:cTn>
                              </p:par>
                              <p:par>
                                <p:cTn id="161" presetID="6" presetClass="entr" presetSubtype="16" fill="hold" grpId="0" nodeType="withEffect">
                                  <p:stCondLst>
                                    <p:cond delay="0"/>
                                  </p:stCondLst>
                                  <p:childTnLst>
                                    <p:set>
                                      <p:cBhvr>
                                        <p:cTn id="162" dur="1" fill="hold">
                                          <p:stCondLst>
                                            <p:cond delay="0"/>
                                          </p:stCondLst>
                                        </p:cTn>
                                        <p:tgtEl>
                                          <p:spTgt spid="89"/>
                                        </p:tgtEl>
                                        <p:attrNameLst>
                                          <p:attrName>style.visibility</p:attrName>
                                        </p:attrNameLst>
                                      </p:cBhvr>
                                      <p:to>
                                        <p:strVal val="visible"/>
                                      </p:to>
                                    </p:set>
                                    <p:animEffect transition="in" filter="circle(in)">
                                      <p:cBhvr>
                                        <p:cTn id="163" dur="2000"/>
                                        <p:tgtEl>
                                          <p:spTgt spid="89"/>
                                        </p:tgtEl>
                                      </p:cBhvr>
                                    </p:animEffect>
                                  </p:childTnLst>
                                </p:cTn>
                              </p:par>
                              <p:par>
                                <p:cTn id="164" presetID="6" presetClass="entr" presetSubtype="16" fill="hold" grpId="0" nodeType="withEffect">
                                  <p:stCondLst>
                                    <p:cond delay="0"/>
                                  </p:stCondLst>
                                  <p:childTnLst>
                                    <p:set>
                                      <p:cBhvr>
                                        <p:cTn id="165" dur="1" fill="hold">
                                          <p:stCondLst>
                                            <p:cond delay="0"/>
                                          </p:stCondLst>
                                        </p:cTn>
                                        <p:tgtEl>
                                          <p:spTgt spid="90"/>
                                        </p:tgtEl>
                                        <p:attrNameLst>
                                          <p:attrName>style.visibility</p:attrName>
                                        </p:attrNameLst>
                                      </p:cBhvr>
                                      <p:to>
                                        <p:strVal val="visible"/>
                                      </p:to>
                                    </p:set>
                                    <p:animEffect transition="in" filter="circle(in)">
                                      <p:cBhvr>
                                        <p:cTn id="166" dur="2000"/>
                                        <p:tgtEl>
                                          <p:spTgt spid="90"/>
                                        </p:tgtEl>
                                      </p:cBhvr>
                                    </p:animEffect>
                                  </p:childTnLst>
                                </p:cTn>
                              </p:par>
                              <p:par>
                                <p:cTn id="167" presetID="6" presetClass="entr" presetSubtype="16" fill="hold" grpId="0" nodeType="withEffect">
                                  <p:stCondLst>
                                    <p:cond delay="0"/>
                                  </p:stCondLst>
                                  <p:childTnLst>
                                    <p:set>
                                      <p:cBhvr>
                                        <p:cTn id="168" dur="1" fill="hold">
                                          <p:stCondLst>
                                            <p:cond delay="0"/>
                                          </p:stCondLst>
                                        </p:cTn>
                                        <p:tgtEl>
                                          <p:spTgt spid="91"/>
                                        </p:tgtEl>
                                        <p:attrNameLst>
                                          <p:attrName>style.visibility</p:attrName>
                                        </p:attrNameLst>
                                      </p:cBhvr>
                                      <p:to>
                                        <p:strVal val="visible"/>
                                      </p:to>
                                    </p:set>
                                    <p:animEffect transition="in" filter="circle(in)">
                                      <p:cBhvr>
                                        <p:cTn id="169" dur="2000"/>
                                        <p:tgtEl>
                                          <p:spTgt spid="91"/>
                                        </p:tgtEl>
                                      </p:cBhvr>
                                    </p:animEffect>
                                  </p:childTnLst>
                                </p:cTn>
                              </p:par>
                              <p:par>
                                <p:cTn id="170" presetID="6" presetClass="entr" presetSubtype="16" fill="hold" grpId="0" nodeType="withEffect">
                                  <p:stCondLst>
                                    <p:cond delay="0"/>
                                  </p:stCondLst>
                                  <p:childTnLst>
                                    <p:set>
                                      <p:cBhvr>
                                        <p:cTn id="171" dur="1" fill="hold">
                                          <p:stCondLst>
                                            <p:cond delay="0"/>
                                          </p:stCondLst>
                                        </p:cTn>
                                        <p:tgtEl>
                                          <p:spTgt spid="92"/>
                                        </p:tgtEl>
                                        <p:attrNameLst>
                                          <p:attrName>style.visibility</p:attrName>
                                        </p:attrNameLst>
                                      </p:cBhvr>
                                      <p:to>
                                        <p:strVal val="visible"/>
                                      </p:to>
                                    </p:set>
                                    <p:animEffect transition="in" filter="circle(in)">
                                      <p:cBhvr>
                                        <p:cTn id="172" dur="2000"/>
                                        <p:tgtEl>
                                          <p:spTgt spid="92"/>
                                        </p:tgtEl>
                                      </p:cBhvr>
                                    </p:animEffect>
                                  </p:childTnLst>
                                </p:cTn>
                              </p:par>
                              <p:par>
                                <p:cTn id="173" presetID="6" presetClass="entr" presetSubtype="16" fill="hold" grpId="0" nodeType="withEffect">
                                  <p:stCondLst>
                                    <p:cond delay="0"/>
                                  </p:stCondLst>
                                  <p:childTnLst>
                                    <p:set>
                                      <p:cBhvr>
                                        <p:cTn id="174" dur="1" fill="hold">
                                          <p:stCondLst>
                                            <p:cond delay="0"/>
                                          </p:stCondLst>
                                        </p:cTn>
                                        <p:tgtEl>
                                          <p:spTgt spid="93"/>
                                        </p:tgtEl>
                                        <p:attrNameLst>
                                          <p:attrName>style.visibility</p:attrName>
                                        </p:attrNameLst>
                                      </p:cBhvr>
                                      <p:to>
                                        <p:strVal val="visible"/>
                                      </p:to>
                                    </p:set>
                                    <p:animEffect transition="in" filter="circle(in)">
                                      <p:cBhvr>
                                        <p:cTn id="175" dur="2000"/>
                                        <p:tgtEl>
                                          <p:spTgt spid="93"/>
                                        </p:tgtEl>
                                      </p:cBhvr>
                                    </p:animEffect>
                                  </p:childTnLst>
                                </p:cTn>
                              </p:par>
                              <p:par>
                                <p:cTn id="176" presetID="6" presetClass="entr" presetSubtype="16" fill="hold" grpId="0" nodeType="withEffect">
                                  <p:stCondLst>
                                    <p:cond delay="0"/>
                                  </p:stCondLst>
                                  <p:childTnLst>
                                    <p:set>
                                      <p:cBhvr>
                                        <p:cTn id="177" dur="1" fill="hold">
                                          <p:stCondLst>
                                            <p:cond delay="0"/>
                                          </p:stCondLst>
                                        </p:cTn>
                                        <p:tgtEl>
                                          <p:spTgt spid="94"/>
                                        </p:tgtEl>
                                        <p:attrNameLst>
                                          <p:attrName>style.visibility</p:attrName>
                                        </p:attrNameLst>
                                      </p:cBhvr>
                                      <p:to>
                                        <p:strVal val="visible"/>
                                      </p:to>
                                    </p:set>
                                    <p:animEffect transition="in" filter="circle(in)">
                                      <p:cBhvr>
                                        <p:cTn id="178" dur="2000"/>
                                        <p:tgtEl>
                                          <p:spTgt spid="94"/>
                                        </p:tgtEl>
                                      </p:cBhvr>
                                    </p:animEffect>
                                  </p:childTnLst>
                                </p:cTn>
                              </p:par>
                              <p:par>
                                <p:cTn id="179" presetID="6" presetClass="entr" presetSubtype="16" fill="hold" grpId="0" nodeType="withEffect">
                                  <p:stCondLst>
                                    <p:cond delay="0"/>
                                  </p:stCondLst>
                                  <p:childTnLst>
                                    <p:set>
                                      <p:cBhvr>
                                        <p:cTn id="180" dur="1" fill="hold">
                                          <p:stCondLst>
                                            <p:cond delay="0"/>
                                          </p:stCondLst>
                                        </p:cTn>
                                        <p:tgtEl>
                                          <p:spTgt spid="95"/>
                                        </p:tgtEl>
                                        <p:attrNameLst>
                                          <p:attrName>style.visibility</p:attrName>
                                        </p:attrNameLst>
                                      </p:cBhvr>
                                      <p:to>
                                        <p:strVal val="visible"/>
                                      </p:to>
                                    </p:set>
                                    <p:animEffect transition="in" filter="circle(in)">
                                      <p:cBhvr>
                                        <p:cTn id="181" dur="2000"/>
                                        <p:tgtEl>
                                          <p:spTgt spid="95"/>
                                        </p:tgtEl>
                                      </p:cBhvr>
                                    </p:animEffect>
                                  </p:childTnLst>
                                </p:cTn>
                              </p:par>
                              <p:par>
                                <p:cTn id="182" presetID="6" presetClass="entr" presetSubtype="16" fill="hold" grpId="0" nodeType="withEffect">
                                  <p:stCondLst>
                                    <p:cond delay="0"/>
                                  </p:stCondLst>
                                  <p:childTnLst>
                                    <p:set>
                                      <p:cBhvr>
                                        <p:cTn id="183" dur="1" fill="hold">
                                          <p:stCondLst>
                                            <p:cond delay="0"/>
                                          </p:stCondLst>
                                        </p:cTn>
                                        <p:tgtEl>
                                          <p:spTgt spid="96"/>
                                        </p:tgtEl>
                                        <p:attrNameLst>
                                          <p:attrName>style.visibility</p:attrName>
                                        </p:attrNameLst>
                                      </p:cBhvr>
                                      <p:to>
                                        <p:strVal val="visible"/>
                                      </p:to>
                                    </p:set>
                                    <p:animEffect transition="in" filter="circle(in)">
                                      <p:cBhvr>
                                        <p:cTn id="184" dur="2000"/>
                                        <p:tgtEl>
                                          <p:spTgt spid="96"/>
                                        </p:tgtEl>
                                      </p:cBhvr>
                                    </p:animEffect>
                                  </p:childTnLst>
                                </p:cTn>
                              </p:par>
                              <p:par>
                                <p:cTn id="185" presetID="6" presetClass="entr" presetSubtype="16" fill="hold" grpId="0" nodeType="withEffect">
                                  <p:stCondLst>
                                    <p:cond delay="0"/>
                                  </p:stCondLst>
                                  <p:childTnLst>
                                    <p:set>
                                      <p:cBhvr>
                                        <p:cTn id="186" dur="1" fill="hold">
                                          <p:stCondLst>
                                            <p:cond delay="0"/>
                                          </p:stCondLst>
                                        </p:cTn>
                                        <p:tgtEl>
                                          <p:spTgt spid="97"/>
                                        </p:tgtEl>
                                        <p:attrNameLst>
                                          <p:attrName>style.visibility</p:attrName>
                                        </p:attrNameLst>
                                      </p:cBhvr>
                                      <p:to>
                                        <p:strVal val="visible"/>
                                      </p:to>
                                    </p:set>
                                    <p:animEffect transition="in" filter="circle(in)">
                                      <p:cBhvr>
                                        <p:cTn id="187" dur="2000"/>
                                        <p:tgtEl>
                                          <p:spTgt spid="97"/>
                                        </p:tgtEl>
                                      </p:cBhvr>
                                    </p:animEffect>
                                  </p:childTnLst>
                                </p:cTn>
                              </p:par>
                              <p:par>
                                <p:cTn id="188" presetID="6" presetClass="entr" presetSubtype="16" fill="hold" grpId="0" nodeType="withEffect">
                                  <p:stCondLst>
                                    <p:cond delay="0"/>
                                  </p:stCondLst>
                                  <p:childTnLst>
                                    <p:set>
                                      <p:cBhvr>
                                        <p:cTn id="189" dur="1" fill="hold">
                                          <p:stCondLst>
                                            <p:cond delay="0"/>
                                          </p:stCondLst>
                                        </p:cTn>
                                        <p:tgtEl>
                                          <p:spTgt spid="98"/>
                                        </p:tgtEl>
                                        <p:attrNameLst>
                                          <p:attrName>style.visibility</p:attrName>
                                        </p:attrNameLst>
                                      </p:cBhvr>
                                      <p:to>
                                        <p:strVal val="visible"/>
                                      </p:to>
                                    </p:set>
                                    <p:animEffect transition="in" filter="circle(in)">
                                      <p:cBhvr>
                                        <p:cTn id="190" dur="2000"/>
                                        <p:tgtEl>
                                          <p:spTgt spid="98"/>
                                        </p:tgtEl>
                                      </p:cBhvr>
                                    </p:animEffect>
                                  </p:childTnLst>
                                </p:cTn>
                              </p:par>
                              <p:par>
                                <p:cTn id="191" presetID="6" presetClass="entr" presetSubtype="16" fill="hold" grpId="0" nodeType="withEffect">
                                  <p:stCondLst>
                                    <p:cond delay="0"/>
                                  </p:stCondLst>
                                  <p:childTnLst>
                                    <p:set>
                                      <p:cBhvr>
                                        <p:cTn id="192" dur="1" fill="hold">
                                          <p:stCondLst>
                                            <p:cond delay="0"/>
                                          </p:stCondLst>
                                        </p:cTn>
                                        <p:tgtEl>
                                          <p:spTgt spid="99"/>
                                        </p:tgtEl>
                                        <p:attrNameLst>
                                          <p:attrName>style.visibility</p:attrName>
                                        </p:attrNameLst>
                                      </p:cBhvr>
                                      <p:to>
                                        <p:strVal val="visible"/>
                                      </p:to>
                                    </p:set>
                                    <p:animEffect transition="in" filter="circle(in)">
                                      <p:cBhvr>
                                        <p:cTn id="193" dur="2000"/>
                                        <p:tgtEl>
                                          <p:spTgt spid="99"/>
                                        </p:tgtEl>
                                      </p:cBhvr>
                                    </p:animEffect>
                                  </p:childTnLst>
                                </p:cTn>
                              </p:par>
                              <p:par>
                                <p:cTn id="194" presetID="6" presetClass="entr" presetSubtype="16" fill="hold" grpId="0" nodeType="withEffect">
                                  <p:stCondLst>
                                    <p:cond delay="0"/>
                                  </p:stCondLst>
                                  <p:childTnLst>
                                    <p:set>
                                      <p:cBhvr>
                                        <p:cTn id="195" dur="1" fill="hold">
                                          <p:stCondLst>
                                            <p:cond delay="0"/>
                                          </p:stCondLst>
                                        </p:cTn>
                                        <p:tgtEl>
                                          <p:spTgt spid="100"/>
                                        </p:tgtEl>
                                        <p:attrNameLst>
                                          <p:attrName>style.visibility</p:attrName>
                                        </p:attrNameLst>
                                      </p:cBhvr>
                                      <p:to>
                                        <p:strVal val="visible"/>
                                      </p:to>
                                    </p:set>
                                    <p:animEffect transition="in" filter="circle(in)">
                                      <p:cBhvr>
                                        <p:cTn id="196" dur="2000"/>
                                        <p:tgtEl>
                                          <p:spTgt spid="100"/>
                                        </p:tgtEl>
                                      </p:cBhvr>
                                    </p:animEffect>
                                  </p:childTnLst>
                                </p:cTn>
                              </p:par>
                              <p:par>
                                <p:cTn id="197" presetID="6" presetClass="entr" presetSubtype="16" fill="hold" grpId="0" nodeType="withEffect">
                                  <p:stCondLst>
                                    <p:cond delay="0"/>
                                  </p:stCondLst>
                                  <p:childTnLst>
                                    <p:set>
                                      <p:cBhvr>
                                        <p:cTn id="198" dur="1" fill="hold">
                                          <p:stCondLst>
                                            <p:cond delay="0"/>
                                          </p:stCondLst>
                                        </p:cTn>
                                        <p:tgtEl>
                                          <p:spTgt spid="101"/>
                                        </p:tgtEl>
                                        <p:attrNameLst>
                                          <p:attrName>style.visibility</p:attrName>
                                        </p:attrNameLst>
                                      </p:cBhvr>
                                      <p:to>
                                        <p:strVal val="visible"/>
                                      </p:to>
                                    </p:set>
                                    <p:animEffect transition="in" filter="circle(in)">
                                      <p:cBhvr>
                                        <p:cTn id="199" dur="2000"/>
                                        <p:tgtEl>
                                          <p:spTgt spid="101"/>
                                        </p:tgtEl>
                                      </p:cBhvr>
                                    </p:animEffect>
                                  </p:childTnLst>
                                </p:cTn>
                              </p:par>
                              <p:par>
                                <p:cTn id="200" presetID="6" presetClass="entr" presetSubtype="16" fill="hold" grpId="0" nodeType="withEffect">
                                  <p:stCondLst>
                                    <p:cond delay="0"/>
                                  </p:stCondLst>
                                  <p:childTnLst>
                                    <p:set>
                                      <p:cBhvr>
                                        <p:cTn id="201" dur="1" fill="hold">
                                          <p:stCondLst>
                                            <p:cond delay="0"/>
                                          </p:stCondLst>
                                        </p:cTn>
                                        <p:tgtEl>
                                          <p:spTgt spid="102"/>
                                        </p:tgtEl>
                                        <p:attrNameLst>
                                          <p:attrName>style.visibility</p:attrName>
                                        </p:attrNameLst>
                                      </p:cBhvr>
                                      <p:to>
                                        <p:strVal val="visible"/>
                                      </p:to>
                                    </p:set>
                                    <p:animEffect transition="in" filter="circle(in)">
                                      <p:cBhvr>
                                        <p:cTn id="202" dur="2000"/>
                                        <p:tgtEl>
                                          <p:spTgt spid="102"/>
                                        </p:tgtEl>
                                      </p:cBhvr>
                                    </p:animEffect>
                                  </p:childTnLst>
                                </p:cTn>
                              </p:par>
                              <p:par>
                                <p:cTn id="203" presetID="6" presetClass="entr" presetSubtype="16" fill="hold" grpId="0" nodeType="withEffect">
                                  <p:stCondLst>
                                    <p:cond delay="0"/>
                                  </p:stCondLst>
                                  <p:childTnLst>
                                    <p:set>
                                      <p:cBhvr>
                                        <p:cTn id="204" dur="1" fill="hold">
                                          <p:stCondLst>
                                            <p:cond delay="0"/>
                                          </p:stCondLst>
                                        </p:cTn>
                                        <p:tgtEl>
                                          <p:spTgt spid="103"/>
                                        </p:tgtEl>
                                        <p:attrNameLst>
                                          <p:attrName>style.visibility</p:attrName>
                                        </p:attrNameLst>
                                      </p:cBhvr>
                                      <p:to>
                                        <p:strVal val="visible"/>
                                      </p:to>
                                    </p:set>
                                    <p:animEffect transition="in" filter="circle(in)">
                                      <p:cBhvr>
                                        <p:cTn id="205" dur="2000"/>
                                        <p:tgtEl>
                                          <p:spTgt spid="103"/>
                                        </p:tgtEl>
                                      </p:cBhvr>
                                    </p:animEffect>
                                  </p:childTnLst>
                                </p:cTn>
                              </p:par>
                              <p:par>
                                <p:cTn id="206" presetID="6" presetClass="entr" presetSubtype="16" fill="hold" grpId="0" nodeType="withEffect">
                                  <p:stCondLst>
                                    <p:cond delay="0"/>
                                  </p:stCondLst>
                                  <p:childTnLst>
                                    <p:set>
                                      <p:cBhvr>
                                        <p:cTn id="207" dur="1" fill="hold">
                                          <p:stCondLst>
                                            <p:cond delay="0"/>
                                          </p:stCondLst>
                                        </p:cTn>
                                        <p:tgtEl>
                                          <p:spTgt spid="104"/>
                                        </p:tgtEl>
                                        <p:attrNameLst>
                                          <p:attrName>style.visibility</p:attrName>
                                        </p:attrNameLst>
                                      </p:cBhvr>
                                      <p:to>
                                        <p:strVal val="visible"/>
                                      </p:to>
                                    </p:set>
                                    <p:animEffect transition="in" filter="circle(in)">
                                      <p:cBhvr>
                                        <p:cTn id="208" dur="2000"/>
                                        <p:tgtEl>
                                          <p:spTgt spid="104"/>
                                        </p:tgtEl>
                                      </p:cBhvr>
                                    </p:animEffect>
                                  </p:childTnLst>
                                </p:cTn>
                              </p:par>
                              <p:par>
                                <p:cTn id="209" presetID="6" presetClass="entr" presetSubtype="16" fill="hold" grpId="0" nodeType="withEffect">
                                  <p:stCondLst>
                                    <p:cond delay="0"/>
                                  </p:stCondLst>
                                  <p:childTnLst>
                                    <p:set>
                                      <p:cBhvr>
                                        <p:cTn id="210" dur="1" fill="hold">
                                          <p:stCondLst>
                                            <p:cond delay="0"/>
                                          </p:stCondLst>
                                        </p:cTn>
                                        <p:tgtEl>
                                          <p:spTgt spid="105"/>
                                        </p:tgtEl>
                                        <p:attrNameLst>
                                          <p:attrName>style.visibility</p:attrName>
                                        </p:attrNameLst>
                                      </p:cBhvr>
                                      <p:to>
                                        <p:strVal val="visible"/>
                                      </p:to>
                                    </p:set>
                                    <p:animEffect transition="in" filter="circle(in)">
                                      <p:cBhvr>
                                        <p:cTn id="211" dur="2000"/>
                                        <p:tgtEl>
                                          <p:spTgt spid="105"/>
                                        </p:tgtEl>
                                      </p:cBhvr>
                                    </p:animEffect>
                                  </p:childTnLst>
                                </p:cTn>
                              </p:par>
                              <p:par>
                                <p:cTn id="212" presetID="6" presetClass="entr" presetSubtype="16" fill="hold" grpId="0" nodeType="withEffect">
                                  <p:stCondLst>
                                    <p:cond delay="0"/>
                                  </p:stCondLst>
                                  <p:childTnLst>
                                    <p:set>
                                      <p:cBhvr>
                                        <p:cTn id="213" dur="1" fill="hold">
                                          <p:stCondLst>
                                            <p:cond delay="0"/>
                                          </p:stCondLst>
                                        </p:cTn>
                                        <p:tgtEl>
                                          <p:spTgt spid="106"/>
                                        </p:tgtEl>
                                        <p:attrNameLst>
                                          <p:attrName>style.visibility</p:attrName>
                                        </p:attrNameLst>
                                      </p:cBhvr>
                                      <p:to>
                                        <p:strVal val="visible"/>
                                      </p:to>
                                    </p:set>
                                    <p:animEffect transition="in" filter="circle(in)">
                                      <p:cBhvr>
                                        <p:cTn id="214" dur="2000"/>
                                        <p:tgtEl>
                                          <p:spTgt spid="106"/>
                                        </p:tgtEl>
                                      </p:cBhvr>
                                    </p:animEffect>
                                  </p:childTnLst>
                                </p:cTn>
                              </p:par>
                              <p:par>
                                <p:cTn id="215" presetID="6" presetClass="entr" presetSubtype="16" fill="hold" grpId="0" nodeType="withEffect">
                                  <p:stCondLst>
                                    <p:cond delay="0"/>
                                  </p:stCondLst>
                                  <p:childTnLst>
                                    <p:set>
                                      <p:cBhvr>
                                        <p:cTn id="216" dur="1" fill="hold">
                                          <p:stCondLst>
                                            <p:cond delay="0"/>
                                          </p:stCondLst>
                                        </p:cTn>
                                        <p:tgtEl>
                                          <p:spTgt spid="107"/>
                                        </p:tgtEl>
                                        <p:attrNameLst>
                                          <p:attrName>style.visibility</p:attrName>
                                        </p:attrNameLst>
                                      </p:cBhvr>
                                      <p:to>
                                        <p:strVal val="visible"/>
                                      </p:to>
                                    </p:set>
                                    <p:animEffect transition="in" filter="circle(in)">
                                      <p:cBhvr>
                                        <p:cTn id="217" dur="2000"/>
                                        <p:tgtEl>
                                          <p:spTgt spid="107"/>
                                        </p:tgtEl>
                                      </p:cBhvr>
                                    </p:animEffect>
                                  </p:childTnLst>
                                </p:cTn>
                              </p:par>
                              <p:par>
                                <p:cTn id="218" presetID="6" presetClass="entr" presetSubtype="16" fill="hold" grpId="0" nodeType="withEffect">
                                  <p:stCondLst>
                                    <p:cond delay="0"/>
                                  </p:stCondLst>
                                  <p:childTnLst>
                                    <p:set>
                                      <p:cBhvr>
                                        <p:cTn id="219" dur="1" fill="hold">
                                          <p:stCondLst>
                                            <p:cond delay="0"/>
                                          </p:stCondLst>
                                        </p:cTn>
                                        <p:tgtEl>
                                          <p:spTgt spid="108"/>
                                        </p:tgtEl>
                                        <p:attrNameLst>
                                          <p:attrName>style.visibility</p:attrName>
                                        </p:attrNameLst>
                                      </p:cBhvr>
                                      <p:to>
                                        <p:strVal val="visible"/>
                                      </p:to>
                                    </p:set>
                                    <p:animEffect transition="in" filter="circle(in)">
                                      <p:cBhvr>
                                        <p:cTn id="220" dur="2000"/>
                                        <p:tgtEl>
                                          <p:spTgt spid="108"/>
                                        </p:tgtEl>
                                      </p:cBhvr>
                                    </p:animEffect>
                                  </p:childTnLst>
                                </p:cTn>
                              </p:par>
                              <p:par>
                                <p:cTn id="221" presetID="6" presetClass="entr" presetSubtype="16" fill="hold" grpId="0" nodeType="withEffect">
                                  <p:stCondLst>
                                    <p:cond delay="0"/>
                                  </p:stCondLst>
                                  <p:childTnLst>
                                    <p:set>
                                      <p:cBhvr>
                                        <p:cTn id="222" dur="1" fill="hold">
                                          <p:stCondLst>
                                            <p:cond delay="0"/>
                                          </p:stCondLst>
                                        </p:cTn>
                                        <p:tgtEl>
                                          <p:spTgt spid="109"/>
                                        </p:tgtEl>
                                        <p:attrNameLst>
                                          <p:attrName>style.visibility</p:attrName>
                                        </p:attrNameLst>
                                      </p:cBhvr>
                                      <p:to>
                                        <p:strVal val="visible"/>
                                      </p:to>
                                    </p:set>
                                    <p:animEffect transition="in" filter="circle(in)">
                                      <p:cBhvr>
                                        <p:cTn id="223" dur="2000"/>
                                        <p:tgtEl>
                                          <p:spTgt spid="109"/>
                                        </p:tgtEl>
                                      </p:cBhvr>
                                    </p:animEffect>
                                  </p:childTnLst>
                                </p:cTn>
                              </p:par>
                              <p:par>
                                <p:cTn id="224" presetID="6" presetClass="entr" presetSubtype="16" fill="hold" grpId="0" nodeType="withEffect">
                                  <p:stCondLst>
                                    <p:cond delay="0"/>
                                  </p:stCondLst>
                                  <p:childTnLst>
                                    <p:set>
                                      <p:cBhvr>
                                        <p:cTn id="225" dur="1" fill="hold">
                                          <p:stCondLst>
                                            <p:cond delay="0"/>
                                          </p:stCondLst>
                                        </p:cTn>
                                        <p:tgtEl>
                                          <p:spTgt spid="110"/>
                                        </p:tgtEl>
                                        <p:attrNameLst>
                                          <p:attrName>style.visibility</p:attrName>
                                        </p:attrNameLst>
                                      </p:cBhvr>
                                      <p:to>
                                        <p:strVal val="visible"/>
                                      </p:to>
                                    </p:set>
                                    <p:animEffect transition="in" filter="circle(in)">
                                      <p:cBhvr>
                                        <p:cTn id="226" dur="2000"/>
                                        <p:tgtEl>
                                          <p:spTgt spid="110"/>
                                        </p:tgtEl>
                                      </p:cBhvr>
                                    </p:animEffect>
                                  </p:childTnLst>
                                </p:cTn>
                              </p:par>
                              <p:par>
                                <p:cTn id="227" presetID="6" presetClass="entr" presetSubtype="16" fill="hold" grpId="0" nodeType="withEffect">
                                  <p:stCondLst>
                                    <p:cond delay="0"/>
                                  </p:stCondLst>
                                  <p:childTnLst>
                                    <p:set>
                                      <p:cBhvr>
                                        <p:cTn id="228" dur="1" fill="hold">
                                          <p:stCondLst>
                                            <p:cond delay="0"/>
                                          </p:stCondLst>
                                        </p:cTn>
                                        <p:tgtEl>
                                          <p:spTgt spid="111"/>
                                        </p:tgtEl>
                                        <p:attrNameLst>
                                          <p:attrName>style.visibility</p:attrName>
                                        </p:attrNameLst>
                                      </p:cBhvr>
                                      <p:to>
                                        <p:strVal val="visible"/>
                                      </p:to>
                                    </p:set>
                                    <p:animEffect transition="in" filter="circle(in)">
                                      <p:cBhvr>
                                        <p:cTn id="229" dur="2000"/>
                                        <p:tgtEl>
                                          <p:spTgt spid="111"/>
                                        </p:tgtEl>
                                      </p:cBhvr>
                                    </p:animEffect>
                                  </p:childTnLst>
                                </p:cTn>
                              </p:par>
                              <p:par>
                                <p:cTn id="230" presetID="6" presetClass="entr" presetSubtype="16" fill="hold" grpId="0" nodeType="withEffect">
                                  <p:stCondLst>
                                    <p:cond delay="0"/>
                                  </p:stCondLst>
                                  <p:childTnLst>
                                    <p:set>
                                      <p:cBhvr>
                                        <p:cTn id="231" dur="1" fill="hold">
                                          <p:stCondLst>
                                            <p:cond delay="0"/>
                                          </p:stCondLst>
                                        </p:cTn>
                                        <p:tgtEl>
                                          <p:spTgt spid="112"/>
                                        </p:tgtEl>
                                        <p:attrNameLst>
                                          <p:attrName>style.visibility</p:attrName>
                                        </p:attrNameLst>
                                      </p:cBhvr>
                                      <p:to>
                                        <p:strVal val="visible"/>
                                      </p:to>
                                    </p:set>
                                    <p:animEffect transition="in" filter="circle(in)">
                                      <p:cBhvr>
                                        <p:cTn id="232" dur="2000"/>
                                        <p:tgtEl>
                                          <p:spTgt spid="112"/>
                                        </p:tgtEl>
                                      </p:cBhvr>
                                    </p:animEffect>
                                  </p:childTnLst>
                                </p:cTn>
                              </p:par>
                              <p:par>
                                <p:cTn id="233" presetID="6" presetClass="entr" presetSubtype="16" fill="hold" grpId="0" nodeType="withEffect">
                                  <p:stCondLst>
                                    <p:cond delay="0"/>
                                  </p:stCondLst>
                                  <p:childTnLst>
                                    <p:set>
                                      <p:cBhvr>
                                        <p:cTn id="234" dur="1" fill="hold">
                                          <p:stCondLst>
                                            <p:cond delay="0"/>
                                          </p:stCondLst>
                                        </p:cTn>
                                        <p:tgtEl>
                                          <p:spTgt spid="113"/>
                                        </p:tgtEl>
                                        <p:attrNameLst>
                                          <p:attrName>style.visibility</p:attrName>
                                        </p:attrNameLst>
                                      </p:cBhvr>
                                      <p:to>
                                        <p:strVal val="visible"/>
                                      </p:to>
                                    </p:set>
                                    <p:animEffect transition="in" filter="circle(in)">
                                      <p:cBhvr>
                                        <p:cTn id="235" dur="2000"/>
                                        <p:tgtEl>
                                          <p:spTgt spid="113"/>
                                        </p:tgtEl>
                                      </p:cBhvr>
                                    </p:animEffect>
                                  </p:childTnLst>
                                </p:cTn>
                              </p:par>
                              <p:par>
                                <p:cTn id="236" presetID="6" presetClass="entr" presetSubtype="16" fill="hold" grpId="0" nodeType="withEffect">
                                  <p:stCondLst>
                                    <p:cond delay="0"/>
                                  </p:stCondLst>
                                  <p:childTnLst>
                                    <p:set>
                                      <p:cBhvr>
                                        <p:cTn id="237" dur="1" fill="hold">
                                          <p:stCondLst>
                                            <p:cond delay="0"/>
                                          </p:stCondLst>
                                        </p:cTn>
                                        <p:tgtEl>
                                          <p:spTgt spid="114"/>
                                        </p:tgtEl>
                                        <p:attrNameLst>
                                          <p:attrName>style.visibility</p:attrName>
                                        </p:attrNameLst>
                                      </p:cBhvr>
                                      <p:to>
                                        <p:strVal val="visible"/>
                                      </p:to>
                                    </p:set>
                                    <p:animEffect transition="in" filter="circle(in)">
                                      <p:cBhvr>
                                        <p:cTn id="238" dur="2000"/>
                                        <p:tgtEl>
                                          <p:spTgt spid="114"/>
                                        </p:tgtEl>
                                      </p:cBhvr>
                                    </p:animEffect>
                                  </p:childTnLst>
                                </p:cTn>
                              </p:par>
                              <p:par>
                                <p:cTn id="239" presetID="6" presetClass="entr" presetSubtype="16" fill="hold" grpId="0" nodeType="withEffect">
                                  <p:stCondLst>
                                    <p:cond delay="0"/>
                                  </p:stCondLst>
                                  <p:childTnLst>
                                    <p:set>
                                      <p:cBhvr>
                                        <p:cTn id="240" dur="1" fill="hold">
                                          <p:stCondLst>
                                            <p:cond delay="0"/>
                                          </p:stCondLst>
                                        </p:cTn>
                                        <p:tgtEl>
                                          <p:spTgt spid="115"/>
                                        </p:tgtEl>
                                        <p:attrNameLst>
                                          <p:attrName>style.visibility</p:attrName>
                                        </p:attrNameLst>
                                      </p:cBhvr>
                                      <p:to>
                                        <p:strVal val="visible"/>
                                      </p:to>
                                    </p:set>
                                    <p:animEffect transition="in" filter="circle(in)">
                                      <p:cBhvr>
                                        <p:cTn id="241" dur="2000"/>
                                        <p:tgtEl>
                                          <p:spTgt spid="115"/>
                                        </p:tgtEl>
                                      </p:cBhvr>
                                    </p:animEffect>
                                  </p:childTnLst>
                                </p:cTn>
                              </p:par>
                              <p:par>
                                <p:cTn id="242" presetID="6" presetClass="entr" presetSubtype="16" fill="hold" grpId="0" nodeType="withEffect">
                                  <p:stCondLst>
                                    <p:cond delay="0"/>
                                  </p:stCondLst>
                                  <p:childTnLst>
                                    <p:set>
                                      <p:cBhvr>
                                        <p:cTn id="243" dur="1" fill="hold">
                                          <p:stCondLst>
                                            <p:cond delay="0"/>
                                          </p:stCondLst>
                                        </p:cTn>
                                        <p:tgtEl>
                                          <p:spTgt spid="116"/>
                                        </p:tgtEl>
                                        <p:attrNameLst>
                                          <p:attrName>style.visibility</p:attrName>
                                        </p:attrNameLst>
                                      </p:cBhvr>
                                      <p:to>
                                        <p:strVal val="visible"/>
                                      </p:to>
                                    </p:set>
                                    <p:animEffect transition="in" filter="circle(in)">
                                      <p:cBhvr>
                                        <p:cTn id="244" dur="2000"/>
                                        <p:tgtEl>
                                          <p:spTgt spid="116"/>
                                        </p:tgtEl>
                                      </p:cBhvr>
                                    </p:animEffect>
                                  </p:childTnLst>
                                </p:cTn>
                              </p:par>
                              <p:par>
                                <p:cTn id="245" presetID="6" presetClass="entr" presetSubtype="16" fill="hold" grpId="0" nodeType="withEffect">
                                  <p:stCondLst>
                                    <p:cond delay="0"/>
                                  </p:stCondLst>
                                  <p:childTnLst>
                                    <p:set>
                                      <p:cBhvr>
                                        <p:cTn id="246" dur="1" fill="hold">
                                          <p:stCondLst>
                                            <p:cond delay="0"/>
                                          </p:stCondLst>
                                        </p:cTn>
                                        <p:tgtEl>
                                          <p:spTgt spid="117"/>
                                        </p:tgtEl>
                                        <p:attrNameLst>
                                          <p:attrName>style.visibility</p:attrName>
                                        </p:attrNameLst>
                                      </p:cBhvr>
                                      <p:to>
                                        <p:strVal val="visible"/>
                                      </p:to>
                                    </p:set>
                                    <p:animEffect transition="in" filter="circle(in)">
                                      <p:cBhvr>
                                        <p:cTn id="247" dur="2000"/>
                                        <p:tgtEl>
                                          <p:spTgt spid="117"/>
                                        </p:tgtEl>
                                      </p:cBhvr>
                                    </p:animEffect>
                                  </p:childTnLst>
                                </p:cTn>
                              </p:par>
                              <p:par>
                                <p:cTn id="248" presetID="6" presetClass="entr" presetSubtype="16" fill="hold" grpId="0" nodeType="withEffect">
                                  <p:stCondLst>
                                    <p:cond delay="0"/>
                                  </p:stCondLst>
                                  <p:childTnLst>
                                    <p:set>
                                      <p:cBhvr>
                                        <p:cTn id="249" dur="1" fill="hold">
                                          <p:stCondLst>
                                            <p:cond delay="0"/>
                                          </p:stCondLst>
                                        </p:cTn>
                                        <p:tgtEl>
                                          <p:spTgt spid="118"/>
                                        </p:tgtEl>
                                        <p:attrNameLst>
                                          <p:attrName>style.visibility</p:attrName>
                                        </p:attrNameLst>
                                      </p:cBhvr>
                                      <p:to>
                                        <p:strVal val="visible"/>
                                      </p:to>
                                    </p:set>
                                    <p:animEffect transition="in" filter="circle(in)">
                                      <p:cBhvr>
                                        <p:cTn id="250" dur="2000"/>
                                        <p:tgtEl>
                                          <p:spTgt spid="118"/>
                                        </p:tgtEl>
                                      </p:cBhvr>
                                    </p:animEffect>
                                  </p:childTnLst>
                                </p:cTn>
                              </p:par>
                              <p:par>
                                <p:cTn id="251" presetID="6" presetClass="entr" presetSubtype="16" fill="hold" grpId="0" nodeType="withEffect">
                                  <p:stCondLst>
                                    <p:cond delay="0"/>
                                  </p:stCondLst>
                                  <p:childTnLst>
                                    <p:set>
                                      <p:cBhvr>
                                        <p:cTn id="252" dur="1" fill="hold">
                                          <p:stCondLst>
                                            <p:cond delay="0"/>
                                          </p:stCondLst>
                                        </p:cTn>
                                        <p:tgtEl>
                                          <p:spTgt spid="119"/>
                                        </p:tgtEl>
                                        <p:attrNameLst>
                                          <p:attrName>style.visibility</p:attrName>
                                        </p:attrNameLst>
                                      </p:cBhvr>
                                      <p:to>
                                        <p:strVal val="visible"/>
                                      </p:to>
                                    </p:set>
                                    <p:animEffect transition="in" filter="circle(in)">
                                      <p:cBhvr>
                                        <p:cTn id="253" dur="2000"/>
                                        <p:tgtEl>
                                          <p:spTgt spid="119"/>
                                        </p:tgtEl>
                                      </p:cBhvr>
                                    </p:animEffect>
                                  </p:childTnLst>
                                </p:cTn>
                              </p:par>
                              <p:par>
                                <p:cTn id="254" presetID="6" presetClass="entr" presetSubtype="16" fill="hold" grpId="0" nodeType="withEffect">
                                  <p:stCondLst>
                                    <p:cond delay="0"/>
                                  </p:stCondLst>
                                  <p:childTnLst>
                                    <p:set>
                                      <p:cBhvr>
                                        <p:cTn id="255" dur="1" fill="hold">
                                          <p:stCondLst>
                                            <p:cond delay="0"/>
                                          </p:stCondLst>
                                        </p:cTn>
                                        <p:tgtEl>
                                          <p:spTgt spid="120"/>
                                        </p:tgtEl>
                                        <p:attrNameLst>
                                          <p:attrName>style.visibility</p:attrName>
                                        </p:attrNameLst>
                                      </p:cBhvr>
                                      <p:to>
                                        <p:strVal val="visible"/>
                                      </p:to>
                                    </p:set>
                                    <p:animEffect transition="in" filter="circle(in)">
                                      <p:cBhvr>
                                        <p:cTn id="256" dur="2000"/>
                                        <p:tgtEl>
                                          <p:spTgt spid="120"/>
                                        </p:tgtEl>
                                      </p:cBhvr>
                                    </p:animEffect>
                                  </p:childTnLst>
                                </p:cTn>
                              </p:par>
                              <p:par>
                                <p:cTn id="257" presetID="6" presetClass="entr" presetSubtype="16" fill="hold" grpId="0" nodeType="withEffect">
                                  <p:stCondLst>
                                    <p:cond delay="0"/>
                                  </p:stCondLst>
                                  <p:childTnLst>
                                    <p:set>
                                      <p:cBhvr>
                                        <p:cTn id="258" dur="1" fill="hold">
                                          <p:stCondLst>
                                            <p:cond delay="0"/>
                                          </p:stCondLst>
                                        </p:cTn>
                                        <p:tgtEl>
                                          <p:spTgt spid="121"/>
                                        </p:tgtEl>
                                        <p:attrNameLst>
                                          <p:attrName>style.visibility</p:attrName>
                                        </p:attrNameLst>
                                      </p:cBhvr>
                                      <p:to>
                                        <p:strVal val="visible"/>
                                      </p:to>
                                    </p:set>
                                    <p:animEffect transition="in" filter="circle(in)">
                                      <p:cBhvr>
                                        <p:cTn id="259" dur="2000"/>
                                        <p:tgtEl>
                                          <p:spTgt spid="121"/>
                                        </p:tgtEl>
                                      </p:cBhvr>
                                    </p:animEffect>
                                  </p:childTnLst>
                                </p:cTn>
                              </p:par>
                              <p:par>
                                <p:cTn id="260" presetID="6" presetClass="entr" presetSubtype="16" fill="hold" grpId="0" nodeType="withEffect">
                                  <p:stCondLst>
                                    <p:cond delay="0"/>
                                  </p:stCondLst>
                                  <p:childTnLst>
                                    <p:set>
                                      <p:cBhvr>
                                        <p:cTn id="261" dur="1" fill="hold">
                                          <p:stCondLst>
                                            <p:cond delay="0"/>
                                          </p:stCondLst>
                                        </p:cTn>
                                        <p:tgtEl>
                                          <p:spTgt spid="122"/>
                                        </p:tgtEl>
                                        <p:attrNameLst>
                                          <p:attrName>style.visibility</p:attrName>
                                        </p:attrNameLst>
                                      </p:cBhvr>
                                      <p:to>
                                        <p:strVal val="visible"/>
                                      </p:to>
                                    </p:set>
                                    <p:animEffect transition="in" filter="circle(in)">
                                      <p:cBhvr>
                                        <p:cTn id="262" dur="2000"/>
                                        <p:tgtEl>
                                          <p:spTgt spid="122"/>
                                        </p:tgtEl>
                                      </p:cBhvr>
                                    </p:animEffect>
                                  </p:childTnLst>
                                </p:cTn>
                              </p:par>
                              <p:par>
                                <p:cTn id="263" presetID="6" presetClass="entr" presetSubtype="16" fill="hold" grpId="0" nodeType="withEffect">
                                  <p:stCondLst>
                                    <p:cond delay="0"/>
                                  </p:stCondLst>
                                  <p:childTnLst>
                                    <p:set>
                                      <p:cBhvr>
                                        <p:cTn id="264" dur="1" fill="hold">
                                          <p:stCondLst>
                                            <p:cond delay="0"/>
                                          </p:stCondLst>
                                        </p:cTn>
                                        <p:tgtEl>
                                          <p:spTgt spid="123"/>
                                        </p:tgtEl>
                                        <p:attrNameLst>
                                          <p:attrName>style.visibility</p:attrName>
                                        </p:attrNameLst>
                                      </p:cBhvr>
                                      <p:to>
                                        <p:strVal val="visible"/>
                                      </p:to>
                                    </p:set>
                                    <p:animEffect transition="in" filter="circle(in)">
                                      <p:cBhvr>
                                        <p:cTn id="265" dur="2000"/>
                                        <p:tgtEl>
                                          <p:spTgt spid="123"/>
                                        </p:tgtEl>
                                      </p:cBhvr>
                                    </p:animEffect>
                                  </p:childTnLst>
                                </p:cTn>
                              </p:par>
                              <p:par>
                                <p:cTn id="266" presetID="6" presetClass="entr" presetSubtype="16" fill="hold" grpId="0" nodeType="withEffect">
                                  <p:stCondLst>
                                    <p:cond delay="0"/>
                                  </p:stCondLst>
                                  <p:childTnLst>
                                    <p:set>
                                      <p:cBhvr>
                                        <p:cTn id="267" dur="1" fill="hold">
                                          <p:stCondLst>
                                            <p:cond delay="0"/>
                                          </p:stCondLst>
                                        </p:cTn>
                                        <p:tgtEl>
                                          <p:spTgt spid="124"/>
                                        </p:tgtEl>
                                        <p:attrNameLst>
                                          <p:attrName>style.visibility</p:attrName>
                                        </p:attrNameLst>
                                      </p:cBhvr>
                                      <p:to>
                                        <p:strVal val="visible"/>
                                      </p:to>
                                    </p:set>
                                    <p:animEffect transition="in" filter="circle(in)">
                                      <p:cBhvr>
                                        <p:cTn id="268" dur="2000"/>
                                        <p:tgtEl>
                                          <p:spTgt spid="124"/>
                                        </p:tgtEl>
                                      </p:cBhvr>
                                    </p:animEffect>
                                  </p:childTnLst>
                                </p:cTn>
                              </p:par>
                              <p:par>
                                <p:cTn id="269" presetID="6" presetClass="entr" presetSubtype="16" fill="hold" grpId="0" nodeType="withEffect">
                                  <p:stCondLst>
                                    <p:cond delay="0"/>
                                  </p:stCondLst>
                                  <p:childTnLst>
                                    <p:set>
                                      <p:cBhvr>
                                        <p:cTn id="270" dur="1" fill="hold">
                                          <p:stCondLst>
                                            <p:cond delay="0"/>
                                          </p:stCondLst>
                                        </p:cTn>
                                        <p:tgtEl>
                                          <p:spTgt spid="125"/>
                                        </p:tgtEl>
                                        <p:attrNameLst>
                                          <p:attrName>style.visibility</p:attrName>
                                        </p:attrNameLst>
                                      </p:cBhvr>
                                      <p:to>
                                        <p:strVal val="visible"/>
                                      </p:to>
                                    </p:set>
                                    <p:animEffect transition="in" filter="circle(in)">
                                      <p:cBhvr>
                                        <p:cTn id="271" dur="2000"/>
                                        <p:tgtEl>
                                          <p:spTgt spid="125"/>
                                        </p:tgtEl>
                                      </p:cBhvr>
                                    </p:animEffect>
                                  </p:childTnLst>
                                </p:cTn>
                              </p:par>
                              <p:par>
                                <p:cTn id="272" presetID="6" presetClass="entr" presetSubtype="16" fill="hold" grpId="0" nodeType="withEffect">
                                  <p:stCondLst>
                                    <p:cond delay="0"/>
                                  </p:stCondLst>
                                  <p:childTnLst>
                                    <p:set>
                                      <p:cBhvr>
                                        <p:cTn id="273" dur="1" fill="hold">
                                          <p:stCondLst>
                                            <p:cond delay="0"/>
                                          </p:stCondLst>
                                        </p:cTn>
                                        <p:tgtEl>
                                          <p:spTgt spid="126"/>
                                        </p:tgtEl>
                                        <p:attrNameLst>
                                          <p:attrName>style.visibility</p:attrName>
                                        </p:attrNameLst>
                                      </p:cBhvr>
                                      <p:to>
                                        <p:strVal val="visible"/>
                                      </p:to>
                                    </p:set>
                                    <p:animEffect transition="in" filter="circle(in)">
                                      <p:cBhvr>
                                        <p:cTn id="274" dur="2000"/>
                                        <p:tgtEl>
                                          <p:spTgt spid="126"/>
                                        </p:tgtEl>
                                      </p:cBhvr>
                                    </p:animEffect>
                                  </p:childTnLst>
                                </p:cTn>
                              </p:par>
                              <p:par>
                                <p:cTn id="275" presetID="6" presetClass="entr" presetSubtype="16" fill="hold" grpId="0" nodeType="withEffect">
                                  <p:stCondLst>
                                    <p:cond delay="0"/>
                                  </p:stCondLst>
                                  <p:childTnLst>
                                    <p:set>
                                      <p:cBhvr>
                                        <p:cTn id="276" dur="1" fill="hold">
                                          <p:stCondLst>
                                            <p:cond delay="0"/>
                                          </p:stCondLst>
                                        </p:cTn>
                                        <p:tgtEl>
                                          <p:spTgt spid="127"/>
                                        </p:tgtEl>
                                        <p:attrNameLst>
                                          <p:attrName>style.visibility</p:attrName>
                                        </p:attrNameLst>
                                      </p:cBhvr>
                                      <p:to>
                                        <p:strVal val="visible"/>
                                      </p:to>
                                    </p:set>
                                    <p:animEffect transition="in" filter="circle(in)">
                                      <p:cBhvr>
                                        <p:cTn id="277" dur="2000"/>
                                        <p:tgtEl>
                                          <p:spTgt spid="127"/>
                                        </p:tgtEl>
                                      </p:cBhvr>
                                    </p:animEffect>
                                  </p:childTnLst>
                                </p:cTn>
                              </p:par>
                              <p:par>
                                <p:cTn id="278" presetID="6" presetClass="entr" presetSubtype="16" fill="hold" grpId="0" nodeType="withEffect">
                                  <p:stCondLst>
                                    <p:cond delay="0"/>
                                  </p:stCondLst>
                                  <p:childTnLst>
                                    <p:set>
                                      <p:cBhvr>
                                        <p:cTn id="279" dur="1" fill="hold">
                                          <p:stCondLst>
                                            <p:cond delay="0"/>
                                          </p:stCondLst>
                                        </p:cTn>
                                        <p:tgtEl>
                                          <p:spTgt spid="128"/>
                                        </p:tgtEl>
                                        <p:attrNameLst>
                                          <p:attrName>style.visibility</p:attrName>
                                        </p:attrNameLst>
                                      </p:cBhvr>
                                      <p:to>
                                        <p:strVal val="visible"/>
                                      </p:to>
                                    </p:set>
                                    <p:animEffect transition="in" filter="circle(in)">
                                      <p:cBhvr>
                                        <p:cTn id="280" dur="200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p:bldP spid="68" grpId="0"/>
      <p:bldP spid="69" grpId="0"/>
      <p:bldP spid="70" grpId="0"/>
      <p:bldP spid="71" grpId="0"/>
      <p:bldP spid="72" grpId="0"/>
      <p:bldP spid="73" grpId="0" animBg="1"/>
      <p:bldP spid="74" grpId="0" animBg="1"/>
      <p:bldP spid="75" grpId="0" animBg="1"/>
      <p:bldP spid="76" grpId="0" animBg="1"/>
      <p:bldP spid="77" grpId="0" animBg="1"/>
      <p:bldP spid="78" grpId="0"/>
      <p:bldP spid="79" grpId="0"/>
      <p:bldP spid="80" grpId="0" animBg="1"/>
      <p:bldP spid="81" grpId="0"/>
      <p:bldP spid="82" grpId="0"/>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p:bldP spid="114" grpId="0"/>
      <p:bldP spid="115" grpId="0"/>
      <p:bldP spid="116" grpId="0"/>
      <p:bldP spid="117" grpId="0"/>
      <p:bldP spid="118" grpId="0"/>
      <p:bldP spid="119" grpId="0" animBg="1"/>
      <p:bldP spid="120" grpId="0" animBg="1"/>
      <p:bldP spid="121" grpId="0" animBg="1"/>
      <p:bldP spid="122" grpId="0" animBg="1"/>
      <p:bldP spid="123" grpId="0" animBg="1"/>
      <p:bldP spid="124" grpId="0"/>
      <p:bldP spid="125" grpId="0"/>
      <p:bldP spid="126" grpId="0" animBg="1"/>
      <p:bldP spid="127" grpId="0"/>
      <p:bldP spid="12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6776" y="2769080"/>
            <a:ext cx="10515600" cy="4351338"/>
          </a:xfrm>
        </p:spPr>
        <p:txBody>
          <a:bodyPr/>
          <a:lstStyle/>
          <a:p>
            <a:pPr marL="0" indent="0">
              <a:spcBef>
                <a:spcPct val="50000"/>
              </a:spcBef>
              <a:buNone/>
            </a:pPr>
            <a:endParaRPr lang="en-US" altLang="en-US" b="1" u="sng" dirty="0" smtClean="0">
              <a:solidFill>
                <a:srgbClr val="CC0099"/>
              </a:solidFill>
            </a:endParaRPr>
          </a:p>
          <a:p>
            <a:pPr marL="0" indent="0">
              <a:spcBef>
                <a:spcPct val="50000"/>
              </a:spcBef>
              <a:buNone/>
            </a:pPr>
            <a:endParaRPr lang="en-US" altLang="en-US" b="1" u="sng" dirty="0">
              <a:solidFill>
                <a:srgbClr val="CC0099"/>
              </a:solidFill>
            </a:endParaRPr>
          </a:p>
          <a:p>
            <a:pPr marL="0" indent="0">
              <a:spcBef>
                <a:spcPct val="50000"/>
              </a:spcBef>
              <a:buNone/>
            </a:pPr>
            <a:r>
              <a:rPr lang="en-US" altLang="en-US" b="1" u="sng" dirty="0" smtClean="0">
                <a:solidFill>
                  <a:srgbClr val="CC0099"/>
                </a:solidFill>
                <a:latin typeface="Times New Roman" panose="02020603050405020304" pitchFamily="18" charset="0"/>
                <a:cs typeface="Times New Roman" panose="02020603050405020304" pitchFamily="18" charset="0"/>
              </a:rPr>
              <a:t>Applying imputed market value calculation,</a:t>
            </a:r>
          </a:p>
          <a:p>
            <a:pPr marL="0" indent="0">
              <a:spcBef>
                <a:spcPct val="50000"/>
              </a:spcBef>
              <a:buNone/>
            </a:pPr>
            <a:r>
              <a:rPr lang="en-US" altLang="en-US" b="1" dirty="0" smtClean="0">
                <a:latin typeface="Times New Roman" panose="02020603050405020304" pitchFamily="18" charset="0"/>
                <a:cs typeface="Times New Roman" panose="02020603050405020304" pitchFamily="18" charset="0"/>
              </a:rPr>
              <a:t>         CR (10%) = 5,00,000 (A/P, 10%, 8) – 50,000 (A/F, 10%, 8) </a:t>
            </a:r>
          </a:p>
          <a:p>
            <a:pPr marL="0" indent="0">
              <a:spcBef>
                <a:spcPct val="50000"/>
              </a:spcBef>
              <a:buNone/>
            </a:pPr>
            <a:r>
              <a:rPr lang="en-US" altLang="en-US" b="1" dirty="0" smtClean="0">
                <a:latin typeface="Times New Roman" panose="02020603050405020304" pitchFamily="18" charset="0"/>
                <a:cs typeface="Times New Roman" panose="02020603050405020304" pitchFamily="18" charset="0"/>
              </a:rPr>
              <a:t>                          = 93722 – 4372</a:t>
            </a:r>
          </a:p>
          <a:p>
            <a:pPr marL="0" indent="0">
              <a:spcBef>
                <a:spcPct val="50000"/>
              </a:spcBef>
              <a:buNone/>
            </a:pPr>
            <a:r>
              <a:rPr lang="en-US" altLang="en-US" b="1" dirty="0" smtClean="0">
                <a:latin typeface="Times New Roman" panose="02020603050405020304" pitchFamily="18" charset="0"/>
                <a:cs typeface="Times New Roman" panose="02020603050405020304" pitchFamily="18" charset="0"/>
              </a:rPr>
              <a:t>                         = $ 89,350</a:t>
            </a:r>
            <a:endParaRPr lang="en-US" altLang="en-US" b="1" baseline="-25000" dirty="0">
              <a:latin typeface="Times New Roman" panose="02020603050405020304" pitchFamily="18" charset="0"/>
              <a:cs typeface="Times New Roman" panose="02020603050405020304" pitchFamily="18" charset="0"/>
            </a:endParaRPr>
          </a:p>
        </p:txBody>
      </p:sp>
      <p:sp>
        <p:nvSpPr>
          <p:cNvPr id="13" name="Line 2">
            <a:extLst>
              <a:ext uri="{FF2B5EF4-FFF2-40B4-BE49-F238E27FC236}">
                <a16:creationId xmlns:a16="http://schemas.microsoft.com/office/drawing/2014/main" xmlns="" id="{E0963583-2FA9-45DC-977A-1838119E19AE}"/>
              </a:ext>
            </a:extLst>
          </p:cNvPr>
          <p:cNvSpPr>
            <a:spLocks noChangeShapeType="1"/>
          </p:cNvSpPr>
          <p:nvPr/>
        </p:nvSpPr>
        <p:spPr bwMode="auto">
          <a:xfrm>
            <a:off x="3505202" y="2577966"/>
            <a:ext cx="3352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4" name="Line 3">
            <a:extLst>
              <a:ext uri="{FF2B5EF4-FFF2-40B4-BE49-F238E27FC236}">
                <a16:creationId xmlns:a16="http://schemas.microsoft.com/office/drawing/2014/main" xmlns="" id="{9520F12B-DD9A-4CED-8032-C950004652DF}"/>
              </a:ext>
            </a:extLst>
          </p:cNvPr>
          <p:cNvSpPr>
            <a:spLocks noChangeShapeType="1"/>
          </p:cNvSpPr>
          <p:nvPr/>
        </p:nvSpPr>
        <p:spPr bwMode="auto">
          <a:xfrm>
            <a:off x="3505202" y="2577966"/>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5" name="Line 4">
            <a:extLst>
              <a:ext uri="{FF2B5EF4-FFF2-40B4-BE49-F238E27FC236}">
                <a16:creationId xmlns:a16="http://schemas.microsoft.com/office/drawing/2014/main" xmlns="" id="{90541367-52CF-4353-A520-5141CA725FF0}"/>
              </a:ext>
            </a:extLst>
          </p:cNvPr>
          <p:cNvSpPr>
            <a:spLocks noChangeShapeType="1"/>
          </p:cNvSpPr>
          <p:nvPr/>
        </p:nvSpPr>
        <p:spPr bwMode="auto">
          <a:xfrm flipV="1">
            <a:off x="4191002" y="2044566"/>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6" name="Line 5">
            <a:extLst>
              <a:ext uri="{FF2B5EF4-FFF2-40B4-BE49-F238E27FC236}">
                <a16:creationId xmlns:a16="http://schemas.microsoft.com/office/drawing/2014/main" xmlns="" id="{52228537-FEC5-48EB-8D41-CC7560CFA75A}"/>
              </a:ext>
            </a:extLst>
          </p:cNvPr>
          <p:cNvSpPr>
            <a:spLocks noChangeShapeType="1"/>
          </p:cNvSpPr>
          <p:nvPr/>
        </p:nvSpPr>
        <p:spPr bwMode="auto">
          <a:xfrm flipV="1">
            <a:off x="4876802" y="2044566"/>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7" name="Line 6">
            <a:extLst>
              <a:ext uri="{FF2B5EF4-FFF2-40B4-BE49-F238E27FC236}">
                <a16:creationId xmlns:a16="http://schemas.microsoft.com/office/drawing/2014/main" xmlns="" id="{FAA3273C-EC93-44B6-B166-5FEDADDA3F5E}"/>
              </a:ext>
            </a:extLst>
          </p:cNvPr>
          <p:cNvSpPr>
            <a:spLocks noChangeShapeType="1"/>
          </p:cNvSpPr>
          <p:nvPr/>
        </p:nvSpPr>
        <p:spPr bwMode="auto">
          <a:xfrm flipV="1">
            <a:off x="5562602" y="2044566"/>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8" name="Line 7">
            <a:extLst>
              <a:ext uri="{FF2B5EF4-FFF2-40B4-BE49-F238E27FC236}">
                <a16:creationId xmlns:a16="http://schemas.microsoft.com/office/drawing/2014/main" xmlns="" id="{9C84B3E5-FB3D-4E34-B95C-8FBE8BC909C1}"/>
              </a:ext>
            </a:extLst>
          </p:cNvPr>
          <p:cNvSpPr>
            <a:spLocks noChangeShapeType="1"/>
          </p:cNvSpPr>
          <p:nvPr/>
        </p:nvSpPr>
        <p:spPr bwMode="auto">
          <a:xfrm flipV="1">
            <a:off x="6248402" y="2044566"/>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9" name="Line 8">
            <a:extLst>
              <a:ext uri="{FF2B5EF4-FFF2-40B4-BE49-F238E27FC236}">
                <a16:creationId xmlns:a16="http://schemas.microsoft.com/office/drawing/2014/main" xmlns="" id="{145B2170-FB1C-4446-976B-A1B09F7F0309}"/>
              </a:ext>
            </a:extLst>
          </p:cNvPr>
          <p:cNvSpPr>
            <a:spLocks noChangeShapeType="1"/>
          </p:cNvSpPr>
          <p:nvPr/>
        </p:nvSpPr>
        <p:spPr bwMode="auto">
          <a:xfrm flipV="1">
            <a:off x="6858002" y="2044566"/>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0" name="Line 9">
            <a:extLst>
              <a:ext uri="{FF2B5EF4-FFF2-40B4-BE49-F238E27FC236}">
                <a16:creationId xmlns:a16="http://schemas.microsoft.com/office/drawing/2014/main" xmlns="" id="{CEE84B90-FE41-4ECB-A403-9147B69A50AD}"/>
              </a:ext>
            </a:extLst>
          </p:cNvPr>
          <p:cNvSpPr>
            <a:spLocks noChangeShapeType="1"/>
          </p:cNvSpPr>
          <p:nvPr/>
        </p:nvSpPr>
        <p:spPr bwMode="auto">
          <a:xfrm>
            <a:off x="3505202" y="2577966"/>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1" name="Line 10">
            <a:extLst>
              <a:ext uri="{FF2B5EF4-FFF2-40B4-BE49-F238E27FC236}">
                <a16:creationId xmlns:a16="http://schemas.microsoft.com/office/drawing/2014/main" xmlns="" id="{F8107EA6-56F4-4E5A-9239-BC830C339099}"/>
              </a:ext>
            </a:extLst>
          </p:cNvPr>
          <p:cNvSpPr>
            <a:spLocks noChangeShapeType="1"/>
          </p:cNvSpPr>
          <p:nvPr/>
        </p:nvSpPr>
        <p:spPr bwMode="auto">
          <a:xfrm>
            <a:off x="3505202" y="2577966"/>
            <a:ext cx="3352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2" name="Line 11">
            <a:extLst>
              <a:ext uri="{FF2B5EF4-FFF2-40B4-BE49-F238E27FC236}">
                <a16:creationId xmlns:a16="http://schemas.microsoft.com/office/drawing/2014/main" xmlns="" id="{C9FCB4C4-A026-4333-BB79-F246791A0808}"/>
              </a:ext>
            </a:extLst>
          </p:cNvPr>
          <p:cNvSpPr>
            <a:spLocks noChangeShapeType="1"/>
          </p:cNvSpPr>
          <p:nvPr/>
        </p:nvSpPr>
        <p:spPr bwMode="auto">
          <a:xfrm flipV="1">
            <a:off x="4191002" y="2044566"/>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3" name="Line 12">
            <a:extLst>
              <a:ext uri="{FF2B5EF4-FFF2-40B4-BE49-F238E27FC236}">
                <a16:creationId xmlns:a16="http://schemas.microsoft.com/office/drawing/2014/main" xmlns="" id="{65463DD2-8FF1-43BC-938D-88C898DF5C8C}"/>
              </a:ext>
            </a:extLst>
          </p:cNvPr>
          <p:cNvSpPr>
            <a:spLocks noChangeShapeType="1"/>
          </p:cNvSpPr>
          <p:nvPr/>
        </p:nvSpPr>
        <p:spPr bwMode="auto">
          <a:xfrm flipV="1">
            <a:off x="4876802" y="2044566"/>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4" name="Line 13">
            <a:extLst>
              <a:ext uri="{FF2B5EF4-FFF2-40B4-BE49-F238E27FC236}">
                <a16:creationId xmlns:a16="http://schemas.microsoft.com/office/drawing/2014/main" xmlns="" id="{1266EA4D-08E0-464E-BC40-F1D2959B70AA}"/>
              </a:ext>
            </a:extLst>
          </p:cNvPr>
          <p:cNvSpPr>
            <a:spLocks noChangeShapeType="1"/>
          </p:cNvSpPr>
          <p:nvPr/>
        </p:nvSpPr>
        <p:spPr bwMode="auto">
          <a:xfrm>
            <a:off x="3505202" y="2577966"/>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5" name="Line 14">
            <a:extLst>
              <a:ext uri="{FF2B5EF4-FFF2-40B4-BE49-F238E27FC236}">
                <a16:creationId xmlns:a16="http://schemas.microsoft.com/office/drawing/2014/main" xmlns="" id="{0885CCC9-9F87-4E65-AD5D-762A25BCC687}"/>
              </a:ext>
            </a:extLst>
          </p:cNvPr>
          <p:cNvSpPr>
            <a:spLocks noChangeShapeType="1"/>
          </p:cNvSpPr>
          <p:nvPr/>
        </p:nvSpPr>
        <p:spPr bwMode="auto">
          <a:xfrm flipV="1">
            <a:off x="5562602" y="2044566"/>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6" name="Line 15">
            <a:extLst>
              <a:ext uri="{FF2B5EF4-FFF2-40B4-BE49-F238E27FC236}">
                <a16:creationId xmlns:a16="http://schemas.microsoft.com/office/drawing/2014/main" xmlns="" id="{93DAD818-94F6-4A1E-B4DA-B707202EF201}"/>
              </a:ext>
            </a:extLst>
          </p:cNvPr>
          <p:cNvSpPr>
            <a:spLocks noChangeShapeType="1"/>
          </p:cNvSpPr>
          <p:nvPr/>
        </p:nvSpPr>
        <p:spPr bwMode="auto">
          <a:xfrm>
            <a:off x="3505202" y="2577966"/>
            <a:ext cx="3352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27" name="Line 16">
            <a:extLst>
              <a:ext uri="{FF2B5EF4-FFF2-40B4-BE49-F238E27FC236}">
                <a16:creationId xmlns:a16="http://schemas.microsoft.com/office/drawing/2014/main" xmlns="" id="{BF07BFF9-E029-4121-A03C-322F20A981F3}"/>
              </a:ext>
            </a:extLst>
          </p:cNvPr>
          <p:cNvSpPr>
            <a:spLocks noChangeShapeType="1"/>
          </p:cNvSpPr>
          <p:nvPr/>
        </p:nvSpPr>
        <p:spPr bwMode="auto">
          <a:xfrm flipV="1">
            <a:off x="4191002" y="2044566"/>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8" name="Line 17">
            <a:extLst>
              <a:ext uri="{FF2B5EF4-FFF2-40B4-BE49-F238E27FC236}">
                <a16:creationId xmlns:a16="http://schemas.microsoft.com/office/drawing/2014/main" xmlns="" id="{701E26B4-6915-4C67-9197-EA1C7127083E}"/>
              </a:ext>
            </a:extLst>
          </p:cNvPr>
          <p:cNvSpPr>
            <a:spLocks noChangeShapeType="1"/>
          </p:cNvSpPr>
          <p:nvPr/>
        </p:nvSpPr>
        <p:spPr bwMode="auto">
          <a:xfrm flipV="1">
            <a:off x="4876802" y="2044566"/>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29" name="Line 18">
            <a:extLst>
              <a:ext uri="{FF2B5EF4-FFF2-40B4-BE49-F238E27FC236}">
                <a16:creationId xmlns:a16="http://schemas.microsoft.com/office/drawing/2014/main" xmlns="" id="{602237A1-9403-471F-A9E4-E3C759A89008}"/>
              </a:ext>
            </a:extLst>
          </p:cNvPr>
          <p:cNvSpPr>
            <a:spLocks noChangeShapeType="1"/>
          </p:cNvSpPr>
          <p:nvPr/>
        </p:nvSpPr>
        <p:spPr bwMode="auto">
          <a:xfrm>
            <a:off x="3505202" y="2577966"/>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0" name="Line 19">
            <a:extLst>
              <a:ext uri="{FF2B5EF4-FFF2-40B4-BE49-F238E27FC236}">
                <a16:creationId xmlns:a16="http://schemas.microsoft.com/office/drawing/2014/main" xmlns="" id="{D0855EB4-2400-43CE-B8E1-7F14583B192C}"/>
              </a:ext>
            </a:extLst>
          </p:cNvPr>
          <p:cNvSpPr>
            <a:spLocks noChangeShapeType="1"/>
          </p:cNvSpPr>
          <p:nvPr/>
        </p:nvSpPr>
        <p:spPr bwMode="auto">
          <a:xfrm flipV="1">
            <a:off x="6248402" y="2044566"/>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1" name="Line 20">
            <a:extLst>
              <a:ext uri="{FF2B5EF4-FFF2-40B4-BE49-F238E27FC236}">
                <a16:creationId xmlns:a16="http://schemas.microsoft.com/office/drawing/2014/main" xmlns="" id="{4827B330-2082-4A8B-B2CE-66C91579B477}"/>
              </a:ext>
            </a:extLst>
          </p:cNvPr>
          <p:cNvSpPr>
            <a:spLocks noChangeShapeType="1"/>
          </p:cNvSpPr>
          <p:nvPr/>
        </p:nvSpPr>
        <p:spPr bwMode="auto">
          <a:xfrm flipV="1">
            <a:off x="5562602" y="2044566"/>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2" name="Line 21">
            <a:extLst>
              <a:ext uri="{FF2B5EF4-FFF2-40B4-BE49-F238E27FC236}">
                <a16:creationId xmlns:a16="http://schemas.microsoft.com/office/drawing/2014/main" xmlns="" id="{8794F81A-CFEF-4FCA-8652-B89B8DE8AFB0}"/>
              </a:ext>
            </a:extLst>
          </p:cNvPr>
          <p:cNvSpPr>
            <a:spLocks noChangeShapeType="1"/>
          </p:cNvSpPr>
          <p:nvPr/>
        </p:nvSpPr>
        <p:spPr bwMode="auto">
          <a:xfrm>
            <a:off x="3505202" y="2577966"/>
            <a:ext cx="3352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33" name="Line 22">
            <a:extLst>
              <a:ext uri="{FF2B5EF4-FFF2-40B4-BE49-F238E27FC236}">
                <a16:creationId xmlns:a16="http://schemas.microsoft.com/office/drawing/2014/main" xmlns="" id="{9A389FC6-598E-40EC-A3B5-6277168947E2}"/>
              </a:ext>
            </a:extLst>
          </p:cNvPr>
          <p:cNvSpPr>
            <a:spLocks noChangeShapeType="1"/>
          </p:cNvSpPr>
          <p:nvPr/>
        </p:nvSpPr>
        <p:spPr bwMode="auto">
          <a:xfrm flipV="1">
            <a:off x="4191002" y="2044566"/>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4" name="Line 23">
            <a:extLst>
              <a:ext uri="{FF2B5EF4-FFF2-40B4-BE49-F238E27FC236}">
                <a16:creationId xmlns:a16="http://schemas.microsoft.com/office/drawing/2014/main" xmlns="" id="{8719B550-D1B3-4EBD-B530-456843CEE14D}"/>
              </a:ext>
            </a:extLst>
          </p:cNvPr>
          <p:cNvSpPr>
            <a:spLocks noChangeShapeType="1"/>
          </p:cNvSpPr>
          <p:nvPr/>
        </p:nvSpPr>
        <p:spPr bwMode="auto">
          <a:xfrm flipV="1">
            <a:off x="4876802" y="2044566"/>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5" name="Line 24">
            <a:extLst>
              <a:ext uri="{FF2B5EF4-FFF2-40B4-BE49-F238E27FC236}">
                <a16:creationId xmlns:a16="http://schemas.microsoft.com/office/drawing/2014/main" xmlns="" id="{912C5EC1-6ABA-445B-92D1-DE5EBF1A3CD6}"/>
              </a:ext>
            </a:extLst>
          </p:cNvPr>
          <p:cNvSpPr>
            <a:spLocks noChangeShapeType="1"/>
          </p:cNvSpPr>
          <p:nvPr/>
        </p:nvSpPr>
        <p:spPr bwMode="auto">
          <a:xfrm>
            <a:off x="3505202" y="2577966"/>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6" name="Line 25">
            <a:extLst>
              <a:ext uri="{FF2B5EF4-FFF2-40B4-BE49-F238E27FC236}">
                <a16:creationId xmlns:a16="http://schemas.microsoft.com/office/drawing/2014/main" xmlns="" id="{0BD9108F-7C9C-4A77-B391-E87631D43BF5}"/>
              </a:ext>
            </a:extLst>
          </p:cNvPr>
          <p:cNvSpPr>
            <a:spLocks noChangeShapeType="1"/>
          </p:cNvSpPr>
          <p:nvPr/>
        </p:nvSpPr>
        <p:spPr bwMode="auto">
          <a:xfrm flipV="1">
            <a:off x="6858002" y="2044566"/>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7" name="Line 26">
            <a:extLst>
              <a:ext uri="{FF2B5EF4-FFF2-40B4-BE49-F238E27FC236}">
                <a16:creationId xmlns:a16="http://schemas.microsoft.com/office/drawing/2014/main" xmlns="" id="{7070897D-8A91-4EB7-AF16-9764914674A2}"/>
              </a:ext>
            </a:extLst>
          </p:cNvPr>
          <p:cNvSpPr>
            <a:spLocks noChangeShapeType="1"/>
          </p:cNvSpPr>
          <p:nvPr/>
        </p:nvSpPr>
        <p:spPr bwMode="auto">
          <a:xfrm flipV="1">
            <a:off x="6248402" y="2044566"/>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8" name="Line 27">
            <a:extLst>
              <a:ext uri="{FF2B5EF4-FFF2-40B4-BE49-F238E27FC236}">
                <a16:creationId xmlns:a16="http://schemas.microsoft.com/office/drawing/2014/main" xmlns="" id="{684453A3-5CF0-475A-ABF0-E4B1C8162F40}"/>
              </a:ext>
            </a:extLst>
          </p:cNvPr>
          <p:cNvSpPr>
            <a:spLocks noChangeShapeType="1"/>
          </p:cNvSpPr>
          <p:nvPr/>
        </p:nvSpPr>
        <p:spPr bwMode="auto">
          <a:xfrm flipV="1">
            <a:off x="5562602" y="2044566"/>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9" name="Line 28">
            <a:extLst>
              <a:ext uri="{FF2B5EF4-FFF2-40B4-BE49-F238E27FC236}">
                <a16:creationId xmlns:a16="http://schemas.microsoft.com/office/drawing/2014/main" xmlns="" id="{19ACB5EB-8B4B-4955-A7A9-3DF4C9F3674D}"/>
              </a:ext>
            </a:extLst>
          </p:cNvPr>
          <p:cNvSpPr>
            <a:spLocks noChangeShapeType="1"/>
          </p:cNvSpPr>
          <p:nvPr/>
        </p:nvSpPr>
        <p:spPr bwMode="auto">
          <a:xfrm>
            <a:off x="3505202" y="2577966"/>
            <a:ext cx="3352800" cy="0"/>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40" name="Line 29">
            <a:extLst>
              <a:ext uri="{FF2B5EF4-FFF2-40B4-BE49-F238E27FC236}">
                <a16:creationId xmlns:a16="http://schemas.microsoft.com/office/drawing/2014/main" xmlns="" id="{EDDE27AB-148E-4C3C-8E78-47CA6621DC78}"/>
              </a:ext>
            </a:extLst>
          </p:cNvPr>
          <p:cNvSpPr>
            <a:spLocks noChangeShapeType="1"/>
          </p:cNvSpPr>
          <p:nvPr/>
        </p:nvSpPr>
        <p:spPr bwMode="auto">
          <a:xfrm flipV="1">
            <a:off x="4191002" y="2044566"/>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1" name="Line 30">
            <a:extLst>
              <a:ext uri="{FF2B5EF4-FFF2-40B4-BE49-F238E27FC236}">
                <a16:creationId xmlns:a16="http://schemas.microsoft.com/office/drawing/2014/main" xmlns="" id="{CE16A1D7-8317-4870-BE36-7C487D9520D4}"/>
              </a:ext>
            </a:extLst>
          </p:cNvPr>
          <p:cNvSpPr>
            <a:spLocks noChangeShapeType="1"/>
          </p:cNvSpPr>
          <p:nvPr/>
        </p:nvSpPr>
        <p:spPr bwMode="auto">
          <a:xfrm flipV="1">
            <a:off x="4876802" y="2044566"/>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 name="Line 31">
            <a:extLst>
              <a:ext uri="{FF2B5EF4-FFF2-40B4-BE49-F238E27FC236}">
                <a16:creationId xmlns:a16="http://schemas.microsoft.com/office/drawing/2014/main" xmlns="" id="{9F165705-8130-4364-A307-5B28F1B7AAB7}"/>
              </a:ext>
            </a:extLst>
          </p:cNvPr>
          <p:cNvSpPr>
            <a:spLocks noChangeShapeType="1"/>
          </p:cNvSpPr>
          <p:nvPr/>
        </p:nvSpPr>
        <p:spPr bwMode="auto">
          <a:xfrm>
            <a:off x="3505202" y="2577966"/>
            <a:ext cx="0" cy="1066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3" name="Text Box 32">
            <a:extLst>
              <a:ext uri="{FF2B5EF4-FFF2-40B4-BE49-F238E27FC236}">
                <a16:creationId xmlns:a16="http://schemas.microsoft.com/office/drawing/2014/main" xmlns="" id="{63F9311F-E475-4665-8739-78AAC26148E5}"/>
              </a:ext>
            </a:extLst>
          </p:cNvPr>
          <p:cNvSpPr txBox="1">
            <a:spLocks noChangeArrowheads="1"/>
          </p:cNvSpPr>
          <p:nvPr/>
        </p:nvSpPr>
        <p:spPr bwMode="auto">
          <a:xfrm>
            <a:off x="3200402" y="2501767"/>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0</a:t>
            </a:r>
          </a:p>
        </p:txBody>
      </p:sp>
      <p:sp>
        <p:nvSpPr>
          <p:cNvPr id="44" name="Text Box 33">
            <a:extLst>
              <a:ext uri="{FF2B5EF4-FFF2-40B4-BE49-F238E27FC236}">
                <a16:creationId xmlns:a16="http://schemas.microsoft.com/office/drawing/2014/main" xmlns="" id="{A24CA792-47D4-443E-8035-0970B179AE27}"/>
              </a:ext>
            </a:extLst>
          </p:cNvPr>
          <p:cNvSpPr txBox="1">
            <a:spLocks noChangeArrowheads="1"/>
          </p:cNvSpPr>
          <p:nvPr/>
        </p:nvSpPr>
        <p:spPr bwMode="auto">
          <a:xfrm>
            <a:off x="3962402" y="2501767"/>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1</a:t>
            </a:r>
          </a:p>
        </p:txBody>
      </p:sp>
      <p:sp>
        <p:nvSpPr>
          <p:cNvPr id="45" name="Text Box 34">
            <a:extLst>
              <a:ext uri="{FF2B5EF4-FFF2-40B4-BE49-F238E27FC236}">
                <a16:creationId xmlns:a16="http://schemas.microsoft.com/office/drawing/2014/main" xmlns="" id="{E8E95034-9ADC-4269-A5C2-DA3886331BD5}"/>
              </a:ext>
            </a:extLst>
          </p:cNvPr>
          <p:cNvSpPr txBox="1">
            <a:spLocks noChangeArrowheads="1"/>
          </p:cNvSpPr>
          <p:nvPr/>
        </p:nvSpPr>
        <p:spPr bwMode="auto">
          <a:xfrm>
            <a:off x="4648202" y="2501767"/>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2</a:t>
            </a:r>
          </a:p>
        </p:txBody>
      </p:sp>
      <p:sp>
        <p:nvSpPr>
          <p:cNvPr id="46" name="Text Box 35">
            <a:extLst>
              <a:ext uri="{FF2B5EF4-FFF2-40B4-BE49-F238E27FC236}">
                <a16:creationId xmlns:a16="http://schemas.microsoft.com/office/drawing/2014/main" xmlns="" id="{84262787-FBB9-45DF-B937-0C0F1A06F107}"/>
              </a:ext>
            </a:extLst>
          </p:cNvPr>
          <p:cNvSpPr txBox="1">
            <a:spLocks noChangeArrowheads="1"/>
          </p:cNvSpPr>
          <p:nvPr/>
        </p:nvSpPr>
        <p:spPr bwMode="auto">
          <a:xfrm>
            <a:off x="5334002" y="2501767"/>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3</a:t>
            </a:r>
          </a:p>
        </p:txBody>
      </p:sp>
      <p:sp>
        <p:nvSpPr>
          <p:cNvPr id="47" name="Text Box 36">
            <a:extLst>
              <a:ext uri="{FF2B5EF4-FFF2-40B4-BE49-F238E27FC236}">
                <a16:creationId xmlns:a16="http://schemas.microsoft.com/office/drawing/2014/main" xmlns="" id="{CD819794-9865-4256-A935-446A54DD4EC8}"/>
              </a:ext>
            </a:extLst>
          </p:cNvPr>
          <p:cNvSpPr txBox="1">
            <a:spLocks noChangeArrowheads="1"/>
          </p:cNvSpPr>
          <p:nvPr/>
        </p:nvSpPr>
        <p:spPr bwMode="auto">
          <a:xfrm>
            <a:off x="6019802" y="2501767"/>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4</a:t>
            </a:r>
          </a:p>
        </p:txBody>
      </p:sp>
      <p:sp>
        <p:nvSpPr>
          <p:cNvPr id="48" name="Text Box 37">
            <a:extLst>
              <a:ext uri="{FF2B5EF4-FFF2-40B4-BE49-F238E27FC236}">
                <a16:creationId xmlns:a16="http://schemas.microsoft.com/office/drawing/2014/main" xmlns="" id="{98D34F8A-B7C8-48B1-A3A8-4C26727A5363}"/>
              </a:ext>
            </a:extLst>
          </p:cNvPr>
          <p:cNvSpPr txBox="1">
            <a:spLocks noChangeArrowheads="1"/>
          </p:cNvSpPr>
          <p:nvPr/>
        </p:nvSpPr>
        <p:spPr bwMode="auto">
          <a:xfrm>
            <a:off x="6629402" y="2501767"/>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5</a:t>
            </a:r>
          </a:p>
        </p:txBody>
      </p:sp>
      <p:sp>
        <p:nvSpPr>
          <p:cNvPr id="49" name="Line 38">
            <a:extLst>
              <a:ext uri="{FF2B5EF4-FFF2-40B4-BE49-F238E27FC236}">
                <a16:creationId xmlns:a16="http://schemas.microsoft.com/office/drawing/2014/main" xmlns="" id="{EF1F90ED-B30B-4AA8-900D-6DE59E7FAC50}"/>
              </a:ext>
            </a:extLst>
          </p:cNvPr>
          <p:cNvSpPr>
            <a:spLocks noChangeShapeType="1"/>
          </p:cNvSpPr>
          <p:nvPr/>
        </p:nvSpPr>
        <p:spPr bwMode="auto">
          <a:xfrm>
            <a:off x="4191002" y="2577966"/>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0" name="Line 39">
            <a:extLst>
              <a:ext uri="{FF2B5EF4-FFF2-40B4-BE49-F238E27FC236}">
                <a16:creationId xmlns:a16="http://schemas.microsoft.com/office/drawing/2014/main" xmlns="" id="{35D226F6-AF0C-40DD-873F-7380B158324C}"/>
              </a:ext>
            </a:extLst>
          </p:cNvPr>
          <p:cNvSpPr>
            <a:spLocks noChangeShapeType="1"/>
          </p:cNvSpPr>
          <p:nvPr/>
        </p:nvSpPr>
        <p:spPr bwMode="auto">
          <a:xfrm>
            <a:off x="4876802" y="2577966"/>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1" name="Line 40">
            <a:extLst>
              <a:ext uri="{FF2B5EF4-FFF2-40B4-BE49-F238E27FC236}">
                <a16:creationId xmlns:a16="http://schemas.microsoft.com/office/drawing/2014/main" xmlns="" id="{B434FDED-097C-4D6F-9689-EDC1A95D6E8A}"/>
              </a:ext>
            </a:extLst>
          </p:cNvPr>
          <p:cNvSpPr>
            <a:spLocks noChangeShapeType="1"/>
          </p:cNvSpPr>
          <p:nvPr/>
        </p:nvSpPr>
        <p:spPr bwMode="auto">
          <a:xfrm>
            <a:off x="5562602" y="2577966"/>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2" name="Line 41">
            <a:extLst>
              <a:ext uri="{FF2B5EF4-FFF2-40B4-BE49-F238E27FC236}">
                <a16:creationId xmlns:a16="http://schemas.microsoft.com/office/drawing/2014/main" xmlns="" id="{1A0CA7A1-2942-4B24-AF66-60E4B7B847B8}"/>
              </a:ext>
            </a:extLst>
          </p:cNvPr>
          <p:cNvSpPr>
            <a:spLocks noChangeShapeType="1"/>
          </p:cNvSpPr>
          <p:nvPr/>
        </p:nvSpPr>
        <p:spPr bwMode="auto">
          <a:xfrm>
            <a:off x="6248402" y="2577966"/>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3" name="Line 42">
            <a:extLst>
              <a:ext uri="{FF2B5EF4-FFF2-40B4-BE49-F238E27FC236}">
                <a16:creationId xmlns:a16="http://schemas.microsoft.com/office/drawing/2014/main" xmlns="" id="{8FEC64BD-0E96-427A-8653-DA1A8F70286B}"/>
              </a:ext>
            </a:extLst>
          </p:cNvPr>
          <p:cNvSpPr>
            <a:spLocks noChangeShapeType="1"/>
          </p:cNvSpPr>
          <p:nvPr/>
        </p:nvSpPr>
        <p:spPr bwMode="auto">
          <a:xfrm>
            <a:off x="6858002" y="2577966"/>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4" name="Text Box 43">
            <a:extLst>
              <a:ext uri="{FF2B5EF4-FFF2-40B4-BE49-F238E27FC236}">
                <a16:creationId xmlns:a16="http://schemas.microsoft.com/office/drawing/2014/main" xmlns="" id="{12651D75-16EB-45F1-BA54-A22B694E0D34}"/>
              </a:ext>
            </a:extLst>
          </p:cNvPr>
          <p:cNvSpPr txBox="1">
            <a:spLocks noChangeArrowheads="1"/>
          </p:cNvSpPr>
          <p:nvPr/>
        </p:nvSpPr>
        <p:spPr bwMode="auto">
          <a:xfrm>
            <a:off x="4953002" y="1587367"/>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1,75,000</a:t>
            </a:r>
          </a:p>
        </p:txBody>
      </p:sp>
      <p:sp>
        <p:nvSpPr>
          <p:cNvPr id="55" name="Text Box 44">
            <a:extLst>
              <a:ext uri="{FF2B5EF4-FFF2-40B4-BE49-F238E27FC236}">
                <a16:creationId xmlns:a16="http://schemas.microsoft.com/office/drawing/2014/main" xmlns="" id="{75016632-31D0-40BF-9645-DB2711843840}"/>
              </a:ext>
            </a:extLst>
          </p:cNvPr>
          <p:cNvSpPr txBox="1">
            <a:spLocks noChangeArrowheads="1"/>
          </p:cNvSpPr>
          <p:nvPr/>
        </p:nvSpPr>
        <p:spPr bwMode="auto">
          <a:xfrm>
            <a:off x="4800602" y="3035167"/>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25,000</a:t>
            </a:r>
          </a:p>
        </p:txBody>
      </p:sp>
      <p:sp>
        <p:nvSpPr>
          <p:cNvPr id="56" name="Line 45">
            <a:extLst>
              <a:ext uri="{FF2B5EF4-FFF2-40B4-BE49-F238E27FC236}">
                <a16:creationId xmlns:a16="http://schemas.microsoft.com/office/drawing/2014/main" xmlns="" id="{3EECEFEF-F217-49FB-83D1-A4926477B7D5}"/>
              </a:ext>
            </a:extLst>
          </p:cNvPr>
          <p:cNvSpPr>
            <a:spLocks noChangeShapeType="1"/>
          </p:cNvSpPr>
          <p:nvPr/>
        </p:nvSpPr>
        <p:spPr bwMode="auto">
          <a:xfrm flipV="1">
            <a:off x="8382002" y="1587366"/>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7" name="Text Box 46">
            <a:extLst>
              <a:ext uri="{FF2B5EF4-FFF2-40B4-BE49-F238E27FC236}">
                <a16:creationId xmlns:a16="http://schemas.microsoft.com/office/drawing/2014/main" xmlns="" id="{EA20D36B-4D06-44FF-95D0-7827F3AEB096}"/>
              </a:ext>
            </a:extLst>
          </p:cNvPr>
          <p:cNvSpPr txBox="1">
            <a:spLocks noChangeArrowheads="1"/>
          </p:cNvSpPr>
          <p:nvPr/>
        </p:nvSpPr>
        <p:spPr bwMode="auto">
          <a:xfrm>
            <a:off x="7162802" y="2501767"/>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6</a:t>
            </a:r>
          </a:p>
        </p:txBody>
      </p:sp>
      <p:sp>
        <p:nvSpPr>
          <p:cNvPr id="58" name="Text Box 47">
            <a:extLst>
              <a:ext uri="{FF2B5EF4-FFF2-40B4-BE49-F238E27FC236}">
                <a16:creationId xmlns:a16="http://schemas.microsoft.com/office/drawing/2014/main" xmlns="" id="{963F676A-A1BD-4AC4-A76A-3A1694926479}"/>
              </a:ext>
            </a:extLst>
          </p:cNvPr>
          <p:cNvSpPr txBox="1">
            <a:spLocks noChangeArrowheads="1"/>
          </p:cNvSpPr>
          <p:nvPr/>
        </p:nvSpPr>
        <p:spPr bwMode="auto">
          <a:xfrm>
            <a:off x="7696202" y="2501767"/>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7</a:t>
            </a:r>
          </a:p>
        </p:txBody>
      </p:sp>
      <p:sp>
        <p:nvSpPr>
          <p:cNvPr id="59" name="Text Box 48">
            <a:extLst>
              <a:ext uri="{FF2B5EF4-FFF2-40B4-BE49-F238E27FC236}">
                <a16:creationId xmlns:a16="http://schemas.microsoft.com/office/drawing/2014/main" xmlns="" id="{1EFE7B04-197B-44F3-A445-D24E46E7D97D}"/>
              </a:ext>
            </a:extLst>
          </p:cNvPr>
          <p:cNvSpPr txBox="1">
            <a:spLocks noChangeArrowheads="1"/>
          </p:cNvSpPr>
          <p:nvPr/>
        </p:nvSpPr>
        <p:spPr bwMode="auto">
          <a:xfrm>
            <a:off x="8153402" y="2501767"/>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8</a:t>
            </a:r>
          </a:p>
        </p:txBody>
      </p:sp>
      <p:sp>
        <p:nvSpPr>
          <p:cNvPr id="60" name="Line 49">
            <a:extLst>
              <a:ext uri="{FF2B5EF4-FFF2-40B4-BE49-F238E27FC236}">
                <a16:creationId xmlns:a16="http://schemas.microsoft.com/office/drawing/2014/main" xmlns="" id="{5D4C634C-973B-4F08-BDB8-A251B6633273}"/>
              </a:ext>
            </a:extLst>
          </p:cNvPr>
          <p:cNvSpPr>
            <a:spLocks noChangeShapeType="1"/>
          </p:cNvSpPr>
          <p:nvPr/>
        </p:nvSpPr>
        <p:spPr bwMode="auto">
          <a:xfrm flipV="1">
            <a:off x="7391402" y="2044566"/>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61" name="Line 50">
            <a:extLst>
              <a:ext uri="{FF2B5EF4-FFF2-40B4-BE49-F238E27FC236}">
                <a16:creationId xmlns:a16="http://schemas.microsoft.com/office/drawing/2014/main" xmlns="" id="{653B42D9-228F-42D4-8FAD-884B788620B6}"/>
              </a:ext>
            </a:extLst>
          </p:cNvPr>
          <p:cNvSpPr>
            <a:spLocks noChangeShapeType="1"/>
          </p:cNvSpPr>
          <p:nvPr/>
        </p:nvSpPr>
        <p:spPr bwMode="auto">
          <a:xfrm flipV="1">
            <a:off x="7924802" y="2044566"/>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62" name="Line 51">
            <a:extLst>
              <a:ext uri="{FF2B5EF4-FFF2-40B4-BE49-F238E27FC236}">
                <a16:creationId xmlns:a16="http://schemas.microsoft.com/office/drawing/2014/main" xmlns="" id="{3B92A66E-3CD5-40A2-B64B-2111F8F4A950}"/>
              </a:ext>
            </a:extLst>
          </p:cNvPr>
          <p:cNvSpPr>
            <a:spLocks noChangeShapeType="1"/>
          </p:cNvSpPr>
          <p:nvPr/>
        </p:nvSpPr>
        <p:spPr bwMode="auto">
          <a:xfrm flipV="1">
            <a:off x="8382002" y="2044566"/>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63" name="Line 52">
            <a:extLst>
              <a:ext uri="{FF2B5EF4-FFF2-40B4-BE49-F238E27FC236}">
                <a16:creationId xmlns:a16="http://schemas.microsoft.com/office/drawing/2014/main" xmlns="" id="{564EDBE5-CC93-4EE0-B4B6-732657AE7CAA}"/>
              </a:ext>
            </a:extLst>
          </p:cNvPr>
          <p:cNvSpPr>
            <a:spLocks noChangeShapeType="1"/>
          </p:cNvSpPr>
          <p:nvPr/>
        </p:nvSpPr>
        <p:spPr bwMode="auto">
          <a:xfrm>
            <a:off x="7391402" y="2577966"/>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64" name="Line 53">
            <a:extLst>
              <a:ext uri="{FF2B5EF4-FFF2-40B4-BE49-F238E27FC236}">
                <a16:creationId xmlns:a16="http://schemas.microsoft.com/office/drawing/2014/main" xmlns="" id="{AFE42505-6987-49C3-AD80-FB085C61D879}"/>
              </a:ext>
            </a:extLst>
          </p:cNvPr>
          <p:cNvSpPr>
            <a:spLocks noChangeShapeType="1"/>
          </p:cNvSpPr>
          <p:nvPr/>
        </p:nvSpPr>
        <p:spPr bwMode="auto">
          <a:xfrm>
            <a:off x="7924802" y="2577966"/>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65" name="Line 54">
            <a:extLst>
              <a:ext uri="{FF2B5EF4-FFF2-40B4-BE49-F238E27FC236}">
                <a16:creationId xmlns:a16="http://schemas.microsoft.com/office/drawing/2014/main" xmlns="" id="{F92EBF74-8AC9-40F5-96FD-937B98393F40}"/>
              </a:ext>
            </a:extLst>
          </p:cNvPr>
          <p:cNvSpPr>
            <a:spLocks noChangeShapeType="1"/>
          </p:cNvSpPr>
          <p:nvPr/>
        </p:nvSpPr>
        <p:spPr bwMode="auto">
          <a:xfrm>
            <a:off x="8382002" y="2577966"/>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66" name="Text Box 55">
            <a:extLst>
              <a:ext uri="{FF2B5EF4-FFF2-40B4-BE49-F238E27FC236}">
                <a16:creationId xmlns:a16="http://schemas.microsoft.com/office/drawing/2014/main" xmlns="" id="{AAECA7EF-44AD-4A42-A954-9626B9BBDCC7}"/>
              </a:ext>
            </a:extLst>
          </p:cNvPr>
          <p:cNvSpPr txBox="1">
            <a:spLocks noChangeArrowheads="1"/>
          </p:cNvSpPr>
          <p:nvPr/>
        </p:nvSpPr>
        <p:spPr bwMode="auto">
          <a:xfrm>
            <a:off x="3048002" y="3568567"/>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5,00,000</a:t>
            </a:r>
          </a:p>
        </p:txBody>
      </p:sp>
      <p:sp>
        <p:nvSpPr>
          <p:cNvPr id="67" name="Text Box 56">
            <a:extLst>
              <a:ext uri="{FF2B5EF4-FFF2-40B4-BE49-F238E27FC236}">
                <a16:creationId xmlns:a16="http://schemas.microsoft.com/office/drawing/2014/main" xmlns="" id="{1D71C62F-5649-4292-8E38-65551F298E4C}"/>
              </a:ext>
            </a:extLst>
          </p:cNvPr>
          <p:cNvSpPr txBox="1">
            <a:spLocks noChangeArrowheads="1"/>
          </p:cNvSpPr>
          <p:nvPr/>
        </p:nvSpPr>
        <p:spPr bwMode="auto">
          <a:xfrm>
            <a:off x="7924802" y="1206367"/>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50,000</a:t>
            </a:r>
          </a:p>
        </p:txBody>
      </p:sp>
      <p:sp>
        <p:nvSpPr>
          <p:cNvPr id="68" name="Line 57">
            <a:extLst>
              <a:ext uri="{FF2B5EF4-FFF2-40B4-BE49-F238E27FC236}">
                <a16:creationId xmlns:a16="http://schemas.microsoft.com/office/drawing/2014/main" xmlns="" id="{FC6FBCAD-652F-4203-B89D-B659F2C90162}"/>
              </a:ext>
            </a:extLst>
          </p:cNvPr>
          <p:cNvSpPr>
            <a:spLocks noChangeShapeType="1"/>
          </p:cNvSpPr>
          <p:nvPr/>
        </p:nvSpPr>
        <p:spPr bwMode="auto">
          <a:xfrm>
            <a:off x="6858002" y="2577966"/>
            <a:ext cx="1524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69" name="Title 1"/>
          <p:cNvSpPr>
            <a:spLocks noGrp="1"/>
          </p:cNvSpPr>
          <p:nvPr>
            <p:ph type="title"/>
          </p:nvPr>
        </p:nvSpPr>
        <p:spPr>
          <a:xfrm>
            <a:off x="917575" y="79375"/>
            <a:ext cx="10515600" cy="1325563"/>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Co - terminated assumption Example (Cont’d…)</a:t>
            </a:r>
            <a:endParaRPr lang="en-US" sz="3200" dirty="0"/>
          </a:p>
        </p:txBody>
      </p:sp>
    </p:spTree>
    <p:extLst>
      <p:ext uri="{BB962C8B-B14F-4D97-AF65-F5344CB8AC3E}">
        <p14:creationId xmlns:p14="http://schemas.microsoft.com/office/powerpoint/2010/main" val="3765807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 calcmode="lin" valueType="num">
                                      <p:cBhvr>
                                        <p:cTn id="9" dur="1000" fill="hold"/>
                                        <p:tgtEl>
                                          <p:spTgt spid="13"/>
                                        </p:tgtEl>
                                        <p:attrNameLst>
                                          <p:attrName>style.rotation</p:attrName>
                                        </p:attrNameLst>
                                      </p:cBhvr>
                                      <p:tavLst>
                                        <p:tav tm="0">
                                          <p:val>
                                            <p:fltVal val="90"/>
                                          </p:val>
                                        </p:tav>
                                        <p:tav tm="100000">
                                          <p:val>
                                            <p:fltVal val="0"/>
                                          </p:val>
                                        </p:tav>
                                      </p:tavLst>
                                    </p:anim>
                                    <p:animEffect transition="in" filter="fade">
                                      <p:cBhvr>
                                        <p:cTn id="10" dur="1000"/>
                                        <p:tgtEl>
                                          <p:spTgt spid="13"/>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1000" fill="hold"/>
                                        <p:tgtEl>
                                          <p:spTgt spid="14"/>
                                        </p:tgtEl>
                                        <p:attrNameLst>
                                          <p:attrName>ppt_w</p:attrName>
                                        </p:attrNameLst>
                                      </p:cBhvr>
                                      <p:tavLst>
                                        <p:tav tm="0">
                                          <p:val>
                                            <p:fltVal val="0"/>
                                          </p:val>
                                        </p:tav>
                                        <p:tav tm="100000">
                                          <p:val>
                                            <p:strVal val="#ppt_w"/>
                                          </p:val>
                                        </p:tav>
                                      </p:tavLst>
                                    </p:anim>
                                    <p:anim calcmode="lin" valueType="num">
                                      <p:cBhvr>
                                        <p:cTn id="14" dur="1000" fill="hold"/>
                                        <p:tgtEl>
                                          <p:spTgt spid="14"/>
                                        </p:tgtEl>
                                        <p:attrNameLst>
                                          <p:attrName>ppt_h</p:attrName>
                                        </p:attrNameLst>
                                      </p:cBhvr>
                                      <p:tavLst>
                                        <p:tav tm="0">
                                          <p:val>
                                            <p:fltVal val="0"/>
                                          </p:val>
                                        </p:tav>
                                        <p:tav tm="100000">
                                          <p:val>
                                            <p:strVal val="#ppt_h"/>
                                          </p:val>
                                        </p:tav>
                                      </p:tavLst>
                                    </p:anim>
                                    <p:anim calcmode="lin" valueType="num">
                                      <p:cBhvr>
                                        <p:cTn id="15" dur="1000" fill="hold"/>
                                        <p:tgtEl>
                                          <p:spTgt spid="14"/>
                                        </p:tgtEl>
                                        <p:attrNameLst>
                                          <p:attrName>style.rotation</p:attrName>
                                        </p:attrNameLst>
                                      </p:cBhvr>
                                      <p:tavLst>
                                        <p:tav tm="0">
                                          <p:val>
                                            <p:fltVal val="90"/>
                                          </p:val>
                                        </p:tav>
                                        <p:tav tm="100000">
                                          <p:val>
                                            <p:fltVal val="0"/>
                                          </p:val>
                                        </p:tav>
                                      </p:tavLst>
                                    </p:anim>
                                    <p:animEffect transition="in" filter="fade">
                                      <p:cBhvr>
                                        <p:cTn id="16" dur="1000"/>
                                        <p:tgtEl>
                                          <p:spTgt spid="14"/>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1000" fill="hold"/>
                                        <p:tgtEl>
                                          <p:spTgt spid="15"/>
                                        </p:tgtEl>
                                        <p:attrNameLst>
                                          <p:attrName>ppt_w</p:attrName>
                                        </p:attrNameLst>
                                      </p:cBhvr>
                                      <p:tavLst>
                                        <p:tav tm="0">
                                          <p:val>
                                            <p:fltVal val="0"/>
                                          </p:val>
                                        </p:tav>
                                        <p:tav tm="100000">
                                          <p:val>
                                            <p:strVal val="#ppt_w"/>
                                          </p:val>
                                        </p:tav>
                                      </p:tavLst>
                                    </p:anim>
                                    <p:anim calcmode="lin" valueType="num">
                                      <p:cBhvr>
                                        <p:cTn id="20" dur="1000" fill="hold"/>
                                        <p:tgtEl>
                                          <p:spTgt spid="15"/>
                                        </p:tgtEl>
                                        <p:attrNameLst>
                                          <p:attrName>ppt_h</p:attrName>
                                        </p:attrNameLst>
                                      </p:cBhvr>
                                      <p:tavLst>
                                        <p:tav tm="0">
                                          <p:val>
                                            <p:fltVal val="0"/>
                                          </p:val>
                                        </p:tav>
                                        <p:tav tm="100000">
                                          <p:val>
                                            <p:strVal val="#ppt_h"/>
                                          </p:val>
                                        </p:tav>
                                      </p:tavLst>
                                    </p:anim>
                                    <p:anim calcmode="lin" valueType="num">
                                      <p:cBhvr>
                                        <p:cTn id="21" dur="1000" fill="hold"/>
                                        <p:tgtEl>
                                          <p:spTgt spid="15"/>
                                        </p:tgtEl>
                                        <p:attrNameLst>
                                          <p:attrName>style.rotation</p:attrName>
                                        </p:attrNameLst>
                                      </p:cBhvr>
                                      <p:tavLst>
                                        <p:tav tm="0">
                                          <p:val>
                                            <p:fltVal val="90"/>
                                          </p:val>
                                        </p:tav>
                                        <p:tav tm="100000">
                                          <p:val>
                                            <p:fltVal val="0"/>
                                          </p:val>
                                        </p:tav>
                                      </p:tavLst>
                                    </p:anim>
                                    <p:animEffect transition="in" filter="fade">
                                      <p:cBhvr>
                                        <p:cTn id="22" dur="1000"/>
                                        <p:tgtEl>
                                          <p:spTgt spid="15"/>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1000" fill="hold"/>
                                        <p:tgtEl>
                                          <p:spTgt spid="16"/>
                                        </p:tgtEl>
                                        <p:attrNameLst>
                                          <p:attrName>ppt_w</p:attrName>
                                        </p:attrNameLst>
                                      </p:cBhvr>
                                      <p:tavLst>
                                        <p:tav tm="0">
                                          <p:val>
                                            <p:fltVal val="0"/>
                                          </p:val>
                                        </p:tav>
                                        <p:tav tm="100000">
                                          <p:val>
                                            <p:strVal val="#ppt_w"/>
                                          </p:val>
                                        </p:tav>
                                      </p:tavLst>
                                    </p:anim>
                                    <p:anim calcmode="lin" valueType="num">
                                      <p:cBhvr>
                                        <p:cTn id="26" dur="1000" fill="hold"/>
                                        <p:tgtEl>
                                          <p:spTgt spid="16"/>
                                        </p:tgtEl>
                                        <p:attrNameLst>
                                          <p:attrName>ppt_h</p:attrName>
                                        </p:attrNameLst>
                                      </p:cBhvr>
                                      <p:tavLst>
                                        <p:tav tm="0">
                                          <p:val>
                                            <p:fltVal val="0"/>
                                          </p:val>
                                        </p:tav>
                                        <p:tav tm="100000">
                                          <p:val>
                                            <p:strVal val="#ppt_h"/>
                                          </p:val>
                                        </p:tav>
                                      </p:tavLst>
                                    </p:anim>
                                    <p:anim calcmode="lin" valueType="num">
                                      <p:cBhvr>
                                        <p:cTn id="27" dur="1000" fill="hold"/>
                                        <p:tgtEl>
                                          <p:spTgt spid="16"/>
                                        </p:tgtEl>
                                        <p:attrNameLst>
                                          <p:attrName>style.rotation</p:attrName>
                                        </p:attrNameLst>
                                      </p:cBhvr>
                                      <p:tavLst>
                                        <p:tav tm="0">
                                          <p:val>
                                            <p:fltVal val="90"/>
                                          </p:val>
                                        </p:tav>
                                        <p:tav tm="100000">
                                          <p:val>
                                            <p:fltVal val="0"/>
                                          </p:val>
                                        </p:tav>
                                      </p:tavLst>
                                    </p:anim>
                                    <p:animEffect transition="in" filter="fade">
                                      <p:cBhvr>
                                        <p:cTn id="28" dur="1000"/>
                                        <p:tgtEl>
                                          <p:spTgt spid="16"/>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p:cTn id="31" dur="1000" fill="hold"/>
                                        <p:tgtEl>
                                          <p:spTgt spid="17"/>
                                        </p:tgtEl>
                                        <p:attrNameLst>
                                          <p:attrName>ppt_w</p:attrName>
                                        </p:attrNameLst>
                                      </p:cBhvr>
                                      <p:tavLst>
                                        <p:tav tm="0">
                                          <p:val>
                                            <p:fltVal val="0"/>
                                          </p:val>
                                        </p:tav>
                                        <p:tav tm="100000">
                                          <p:val>
                                            <p:strVal val="#ppt_w"/>
                                          </p:val>
                                        </p:tav>
                                      </p:tavLst>
                                    </p:anim>
                                    <p:anim calcmode="lin" valueType="num">
                                      <p:cBhvr>
                                        <p:cTn id="32" dur="1000" fill="hold"/>
                                        <p:tgtEl>
                                          <p:spTgt spid="17"/>
                                        </p:tgtEl>
                                        <p:attrNameLst>
                                          <p:attrName>ppt_h</p:attrName>
                                        </p:attrNameLst>
                                      </p:cBhvr>
                                      <p:tavLst>
                                        <p:tav tm="0">
                                          <p:val>
                                            <p:fltVal val="0"/>
                                          </p:val>
                                        </p:tav>
                                        <p:tav tm="100000">
                                          <p:val>
                                            <p:strVal val="#ppt_h"/>
                                          </p:val>
                                        </p:tav>
                                      </p:tavLst>
                                    </p:anim>
                                    <p:anim calcmode="lin" valueType="num">
                                      <p:cBhvr>
                                        <p:cTn id="33" dur="1000" fill="hold"/>
                                        <p:tgtEl>
                                          <p:spTgt spid="17"/>
                                        </p:tgtEl>
                                        <p:attrNameLst>
                                          <p:attrName>style.rotation</p:attrName>
                                        </p:attrNameLst>
                                      </p:cBhvr>
                                      <p:tavLst>
                                        <p:tav tm="0">
                                          <p:val>
                                            <p:fltVal val="90"/>
                                          </p:val>
                                        </p:tav>
                                        <p:tav tm="100000">
                                          <p:val>
                                            <p:fltVal val="0"/>
                                          </p:val>
                                        </p:tav>
                                      </p:tavLst>
                                    </p:anim>
                                    <p:animEffect transition="in" filter="fade">
                                      <p:cBhvr>
                                        <p:cTn id="34" dur="1000"/>
                                        <p:tgtEl>
                                          <p:spTgt spid="17"/>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1000" fill="hold"/>
                                        <p:tgtEl>
                                          <p:spTgt spid="18"/>
                                        </p:tgtEl>
                                        <p:attrNameLst>
                                          <p:attrName>ppt_w</p:attrName>
                                        </p:attrNameLst>
                                      </p:cBhvr>
                                      <p:tavLst>
                                        <p:tav tm="0">
                                          <p:val>
                                            <p:fltVal val="0"/>
                                          </p:val>
                                        </p:tav>
                                        <p:tav tm="100000">
                                          <p:val>
                                            <p:strVal val="#ppt_w"/>
                                          </p:val>
                                        </p:tav>
                                      </p:tavLst>
                                    </p:anim>
                                    <p:anim calcmode="lin" valueType="num">
                                      <p:cBhvr>
                                        <p:cTn id="38" dur="1000" fill="hold"/>
                                        <p:tgtEl>
                                          <p:spTgt spid="18"/>
                                        </p:tgtEl>
                                        <p:attrNameLst>
                                          <p:attrName>ppt_h</p:attrName>
                                        </p:attrNameLst>
                                      </p:cBhvr>
                                      <p:tavLst>
                                        <p:tav tm="0">
                                          <p:val>
                                            <p:fltVal val="0"/>
                                          </p:val>
                                        </p:tav>
                                        <p:tav tm="100000">
                                          <p:val>
                                            <p:strVal val="#ppt_h"/>
                                          </p:val>
                                        </p:tav>
                                      </p:tavLst>
                                    </p:anim>
                                    <p:anim calcmode="lin" valueType="num">
                                      <p:cBhvr>
                                        <p:cTn id="39" dur="1000" fill="hold"/>
                                        <p:tgtEl>
                                          <p:spTgt spid="18"/>
                                        </p:tgtEl>
                                        <p:attrNameLst>
                                          <p:attrName>style.rotation</p:attrName>
                                        </p:attrNameLst>
                                      </p:cBhvr>
                                      <p:tavLst>
                                        <p:tav tm="0">
                                          <p:val>
                                            <p:fltVal val="90"/>
                                          </p:val>
                                        </p:tav>
                                        <p:tav tm="100000">
                                          <p:val>
                                            <p:fltVal val="0"/>
                                          </p:val>
                                        </p:tav>
                                      </p:tavLst>
                                    </p:anim>
                                    <p:animEffect transition="in" filter="fade">
                                      <p:cBhvr>
                                        <p:cTn id="40" dur="1000"/>
                                        <p:tgtEl>
                                          <p:spTgt spid="18"/>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p:cTn id="43" dur="1000" fill="hold"/>
                                        <p:tgtEl>
                                          <p:spTgt spid="19"/>
                                        </p:tgtEl>
                                        <p:attrNameLst>
                                          <p:attrName>ppt_w</p:attrName>
                                        </p:attrNameLst>
                                      </p:cBhvr>
                                      <p:tavLst>
                                        <p:tav tm="0">
                                          <p:val>
                                            <p:fltVal val="0"/>
                                          </p:val>
                                        </p:tav>
                                        <p:tav tm="100000">
                                          <p:val>
                                            <p:strVal val="#ppt_w"/>
                                          </p:val>
                                        </p:tav>
                                      </p:tavLst>
                                    </p:anim>
                                    <p:anim calcmode="lin" valueType="num">
                                      <p:cBhvr>
                                        <p:cTn id="44" dur="1000" fill="hold"/>
                                        <p:tgtEl>
                                          <p:spTgt spid="19"/>
                                        </p:tgtEl>
                                        <p:attrNameLst>
                                          <p:attrName>ppt_h</p:attrName>
                                        </p:attrNameLst>
                                      </p:cBhvr>
                                      <p:tavLst>
                                        <p:tav tm="0">
                                          <p:val>
                                            <p:fltVal val="0"/>
                                          </p:val>
                                        </p:tav>
                                        <p:tav tm="100000">
                                          <p:val>
                                            <p:strVal val="#ppt_h"/>
                                          </p:val>
                                        </p:tav>
                                      </p:tavLst>
                                    </p:anim>
                                    <p:anim calcmode="lin" valueType="num">
                                      <p:cBhvr>
                                        <p:cTn id="45" dur="1000" fill="hold"/>
                                        <p:tgtEl>
                                          <p:spTgt spid="19"/>
                                        </p:tgtEl>
                                        <p:attrNameLst>
                                          <p:attrName>style.rotation</p:attrName>
                                        </p:attrNameLst>
                                      </p:cBhvr>
                                      <p:tavLst>
                                        <p:tav tm="0">
                                          <p:val>
                                            <p:fltVal val="90"/>
                                          </p:val>
                                        </p:tav>
                                        <p:tav tm="100000">
                                          <p:val>
                                            <p:fltVal val="0"/>
                                          </p:val>
                                        </p:tav>
                                      </p:tavLst>
                                    </p:anim>
                                    <p:animEffect transition="in" filter="fade">
                                      <p:cBhvr>
                                        <p:cTn id="46" dur="1000"/>
                                        <p:tgtEl>
                                          <p:spTgt spid="19"/>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1000" fill="hold"/>
                                        <p:tgtEl>
                                          <p:spTgt spid="20"/>
                                        </p:tgtEl>
                                        <p:attrNameLst>
                                          <p:attrName>ppt_w</p:attrName>
                                        </p:attrNameLst>
                                      </p:cBhvr>
                                      <p:tavLst>
                                        <p:tav tm="0">
                                          <p:val>
                                            <p:fltVal val="0"/>
                                          </p:val>
                                        </p:tav>
                                        <p:tav tm="100000">
                                          <p:val>
                                            <p:strVal val="#ppt_w"/>
                                          </p:val>
                                        </p:tav>
                                      </p:tavLst>
                                    </p:anim>
                                    <p:anim calcmode="lin" valueType="num">
                                      <p:cBhvr>
                                        <p:cTn id="50" dur="1000" fill="hold"/>
                                        <p:tgtEl>
                                          <p:spTgt spid="20"/>
                                        </p:tgtEl>
                                        <p:attrNameLst>
                                          <p:attrName>ppt_h</p:attrName>
                                        </p:attrNameLst>
                                      </p:cBhvr>
                                      <p:tavLst>
                                        <p:tav tm="0">
                                          <p:val>
                                            <p:fltVal val="0"/>
                                          </p:val>
                                        </p:tav>
                                        <p:tav tm="100000">
                                          <p:val>
                                            <p:strVal val="#ppt_h"/>
                                          </p:val>
                                        </p:tav>
                                      </p:tavLst>
                                    </p:anim>
                                    <p:anim calcmode="lin" valueType="num">
                                      <p:cBhvr>
                                        <p:cTn id="51" dur="1000" fill="hold"/>
                                        <p:tgtEl>
                                          <p:spTgt spid="20"/>
                                        </p:tgtEl>
                                        <p:attrNameLst>
                                          <p:attrName>style.rotation</p:attrName>
                                        </p:attrNameLst>
                                      </p:cBhvr>
                                      <p:tavLst>
                                        <p:tav tm="0">
                                          <p:val>
                                            <p:fltVal val="90"/>
                                          </p:val>
                                        </p:tav>
                                        <p:tav tm="100000">
                                          <p:val>
                                            <p:fltVal val="0"/>
                                          </p:val>
                                        </p:tav>
                                      </p:tavLst>
                                    </p:anim>
                                    <p:animEffect transition="in" filter="fade">
                                      <p:cBhvr>
                                        <p:cTn id="52" dur="1000"/>
                                        <p:tgtEl>
                                          <p:spTgt spid="20"/>
                                        </p:tgtEl>
                                      </p:cBhvr>
                                    </p:animEffect>
                                  </p:childTnLst>
                                </p:cTn>
                              </p:par>
                              <p:par>
                                <p:cTn id="53" presetID="31" presetClass="entr" presetSubtype="0"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p:cTn id="55" dur="1000" fill="hold"/>
                                        <p:tgtEl>
                                          <p:spTgt spid="21"/>
                                        </p:tgtEl>
                                        <p:attrNameLst>
                                          <p:attrName>ppt_w</p:attrName>
                                        </p:attrNameLst>
                                      </p:cBhvr>
                                      <p:tavLst>
                                        <p:tav tm="0">
                                          <p:val>
                                            <p:fltVal val="0"/>
                                          </p:val>
                                        </p:tav>
                                        <p:tav tm="100000">
                                          <p:val>
                                            <p:strVal val="#ppt_w"/>
                                          </p:val>
                                        </p:tav>
                                      </p:tavLst>
                                    </p:anim>
                                    <p:anim calcmode="lin" valueType="num">
                                      <p:cBhvr>
                                        <p:cTn id="56" dur="1000" fill="hold"/>
                                        <p:tgtEl>
                                          <p:spTgt spid="21"/>
                                        </p:tgtEl>
                                        <p:attrNameLst>
                                          <p:attrName>ppt_h</p:attrName>
                                        </p:attrNameLst>
                                      </p:cBhvr>
                                      <p:tavLst>
                                        <p:tav tm="0">
                                          <p:val>
                                            <p:fltVal val="0"/>
                                          </p:val>
                                        </p:tav>
                                        <p:tav tm="100000">
                                          <p:val>
                                            <p:strVal val="#ppt_h"/>
                                          </p:val>
                                        </p:tav>
                                      </p:tavLst>
                                    </p:anim>
                                    <p:anim calcmode="lin" valueType="num">
                                      <p:cBhvr>
                                        <p:cTn id="57" dur="1000" fill="hold"/>
                                        <p:tgtEl>
                                          <p:spTgt spid="21"/>
                                        </p:tgtEl>
                                        <p:attrNameLst>
                                          <p:attrName>style.rotation</p:attrName>
                                        </p:attrNameLst>
                                      </p:cBhvr>
                                      <p:tavLst>
                                        <p:tav tm="0">
                                          <p:val>
                                            <p:fltVal val="90"/>
                                          </p:val>
                                        </p:tav>
                                        <p:tav tm="100000">
                                          <p:val>
                                            <p:fltVal val="0"/>
                                          </p:val>
                                        </p:tav>
                                      </p:tavLst>
                                    </p:anim>
                                    <p:animEffect transition="in" filter="fade">
                                      <p:cBhvr>
                                        <p:cTn id="58" dur="1000"/>
                                        <p:tgtEl>
                                          <p:spTgt spid="21"/>
                                        </p:tgtEl>
                                      </p:cBhvr>
                                    </p:animEffect>
                                  </p:childTnLst>
                                </p:cTn>
                              </p:par>
                              <p:par>
                                <p:cTn id="59" presetID="31" presetClass="entr" presetSubtype="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p:cTn id="61" dur="1000" fill="hold"/>
                                        <p:tgtEl>
                                          <p:spTgt spid="22"/>
                                        </p:tgtEl>
                                        <p:attrNameLst>
                                          <p:attrName>ppt_w</p:attrName>
                                        </p:attrNameLst>
                                      </p:cBhvr>
                                      <p:tavLst>
                                        <p:tav tm="0">
                                          <p:val>
                                            <p:fltVal val="0"/>
                                          </p:val>
                                        </p:tav>
                                        <p:tav tm="100000">
                                          <p:val>
                                            <p:strVal val="#ppt_w"/>
                                          </p:val>
                                        </p:tav>
                                      </p:tavLst>
                                    </p:anim>
                                    <p:anim calcmode="lin" valueType="num">
                                      <p:cBhvr>
                                        <p:cTn id="62" dur="1000" fill="hold"/>
                                        <p:tgtEl>
                                          <p:spTgt spid="22"/>
                                        </p:tgtEl>
                                        <p:attrNameLst>
                                          <p:attrName>ppt_h</p:attrName>
                                        </p:attrNameLst>
                                      </p:cBhvr>
                                      <p:tavLst>
                                        <p:tav tm="0">
                                          <p:val>
                                            <p:fltVal val="0"/>
                                          </p:val>
                                        </p:tav>
                                        <p:tav tm="100000">
                                          <p:val>
                                            <p:strVal val="#ppt_h"/>
                                          </p:val>
                                        </p:tav>
                                      </p:tavLst>
                                    </p:anim>
                                    <p:anim calcmode="lin" valueType="num">
                                      <p:cBhvr>
                                        <p:cTn id="63" dur="1000" fill="hold"/>
                                        <p:tgtEl>
                                          <p:spTgt spid="22"/>
                                        </p:tgtEl>
                                        <p:attrNameLst>
                                          <p:attrName>style.rotation</p:attrName>
                                        </p:attrNameLst>
                                      </p:cBhvr>
                                      <p:tavLst>
                                        <p:tav tm="0">
                                          <p:val>
                                            <p:fltVal val="90"/>
                                          </p:val>
                                        </p:tav>
                                        <p:tav tm="100000">
                                          <p:val>
                                            <p:fltVal val="0"/>
                                          </p:val>
                                        </p:tav>
                                      </p:tavLst>
                                    </p:anim>
                                    <p:animEffect transition="in" filter="fade">
                                      <p:cBhvr>
                                        <p:cTn id="64" dur="1000"/>
                                        <p:tgtEl>
                                          <p:spTgt spid="22"/>
                                        </p:tgtEl>
                                      </p:cBhvr>
                                    </p:animEffect>
                                  </p:childTnLst>
                                </p:cTn>
                              </p:par>
                              <p:par>
                                <p:cTn id="65" presetID="31" presetClass="entr" presetSubtype="0"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1000" fill="hold"/>
                                        <p:tgtEl>
                                          <p:spTgt spid="23"/>
                                        </p:tgtEl>
                                        <p:attrNameLst>
                                          <p:attrName>ppt_w</p:attrName>
                                        </p:attrNameLst>
                                      </p:cBhvr>
                                      <p:tavLst>
                                        <p:tav tm="0">
                                          <p:val>
                                            <p:fltVal val="0"/>
                                          </p:val>
                                        </p:tav>
                                        <p:tav tm="100000">
                                          <p:val>
                                            <p:strVal val="#ppt_w"/>
                                          </p:val>
                                        </p:tav>
                                      </p:tavLst>
                                    </p:anim>
                                    <p:anim calcmode="lin" valueType="num">
                                      <p:cBhvr>
                                        <p:cTn id="68" dur="1000" fill="hold"/>
                                        <p:tgtEl>
                                          <p:spTgt spid="23"/>
                                        </p:tgtEl>
                                        <p:attrNameLst>
                                          <p:attrName>ppt_h</p:attrName>
                                        </p:attrNameLst>
                                      </p:cBhvr>
                                      <p:tavLst>
                                        <p:tav tm="0">
                                          <p:val>
                                            <p:fltVal val="0"/>
                                          </p:val>
                                        </p:tav>
                                        <p:tav tm="100000">
                                          <p:val>
                                            <p:strVal val="#ppt_h"/>
                                          </p:val>
                                        </p:tav>
                                      </p:tavLst>
                                    </p:anim>
                                    <p:anim calcmode="lin" valueType="num">
                                      <p:cBhvr>
                                        <p:cTn id="69" dur="1000" fill="hold"/>
                                        <p:tgtEl>
                                          <p:spTgt spid="23"/>
                                        </p:tgtEl>
                                        <p:attrNameLst>
                                          <p:attrName>style.rotation</p:attrName>
                                        </p:attrNameLst>
                                      </p:cBhvr>
                                      <p:tavLst>
                                        <p:tav tm="0">
                                          <p:val>
                                            <p:fltVal val="90"/>
                                          </p:val>
                                        </p:tav>
                                        <p:tav tm="100000">
                                          <p:val>
                                            <p:fltVal val="0"/>
                                          </p:val>
                                        </p:tav>
                                      </p:tavLst>
                                    </p:anim>
                                    <p:animEffect transition="in" filter="fade">
                                      <p:cBhvr>
                                        <p:cTn id="70" dur="1000"/>
                                        <p:tgtEl>
                                          <p:spTgt spid="23"/>
                                        </p:tgtEl>
                                      </p:cBhvr>
                                    </p:animEffect>
                                  </p:childTnLst>
                                </p:cTn>
                              </p:par>
                              <p:par>
                                <p:cTn id="71" presetID="31" presetClass="entr" presetSubtype="0"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p:cTn id="73" dur="1000" fill="hold"/>
                                        <p:tgtEl>
                                          <p:spTgt spid="24"/>
                                        </p:tgtEl>
                                        <p:attrNameLst>
                                          <p:attrName>ppt_w</p:attrName>
                                        </p:attrNameLst>
                                      </p:cBhvr>
                                      <p:tavLst>
                                        <p:tav tm="0">
                                          <p:val>
                                            <p:fltVal val="0"/>
                                          </p:val>
                                        </p:tav>
                                        <p:tav tm="100000">
                                          <p:val>
                                            <p:strVal val="#ppt_w"/>
                                          </p:val>
                                        </p:tav>
                                      </p:tavLst>
                                    </p:anim>
                                    <p:anim calcmode="lin" valueType="num">
                                      <p:cBhvr>
                                        <p:cTn id="74" dur="1000" fill="hold"/>
                                        <p:tgtEl>
                                          <p:spTgt spid="24"/>
                                        </p:tgtEl>
                                        <p:attrNameLst>
                                          <p:attrName>ppt_h</p:attrName>
                                        </p:attrNameLst>
                                      </p:cBhvr>
                                      <p:tavLst>
                                        <p:tav tm="0">
                                          <p:val>
                                            <p:fltVal val="0"/>
                                          </p:val>
                                        </p:tav>
                                        <p:tav tm="100000">
                                          <p:val>
                                            <p:strVal val="#ppt_h"/>
                                          </p:val>
                                        </p:tav>
                                      </p:tavLst>
                                    </p:anim>
                                    <p:anim calcmode="lin" valueType="num">
                                      <p:cBhvr>
                                        <p:cTn id="75" dur="1000" fill="hold"/>
                                        <p:tgtEl>
                                          <p:spTgt spid="24"/>
                                        </p:tgtEl>
                                        <p:attrNameLst>
                                          <p:attrName>style.rotation</p:attrName>
                                        </p:attrNameLst>
                                      </p:cBhvr>
                                      <p:tavLst>
                                        <p:tav tm="0">
                                          <p:val>
                                            <p:fltVal val="90"/>
                                          </p:val>
                                        </p:tav>
                                        <p:tav tm="100000">
                                          <p:val>
                                            <p:fltVal val="0"/>
                                          </p:val>
                                        </p:tav>
                                      </p:tavLst>
                                    </p:anim>
                                    <p:animEffect transition="in" filter="fade">
                                      <p:cBhvr>
                                        <p:cTn id="76" dur="1000"/>
                                        <p:tgtEl>
                                          <p:spTgt spid="24"/>
                                        </p:tgtEl>
                                      </p:cBhvr>
                                    </p:animEffect>
                                  </p:childTnLst>
                                </p:cTn>
                              </p:par>
                              <p:par>
                                <p:cTn id="77" presetID="31" presetClass="entr" presetSubtype="0" fill="hold" grpId="0" nodeType="withEffect">
                                  <p:stCondLst>
                                    <p:cond delay="0"/>
                                  </p:stCondLst>
                                  <p:childTnLst>
                                    <p:set>
                                      <p:cBhvr>
                                        <p:cTn id="78" dur="1" fill="hold">
                                          <p:stCondLst>
                                            <p:cond delay="0"/>
                                          </p:stCondLst>
                                        </p:cTn>
                                        <p:tgtEl>
                                          <p:spTgt spid="25"/>
                                        </p:tgtEl>
                                        <p:attrNameLst>
                                          <p:attrName>style.visibility</p:attrName>
                                        </p:attrNameLst>
                                      </p:cBhvr>
                                      <p:to>
                                        <p:strVal val="visible"/>
                                      </p:to>
                                    </p:set>
                                    <p:anim calcmode="lin" valueType="num">
                                      <p:cBhvr>
                                        <p:cTn id="79" dur="1000" fill="hold"/>
                                        <p:tgtEl>
                                          <p:spTgt spid="25"/>
                                        </p:tgtEl>
                                        <p:attrNameLst>
                                          <p:attrName>ppt_w</p:attrName>
                                        </p:attrNameLst>
                                      </p:cBhvr>
                                      <p:tavLst>
                                        <p:tav tm="0">
                                          <p:val>
                                            <p:fltVal val="0"/>
                                          </p:val>
                                        </p:tav>
                                        <p:tav tm="100000">
                                          <p:val>
                                            <p:strVal val="#ppt_w"/>
                                          </p:val>
                                        </p:tav>
                                      </p:tavLst>
                                    </p:anim>
                                    <p:anim calcmode="lin" valueType="num">
                                      <p:cBhvr>
                                        <p:cTn id="80" dur="1000" fill="hold"/>
                                        <p:tgtEl>
                                          <p:spTgt spid="25"/>
                                        </p:tgtEl>
                                        <p:attrNameLst>
                                          <p:attrName>ppt_h</p:attrName>
                                        </p:attrNameLst>
                                      </p:cBhvr>
                                      <p:tavLst>
                                        <p:tav tm="0">
                                          <p:val>
                                            <p:fltVal val="0"/>
                                          </p:val>
                                        </p:tav>
                                        <p:tav tm="100000">
                                          <p:val>
                                            <p:strVal val="#ppt_h"/>
                                          </p:val>
                                        </p:tav>
                                      </p:tavLst>
                                    </p:anim>
                                    <p:anim calcmode="lin" valueType="num">
                                      <p:cBhvr>
                                        <p:cTn id="81" dur="1000" fill="hold"/>
                                        <p:tgtEl>
                                          <p:spTgt spid="25"/>
                                        </p:tgtEl>
                                        <p:attrNameLst>
                                          <p:attrName>style.rotation</p:attrName>
                                        </p:attrNameLst>
                                      </p:cBhvr>
                                      <p:tavLst>
                                        <p:tav tm="0">
                                          <p:val>
                                            <p:fltVal val="90"/>
                                          </p:val>
                                        </p:tav>
                                        <p:tav tm="100000">
                                          <p:val>
                                            <p:fltVal val="0"/>
                                          </p:val>
                                        </p:tav>
                                      </p:tavLst>
                                    </p:anim>
                                    <p:animEffect transition="in" filter="fade">
                                      <p:cBhvr>
                                        <p:cTn id="82" dur="1000"/>
                                        <p:tgtEl>
                                          <p:spTgt spid="25"/>
                                        </p:tgtEl>
                                      </p:cBhvr>
                                    </p:animEffect>
                                  </p:childTnLst>
                                </p:cTn>
                              </p:par>
                              <p:par>
                                <p:cTn id="83" presetID="31" presetClass="entr" presetSubtype="0" fill="hold" grpId="0" nodeType="with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p:cTn id="85" dur="1000" fill="hold"/>
                                        <p:tgtEl>
                                          <p:spTgt spid="26"/>
                                        </p:tgtEl>
                                        <p:attrNameLst>
                                          <p:attrName>ppt_w</p:attrName>
                                        </p:attrNameLst>
                                      </p:cBhvr>
                                      <p:tavLst>
                                        <p:tav tm="0">
                                          <p:val>
                                            <p:fltVal val="0"/>
                                          </p:val>
                                        </p:tav>
                                        <p:tav tm="100000">
                                          <p:val>
                                            <p:strVal val="#ppt_w"/>
                                          </p:val>
                                        </p:tav>
                                      </p:tavLst>
                                    </p:anim>
                                    <p:anim calcmode="lin" valueType="num">
                                      <p:cBhvr>
                                        <p:cTn id="86" dur="1000" fill="hold"/>
                                        <p:tgtEl>
                                          <p:spTgt spid="26"/>
                                        </p:tgtEl>
                                        <p:attrNameLst>
                                          <p:attrName>ppt_h</p:attrName>
                                        </p:attrNameLst>
                                      </p:cBhvr>
                                      <p:tavLst>
                                        <p:tav tm="0">
                                          <p:val>
                                            <p:fltVal val="0"/>
                                          </p:val>
                                        </p:tav>
                                        <p:tav tm="100000">
                                          <p:val>
                                            <p:strVal val="#ppt_h"/>
                                          </p:val>
                                        </p:tav>
                                      </p:tavLst>
                                    </p:anim>
                                    <p:anim calcmode="lin" valueType="num">
                                      <p:cBhvr>
                                        <p:cTn id="87" dur="1000" fill="hold"/>
                                        <p:tgtEl>
                                          <p:spTgt spid="26"/>
                                        </p:tgtEl>
                                        <p:attrNameLst>
                                          <p:attrName>style.rotation</p:attrName>
                                        </p:attrNameLst>
                                      </p:cBhvr>
                                      <p:tavLst>
                                        <p:tav tm="0">
                                          <p:val>
                                            <p:fltVal val="90"/>
                                          </p:val>
                                        </p:tav>
                                        <p:tav tm="100000">
                                          <p:val>
                                            <p:fltVal val="0"/>
                                          </p:val>
                                        </p:tav>
                                      </p:tavLst>
                                    </p:anim>
                                    <p:animEffect transition="in" filter="fade">
                                      <p:cBhvr>
                                        <p:cTn id="88" dur="1000"/>
                                        <p:tgtEl>
                                          <p:spTgt spid="26"/>
                                        </p:tgtEl>
                                      </p:cBhvr>
                                    </p:animEffect>
                                  </p:childTnLst>
                                </p:cTn>
                              </p:par>
                              <p:par>
                                <p:cTn id="89" presetID="31" presetClass="entr" presetSubtype="0"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 calcmode="lin" valueType="num">
                                      <p:cBhvr>
                                        <p:cTn id="91" dur="1000" fill="hold"/>
                                        <p:tgtEl>
                                          <p:spTgt spid="27"/>
                                        </p:tgtEl>
                                        <p:attrNameLst>
                                          <p:attrName>ppt_w</p:attrName>
                                        </p:attrNameLst>
                                      </p:cBhvr>
                                      <p:tavLst>
                                        <p:tav tm="0">
                                          <p:val>
                                            <p:fltVal val="0"/>
                                          </p:val>
                                        </p:tav>
                                        <p:tav tm="100000">
                                          <p:val>
                                            <p:strVal val="#ppt_w"/>
                                          </p:val>
                                        </p:tav>
                                      </p:tavLst>
                                    </p:anim>
                                    <p:anim calcmode="lin" valueType="num">
                                      <p:cBhvr>
                                        <p:cTn id="92" dur="1000" fill="hold"/>
                                        <p:tgtEl>
                                          <p:spTgt spid="27"/>
                                        </p:tgtEl>
                                        <p:attrNameLst>
                                          <p:attrName>ppt_h</p:attrName>
                                        </p:attrNameLst>
                                      </p:cBhvr>
                                      <p:tavLst>
                                        <p:tav tm="0">
                                          <p:val>
                                            <p:fltVal val="0"/>
                                          </p:val>
                                        </p:tav>
                                        <p:tav tm="100000">
                                          <p:val>
                                            <p:strVal val="#ppt_h"/>
                                          </p:val>
                                        </p:tav>
                                      </p:tavLst>
                                    </p:anim>
                                    <p:anim calcmode="lin" valueType="num">
                                      <p:cBhvr>
                                        <p:cTn id="93" dur="1000" fill="hold"/>
                                        <p:tgtEl>
                                          <p:spTgt spid="27"/>
                                        </p:tgtEl>
                                        <p:attrNameLst>
                                          <p:attrName>style.rotation</p:attrName>
                                        </p:attrNameLst>
                                      </p:cBhvr>
                                      <p:tavLst>
                                        <p:tav tm="0">
                                          <p:val>
                                            <p:fltVal val="90"/>
                                          </p:val>
                                        </p:tav>
                                        <p:tav tm="100000">
                                          <p:val>
                                            <p:fltVal val="0"/>
                                          </p:val>
                                        </p:tav>
                                      </p:tavLst>
                                    </p:anim>
                                    <p:animEffect transition="in" filter="fade">
                                      <p:cBhvr>
                                        <p:cTn id="94" dur="1000"/>
                                        <p:tgtEl>
                                          <p:spTgt spid="27"/>
                                        </p:tgtEl>
                                      </p:cBhvr>
                                    </p:animEffect>
                                  </p:childTnLst>
                                </p:cTn>
                              </p:par>
                              <p:par>
                                <p:cTn id="95" presetID="31" presetClass="entr" presetSubtype="0" fill="hold" grpId="0" nodeType="withEffect">
                                  <p:stCondLst>
                                    <p:cond delay="0"/>
                                  </p:stCondLst>
                                  <p:childTnLst>
                                    <p:set>
                                      <p:cBhvr>
                                        <p:cTn id="96" dur="1" fill="hold">
                                          <p:stCondLst>
                                            <p:cond delay="0"/>
                                          </p:stCondLst>
                                        </p:cTn>
                                        <p:tgtEl>
                                          <p:spTgt spid="28"/>
                                        </p:tgtEl>
                                        <p:attrNameLst>
                                          <p:attrName>style.visibility</p:attrName>
                                        </p:attrNameLst>
                                      </p:cBhvr>
                                      <p:to>
                                        <p:strVal val="visible"/>
                                      </p:to>
                                    </p:set>
                                    <p:anim calcmode="lin" valueType="num">
                                      <p:cBhvr>
                                        <p:cTn id="97" dur="1000" fill="hold"/>
                                        <p:tgtEl>
                                          <p:spTgt spid="28"/>
                                        </p:tgtEl>
                                        <p:attrNameLst>
                                          <p:attrName>ppt_w</p:attrName>
                                        </p:attrNameLst>
                                      </p:cBhvr>
                                      <p:tavLst>
                                        <p:tav tm="0">
                                          <p:val>
                                            <p:fltVal val="0"/>
                                          </p:val>
                                        </p:tav>
                                        <p:tav tm="100000">
                                          <p:val>
                                            <p:strVal val="#ppt_w"/>
                                          </p:val>
                                        </p:tav>
                                      </p:tavLst>
                                    </p:anim>
                                    <p:anim calcmode="lin" valueType="num">
                                      <p:cBhvr>
                                        <p:cTn id="98" dur="1000" fill="hold"/>
                                        <p:tgtEl>
                                          <p:spTgt spid="28"/>
                                        </p:tgtEl>
                                        <p:attrNameLst>
                                          <p:attrName>ppt_h</p:attrName>
                                        </p:attrNameLst>
                                      </p:cBhvr>
                                      <p:tavLst>
                                        <p:tav tm="0">
                                          <p:val>
                                            <p:fltVal val="0"/>
                                          </p:val>
                                        </p:tav>
                                        <p:tav tm="100000">
                                          <p:val>
                                            <p:strVal val="#ppt_h"/>
                                          </p:val>
                                        </p:tav>
                                      </p:tavLst>
                                    </p:anim>
                                    <p:anim calcmode="lin" valueType="num">
                                      <p:cBhvr>
                                        <p:cTn id="99" dur="1000" fill="hold"/>
                                        <p:tgtEl>
                                          <p:spTgt spid="28"/>
                                        </p:tgtEl>
                                        <p:attrNameLst>
                                          <p:attrName>style.rotation</p:attrName>
                                        </p:attrNameLst>
                                      </p:cBhvr>
                                      <p:tavLst>
                                        <p:tav tm="0">
                                          <p:val>
                                            <p:fltVal val="90"/>
                                          </p:val>
                                        </p:tav>
                                        <p:tav tm="100000">
                                          <p:val>
                                            <p:fltVal val="0"/>
                                          </p:val>
                                        </p:tav>
                                      </p:tavLst>
                                    </p:anim>
                                    <p:animEffect transition="in" filter="fade">
                                      <p:cBhvr>
                                        <p:cTn id="100" dur="1000"/>
                                        <p:tgtEl>
                                          <p:spTgt spid="28"/>
                                        </p:tgtEl>
                                      </p:cBhvr>
                                    </p:animEffect>
                                  </p:childTnLst>
                                </p:cTn>
                              </p:par>
                              <p:par>
                                <p:cTn id="101" presetID="31" presetClass="entr" presetSubtype="0" fill="hold" grpId="0" nodeType="with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p:cTn id="103" dur="1000" fill="hold"/>
                                        <p:tgtEl>
                                          <p:spTgt spid="29"/>
                                        </p:tgtEl>
                                        <p:attrNameLst>
                                          <p:attrName>ppt_w</p:attrName>
                                        </p:attrNameLst>
                                      </p:cBhvr>
                                      <p:tavLst>
                                        <p:tav tm="0">
                                          <p:val>
                                            <p:fltVal val="0"/>
                                          </p:val>
                                        </p:tav>
                                        <p:tav tm="100000">
                                          <p:val>
                                            <p:strVal val="#ppt_w"/>
                                          </p:val>
                                        </p:tav>
                                      </p:tavLst>
                                    </p:anim>
                                    <p:anim calcmode="lin" valueType="num">
                                      <p:cBhvr>
                                        <p:cTn id="104" dur="1000" fill="hold"/>
                                        <p:tgtEl>
                                          <p:spTgt spid="29"/>
                                        </p:tgtEl>
                                        <p:attrNameLst>
                                          <p:attrName>ppt_h</p:attrName>
                                        </p:attrNameLst>
                                      </p:cBhvr>
                                      <p:tavLst>
                                        <p:tav tm="0">
                                          <p:val>
                                            <p:fltVal val="0"/>
                                          </p:val>
                                        </p:tav>
                                        <p:tav tm="100000">
                                          <p:val>
                                            <p:strVal val="#ppt_h"/>
                                          </p:val>
                                        </p:tav>
                                      </p:tavLst>
                                    </p:anim>
                                    <p:anim calcmode="lin" valueType="num">
                                      <p:cBhvr>
                                        <p:cTn id="105" dur="1000" fill="hold"/>
                                        <p:tgtEl>
                                          <p:spTgt spid="29"/>
                                        </p:tgtEl>
                                        <p:attrNameLst>
                                          <p:attrName>style.rotation</p:attrName>
                                        </p:attrNameLst>
                                      </p:cBhvr>
                                      <p:tavLst>
                                        <p:tav tm="0">
                                          <p:val>
                                            <p:fltVal val="90"/>
                                          </p:val>
                                        </p:tav>
                                        <p:tav tm="100000">
                                          <p:val>
                                            <p:fltVal val="0"/>
                                          </p:val>
                                        </p:tav>
                                      </p:tavLst>
                                    </p:anim>
                                    <p:animEffect transition="in" filter="fade">
                                      <p:cBhvr>
                                        <p:cTn id="106" dur="1000"/>
                                        <p:tgtEl>
                                          <p:spTgt spid="29"/>
                                        </p:tgtEl>
                                      </p:cBhvr>
                                    </p:animEffect>
                                  </p:childTnLst>
                                </p:cTn>
                              </p:par>
                              <p:par>
                                <p:cTn id="107" presetID="31" presetClass="entr" presetSubtype="0" fill="hold" grpId="0"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p:cTn id="109" dur="1000" fill="hold"/>
                                        <p:tgtEl>
                                          <p:spTgt spid="30"/>
                                        </p:tgtEl>
                                        <p:attrNameLst>
                                          <p:attrName>ppt_w</p:attrName>
                                        </p:attrNameLst>
                                      </p:cBhvr>
                                      <p:tavLst>
                                        <p:tav tm="0">
                                          <p:val>
                                            <p:fltVal val="0"/>
                                          </p:val>
                                        </p:tav>
                                        <p:tav tm="100000">
                                          <p:val>
                                            <p:strVal val="#ppt_w"/>
                                          </p:val>
                                        </p:tav>
                                      </p:tavLst>
                                    </p:anim>
                                    <p:anim calcmode="lin" valueType="num">
                                      <p:cBhvr>
                                        <p:cTn id="110" dur="1000" fill="hold"/>
                                        <p:tgtEl>
                                          <p:spTgt spid="30"/>
                                        </p:tgtEl>
                                        <p:attrNameLst>
                                          <p:attrName>ppt_h</p:attrName>
                                        </p:attrNameLst>
                                      </p:cBhvr>
                                      <p:tavLst>
                                        <p:tav tm="0">
                                          <p:val>
                                            <p:fltVal val="0"/>
                                          </p:val>
                                        </p:tav>
                                        <p:tav tm="100000">
                                          <p:val>
                                            <p:strVal val="#ppt_h"/>
                                          </p:val>
                                        </p:tav>
                                      </p:tavLst>
                                    </p:anim>
                                    <p:anim calcmode="lin" valueType="num">
                                      <p:cBhvr>
                                        <p:cTn id="111" dur="1000" fill="hold"/>
                                        <p:tgtEl>
                                          <p:spTgt spid="30"/>
                                        </p:tgtEl>
                                        <p:attrNameLst>
                                          <p:attrName>style.rotation</p:attrName>
                                        </p:attrNameLst>
                                      </p:cBhvr>
                                      <p:tavLst>
                                        <p:tav tm="0">
                                          <p:val>
                                            <p:fltVal val="90"/>
                                          </p:val>
                                        </p:tav>
                                        <p:tav tm="100000">
                                          <p:val>
                                            <p:fltVal val="0"/>
                                          </p:val>
                                        </p:tav>
                                      </p:tavLst>
                                    </p:anim>
                                    <p:animEffect transition="in" filter="fade">
                                      <p:cBhvr>
                                        <p:cTn id="112" dur="1000"/>
                                        <p:tgtEl>
                                          <p:spTgt spid="30"/>
                                        </p:tgtEl>
                                      </p:cBhvr>
                                    </p:animEffect>
                                  </p:childTnLst>
                                </p:cTn>
                              </p:par>
                              <p:par>
                                <p:cTn id="113" presetID="31" presetClass="entr" presetSubtype="0" fill="hold" grpId="0" nodeType="withEffect">
                                  <p:stCondLst>
                                    <p:cond delay="0"/>
                                  </p:stCondLst>
                                  <p:childTnLst>
                                    <p:set>
                                      <p:cBhvr>
                                        <p:cTn id="114" dur="1" fill="hold">
                                          <p:stCondLst>
                                            <p:cond delay="0"/>
                                          </p:stCondLst>
                                        </p:cTn>
                                        <p:tgtEl>
                                          <p:spTgt spid="31"/>
                                        </p:tgtEl>
                                        <p:attrNameLst>
                                          <p:attrName>style.visibility</p:attrName>
                                        </p:attrNameLst>
                                      </p:cBhvr>
                                      <p:to>
                                        <p:strVal val="visible"/>
                                      </p:to>
                                    </p:set>
                                    <p:anim calcmode="lin" valueType="num">
                                      <p:cBhvr>
                                        <p:cTn id="115" dur="1000" fill="hold"/>
                                        <p:tgtEl>
                                          <p:spTgt spid="31"/>
                                        </p:tgtEl>
                                        <p:attrNameLst>
                                          <p:attrName>ppt_w</p:attrName>
                                        </p:attrNameLst>
                                      </p:cBhvr>
                                      <p:tavLst>
                                        <p:tav tm="0">
                                          <p:val>
                                            <p:fltVal val="0"/>
                                          </p:val>
                                        </p:tav>
                                        <p:tav tm="100000">
                                          <p:val>
                                            <p:strVal val="#ppt_w"/>
                                          </p:val>
                                        </p:tav>
                                      </p:tavLst>
                                    </p:anim>
                                    <p:anim calcmode="lin" valueType="num">
                                      <p:cBhvr>
                                        <p:cTn id="116" dur="1000" fill="hold"/>
                                        <p:tgtEl>
                                          <p:spTgt spid="31"/>
                                        </p:tgtEl>
                                        <p:attrNameLst>
                                          <p:attrName>ppt_h</p:attrName>
                                        </p:attrNameLst>
                                      </p:cBhvr>
                                      <p:tavLst>
                                        <p:tav tm="0">
                                          <p:val>
                                            <p:fltVal val="0"/>
                                          </p:val>
                                        </p:tav>
                                        <p:tav tm="100000">
                                          <p:val>
                                            <p:strVal val="#ppt_h"/>
                                          </p:val>
                                        </p:tav>
                                      </p:tavLst>
                                    </p:anim>
                                    <p:anim calcmode="lin" valueType="num">
                                      <p:cBhvr>
                                        <p:cTn id="117" dur="1000" fill="hold"/>
                                        <p:tgtEl>
                                          <p:spTgt spid="31"/>
                                        </p:tgtEl>
                                        <p:attrNameLst>
                                          <p:attrName>style.rotation</p:attrName>
                                        </p:attrNameLst>
                                      </p:cBhvr>
                                      <p:tavLst>
                                        <p:tav tm="0">
                                          <p:val>
                                            <p:fltVal val="90"/>
                                          </p:val>
                                        </p:tav>
                                        <p:tav tm="100000">
                                          <p:val>
                                            <p:fltVal val="0"/>
                                          </p:val>
                                        </p:tav>
                                      </p:tavLst>
                                    </p:anim>
                                    <p:animEffect transition="in" filter="fade">
                                      <p:cBhvr>
                                        <p:cTn id="118" dur="1000"/>
                                        <p:tgtEl>
                                          <p:spTgt spid="31"/>
                                        </p:tgtEl>
                                      </p:cBhvr>
                                    </p:animEffect>
                                  </p:childTnLst>
                                </p:cTn>
                              </p:par>
                              <p:par>
                                <p:cTn id="119" presetID="31" presetClass="entr" presetSubtype="0"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p:cTn id="121" dur="1000" fill="hold"/>
                                        <p:tgtEl>
                                          <p:spTgt spid="32"/>
                                        </p:tgtEl>
                                        <p:attrNameLst>
                                          <p:attrName>ppt_w</p:attrName>
                                        </p:attrNameLst>
                                      </p:cBhvr>
                                      <p:tavLst>
                                        <p:tav tm="0">
                                          <p:val>
                                            <p:fltVal val="0"/>
                                          </p:val>
                                        </p:tav>
                                        <p:tav tm="100000">
                                          <p:val>
                                            <p:strVal val="#ppt_w"/>
                                          </p:val>
                                        </p:tav>
                                      </p:tavLst>
                                    </p:anim>
                                    <p:anim calcmode="lin" valueType="num">
                                      <p:cBhvr>
                                        <p:cTn id="122" dur="1000" fill="hold"/>
                                        <p:tgtEl>
                                          <p:spTgt spid="32"/>
                                        </p:tgtEl>
                                        <p:attrNameLst>
                                          <p:attrName>ppt_h</p:attrName>
                                        </p:attrNameLst>
                                      </p:cBhvr>
                                      <p:tavLst>
                                        <p:tav tm="0">
                                          <p:val>
                                            <p:fltVal val="0"/>
                                          </p:val>
                                        </p:tav>
                                        <p:tav tm="100000">
                                          <p:val>
                                            <p:strVal val="#ppt_h"/>
                                          </p:val>
                                        </p:tav>
                                      </p:tavLst>
                                    </p:anim>
                                    <p:anim calcmode="lin" valueType="num">
                                      <p:cBhvr>
                                        <p:cTn id="123" dur="1000" fill="hold"/>
                                        <p:tgtEl>
                                          <p:spTgt spid="32"/>
                                        </p:tgtEl>
                                        <p:attrNameLst>
                                          <p:attrName>style.rotation</p:attrName>
                                        </p:attrNameLst>
                                      </p:cBhvr>
                                      <p:tavLst>
                                        <p:tav tm="0">
                                          <p:val>
                                            <p:fltVal val="90"/>
                                          </p:val>
                                        </p:tav>
                                        <p:tav tm="100000">
                                          <p:val>
                                            <p:fltVal val="0"/>
                                          </p:val>
                                        </p:tav>
                                      </p:tavLst>
                                    </p:anim>
                                    <p:animEffect transition="in" filter="fade">
                                      <p:cBhvr>
                                        <p:cTn id="124" dur="1000"/>
                                        <p:tgtEl>
                                          <p:spTgt spid="32"/>
                                        </p:tgtEl>
                                      </p:cBhvr>
                                    </p:animEffect>
                                  </p:childTnLst>
                                </p:cTn>
                              </p:par>
                              <p:par>
                                <p:cTn id="125" presetID="31" presetClass="entr" presetSubtype="0" fill="hold" grpId="0" nodeType="withEffect">
                                  <p:stCondLst>
                                    <p:cond delay="0"/>
                                  </p:stCondLst>
                                  <p:childTnLst>
                                    <p:set>
                                      <p:cBhvr>
                                        <p:cTn id="126" dur="1" fill="hold">
                                          <p:stCondLst>
                                            <p:cond delay="0"/>
                                          </p:stCondLst>
                                        </p:cTn>
                                        <p:tgtEl>
                                          <p:spTgt spid="33"/>
                                        </p:tgtEl>
                                        <p:attrNameLst>
                                          <p:attrName>style.visibility</p:attrName>
                                        </p:attrNameLst>
                                      </p:cBhvr>
                                      <p:to>
                                        <p:strVal val="visible"/>
                                      </p:to>
                                    </p:set>
                                    <p:anim calcmode="lin" valueType="num">
                                      <p:cBhvr>
                                        <p:cTn id="127" dur="1000" fill="hold"/>
                                        <p:tgtEl>
                                          <p:spTgt spid="33"/>
                                        </p:tgtEl>
                                        <p:attrNameLst>
                                          <p:attrName>ppt_w</p:attrName>
                                        </p:attrNameLst>
                                      </p:cBhvr>
                                      <p:tavLst>
                                        <p:tav tm="0">
                                          <p:val>
                                            <p:fltVal val="0"/>
                                          </p:val>
                                        </p:tav>
                                        <p:tav tm="100000">
                                          <p:val>
                                            <p:strVal val="#ppt_w"/>
                                          </p:val>
                                        </p:tav>
                                      </p:tavLst>
                                    </p:anim>
                                    <p:anim calcmode="lin" valueType="num">
                                      <p:cBhvr>
                                        <p:cTn id="128" dur="1000" fill="hold"/>
                                        <p:tgtEl>
                                          <p:spTgt spid="33"/>
                                        </p:tgtEl>
                                        <p:attrNameLst>
                                          <p:attrName>ppt_h</p:attrName>
                                        </p:attrNameLst>
                                      </p:cBhvr>
                                      <p:tavLst>
                                        <p:tav tm="0">
                                          <p:val>
                                            <p:fltVal val="0"/>
                                          </p:val>
                                        </p:tav>
                                        <p:tav tm="100000">
                                          <p:val>
                                            <p:strVal val="#ppt_h"/>
                                          </p:val>
                                        </p:tav>
                                      </p:tavLst>
                                    </p:anim>
                                    <p:anim calcmode="lin" valueType="num">
                                      <p:cBhvr>
                                        <p:cTn id="129" dur="1000" fill="hold"/>
                                        <p:tgtEl>
                                          <p:spTgt spid="33"/>
                                        </p:tgtEl>
                                        <p:attrNameLst>
                                          <p:attrName>style.rotation</p:attrName>
                                        </p:attrNameLst>
                                      </p:cBhvr>
                                      <p:tavLst>
                                        <p:tav tm="0">
                                          <p:val>
                                            <p:fltVal val="90"/>
                                          </p:val>
                                        </p:tav>
                                        <p:tav tm="100000">
                                          <p:val>
                                            <p:fltVal val="0"/>
                                          </p:val>
                                        </p:tav>
                                      </p:tavLst>
                                    </p:anim>
                                    <p:animEffect transition="in" filter="fade">
                                      <p:cBhvr>
                                        <p:cTn id="130" dur="1000"/>
                                        <p:tgtEl>
                                          <p:spTgt spid="33"/>
                                        </p:tgtEl>
                                      </p:cBhvr>
                                    </p:animEffect>
                                  </p:childTnLst>
                                </p:cTn>
                              </p:par>
                              <p:par>
                                <p:cTn id="131" presetID="31" presetClass="entr" presetSubtype="0"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p:cTn id="133" dur="1000" fill="hold"/>
                                        <p:tgtEl>
                                          <p:spTgt spid="34"/>
                                        </p:tgtEl>
                                        <p:attrNameLst>
                                          <p:attrName>ppt_w</p:attrName>
                                        </p:attrNameLst>
                                      </p:cBhvr>
                                      <p:tavLst>
                                        <p:tav tm="0">
                                          <p:val>
                                            <p:fltVal val="0"/>
                                          </p:val>
                                        </p:tav>
                                        <p:tav tm="100000">
                                          <p:val>
                                            <p:strVal val="#ppt_w"/>
                                          </p:val>
                                        </p:tav>
                                      </p:tavLst>
                                    </p:anim>
                                    <p:anim calcmode="lin" valueType="num">
                                      <p:cBhvr>
                                        <p:cTn id="134" dur="1000" fill="hold"/>
                                        <p:tgtEl>
                                          <p:spTgt spid="34"/>
                                        </p:tgtEl>
                                        <p:attrNameLst>
                                          <p:attrName>ppt_h</p:attrName>
                                        </p:attrNameLst>
                                      </p:cBhvr>
                                      <p:tavLst>
                                        <p:tav tm="0">
                                          <p:val>
                                            <p:fltVal val="0"/>
                                          </p:val>
                                        </p:tav>
                                        <p:tav tm="100000">
                                          <p:val>
                                            <p:strVal val="#ppt_h"/>
                                          </p:val>
                                        </p:tav>
                                      </p:tavLst>
                                    </p:anim>
                                    <p:anim calcmode="lin" valueType="num">
                                      <p:cBhvr>
                                        <p:cTn id="135" dur="1000" fill="hold"/>
                                        <p:tgtEl>
                                          <p:spTgt spid="34"/>
                                        </p:tgtEl>
                                        <p:attrNameLst>
                                          <p:attrName>style.rotation</p:attrName>
                                        </p:attrNameLst>
                                      </p:cBhvr>
                                      <p:tavLst>
                                        <p:tav tm="0">
                                          <p:val>
                                            <p:fltVal val="90"/>
                                          </p:val>
                                        </p:tav>
                                        <p:tav tm="100000">
                                          <p:val>
                                            <p:fltVal val="0"/>
                                          </p:val>
                                        </p:tav>
                                      </p:tavLst>
                                    </p:anim>
                                    <p:animEffect transition="in" filter="fade">
                                      <p:cBhvr>
                                        <p:cTn id="136" dur="1000"/>
                                        <p:tgtEl>
                                          <p:spTgt spid="34"/>
                                        </p:tgtEl>
                                      </p:cBhvr>
                                    </p:animEffect>
                                  </p:childTnLst>
                                </p:cTn>
                              </p:par>
                              <p:par>
                                <p:cTn id="137" presetID="31" presetClass="entr" presetSubtype="0" fill="hold" grpId="0" nodeType="withEffect">
                                  <p:stCondLst>
                                    <p:cond delay="0"/>
                                  </p:stCondLst>
                                  <p:childTnLst>
                                    <p:set>
                                      <p:cBhvr>
                                        <p:cTn id="138" dur="1" fill="hold">
                                          <p:stCondLst>
                                            <p:cond delay="0"/>
                                          </p:stCondLst>
                                        </p:cTn>
                                        <p:tgtEl>
                                          <p:spTgt spid="35"/>
                                        </p:tgtEl>
                                        <p:attrNameLst>
                                          <p:attrName>style.visibility</p:attrName>
                                        </p:attrNameLst>
                                      </p:cBhvr>
                                      <p:to>
                                        <p:strVal val="visible"/>
                                      </p:to>
                                    </p:set>
                                    <p:anim calcmode="lin" valueType="num">
                                      <p:cBhvr>
                                        <p:cTn id="139" dur="1000" fill="hold"/>
                                        <p:tgtEl>
                                          <p:spTgt spid="35"/>
                                        </p:tgtEl>
                                        <p:attrNameLst>
                                          <p:attrName>ppt_w</p:attrName>
                                        </p:attrNameLst>
                                      </p:cBhvr>
                                      <p:tavLst>
                                        <p:tav tm="0">
                                          <p:val>
                                            <p:fltVal val="0"/>
                                          </p:val>
                                        </p:tav>
                                        <p:tav tm="100000">
                                          <p:val>
                                            <p:strVal val="#ppt_w"/>
                                          </p:val>
                                        </p:tav>
                                      </p:tavLst>
                                    </p:anim>
                                    <p:anim calcmode="lin" valueType="num">
                                      <p:cBhvr>
                                        <p:cTn id="140" dur="1000" fill="hold"/>
                                        <p:tgtEl>
                                          <p:spTgt spid="35"/>
                                        </p:tgtEl>
                                        <p:attrNameLst>
                                          <p:attrName>ppt_h</p:attrName>
                                        </p:attrNameLst>
                                      </p:cBhvr>
                                      <p:tavLst>
                                        <p:tav tm="0">
                                          <p:val>
                                            <p:fltVal val="0"/>
                                          </p:val>
                                        </p:tav>
                                        <p:tav tm="100000">
                                          <p:val>
                                            <p:strVal val="#ppt_h"/>
                                          </p:val>
                                        </p:tav>
                                      </p:tavLst>
                                    </p:anim>
                                    <p:anim calcmode="lin" valueType="num">
                                      <p:cBhvr>
                                        <p:cTn id="141" dur="1000" fill="hold"/>
                                        <p:tgtEl>
                                          <p:spTgt spid="35"/>
                                        </p:tgtEl>
                                        <p:attrNameLst>
                                          <p:attrName>style.rotation</p:attrName>
                                        </p:attrNameLst>
                                      </p:cBhvr>
                                      <p:tavLst>
                                        <p:tav tm="0">
                                          <p:val>
                                            <p:fltVal val="90"/>
                                          </p:val>
                                        </p:tav>
                                        <p:tav tm="100000">
                                          <p:val>
                                            <p:fltVal val="0"/>
                                          </p:val>
                                        </p:tav>
                                      </p:tavLst>
                                    </p:anim>
                                    <p:animEffect transition="in" filter="fade">
                                      <p:cBhvr>
                                        <p:cTn id="142" dur="1000"/>
                                        <p:tgtEl>
                                          <p:spTgt spid="35"/>
                                        </p:tgtEl>
                                      </p:cBhvr>
                                    </p:animEffect>
                                  </p:childTnLst>
                                </p:cTn>
                              </p:par>
                              <p:par>
                                <p:cTn id="143" presetID="31" presetClass="entr" presetSubtype="0" fill="hold" grpId="0" nodeType="withEffect">
                                  <p:stCondLst>
                                    <p:cond delay="0"/>
                                  </p:stCondLst>
                                  <p:childTnLst>
                                    <p:set>
                                      <p:cBhvr>
                                        <p:cTn id="144" dur="1" fill="hold">
                                          <p:stCondLst>
                                            <p:cond delay="0"/>
                                          </p:stCondLst>
                                        </p:cTn>
                                        <p:tgtEl>
                                          <p:spTgt spid="36"/>
                                        </p:tgtEl>
                                        <p:attrNameLst>
                                          <p:attrName>style.visibility</p:attrName>
                                        </p:attrNameLst>
                                      </p:cBhvr>
                                      <p:to>
                                        <p:strVal val="visible"/>
                                      </p:to>
                                    </p:set>
                                    <p:anim calcmode="lin" valueType="num">
                                      <p:cBhvr>
                                        <p:cTn id="145" dur="1000" fill="hold"/>
                                        <p:tgtEl>
                                          <p:spTgt spid="36"/>
                                        </p:tgtEl>
                                        <p:attrNameLst>
                                          <p:attrName>ppt_w</p:attrName>
                                        </p:attrNameLst>
                                      </p:cBhvr>
                                      <p:tavLst>
                                        <p:tav tm="0">
                                          <p:val>
                                            <p:fltVal val="0"/>
                                          </p:val>
                                        </p:tav>
                                        <p:tav tm="100000">
                                          <p:val>
                                            <p:strVal val="#ppt_w"/>
                                          </p:val>
                                        </p:tav>
                                      </p:tavLst>
                                    </p:anim>
                                    <p:anim calcmode="lin" valueType="num">
                                      <p:cBhvr>
                                        <p:cTn id="146" dur="1000" fill="hold"/>
                                        <p:tgtEl>
                                          <p:spTgt spid="36"/>
                                        </p:tgtEl>
                                        <p:attrNameLst>
                                          <p:attrName>ppt_h</p:attrName>
                                        </p:attrNameLst>
                                      </p:cBhvr>
                                      <p:tavLst>
                                        <p:tav tm="0">
                                          <p:val>
                                            <p:fltVal val="0"/>
                                          </p:val>
                                        </p:tav>
                                        <p:tav tm="100000">
                                          <p:val>
                                            <p:strVal val="#ppt_h"/>
                                          </p:val>
                                        </p:tav>
                                      </p:tavLst>
                                    </p:anim>
                                    <p:anim calcmode="lin" valueType="num">
                                      <p:cBhvr>
                                        <p:cTn id="147" dur="1000" fill="hold"/>
                                        <p:tgtEl>
                                          <p:spTgt spid="36"/>
                                        </p:tgtEl>
                                        <p:attrNameLst>
                                          <p:attrName>style.rotation</p:attrName>
                                        </p:attrNameLst>
                                      </p:cBhvr>
                                      <p:tavLst>
                                        <p:tav tm="0">
                                          <p:val>
                                            <p:fltVal val="90"/>
                                          </p:val>
                                        </p:tav>
                                        <p:tav tm="100000">
                                          <p:val>
                                            <p:fltVal val="0"/>
                                          </p:val>
                                        </p:tav>
                                      </p:tavLst>
                                    </p:anim>
                                    <p:animEffect transition="in" filter="fade">
                                      <p:cBhvr>
                                        <p:cTn id="148" dur="1000"/>
                                        <p:tgtEl>
                                          <p:spTgt spid="36"/>
                                        </p:tgtEl>
                                      </p:cBhvr>
                                    </p:animEffect>
                                  </p:childTnLst>
                                </p:cTn>
                              </p:par>
                              <p:par>
                                <p:cTn id="149" presetID="31" presetClass="entr" presetSubtype="0" fill="hold" grpId="0" nodeType="withEffect">
                                  <p:stCondLst>
                                    <p:cond delay="0"/>
                                  </p:stCondLst>
                                  <p:childTnLst>
                                    <p:set>
                                      <p:cBhvr>
                                        <p:cTn id="150" dur="1" fill="hold">
                                          <p:stCondLst>
                                            <p:cond delay="0"/>
                                          </p:stCondLst>
                                        </p:cTn>
                                        <p:tgtEl>
                                          <p:spTgt spid="37"/>
                                        </p:tgtEl>
                                        <p:attrNameLst>
                                          <p:attrName>style.visibility</p:attrName>
                                        </p:attrNameLst>
                                      </p:cBhvr>
                                      <p:to>
                                        <p:strVal val="visible"/>
                                      </p:to>
                                    </p:set>
                                    <p:anim calcmode="lin" valueType="num">
                                      <p:cBhvr>
                                        <p:cTn id="151" dur="1000" fill="hold"/>
                                        <p:tgtEl>
                                          <p:spTgt spid="37"/>
                                        </p:tgtEl>
                                        <p:attrNameLst>
                                          <p:attrName>ppt_w</p:attrName>
                                        </p:attrNameLst>
                                      </p:cBhvr>
                                      <p:tavLst>
                                        <p:tav tm="0">
                                          <p:val>
                                            <p:fltVal val="0"/>
                                          </p:val>
                                        </p:tav>
                                        <p:tav tm="100000">
                                          <p:val>
                                            <p:strVal val="#ppt_w"/>
                                          </p:val>
                                        </p:tav>
                                      </p:tavLst>
                                    </p:anim>
                                    <p:anim calcmode="lin" valueType="num">
                                      <p:cBhvr>
                                        <p:cTn id="152" dur="1000" fill="hold"/>
                                        <p:tgtEl>
                                          <p:spTgt spid="37"/>
                                        </p:tgtEl>
                                        <p:attrNameLst>
                                          <p:attrName>ppt_h</p:attrName>
                                        </p:attrNameLst>
                                      </p:cBhvr>
                                      <p:tavLst>
                                        <p:tav tm="0">
                                          <p:val>
                                            <p:fltVal val="0"/>
                                          </p:val>
                                        </p:tav>
                                        <p:tav tm="100000">
                                          <p:val>
                                            <p:strVal val="#ppt_h"/>
                                          </p:val>
                                        </p:tav>
                                      </p:tavLst>
                                    </p:anim>
                                    <p:anim calcmode="lin" valueType="num">
                                      <p:cBhvr>
                                        <p:cTn id="153" dur="1000" fill="hold"/>
                                        <p:tgtEl>
                                          <p:spTgt spid="37"/>
                                        </p:tgtEl>
                                        <p:attrNameLst>
                                          <p:attrName>style.rotation</p:attrName>
                                        </p:attrNameLst>
                                      </p:cBhvr>
                                      <p:tavLst>
                                        <p:tav tm="0">
                                          <p:val>
                                            <p:fltVal val="90"/>
                                          </p:val>
                                        </p:tav>
                                        <p:tav tm="100000">
                                          <p:val>
                                            <p:fltVal val="0"/>
                                          </p:val>
                                        </p:tav>
                                      </p:tavLst>
                                    </p:anim>
                                    <p:animEffect transition="in" filter="fade">
                                      <p:cBhvr>
                                        <p:cTn id="154" dur="1000"/>
                                        <p:tgtEl>
                                          <p:spTgt spid="37"/>
                                        </p:tgtEl>
                                      </p:cBhvr>
                                    </p:animEffect>
                                  </p:childTnLst>
                                </p:cTn>
                              </p:par>
                              <p:par>
                                <p:cTn id="155" presetID="31" presetClass="entr" presetSubtype="0" fill="hold" grpId="0" nodeType="withEffect">
                                  <p:stCondLst>
                                    <p:cond delay="0"/>
                                  </p:stCondLst>
                                  <p:childTnLst>
                                    <p:set>
                                      <p:cBhvr>
                                        <p:cTn id="156" dur="1" fill="hold">
                                          <p:stCondLst>
                                            <p:cond delay="0"/>
                                          </p:stCondLst>
                                        </p:cTn>
                                        <p:tgtEl>
                                          <p:spTgt spid="38"/>
                                        </p:tgtEl>
                                        <p:attrNameLst>
                                          <p:attrName>style.visibility</p:attrName>
                                        </p:attrNameLst>
                                      </p:cBhvr>
                                      <p:to>
                                        <p:strVal val="visible"/>
                                      </p:to>
                                    </p:set>
                                    <p:anim calcmode="lin" valueType="num">
                                      <p:cBhvr>
                                        <p:cTn id="157" dur="1000" fill="hold"/>
                                        <p:tgtEl>
                                          <p:spTgt spid="38"/>
                                        </p:tgtEl>
                                        <p:attrNameLst>
                                          <p:attrName>ppt_w</p:attrName>
                                        </p:attrNameLst>
                                      </p:cBhvr>
                                      <p:tavLst>
                                        <p:tav tm="0">
                                          <p:val>
                                            <p:fltVal val="0"/>
                                          </p:val>
                                        </p:tav>
                                        <p:tav tm="100000">
                                          <p:val>
                                            <p:strVal val="#ppt_w"/>
                                          </p:val>
                                        </p:tav>
                                      </p:tavLst>
                                    </p:anim>
                                    <p:anim calcmode="lin" valueType="num">
                                      <p:cBhvr>
                                        <p:cTn id="158" dur="1000" fill="hold"/>
                                        <p:tgtEl>
                                          <p:spTgt spid="38"/>
                                        </p:tgtEl>
                                        <p:attrNameLst>
                                          <p:attrName>ppt_h</p:attrName>
                                        </p:attrNameLst>
                                      </p:cBhvr>
                                      <p:tavLst>
                                        <p:tav tm="0">
                                          <p:val>
                                            <p:fltVal val="0"/>
                                          </p:val>
                                        </p:tav>
                                        <p:tav tm="100000">
                                          <p:val>
                                            <p:strVal val="#ppt_h"/>
                                          </p:val>
                                        </p:tav>
                                      </p:tavLst>
                                    </p:anim>
                                    <p:anim calcmode="lin" valueType="num">
                                      <p:cBhvr>
                                        <p:cTn id="159" dur="1000" fill="hold"/>
                                        <p:tgtEl>
                                          <p:spTgt spid="38"/>
                                        </p:tgtEl>
                                        <p:attrNameLst>
                                          <p:attrName>style.rotation</p:attrName>
                                        </p:attrNameLst>
                                      </p:cBhvr>
                                      <p:tavLst>
                                        <p:tav tm="0">
                                          <p:val>
                                            <p:fltVal val="90"/>
                                          </p:val>
                                        </p:tav>
                                        <p:tav tm="100000">
                                          <p:val>
                                            <p:fltVal val="0"/>
                                          </p:val>
                                        </p:tav>
                                      </p:tavLst>
                                    </p:anim>
                                    <p:animEffect transition="in" filter="fade">
                                      <p:cBhvr>
                                        <p:cTn id="160" dur="1000"/>
                                        <p:tgtEl>
                                          <p:spTgt spid="38"/>
                                        </p:tgtEl>
                                      </p:cBhvr>
                                    </p:animEffect>
                                  </p:childTnLst>
                                </p:cTn>
                              </p:par>
                              <p:par>
                                <p:cTn id="161" presetID="31" presetClass="entr" presetSubtype="0" fill="hold" grpId="0" nodeType="withEffect">
                                  <p:stCondLst>
                                    <p:cond delay="0"/>
                                  </p:stCondLst>
                                  <p:childTnLst>
                                    <p:set>
                                      <p:cBhvr>
                                        <p:cTn id="162" dur="1" fill="hold">
                                          <p:stCondLst>
                                            <p:cond delay="0"/>
                                          </p:stCondLst>
                                        </p:cTn>
                                        <p:tgtEl>
                                          <p:spTgt spid="39"/>
                                        </p:tgtEl>
                                        <p:attrNameLst>
                                          <p:attrName>style.visibility</p:attrName>
                                        </p:attrNameLst>
                                      </p:cBhvr>
                                      <p:to>
                                        <p:strVal val="visible"/>
                                      </p:to>
                                    </p:set>
                                    <p:anim calcmode="lin" valueType="num">
                                      <p:cBhvr>
                                        <p:cTn id="163" dur="1000" fill="hold"/>
                                        <p:tgtEl>
                                          <p:spTgt spid="39"/>
                                        </p:tgtEl>
                                        <p:attrNameLst>
                                          <p:attrName>ppt_w</p:attrName>
                                        </p:attrNameLst>
                                      </p:cBhvr>
                                      <p:tavLst>
                                        <p:tav tm="0">
                                          <p:val>
                                            <p:fltVal val="0"/>
                                          </p:val>
                                        </p:tav>
                                        <p:tav tm="100000">
                                          <p:val>
                                            <p:strVal val="#ppt_w"/>
                                          </p:val>
                                        </p:tav>
                                      </p:tavLst>
                                    </p:anim>
                                    <p:anim calcmode="lin" valueType="num">
                                      <p:cBhvr>
                                        <p:cTn id="164" dur="1000" fill="hold"/>
                                        <p:tgtEl>
                                          <p:spTgt spid="39"/>
                                        </p:tgtEl>
                                        <p:attrNameLst>
                                          <p:attrName>ppt_h</p:attrName>
                                        </p:attrNameLst>
                                      </p:cBhvr>
                                      <p:tavLst>
                                        <p:tav tm="0">
                                          <p:val>
                                            <p:fltVal val="0"/>
                                          </p:val>
                                        </p:tav>
                                        <p:tav tm="100000">
                                          <p:val>
                                            <p:strVal val="#ppt_h"/>
                                          </p:val>
                                        </p:tav>
                                      </p:tavLst>
                                    </p:anim>
                                    <p:anim calcmode="lin" valueType="num">
                                      <p:cBhvr>
                                        <p:cTn id="165" dur="1000" fill="hold"/>
                                        <p:tgtEl>
                                          <p:spTgt spid="39"/>
                                        </p:tgtEl>
                                        <p:attrNameLst>
                                          <p:attrName>style.rotation</p:attrName>
                                        </p:attrNameLst>
                                      </p:cBhvr>
                                      <p:tavLst>
                                        <p:tav tm="0">
                                          <p:val>
                                            <p:fltVal val="90"/>
                                          </p:val>
                                        </p:tav>
                                        <p:tav tm="100000">
                                          <p:val>
                                            <p:fltVal val="0"/>
                                          </p:val>
                                        </p:tav>
                                      </p:tavLst>
                                    </p:anim>
                                    <p:animEffect transition="in" filter="fade">
                                      <p:cBhvr>
                                        <p:cTn id="166" dur="1000"/>
                                        <p:tgtEl>
                                          <p:spTgt spid="39"/>
                                        </p:tgtEl>
                                      </p:cBhvr>
                                    </p:animEffect>
                                  </p:childTnLst>
                                </p:cTn>
                              </p:par>
                              <p:par>
                                <p:cTn id="167" presetID="31" presetClass="entr" presetSubtype="0" fill="hold" grpId="0" nodeType="withEffect">
                                  <p:stCondLst>
                                    <p:cond delay="0"/>
                                  </p:stCondLst>
                                  <p:childTnLst>
                                    <p:set>
                                      <p:cBhvr>
                                        <p:cTn id="168" dur="1" fill="hold">
                                          <p:stCondLst>
                                            <p:cond delay="0"/>
                                          </p:stCondLst>
                                        </p:cTn>
                                        <p:tgtEl>
                                          <p:spTgt spid="40"/>
                                        </p:tgtEl>
                                        <p:attrNameLst>
                                          <p:attrName>style.visibility</p:attrName>
                                        </p:attrNameLst>
                                      </p:cBhvr>
                                      <p:to>
                                        <p:strVal val="visible"/>
                                      </p:to>
                                    </p:set>
                                    <p:anim calcmode="lin" valueType="num">
                                      <p:cBhvr>
                                        <p:cTn id="169" dur="1000" fill="hold"/>
                                        <p:tgtEl>
                                          <p:spTgt spid="40"/>
                                        </p:tgtEl>
                                        <p:attrNameLst>
                                          <p:attrName>ppt_w</p:attrName>
                                        </p:attrNameLst>
                                      </p:cBhvr>
                                      <p:tavLst>
                                        <p:tav tm="0">
                                          <p:val>
                                            <p:fltVal val="0"/>
                                          </p:val>
                                        </p:tav>
                                        <p:tav tm="100000">
                                          <p:val>
                                            <p:strVal val="#ppt_w"/>
                                          </p:val>
                                        </p:tav>
                                      </p:tavLst>
                                    </p:anim>
                                    <p:anim calcmode="lin" valueType="num">
                                      <p:cBhvr>
                                        <p:cTn id="170" dur="1000" fill="hold"/>
                                        <p:tgtEl>
                                          <p:spTgt spid="40"/>
                                        </p:tgtEl>
                                        <p:attrNameLst>
                                          <p:attrName>ppt_h</p:attrName>
                                        </p:attrNameLst>
                                      </p:cBhvr>
                                      <p:tavLst>
                                        <p:tav tm="0">
                                          <p:val>
                                            <p:fltVal val="0"/>
                                          </p:val>
                                        </p:tav>
                                        <p:tav tm="100000">
                                          <p:val>
                                            <p:strVal val="#ppt_h"/>
                                          </p:val>
                                        </p:tav>
                                      </p:tavLst>
                                    </p:anim>
                                    <p:anim calcmode="lin" valueType="num">
                                      <p:cBhvr>
                                        <p:cTn id="171" dur="1000" fill="hold"/>
                                        <p:tgtEl>
                                          <p:spTgt spid="40"/>
                                        </p:tgtEl>
                                        <p:attrNameLst>
                                          <p:attrName>style.rotation</p:attrName>
                                        </p:attrNameLst>
                                      </p:cBhvr>
                                      <p:tavLst>
                                        <p:tav tm="0">
                                          <p:val>
                                            <p:fltVal val="90"/>
                                          </p:val>
                                        </p:tav>
                                        <p:tav tm="100000">
                                          <p:val>
                                            <p:fltVal val="0"/>
                                          </p:val>
                                        </p:tav>
                                      </p:tavLst>
                                    </p:anim>
                                    <p:animEffect transition="in" filter="fade">
                                      <p:cBhvr>
                                        <p:cTn id="172" dur="1000"/>
                                        <p:tgtEl>
                                          <p:spTgt spid="40"/>
                                        </p:tgtEl>
                                      </p:cBhvr>
                                    </p:animEffect>
                                  </p:childTnLst>
                                </p:cTn>
                              </p:par>
                              <p:par>
                                <p:cTn id="173" presetID="31" presetClass="entr" presetSubtype="0" fill="hold" grpId="0" nodeType="withEffect">
                                  <p:stCondLst>
                                    <p:cond delay="0"/>
                                  </p:stCondLst>
                                  <p:childTnLst>
                                    <p:set>
                                      <p:cBhvr>
                                        <p:cTn id="174" dur="1" fill="hold">
                                          <p:stCondLst>
                                            <p:cond delay="0"/>
                                          </p:stCondLst>
                                        </p:cTn>
                                        <p:tgtEl>
                                          <p:spTgt spid="41"/>
                                        </p:tgtEl>
                                        <p:attrNameLst>
                                          <p:attrName>style.visibility</p:attrName>
                                        </p:attrNameLst>
                                      </p:cBhvr>
                                      <p:to>
                                        <p:strVal val="visible"/>
                                      </p:to>
                                    </p:set>
                                    <p:anim calcmode="lin" valueType="num">
                                      <p:cBhvr>
                                        <p:cTn id="175" dur="1000" fill="hold"/>
                                        <p:tgtEl>
                                          <p:spTgt spid="41"/>
                                        </p:tgtEl>
                                        <p:attrNameLst>
                                          <p:attrName>ppt_w</p:attrName>
                                        </p:attrNameLst>
                                      </p:cBhvr>
                                      <p:tavLst>
                                        <p:tav tm="0">
                                          <p:val>
                                            <p:fltVal val="0"/>
                                          </p:val>
                                        </p:tav>
                                        <p:tav tm="100000">
                                          <p:val>
                                            <p:strVal val="#ppt_w"/>
                                          </p:val>
                                        </p:tav>
                                      </p:tavLst>
                                    </p:anim>
                                    <p:anim calcmode="lin" valueType="num">
                                      <p:cBhvr>
                                        <p:cTn id="176" dur="1000" fill="hold"/>
                                        <p:tgtEl>
                                          <p:spTgt spid="41"/>
                                        </p:tgtEl>
                                        <p:attrNameLst>
                                          <p:attrName>ppt_h</p:attrName>
                                        </p:attrNameLst>
                                      </p:cBhvr>
                                      <p:tavLst>
                                        <p:tav tm="0">
                                          <p:val>
                                            <p:fltVal val="0"/>
                                          </p:val>
                                        </p:tav>
                                        <p:tav tm="100000">
                                          <p:val>
                                            <p:strVal val="#ppt_h"/>
                                          </p:val>
                                        </p:tav>
                                      </p:tavLst>
                                    </p:anim>
                                    <p:anim calcmode="lin" valueType="num">
                                      <p:cBhvr>
                                        <p:cTn id="177" dur="1000" fill="hold"/>
                                        <p:tgtEl>
                                          <p:spTgt spid="41"/>
                                        </p:tgtEl>
                                        <p:attrNameLst>
                                          <p:attrName>style.rotation</p:attrName>
                                        </p:attrNameLst>
                                      </p:cBhvr>
                                      <p:tavLst>
                                        <p:tav tm="0">
                                          <p:val>
                                            <p:fltVal val="90"/>
                                          </p:val>
                                        </p:tav>
                                        <p:tav tm="100000">
                                          <p:val>
                                            <p:fltVal val="0"/>
                                          </p:val>
                                        </p:tav>
                                      </p:tavLst>
                                    </p:anim>
                                    <p:animEffect transition="in" filter="fade">
                                      <p:cBhvr>
                                        <p:cTn id="178" dur="1000"/>
                                        <p:tgtEl>
                                          <p:spTgt spid="41"/>
                                        </p:tgtEl>
                                      </p:cBhvr>
                                    </p:animEffect>
                                  </p:childTnLst>
                                </p:cTn>
                              </p:par>
                              <p:par>
                                <p:cTn id="179" presetID="31" presetClass="entr" presetSubtype="0" fill="hold" grpId="0" nodeType="withEffect">
                                  <p:stCondLst>
                                    <p:cond delay="0"/>
                                  </p:stCondLst>
                                  <p:childTnLst>
                                    <p:set>
                                      <p:cBhvr>
                                        <p:cTn id="180" dur="1" fill="hold">
                                          <p:stCondLst>
                                            <p:cond delay="0"/>
                                          </p:stCondLst>
                                        </p:cTn>
                                        <p:tgtEl>
                                          <p:spTgt spid="42"/>
                                        </p:tgtEl>
                                        <p:attrNameLst>
                                          <p:attrName>style.visibility</p:attrName>
                                        </p:attrNameLst>
                                      </p:cBhvr>
                                      <p:to>
                                        <p:strVal val="visible"/>
                                      </p:to>
                                    </p:set>
                                    <p:anim calcmode="lin" valueType="num">
                                      <p:cBhvr>
                                        <p:cTn id="181" dur="1000" fill="hold"/>
                                        <p:tgtEl>
                                          <p:spTgt spid="42"/>
                                        </p:tgtEl>
                                        <p:attrNameLst>
                                          <p:attrName>ppt_w</p:attrName>
                                        </p:attrNameLst>
                                      </p:cBhvr>
                                      <p:tavLst>
                                        <p:tav tm="0">
                                          <p:val>
                                            <p:fltVal val="0"/>
                                          </p:val>
                                        </p:tav>
                                        <p:tav tm="100000">
                                          <p:val>
                                            <p:strVal val="#ppt_w"/>
                                          </p:val>
                                        </p:tav>
                                      </p:tavLst>
                                    </p:anim>
                                    <p:anim calcmode="lin" valueType="num">
                                      <p:cBhvr>
                                        <p:cTn id="182" dur="1000" fill="hold"/>
                                        <p:tgtEl>
                                          <p:spTgt spid="42"/>
                                        </p:tgtEl>
                                        <p:attrNameLst>
                                          <p:attrName>ppt_h</p:attrName>
                                        </p:attrNameLst>
                                      </p:cBhvr>
                                      <p:tavLst>
                                        <p:tav tm="0">
                                          <p:val>
                                            <p:fltVal val="0"/>
                                          </p:val>
                                        </p:tav>
                                        <p:tav tm="100000">
                                          <p:val>
                                            <p:strVal val="#ppt_h"/>
                                          </p:val>
                                        </p:tav>
                                      </p:tavLst>
                                    </p:anim>
                                    <p:anim calcmode="lin" valueType="num">
                                      <p:cBhvr>
                                        <p:cTn id="183" dur="1000" fill="hold"/>
                                        <p:tgtEl>
                                          <p:spTgt spid="42"/>
                                        </p:tgtEl>
                                        <p:attrNameLst>
                                          <p:attrName>style.rotation</p:attrName>
                                        </p:attrNameLst>
                                      </p:cBhvr>
                                      <p:tavLst>
                                        <p:tav tm="0">
                                          <p:val>
                                            <p:fltVal val="90"/>
                                          </p:val>
                                        </p:tav>
                                        <p:tav tm="100000">
                                          <p:val>
                                            <p:fltVal val="0"/>
                                          </p:val>
                                        </p:tav>
                                      </p:tavLst>
                                    </p:anim>
                                    <p:animEffect transition="in" filter="fade">
                                      <p:cBhvr>
                                        <p:cTn id="184" dur="1000"/>
                                        <p:tgtEl>
                                          <p:spTgt spid="42"/>
                                        </p:tgtEl>
                                      </p:cBhvr>
                                    </p:animEffect>
                                  </p:childTnLst>
                                </p:cTn>
                              </p:par>
                              <p:par>
                                <p:cTn id="185" presetID="31" presetClass="entr" presetSubtype="0" fill="hold" grpId="0" nodeType="withEffect">
                                  <p:stCondLst>
                                    <p:cond delay="0"/>
                                  </p:stCondLst>
                                  <p:childTnLst>
                                    <p:set>
                                      <p:cBhvr>
                                        <p:cTn id="186" dur="1" fill="hold">
                                          <p:stCondLst>
                                            <p:cond delay="0"/>
                                          </p:stCondLst>
                                        </p:cTn>
                                        <p:tgtEl>
                                          <p:spTgt spid="43"/>
                                        </p:tgtEl>
                                        <p:attrNameLst>
                                          <p:attrName>style.visibility</p:attrName>
                                        </p:attrNameLst>
                                      </p:cBhvr>
                                      <p:to>
                                        <p:strVal val="visible"/>
                                      </p:to>
                                    </p:set>
                                    <p:anim calcmode="lin" valueType="num">
                                      <p:cBhvr>
                                        <p:cTn id="187" dur="1000" fill="hold"/>
                                        <p:tgtEl>
                                          <p:spTgt spid="43"/>
                                        </p:tgtEl>
                                        <p:attrNameLst>
                                          <p:attrName>ppt_w</p:attrName>
                                        </p:attrNameLst>
                                      </p:cBhvr>
                                      <p:tavLst>
                                        <p:tav tm="0">
                                          <p:val>
                                            <p:fltVal val="0"/>
                                          </p:val>
                                        </p:tav>
                                        <p:tav tm="100000">
                                          <p:val>
                                            <p:strVal val="#ppt_w"/>
                                          </p:val>
                                        </p:tav>
                                      </p:tavLst>
                                    </p:anim>
                                    <p:anim calcmode="lin" valueType="num">
                                      <p:cBhvr>
                                        <p:cTn id="188" dur="1000" fill="hold"/>
                                        <p:tgtEl>
                                          <p:spTgt spid="43"/>
                                        </p:tgtEl>
                                        <p:attrNameLst>
                                          <p:attrName>ppt_h</p:attrName>
                                        </p:attrNameLst>
                                      </p:cBhvr>
                                      <p:tavLst>
                                        <p:tav tm="0">
                                          <p:val>
                                            <p:fltVal val="0"/>
                                          </p:val>
                                        </p:tav>
                                        <p:tav tm="100000">
                                          <p:val>
                                            <p:strVal val="#ppt_h"/>
                                          </p:val>
                                        </p:tav>
                                      </p:tavLst>
                                    </p:anim>
                                    <p:anim calcmode="lin" valueType="num">
                                      <p:cBhvr>
                                        <p:cTn id="189" dur="1000" fill="hold"/>
                                        <p:tgtEl>
                                          <p:spTgt spid="43"/>
                                        </p:tgtEl>
                                        <p:attrNameLst>
                                          <p:attrName>style.rotation</p:attrName>
                                        </p:attrNameLst>
                                      </p:cBhvr>
                                      <p:tavLst>
                                        <p:tav tm="0">
                                          <p:val>
                                            <p:fltVal val="90"/>
                                          </p:val>
                                        </p:tav>
                                        <p:tav tm="100000">
                                          <p:val>
                                            <p:fltVal val="0"/>
                                          </p:val>
                                        </p:tav>
                                      </p:tavLst>
                                    </p:anim>
                                    <p:animEffect transition="in" filter="fade">
                                      <p:cBhvr>
                                        <p:cTn id="190" dur="1000"/>
                                        <p:tgtEl>
                                          <p:spTgt spid="43"/>
                                        </p:tgtEl>
                                      </p:cBhvr>
                                    </p:animEffect>
                                  </p:childTnLst>
                                </p:cTn>
                              </p:par>
                              <p:par>
                                <p:cTn id="191" presetID="31" presetClass="entr" presetSubtype="0" fill="hold" grpId="0" nodeType="withEffect">
                                  <p:stCondLst>
                                    <p:cond delay="0"/>
                                  </p:stCondLst>
                                  <p:childTnLst>
                                    <p:set>
                                      <p:cBhvr>
                                        <p:cTn id="192" dur="1" fill="hold">
                                          <p:stCondLst>
                                            <p:cond delay="0"/>
                                          </p:stCondLst>
                                        </p:cTn>
                                        <p:tgtEl>
                                          <p:spTgt spid="44"/>
                                        </p:tgtEl>
                                        <p:attrNameLst>
                                          <p:attrName>style.visibility</p:attrName>
                                        </p:attrNameLst>
                                      </p:cBhvr>
                                      <p:to>
                                        <p:strVal val="visible"/>
                                      </p:to>
                                    </p:set>
                                    <p:anim calcmode="lin" valueType="num">
                                      <p:cBhvr>
                                        <p:cTn id="193" dur="1000" fill="hold"/>
                                        <p:tgtEl>
                                          <p:spTgt spid="44"/>
                                        </p:tgtEl>
                                        <p:attrNameLst>
                                          <p:attrName>ppt_w</p:attrName>
                                        </p:attrNameLst>
                                      </p:cBhvr>
                                      <p:tavLst>
                                        <p:tav tm="0">
                                          <p:val>
                                            <p:fltVal val="0"/>
                                          </p:val>
                                        </p:tav>
                                        <p:tav tm="100000">
                                          <p:val>
                                            <p:strVal val="#ppt_w"/>
                                          </p:val>
                                        </p:tav>
                                      </p:tavLst>
                                    </p:anim>
                                    <p:anim calcmode="lin" valueType="num">
                                      <p:cBhvr>
                                        <p:cTn id="194" dur="1000" fill="hold"/>
                                        <p:tgtEl>
                                          <p:spTgt spid="44"/>
                                        </p:tgtEl>
                                        <p:attrNameLst>
                                          <p:attrName>ppt_h</p:attrName>
                                        </p:attrNameLst>
                                      </p:cBhvr>
                                      <p:tavLst>
                                        <p:tav tm="0">
                                          <p:val>
                                            <p:fltVal val="0"/>
                                          </p:val>
                                        </p:tav>
                                        <p:tav tm="100000">
                                          <p:val>
                                            <p:strVal val="#ppt_h"/>
                                          </p:val>
                                        </p:tav>
                                      </p:tavLst>
                                    </p:anim>
                                    <p:anim calcmode="lin" valueType="num">
                                      <p:cBhvr>
                                        <p:cTn id="195" dur="1000" fill="hold"/>
                                        <p:tgtEl>
                                          <p:spTgt spid="44"/>
                                        </p:tgtEl>
                                        <p:attrNameLst>
                                          <p:attrName>style.rotation</p:attrName>
                                        </p:attrNameLst>
                                      </p:cBhvr>
                                      <p:tavLst>
                                        <p:tav tm="0">
                                          <p:val>
                                            <p:fltVal val="90"/>
                                          </p:val>
                                        </p:tav>
                                        <p:tav tm="100000">
                                          <p:val>
                                            <p:fltVal val="0"/>
                                          </p:val>
                                        </p:tav>
                                      </p:tavLst>
                                    </p:anim>
                                    <p:animEffect transition="in" filter="fade">
                                      <p:cBhvr>
                                        <p:cTn id="196" dur="1000"/>
                                        <p:tgtEl>
                                          <p:spTgt spid="44"/>
                                        </p:tgtEl>
                                      </p:cBhvr>
                                    </p:animEffect>
                                  </p:childTnLst>
                                </p:cTn>
                              </p:par>
                              <p:par>
                                <p:cTn id="197" presetID="31" presetClass="entr" presetSubtype="0" fill="hold" grpId="0" nodeType="withEffect">
                                  <p:stCondLst>
                                    <p:cond delay="0"/>
                                  </p:stCondLst>
                                  <p:childTnLst>
                                    <p:set>
                                      <p:cBhvr>
                                        <p:cTn id="198" dur="1" fill="hold">
                                          <p:stCondLst>
                                            <p:cond delay="0"/>
                                          </p:stCondLst>
                                        </p:cTn>
                                        <p:tgtEl>
                                          <p:spTgt spid="45"/>
                                        </p:tgtEl>
                                        <p:attrNameLst>
                                          <p:attrName>style.visibility</p:attrName>
                                        </p:attrNameLst>
                                      </p:cBhvr>
                                      <p:to>
                                        <p:strVal val="visible"/>
                                      </p:to>
                                    </p:set>
                                    <p:anim calcmode="lin" valueType="num">
                                      <p:cBhvr>
                                        <p:cTn id="199" dur="1000" fill="hold"/>
                                        <p:tgtEl>
                                          <p:spTgt spid="45"/>
                                        </p:tgtEl>
                                        <p:attrNameLst>
                                          <p:attrName>ppt_w</p:attrName>
                                        </p:attrNameLst>
                                      </p:cBhvr>
                                      <p:tavLst>
                                        <p:tav tm="0">
                                          <p:val>
                                            <p:fltVal val="0"/>
                                          </p:val>
                                        </p:tav>
                                        <p:tav tm="100000">
                                          <p:val>
                                            <p:strVal val="#ppt_w"/>
                                          </p:val>
                                        </p:tav>
                                      </p:tavLst>
                                    </p:anim>
                                    <p:anim calcmode="lin" valueType="num">
                                      <p:cBhvr>
                                        <p:cTn id="200" dur="1000" fill="hold"/>
                                        <p:tgtEl>
                                          <p:spTgt spid="45"/>
                                        </p:tgtEl>
                                        <p:attrNameLst>
                                          <p:attrName>ppt_h</p:attrName>
                                        </p:attrNameLst>
                                      </p:cBhvr>
                                      <p:tavLst>
                                        <p:tav tm="0">
                                          <p:val>
                                            <p:fltVal val="0"/>
                                          </p:val>
                                        </p:tav>
                                        <p:tav tm="100000">
                                          <p:val>
                                            <p:strVal val="#ppt_h"/>
                                          </p:val>
                                        </p:tav>
                                      </p:tavLst>
                                    </p:anim>
                                    <p:anim calcmode="lin" valueType="num">
                                      <p:cBhvr>
                                        <p:cTn id="201" dur="1000" fill="hold"/>
                                        <p:tgtEl>
                                          <p:spTgt spid="45"/>
                                        </p:tgtEl>
                                        <p:attrNameLst>
                                          <p:attrName>style.rotation</p:attrName>
                                        </p:attrNameLst>
                                      </p:cBhvr>
                                      <p:tavLst>
                                        <p:tav tm="0">
                                          <p:val>
                                            <p:fltVal val="90"/>
                                          </p:val>
                                        </p:tav>
                                        <p:tav tm="100000">
                                          <p:val>
                                            <p:fltVal val="0"/>
                                          </p:val>
                                        </p:tav>
                                      </p:tavLst>
                                    </p:anim>
                                    <p:animEffect transition="in" filter="fade">
                                      <p:cBhvr>
                                        <p:cTn id="202" dur="1000"/>
                                        <p:tgtEl>
                                          <p:spTgt spid="45"/>
                                        </p:tgtEl>
                                      </p:cBhvr>
                                    </p:animEffect>
                                  </p:childTnLst>
                                </p:cTn>
                              </p:par>
                              <p:par>
                                <p:cTn id="203" presetID="31" presetClass="entr" presetSubtype="0" fill="hold" grpId="0" nodeType="withEffect">
                                  <p:stCondLst>
                                    <p:cond delay="0"/>
                                  </p:stCondLst>
                                  <p:childTnLst>
                                    <p:set>
                                      <p:cBhvr>
                                        <p:cTn id="204" dur="1" fill="hold">
                                          <p:stCondLst>
                                            <p:cond delay="0"/>
                                          </p:stCondLst>
                                        </p:cTn>
                                        <p:tgtEl>
                                          <p:spTgt spid="46"/>
                                        </p:tgtEl>
                                        <p:attrNameLst>
                                          <p:attrName>style.visibility</p:attrName>
                                        </p:attrNameLst>
                                      </p:cBhvr>
                                      <p:to>
                                        <p:strVal val="visible"/>
                                      </p:to>
                                    </p:set>
                                    <p:anim calcmode="lin" valueType="num">
                                      <p:cBhvr>
                                        <p:cTn id="205" dur="1000" fill="hold"/>
                                        <p:tgtEl>
                                          <p:spTgt spid="46"/>
                                        </p:tgtEl>
                                        <p:attrNameLst>
                                          <p:attrName>ppt_w</p:attrName>
                                        </p:attrNameLst>
                                      </p:cBhvr>
                                      <p:tavLst>
                                        <p:tav tm="0">
                                          <p:val>
                                            <p:fltVal val="0"/>
                                          </p:val>
                                        </p:tav>
                                        <p:tav tm="100000">
                                          <p:val>
                                            <p:strVal val="#ppt_w"/>
                                          </p:val>
                                        </p:tav>
                                      </p:tavLst>
                                    </p:anim>
                                    <p:anim calcmode="lin" valueType="num">
                                      <p:cBhvr>
                                        <p:cTn id="206" dur="1000" fill="hold"/>
                                        <p:tgtEl>
                                          <p:spTgt spid="46"/>
                                        </p:tgtEl>
                                        <p:attrNameLst>
                                          <p:attrName>ppt_h</p:attrName>
                                        </p:attrNameLst>
                                      </p:cBhvr>
                                      <p:tavLst>
                                        <p:tav tm="0">
                                          <p:val>
                                            <p:fltVal val="0"/>
                                          </p:val>
                                        </p:tav>
                                        <p:tav tm="100000">
                                          <p:val>
                                            <p:strVal val="#ppt_h"/>
                                          </p:val>
                                        </p:tav>
                                      </p:tavLst>
                                    </p:anim>
                                    <p:anim calcmode="lin" valueType="num">
                                      <p:cBhvr>
                                        <p:cTn id="207" dur="1000" fill="hold"/>
                                        <p:tgtEl>
                                          <p:spTgt spid="46"/>
                                        </p:tgtEl>
                                        <p:attrNameLst>
                                          <p:attrName>style.rotation</p:attrName>
                                        </p:attrNameLst>
                                      </p:cBhvr>
                                      <p:tavLst>
                                        <p:tav tm="0">
                                          <p:val>
                                            <p:fltVal val="90"/>
                                          </p:val>
                                        </p:tav>
                                        <p:tav tm="100000">
                                          <p:val>
                                            <p:fltVal val="0"/>
                                          </p:val>
                                        </p:tav>
                                      </p:tavLst>
                                    </p:anim>
                                    <p:animEffect transition="in" filter="fade">
                                      <p:cBhvr>
                                        <p:cTn id="208" dur="1000"/>
                                        <p:tgtEl>
                                          <p:spTgt spid="46"/>
                                        </p:tgtEl>
                                      </p:cBhvr>
                                    </p:animEffect>
                                  </p:childTnLst>
                                </p:cTn>
                              </p:par>
                              <p:par>
                                <p:cTn id="209" presetID="31" presetClass="entr" presetSubtype="0" fill="hold" grpId="0" nodeType="withEffect">
                                  <p:stCondLst>
                                    <p:cond delay="0"/>
                                  </p:stCondLst>
                                  <p:childTnLst>
                                    <p:set>
                                      <p:cBhvr>
                                        <p:cTn id="210" dur="1" fill="hold">
                                          <p:stCondLst>
                                            <p:cond delay="0"/>
                                          </p:stCondLst>
                                        </p:cTn>
                                        <p:tgtEl>
                                          <p:spTgt spid="47"/>
                                        </p:tgtEl>
                                        <p:attrNameLst>
                                          <p:attrName>style.visibility</p:attrName>
                                        </p:attrNameLst>
                                      </p:cBhvr>
                                      <p:to>
                                        <p:strVal val="visible"/>
                                      </p:to>
                                    </p:set>
                                    <p:anim calcmode="lin" valueType="num">
                                      <p:cBhvr>
                                        <p:cTn id="211" dur="1000" fill="hold"/>
                                        <p:tgtEl>
                                          <p:spTgt spid="47"/>
                                        </p:tgtEl>
                                        <p:attrNameLst>
                                          <p:attrName>ppt_w</p:attrName>
                                        </p:attrNameLst>
                                      </p:cBhvr>
                                      <p:tavLst>
                                        <p:tav tm="0">
                                          <p:val>
                                            <p:fltVal val="0"/>
                                          </p:val>
                                        </p:tav>
                                        <p:tav tm="100000">
                                          <p:val>
                                            <p:strVal val="#ppt_w"/>
                                          </p:val>
                                        </p:tav>
                                      </p:tavLst>
                                    </p:anim>
                                    <p:anim calcmode="lin" valueType="num">
                                      <p:cBhvr>
                                        <p:cTn id="212" dur="1000" fill="hold"/>
                                        <p:tgtEl>
                                          <p:spTgt spid="47"/>
                                        </p:tgtEl>
                                        <p:attrNameLst>
                                          <p:attrName>ppt_h</p:attrName>
                                        </p:attrNameLst>
                                      </p:cBhvr>
                                      <p:tavLst>
                                        <p:tav tm="0">
                                          <p:val>
                                            <p:fltVal val="0"/>
                                          </p:val>
                                        </p:tav>
                                        <p:tav tm="100000">
                                          <p:val>
                                            <p:strVal val="#ppt_h"/>
                                          </p:val>
                                        </p:tav>
                                      </p:tavLst>
                                    </p:anim>
                                    <p:anim calcmode="lin" valueType="num">
                                      <p:cBhvr>
                                        <p:cTn id="213" dur="1000" fill="hold"/>
                                        <p:tgtEl>
                                          <p:spTgt spid="47"/>
                                        </p:tgtEl>
                                        <p:attrNameLst>
                                          <p:attrName>style.rotation</p:attrName>
                                        </p:attrNameLst>
                                      </p:cBhvr>
                                      <p:tavLst>
                                        <p:tav tm="0">
                                          <p:val>
                                            <p:fltVal val="90"/>
                                          </p:val>
                                        </p:tav>
                                        <p:tav tm="100000">
                                          <p:val>
                                            <p:fltVal val="0"/>
                                          </p:val>
                                        </p:tav>
                                      </p:tavLst>
                                    </p:anim>
                                    <p:animEffect transition="in" filter="fade">
                                      <p:cBhvr>
                                        <p:cTn id="214" dur="1000"/>
                                        <p:tgtEl>
                                          <p:spTgt spid="47"/>
                                        </p:tgtEl>
                                      </p:cBhvr>
                                    </p:animEffect>
                                  </p:childTnLst>
                                </p:cTn>
                              </p:par>
                              <p:par>
                                <p:cTn id="215" presetID="31" presetClass="entr" presetSubtype="0" fill="hold" grpId="0" nodeType="withEffect">
                                  <p:stCondLst>
                                    <p:cond delay="0"/>
                                  </p:stCondLst>
                                  <p:childTnLst>
                                    <p:set>
                                      <p:cBhvr>
                                        <p:cTn id="216" dur="1" fill="hold">
                                          <p:stCondLst>
                                            <p:cond delay="0"/>
                                          </p:stCondLst>
                                        </p:cTn>
                                        <p:tgtEl>
                                          <p:spTgt spid="48"/>
                                        </p:tgtEl>
                                        <p:attrNameLst>
                                          <p:attrName>style.visibility</p:attrName>
                                        </p:attrNameLst>
                                      </p:cBhvr>
                                      <p:to>
                                        <p:strVal val="visible"/>
                                      </p:to>
                                    </p:set>
                                    <p:anim calcmode="lin" valueType="num">
                                      <p:cBhvr>
                                        <p:cTn id="217" dur="1000" fill="hold"/>
                                        <p:tgtEl>
                                          <p:spTgt spid="48"/>
                                        </p:tgtEl>
                                        <p:attrNameLst>
                                          <p:attrName>ppt_w</p:attrName>
                                        </p:attrNameLst>
                                      </p:cBhvr>
                                      <p:tavLst>
                                        <p:tav tm="0">
                                          <p:val>
                                            <p:fltVal val="0"/>
                                          </p:val>
                                        </p:tav>
                                        <p:tav tm="100000">
                                          <p:val>
                                            <p:strVal val="#ppt_w"/>
                                          </p:val>
                                        </p:tav>
                                      </p:tavLst>
                                    </p:anim>
                                    <p:anim calcmode="lin" valueType="num">
                                      <p:cBhvr>
                                        <p:cTn id="218" dur="1000" fill="hold"/>
                                        <p:tgtEl>
                                          <p:spTgt spid="48"/>
                                        </p:tgtEl>
                                        <p:attrNameLst>
                                          <p:attrName>ppt_h</p:attrName>
                                        </p:attrNameLst>
                                      </p:cBhvr>
                                      <p:tavLst>
                                        <p:tav tm="0">
                                          <p:val>
                                            <p:fltVal val="0"/>
                                          </p:val>
                                        </p:tav>
                                        <p:tav tm="100000">
                                          <p:val>
                                            <p:strVal val="#ppt_h"/>
                                          </p:val>
                                        </p:tav>
                                      </p:tavLst>
                                    </p:anim>
                                    <p:anim calcmode="lin" valueType="num">
                                      <p:cBhvr>
                                        <p:cTn id="219" dur="1000" fill="hold"/>
                                        <p:tgtEl>
                                          <p:spTgt spid="48"/>
                                        </p:tgtEl>
                                        <p:attrNameLst>
                                          <p:attrName>style.rotation</p:attrName>
                                        </p:attrNameLst>
                                      </p:cBhvr>
                                      <p:tavLst>
                                        <p:tav tm="0">
                                          <p:val>
                                            <p:fltVal val="90"/>
                                          </p:val>
                                        </p:tav>
                                        <p:tav tm="100000">
                                          <p:val>
                                            <p:fltVal val="0"/>
                                          </p:val>
                                        </p:tav>
                                      </p:tavLst>
                                    </p:anim>
                                    <p:animEffect transition="in" filter="fade">
                                      <p:cBhvr>
                                        <p:cTn id="220" dur="1000"/>
                                        <p:tgtEl>
                                          <p:spTgt spid="48"/>
                                        </p:tgtEl>
                                      </p:cBhvr>
                                    </p:animEffect>
                                  </p:childTnLst>
                                </p:cTn>
                              </p:par>
                              <p:par>
                                <p:cTn id="221" presetID="31" presetClass="entr" presetSubtype="0" fill="hold" grpId="0" nodeType="withEffect">
                                  <p:stCondLst>
                                    <p:cond delay="0"/>
                                  </p:stCondLst>
                                  <p:childTnLst>
                                    <p:set>
                                      <p:cBhvr>
                                        <p:cTn id="222" dur="1" fill="hold">
                                          <p:stCondLst>
                                            <p:cond delay="0"/>
                                          </p:stCondLst>
                                        </p:cTn>
                                        <p:tgtEl>
                                          <p:spTgt spid="49"/>
                                        </p:tgtEl>
                                        <p:attrNameLst>
                                          <p:attrName>style.visibility</p:attrName>
                                        </p:attrNameLst>
                                      </p:cBhvr>
                                      <p:to>
                                        <p:strVal val="visible"/>
                                      </p:to>
                                    </p:set>
                                    <p:anim calcmode="lin" valueType="num">
                                      <p:cBhvr>
                                        <p:cTn id="223" dur="1000" fill="hold"/>
                                        <p:tgtEl>
                                          <p:spTgt spid="49"/>
                                        </p:tgtEl>
                                        <p:attrNameLst>
                                          <p:attrName>ppt_w</p:attrName>
                                        </p:attrNameLst>
                                      </p:cBhvr>
                                      <p:tavLst>
                                        <p:tav tm="0">
                                          <p:val>
                                            <p:fltVal val="0"/>
                                          </p:val>
                                        </p:tav>
                                        <p:tav tm="100000">
                                          <p:val>
                                            <p:strVal val="#ppt_w"/>
                                          </p:val>
                                        </p:tav>
                                      </p:tavLst>
                                    </p:anim>
                                    <p:anim calcmode="lin" valueType="num">
                                      <p:cBhvr>
                                        <p:cTn id="224" dur="1000" fill="hold"/>
                                        <p:tgtEl>
                                          <p:spTgt spid="49"/>
                                        </p:tgtEl>
                                        <p:attrNameLst>
                                          <p:attrName>ppt_h</p:attrName>
                                        </p:attrNameLst>
                                      </p:cBhvr>
                                      <p:tavLst>
                                        <p:tav tm="0">
                                          <p:val>
                                            <p:fltVal val="0"/>
                                          </p:val>
                                        </p:tav>
                                        <p:tav tm="100000">
                                          <p:val>
                                            <p:strVal val="#ppt_h"/>
                                          </p:val>
                                        </p:tav>
                                      </p:tavLst>
                                    </p:anim>
                                    <p:anim calcmode="lin" valueType="num">
                                      <p:cBhvr>
                                        <p:cTn id="225" dur="1000" fill="hold"/>
                                        <p:tgtEl>
                                          <p:spTgt spid="49"/>
                                        </p:tgtEl>
                                        <p:attrNameLst>
                                          <p:attrName>style.rotation</p:attrName>
                                        </p:attrNameLst>
                                      </p:cBhvr>
                                      <p:tavLst>
                                        <p:tav tm="0">
                                          <p:val>
                                            <p:fltVal val="90"/>
                                          </p:val>
                                        </p:tav>
                                        <p:tav tm="100000">
                                          <p:val>
                                            <p:fltVal val="0"/>
                                          </p:val>
                                        </p:tav>
                                      </p:tavLst>
                                    </p:anim>
                                    <p:animEffect transition="in" filter="fade">
                                      <p:cBhvr>
                                        <p:cTn id="226" dur="1000"/>
                                        <p:tgtEl>
                                          <p:spTgt spid="49"/>
                                        </p:tgtEl>
                                      </p:cBhvr>
                                    </p:animEffect>
                                  </p:childTnLst>
                                </p:cTn>
                              </p:par>
                              <p:par>
                                <p:cTn id="227" presetID="31" presetClass="entr" presetSubtype="0" fill="hold" grpId="0" nodeType="withEffect">
                                  <p:stCondLst>
                                    <p:cond delay="0"/>
                                  </p:stCondLst>
                                  <p:childTnLst>
                                    <p:set>
                                      <p:cBhvr>
                                        <p:cTn id="228" dur="1" fill="hold">
                                          <p:stCondLst>
                                            <p:cond delay="0"/>
                                          </p:stCondLst>
                                        </p:cTn>
                                        <p:tgtEl>
                                          <p:spTgt spid="50"/>
                                        </p:tgtEl>
                                        <p:attrNameLst>
                                          <p:attrName>style.visibility</p:attrName>
                                        </p:attrNameLst>
                                      </p:cBhvr>
                                      <p:to>
                                        <p:strVal val="visible"/>
                                      </p:to>
                                    </p:set>
                                    <p:anim calcmode="lin" valueType="num">
                                      <p:cBhvr>
                                        <p:cTn id="229" dur="1000" fill="hold"/>
                                        <p:tgtEl>
                                          <p:spTgt spid="50"/>
                                        </p:tgtEl>
                                        <p:attrNameLst>
                                          <p:attrName>ppt_w</p:attrName>
                                        </p:attrNameLst>
                                      </p:cBhvr>
                                      <p:tavLst>
                                        <p:tav tm="0">
                                          <p:val>
                                            <p:fltVal val="0"/>
                                          </p:val>
                                        </p:tav>
                                        <p:tav tm="100000">
                                          <p:val>
                                            <p:strVal val="#ppt_w"/>
                                          </p:val>
                                        </p:tav>
                                      </p:tavLst>
                                    </p:anim>
                                    <p:anim calcmode="lin" valueType="num">
                                      <p:cBhvr>
                                        <p:cTn id="230" dur="1000" fill="hold"/>
                                        <p:tgtEl>
                                          <p:spTgt spid="50"/>
                                        </p:tgtEl>
                                        <p:attrNameLst>
                                          <p:attrName>ppt_h</p:attrName>
                                        </p:attrNameLst>
                                      </p:cBhvr>
                                      <p:tavLst>
                                        <p:tav tm="0">
                                          <p:val>
                                            <p:fltVal val="0"/>
                                          </p:val>
                                        </p:tav>
                                        <p:tav tm="100000">
                                          <p:val>
                                            <p:strVal val="#ppt_h"/>
                                          </p:val>
                                        </p:tav>
                                      </p:tavLst>
                                    </p:anim>
                                    <p:anim calcmode="lin" valueType="num">
                                      <p:cBhvr>
                                        <p:cTn id="231" dur="1000" fill="hold"/>
                                        <p:tgtEl>
                                          <p:spTgt spid="50"/>
                                        </p:tgtEl>
                                        <p:attrNameLst>
                                          <p:attrName>style.rotation</p:attrName>
                                        </p:attrNameLst>
                                      </p:cBhvr>
                                      <p:tavLst>
                                        <p:tav tm="0">
                                          <p:val>
                                            <p:fltVal val="90"/>
                                          </p:val>
                                        </p:tav>
                                        <p:tav tm="100000">
                                          <p:val>
                                            <p:fltVal val="0"/>
                                          </p:val>
                                        </p:tav>
                                      </p:tavLst>
                                    </p:anim>
                                    <p:animEffect transition="in" filter="fade">
                                      <p:cBhvr>
                                        <p:cTn id="232" dur="1000"/>
                                        <p:tgtEl>
                                          <p:spTgt spid="50"/>
                                        </p:tgtEl>
                                      </p:cBhvr>
                                    </p:animEffect>
                                  </p:childTnLst>
                                </p:cTn>
                              </p:par>
                              <p:par>
                                <p:cTn id="233" presetID="31" presetClass="entr" presetSubtype="0" fill="hold" grpId="0" nodeType="withEffect">
                                  <p:stCondLst>
                                    <p:cond delay="0"/>
                                  </p:stCondLst>
                                  <p:childTnLst>
                                    <p:set>
                                      <p:cBhvr>
                                        <p:cTn id="234" dur="1" fill="hold">
                                          <p:stCondLst>
                                            <p:cond delay="0"/>
                                          </p:stCondLst>
                                        </p:cTn>
                                        <p:tgtEl>
                                          <p:spTgt spid="51"/>
                                        </p:tgtEl>
                                        <p:attrNameLst>
                                          <p:attrName>style.visibility</p:attrName>
                                        </p:attrNameLst>
                                      </p:cBhvr>
                                      <p:to>
                                        <p:strVal val="visible"/>
                                      </p:to>
                                    </p:set>
                                    <p:anim calcmode="lin" valueType="num">
                                      <p:cBhvr>
                                        <p:cTn id="235" dur="1000" fill="hold"/>
                                        <p:tgtEl>
                                          <p:spTgt spid="51"/>
                                        </p:tgtEl>
                                        <p:attrNameLst>
                                          <p:attrName>ppt_w</p:attrName>
                                        </p:attrNameLst>
                                      </p:cBhvr>
                                      <p:tavLst>
                                        <p:tav tm="0">
                                          <p:val>
                                            <p:fltVal val="0"/>
                                          </p:val>
                                        </p:tav>
                                        <p:tav tm="100000">
                                          <p:val>
                                            <p:strVal val="#ppt_w"/>
                                          </p:val>
                                        </p:tav>
                                      </p:tavLst>
                                    </p:anim>
                                    <p:anim calcmode="lin" valueType="num">
                                      <p:cBhvr>
                                        <p:cTn id="236" dur="1000" fill="hold"/>
                                        <p:tgtEl>
                                          <p:spTgt spid="51"/>
                                        </p:tgtEl>
                                        <p:attrNameLst>
                                          <p:attrName>ppt_h</p:attrName>
                                        </p:attrNameLst>
                                      </p:cBhvr>
                                      <p:tavLst>
                                        <p:tav tm="0">
                                          <p:val>
                                            <p:fltVal val="0"/>
                                          </p:val>
                                        </p:tav>
                                        <p:tav tm="100000">
                                          <p:val>
                                            <p:strVal val="#ppt_h"/>
                                          </p:val>
                                        </p:tav>
                                      </p:tavLst>
                                    </p:anim>
                                    <p:anim calcmode="lin" valueType="num">
                                      <p:cBhvr>
                                        <p:cTn id="237" dur="1000" fill="hold"/>
                                        <p:tgtEl>
                                          <p:spTgt spid="51"/>
                                        </p:tgtEl>
                                        <p:attrNameLst>
                                          <p:attrName>style.rotation</p:attrName>
                                        </p:attrNameLst>
                                      </p:cBhvr>
                                      <p:tavLst>
                                        <p:tav tm="0">
                                          <p:val>
                                            <p:fltVal val="90"/>
                                          </p:val>
                                        </p:tav>
                                        <p:tav tm="100000">
                                          <p:val>
                                            <p:fltVal val="0"/>
                                          </p:val>
                                        </p:tav>
                                      </p:tavLst>
                                    </p:anim>
                                    <p:animEffect transition="in" filter="fade">
                                      <p:cBhvr>
                                        <p:cTn id="238" dur="1000"/>
                                        <p:tgtEl>
                                          <p:spTgt spid="51"/>
                                        </p:tgtEl>
                                      </p:cBhvr>
                                    </p:animEffect>
                                  </p:childTnLst>
                                </p:cTn>
                              </p:par>
                              <p:par>
                                <p:cTn id="239" presetID="31" presetClass="entr" presetSubtype="0" fill="hold" grpId="0" nodeType="withEffect">
                                  <p:stCondLst>
                                    <p:cond delay="0"/>
                                  </p:stCondLst>
                                  <p:childTnLst>
                                    <p:set>
                                      <p:cBhvr>
                                        <p:cTn id="240" dur="1" fill="hold">
                                          <p:stCondLst>
                                            <p:cond delay="0"/>
                                          </p:stCondLst>
                                        </p:cTn>
                                        <p:tgtEl>
                                          <p:spTgt spid="52"/>
                                        </p:tgtEl>
                                        <p:attrNameLst>
                                          <p:attrName>style.visibility</p:attrName>
                                        </p:attrNameLst>
                                      </p:cBhvr>
                                      <p:to>
                                        <p:strVal val="visible"/>
                                      </p:to>
                                    </p:set>
                                    <p:anim calcmode="lin" valueType="num">
                                      <p:cBhvr>
                                        <p:cTn id="241" dur="1000" fill="hold"/>
                                        <p:tgtEl>
                                          <p:spTgt spid="52"/>
                                        </p:tgtEl>
                                        <p:attrNameLst>
                                          <p:attrName>ppt_w</p:attrName>
                                        </p:attrNameLst>
                                      </p:cBhvr>
                                      <p:tavLst>
                                        <p:tav tm="0">
                                          <p:val>
                                            <p:fltVal val="0"/>
                                          </p:val>
                                        </p:tav>
                                        <p:tav tm="100000">
                                          <p:val>
                                            <p:strVal val="#ppt_w"/>
                                          </p:val>
                                        </p:tav>
                                      </p:tavLst>
                                    </p:anim>
                                    <p:anim calcmode="lin" valueType="num">
                                      <p:cBhvr>
                                        <p:cTn id="242" dur="1000" fill="hold"/>
                                        <p:tgtEl>
                                          <p:spTgt spid="52"/>
                                        </p:tgtEl>
                                        <p:attrNameLst>
                                          <p:attrName>ppt_h</p:attrName>
                                        </p:attrNameLst>
                                      </p:cBhvr>
                                      <p:tavLst>
                                        <p:tav tm="0">
                                          <p:val>
                                            <p:fltVal val="0"/>
                                          </p:val>
                                        </p:tav>
                                        <p:tav tm="100000">
                                          <p:val>
                                            <p:strVal val="#ppt_h"/>
                                          </p:val>
                                        </p:tav>
                                      </p:tavLst>
                                    </p:anim>
                                    <p:anim calcmode="lin" valueType="num">
                                      <p:cBhvr>
                                        <p:cTn id="243" dur="1000" fill="hold"/>
                                        <p:tgtEl>
                                          <p:spTgt spid="52"/>
                                        </p:tgtEl>
                                        <p:attrNameLst>
                                          <p:attrName>style.rotation</p:attrName>
                                        </p:attrNameLst>
                                      </p:cBhvr>
                                      <p:tavLst>
                                        <p:tav tm="0">
                                          <p:val>
                                            <p:fltVal val="90"/>
                                          </p:val>
                                        </p:tav>
                                        <p:tav tm="100000">
                                          <p:val>
                                            <p:fltVal val="0"/>
                                          </p:val>
                                        </p:tav>
                                      </p:tavLst>
                                    </p:anim>
                                    <p:animEffect transition="in" filter="fade">
                                      <p:cBhvr>
                                        <p:cTn id="244" dur="1000"/>
                                        <p:tgtEl>
                                          <p:spTgt spid="52"/>
                                        </p:tgtEl>
                                      </p:cBhvr>
                                    </p:animEffect>
                                  </p:childTnLst>
                                </p:cTn>
                              </p:par>
                              <p:par>
                                <p:cTn id="245" presetID="31" presetClass="entr" presetSubtype="0" fill="hold" grpId="0" nodeType="withEffect">
                                  <p:stCondLst>
                                    <p:cond delay="0"/>
                                  </p:stCondLst>
                                  <p:childTnLst>
                                    <p:set>
                                      <p:cBhvr>
                                        <p:cTn id="246" dur="1" fill="hold">
                                          <p:stCondLst>
                                            <p:cond delay="0"/>
                                          </p:stCondLst>
                                        </p:cTn>
                                        <p:tgtEl>
                                          <p:spTgt spid="53"/>
                                        </p:tgtEl>
                                        <p:attrNameLst>
                                          <p:attrName>style.visibility</p:attrName>
                                        </p:attrNameLst>
                                      </p:cBhvr>
                                      <p:to>
                                        <p:strVal val="visible"/>
                                      </p:to>
                                    </p:set>
                                    <p:anim calcmode="lin" valueType="num">
                                      <p:cBhvr>
                                        <p:cTn id="247" dur="1000" fill="hold"/>
                                        <p:tgtEl>
                                          <p:spTgt spid="53"/>
                                        </p:tgtEl>
                                        <p:attrNameLst>
                                          <p:attrName>ppt_w</p:attrName>
                                        </p:attrNameLst>
                                      </p:cBhvr>
                                      <p:tavLst>
                                        <p:tav tm="0">
                                          <p:val>
                                            <p:fltVal val="0"/>
                                          </p:val>
                                        </p:tav>
                                        <p:tav tm="100000">
                                          <p:val>
                                            <p:strVal val="#ppt_w"/>
                                          </p:val>
                                        </p:tav>
                                      </p:tavLst>
                                    </p:anim>
                                    <p:anim calcmode="lin" valueType="num">
                                      <p:cBhvr>
                                        <p:cTn id="248" dur="1000" fill="hold"/>
                                        <p:tgtEl>
                                          <p:spTgt spid="53"/>
                                        </p:tgtEl>
                                        <p:attrNameLst>
                                          <p:attrName>ppt_h</p:attrName>
                                        </p:attrNameLst>
                                      </p:cBhvr>
                                      <p:tavLst>
                                        <p:tav tm="0">
                                          <p:val>
                                            <p:fltVal val="0"/>
                                          </p:val>
                                        </p:tav>
                                        <p:tav tm="100000">
                                          <p:val>
                                            <p:strVal val="#ppt_h"/>
                                          </p:val>
                                        </p:tav>
                                      </p:tavLst>
                                    </p:anim>
                                    <p:anim calcmode="lin" valueType="num">
                                      <p:cBhvr>
                                        <p:cTn id="249" dur="1000" fill="hold"/>
                                        <p:tgtEl>
                                          <p:spTgt spid="53"/>
                                        </p:tgtEl>
                                        <p:attrNameLst>
                                          <p:attrName>style.rotation</p:attrName>
                                        </p:attrNameLst>
                                      </p:cBhvr>
                                      <p:tavLst>
                                        <p:tav tm="0">
                                          <p:val>
                                            <p:fltVal val="90"/>
                                          </p:val>
                                        </p:tav>
                                        <p:tav tm="100000">
                                          <p:val>
                                            <p:fltVal val="0"/>
                                          </p:val>
                                        </p:tav>
                                      </p:tavLst>
                                    </p:anim>
                                    <p:animEffect transition="in" filter="fade">
                                      <p:cBhvr>
                                        <p:cTn id="250" dur="1000"/>
                                        <p:tgtEl>
                                          <p:spTgt spid="53"/>
                                        </p:tgtEl>
                                      </p:cBhvr>
                                    </p:animEffect>
                                  </p:childTnLst>
                                </p:cTn>
                              </p:par>
                              <p:par>
                                <p:cTn id="251" presetID="31" presetClass="entr" presetSubtype="0" fill="hold" grpId="0" nodeType="withEffect">
                                  <p:stCondLst>
                                    <p:cond delay="0"/>
                                  </p:stCondLst>
                                  <p:childTnLst>
                                    <p:set>
                                      <p:cBhvr>
                                        <p:cTn id="252" dur="1" fill="hold">
                                          <p:stCondLst>
                                            <p:cond delay="0"/>
                                          </p:stCondLst>
                                        </p:cTn>
                                        <p:tgtEl>
                                          <p:spTgt spid="54"/>
                                        </p:tgtEl>
                                        <p:attrNameLst>
                                          <p:attrName>style.visibility</p:attrName>
                                        </p:attrNameLst>
                                      </p:cBhvr>
                                      <p:to>
                                        <p:strVal val="visible"/>
                                      </p:to>
                                    </p:set>
                                    <p:anim calcmode="lin" valueType="num">
                                      <p:cBhvr>
                                        <p:cTn id="253" dur="1000" fill="hold"/>
                                        <p:tgtEl>
                                          <p:spTgt spid="54"/>
                                        </p:tgtEl>
                                        <p:attrNameLst>
                                          <p:attrName>ppt_w</p:attrName>
                                        </p:attrNameLst>
                                      </p:cBhvr>
                                      <p:tavLst>
                                        <p:tav tm="0">
                                          <p:val>
                                            <p:fltVal val="0"/>
                                          </p:val>
                                        </p:tav>
                                        <p:tav tm="100000">
                                          <p:val>
                                            <p:strVal val="#ppt_w"/>
                                          </p:val>
                                        </p:tav>
                                      </p:tavLst>
                                    </p:anim>
                                    <p:anim calcmode="lin" valueType="num">
                                      <p:cBhvr>
                                        <p:cTn id="254" dur="1000" fill="hold"/>
                                        <p:tgtEl>
                                          <p:spTgt spid="54"/>
                                        </p:tgtEl>
                                        <p:attrNameLst>
                                          <p:attrName>ppt_h</p:attrName>
                                        </p:attrNameLst>
                                      </p:cBhvr>
                                      <p:tavLst>
                                        <p:tav tm="0">
                                          <p:val>
                                            <p:fltVal val="0"/>
                                          </p:val>
                                        </p:tav>
                                        <p:tav tm="100000">
                                          <p:val>
                                            <p:strVal val="#ppt_h"/>
                                          </p:val>
                                        </p:tav>
                                      </p:tavLst>
                                    </p:anim>
                                    <p:anim calcmode="lin" valueType="num">
                                      <p:cBhvr>
                                        <p:cTn id="255" dur="1000" fill="hold"/>
                                        <p:tgtEl>
                                          <p:spTgt spid="54"/>
                                        </p:tgtEl>
                                        <p:attrNameLst>
                                          <p:attrName>style.rotation</p:attrName>
                                        </p:attrNameLst>
                                      </p:cBhvr>
                                      <p:tavLst>
                                        <p:tav tm="0">
                                          <p:val>
                                            <p:fltVal val="90"/>
                                          </p:val>
                                        </p:tav>
                                        <p:tav tm="100000">
                                          <p:val>
                                            <p:fltVal val="0"/>
                                          </p:val>
                                        </p:tav>
                                      </p:tavLst>
                                    </p:anim>
                                    <p:animEffect transition="in" filter="fade">
                                      <p:cBhvr>
                                        <p:cTn id="256" dur="1000"/>
                                        <p:tgtEl>
                                          <p:spTgt spid="54"/>
                                        </p:tgtEl>
                                      </p:cBhvr>
                                    </p:animEffect>
                                  </p:childTnLst>
                                </p:cTn>
                              </p:par>
                              <p:par>
                                <p:cTn id="257" presetID="31" presetClass="entr" presetSubtype="0" fill="hold" grpId="0" nodeType="withEffect">
                                  <p:stCondLst>
                                    <p:cond delay="0"/>
                                  </p:stCondLst>
                                  <p:childTnLst>
                                    <p:set>
                                      <p:cBhvr>
                                        <p:cTn id="258" dur="1" fill="hold">
                                          <p:stCondLst>
                                            <p:cond delay="0"/>
                                          </p:stCondLst>
                                        </p:cTn>
                                        <p:tgtEl>
                                          <p:spTgt spid="55"/>
                                        </p:tgtEl>
                                        <p:attrNameLst>
                                          <p:attrName>style.visibility</p:attrName>
                                        </p:attrNameLst>
                                      </p:cBhvr>
                                      <p:to>
                                        <p:strVal val="visible"/>
                                      </p:to>
                                    </p:set>
                                    <p:anim calcmode="lin" valueType="num">
                                      <p:cBhvr>
                                        <p:cTn id="259" dur="1000" fill="hold"/>
                                        <p:tgtEl>
                                          <p:spTgt spid="55"/>
                                        </p:tgtEl>
                                        <p:attrNameLst>
                                          <p:attrName>ppt_w</p:attrName>
                                        </p:attrNameLst>
                                      </p:cBhvr>
                                      <p:tavLst>
                                        <p:tav tm="0">
                                          <p:val>
                                            <p:fltVal val="0"/>
                                          </p:val>
                                        </p:tav>
                                        <p:tav tm="100000">
                                          <p:val>
                                            <p:strVal val="#ppt_w"/>
                                          </p:val>
                                        </p:tav>
                                      </p:tavLst>
                                    </p:anim>
                                    <p:anim calcmode="lin" valueType="num">
                                      <p:cBhvr>
                                        <p:cTn id="260" dur="1000" fill="hold"/>
                                        <p:tgtEl>
                                          <p:spTgt spid="55"/>
                                        </p:tgtEl>
                                        <p:attrNameLst>
                                          <p:attrName>ppt_h</p:attrName>
                                        </p:attrNameLst>
                                      </p:cBhvr>
                                      <p:tavLst>
                                        <p:tav tm="0">
                                          <p:val>
                                            <p:fltVal val="0"/>
                                          </p:val>
                                        </p:tav>
                                        <p:tav tm="100000">
                                          <p:val>
                                            <p:strVal val="#ppt_h"/>
                                          </p:val>
                                        </p:tav>
                                      </p:tavLst>
                                    </p:anim>
                                    <p:anim calcmode="lin" valueType="num">
                                      <p:cBhvr>
                                        <p:cTn id="261" dur="1000" fill="hold"/>
                                        <p:tgtEl>
                                          <p:spTgt spid="55"/>
                                        </p:tgtEl>
                                        <p:attrNameLst>
                                          <p:attrName>style.rotation</p:attrName>
                                        </p:attrNameLst>
                                      </p:cBhvr>
                                      <p:tavLst>
                                        <p:tav tm="0">
                                          <p:val>
                                            <p:fltVal val="90"/>
                                          </p:val>
                                        </p:tav>
                                        <p:tav tm="100000">
                                          <p:val>
                                            <p:fltVal val="0"/>
                                          </p:val>
                                        </p:tav>
                                      </p:tavLst>
                                    </p:anim>
                                    <p:animEffect transition="in" filter="fade">
                                      <p:cBhvr>
                                        <p:cTn id="262" dur="1000"/>
                                        <p:tgtEl>
                                          <p:spTgt spid="55"/>
                                        </p:tgtEl>
                                      </p:cBhvr>
                                    </p:animEffect>
                                  </p:childTnLst>
                                </p:cTn>
                              </p:par>
                              <p:par>
                                <p:cTn id="263" presetID="31" presetClass="entr" presetSubtype="0" fill="hold" grpId="0" nodeType="withEffect">
                                  <p:stCondLst>
                                    <p:cond delay="0"/>
                                  </p:stCondLst>
                                  <p:childTnLst>
                                    <p:set>
                                      <p:cBhvr>
                                        <p:cTn id="264" dur="1" fill="hold">
                                          <p:stCondLst>
                                            <p:cond delay="0"/>
                                          </p:stCondLst>
                                        </p:cTn>
                                        <p:tgtEl>
                                          <p:spTgt spid="56"/>
                                        </p:tgtEl>
                                        <p:attrNameLst>
                                          <p:attrName>style.visibility</p:attrName>
                                        </p:attrNameLst>
                                      </p:cBhvr>
                                      <p:to>
                                        <p:strVal val="visible"/>
                                      </p:to>
                                    </p:set>
                                    <p:anim calcmode="lin" valueType="num">
                                      <p:cBhvr>
                                        <p:cTn id="265" dur="1000" fill="hold"/>
                                        <p:tgtEl>
                                          <p:spTgt spid="56"/>
                                        </p:tgtEl>
                                        <p:attrNameLst>
                                          <p:attrName>ppt_w</p:attrName>
                                        </p:attrNameLst>
                                      </p:cBhvr>
                                      <p:tavLst>
                                        <p:tav tm="0">
                                          <p:val>
                                            <p:fltVal val="0"/>
                                          </p:val>
                                        </p:tav>
                                        <p:tav tm="100000">
                                          <p:val>
                                            <p:strVal val="#ppt_w"/>
                                          </p:val>
                                        </p:tav>
                                      </p:tavLst>
                                    </p:anim>
                                    <p:anim calcmode="lin" valueType="num">
                                      <p:cBhvr>
                                        <p:cTn id="266" dur="1000" fill="hold"/>
                                        <p:tgtEl>
                                          <p:spTgt spid="56"/>
                                        </p:tgtEl>
                                        <p:attrNameLst>
                                          <p:attrName>ppt_h</p:attrName>
                                        </p:attrNameLst>
                                      </p:cBhvr>
                                      <p:tavLst>
                                        <p:tav tm="0">
                                          <p:val>
                                            <p:fltVal val="0"/>
                                          </p:val>
                                        </p:tav>
                                        <p:tav tm="100000">
                                          <p:val>
                                            <p:strVal val="#ppt_h"/>
                                          </p:val>
                                        </p:tav>
                                      </p:tavLst>
                                    </p:anim>
                                    <p:anim calcmode="lin" valueType="num">
                                      <p:cBhvr>
                                        <p:cTn id="267" dur="1000" fill="hold"/>
                                        <p:tgtEl>
                                          <p:spTgt spid="56"/>
                                        </p:tgtEl>
                                        <p:attrNameLst>
                                          <p:attrName>style.rotation</p:attrName>
                                        </p:attrNameLst>
                                      </p:cBhvr>
                                      <p:tavLst>
                                        <p:tav tm="0">
                                          <p:val>
                                            <p:fltVal val="90"/>
                                          </p:val>
                                        </p:tav>
                                        <p:tav tm="100000">
                                          <p:val>
                                            <p:fltVal val="0"/>
                                          </p:val>
                                        </p:tav>
                                      </p:tavLst>
                                    </p:anim>
                                    <p:animEffect transition="in" filter="fade">
                                      <p:cBhvr>
                                        <p:cTn id="268" dur="1000"/>
                                        <p:tgtEl>
                                          <p:spTgt spid="56"/>
                                        </p:tgtEl>
                                      </p:cBhvr>
                                    </p:animEffect>
                                  </p:childTnLst>
                                </p:cTn>
                              </p:par>
                              <p:par>
                                <p:cTn id="269" presetID="31" presetClass="entr" presetSubtype="0" fill="hold" grpId="0" nodeType="withEffect">
                                  <p:stCondLst>
                                    <p:cond delay="0"/>
                                  </p:stCondLst>
                                  <p:childTnLst>
                                    <p:set>
                                      <p:cBhvr>
                                        <p:cTn id="270" dur="1" fill="hold">
                                          <p:stCondLst>
                                            <p:cond delay="0"/>
                                          </p:stCondLst>
                                        </p:cTn>
                                        <p:tgtEl>
                                          <p:spTgt spid="57"/>
                                        </p:tgtEl>
                                        <p:attrNameLst>
                                          <p:attrName>style.visibility</p:attrName>
                                        </p:attrNameLst>
                                      </p:cBhvr>
                                      <p:to>
                                        <p:strVal val="visible"/>
                                      </p:to>
                                    </p:set>
                                    <p:anim calcmode="lin" valueType="num">
                                      <p:cBhvr>
                                        <p:cTn id="271" dur="1000" fill="hold"/>
                                        <p:tgtEl>
                                          <p:spTgt spid="57"/>
                                        </p:tgtEl>
                                        <p:attrNameLst>
                                          <p:attrName>ppt_w</p:attrName>
                                        </p:attrNameLst>
                                      </p:cBhvr>
                                      <p:tavLst>
                                        <p:tav tm="0">
                                          <p:val>
                                            <p:fltVal val="0"/>
                                          </p:val>
                                        </p:tav>
                                        <p:tav tm="100000">
                                          <p:val>
                                            <p:strVal val="#ppt_w"/>
                                          </p:val>
                                        </p:tav>
                                      </p:tavLst>
                                    </p:anim>
                                    <p:anim calcmode="lin" valueType="num">
                                      <p:cBhvr>
                                        <p:cTn id="272" dur="1000" fill="hold"/>
                                        <p:tgtEl>
                                          <p:spTgt spid="57"/>
                                        </p:tgtEl>
                                        <p:attrNameLst>
                                          <p:attrName>ppt_h</p:attrName>
                                        </p:attrNameLst>
                                      </p:cBhvr>
                                      <p:tavLst>
                                        <p:tav tm="0">
                                          <p:val>
                                            <p:fltVal val="0"/>
                                          </p:val>
                                        </p:tav>
                                        <p:tav tm="100000">
                                          <p:val>
                                            <p:strVal val="#ppt_h"/>
                                          </p:val>
                                        </p:tav>
                                      </p:tavLst>
                                    </p:anim>
                                    <p:anim calcmode="lin" valueType="num">
                                      <p:cBhvr>
                                        <p:cTn id="273" dur="1000" fill="hold"/>
                                        <p:tgtEl>
                                          <p:spTgt spid="57"/>
                                        </p:tgtEl>
                                        <p:attrNameLst>
                                          <p:attrName>style.rotation</p:attrName>
                                        </p:attrNameLst>
                                      </p:cBhvr>
                                      <p:tavLst>
                                        <p:tav tm="0">
                                          <p:val>
                                            <p:fltVal val="90"/>
                                          </p:val>
                                        </p:tav>
                                        <p:tav tm="100000">
                                          <p:val>
                                            <p:fltVal val="0"/>
                                          </p:val>
                                        </p:tav>
                                      </p:tavLst>
                                    </p:anim>
                                    <p:animEffect transition="in" filter="fade">
                                      <p:cBhvr>
                                        <p:cTn id="274" dur="1000"/>
                                        <p:tgtEl>
                                          <p:spTgt spid="57"/>
                                        </p:tgtEl>
                                      </p:cBhvr>
                                    </p:animEffect>
                                  </p:childTnLst>
                                </p:cTn>
                              </p:par>
                              <p:par>
                                <p:cTn id="275" presetID="31" presetClass="entr" presetSubtype="0" fill="hold" grpId="0" nodeType="withEffect">
                                  <p:stCondLst>
                                    <p:cond delay="0"/>
                                  </p:stCondLst>
                                  <p:childTnLst>
                                    <p:set>
                                      <p:cBhvr>
                                        <p:cTn id="276" dur="1" fill="hold">
                                          <p:stCondLst>
                                            <p:cond delay="0"/>
                                          </p:stCondLst>
                                        </p:cTn>
                                        <p:tgtEl>
                                          <p:spTgt spid="58"/>
                                        </p:tgtEl>
                                        <p:attrNameLst>
                                          <p:attrName>style.visibility</p:attrName>
                                        </p:attrNameLst>
                                      </p:cBhvr>
                                      <p:to>
                                        <p:strVal val="visible"/>
                                      </p:to>
                                    </p:set>
                                    <p:anim calcmode="lin" valueType="num">
                                      <p:cBhvr>
                                        <p:cTn id="277" dur="1000" fill="hold"/>
                                        <p:tgtEl>
                                          <p:spTgt spid="58"/>
                                        </p:tgtEl>
                                        <p:attrNameLst>
                                          <p:attrName>ppt_w</p:attrName>
                                        </p:attrNameLst>
                                      </p:cBhvr>
                                      <p:tavLst>
                                        <p:tav tm="0">
                                          <p:val>
                                            <p:fltVal val="0"/>
                                          </p:val>
                                        </p:tav>
                                        <p:tav tm="100000">
                                          <p:val>
                                            <p:strVal val="#ppt_w"/>
                                          </p:val>
                                        </p:tav>
                                      </p:tavLst>
                                    </p:anim>
                                    <p:anim calcmode="lin" valueType="num">
                                      <p:cBhvr>
                                        <p:cTn id="278" dur="1000" fill="hold"/>
                                        <p:tgtEl>
                                          <p:spTgt spid="58"/>
                                        </p:tgtEl>
                                        <p:attrNameLst>
                                          <p:attrName>ppt_h</p:attrName>
                                        </p:attrNameLst>
                                      </p:cBhvr>
                                      <p:tavLst>
                                        <p:tav tm="0">
                                          <p:val>
                                            <p:fltVal val="0"/>
                                          </p:val>
                                        </p:tav>
                                        <p:tav tm="100000">
                                          <p:val>
                                            <p:strVal val="#ppt_h"/>
                                          </p:val>
                                        </p:tav>
                                      </p:tavLst>
                                    </p:anim>
                                    <p:anim calcmode="lin" valueType="num">
                                      <p:cBhvr>
                                        <p:cTn id="279" dur="1000" fill="hold"/>
                                        <p:tgtEl>
                                          <p:spTgt spid="58"/>
                                        </p:tgtEl>
                                        <p:attrNameLst>
                                          <p:attrName>style.rotation</p:attrName>
                                        </p:attrNameLst>
                                      </p:cBhvr>
                                      <p:tavLst>
                                        <p:tav tm="0">
                                          <p:val>
                                            <p:fltVal val="90"/>
                                          </p:val>
                                        </p:tav>
                                        <p:tav tm="100000">
                                          <p:val>
                                            <p:fltVal val="0"/>
                                          </p:val>
                                        </p:tav>
                                      </p:tavLst>
                                    </p:anim>
                                    <p:animEffect transition="in" filter="fade">
                                      <p:cBhvr>
                                        <p:cTn id="280" dur="1000"/>
                                        <p:tgtEl>
                                          <p:spTgt spid="58"/>
                                        </p:tgtEl>
                                      </p:cBhvr>
                                    </p:animEffect>
                                  </p:childTnLst>
                                </p:cTn>
                              </p:par>
                              <p:par>
                                <p:cTn id="281" presetID="31" presetClass="entr" presetSubtype="0" fill="hold" grpId="0" nodeType="withEffect">
                                  <p:stCondLst>
                                    <p:cond delay="0"/>
                                  </p:stCondLst>
                                  <p:childTnLst>
                                    <p:set>
                                      <p:cBhvr>
                                        <p:cTn id="282" dur="1" fill="hold">
                                          <p:stCondLst>
                                            <p:cond delay="0"/>
                                          </p:stCondLst>
                                        </p:cTn>
                                        <p:tgtEl>
                                          <p:spTgt spid="59"/>
                                        </p:tgtEl>
                                        <p:attrNameLst>
                                          <p:attrName>style.visibility</p:attrName>
                                        </p:attrNameLst>
                                      </p:cBhvr>
                                      <p:to>
                                        <p:strVal val="visible"/>
                                      </p:to>
                                    </p:set>
                                    <p:anim calcmode="lin" valueType="num">
                                      <p:cBhvr>
                                        <p:cTn id="283" dur="1000" fill="hold"/>
                                        <p:tgtEl>
                                          <p:spTgt spid="59"/>
                                        </p:tgtEl>
                                        <p:attrNameLst>
                                          <p:attrName>ppt_w</p:attrName>
                                        </p:attrNameLst>
                                      </p:cBhvr>
                                      <p:tavLst>
                                        <p:tav tm="0">
                                          <p:val>
                                            <p:fltVal val="0"/>
                                          </p:val>
                                        </p:tav>
                                        <p:tav tm="100000">
                                          <p:val>
                                            <p:strVal val="#ppt_w"/>
                                          </p:val>
                                        </p:tav>
                                      </p:tavLst>
                                    </p:anim>
                                    <p:anim calcmode="lin" valueType="num">
                                      <p:cBhvr>
                                        <p:cTn id="284" dur="1000" fill="hold"/>
                                        <p:tgtEl>
                                          <p:spTgt spid="59"/>
                                        </p:tgtEl>
                                        <p:attrNameLst>
                                          <p:attrName>ppt_h</p:attrName>
                                        </p:attrNameLst>
                                      </p:cBhvr>
                                      <p:tavLst>
                                        <p:tav tm="0">
                                          <p:val>
                                            <p:fltVal val="0"/>
                                          </p:val>
                                        </p:tav>
                                        <p:tav tm="100000">
                                          <p:val>
                                            <p:strVal val="#ppt_h"/>
                                          </p:val>
                                        </p:tav>
                                      </p:tavLst>
                                    </p:anim>
                                    <p:anim calcmode="lin" valueType="num">
                                      <p:cBhvr>
                                        <p:cTn id="285" dur="1000" fill="hold"/>
                                        <p:tgtEl>
                                          <p:spTgt spid="59"/>
                                        </p:tgtEl>
                                        <p:attrNameLst>
                                          <p:attrName>style.rotation</p:attrName>
                                        </p:attrNameLst>
                                      </p:cBhvr>
                                      <p:tavLst>
                                        <p:tav tm="0">
                                          <p:val>
                                            <p:fltVal val="90"/>
                                          </p:val>
                                        </p:tav>
                                        <p:tav tm="100000">
                                          <p:val>
                                            <p:fltVal val="0"/>
                                          </p:val>
                                        </p:tav>
                                      </p:tavLst>
                                    </p:anim>
                                    <p:animEffect transition="in" filter="fade">
                                      <p:cBhvr>
                                        <p:cTn id="286" dur="1000"/>
                                        <p:tgtEl>
                                          <p:spTgt spid="59"/>
                                        </p:tgtEl>
                                      </p:cBhvr>
                                    </p:animEffect>
                                  </p:childTnLst>
                                </p:cTn>
                              </p:par>
                              <p:par>
                                <p:cTn id="287" presetID="31" presetClass="entr" presetSubtype="0" fill="hold" grpId="0" nodeType="withEffect">
                                  <p:stCondLst>
                                    <p:cond delay="0"/>
                                  </p:stCondLst>
                                  <p:childTnLst>
                                    <p:set>
                                      <p:cBhvr>
                                        <p:cTn id="288" dur="1" fill="hold">
                                          <p:stCondLst>
                                            <p:cond delay="0"/>
                                          </p:stCondLst>
                                        </p:cTn>
                                        <p:tgtEl>
                                          <p:spTgt spid="60"/>
                                        </p:tgtEl>
                                        <p:attrNameLst>
                                          <p:attrName>style.visibility</p:attrName>
                                        </p:attrNameLst>
                                      </p:cBhvr>
                                      <p:to>
                                        <p:strVal val="visible"/>
                                      </p:to>
                                    </p:set>
                                    <p:anim calcmode="lin" valueType="num">
                                      <p:cBhvr>
                                        <p:cTn id="289" dur="1000" fill="hold"/>
                                        <p:tgtEl>
                                          <p:spTgt spid="60"/>
                                        </p:tgtEl>
                                        <p:attrNameLst>
                                          <p:attrName>ppt_w</p:attrName>
                                        </p:attrNameLst>
                                      </p:cBhvr>
                                      <p:tavLst>
                                        <p:tav tm="0">
                                          <p:val>
                                            <p:fltVal val="0"/>
                                          </p:val>
                                        </p:tav>
                                        <p:tav tm="100000">
                                          <p:val>
                                            <p:strVal val="#ppt_w"/>
                                          </p:val>
                                        </p:tav>
                                      </p:tavLst>
                                    </p:anim>
                                    <p:anim calcmode="lin" valueType="num">
                                      <p:cBhvr>
                                        <p:cTn id="290" dur="1000" fill="hold"/>
                                        <p:tgtEl>
                                          <p:spTgt spid="60"/>
                                        </p:tgtEl>
                                        <p:attrNameLst>
                                          <p:attrName>ppt_h</p:attrName>
                                        </p:attrNameLst>
                                      </p:cBhvr>
                                      <p:tavLst>
                                        <p:tav tm="0">
                                          <p:val>
                                            <p:fltVal val="0"/>
                                          </p:val>
                                        </p:tav>
                                        <p:tav tm="100000">
                                          <p:val>
                                            <p:strVal val="#ppt_h"/>
                                          </p:val>
                                        </p:tav>
                                      </p:tavLst>
                                    </p:anim>
                                    <p:anim calcmode="lin" valueType="num">
                                      <p:cBhvr>
                                        <p:cTn id="291" dur="1000" fill="hold"/>
                                        <p:tgtEl>
                                          <p:spTgt spid="60"/>
                                        </p:tgtEl>
                                        <p:attrNameLst>
                                          <p:attrName>style.rotation</p:attrName>
                                        </p:attrNameLst>
                                      </p:cBhvr>
                                      <p:tavLst>
                                        <p:tav tm="0">
                                          <p:val>
                                            <p:fltVal val="90"/>
                                          </p:val>
                                        </p:tav>
                                        <p:tav tm="100000">
                                          <p:val>
                                            <p:fltVal val="0"/>
                                          </p:val>
                                        </p:tav>
                                      </p:tavLst>
                                    </p:anim>
                                    <p:animEffect transition="in" filter="fade">
                                      <p:cBhvr>
                                        <p:cTn id="292" dur="1000"/>
                                        <p:tgtEl>
                                          <p:spTgt spid="60"/>
                                        </p:tgtEl>
                                      </p:cBhvr>
                                    </p:animEffect>
                                  </p:childTnLst>
                                </p:cTn>
                              </p:par>
                              <p:par>
                                <p:cTn id="293" presetID="31" presetClass="entr" presetSubtype="0" fill="hold" grpId="0" nodeType="withEffect">
                                  <p:stCondLst>
                                    <p:cond delay="0"/>
                                  </p:stCondLst>
                                  <p:childTnLst>
                                    <p:set>
                                      <p:cBhvr>
                                        <p:cTn id="294" dur="1" fill="hold">
                                          <p:stCondLst>
                                            <p:cond delay="0"/>
                                          </p:stCondLst>
                                        </p:cTn>
                                        <p:tgtEl>
                                          <p:spTgt spid="61"/>
                                        </p:tgtEl>
                                        <p:attrNameLst>
                                          <p:attrName>style.visibility</p:attrName>
                                        </p:attrNameLst>
                                      </p:cBhvr>
                                      <p:to>
                                        <p:strVal val="visible"/>
                                      </p:to>
                                    </p:set>
                                    <p:anim calcmode="lin" valueType="num">
                                      <p:cBhvr>
                                        <p:cTn id="295" dur="1000" fill="hold"/>
                                        <p:tgtEl>
                                          <p:spTgt spid="61"/>
                                        </p:tgtEl>
                                        <p:attrNameLst>
                                          <p:attrName>ppt_w</p:attrName>
                                        </p:attrNameLst>
                                      </p:cBhvr>
                                      <p:tavLst>
                                        <p:tav tm="0">
                                          <p:val>
                                            <p:fltVal val="0"/>
                                          </p:val>
                                        </p:tav>
                                        <p:tav tm="100000">
                                          <p:val>
                                            <p:strVal val="#ppt_w"/>
                                          </p:val>
                                        </p:tav>
                                      </p:tavLst>
                                    </p:anim>
                                    <p:anim calcmode="lin" valueType="num">
                                      <p:cBhvr>
                                        <p:cTn id="296" dur="1000" fill="hold"/>
                                        <p:tgtEl>
                                          <p:spTgt spid="61"/>
                                        </p:tgtEl>
                                        <p:attrNameLst>
                                          <p:attrName>ppt_h</p:attrName>
                                        </p:attrNameLst>
                                      </p:cBhvr>
                                      <p:tavLst>
                                        <p:tav tm="0">
                                          <p:val>
                                            <p:fltVal val="0"/>
                                          </p:val>
                                        </p:tav>
                                        <p:tav tm="100000">
                                          <p:val>
                                            <p:strVal val="#ppt_h"/>
                                          </p:val>
                                        </p:tav>
                                      </p:tavLst>
                                    </p:anim>
                                    <p:anim calcmode="lin" valueType="num">
                                      <p:cBhvr>
                                        <p:cTn id="297" dur="1000" fill="hold"/>
                                        <p:tgtEl>
                                          <p:spTgt spid="61"/>
                                        </p:tgtEl>
                                        <p:attrNameLst>
                                          <p:attrName>style.rotation</p:attrName>
                                        </p:attrNameLst>
                                      </p:cBhvr>
                                      <p:tavLst>
                                        <p:tav tm="0">
                                          <p:val>
                                            <p:fltVal val="90"/>
                                          </p:val>
                                        </p:tav>
                                        <p:tav tm="100000">
                                          <p:val>
                                            <p:fltVal val="0"/>
                                          </p:val>
                                        </p:tav>
                                      </p:tavLst>
                                    </p:anim>
                                    <p:animEffect transition="in" filter="fade">
                                      <p:cBhvr>
                                        <p:cTn id="298" dur="1000"/>
                                        <p:tgtEl>
                                          <p:spTgt spid="61"/>
                                        </p:tgtEl>
                                      </p:cBhvr>
                                    </p:animEffect>
                                  </p:childTnLst>
                                </p:cTn>
                              </p:par>
                              <p:par>
                                <p:cTn id="299" presetID="31" presetClass="entr" presetSubtype="0" fill="hold" grpId="0" nodeType="withEffect">
                                  <p:stCondLst>
                                    <p:cond delay="0"/>
                                  </p:stCondLst>
                                  <p:childTnLst>
                                    <p:set>
                                      <p:cBhvr>
                                        <p:cTn id="300" dur="1" fill="hold">
                                          <p:stCondLst>
                                            <p:cond delay="0"/>
                                          </p:stCondLst>
                                        </p:cTn>
                                        <p:tgtEl>
                                          <p:spTgt spid="62"/>
                                        </p:tgtEl>
                                        <p:attrNameLst>
                                          <p:attrName>style.visibility</p:attrName>
                                        </p:attrNameLst>
                                      </p:cBhvr>
                                      <p:to>
                                        <p:strVal val="visible"/>
                                      </p:to>
                                    </p:set>
                                    <p:anim calcmode="lin" valueType="num">
                                      <p:cBhvr>
                                        <p:cTn id="301" dur="1000" fill="hold"/>
                                        <p:tgtEl>
                                          <p:spTgt spid="62"/>
                                        </p:tgtEl>
                                        <p:attrNameLst>
                                          <p:attrName>ppt_w</p:attrName>
                                        </p:attrNameLst>
                                      </p:cBhvr>
                                      <p:tavLst>
                                        <p:tav tm="0">
                                          <p:val>
                                            <p:fltVal val="0"/>
                                          </p:val>
                                        </p:tav>
                                        <p:tav tm="100000">
                                          <p:val>
                                            <p:strVal val="#ppt_w"/>
                                          </p:val>
                                        </p:tav>
                                      </p:tavLst>
                                    </p:anim>
                                    <p:anim calcmode="lin" valueType="num">
                                      <p:cBhvr>
                                        <p:cTn id="302" dur="1000" fill="hold"/>
                                        <p:tgtEl>
                                          <p:spTgt spid="62"/>
                                        </p:tgtEl>
                                        <p:attrNameLst>
                                          <p:attrName>ppt_h</p:attrName>
                                        </p:attrNameLst>
                                      </p:cBhvr>
                                      <p:tavLst>
                                        <p:tav tm="0">
                                          <p:val>
                                            <p:fltVal val="0"/>
                                          </p:val>
                                        </p:tav>
                                        <p:tav tm="100000">
                                          <p:val>
                                            <p:strVal val="#ppt_h"/>
                                          </p:val>
                                        </p:tav>
                                      </p:tavLst>
                                    </p:anim>
                                    <p:anim calcmode="lin" valueType="num">
                                      <p:cBhvr>
                                        <p:cTn id="303" dur="1000" fill="hold"/>
                                        <p:tgtEl>
                                          <p:spTgt spid="62"/>
                                        </p:tgtEl>
                                        <p:attrNameLst>
                                          <p:attrName>style.rotation</p:attrName>
                                        </p:attrNameLst>
                                      </p:cBhvr>
                                      <p:tavLst>
                                        <p:tav tm="0">
                                          <p:val>
                                            <p:fltVal val="90"/>
                                          </p:val>
                                        </p:tav>
                                        <p:tav tm="100000">
                                          <p:val>
                                            <p:fltVal val="0"/>
                                          </p:val>
                                        </p:tav>
                                      </p:tavLst>
                                    </p:anim>
                                    <p:animEffect transition="in" filter="fade">
                                      <p:cBhvr>
                                        <p:cTn id="304" dur="1000"/>
                                        <p:tgtEl>
                                          <p:spTgt spid="62"/>
                                        </p:tgtEl>
                                      </p:cBhvr>
                                    </p:animEffect>
                                  </p:childTnLst>
                                </p:cTn>
                              </p:par>
                              <p:par>
                                <p:cTn id="305" presetID="31" presetClass="entr" presetSubtype="0" fill="hold" grpId="0" nodeType="withEffect">
                                  <p:stCondLst>
                                    <p:cond delay="0"/>
                                  </p:stCondLst>
                                  <p:childTnLst>
                                    <p:set>
                                      <p:cBhvr>
                                        <p:cTn id="306" dur="1" fill="hold">
                                          <p:stCondLst>
                                            <p:cond delay="0"/>
                                          </p:stCondLst>
                                        </p:cTn>
                                        <p:tgtEl>
                                          <p:spTgt spid="63"/>
                                        </p:tgtEl>
                                        <p:attrNameLst>
                                          <p:attrName>style.visibility</p:attrName>
                                        </p:attrNameLst>
                                      </p:cBhvr>
                                      <p:to>
                                        <p:strVal val="visible"/>
                                      </p:to>
                                    </p:set>
                                    <p:anim calcmode="lin" valueType="num">
                                      <p:cBhvr>
                                        <p:cTn id="307" dur="1000" fill="hold"/>
                                        <p:tgtEl>
                                          <p:spTgt spid="63"/>
                                        </p:tgtEl>
                                        <p:attrNameLst>
                                          <p:attrName>ppt_w</p:attrName>
                                        </p:attrNameLst>
                                      </p:cBhvr>
                                      <p:tavLst>
                                        <p:tav tm="0">
                                          <p:val>
                                            <p:fltVal val="0"/>
                                          </p:val>
                                        </p:tav>
                                        <p:tav tm="100000">
                                          <p:val>
                                            <p:strVal val="#ppt_w"/>
                                          </p:val>
                                        </p:tav>
                                      </p:tavLst>
                                    </p:anim>
                                    <p:anim calcmode="lin" valueType="num">
                                      <p:cBhvr>
                                        <p:cTn id="308" dur="1000" fill="hold"/>
                                        <p:tgtEl>
                                          <p:spTgt spid="63"/>
                                        </p:tgtEl>
                                        <p:attrNameLst>
                                          <p:attrName>ppt_h</p:attrName>
                                        </p:attrNameLst>
                                      </p:cBhvr>
                                      <p:tavLst>
                                        <p:tav tm="0">
                                          <p:val>
                                            <p:fltVal val="0"/>
                                          </p:val>
                                        </p:tav>
                                        <p:tav tm="100000">
                                          <p:val>
                                            <p:strVal val="#ppt_h"/>
                                          </p:val>
                                        </p:tav>
                                      </p:tavLst>
                                    </p:anim>
                                    <p:anim calcmode="lin" valueType="num">
                                      <p:cBhvr>
                                        <p:cTn id="309" dur="1000" fill="hold"/>
                                        <p:tgtEl>
                                          <p:spTgt spid="63"/>
                                        </p:tgtEl>
                                        <p:attrNameLst>
                                          <p:attrName>style.rotation</p:attrName>
                                        </p:attrNameLst>
                                      </p:cBhvr>
                                      <p:tavLst>
                                        <p:tav tm="0">
                                          <p:val>
                                            <p:fltVal val="90"/>
                                          </p:val>
                                        </p:tav>
                                        <p:tav tm="100000">
                                          <p:val>
                                            <p:fltVal val="0"/>
                                          </p:val>
                                        </p:tav>
                                      </p:tavLst>
                                    </p:anim>
                                    <p:animEffect transition="in" filter="fade">
                                      <p:cBhvr>
                                        <p:cTn id="310" dur="1000"/>
                                        <p:tgtEl>
                                          <p:spTgt spid="63"/>
                                        </p:tgtEl>
                                      </p:cBhvr>
                                    </p:animEffect>
                                  </p:childTnLst>
                                </p:cTn>
                              </p:par>
                              <p:par>
                                <p:cTn id="311" presetID="31" presetClass="entr" presetSubtype="0" fill="hold" grpId="0" nodeType="withEffect">
                                  <p:stCondLst>
                                    <p:cond delay="0"/>
                                  </p:stCondLst>
                                  <p:childTnLst>
                                    <p:set>
                                      <p:cBhvr>
                                        <p:cTn id="312" dur="1" fill="hold">
                                          <p:stCondLst>
                                            <p:cond delay="0"/>
                                          </p:stCondLst>
                                        </p:cTn>
                                        <p:tgtEl>
                                          <p:spTgt spid="64"/>
                                        </p:tgtEl>
                                        <p:attrNameLst>
                                          <p:attrName>style.visibility</p:attrName>
                                        </p:attrNameLst>
                                      </p:cBhvr>
                                      <p:to>
                                        <p:strVal val="visible"/>
                                      </p:to>
                                    </p:set>
                                    <p:anim calcmode="lin" valueType="num">
                                      <p:cBhvr>
                                        <p:cTn id="313" dur="1000" fill="hold"/>
                                        <p:tgtEl>
                                          <p:spTgt spid="64"/>
                                        </p:tgtEl>
                                        <p:attrNameLst>
                                          <p:attrName>ppt_w</p:attrName>
                                        </p:attrNameLst>
                                      </p:cBhvr>
                                      <p:tavLst>
                                        <p:tav tm="0">
                                          <p:val>
                                            <p:fltVal val="0"/>
                                          </p:val>
                                        </p:tav>
                                        <p:tav tm="100000">
                                          <p:val>
                                            <p:strVal val="#ppt_w"/>
                                          </p:val>
                                        </p:tav>
                                      </p:tavLst>
                                    </p:anim>
                                    <p:anim calcmode="lin" valueType="num">
                                      <p:cBhvr>
                                        <p:cTn id="314" dur="1000" fill="hold"/>
                                        <p:tgtEl>
                                          <p:spTgt spid="64"/>
                                        </p:tgtEl>
                                        <p:attrNameLst>
                                          <p:attrName>ppt_h</p:attrName>
                                        </p:attrNameLst>
                                      </p:cBhvr>
                                      <p:tavLst>
                                        <p:tav tm="0">
                                          <p:val>
                                            <p:fltVal val="0"/>
                                          </p:val>
                                        </p:tav>
                                        <p:tav tm="100000">
                                          <p:val>
                                            <p:strVal val="#ppt_h"/>
                                          </p:val>
                                        </p:tav>
                                      </p:tavLst>
                                    </p:anim>
                                    <p:anim calcmode="lin" valueType="num">
                                      <p:cBhvr>
                                        <p:cTn id="315" dur="1000" fill="hold"/>
                                        <p:tgtEl>
                                          <p:spTgt spid="64"/>
                                        </p:tgtEl>
                                        <p:attrNameLst>
                                          <p:attrName>style.rotation</p:attrName>
                                        </p:attrNameLst>
                                      </p:cBhvr>
                                      <p:tavLst>
                                        <p:tav tm="0">
                                          <p:val>
                                            <p:fltVal val="90"/>
                                          </p:val>
                                        </p:tav>
                                        <p:tav tm="100000">
                                          <p:val>
                                            <p:fltVal val="0"/>
                                          </p:val>
                                        </p:tav>
                                      </p:tavLst>
                                    </p:anim>
                                    <p:animEffect transition="in" filter="fade">
                                      <p:cBhvr>
                                        <p:cTn id="316" dur="1000"/>
                                        <p:tgtEl>
                                          <p:spTgt spid="64"/>
                                        </p:tgtEl>
                                      </p:cBhvr>
                                    </p:animEffect>
                                  </p:childTnLst>
                                </p:cTn>
                              </p:par>
                              <p:par>
                                <p:cTn id="317" presetID="31" presetClass="entr" presetSubtype="0" fill="hold" grpId="0" nodeType="withEffect">
                                  <p:stCondLst>
                                    <p:cond delay="0"/>
                                  </p:stCondLst>
                                  <p:childTnLst>
                                    <p:set>
                                      <p:cBhvr>
                                        <p:cTn id="318" dur="1" fill="hold">
                                          <p:stCondLst>
                                            <p:cond delay="0"/>
                                          </p:stCondLst>
                                        </p:cTn>
                                        <p:tgtEl>
                                          <p:spTgt spid="65"/>
                                        </p:tgtEl>
                                        <p:attrNameLst>
                                          <p:attrName>style.visibility</p:attrName>
                                        </p:attrNameLst>
                                      </p:cBhvr>
                                      <p:to>
                                        <p:strVal val="visible"/>
                                      </p:to>
                                    </p:set>
                                    <p:anim calcmode="lin" valueType="num">
                                      <p:cBhvr>
                                        <p:cTn id="319" dur="1000" fill="hold"/>
                                        <p:tgtEl>
                                          <p:spTgt spid="65"/>
                                        </p:tgtEl>
                                        <p:attrNameLst>
                                          <p:attrName>ppt_w</p:attrName>
                                        </p:attrNameLst>
                                      </p:cBhvr>
                                      <p:tavLst>
                                        <p:tav tm="0">
                                          <p:val>
                                            <p:fltVal val="0"/>
                                          </p:val>
                                        </p:tav>
                                        <p:tav tm="100000">
                                          <p:val>
                                            <p:strVal val="#ppt_w"/>
                                          </p:val>
                                        </p:tav>
                                      </p:tavLst>
                                    </p:anim>
                                    <p:anim calcmode="lin" valueType="num">
                                      <p:cBhvr>
                                        <p:cTn id="320" dur="1000" fill="hold"/>
                                        <p:tgtEl>
                                          <p:spTgt spid="65"/>
                                        </p:tgtEl>
                                        <p:attrNameLst>
                                          <p:attrName>ppt_h</p:attrName>
                                        </p:attrNameLst>
                                      </p:cBhvr>
                                      <p:tavLst>
                                        <p:tav tm="0">
                                          <p:val>
                                            <p:fltVal val="0"/>
                                          </p:val>
                                        </p:tav>
                                        <p:tav tm="100000">
                                          <p:val>
                                            <p:strVal val="#ppt_h"/>
                                          </p:val>
                                        </p:tav>
                                      </p:tavLst>
                                    </p:anim>
                                    <p:anim calcmode="lin" valueType="num">
                                      <p:cBhvr>
                                        <p:cTn id="321" dur="1000" fill="hold"/>
                                        <p:tgtEl>
                                          <p:spTgt spid="65"/>
                                        </p:tgtEl>
                                        <p:attrNameLst>
                                          <p:attrName>style.rotation</p:attrName>
                                        </p:attrNameLst>
                                      </p:cBhvr>
                                      <p:tavLst>
                                        <p:tav tm="0">
                                          <p:val>
                                            <p:fltVal val="90"/>
                                          </p:val>
                                        </p:tav>
                                        <p:tav tm="100000">
                                          <p:val>
                                            <p:fltVal val="0"/>
                                          </p:val>
                                        </p:tav>
                                      </p:tavLst>
                                    </p:anim>
                                    <p:animEffect transition="in" filter="fade">
                                      <p:cBhvr>
                                        <p:cTn id="322" dur="1000"/>
                                        <p:tgtEl>
                                          <p:spTgt spid="65"/>
                                        </p:tgtEl>
                                      </p:cBhvr>
                                    </p:animEffect>
                                  </p:childTnLst>
                                </p:cTn>
                              </p:par>
                              <p:par>
                                <p:cTn id="323" presetID="31" presetClass="entr" presetSubtype="0" fill="hold" grpId="0" nodeType="withEffect">
                                  <p:stCondLst>
                                    <p:cond delay="0"/>
                                  </p:stCondLst>
                                  <p:childTnLst>
                                    <p:set>
                                      <p:cBhvr>
                                        <p:cTn id="324" dur="1" fill="hold">
                                          <p:stCondLst>
                                            <p:cond delay="0"/>
                                          </p:stCondLst>
                                        </p:cTn>
                                        <p:tgtEl>
                                          <p:spTgt spid="66"/>
                                        </p:tgtEl>
                                        <p:attrNameLst>
                                          <p:attrName>style.visibility</p:attrName>
                                        </p:attrNameLst>
                                      </p:cBhvr>
                                      <p:to>
                                        <p:strVal val="visible"/>
                                      </p:to>
                                    </p:set>
                                    <p:anim calcmode="lin" valueType="num">
                                      <p:cBhvr>
                                        <p:cTn id="325" dur="1000" fill="hold"/>
                                        <p:tgtEl>
                                          <p:spTgt spid="66"/>
                                        </p:tgtEl>
                                        <p:attrNameLst>
                                          <p:attrName>ppt_w</p:attrName>
                                        </p:attrNameLst>
                                      </p:cBhvr>
                                      <p:tavLst>
                                        <p:tav tm="0">
                                          <p:val>
                                            <p:fltVal val="0"/>
                                          </p:val>
                                        </p:tav>
                                        <p:tav tm="100000">
                                          <p:val>
                                            <p:strVal val="#ppt_w"/>
                                          </p:val>
                                        </p:tav>
                                      </p:tavLst>
                                    </p:anim>
                                    <p:anim calcmode="lin" valueType="num">
                                      <p:cBhvr>
                                        <p:cTn id="326" dur="1000" fill="hold"/>
                                        <p:tgtEl>
                                          <p:spTgt spid="66"/>
                                        </p:tgtEl>
                                        <p:attrNameLst>
                                          <p:attrName>ppt_h</p:attrName>
                                        </p:attrNameLst>
                                      </p:cBhvr>
                                      <p:tavLst>
                                        <p:tav tm="0">
                                          <p:val>
                                            <p:fltVal val="0"/>
                                          </p:val>
                                        </p:tav>
                                        <p:tav tm="100000">
                                          <p:val>
                                            <p:strVal val="#ppt_h"/>
                                          </p:val>
                                        </p:tav>
                                      </p:tavLst>
                                    </p:anim>
                                    <p:anim calcmode="lin" valueType="num">
                                      <p:cBhvr>
                                        <p:cTn id="327" dur="1000" fill="hold"/>
                                        <p:tgtEl>
                                          <p:spTgt spid="66"/>
                                        </p:tgtEl>
                                        <p:attrNameLst>
                                          <p:attrName>style.rotation</p:attrName>
                                        </p:attrNameLst>
                                      </p:cBhvr>
                                      <p:tavLst>
                                        <p:tav tm="0">
                                          <p:val>
                                            <p:fltVal val="90"/>
                                          </p:val>
                                        </p:tav>
                                        <p:tav tm="100000">
                                          <p:val>
                                            <p:fltVal val="0"/>
                                          </p:val>
                                        </p:tav>
                                      </p:tavLst>
                                    </p:anim>
                                    <p:animEffect transition="in" filter="fade">
                                      <p:cBhvr>
                                        <p:cTn id="328" dur="1000"/>
                                        <p:tgtEl>
                                          <p:spTgt spid="66"/>
                                        </p:tgtEl>
                                      </p:cBhvr>
                                    </p:animEffect>
                                  </p:childTnLst>
                                </p:cTn>
                              </p:par>
                              <p:par>
                                <p:cTn id="329" presetID="31" presetClass="entr" presetSubtype="0" fill="hold" grpId="0" nodeType="withEffect">
                                  <p:stCondLst>
                                    <p:cond delay="0"/>
                                  </p:stCondLst>
                                  <p:childTnLst>
                                    <p:set>
                                      <p:cBhvr>
                                        <p:cTn id="330" dur="1" fill="hold">
                                          <p:stCondLst>
                                            <p:cond delay="0"/>
                                          </p:stCondLst>
                                        </p:cTn>
                                        <p:tgtEl>
                                          <p:spTgt spid="67"/>
                                        </p:tgtEl>
                                        <p:attrNameLst>
                                          <p:attrName>style.visibility</p:attrName>
                                        </p:attrNameLst>
                                      </p:cBhvr>
                                      <p:to>
                                        <p:strVal val="visible"/>
                                      </p:to>
                                    </p:set>
                                    <p:anim calcmode="lin" valueType="num">
                                      <p:cBhvr>
                                        <p:cTn id="331" dur="1000" fill="hold"/>
                                        <p:tgtEl>
                                          <p:spTgt spid="67"/>
                                        </p:tgtEl>
                                        <p:attrNameLst>
                                          <p:attrName>ppt_w</p:attrName>
                                        </p:attrNameLst>
                                      </p:cBhvr>
                                      <p:tavLst>
                                        <p:tav tm="0">
                                          <p:val>
                                            <p:fltVal val="0"/>
                                          </p:val>
                                        </p:tav>
                                        <p:tav tm="100000">
                                          <p:val>
                                            <p:strVal val="#ppt_w"/>
                                          </p:val>
                                        </p:tav>
                                      </p:tavLst>
                                    </p:anim>
                                    <p:anim calcmode="lin" valueType="num">
                                      <p:cBhvr>
                                        <p:cTn id="332" dur="1000" fill="hold"/>
                                        <p:tgtEl>
                                          <p:spTgt spid="67"/>
                                        </p:tgtEl>
                                        <p:attrNameLst>
                                          <p:attrName>ppt_h</p:attrName>
                                        </p:attrNameLst>
                                      </p:cBhvr>
                                      <p:tavLst>
                                        <p:tav tm="0">
                                          <p:val>
                                            <p:fltVal val="0"/>
                                          </p:val>
                                        </p:tav>
                                        <p:tav tm="100000">
                                          <p:val>
                                            <p:strVal val="#ppt_h"/>
                                          </p:val>
                                        </p:tav>
                                      </p:tavLst>
                                    </p:anim>
                                    <p:anim calcmode="lin" valueType="num">
                                      <p:cBhvr>
                                        <p:cTn id="333" dur="1000" fill="hold"/>
                                        <p:tgtEl>
                                          <p:spTgt spid="67"/>
                                        </p:tgtEl>
                                        <p:attrNameLst>
                                          <p:attrName>style.rotation</p:attrName>
                                        </p:attrNameLst>
                                      </p:cBhvr>
                                      <p:tavLst>
                                        <p:tav tm="0">
                                          <p:val>
                                            <p:fltVal val="90"/>
                                          </p:val>
                                        </p:tav>
                                        <p:tav tm="100000">
                                          <p:val>
                                            <p:fltVal val="0"/>
                                          </p:val>
                                        </p:tav>
                                      </p:tavLst>
                                    </p:anim>
                                    <p:animEffect transition="in" filter="fade">
                                      <p:cBhvr>
                                        <p:cTn id="334" dur="1000"/>
                                        <p:tgtEl>
                                          <p:spTgt spid="67"/>
                                        </p:tgtEl>
                                      </p:cBhvr>
                                    </p:animEffect>
                                  </p:childTnLst>
                                </p:cTn>
                              </p:par>
                              <p:par>
                                <p:cTn id="335" presetID="31" presetClass="entr" presetSubtype="0" fill="hold" grpId="0" nodeType="withEffect">
                                  <p:stCondLst>
                                    <p:cond delay="0"/>
                                  </p:stCondLst>
                                  <p:childTnLst>
                                    <p:set>
                                      <p:cBhvr>
                                        <p:cTn id="336" dur="1" fill="hold">
                                          <p:stCondLst>
                                            <p:cond delay="0"/>
                                          </p:stCondLst>
                                        </p:cTn>
                                        <p:tgtEl>
                                          <p:spTgt spid="68"/>
                                        </p:tgtEl>
                                        <p:attrNameLst>
                                          <p:attrName>style.visibility</p:attrName>
                                        </p:attrNameLst>
                                      </p:cBhvr>
                                      <p:to>
                                        <p:strVal val="visible"/>
                                      </p:to>
                                    </p:set>
                                    <p:anim calcmode="lin" valueType="num">
                                      <p:cBhvr>
                                        <p:cTn id="337" dur="1000" fill="hold"/>
                                        <p:tgtEl>
                                          <p:spTgt spid="68"/>
                                        </p:tgtEl>
                                        <p:attrNameLst>
                                          <p:attrName>ppt_w</p:attrName>
                                        </p:attrNameLst>
                                      </p:cBhvr>
                                      <p:tavLst>
                                        <p:tav tm="0">
                                          <p:val>
                                            <p:fltVal val="0"/>
                                          </p:val>
                                        </p:tav>
                                        <p:tav tm="100000">
                                          <p:val>
                                            <p:strVal val="#ppt_w"/>
                                          </p:val>
                                        </p:tav>
                                      </p:tavLst>
                                    </p:anim>
                                    <p:anim calcmode="lin" valueType="num">
                                      <p:cBhvr>
                                        <p:cTn id="338" dur="1000" fill="hold"/>
                                        <p:tgtEl>
                                          <p:spTgt spid="68"/>
                                        </p:tgtEl>
                                        <p:attrNameLst>
                                          <p:attrName>ppt_h</p:attrName>
                                        </p:attrNameLst>
                                      </p:cBhvr>
                                      <p:tavLst>
                                        <p:tav tm="0">
                                          <p:val>
                                            <p:fltVal val="0"/>
                                          </p:val>
                                        </p:tav>
                                        <p:tav tm="100000">
                                          <p:val>
                                            <p:strVal val="#ppt_h"/>
                                          </p:val>
                                        </p:tav>
                                      </p:tavLst>
                                    </p:anim>
                                    <p:anim calcmode="lin" valueType="num">
                                      <p:cBhvr>
                                        <p:cTn id="339" dur="1000" fill="hold"/>
                                        <p:tgtEl>
                                          <p:spTgt spid="68"/>
                                        </p:tgtEl>
                                        <p:attrNameLst>
                                          <p:attrName>style.rotation</p:attrName>
                                        </p:attrNameLst>
                                      </p:cBhvr>
                                      <p:tavLst>
                                        <p:tav tm="0">
                                          <p:val>
                                            <p:fltVal val="90"/>
                                          </p:val>
                                        </p:tav>
                                        <p:tav tm="100000">
                                          <p:val>
                                            <p:fltVal val="0"/>
                                          </p:val>
                                        </p:tav>
                                      </p:tavLst>
                                    </p:anim>
                                    <p:animEffect transition="in" filter="fade">
                                      <p:cBhvr>
                                        <p:cTn id="340" dur="10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p:bldP spid="44" grpId="0"/>
      <p:bldP spid="45" grpId="0"/>
      <p:bldP spid="46" grpId="0"/>
      <p:bldP spid="47" grpId="0"/>
      <p:bldP spid="48" grpId="0"/>
      <p:bldP spid="49" grpId="0" animBg="1"/>
      <p:bldP spid="50" grpId="0" animBg="1"/>
      <p:bldP spid="51" grpId="0" animBg="1"/>
      <p:bldP spid="52" grpId="0" animBg="1"/>
      <p:bldP spid="53" grpId="0" animBg="1"/>
      <p:bldP spid="54" grpId="0"/>
      <p:bldP spid="55" grpId="0"/>
      <p:bldP spid="56" grpId="0" animBg="1"/>
      <p:bldP spid="57" grpId="0"/>
      <p:bldP spid="58" grpId="0"/>
      <p:bldP spid="59" grpId="0"/>
      <p:bldP spid="60" grpId="0" animBg="1"/>
      <p:bldP spid="61" grpId="0" animBg="1"/>
      <p:bldP spid="62" grpId="0" animBg="1"/>
      <p:bldP spid="63" grpId="0" animBg="1"/>
      <p:bldP spid="64" grpId="0" animBg="1"/>
      <p:bldP spid="65" grpId="0" animBg="1"/>
      <p:bldP spid="66" grpId="0"/>
      <p:bldP spid="67" grpId="0"/>
      <p:bldP spid="6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xmlns="" id="{B7E62B41-A203-4C9C-9CBA-98BB354A0364}"/>
              </a:ext>
            </a:extLst>
          </p:cNvPr>
          <p:cNvSpPr>
            <a:spLocks noGrp="1" noChangeArrowheads="1"/>
          </p:cNvSpPr>
          <p:nvPr>
            <p:ph idx="1"/>
          </p:nvPr>
        </p:nvSpPr>
        <p:spPr>
          <a:xfrm>
            <a:off x="881332" y="1325292"/>
            <a:ext cx="10515600" cy="5248036"/>
          </a:xfrm>
        </p:spPr>
        <p:txBody>
          <a:bodyPr>
            <a:normAutofit fontScale="92500" lnSpcReduction="20000"/>
          </a:bodyPr>
          <a:lstStyle/>
          <a:p>
            <a:pPr eaLnBrk="1" hangingPunct="1">
              <a:buFontTx/>
              <a:buNone/>
            </a:pPr>
            <a:r>
              <a:rPr lang="en-US" altLang="en-US" b="1" dirty="0"/>
              <a:t> </a:t>
            </a:r>
            <a:r>
              <a:rPr lang="en-US" altLang="en-US" sz="3000" b="1" u="sng" dirty="0">
                <a:solidFill>
                  <a:srgbClr val="990099"/>
                </a:solidFill>
                <a:latin typeface="Times New Roman" panose="02020603050405020304" pitchFamily="18" charset="0"/>
                <a:cs typeface="Times New Roman" panose="02020603050405020304" pitchFamily="18" charset="0"/>
              </a:rPr>
              <a:t>Present worth (at year 5) of CR for remaining 3 years </a:t>
            </a:r>
          </a:p>
          <a:p>
            <a:pPr eaLnBrk="1" hangingPunct="1">
              <a:buFontTx/>
              <a:buNone/>
            </a:pPr>
            <a:r>
              <a:rPr lang="en-US" altLang="en-US" sz="3000" b="1" dirty="0">
                <a:latin typeface="Times New Roman" panose="02020603050405020304" pitchFamily="18" charset="0"/>
                <a:cs typeface="Times New Roman" panose="02020603050405020304" pitchFamily="18" charset="0"/>
              </a:rPr>
              <a:t>PW</a:t>
            </a:r>
            <a:r>
              <a:rPr lang="en-US" altLang="en-US" sz="3000" b="1" baseline="-25000" dirty="0">
                <a:latin typeface="Times New Roman" panose="02020603050405020304" pitchFamily="18" charset="0"/>
                <a:cs typeface="Times New Roman" panose="02020603050405020304" pitchFamily="18" charset="0"/>
              </a:rPr>
              <a:t>CR</a:t>
            </a:r>
            <a:r>
              <a:rPr lang="en-US" altLang="en-US" sz="3000" b="1" dirty="0">
                <a:latin typeface="Times New Roman" panose="02020603050405020304" pitchFamily="18" charset="0"/>
                <a:cs typeface="Times New Roman" panose="02020603050405020304" pitchFamily="18" charset="0"/>
              </a:rPr>
              <a:t>(10%) = 89,350 (P/A,10%,3)</a:t>
            </a:r>
          </a:p>
          <a:p>
            <a:pPr eaLnBrk="1" hangingPunct="1">
              <a:buFontTx/>
              <a:buNone/>
            </a:pPr>
            <a:r>
              <a:rPr lang="en-US" altLang="en-US" sz="3000" b="1" dirty="0">
                <a:latin typeface="Times New Roman" panose="02020603050405020304" pitchFamily="18" charset="0"/>
                <a:cs typeface="Times New Roman" panose="02020603050405020304" pitchFamily="18" charset="0"/>
              </a:rPr>
              <a:t>               </a:t>
            </a:r>
            <a:r>
              <a:rPr lang="en-US" altLang="en-US" sz="3000" b="1" dirty="0" smtClean="0">
                <a:latin typeface="Times New Roman" panose="02020603050405020304" pitchFamily="18" charset="0"/>
                <a:cs typeface="Times New Roman" panose="02020603050405020304" pitchFamily="18" charset="0"/>
              </a:rPr>
              <a:t>       = $ 2,22,200</a:t>
            </a:r>
            <a:endParaRPr lang="en-US" altLang="en-US" sz="3000" b="1" dirty="0">
              <a:latin typeface="Times New Roman" panose="02020603050405020304" pitchFamily="18" charset="0"/>
              <a:cs typeface="Times New Roman" panose="02020603050405020304" pitchFamily="18" charset="0"/>
            </a:endParaRPr>
          </a:p>
          <a:p>
            <a:pPr eaLnBrk="1" hangingPunct="1">
              <a:buFontTx/>
              <a:buNone/>
            </a:pPr>
            <a:r>
              <a:rPr lang="en-US" altLang="en-US" sz="3000" b="1" dirty="0">
                <a:solidFill>
                  <a:srgbClr val="0000CC"/>
                </a:solidFill>
                <a:latin typeface="Times New Roman" panose="02020603050405020304" pitchFamily="18" charset="0"/>
                <a:cs typeface="Times New Roman" panose="02020603050405020304" pitchFamily="18" charset="0"/>
              </a:rPr>
              <a:t> </a:t>
            </a:r>
            <a:r>
              <a:rPr lang="en-US" altLang="en-US" sz="3000" b="1" u="sng" dirty="0">
                <a:solidFill>
                  <a:srgbClr val="990099"/>
                </a:solidFill>
                <a:latin typeface="Times New Roman" panose="02020603050405020304" pitchFamily="18" charset="0"/>
                <a:cs typeface="Times New Roman" panose="02020603050405020304" pitchFamily="18" charset="0"/>
              </a:rPr>
              <a:t>Present worth (at year 5) of Market value (MV) for  remaining 3 years</a:t>
            </a:r>
          </a:p>
          <a:p>
            <a:pPr eaLnBrk="1" hangingPunct="1">
              <a:buFontTx/>
              <a:buNone/>
            </a:pPr>
            <a:r>
              <a:rPr lang="en-US" altLang="en-US" sz="3000" b="1" dirty="0">
                <a:latin typeface="Times New Roman" panose="02020603050405020304" pitchFamily="18" charset="0"/>
                <a:cs typeface="Times New Roman" panose="02020603050405020304" pitchFamily="18" charset="0"/>
              </a:rPr>
              <a:t>PW</a:t>
            </a:r>
            <a:r>
              <a:rPr lang="en-US" altLang="en-US" sz="3000" b="1" baseline="-25000" dirty="0">
                <a:latin typeface="Times New Roman" panose="02020603050405020304" pitchFamily="18" charset="0"/>
                <a:cs typeface="Times New Roman" panose="02020603050405020304" pitchFamily="18" charset="0"/>
              </a:rPr>
              <a:t>MV</a:t>
            </a:r>
            <a:r>
              <a:rPr lang="en-US" altLang="en-US" sz="3000" b="1" dirty="0">
                <a:latin typeface="Times New Roman" panose="02020603050405020304" pitchFamily="18" charset="0"/>
                <a:cs typeface="Times New Roman" panose="02020603050405020304" pitchFamily="18" charset="0"/>
              </a:rPr>
              <a:t>(10%) = 50,000(P/F,10%,3)</a:t>
            </a:r>
          </a:p>
          <a:p>
            <a:pPr eaLnBrk="1" hangingPunct="1">
              <a:buFontTx/>
              <a:buNone/>
            </a:pPr>
            <a:r>
              <a:rPr lang="en-US" altLang="en-US" sz="3000" b="1" dirty="0">
                <a:latin typeface="Times New Roman" panose="02020603050405020304" pitchFamily="18" charset="0"/>
                <a:cs typeface="Times New Roman" panose="02020603050405020304" pitchFamily="18" charset="0"/>
              </a:rPr>
              <a:t>                   </a:t>
            </a:r>
            <a:r>
              <a:rPr lang="en-US" altLang="en-US" sz="3000" b="1" dirty="0" smtClean="0">
                <a:latin typeface="Times New Roman" panose="02020603050405020304" pitchFamily="18" charset="0"/>
                <a:cs typeface="Times New Roman" panose="02020603050405020304" pitchFamily="18" charset="0"/>
              </a:rPr>
              <a:t>    = $ 37,565</a:t>
            </a:r>
            <a:endParaRPr lang="en-US" altLang="en-US" sz="3000" b="1" dirty="0">
              <a:latin typeface="Times New Roman" panose="02020603050405020304" pitchFamily="18" charset="0"/>
              <a:cs typeface="Times New Roman" panose="02020603050405020304" pitchFamily="18" charset="0"/>
            </a:endParaRPr>
          </a:p>
          <a:p>
            <a:pPr eaLnBrk="1" hangingPunct="1">
              <a:buFontTx/>
              <a:buNone/>
            </a:pPr>
            <a:endParaRPr lang="en-US" altLang="en-US" sz="3000" b="1" dirty="0">
              <a:latin typeface="Times New Roman" panose="02020603050405020304" pitchFamily="18" charset="0"/>
              <a:cs typeface="Times New Roman" panose="02020603050405020304" pitchFamily="18" charset="0"/>
            </a:endParaRPr>
          </a:p>
          <a:p>
            <a:pPr eaLnBrk="1" hangingPunct="1">
              <a:buFontTx/>
              <a:buNone/>
            </a:pPr>
            <a:r>
              <a:rPr lang="en-US" altLang="en-US" sz="3000" b="1" u="sng" dirty="0">
                <a:solidFill>
                  <a:srgbClr val="FF0000"/>
                </a:solidFill>
                <a:latin typeface="Times New Roman" panose="02020603050405020304" pitchFamily="18" charset="0"/>
                <a:cs typeface="Times New Roman" panose="02020603050405020304" pitchFamily="18" charset="0"/>
              </a:rPr>
              <a:t>Imputed Market value at the study period. i.e. year 5 </a:t>
            </a:r>
          </a:p>
          <a:p>
            <a:pPr eaLnBrk="1" hangingPunct="1">
              <a:buFontTx/>
              <a:buNone/>
            </a:pPr>
            <a:r>
              <a:rPr lang="en-US" altLang="en-US" sz="3000" b="1" dirty="0">
                <a:latin typeface="Times New Roman" panose="02020603050405020304" pitchFamily="18" charset="0"/>
                <a:cs typeface="Times New Roman" panose="02020603050405020304" pitchFamily="18" charset="0"/>
              </a:rPr>
              <a:t>IMV</a:t>
            </a:r>
            <a:r>
              <a:rPr lang="en-US" altLang="en-US" sz="3000" b="1" baseline="-25000" dirty="0">
                <a:latin typeface="Times New Roman" panose="02020603050405020304" pitchFamily="18" charset="0"/>
                <a:cs typeface="Times New Roman" panose="02020603050405020304" pitchFamily="18" charset="0"/>
              </a:rPr>
              <a:t>5</a:t>
            </a:r>
            <a:r>
              <a:rPr lang="en-US" altLang="en-US" sz="3000" b="1" dirty="0">
                <a:latin typeface="Times New Roman" panose="02020603050405020304" pitchFamily="18" charset="0"/>
                <a:cs typeface="Times New Roman" panose="02020603050405020304" pitchFamily="18" charset="0"/>
              </a:rPr>
              <a:t> = PW</a:t>
            </a:r>
            <a:r>
              <a:rPr lang="en-US" altLang="en-US" sz="3000" b="1" baseline="-25000" dirty="0">
                <a:latin typeface="Times New Roman" panose="02020603050405020304" pitchFamily="18" charset="0"/>
                <a:cs typeface="Times New Roman" panose="02020603050405020304" pitchFamily="18" charset="0"/>
              </a:rPr>
              <a:t>CR</a:t>
            </a:r>
            <a:r>
              <a:rPr lang="en-US" altLang="en-US" sz="3000" b="1" dirty="0">
                <a:latin typeface="Times New Roman" panose="02020603050405020304" pitchFamily="18" charset="0"/>
                <a:cs typeface="Times New Roman" panose="02020603050405020304" pitchFamily="18" charset="0"/>
              </a:rPr>
              <a:t>(10%) + PW</a:t>
            </a:r>
            <a:r>
              <a:rPr lang="en-US" altLang="en-US" sz="3000" b="1" baseline="-25000" dirty="0">
                <a:latin typeface="Times New Roman" panose="02020603050405020304" pitchFamily="18" charset="0"/>
                <a:cs typeface="Times New Roman" panose="02020603050405020304" pitchFamily="18" charset="0"/>
              </a:rPr>
              <a:t>MV</a:t>
            </a:r>
            <a:r>
              <a:rPr lang="en-US" altLang="en-US" sz="3000" b="1" dirty="0">
                <a:latin typeface="Times New Roman" panose="02020603050405020304" pitchFamily="18" charset="0"/>
                <a:cs typeface="Times New Roman" panose="02020603050405020304" pitchFamily="18" charset="0"/>
              </a:rPr>
              <a:t>(10%) </a:t>
            </a:r>
            <a:endParaRPr lang="en-US" altLang="en-US" sz="3000" b="1" baseline="-25000" dirty="0">
              <a:latin typeface="Times New Roman" panose="02020603050405020304" pitchFamily="18" charset="0"/>
              <a:cs typeface="Times New Roman" panose="02020603050405020304" pitchFamily="18" charset="0"/>
            </a:endParaRPr>
          </a:p>
          <a:p>
            <a:pPr eaLnBrk="1" hangingPunct="1">
              <a:buFontTx/>
              <a:buNone/>
            </a:pPr>
            <a:r>
              <a:rPr lang="en-US" altLang="en-US" sz="3000" b="1" dirty="0">
                <a:latin typeface="Times New Roman" panose="02020603050405020304" pitchFamily="18" charset="0"/>
                <a:cs typeface="Times New Roman" panose="02020603050405020304" pitchFamily="18" charset="0"/>
              </a:rPr>
              <a:t>        = 2,22,200 + 37,565 </a:t>
            </a:r>
          </a:p>
          <a:p>
            <a:pPr eaLnBrk="1" hangingPunct="1">
              <a:buFontTx/>
              <a:buNone/>
            </a:pPr>
            <a:r>
              <a:rPr lang="en-US" altLang="en-US" sz="3000" b="1" dirty="0">
                <a:latin typeface="Times New Roman" panose="02020603050405020304" pitchFamily="18" charset="0"/>
                <a:cs typeface="Times New Roman" panose="02020603050405020304" pitchFamily="18" charset="0"/>
              </a:rPr>
              <a:t>        = </a:t>
            </a:r>
            <a:r>
              <a:rPr lang="en-US" altLang="en-US" sz="3000" b="1" dirty="0" smtClean="0">
                <a:latin typeface="Times New Roman" panose="02020603050405020304" pitchFamily="18" charset="0"/>
                <a:cs typeface="Times New Roman" panose="02020603050405020304" pitchFamily="18" charset="0"/>
              </a:rPr>
              <a:t>$ 2,59,765</a:t>
            </a:r>
            <a:endParaRPr lang="en-US" altLang="en-US" sz="3000" b="1" dirty="0">
              <a:latin typeface="Times New Roman" panose="02020603050405020304" pitchFamily="18" charset="0"/>
              <a:cs typeface="Times New Roman" panose="02020603050405020304" pitchFamily="18" charset="0"/>
            </a:endParaRPr>
          </a:p>
          <a:p>
            <a:pPr eaLnBrk="1" hangingPunct="1">
              <a:buFontTx/>
              <a:buNone/>
            </a:pPr>
            <a:endParaRPr lang="en-US" altLang="en-US" sz="2400" b="1" dirty="0"/>
          </a:p>
          <a:p>
            <a:pPr eaLnBrk="1" hangingPunct="1"/>
            <a:endParaRPr lang="en-US" altLang="en-US" sz="2400" b="1" dirty="0"/>
          </a:p>
        </p:txBody>
      </p:sp>
      <p:sp>
        <p:nvSpPr>
          <p:cNvPr id="5" name="Title 1"/>
          <p:cNvSpPr>
            <a:spLocks noGrp="1"/>
          </p:cNvSpPr>
          <p:nvPr>
            <p:ph type="title"/>
          </p:nvPr>
        </p:nvSpPr>
        <p:spPr>
          <a:xfrm>
            <a:off x="1010729" y="192597"/>
            <a:ext cx="10515600" cy="1325563"/>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Co - terminated assumption Example (Cont’d…)</a:t>
            </a:r>
            <a:endParaRPr lang="en-US" sz="3200" dirty="0"/>
          </a:p>
        </p:txBody>
      </p:sp>
    </p:spTree>
    <p:extLst>
      <p:ext uri="{BB962C8B-B14F-4D97-AF65-F5344CB8AC3E}">
        <p14:creationId xmlns:p14="http://schemas.microsoft.com/office/powerpoint/2010/main" val="3208864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circle(in)">
                                      <p:cBhvr>
                                        <p:cTn id="12" dur="20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circle(in)">
                                      <p:cBhvr>
                                        <p:cTn id="17" dur="20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circle(in)">
                                      <p:cBhvr>
                                        <p:cTn id="22" dur="20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circle(in)">
                                      <p:cBhvr>
                                        <p:cTn id="27" dur="20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circle(in)">
                                      <p:cBhvr>
                                        <p:cTn id="32" dur="20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4">
                                            <p:txEl>
                                              <p:pRg st="7" end="7"/>
                                            </p:txEl>
                                          </p:spTgt>
                                        </p:tgtEl>
                                        <p:attrNameLst>
                                          <p:attrName>style.visibility</p:attrName>
                                        </p:attrNameLst>
                                      </p:cBhvr>
                                      <p:to>
                                        <p:strVal val="visible"/>
                                      </p:to>
                                    </p:set>
                                    <p:animEffect transition="in" filter="circle(in)">
                                      <p:cBhvr>
                                        <p:cTn id="37" dur="2000"/>
                                        <p:tgtEl>
                                          <p:spTgt spid="4">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4">
                                            <p:txEl>
                                              <p:pRg st="8" end="8"/>
                                            </p:txEl>
                                          </p:spTgt>
                                        </p:tgtEl>
                                        <p:attrNameLst>
                                          <p:attrName>style.visibility</p:attrName>
                                        </p:attrNameLst>
                                      </p:cBhvr>
                                      <p:to>
                                        <p:strVal val="visible"/>
                                      </p:to>
                                    </p:set>
                                    <p:animEffect transition="in" filter="circle(in)">
                                      <p:cBhvr>
                                        <p:cTn id="42" dur="2000"/>
                                        <p:tgtEl>
                                          <p:spTgt spid="4">
                                            <p:txEl>
                                              <p:pRg st="8" end="8"/>
                                            </p:txEl>
                                          </p:spTgt>
                                        </p:tgtEl>
                                      </p:cBhvr>
                                    </p:animEffect>
                                  </p:childTnLst>
                                </p:cTn>
                              </p:par>
                              <p:par>
                                <p:cTn id="43" presetID="6" presetClass="entr" presetSubtype="16" fill="hold" nodeType="withEffect">
                                  <p:stCondLst>
                                    <p:cond delay="0"/>
                                  </p:stCondLst>
                                  <p:childTnLst>
                                    <p:set>
                                      <p:cBhvr>
                                        <p:cTn id="44" dur="1" fill="hold">
                                          <p:stCondLst>
                                            <p:cond delay="0"/>
                                          </p:stCondLst>
                                        </p:cTn>
                                        <p:tgtEl>
                                          <p:spTgt spid="4">
                                            <p:txEl>
                                              <p:pRg st="9" end="9"/>
                                            </p:txEl>
                                          </p:spTgt>
                                        </p:tgtEl>
                                        <p:attrNameLst>
                                          <p:attrName>style.visibility</p:attrName>
                                        </p:attrNameLst>
                                      </p:cBhvr>
                                      <p:to>
                                        <p:strVal val="visible"/>
                                      </p:to>
                                    </p:set>
                                    <p:animEffect transition="in" filter="circle(in)">
                                      <p:cBhvr>
                                        <p:cTn id="45" dur="2000"/>
                                        <p:tgtEl>
                                          <p:spTgt spid="4">
                                            <p:txEl>
                                              <p:pRg st="9" end="9"/>
                                            </p:txEl>
                                          </p:spTgt>
                                        </p:tgtEl>
                                      </p:cBhvr>
                                    </p:animEffect>
                                  </p:childTnLst>
                                </p:cTn>
                              </p:par>
                              <p:par>
                                <p:cTn id="46" presetID="6" presetClass="entr" presetSubtype="16" fill="hold" nodeType="withEffect">
                                  <p:stCondLst>
                                    <p:cond delay="0"/>
                                  </p:stCondLst>
                                  <p:childTnLst>
                                    <p:set>
                                      <p:cBhvr>
                                        <p:cTn id="47" dur="1" fill="hold">
                                          <p:stCondLst>
                                            <p:cond delay="0"/>
                                          </p:stCondLst>
                                        </p:cTn>
                                        <p:tgtEl>
                                          <p:spTgt spid="4">
                                            <p:txEl>
                                              <p:pRg st="10" end="10"/>
                                            </p:txEl>
                                          </p:spTgt>
                                        </p:tgtEl>
                                        <p:attrNameLst>
                                          <p:attrName>style.visibility</p:attrName>
                                        </p:attrNameLst>
                                      </p:cBhvr>
                                      <p:to>
                                        <p:strVal val="visible"/>
                                      </p:to>
                                    </p:set>
                                    <p:animEffect transition="in" filter="circle(in)">
                                      <p:cBhvr>
                                        <p:cTn id="48" dur="2000"/>
                                        <p:tgtEl>
                                          <p:spTgt spid="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Line 2">
            <a:extLst>
              <a:ext uri="{FF2B5EF4-FFF2-40B4-BE49-F238E27FC236}">
                <a16:creationId xmlns:a16="http://schemas.microsoft.com/office/drawing/2014/main" xmlns="" id="{24AF231F-BBD3-476D-BC9C-D713F5B9465A}"/>
              </a:ext>
            </a:extLst>
          </p:cNvPr>
          <p:cNvSpPr>
            <a:spLocks noChangeShapeType="1"/>
          </p:cNvSpPr>
          <p:nvPr/>
        </p:nvSpPr>
        <p:spPr bwMode="auto">
          <a:xfrm>
            <a:off x="7706264" y="3522453"/>
            <a:ext cx="3352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41987" name="Line 3">
            <a:extLst>
              <a:ext uri="{FF2B5EF4-FFF2-40B4-BE49-F238E27FC236}">
                <a16:creationId xmlns:a16="http://schemas.microsoft.com/office/drawing/2014/main" xmlns="" id="{3D834B9C-4B38-4291-97D1-FBD56271B819}"/>
              </a:ext>
            </a:extLst>
          </p:cNvPr>
          <p:cNvSpPr>
            <a:spLocks noChangeShapeType="1"/>
          </p:cNvSpPr>
          <p:nvPr/>
        </p:nvSpPr>
        <p:spPr bwMode="auto">
          <a:xfrm>
            <a:off x="7706264" y="3522453"/>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1988" name="Line 4">
            <a:extLst>
              <a:ext uri="{FF2B5EF4-FFF2-40B4-BE49-F238E27FC236}">
                <a16:creationId xmlns:a16="http://schemas.microsoft.com/office/drawing/2014/main" xmlns="" id="{F5E8726E-E31A-4556-BC9C-47F9B3BA088A}"/>
              </a:ext>
            </a:extLst>
          </p:cNvPr>
          <p:cNvSpPr>
            <a:spLocks noChangeShapeType="1"/>
          </p:cNvSpPr>
          <p:nvPr/>
        </p:nvSpPr>
        <p:spPr bwMode="auto">
          <a:xfrm flipV="1">
            <a:off x="8392064" y="298905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1989" name="Line 5">
            <a:extLst>
              <a:ext uri="{FF2B5EF4-FFF2-40B4-BE49-F238E27FC236}">
                <a16:creationId xmlns:a16="http://schemas.microsoft.com/office/drawing/2014/main" xmlns="" id="{62360D52-30DD-4E46-82B6-3850EE964C48}"/>
              </a:ext>
            </a:extLst>
          </p:cNvPr>
          <p:cNvSpPr>
            <a:spLocks noChangeShapeType="1"/>
          </p:cNvSpPr>
          <p:nvPr/>
        </p:nvSpPr>
        <p:spPr bwMode="auto">
          <a:xfrm flipV="1">
            <a:off x="9077864" y="298905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1990" name="Line 6">
            <a:extLst>
              <a:ext uri="{FF2B5EF4-FFF2-40B4-BE49-F238E27FC236}">
                <a16:creationId xmlns:a16="http://schemas.microsoft.com/office/drawing/2014/main" xmlns="" id="{FE41FC88-44EC-453C-B08A-323692E8F8D5}"/>
              </a:ext>
            </a:extLst>
          </p:cNvPr>
          <p:cNvSpPr>
            <a:spLocks noChangeShapeType="1"/>
          </p:cNvSpPr>
          <p:nvPr/>
        </p:nvSpPr>
        <p:spPr bwMode="auto">
          <a:xfrm flipV="1">
            <a:off x="9763664" y="298905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1991" name="Line 7">
            <a:extLst>
              <a:ext uri="{FF2B5EF4-FFF2-40B4-BE49-F238E27FC236}">
                <a16:creationId xmlns:a16="http://schemas.microsoft.com/office/drawing/2014/main" xmlns="" id="{34E92AB7-410F-476A-84CC-86BAAF8C45A3}"/>
              </a:ext>
            </a:extLst>
          </p:cNvPr>
          <p:cNvSpPr>
            <a:spLocks noChangeShapeType="1"/>
          </p:cNvSpPr>
          <p:nvPr/>
        </p:nvSpPr>
        <p:spPr bwMode="auto">
          <a:xfrm flipV="1">
            <a:off x="10449464" y="298905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1992" name="Line 8">
            <a:extLst>
              <a:ext uri="{FF2B5EF4-FFF2-40B4-BE49-F238E27FC236}">
                <a16:creationId xmlns:a16="http://schemas.microsoft.com/office/drawing/2014/main" xmlns="" id="{F308AD1F-665F-45AE-A1EE-B493B46E90F1}"/>
              </a:ext>
            </a:extLst>
          </p:cNvPr>
          <p:cNvSpPr>
            <a:spLocks noChangeShapeType="1"/>
          </p:cNvSpPr>
          <p:nvPr/>
        </p:nvSpPr>
        <p:spPr bwMode="auto">
          <a:xfrm flipV="1">
            <a:off x="11059064" y="298905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1993" name="Line 9">
            <a:extLst>
              <a:ext uri="{FF2B5EF4-FFF2-40B4-BE49-F238E27FC236}">
                <a16:creationId xmlns:a16="http://schemas.microsoft.com/office/drawing/2014/main" xmlns="" id="{12211015-1E8C-48C5-BCA7-7E662CB611ED}"/>
              </a:ext>
            </a:extLst>
          </p:cNvPr>
          <p:cNvSpPr>
            <a:spLocks noChangeShapeType="1"/>
          </p:cNvSpPr>
          <p:nvPr/>
        </p:nvSpPr>
        <p:spPr bwMode="auto">
          <a:xfrm>
            <a:off x="7706264" y="3522453"/>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1994" name="Line 10">
            <a:extLst>
              <a:ext uri="{FF2B5EF4-FFF2-40B4-BE49-F238E27FC236}">
                <a16:creationId xmlns:a16="http://schemas.microsoft.com/office/drawing/2014/main" xmlns="" id="{433A6D3E-8BC1-418B-B707-5AE7C0B85577}"/>
              </a:ext>
            </a:extLst>
          </p:cNvPr>
          <p:cNvSpPr>
            <a:spLocks noChangeShapeType="1"/>
          </p:cNvSpPr>
          <p:nvPr/>
        </p:nvSpPr>
        <p:spPr bwMode="auto">
          <a:xfrm>
            <a:off x="7706264" y="3522453"/>
            <a:ext cx="3352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41995" name="Line 11">
            <a:extLst>
              <a:ext uri="{FF2B5EF4-FFF2-40B4-BE49-F238E27FC236}">
                <a16:creationId xmlns:a16="http://schemas.microsoft.com/office/drawing/2014/main" xmlns="" id="{34BEB43E-378B-4E33-970C-E8E3141112B9}"/>
              </a:ext>
            </a:extLst>
          </p:cNvPr>
          <p:cNvSpPr>
            <a:spLocks noChangeShapeType="1"/>
          </p:cNvSpPr>
          <p:nvPr/>
        </p:nvSpPr>
        <p:spPr bwMode="auto">
          <a:xfrm flipV="1">
            <a:off x="8392064" y="298905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1996" name="Line 12">
            <a:extLst>
              <a:ext uri="{FF2B5EF4-FFF2-40B4-BE49-F238E27FC236}">
                <a16:creationId xmlns:a16="http://schemas.microsoft.com/office/drawing/2014/main" xmlns="" id="{E1EF938F-30C7-4913-A475-84DA1B207F28}"/>
              </a:ext>
            </a:extLst>
          </p:cNvPr>
          <p:cNvSpPr>
            <a:spLocks noChangeShapeType="1"/>
          </p:cNvSpPr>
          <p:nvPr/>
        </p:nvSpPr>
        <p:spPr bwMode="auto">
          <a:xfrm flipV="1">
            <a:off x="9077864" y="298905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1997" name="Line 13">
            <a:extLst>
              <a:ext uri="{FF2B5EF4-FFF2-40B4-BE49-F238E27FC236}">
                <a16:creationId xmlns:a16="http://schemas.microsoft.com/office/drawing/2014/main" xmlns="" id="{9967E8FF-B064-4C89-9B93-E6F8ECF50163}"/>
              </a:ext>
            </a:extLst>
          </p:cNvPr>
          <p:cNvSpPr>
            <a:spLocks noChangeShapeType="1"/>
          </p:cNvSpPr>
          <p:nvPr/>
        </p:nvSpPr>
        <p:spPr bwMode="auto">
          <a:xfrm>
            <a:off x="7706264" y="3522453"/>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1998" name="Line 14">
            <a:extLst>
              <a:ext uri="{FF2B5EF4-FFF2-40B4-BE49-F238E27FC236}">
                <a16:creationId xmlns:a16="http://schemas.microsoft.com/office/drawing/2014/main" xmlns="" id="{49BCB972-5CDC-4895-A96F-1EFF596A87A4}"/>
              </a:ext>
            </a:extLst>
          </p:cNvPr>
          <p:cNvSpPr>
            <a:spLocks noChangeShapeType="1"/>
          </p:cNvSpPr>
          <p:nvPr/>
        </p:nvSpPr>
        <p:spPr bwMode="auto">
          <a:xfrm flipV="1">
            <a:off x="9763664" y="298905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1999" name="Line 15">
            <a:extLst>
              <a:ext uri="{FF2B5EF4-FFF2-40B4-BE49-F238E27FC236}">
                <a16:creationId xmlns:a16="http://schemas.microsoft.com/office/drawing/2014/main" xmlns="" id="{7F8173F1-DFC7-4910-BD44-CDCECA0420AA}"/>
              </a:ext>
            </a:extLst>
          </p:cNvPr>
          <p:cNvSpPr>
            <a:spLocks noChangeShapeType="1"/>
          </p:cNvSpPr>
          <p:nvPr/>
        </p:nvSpPr>
        <p:spPr bwMode="auto">
          <a:xfrm>
            <a:off x="7706264" y="3522453"/>
            <a:ext cx="3352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42000" name="Line 16">
            <a:extLst>
              <a:ext uri="{FF2B5EF4-FFF2-40B4-BE49-F238E27FC236}">
                <a16:creationId xmlns:a16="http://schemas.microsoft.com/office/drawing/2014/main" xmlns="" id="{CA73012E-CD42-4636-9A2C-CBF630BBA960}"/>
              </a:ext>
            </a:extLst>
          </p:cNvPr>
          <p:cNvSpPr>
            <a:spLocks noChangeShapeType="1"/>
          </p:cNvSpPr>
          <p:nvPr/>
        </p:nvSpPr>
        <p:spPr bwMode="auto">
          <a:xfrm flipV="1">
            <a:off x="8392064" y="298905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01" name="Line 17">
            <a:extLst>
              <a:ext uri="{FF2B5EF4-FFF2-40B4-BE49-F238E27FC236}">
                <a16:creationId xmlns:a16="http://schemas.microsoft.com/office/drawing/2014/main" xmlns="" id="{AFB41993-54D3-40A3-BA64-D847A6E72FE2}"/>
              </a:ext>
            </a:extLst>
          </p:cNvPr>
          <p:cNvSpPr>
            <a:spLocks noChangeShapeType="1"/>
          </p:cNvSpPr>
          <p:nvPr/>
        </p:nvSpPr>
        <p:spPr bwMode="auto">
          <a:xfrm flipV="1">
            <a:off x="9077864" y="298905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02" name="Line 18">
            <a:extLst>
              <a:ext uri="{FF2B5EF4-FFF2-40B4-BE49-F238E27FC236}">
                <a16:creationId xmlns:a16="http://schemas.microsoft.com/office/drawing/2014/main" xmlns="" id="{D22F566A-4F62-4921-8CC0-4356E1CFEA18}"/>
              </a:ext>
            </a:extLst>
          </p:cNvPr>
          <p:cNvSpPr>
            <a:spLocks noChangeShapeType="1"/>
          </p:cNvSpPr>
          <p:nvPr/>
        </p:nvSpPr>
        <p:spPr bwMode="auto">
          <a:xfrm>
            <a:off x="7706264" y="3522453"/>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03" name="Line 19">
            <a:extLst>
              <a:ext uri="{FF2B5EF4-FFF2-40B4-BE49-F238E27FC236}">
                <a16:creationId xmlns:a16="http://schemas.microsoft.com/office/drawing/2014/main" xmlns="" id="{27C5F7C0-B03B-47FA-8605-BB329B812DAB}"/>
              </a:ext>
            </a:extLst>
          </p:cNvPr>
          <p:cNvSpPr>
            <a:spLocks noChangeShapeType="1"/>
          </p:cNvSpPr>
          <p:nvPr/>
        </p:nvSpPr>
        <p:spPr bwMode="auto">
          <a:xfrm flipV="1">
            <a:off x="10449464" y="298905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04" name="Line 20">
            <a:extLst>
              <a:ext uri="{FF2B5EF4-FFF2-40B4-BE49-F238E27FC236}">
                <a16:creationId xmlns:a16="http://schemas.microsoft.com/office/drawing/2014/main" xmlns="" id="{D8EC36BE-1148-4EC2-92FC-00A154765ED8}"/>
              </a:ext>
            </a:extLst>
          </p:cNvPr>
          <p:cNvSpPr>
            <a:spLocks noChangeShapeType="1"/>
          </p:cNvSpPr>
          <p:nvPr/>
        </p:nvSpPr>
        <p:spPr bwMode="auto">
          <a:xfrm flipV="1">
            <a:off x="9763664" y="298905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05" name="Line 21">
            <a:extLst>
              <a:ext uri="{FF2B5EF4-FFF2-40B4-BE49-F238E27FC236}">
                <a16:creationId xmlns:a16="http://schemas.microsoft.com/office/drawing/2014/main" xmlns="" id="{60D41907-059C-4B00-BEBD-B24DC2FB7570}"/>
              </a:ext>
            </a:extLst>
          </p:cNvPr>
          <p:cNvSpPr>
            <a:spLocks noChangeShapeType="1"/>
          </p:cNvSpPr>
          <p:nvPr/>
        </p:nvSpPr>
        <p:spPr bwMode="auto">
          <a:xfrm>
            <a:off x="7706264" y="3522453"/>
            <a:ext cx="3352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42006" name="Line 22">
            <a:extLst>
              <a:ext uri="{FF2B5EF4-FFF2-40B4-BE49-F238E27FC236}">
                <a16:creationId xmlns:a16="http://schemas.microsoft.com/office/drawing/2014/main" xmlns="" id="{33A356E8-9750-436F-8384-155485DFE78A}"/>
              </a:ext>
            </a:extLst>
          </p:cNvPr>
          <p:cNvSpPr>
            <a:spLocks noChangeShapeType="1"/>
          </p:cNvSpPr>
          <p:nvPr/>
        </p:nvSpPr>
        <p:spPr bwMode="auto">
          <a:xfrm flipV="1">
            <a:off x="8392064" y="298905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07" name="Line 23">
            <a:extLst>
              <a:ext uri="{FF2B5EF4-FFF2-40B4-BE49-F238E27FC236}">
                <a16:creationId xmlns:a16="http://schemas.microsoft.com/office/drawing/2014/main" xmlns="" id="{676B6DCF-886E-40E4-BF3A-0EB9F7505640}"/>
              </a:ext>
            </a:extLst>
          </p:cNvPr>
          <p:cNvSpPr>
            <a:spLocks noChangeShapeType="1"/>
          </p:cNvSpPr>
          <p:nvPr/>
        </p:nvSpPr>
        <p:spPr bwMode="auto">
          <a:xfrm flipV="1">
            <a:off x="9077864" y="298905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08" name="Line 24">
            <a:extLst>
              <a:ext uri="{FF2B5EF4-FFF2-40B4-BE49-F238E27FC236}">
                <a16:creationId xmlns:a16="http://schemas.microsoft.com/office/drawing/2014/main" xmlns="" id="{51BAA60D-3524-4364-9006-7222E9FCD1C9}"/>
              </a:ext>
            </a:extLst>
          </p:cNvPr>
          <p:cNvSpPr>
            <a:spLocks noChangeShapeType="1"/>
          </p:cNvSpPr>
          <p:nvPr/>
        </p:nvSpPr>
        <p:spPr bwMode="auto">
          <a:xfrm>
            <a:off x="7706264" y="3522453"/>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09" name="Line 25">
            <a:extLst>
              <a:ext uri="{FF2B5EF4-FFF2-40B4-BE49-F238E27FC236}">
                <a16:creationId xmlns:a16="http://schemas.microsoft.com/office/drawing/2014/main" xmlns="" id="{46220A0A-A9B3-49A8-B4BD-9574EB792948}"/>
              </a:ext>
            </a:extLst>
          </p:cNvPr>
          <p:cNvSpPr>
            <a:spLocks noChangeShapeType="1"/>
          </p:cNvSpPr>
          <p:nvPr/>
        </p:nvSpPr>
        <p:spPr bwMode="auto">
          <a:xfrm flipV="1">
            <a:off x="11059064" y="2989053"/>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10" name="Line 26">
            <a:extLst>
              <a:ext uri="{FF2B5EF4-FFF2-40B4-BE49-F238E27FC236}">
                <a16:creationId xmlns:a16="http://schemas.microsoft.com/office/drawing/2014/main" xmlns="" id="{D3755ADA-4A0A-4FB8-BE55-BE27C9F0E147}"/>
              </a:ext>
            </a:extLst>
          </p:cNvPr>
          <p:cNvSpPr>
            <a:spLocks noChangeShapeType="1"/>
          </p:cNvSpPr>
          <p:nvPr/>
        </p:nvSpPr>
        <p:spPr bwMode="auto">
          <a:xfrm flipV="1">
            <a:off x="10449464" y="2989053"/>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11" name="Line 27">
            <a:extLst>
              <a:ext uri="{FF2B5EF4-FFF2-40B4-BE49-F238E27FC236}">
                <a16:creationId xmlns:a16="http://schemas.microsoft.com/office/drawing/2014/main" xmlns="" id="{BC8ECAE7-2E35-4199-98AD-0774CCDACE90}"/>
              </a:ext>
            </a:extLst>
          </p:cNvPr>
          <p:cNvSpPr>
            <a:spLocks noChangeShapeType="1"/>
          </p:cNvSpPr>
          <p:nvPr/>
        </p:nvSpPr>
        <p:spPr bwMode="auto">
          <a:xfrm flipV="1">
            <a:off x="9763664" y="2989053"/>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12" name="Line 28">
            <a:extLst>
              <a:ext uri="{FF2B5EF4-FFF2-40B4-BE49-F238E27FC236}">
                <a16:creationId xmlns:a16="http://schemas.microsoft.com/office/drawing/2014/main" xmlns="" id="{4C371B13-2471-41C2-9389-AEF1075A4C0D}"/>
              </a:ext>
            </a:extLst>
          </p:cNvPr>
          <p:cNvSpPr>
            <a:spLocks noChangeShapeType="1"/>
          </p:cNvSpPr>
          <p:nvPr/>
        </p:nvSpPr>
        <p:spPr bwMode="auto">
          <a:xfrm>
            <a:off x="7706264" y="3522453"/>
            <a:ext cx="3352800" cy="0"/>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42013" name="Line 29">
            <a:extLst>
              <a:ext uri="{FF2B5EF4-FFF2-40B4-BE49-F238E27FC236}">
                <a16:creationId xmlns:a16="http://schemas.microsoft.com/office/drawing/2014/main" xmlns="" id="{0E49E885-A437-4428-8B40-039C46054D96}"/>
              </a:ext>
            </a:extLst>
          </p:cNvPr>
          <p:cNvSpPr>
            <a:spLocks noChangeShapeType="1"/>
          </p:cNvSpPr>
          <p:nvPr/>
        </p:nvSpPr>
        <p:spPr bwMode="auto">
          <a:xfrm flipV="1">
            <a:off x="8392064" y="2989053"/>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14" name="Line 30">
            <a:extLst>
              <a:ext uri="{FF2B5EF4-FFF2-40B4-BE49-F238E27FC236}">
                <a16:creationId xmlns:a16="http://schemas.microsoft.com/office/drawing/2014/main" xmlns="" id="{25D2C835-0B3B-4466-B342-1B8C6B1C64AA}"/>
              </a:ext>
            </a:extLst>
          </p:cNvPr>
          <p:cNvSpPr>
            <a:spLocks noChangeShapeType="1"/>
          </p:cNvSpPr>
          <p:nvPr/>
        </p:nvSpPr>
        <p:spPr bwMode="auto">
          <a:xfrm flipV="1">
            <a:off x="9077864" y="2989053"/>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15" name="Line 31">
            <a:extLst>
              <a:ext uri="{FF2B5EF4-FFF2-40B4-BE49-F238E27FC236}">
                <a16:creationId xmlns:a16="http://schemas.microsoft.com/office/drawing/2014/main" xmlns="" id="{3AB992C5-50EB-45D6-8D07-FD0E6F17E3E6}"/>
              </a:ext>
            </a:extLst>
          </p:cNvPr>
          <p:cNvSpPr>
            <a:spLocks noChangeShapeType="1"/>
          </p:cNvSpPr>
          <p:nvPr/>
        </p:nvSpPr>
        <p:spPr bwMode="auto">
          <a:xfrm>
            <a:off x="7706264" y="3522453"/>
            <a:ext cx="0" cy="1066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16" name="Text Box 32">
            <a:extLst>
              <a:ext uri="{FF2B5EF4-FFF2-40B4-BE49-F238E27FC236}">
                <a16:creationId xmlns:a16="http://schemas.microsoft.com/office/drawing/2014/main" xmlns="" id="{685F6DDA-DE39-4D34-B156-098136BA138A}"/>
              </a:ext>
            </a:extLst>
          </p:cNvPr>
          <p:cNvSpPr txBox="1">
            <a:spLocks noChangeArrowheads="1"/>
          </p:cNvSpPr>
          <p:nvPr/>
        </p:nvSpPr>
        <p:spPr bwMode="auto">
          <a:xfrm>
            <a:off x="7401464" y="3446254"/>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0</a:t>
            </a:r>
          </a:p>
        </p:txBody>
      </p:sp>
      <p:sp>
        <p:nvSpPr>
          <p:cNvPr id="42017" name="Text Box 33">
            <a:extLst>
              <a:ext uri="{FF2B5EF4-FFF2-40B4-BE49-F238E27FC236}">
                <a16:creationId xmlns:a16="http://schemas.microsoft.com/office/drawing/2014/main" xmlns="" id="{DE05146F-ED0C-4CA9-93F5-8C0AF7731FCA}"/>
              </a:ext>
            </a:extLst>
          </p:cNvPr>
          <p:cNvSpPr txBox="1">
            <a:spLocks noChangeArrowheads="1"/>
          </p:cNvSpPr>
          <p:nvPr/>
        </p:nvSpPr>
        <p:spPr bwMode="auto">
          <a:xfrm>
            <a:off x="8163464" y="3446254"/>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1</a:t>
            </a:r>
          </a:p>
        </p:txBody>
      </p:sp>
      <p:sp>
        <p:nvSpPr>
          <p:cNvPr id="42018" name="Text Box 34">
            <a:extLst>
              <a:ext uri="{FF2B5EF4-FFF2-40B4-BE49-F238E27FC236}">
                <a16:creationId xmlns:a16="http://schemas.microsoft.com/office/drawing/2014/main" xmlns="" id="{B141D7CA-9691-43D2-8B5E-66912074C687}"/>
              </a:ext>
            </a:extLst>
          </p:cNvPr>
          <p:cNvSpPr txBox="1">
            <a:spLocks noChangeArrowheads="1"/>
          </p:cNvSpPr>
          <p:nvPr/>
        </p:nvSpPr>
        <p:spPr bwMode="auto">
          <a:xfrm>
            <a:off x="8849264" y="3446254"/>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2</a:t>
            </a:r>
          </a:p>
        </p:txBody>
      </p:sp>
      <p:sp>
        <p:nvSpPr>
          <p:cNvPr id="42019" name="Text Box 35">
            <a:extLst>
              <a:ext uri="{FF2B5EF4-FFF2-40B4-BE49-F238E27FC236}">
                <a16:creationId xmlns:a16="http://schemas.microsoft.com/office/drawing/2014/main" xmlns="" id="{502CB559-8272-410D-8F53-D25EA9FB670D}"/>
              </a:ext>
            </a:extLst>
          </p:cNvPr>
          <p:cNvSpPr txBox="1">
            <a:spLocks noChangeArrowheads="1"/>
          </p:cNvSpPr>
          <p:nvPr/>
        </p:nvSpPr>
        <p:spPr bwMode="auto">
          <a:xfrm>
            <a:off x="9535064" y="3446254"/>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3</a:t>
            </a:r>
          </a:p>
        </p:txBody>
      </p:sp>
      <p:sp>
        <p:nvSpPr>
          <p:cNvPr id="42020" name="Text Box 36">
            <a:extLst>
              <a:ext uri="{FF2B5EF4-FFF2-40B4-BE49-F238E27FC236}">
                <a16:creationId xmlns:a16="http://schemas.microsoft.com/office/drawing/2014/main" xmlns="" id="{016777A2-C542-46F6-BCDE-5BA7A716E03A}"/>
              </a:ext>
            </a:extLst>
          </p:cNvPr>
          <p:cNvSpPr txBox="1">
            <a:spLocks noChangeArrowheads="1"/>
          </p:cNvSpPr>
          <p:nvPr/>
        </p:nvSpPr>
        <p:spPr bwMode="auto">
          <a:xfrm>
            <a:off x="10220864" y="3446254"/>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4</a:t>
            </a:r>
          </a:p>
        </p:txBody>
      </p:sp>
      <p:sp>
        <p:nvSpPr>
          <p:cNvPr id="42021" name="Text Box 37">
            <a:extLst>
              <a:ext uri="{FF2B5EF4-FFF2-40B4-BE49-F238E27FC236}">
                <a16:creationId xmlns:a16="http://schemas.microsoft.com/office/drawing/2014/main" xmlns="" id="{E42C71D0-2B8D-4513-B5BD-62EC324BAAE1}"/>
              </a:ext>
            </a:extLst>
          </p:cNvPr>
          <p:cNvSpPr txBox="1">
            <a:spLocks noChangeArrowheads="1"/>
          </p:cNvSpPr>
          <p:nvPr/>
        </p:nvSpPr>
        <p:spPr bwMode="auto">
          <a:xfrm>
            <a:off x="10830464" y="3446254"/>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a:t>5</a:t>
            </a:r>
          </a:p>
        </p:txBody>
      </p:sp>
      <p:sp>
        <p:nvSpPr>
          <p:cNvPr id="42022" name="Line 38">
            <a:extLst>
              <a:ext uri="{FF2B5EF4-FFF2-40B4-BE49-F238E27FC236}">
                <a16:creationId xmlns:a16="http://schemas.microsoft.com/office/drawing/2014/main" xmlns="" id="{150CD10A-1FF3-4AC2-8EA9-C886A1CBF1F8}"/>
              </a:ext>
            </a:extLst>
          </p:cNvPr>
          <p:cNvSpPr>
            <a:spLocks noChangeShapeType="1"/>
          </p:cNvSpPr>
          <p:nvPr/>
        </p:nvSpPr>
        <p:spPr bwMode="auto">
          <a:xfrm>
            <a:off x="8392064" y="3522453"/>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23" name="Line 39">
            <a:extLst>
              <a:ext uri="{FF2B5EF4-FFF2-40B4-BE49-F238E27FC236}">
                <a16:creationId xmlns:a16="http://schemas.microsoft.com/office/drawing/2014/main" xmlns="" id="{A4A5F2C6-F300-49BE-86A7-10835315D81C}"/>
              </a:ext>
            </a:extLst>
          </p:cNvPr>
          <p:cNvSpPr>
            <a:spLocks noChangeShapeType="1"/>
          </p:cNvSpPr>
          <p:nvPr/>
        </p:nvSpPr>
        <p:spPr bwMode="auto">
          <a:xfrm>
            <a:off x="9077864" y="3522453"/>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24" name="Line 40">
            <a:extLst>
              <a:ext uri="{FF2B5EF4-FFF2-40B4-BE49-F238E27FC236}">
                <a16:creationId xmlns:a16="http://schemas.microsoft.com/office/drawing/2014/main" xmlns="" id="{FA67395D-7E41-49DB-AEF0-1D5A21E8AB3D}"/>
              </a:ext>
            </a:extLst>
          </p:cNvPr>
          <p:cNvSpPr>
            <a:spLocks noChangeShapeType="1"/>
          </p:cNvSpPr>
          <p:nvPr/>
        </p:nvSpPr>
        <p:spPr bwMode="auto">
          <a:xfrm>
            <a:off x="9763664" y="3522453"/>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25" name="Line 41">
            <a:extLst>
              <a:ext uri="{FF2B5EF4-FFF2-40B4-BE49-F238E27FC236}">
                <a16:creationId xmlns:a16="http://schemas.microsoft.com/office/drawing/2014/main" xmlns="" id="{0471002C-F37D-4996-9F84-E9F69D643602}"/>
              </a:ext>
            </a:extLst>
          </p:cNvPr>
          <p:cNvSpPr>
            <a:spLocks noChangeShapeType="1"/>
          </p:cNvSpPr>
          <p:nvPr/>
        </p:nvSpPr>
        <p:spPr bwMode="auto">
          <a:xfrm>
            <a:off x="10449464" y="3522453"/>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26" name="Line 42">
            <a:extLst>
              <a:ext uri="{FF2B5EF4-FFF2-40B4-BE49-F238E27FC236}">
                <a16:creationId xmlns:a16="http://schemas.microsoft.com/office/drawing/2014/main" xmlns="" id="{B4F05896-44F3-4A17-B692-373BBDE0A450}"/>
              </a:ext>
            </a:extLst>
          </p:cNvPr>
          <p:cNvSpPr>
            <a:spLocks noChangeShapeType="1"/>
          </p:cNvSpPr>
          <p:nvPr/>
        </p:nvSpPr>
        <p:spPr bwMode="auto">
          <a:xfrm>
            <a:off x="11059064" y="3522453"/>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27" name="Text Box 43">
            <a:extLst>
              <a:ext uri="{FF2B5EF4-FFF2-40B4-BE49-F238E27FC236}">
                <a16:creationId xmlns:a16="http://schemas.microsoft.com/office/drawing/2014/main" xmlns="" id="{585867A6-2CB8-412D-925F-022630A67E00}"/>
              </a:ext>
            </a:extLst>
          </p:cNvPr>
          <p:cNvSpPr txBox="1">
            <a:spLocks noChangeArrowheads="1"/>
          </p:cNvSpPr>
          <p:nvPr/>
        </p:nvSpPr>
        <p:spPr bwMode="auto">
          <a:xfrm>
            <a:off x="9154064" y="2531854"/>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1,75,000</a:t>
            </a:r>
          </a:p>
        </p:txBody>
      </p:sp>
      <p:sp>
        <p:nvSpPr>
          <p:cNvPr id="42028" name="Text Box 44">
            <a:extLst>
              <a:ext uri="{FF2B5EF4-FFF2-40B4-BE49-F238E27FC236}">
                <a16:creationId xmlns:a16="http://schemas.microsoft.com/office/drawing/2014/main" xmlns="" id="{0C4E66BD-0DE6-4F61-913B-4DDFE43CCD87}"/>
              </a:ext>
            </a:extLst>
          </p:cNvPr>
          <p:cNvSpPr txBox="1">
            <a:spLocks noChangeArrowheads="1"/>
          </p:cNvSpPr>
          <p:nvPr/>
        </p:nvSpPr>
        <p:spPr bwMode="auto">
          <a:xfrm>
            <a:off x="9001664" y="3979654"/>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25,000</a:t>
            </a:r>
          </a:p>
        </p:txBody>
      </p:sp>
      <p:sp>
        <p:nvSpPr>
          <p:cNvPr id="42029" name="Text Box 45">
            <a:extLst>
              <a:ext uri="{FF2B5EF4-FFF2-40B4-BE49-F238E27FC236}">
                <a16:creationId xmlns:a16="http://schemas.microsoft.com/office/drawing/2014/main" xmlns="" id="{77EA6008-8186-4FD3-BF77-3FEE578FA2A5}"/>
              </a:ext>
            </a:extLst>
          </p:cNvPr>
          <p:cNvSpPr txBox="1">
            <a:spLocks noChangeArrowheads="1"/>
          </p:cNvSpPr>
          <p:nvPr/>
        </p:nvSpPr>
        <p:spPr bwMode="auto">
          <a:xfrm>
            <a:off x="7249064" y="4513054"/>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5,00,000</a:t>
            </a:r>
          </a:p>
        </p:txBody>
      </p:sp>
      <p:sp>
        <p:nvSpPr>
          <p:cNvPr id="42030" name="Line 46">
            <a:extLst>
              <a:ext uri="{FF2B5EF4-FFF2-40B4-BE49-F238E27FC236}">
                <a16:creationId xmlns:a16="http://schemas.microsoft.com/office/drawing/2014/main" xmlns="" id="{F87F17B9-122E-4784-AC3D-415009A953CA}"/>
              </a:ext>
            </a:extLst>
          </p:cNvPr>
          <p:cNvSpPr>
            <a:spLocks noChangeShapeType="1"/>
          </p:cNvSpPr>
          <p:nvPr/>
        </p:nvSpPr>
        <p:spPr bwMode="auto">
          <a:xfrm flipV="1">
            <a:off x="11059064" y="2531853"/>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2031" name="Text Box 47">
            <a:extLst>
              <a:ext uri="{FF2B5EF4-FFF2-40B4-BE49-F238E27FC236}">
                <a16:creationId xmlns:a16="http://schemas.microsoft.com/office/drawing/2014/main" xmlns="" id="{352AF46F-5592-4AE0-BA1C-C7824B8CB042}"/>
              </a:ext>
            </a:extLst>
          </p:cNvPr>
          <p:cNvSpPr txBox="1">
            <a:spLocks noChangeArrowheads="1"/>
          </p:cNvSpPr>
          <p:nvPr/>
        </p:nvSpPr>
        <p:spPr bwMode="auto">
          <a:xfrm>
            <a:off x="10678064" y="2150854"/>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b="1"/>
              <a:t>2,59,765</a:t>
            </a:r>
          </a:p>
        </p:txBody>
      </p:sp>
      <p:sp>
        <p:nvSpPr>
          <p:cNvPr id="42032" name="Text Box 48">
            <a:extLst>
              <a:ext uri="{FF2B5EF4-FFF2-40B4-BE49-F238E27FC236}">
                <a16:creationId xmlns:a16="http://schemas.microsoft.com/office/drawing/2014/main" xmlns="" id="{B1EA1EF4-4D8B-4520-A3CA-A425A0A9BAFA}"/>
              </a:ext>
            </a:extLst>
          </p:cNvPr>
          <p:cNvSpPr txBox="1">
            <a:spLocks noChangeArrowheads="1"/>
          </p:cNvSpPr>
          <p:nvPr/>
        </p:nvSpPr>
        <p:spPr bwMode="auto">
          <a:xfrm>
            <a:off x="244700" y="1703627"/>
            <a:ext cx="7080565" cy="3754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800" b="1" u="sng" dirty="0">
                <a:solidFill>
                  <a:srgbClr val="FF0000"/>
                </a:solidFill>
                <a:latin typeface="Times New Roman" panose="02020603050405020304" pitchFamily="18" charset="0"/>
                <a:cs typeface="Times New Roman" panose="02020603050405020304" pitchFamily="18" charset="0"/>
              </a:rPr>
              <a:t>Using FW formulation,</a:t>
            </a:r>
          </a:p>
          <a:p>
            <a:pPr eaLnBrk="1" hangingPunct="1"/>
            <a:r>
              <a:rPr lang="en-US" altLang="en-US" sz="2800" b="1" dirty="0">
                <a:latin typeface="Times New Roman" panose="02020603050405020304" pitchFamily="18" charset="0"/>
                <a:cs typeface="Times New Roman" panose="02020603050405020304" pitchFamily="18" charset="0"/>
              </a:rPr>
              <a:t>FW</a:t>
            </a:r>
            <a:r>
              <a:rPr lang="en-US" altLang="en-US" sz="2800" b="1" baseline="-25000" dirty="0">
                <a:latin typeface="Times New Roman" panose="02020603050405020304" pitchFamily="18" charset="0"/>
                <a:cs typeface="Times New Roman" panose="02020603050405020304" pitchFamily="18" charset="0"/>
              </a:rPr>
              <a:t>B</a:t>
            </a:r>
            <a:r>
              <a:rPr lang="en-US" altLang="en-US" sz="2800" b="1" dirty="0">
                <a:latin typeface="Times New Roman" panose="02020603050405020304" pitchFamily="18" charset="0"/>
                <a:cs typeface="Times New Roman" panose="02020603050405020304" pitchFamily="18" charset="0"/>
              </a:rPr>
              <a:t> (10%) = -5,00,000(F/P,10%,5) + 1,75,000 -25,000 (F/A,10%,5) </a:t>
            </a:r>
            <a:r>
              <a:rPr lang="en-US" altLang="en-US" sz="2800" b="1" dirty="0" smtClean="0">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2,59,765</a:t>
            </a:r>
          </a:p>
          <a:p>
            <a:pPr eaLnBrk="1" hangingPunct="1"/>
            <a:r>
              <a:rPr lang="en-US" altLang="en-US" sz="2800" b="1" dirty="0">
                <a:latin typeface="Times New Roman" panose="02020603050405020304" pitchFamily="18" charset="0"/>
                <a:cs typeface="Times New Roman" panose="02020603050405020304" pitchFamily="18" charset="0"/>
              </a:rPr>
              <a:t>                 </a:t>
            </a:r>
            <a:r>
              <a:rPr lang="en-US" altLang="en-US" sz="2800" b="1" dirty="0" smtClean="0">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 - 8,05,255+ 9,15,765 + 2,59,765</a:t>
            </a:r>
          </a:p>
          <a:p>
            <a:pPr eaLnBrk="1" hangingPunct="1"/>
            <a:r>
              <a:rPr lang="en-US" altLang="en-US" sz="2800" b="1" dirty="0">
                <a:latin typeface="Times New Roman" panose="02020603050405020304" pitchFamily="18" charset="0"/>
                <a:cs typeface="Times New Roman" panose="02020603050405020304" pitchFamily="18" charset="0"/>
              </a:rPr>
              <a:t>                 </a:t>
            </a:r>
            <a:r>
              <a:rPr lang="en-US" altLang="en-US" sz="2800" b="1" dirty="0" smtClean="0">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 </a:t>
            </a:r>
            <a:r>
              <a:rPr lang="en-US" altLang="en-US" sz="2800" b="1" dirty="0" smtClean="0">
                <a:latin typeface="Times New Roman" panose="02020603050405020304" pitchFamily="18" charset="0"/>
                <a:cs typeface="Times New Roman" panose="02020603050405020304" pitchFamily="18" charset="0"/>
              </a:rPr>
              <a:t>$ 3,70,275</a:t>
            </a:r>
            <a:r>
              <a:rPr lang="en-US" altLang="en-US" sz="2800" b="1" dirty="0">
                <a:latin typeface="Times New Roman" panose="02020603050405020304" pitchFamily="18" charset="0"/>
                <a:cs typeface="Times New Roman" panose="02020603050405020304" pitchFamily="18" charset="0"/>
              </a:rPr>
              <a:t>.</a:t>
            </a:r>
          </a:p>
          <a:p>
            <a:pPr eaLnBrk="1" hangingPunct="1"/>
            <a:endParaRPr lang="en-US" altLang="en-US" sz="2800" b="1" dirty="0">
              <a:latin typeface="Times New Roman" panose="02020603050405020304" pitchFamily="18" charset="0"/>
              <a:cs typeface="Times New Roman" panose="02020603050405020304" pitchFamily="18" charset="0"/>
            </a:endParaRPr>
          </a:p>
          <a:p>
            <a:pPr eaLnBrk="1" hangingPunct="1">
              <a:spcBef>
                <a:spcPct val="50000"/>
              </a:spcBef>
            </a:pPr>
            <a:r>
              <a:rPr lang="en-US" altLang="en-US" sz="2800" b="1" dirty="0">
                <a:solidFill>
                  <a:srgbClr val="0000CC"/>
                </a:solidFill>
                <a:latin typeface="Times New Roman" panose="02020603050405020304" pitchFamily="18" charset="0"/>
                <a:cs typeface="Times New Roman" panose="02020603050405020304" pitchFamily="18" charset="0"/>
              </a:rPr>
              <a:t>FW</a:t>
            </a:r>
            <a:r>
              <a:rPr lang="en-US" altLang="en-US" sz="2800" b="1" baseline="-25000" dirty="0">
                <a:solidFill>
                  <a:srgbClr val="0000CC"/>
                </a:solidFill>
                <a:latin typeface="Times New Roman" panose="02020603050405020304" pitchFamily="18" charset="0"/>
                <a:cs typeface="Times New Roman" panose="02020603050405020304" pitchFamily="18" charset="0"/>
              </a:rPr>
              <a:t>B</a:t>
            </a:r>
            <a:r>
              <a:rPr lang="en-US" altLang="en-US" sz="2800" b="1" dirty="0">
                <a:solidFill>
                  <a:srgbClr val="0000CC"/>
                </a:solidFill>
                <a:latin typeface="Times New Roman" panose="02020603050405020304" pitchFamily="18" charset="0"/>
                <a:cs typeface="Times New Roman" panose="02020603050405020304" pitchFamily="18" charset="0"/>
              </a:rPr>
              <a:t> (10%) &gt; FW</a:t>
            </a:r>
            <a:r>
              <a:rPr lang="en-US" altLang="en-US" sz="2800" b="1" baseline="-25000" dirty="0">
                <a:solidFill>
                  <a:srgbClr val="0000CC"/>
                </a:solidFill>
                <a:latin typeface="Times New Roman" panose="02020603050405020304" pitchFamily="18" charset="0"/>
                <a:cs typeface="Times New Roman" panose="02020603050405020304" pitchFamily="18" charset="0"/>
              </a:rPr>
              <a:t>A</a:t>
            </a:r>
            <a:r>
              <a:rPr lang="en-US" altLang="en-US" sz="2800" dirty="0">
                <a:latin typeface="Times New Roman" panose="02020603050405020304" pitchFamily="18" charset="0"/>
                <a:cs typeface="Times New Roman" panose="02020603050405020304" pitchFamily="18" charset="0"/>
              </a:rPr>
              <a:t> </a:t>
            </a:r>
            <a:r>
              <a:rPr lang="en-US" altLang="en-US" sz="2800" b="1" dirty="0">
                <a:solidFill>
                  <a:srgbClr val="0000CC"/>
                </a:solidFill>
                <a:latin typeface="Times New Roman" panose="02020603050405020304" pitchFamily="18" charset="0"/>
                <a:cs typeface="Times New Roman" panose="02020603050405020304" pitchFamily="18" charset="0"/>
              </a:rPr>
              <a:t>(10%)</a:t>
            </a:r>
            <a:r>
              <a:rPr lang="en-US" altLang="en-US" sz="2800" dirty="0">
                <a:latin typeface="Times New Roman" panose="02020603050405020304" pitchFamily="18" charset="0"/>
                <a:cs typeface="Times New Roman" panose="02020603050405020304" pitchFamily="18" charset="0"/>
              </a:rPr>
              <a:t> </a:t>
            </a:r>
            <a:r>
              <a:rPr lang="en-US" altLang="en-US" sz="2800" baseline="-25000" dirty="0">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Recommend Project B</a:t>
            </a:r>
          </a:p>
        </p:txBody>
      </p:sp>
      <p:sp>
        <p:nvSpPr>
          <p:cNvPr id="50" name="Title 1"/>
          <p:cNvSpPr>
            <a:spLocks noGrp="1"/>
          </p:cNvSpPr>
          <p:nvPr>
            <p:ph type="title"/>
          </p:nvPr>
        </p:nvSpPr>
        <p:spPr>
          <a:xfrm>
            <a:off x="933091" y="444290"/>
            <a:ext cx="10515600" cy="1325563"/>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Co - terminated assumption Example (Cont’d…)</a:t>
            </a:r>
            <a:endParaRPr lang="en-US" sz="3200" dirty="0"/>
          </a:p>
        </p:txBody>
      </p:sp>
    </p:spTree>
    <p:extLst>
      <p:ext uri="{BB962C8B-B14F-4D97-AF65-F5344CB8AC3E}">
        <p14:creationId xmlns:p14="http://schemas.microsoft.com/office/powerpoint/2010/main" val="700931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circle(in)">
                                      <p:cBhvr>
                                        <p:cTn id="7" dur="2000"/>
                                        <p:tgtEl>
                                          <p:spTgt spid="4198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1987"/>
                                        </p:tgtEl>
                                        <p:attrNameLst>
                                          <p:attrName>style.visibility</p:attrName>
                                        </p:attrNameLst>
                                      </p:cBhvr>
                                      <p:to>
                                        <p:strVal val="visible"/>
                                      </p:to>
                                    </p:set>
                                    <p:animEffect transition="in" filter="circle(in)">
                                      <p:cBhvr>
                                        <p:cTn id="10" dur="2000"/>
                                        <p:tgtEl>
                                          <p:spTgt spid="41987"/>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41988"/>
                                        </p:tgtEl>
                                        <p:attrNameLst>
                                          <p:attrName>style.visibility</p:attrName>
                                        </p:attrNameLst>
                                      </p:cBhvr>
                                      <p:to>
                                        <p:strVal val="visible"/>
                                      </p:to>
                                    </p:set>
                                    <p:animEffect transition="in" filter="circle(in)">
                                      <p:cBhvr>
                                        <p:cTn id="13" dur="2000"/>
                                        <p:tgtEl>
                                          <p:spTgt spid="4198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41989"/>
                                        </p:tgtEl>
                                        <p:attrNameLst>
                                          <p:attrName>style.visibility</p:attrName>
                                        </p:attrNameLst>
                                      </p:cBhvr>
                                      <p:to>
                                        <p:strVal val="visible"/>
                                      </p:to>
                                    </p:set>
                                    <p:animEffect transition="in" filter="circle(in)">
                                      <p:cBhvr>
                                        <p:cTn id="16" dur="2000"/>
                                        <p:tgtEl>
                                          <p:spTgt spid="4198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41990"/>
                                        </p:tgtEl>
                                        <p:attrNameLst>
                                          <p:attrName>style.visibility</p:attrName>
                                        </p:attrNameLst>
                                      </p:cBhvr>
                                      <p:to>
                                        <p:strVal val="visible"/>
                                      </p:to>
                                    </p:set>
                                    <p:animEffect transition="in" filter="circle(in)">
                                      <p:cBhvr>
                                        <p:cTn id="19" dur="2000"/>
                                        <p:tgtEl>
                                          <p:spTgt spid="41990"/>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41991"/>
                                        </p:tgtEl>
                                        <p:attrNameLst>
                                          <p:attrName>style.visibility</p:attrName>
                                        </p:attrNameLst>
                                      </p:cBhvr>
                                      <p:to>
                                        <p:strVal val="visible"/>
                                      </p:to>
                                    </p:set>
                                    <p:animEffect transition="in" filter="circle(in)">
                                      <p:cBhvr>
                                        <p:cTn id="22" dur="2000"/>
                                        <p:tgtEl>
                                          <p:spTgt spid="41991"/>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41992"/>
                                        </p:tgtEl>
                                        <p:attrNameLst>
                                          <p:attrName>style.visibility</p:attrName>
                                        </p:attrNameLst>
                                      </p:cBhvr>
                                      <p:to>
                                        <p:strVal val="visible"/>
                                      </p:to>
                                    </p:set>
                                    <p:animEffect transition="in" filter="circle(in)">
                                      <p:cBhvr>
                                        <p:cTn id="25" dur="2000"/>
                                        <p:tgtEl>
                                          <p:spTgt spid="41992"/>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41993"/>
                                        </p:tgtEl>
                                        <p:attrNameLst>
                                          <p:attrName>style.visibility</p:attrName>
                                        </p:attrNameLst>
                                      </p:cBhvr>
                                      <p:to>
                                        <p:strVal val="visible"/>
                                      </p:to>
                                    </p:set>
                                    <p:animEffect transition="in" filter="circle(in)">
                                      <p:cBhvr>
                                        <p:cTn id="28" dur="2000"/>
                                        <p:tgtEl>
                                          <p:spTgt spid="41993"/>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41994"/>
                                        </p:tgtEl>
                                        <p:attrNameLst>
                                          <p:attrName>style.visibility</p:attrName>
                                        </p:attrNameLst>
                                      </p:cBhvr>
                                      <p:to>
                                        <p:strVal val="visible"/>
                                      </p:to>
                                    </p:set>
                                    <p:animEffect transition="in" filter="circle(in)">
                                      <p:cBhvr>
                                        <p:cTn id="31" dur="2000"/>
                                        <p:tgtEl>
                                          <p:spTgt spid="41994"/>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41995"/>
                                        </p:tgtEl>
                                        <p:attrNameLst>
                                          <p:attrName>style.visibility</p:attrName>
                                        </p:attrNameLst>
                                      </p:cBhvr>
                                      <p:to>
                                        <p:strVal val="visible"/>
                                      </p:to>
                                    </p:set>
                                    <p:animEffect transition="in" filter="circle(in)">
                                      <p:cBhvr>
                                        <p:cTn id="34" dur="2000"/>
                                        <p:tgtEl>
                                          <p:spTgt spid="41995"/>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41996"/>
                                        </p:tgtEl>
                                        <p:attrNameLst>
                                          <p:attrName>style.visibility</p:attrName>
                                        </p:attrNameLst>
                                      </p:cBhvr>
                                      <p:to>
                                        <p:strVal val="visible"/>
                                      </p:to>
                                    </p:set>
                                    <p:animEffect transition="in" filter="circle(in)">
                                      <p:cBhvr>
                                        <p:cTn id="37" dur="2000"/>
                                        <p:tgtEl>
                                          <p:spTgt spid="41996"/>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41997"/>
                                        </p:tgtEl>
                                        <p:attrNameLst>
                                          <p:attrName>style.visibility</p:attrName>
                                        </p:attrNameLst>
                                      </p:cBhvr>
                                      <p:to>
                                        <p:strVal val="visible"/>
                                      </p:to>
                                    </p:set>
                                    <p:animEffect transition="in" filter="circle(in)">
                                      <p:cBhvr>
                                        <p:cTn id="40" dur="2000"/>
                                        <p:tgtEl>
                                          <p:spTgt spid="41997"/>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41998"/>
                                        </p:tgtEl>
                                        <p:attrNameLst>
                                          <p:attrName>style.visibility</p:attrName>
                                        </p:attrNameLst>
                                      </p:cBhvr>
                                      <p:to>
                                        <p:strVal val="visible"/>
                                      </p:to>
                                    </p:set>
                                    <p:animEffect transition="in" filter="circle(in)">
                                      <p:cBhvr>
                                        <p:cTn id="43" dur="2000"/>
                                        <p:tgtEl>
                                          <p:spTgt spid="41998"/>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41999"/>
                                        </p:tgtEl>
                                        <p:attrNameLst>
                                          <p:attrName>style.visibility</p:attrName>
                                        </p:attrNameLst>
                                      </p:cBhvr>
                                      <p:to>
                                        <p:strVal val="visible"/>
                                      </p:to>
                                    </p:set>
                                    <p:animEffect transition="in" filter="circle(in)">
                                      <p:cBhvr>
                                        <p:cTn id="46" dur="2000"/>
                                        <p:tgtEl>
                                          <p:spTgt spid="41999"/>
                                        </p:tgtEl>
                                      </p:cBhvr>
                                    </p:animEffect>
                                  </p:childTnLst>
                                </p:cTn>
                              </p:par>
                              <p:par>
                                <p:cTn id="47" presetID="6" presetClass="entr" presetSubtype="16" fill="hold" grpId="0" nodeType="withEffect">
                                  <p:stCondLst>
                                    <p:cond delay="0"/>
                                  </p:stCondLst>
                                  <p:childTnLst>
                                    <p:set>
                                      <p:cBhvr>
                                        <p:cTn id="48" dur="1" fill="hold">
                                          <p:stCondLst>
                                            <p:cond delay="0"/>
                                          </p:stCondLst>
                                        </p:cTn>
                                        <p:tgtEl>
                                          <p:spTgt spid="42000"/>
                                        </p:tgtEl>
                                        <p:attrNameLst>
                                          <p:attrName>style.visibility</p:attrName>
                                        </p:attrNameLst>
                                      </p:cBhvr>
                                      <p:to>
                                        <p:strVal val="visible"/>
                                      </p:to>
                                    </p:set>
                                    <p:animEffect transition="in" filter="circle(in)">
                                      <p:cBhvr>
                                        <p:cTn id="49" dur="2000"/>
                                        <p:tgtEl>
                                          <p:spTgt spid="42000"/>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42001"/>
                                        </p:tgtEl>
                                        <p:attrNameLst>
                                          <p:attrName>style.visibility</p:attrName>
                                        </p:attrNameLst>
                                      </p:cBhvr>
                                      <p:to>
                                        <p:strVal val="visible"/>
                                      </p:to>
                                    </p:set>
                                    <p:animEffect transition="in" filter="circle(in)">
                                      <p:cBhvr>
                                        <p:cTn id="52" dur="2000"/>
                                        <p:tgtEl>
                                          <p:spTgt spid="42001"/>
                                        </p:tgtEl>
                                      </p:cBhvr>
                                    </p:animEffect>
                                  </p:childTnLst>
                                </p:cTn>
                              </p:par>
                              <p:par>
                                <p:cTn id="53" presetID="6" presetClass="entr" presetSubtype="16" fill="hold" grpId="0" nodeType="withEffect">
                                  <p:stCondLst>
                                    <p:cond delay="0"/>
                                  </p:stCondLst>
                                  <p:childTnLst>
                                    <p:set>
                                      <p:cBhvr>
                                        <p:cTn id="54" dur="1" fill="hold">
                                          <p:stCondLst>
                                            <p:cond delay="0"/>
                                          </p:stCondLst>
                                        </p:cTn>
                                        <p:tgtEl>
                                          <p:spTgt spid="42002"/>
                                        </p:tgtEl>
                                        <p:attrNameLst>
                                          <p:attrName>style.visibility</p:attrName>
                                        </p:attrNameLst>
                                      </p:cBhvr>
                                      <p:to>
                                        <p:strVal val="visible"/>
                                      </p:to>
                                    </p:set>
                                    <p:animEffect transition="in" filter="circle(in)">
                                      <p:cBhvr>
                                        <p:cTn id="55" dur="2000"/>
                                        <p:tgtEl>
                                          <p:spTgt spid="42002"/>
                                        </p:tgtEl>
                                      </p:cBhvr>
                                    </p:animEffect>
                                  </p:childTnLst>
                                </p:cTn>
                              </p:par>
                              <p:par>
                                <p:cTn id="56" presetID="6" presetClass="entr" presetSubtype="16" fill="hold" grpId="0" nodeType="withEffect">
                                  <p:stCondLst>
                                    <p:cond delay="0"/>
                                  </p:stCondLst>
                                  <p:childTnLst>
                                    <p:set>
                                      <p:cBhvr>
                                        <p:cTn id="57" dur="1" fill="hold">
                                          <p:stCondLst>
                                            <p:cond delay="0"/>
                                          </p:stCondLst>
                                        </p:cTn>
                                        <p:tgtEl>
                                          <p:spTgt spid="42003"/>
                                        </p:tgtEl>
                                        <p:attrNameLst>
                                          <p:attrName>style.visibility</p:attrName>
                                        </p:attrNameLst>
                                      </p:cBhvr>
                                      <p:to>
                                        <p:strVal val="visible"/>
                                      </p:to>
                                    </p:set>
                                    <p:animEffect transition="in" filter="circle(in)">
                                      <p:cBhvr>
                                        <p:cTn id="58" dur="2000"/>
                                        <p:tgtEl>
                                          <p:spTgt spid="42003"/>
                                        </p:tgtEl>
                                      </p:cBhvr>
                                    </p:animEffect>
                                  </p:childTnLst>
                                </p:cTn>
                              </p:par>
                              <p:par>
                                <p:cTn id="59" presetID="6" presetClass="entr" presetSubtype="16" fill="hold" grpId="0" nodeType="withEffect">
                                  <p:stCondLst>
                                    <p:cond delay="0"/>
                                  </p:stCondLst>
                                  <p:childTnLst>
                                    <p:set>
                                      <p:cBhvr>
                                        <p:cTn id="60" dur="1" fill="hold">
                                          <p:stCondLst>
                                            <p:cond delay="0"/>
                                          </p:stCondLst>
                                        </p:cTn>
                                        <p:tgtEl>
                                          <p:spTgt spid="42004"/>
                                        </p:tgtEl>
                                        <p:attrNameLst>
                                          <p:attrName>style.visibility</p:attrName>
                                        </p:attrNameLst>
                                      </p:cBhvr>
                                      <p:to>
                                        <p:strVal val="visible"/>
                                      </p:to>
                                    </p:set>
                                    <p:animEffect transition="in" filter="circle(in)">
                                      <p:cBhvr>
                                        <p:cTn id="61" dur="2000"/>
                                        <p:tgtEl>
                                          <p:spTgt spid="42004"/>
                                        </p:tgtEl>
                                      </p:cBhvr>
                                    </p:animEffect>
                                  </p:childTnLst>
                                </p:cTn>
                              </p:par>
                              <p:par>
                                <p:cTn id="62" presetID="6" presetClass="entr" presetSubtype="16" fill="hold" grpId="0" nodeType="withEffect">
                                  <p:stCondLst>
                                    <p:cond delay="0"/>
                                  </p:stCondLst>
                                  <p:childTnLst>
                                    <p:set>
                                      <p:cBhvr>
                                        <p:cTn id="63" dur="1" fill="hold">
                                          <p:stCondLst>
                                            <p:cond delay="0"/>
                                          </p:stCondLst>
                                        </p:cTn>
                                        <p:tgtEl>
                                          <p:spTgt spid="42005"/>
                                        </p:tgtEl>
                                        <p:attrNameLst>
                                          <p:attrName>style.visibility</p:attrName>
                                        </p:attrNameLst>
                                      </p:cBhvr>
                                      <p:to>
                                        <p:strVal val="visible"/>
                                      </p:to>
                                    </p:set>
                                    <p:animEffect transition="in" filter="circle(in)">
                                      <p:cBhvr>
                                        <p:cTn id="64" dur="2000"/>
                                        <p:tgtEl>
                                          <p:spTgt spid="42005"/>
                                        </p:tgtEl>
                                      </p:cBhvr>
                                    </p:animEffect>
                                  </p:childTnLst>
                                </p:cTn>
                              </p:par>
                              <p:par>
                                <p:cTn id="65" presetID="6" presetClass="entr" presetSubtype="16" fill="hold" grpId="0" nodeType="withEffect">
                                  <p:stCondLst>
                                    <p:cond delay="0"/>
                                  </p:stCondLst>
                                  <p:childTnLst>
                                    <p:set>
                                      <p:cBhvr>
                                        <p:cTn id="66" dur="1" fill="hold">
                                          <p:stCondLst>
                                            <p:cond delay="0"/>
                                          </p:stCondLst>
                                        </p:cTn>
                                        <p:tgtEl>
                                          <p:spTgt spid="42006"/>
                                        </p:tgtEl>
                                        <p:attrNameLst>
                                          <p:attrName>style.visibility</p:attrName>
                                        </p:attrNameLst>
                                      </p:cBhvr>
                                      <p:to>
                                        <p:strVal val="visible"/>
                                      </p:to>
                                    </p:set>
                                    <p:animEffect transition="in" filter="circle(in)">
                                      <p:cBhvr>
                                        <p:cTn id="67" dur="2000"/>
                                        <p:tgtEl>
                                          <p:spTgt spid="42006"/>
                                        </p:tgtEl>
                                      </p:cBhvr>
                                    </p:animEffect>
                                  </p:childTnLst>
                                </p:cTn>
                              </p:par>
                              <p:par>
                                <p:cTn id="68" presetID="6" presetClass="entr" presetSubtype="16" fill="hold" grpId="0" nodeType="withEffect">
                                  <p:stCondLst>
                                    <p:cond delay="0"/>
                                  </p:stCondLst>
                                  <p:childTnLst>
                                    <p:set>
                                      <p:cBhvr>
                                        <p:cTn id="69" dur="1" fill="hold">
                                          <p:stCondLst>
                                            <p:cond delay="0"/>
                                          </p:stCondLst>
                                        </p:cTn>
                                        <p:tgtEl>
                                          <p:spTgt spid="42007"/>
                                        </p:tgtEl>
                                        <p:attrNameLst>
                                          <p:attrName>style.visibility</p:attrName>
                                        </p:attrNameLst>
                                      </p:cBhvr>
                                      <p:to>
                                        <p:strVal val="visible"/>
                                      </p:to>
                                    </p:set>
                                    <p:animEffect transition="in" filter="circle(in)">
                                      <p:cBhvr>
                                        <p:cTn id="70" dur="2000"/>
                                        <p:tgtEl>
                                          <p:spTgt spid="42007"/>
                                        </p:tgtEl>
                                      </p:cBhvr>
                                    </p:animEffect>
                                  </p:childTnLst>
                                </p:cTn>
                              </p:par>
                              <p:par>
                                <p:cTn id="71" presetID="6" presetClass="entr" presetSubtype="16" fill="hold" grpId="0" nodeType="withEffect">
                                  <p:stCondLst>
                                    <p:cond delay="0"/>
                                  </p:stCondLst>
                                  <p:childTnLst>
                                    <p:set>
                                      <p:cBhvr>
                                        <p:cTn id="72" dur="1" fill="hold">
                                          <p:stCondLst>
                                            <p:cond delay="0"/>
                                          </p:stCondLst>
                                        </p:cTn>
                                        <p:tgtEl>
                                          <p:spTgt spid="42008"/>
                                        </p:tgtEl>
                                        <p:attrNameLst>
                                          <p:attrName>style.visibility</p:attrName>
                                        </p:attrNameLst>
                                      </p:cBhvr>
                                      <p:to>
                                        <p:strVal val="visible"/>
                                      </p:to>
                                    </p:set>
                                    <p:animEffect transition="in" filter="circle(in)">
                                      <p:cBhvr>
                                        <p:cTn id="73" dur="2000"/>
                                        <p:tgtEl>
                                          <p:spTgt spid="42008"/>
                                        </p:tgtEl>
                                      </p:cBhvr>
                                    </p:animEffect>
                                  </p:childTnLst>
                                </p:cTn>
                              </p:par>
                              <p:par>
                                <p:cTn id="74" presetID="6" presetClass="entr" presetSubtype="16" fill="hold" grpId="0" nodeType="withEffect">
                                  <p:stCondLst>
                                    <p:cond delay="0"/>
                                  </p:stCondLst>
                                  <p:childTnLst>
                                    <p:set>
                                      <p:cBhvr>
                                        <p:cTn id="75" dur="1" fill="hold">
                                          <p:stCondLst>
                                            <p:cond delay="0"/>
                                          </p:stCondLst>
                                        </p:cTn>
                                        <p:tgtEl>
                                          <p:spTgt spid="42009"/>
                                        </p:tgtEl>
                                        <p:attrNameLst>
                                          <p:attrName>style.visibility</p:attrName>
                                        </p:attrNameLst>
                                      </p:cBhvr>
                                      <p:to>
                                        <p:strVal val="visible"/>
                                      </p:to>
                                    </p:set>
                                    <p:animEffect transition="in" filter="circle(in)">
                                      <p:cBhvr>
                                        <p:cTn id="76" dur="2000"/>
                                        <p:tgtEl>
                                          <p:spTgt spid="42009"/>
                                        </p:tgtEl>
                                      </p:cBhvr>
                                    </p:animEffect>
                                  </p:childTnLst>
                                </p:cTn>
                              </p:par>
                              <p:par>
                                <p:cTn id="77" presetID="6" presetClass="entr" presetSubtype="16" fill="hold" grpId="0" nodeType="withEffect">
                                  <p:stCondLst>
                                    <p:cond delay="0"/>
                                  </p:stCondLst>
                                  <p:childTnLst>
                                    <p:set>
                                      <p:cBhvr>
                                        <p:cTn id="78" dur="1" fill="hold">
                                          <p:stCondLst>
                                            <p:cond delay="0"/>
                                          </p:stCondLst>
                                        </p:cTn>
                                        <p:tgtEl>
                                          <p:spTgt spid="42010"/>
                                        </p:tgtEl>
                                        <p:attrNameLst>
                                          <p:attrName>style.visibility</p:attrName>
                                        </p:attrNameLst>
                                      </p:cBhvr>
                                      <p:to>
                                        <p:strVal val="visible"/>
                                      </p:to>
                                    </p:set>
                                    <p:animEffect transition="in" filter="circle(in)">
                                      <p:cBhvr>
                                        <p:cTn id="79" dur="2000"/>
                                        <p:tgtEl>
                                          <p:spTgt spid="42010"/>
                                        </p:tgtEl>
                                      </p:cBhvr>
                                    </p:animEffect>
                                  </p:childTnLst>
                                </p:cTn>
                              </p:par>
                              <p:par>
                                <p:cTn id="80" presetID="6" presetClass="entr" presetSubtype="16" fill="hold" grpId="0" nodeType="withEffect">
                                  <p:stCondLst>
                                    <p:cond delay="0"/>
                                  </p:stCondLst>
                                  <p:childTnLst>
                                    <p:set>
                                      <p:cBhvr>
                                        <p:cTn id="81" dur="1" fill="hold">
                                          <p:stCondLst>
                                            <p:cond delay="0"/>
                                          </p:stCondLst>
                                        </p:cTn>
                                        <p:tgtEl>
                                          <p:spTgt spid="42011"/>
                                        </p:tgtEl>
                                        <p:attrNameLst>
                                          <p:attrName>style.visibility</p:attrName>
                                        </p:attrNameLst>
                                      </p:cBhvr>
                                      <p:to>
                                        <p:strVal val="visible"/>
                                      </p:to>
                                    </p:set>
                                    <p:animEffect transition="in" filter="circle(in)">
                                      <p:cBhvr>
                                        <p:cTn id="82" dur="2000"/>
                                        <p:tgtEl>
                                          <p:spTgt spid="42011"/>
                                        </p:tgtEl>
                                      </p:cBhvr>
                                    </p:animEffect>
                                  </p:childTnLst>
                                </p:cTn>
                              </p:par>
                              <p:par>
                                <p:cTn id="83" presetID="6" presetClass="entr" presetSubtype="16" fill="hold" grpId="0" nodeType="withEffect">
                                  <p:stCondLst>
                                    <p:cond delay="0"/>
                                  </p:stCondLst>
                                  <p:childTnLst>
                                    <p:set>
                                      <p:cBhvr>
                                        <p:cTn id="84" dur="1" fill="hold">
                                          <p:stCondLst>
                                            <p:cond delay="0"/>
                                          </p:stCondLst>
                                        </p:cTn>
                                        <p:tgtEl>
                                          <p:spTgt spid="42012"/>
                                        </p:tgtEl>
                                        <p:attrNameLst>
                                          <p:attrName>style.visibility</p:attrName>
                                        </p:attrNameLst>
                                      </p:cBhvr>
                                      <p:to>
                                        <p:strVal val="visible"/>
                                      </p:to>
                                    </p:set>
                                    <p:animEffect transition="in" filter="circle(in)">
                                      <p:cBhvr>
                                        <p:cTn id="85" dur="2000"/>
                                        <p:tgtEl>
                                          <p:spTgt spid="42012"/>
                                        </p:tgtEl>
                                      </p:cBhvr>
                                    </p:animEffect>
                                  </p:childTnLst>
                                </p:cTn>
                              </p:par>
                              <p:par>
                                <p:cTn id="86" presetID="6" presetClass="entr" presetSubtype="16" fill="hold" grpId="0" nodeType="withEffect">
                                  <p:stCondLst>
                                    <p:cond delay="0"/>
                                  </p:stCondLst>
                                  <p:childTnLst>
                                    <p:set>
                                      <p:cBhvr>
                                        <p:cTn id="87" dur="1" fill="hold">
                                          <p:stCondLst>
                                            <p:cond delay="0"/>
                                          </p:stCondLst>
                                        </p:cTn>
                                        <p:tgtEl>
                                          <p:spTgt spid="42013"/>
                                        </p:tgtEl>
                                        <p:attrNameLst>
                                          <p:attrName>style.visibility</p:attrName>
                                        </p:attrNameLst>
                                      </p:cBhvr>
                                      <p:to>
                                        <p:strVal val="visible"/>
                                      </p:to>
                                    </p:set>
                                    <p:animEffect transition="in" filter="circle(in)">
                                      <p:cBhvr>
                                        <p:cTn id="88" dur="2000"/>
                                        <p:tgtEl>
                                          <p:spTgt spid="42013"/>
                                        </p:tgtEl>
                                      </p:cBhvr>
                                    </p:animEffect>
                                  </p:childTnLst>
                                </p:cTn>
                              </p:par>
                              <p:par>
                                <p:cTn id="89" presetID="6" presetClass="entr" presetSubtype="16" fill="hold" grpId="0" nodeType="withEffect">
                                  <p:stCondLst>
                                    <p:cond delay="0"/>
                                  </p:stCondLst>
                                  <p:childTnLst>
                                    <p:set>
                                      <p:cBhvr>
                                        <p:cTn id="90" dur="1" fill="hold">
                                          <p:stCondLst>
                                            <p:cond delay="0"/>
                                          </p:stCondLst>
                                        </p:cTn>
                                        <p:tgtEl>
                                          <p:spTgt spid="42014"/>
                                        </p:tgtEl>
                                        <p:attrNameLst>
                                          <p:attrName>style.visibility</p:attrName>
                                        </p:attrNameLst>
                                      </p:cBhvr>
                                      <p:to>
                                        <p:strVal val="visible"/>
                                      </p:to>
                                    </p:set>
                                    <p:animEffect transition="in" filter="circle(in)">
                                      <p:cBhvr>
                                        <p:cTn id="91" dur="2000"/>
                                        <p:tgtEl>
                                          <p:spTgt spid="42014"/>
                                        </p:tgtEl>
                                      </p:cBhvr>
                                    </p:animEffect>
                                  </p:childTnLst>
                                </p:cTn>
                              </p:par>
                              <p:par>
                                <p:cTn id="92" presetID="6" presetClass="entr" presetSubtype="16" fill="hold" grpId="0" nodeType="withEffect">
                                  <p:stCondLst>
                                    <p:cond delay="0"/>
                                  </p:stCondLst>
                                  <p:childTnLst>
                                    <p:set>
                                      <p:cBhvr>
                                        <p:cTn id="93" dur="1" fill="hold">
                                          <p:stCondLst>
                                            <p:cond delay="0"/>
                                          </p:stCondLst>
                                        </p:cTn>
                                        <p:tgtEl>
                                          <p:spTgt spid="42015"/>
                                        </p:tgtEl>
                                        <p:attrNameLst>
                                          <p:attrName>style.visibility</p:attrName>
                                        </p:attrNameLst>
                                      </p:cBhvr>
                                      <p:to>
                                        <p:strVal val="visible"/>
                                      </p:to>
                                    </p:set>
                                    <p:animEffect transition="in" filter="circle(in)">
                                      <p:cBhvr>
                                        <p:cTn id="94" dur="2000"/>
                                        <p:tgtEl>
                                          <p:spTgt spid="42015"/>
                                        </p:tgtEl>
                                      </p:cBhvr>
                                    </p:animEffect>
                                  </p:childTnLst>
                                </p:cTn>
                              </p:par>
                              <p:par>
                                <p:cTn id="95" presetID="6" presetClass="entr" presetSubtype="16" fill="hold" grpId="0" nodeType="withEffect">
                                  <p:stCondLst>
                                    <p:cond delay="0"/>
                                  </p:stCondLst>
                                  <p:childTnLst>
                                    <p:set>
                                      <p:cBhvr>
                                        <p:cTn id="96" dur="1" fill="hold">
                                          <p:stCondLst>
                                            <p:cond delay="0"/>
                                          </p:stCondLst>
                                        </p:cTn>
                                        <p:tgtEl>
                                          <p:spTgt spid="42016"/>
                                        </p:tgtEl>
                                        <p:attrNameLst>
                                          <p:attrName>style.visibility</p:attrName>
                                        </p:attrNameLst>
                                      </p:cBhvr>
                                      <p:to>
                                        <p:strVal val="visible"/>
                                      </p:to>
                                    </p:set>
                                    <p:animEffect transition="in" filter="circle(in)">
                                      <p:cBhvr>
                                        <p:cTn id="97" dur="2000"/>
                                        <p:tgtEl>
                                          <p:spTgt spid="42016"/>
                                        </p:tgtEl>
                                      </p:cBhvr>
                                    </p:animEffect>
                                  </p:childTnLst>
                                </p:cTn>
                              </p:par>
                              <p:par>
                                <p:cTn id="98" presetID="6" presetClass="entr" presetSubtype="16" fill="hold" grpId="0" nodeType="withEffect">
                                  <p:stCondLst>
                                    <p:cond delay="0"/>
                                  </p:stCondLst>
                                  <p:childTnLst>
                                    <p:set>
                                      <p:cBhvr>
                                        <p:cTn id="99" dur="1" fill="hold">
                                          <p:stCondLst>
                                            <p:cond delay="0"/>
                                          </p:stCondLst>
                                        </p:cTn>
                                        <p:tgtEl>
                                          <p:spTgt spid="42017"/>
                                        </p:tgtEl>
                                        <p:attrNameLst>
                                          <p:attrName>style.visibility</p:attrName>
                                        </p:attrNameLst>
                                      </p:cBhvr>
                                      <p:to>
                                        <p:strVal val="visible"/>
                                      </p:to>
                                    </p:set>
                                    <p:animEffect transition="in" filter="circle(in)">
                                      <p:cBhvr>
                                        <p:cTn id="100" dur="2000"/>
                                        <p:tgtEl>
                                          <p:spTgt spid="42017"/>
                                        </p:tgtEl>
                                      </p:cBhvr>
                                    </p:animEffect>
                                  </p:childTnLst>
                                </p:cTn>
                              </p:par>
                              <p:par>
                                <p:cTn id="101" presetID="6" presetClass="entr" presetSubtype="16" fill="hold" grpId="0" nodeType="withEffect">
                                  <p:stCondLst>
                                    <p:cond delay="0"/>
                                  </p:stCondLst>
                                  <p:childTnLst>
                                    <p:set>
                                      <p:cBhvr>
                                        <p:cTn id="102" dur="1" fill="hold">
                                          <p:stCondLst>
                                            <p:cond delay="0"/>
                                          </p:stCondLst>
                                        </p:cTn>
                                        <p:tgtEl>
                                          <p:spTgt spid="42018"/>
                                        </p:tgtEl>
                                        <p:attrNameLst>
                                          <p:attrName>style.visibility</p:attrName>
                                        </p:attrNameLst>
                                      </p:cBhvr>
                                      <p:to>
                                        <p:strVal val="visible"/>
                                      </p:to>
                                    </p:set>
                                    <p:animEffect transition="in" filter="circle(in)">
                                      <p:cBhvr>
                                        <p:cTn id="103" dur="2000"/>
                                        <p:tgtEl>
                                          <p:spTgt spid="42018"/>
                                        </p:tgtEl>
                                      </p:cBhvr>
                                    </p:animEffect>
                                  </p:childTnLst>
                                </p:cTn>
                              </p:par>
                              <p:par>
                                <p:cTn id="104" presetID="6" presetClass="entr" presetSubtype="16" fill="hold" grpId="0" nodeType="withEffect">
                                  <p:stCondLst>
                                    <p:cond delay="0"/>
                                  </p:stCondLst>
                                  <p:childTnLst>
                                    <p:set>
                                      <p:cBhvr>
                                        <p:cTn id="105" dur="1" fill="hold">
                                          <p:stCondLst>
                                            <p:cond delay="0"/>
                                          </p:stCondLst>
                                        </p:cTn>
                                        <p:tgtEl>
                                          <p:spTgt spid="42019"/>
                                        </p:tgtEl>
                                        <p:attrNameLst>
                                          <p:attrName>style.visibility</p:attrName>
                                        </p:attrNameLst>
                                      </p:cBhvr>
                                      <p:to>
                                        <p:strVal val="visible"/>
                                      </p:to>
                                    </p:set>
                                    <p:animEffect transition="in" filter="circle(in)">
                                      <p:cBhvr>
                                        <p:cTn id="106" dur="2000"/>
                                        <p:tgtEl>
                                          <p:spTgt spid="42019"/>
                                        </p:tgtEl>
                                      </p:cBhvr>
                                    </p:animEffect>
                                  </p:childTnLst>
                                </p:cTn>
                              </p:par>
                              <p:par>
                                <p:cTn id="107" presetID="6" presetClass="entr" presetSubtype="16" fill="hold" grpId="0" nodeType="withEffect">
                                  <p:stCondLst>
                                    <p:cond delay="0"/>
                                  </p:stCondLst>
                                  <p:childTnLst>
                                    <p:set>
                                      <p:cBhvr>
                                        <p:cTn id="108" dur="1" fill="hold">
                                          <p:stCondLst>
                                            <p:cond delay="0"/>
                                          </p:stCondLst>
                                        </p:cTn>
                                        <p:tgtEl>
                                          <p:spTgt spid="42020"/>
                                        </p:tgtEl>
                                        <p:attrNameLst>
                                          <p:attrName>style.visibility</p:attrName>
                                        </p:attrNameLst>
                                      </p:cBhvr>
                                      <p:to>
                                        <p:strVal val="visible"/>
                                      </p:to>
                                    </p:set>
                                    <p:animEffect transition="in" filter="circle(in)">
                                      <p:cBhvr>
                                        <p:cTn id="109" dur="2000"/>
                                        <p:tgtEl>
                                          <p:spTgt spid="42020"/>
                                        </p:tgtEl>
                                      </p:cBhvr>
                                    </p:animEffect>
                                  </p:childTnLst>
                                </p:cTn>
                              </p:par>
                              <p:par>
                                <p:cTn id="110" presetID="6" presetClass="entr" presetSubtype="16" fill="hold" grpId="0" nodeType="withEffect">
                                  <p:stCondLst>
                                    <p:cond delay="0"/>
                                  </p:stCondLst>
                                  <p:childTnLst>
                                    <p:set>
                                      <p:cBhvr>
                                        <p:cTn id="111" dur="1" fill="hold">
                                          <p:stCondLst>
                                            <p:cond delay="0"/>
                                          </p:stCondLst>
                                        </p:cTn>
                                        <p:tgtEl>
                                          <p:spTgt spid="42021"/>
                                        </p:tgtEl>
                                        <p:attrNameLst>
                                          <p:attrName>style.visibility</p:attrName>
                                        </p:attrNameLst>
                                      </p:cBhvr>
                                      <p:to>
                                        <p:strVal val="visible"/>
                                      </p:to>
                                    </p:set>
                                    <p:animEffect transition="in" filter="circle(in)">
                                      <p:cBhvr>
                                        <p:cTn id="112" dur="2000"/>
                                        <p:tgtEl>
                                          <p:spTgt spid="42021"/>
                                        </p:tgtEl>
                                      </p:cBhvr>
                                    </p:animEffect>
                                  </p:childTnLst>
                                </p:cTn>
                              </p:par>
                              <p:par>
                                <p:cTn id="113" presetID="6" presetClass="entr" presetSubtype="16" fill="hold" grpId="0" nodeType="withEffect">
                                  <p:stCondLst>
                                    <p:cond delay="0"/>
                                  </p:stCondLst>
                                  <p:childTnLst>
                                    <p:set>
                                      <p:cBhvr>
                                        <p:cTn id="114" dur="1" fill="hold">
                                          <p:stCondLst>
                                            <p:cond delay="0"/>
                                          </p:stCondLst>
                                        </p:cTn>
                                        <p:tgtEl>
                                          <p:spTgt spid="42022"/>
                                        </p:tgtEl>
                                        <p:attrNameLst>
                                          <p:attrName>style.visibility</p:attrName>
                                        </p:attrNameLst>
                                      </p:cBhvr>
                                      <p:to>
                                        <p:strVal val="visible"/>
                                      </p:to>
                                    </p:set>
                                    <p:animEffect transition="in" filter="circle(in)">
                                      <p:cBhvr>
                                        <p:cTn id="115" dur="2000"/>
                                        <p:tgtEl>
                                          <p:spTgt spid="42022"/>
                                        </p:tgtEl>
                                      </p:cBhvr>
                                    </p:animEffect>
                                  </p:childTnLst>
                                </p:cTn>
                              </p:par>
                              <p:par>
                                <p:cTn id="116" presetID="6" presetClass="entr" presetSubtype="16" fill="hold" grpId="0" nodeType="withEffect">
                                  <p:stCondLst>
                                    <p:cond delay="0"/>
                                  </p:stCondLst>
                                  <p:childTnLst>
                                    <p:set>
                                      <p:cBhvr>
                                        <p:cTn id="117" dur="1" fill="hold">
                                          <p:stCondLst>
                                            <p:cond delay="0"/>
                                          </p:stCondLst>
                                        </p:cTn>
                                        <p:tgtEl>
                                          <p:spTgt spid="42023"/>
                                        </p:tgtEl>
                                        <p:attrNameLst>
                                          <p:attrName>style.visibility</p:attrName>
                                        </p:attrNameLst>
                                      </p:cBhvr>
                                      <p:to>
                                        <p:strVal val="visible"/>
                                      </p:to>
                                    </p:set>
                                    <p:animEffect transition="in" filter="circle(in)">
                                      <p:cBhvr>
                                        <p:cTn id="118" dur="2000"/>
                                        <p:tgtEl>
                                          <p:spTgt spid="42023"/>
                                        </p:tgtEl>
                                      </p:cBhvr>
                                    </p:animEffect>
                                  </p:childTnLst>
                                </p:cTn>
                              </p:par>
                              <p:par>
                                <p:cTn id="119" presetID="6" presetClass="entr" presetSubtype="16" fill="hold" grpId="0" nodeType="withEffect">
                                  <p:stCondLst>
                                    <p:cond delay="0"/>
                                  </p:stCondLst>
                                  <p:childTnLst>
                                    <p:set>
                                      <p:cBhvr>
                                        <p:cTn id="120" dur="1" fill="hold">
                                          <p:stCondLst>
                                            <p:cond delay="0"/>
                                          </p:stCondLst>
                                        </p:cTn>
                                        <p:tgtEl>
                                          <p:spTgt spid="42024"/>
                                        </p:tgtEl>
                                        <p:attrNameLst>
                                          <p:attrName>style.visibility</p:attrName>
                                        </p:attrNameLst>
                                      </p:cBhvr>
                                      <p:to>
                                        <p:strVal val="visible"/>
                                      </p:to>
                                    </p:set>
                                    <p:animEffect transition="in" filter="circle(in)">
                                      <p:cBhvr>
                                        <p:cTn id="121" dur="2000"/>
                                        <p:tgtEl>
                                          <p:spTgt spid="42024"/>
                                        </p:tgtEl>
                                      </p:cBhvr>
                                    </p:animEffect>
                                  </p:childTnLst>
                                </p:cTn>
                              </p:par>
                              <p:par>
                                <p:cTn id="122" presetID="6" presetClass="entr" presetSubtype="16" fill="hold" grpId="0" nodeType="withEffect">
                                  <p:stCondLst>
                                    <p:cond delay="0"/>
                                  </p:stCondLst>
                                  <p:childTnLst>
                                    <p:set>
                                      <p:cBhvr>
                                        <p:cTn id="123" dur="1" fill="hold">
                                          <p:stCondLst>
                                            <p:cond delay="0"/>
                                          </p:stCondLst>
                                        </p:cTn>
                                        <p:tgtEl>
                                          <p:spTgt spid="42025"/>
                                        </p:tgtEl>
                                        <p:attrNameLst>
                                          <p:attrName>style.visibility</p:attrName>
                                        </p:attrNameLst>
                                      </p:cBhvr>
                                      <p:to>
                                        <p:strVal val="visible"/>
                                      </p:to>
                                    </p:set>
                                    <p:animEffect transition="in" filter="circle(in)">
                                      <p:cBhvr>
                                        <p:cTn id="124" dur="2000"/>
                                        <p:tgtEl>
                                          <p:spTgt spid="42025"/>
                                        </p:tgtEl>
                                      </p:cBhvr>
                                    </p:animEffect>
                                  </p:childTnLst>
                                </p:cTn>
                              </p:par>
                              <p:par>
                                <p:cTn id="125" presetID="6" presetClass="entr" presetSubtype="16" fill="hold" grpId="0" nodeType="withEffect">
                                  <p:stCondLst>
                                    <p:cond delay="0"/>
                                  </p:stCondLst>
                                  <p:childTnLst>
                                    <p:set>
                                      <p:cBhvr>
                                        <p:cTn id="126" dur="1" fill="hold">
                                          <p:stCondLst>
                                            <p:cond delay="0"/>
                                          </p:stCondLst>
                                        </p:cTn>
                                        <p:tgtEl>
                                          <p:spTgt spid="42026"/>
                                        </p:tgtEl>
                                        <p:attrNameLst>
                                          <p:attrName>style.visibility</p:attrName>
                                        </p:attrNameLst>
                                      </p:cBhvr>
                                      <p:to>
                                        <p:strVal val="visible"/>
                                      </p:to>
                                    </p:set>
                                    <p:animEffect transition="in" filter="circle(in)">
                                      <p:cBhvr>
                                        <p:cTn id="127" dur="2000"/>
                                        <p:tgtEl>
                                          <p:spTgt spid="42026"/>
                                        </p:tgtEl>
                                      </p:cBhvr>
                                    </p:animEffect>
                                  </p:childTnLst>
                                </p:cTn>
                              </p:par>
                              <p:par>
                                <p:cTn id="128" presetID="6" presetClass="entr" presetSubtype="16" fill="hold" grpId="0" nodeType="withEffect">
                                  <p:stCondLst>
                                    <p:cond delay="0"/>
                                  </p:stCondLst>
                                  <p:childTnLst>
                                    <p:set>
                                      <p:cBhvr>
                                        <p:cTn id="129" dur="1" fill="hold">
                                          <p:stCondLst>
                                            <p:cond delay="0"/>
                                          </p:stCondLst>
                                        </p:cTn>
                                        <p:tgtEl>
                                          <p:spTgt spid="42027"/>
                                        </p:tgtEl>
                                        <p:attrNameLst>
                                          <p:attrName>style.visibility</p:attrName>
                                        </p:attrNameLst>
                                      </p:cBhvr>
                                      <p:to>
                                        <p:strVal val="visible"/>
                                      </p:to>
                                    </p:set>
                                    <p:animEffect transition="in" filter="circle(in)">
                                      <p:cBhvr>
                                        <p:cTn id="130" dur="2000"/>
                                        <p:tgtEl>
                                          <p:spTgt spid="42027"/>
                                        </p:tgtEl>
                                      </p:cBhvr>
                                    </p:animEffect>
                                  </p:childTnLst>
                                </p:cTn>
                              </p:par>
                              <p:par>
                                <p:cTn id="131" presetID="6" presetClass="entr" presetSubtype="16" fill="hold" grpId="0" nodeType="withEffect">
                                  <p:stCondLst>
                                    <p:cond delay="0"/>
                                  </p:stCondLst>
                                  <p:childTnLst>
                                    <p:set>
                                      <p:cBhvr>
                                        <p:cTn id="132" dur="1" fill="hold">
                                          <p:stCondLst>
                                            <p:cond delay="0"/>
                                          </p:stCondLst>
                                        </p:cTn>
                                        <p:tgtEl>
                                          <p:spTgt spid="42028"/>
                                        </p:tgtEl>
                                        <p:attrNameLst>
                                          <p:attrName>style.visibility</p:attrName>
                                        </p:attrNameLst>
                                      </p:cBhvr>
                                      <p:to>
                                        <p:strVal val="visible"/>
                                      </p:to>
                                    </p:set>
                                    <p:animEffect transition="in" filter="circle(in)">
                                      <p:cBhvr>
                                        <p:cTn id="133" dur="2000"/>
                                        <p:tgtEl>
                                          <p:spTgt spid="42028"/>
                                        </p:tgtEl>
                                      </p:cBhvr>
                                    </p:animEffect>
                                  </p:childTnLst>
                                </p:cTn>
                              </p:par>
                              <p:par>
                                <p:cTn id="134" presetID="6" presetClass="entr" presetSubtype="16" fill="hold" grpId="0" nodeType="withEffect">
                                  <p:stCondLst>
                                    <p:cond delay="0"/>
                                  </p:stCondLst>
                                  <p:childTnLst>
                                    <p:set>
                                      <p:cBhvr>
                                        <p:cTn id="135" dur="1" fill="hold">
                                          <p:stCondLst>
                                            <p:cond delay="0"/>
                                          </p:stCondLst>
                                        </p:cTn>
                                        <p:tgtEl>
                                          <p:spTgt spid="42029"/>
                                        </p:tgtEl>
                                        <p:attrNameLst>
                                          <p:attrName>style.visibility</p:attrName>
                                        </p:attrNameLst>
                                      </p:cBhvr>
                                      <p:to>
                                        <p:strVal val="visible"/>
                                      </p:to>
                                    </p:set>
                                    <p:animEffect transition="in" filter="circle(in)">
                                      <p:cBhvr>
                                        <p:cTn id="136" dur="2000"/>
                                        <p:tgtEl>
                                          <p:spTgt spid="42029"/>
                                        </p:tgtEl>
                                      </p:cBhvr>
                                    </p:animEffect>
                                  </p:childTnLst>
                                </p:cTn>
                              </p:par>
                              <p:par>
                                <p:cTn id="137" presetID="6" presetClass="entr" presetSubtype="16" fill="hold" grpId="0" nodeType="withEffect">
                                  <p:stCondLst>
                                    <p:cond delay="0"/>
                                  </p:stCondLst>
                                  <p:childTnLst>
                                    <p:set>
                                      <p:cBhvr>
                                        <p:cTn id="138" dur="1" fill="hold">
                                          <p:stCondLst>
                                            <p:cond delay="0"/>
                                          </p:stCondLst>
                                        </p:cTn>
                                        <p:tgtEl>
                                          <p:spTgt spid="42030"/>
                                        </p:tgtEl>
                                        <p:attrNameLst>
                                          <p:attrName>style.visibility</p:attrName>
                                        </p:attrNameLst>
                                      </p:cBhvr>
                                      <p:to>
                                        <p:strVal val="visible"/>
                                      </p:to>
                                    </p:set>
                                    <p:animEffect transition="in" filter="circle(in)">
                                      <p:cBhvr>
                                        <p:cTn id="139" dur="2000"/>
                                        <p:tgtEl>
                                          <p:spTgt spid="42030"/>
                                        </p:tgtEl>
                                      </p:cBhvr>
                                    </p:animEffect>
                                  </p:childTnLst>
                                </p:cTn>
                              </p:par>
                              <p:par>
                                <p:cTn id="140" presetID="6" presetClass="entr" presetSubtype="16" fill="hold" grpId="0" nodeType="withEffect">
                                  <p:stCondLst>
                                    <p:cond delay="0"/>
                                  </p:stCondLst>
                                  <p:childTnLst>
                                    <p:set>
                                      <p:cBhvr>
                                        <p:cTn id="141" dur="1" fill="hold">
                                          <p:stCondLst>
                                            <p:cond delay="0"/>
                                          </p:stCondLst>
                                        </p:cTn>
                                        <p:tgtEl>
                                          <p:spTgt spid="42031"/>
                                        </p:tgtEl>
                                        <p:attrNameLst>
                                          <p:attrName>style.visibility</p:attrName>
                                        </p:attrNameLst>
                                      </p:cBhvr>
                                      <p:to>
                                        <p:strVal val="visible"/>
                                      </p:to>
                                    </p:set>
                                    <p:animEffect transition="in" filter="circle(in)">
                                      <p:cBhvr>
                                        <p:cTn id="142" dur="2000"/>
                                        <p:tgtEl>
                                          <p:spTgt spid="42031"/>
                                        </p:tgtEl>
                                      </p:cBhvr>
                                    </p:animEffect>
                                  </p:childTnLst>
                                </p:cTn>
                              </p:par>
                            </p:childTnLst>
                          </p:cTn>
                        </p:par>
                      </p:childTnLst>
                    </p:cTn>
                  </p:par>
                  <p:par>
                    <p:cTn id="143" fill="hold">
                      <p:stCondLst>
                        <p:cond delay="indefinite"/>
                      </p:stCondLst>
                      <p:childTnLst>
                        <p:par>
                          <p:cTn id="144" fill="hold">
                            <p:stCondLst>
                              <p:cond delay="0"/>
                            </p:stCondLst>
                            <p:childTnLst>
                              <p:par>
                                <p:cTn id="145" presetID="6" presetClass="entr" presetSubtype="16" fill="hold" nodeType="clickEffect">
                                  <p:stCondLst>
                                    <p:cond delay="0"/>
                                  </p:stCondLst>
                                  <p:childTnLst>
                                    <p:set>
                                      <p:cBhvr>
                                        <p:cTn id="146" dur="1" fill="hold">
                                          <p:stCondLst>
                                            <p:cond delay="0"/>
                                          </p:stCondLst>
                                        </p:cTn>
                                        <p:tgtEl>
                                          <p:spTgt spid="42032">
                                            <p:txEl>
                                              <p:pRg st="0" end="0"/>
                                            </p:txEl>
                                          </p:spTgt>
                                        </p:tgtEl>
                                        <p:attrNameLst>
                                          <p:attrName>style.visibility</p:attrName>
                                        </p:attrNameLst>
                                      </p:cBhvr>
                                      <p:to>
                                        <p:strVal val="visible"/>
                                      </p:to>
                                    </p:set>
                                    <p:animEffect transition="in" filter="circle(in)">
                                      <p:cBhvr>
                                        <p:cTn id="147" dur="2000"/>
                                        <p:tgtEl>
                                          <p:spTgt spid="42032">
                                            <p:txEl>
                                              <p:pRg st="0" end="0"/>
                                            </p:txEl>
                                          </p:spTgt>
                                        </p:tgtEl>
                                      </p:cBhvr>
                                    </p:animEffect>
                                  </p:childTnLst>
                                </p:cTn>
                              </p:par>
                            </p:childTnLst>
                          </p:cTn>
                        </p:par>
                      </p:childTnLst>
                    </p:cTn>
                  </p:par>
                  <p:par>
                    <p:cTn id="148" fill="hold">
                      <p:stCondLst>
                        <p:cond delay="indefinite"/>
                      </p:stCondLst>
                      <p:childTnLst>
                        <p:par>
                          <p:cTn id="149" fill="hold">
                            <p:stCondLst>
                              <p:cond delay="0"/>
                            </p:stCondLst>
                            <p:childTnLst>
                              <p:par>
                                <p:cTn id="150" presetID="6" presetClass="entr" presetSubtype="16" fill="hold" nodeType="clickEffect">
                                  <p:stCondLst>
                                    <p:cond delay="0"/>
                                  </p:stCondLst>
                                  <p:childTnLst>
                                    <p:set>
                                      <p:cBhvr>
                                        <p:cTn id="151" dur="1" fill="hold">
                                          <p:stCondLst>
                                            <p:cond delay="0"/>
                                          </p:stCondLst>
                                        </p:cTn>
                                        <p:tgtEl>
                                          <p:spTgt spid="42032">
                                            <p:txEl>
                                              <p:pRg st="1" end="1"/>
                                            </p:txEl>
                                          </p:spTgt>
                                        </p:tgtEl>
                                        <p:attrNameLst>
                                          <p:attrName>style.visibility</p:attrName>
                                        </p:attrNameLst>
                                      </p:cBhvr>
                                      <p:to>
                                        <p:strVal val="visible"/>
                                      </p:to>
                                    </p:set>
                                    <p:animEffect transition="in" filter="circle(in)">
                                      <p:cBhvr>
                                        <p:cTn id="152" dur="2000"/>
                                        <p:tgtEl>
                                          <p:spTgt spid="42032">
                                            <p:txEl>
                                              <p:pRg st="1" end="1"/>
                                            </p:txEl>
                                          </p:spTgt>
                                        </p:tgtEl>
                                      </p:cBhvr>
                                    </p:animEffect>
                                  </p:childTnLst>
                                </p:cTn>
                              </p:par>
                            </p:childTnLst>
                          </p:cTn>
                        </p:par>
                      </p:childTnLst>
                    </p:cTn>
                  </p:par>
                  <p:par>
                    <p:cTn id="153" fill="hold">
                      <p:stCondLst>
                        <p:cond delay="indefinite"/>
                      </p:stCondLst>
                      <p:childTnLst>
                        <p:par>
                          <p:cTn id="154" fill="hold">
                            <p:stCondLst>
                              <p:cond delay="0"/>
                            </p:stCondLst>
                            <p:childTnLst>
                              <p:par>
                                <p:cTn id="155" presetID="6" presetClass="entr" presetSubtype="16" fill="hold" nodeType="clickEffect">
                                  <p:stCondLst>
                                    <p:cond delay="0"/>
                                  </p:stCondLst>
                                  <p:childTnLst>
                                    <p:set>
                                      <p:cBhvr>
                                        <p:cTn id="156" dur="1" fill="hold">
                                          <p:stCondLst>
                                            <p:cond delay="0"/>
                                          </p:stCondLst>
                                        </p:cTn>
                                        <p:tgtEl>
                                          <p:spTgt spid="42032">
                                            <p:txEl>
                                              <p:pRg st="2" end="2"/>
                                            </p:txEl>
                                          </p:spTgt>
                                        </p:tgtEl>
                                        <p:attrNameLst>
                                          <p:attrName>style.visibility</p:attrName>
                                        </p:attrNameLst>
                                      </p:cBhvr>
                                      <p:to>
                                        <p:strVal val="visible"/>
                                      </p:to>
                                    </p:set>
                                    <p:animEffect transition="in" filter="circle(in)">
                                      <p:cBhvr>
                                        <p:cTn id="157" dur="2000"/>
                                        <p:tgtEl>
                                          <p:spTgt spid="42032">
                                            <p:txEl>
                                              <p:pRg st="2" end="2"/>
                                            </p:txEl>
                                          </p:spTgt>
                                        </p:tgtEl>
                                      </p:cBhvr>
                                    </p:animEffect>
                                  </p:childTnLst>
                                </p:cTn>
                              </p:par>
                              <p:par>
                                <p:cTn id="158" presetID="6" presetClass="entr" presetSubtype="16" fill="hold" nodeType="withEffect">
                                  <p:stCondLst>
                                    <p:cond delay="0"/>
                                  </p:stCondLst>
                                  <p:childTnLst>
                                    <p:set>
                                      <p:cBhvr>
                                        <p:cTn id="159" dur="1" fill="hold">
                                          <p:stCondLst>
                                            <p:cond delay="0"/>
                                          </p:stCondLst>
                                        </p:cTn>
                                        <p:tgtEl>
                                          <p:spTgt spid="42032">
                                            <p:txEl>
                                              <p:pRg st="3" end="3"/>
                                            </p:txEl>
                                          </p:spTgt>
                                        </p:tgtEl>
                                        <p:attrNameLst>
                                          <p:attrName>style.visibility</p:attrName>
                                        </p:attrNameLst>
                                      </p:cBhvr>
                                      <p:to>
                                        <p:strVal val="visible"/>
                                      </p:to>
                                    </p:set>
                                    <p:animEffect transition="in" filter="circle(in)">
                                      <p:cBhvr>
                                        <p:cTn id="160" dur="2000"/>
                                        <p:tgtEl>
                                          <p:spTgt spid="42032">
                                            <p:txEl>
                                              <p:pRg st="3" end="3"/>
                                            </p:txEl>
                                          </p:spTgt>
                                        </p:tgtEl>
                                      </p:cBhvr>
                                    </p:animEffect>
                                  </p:childTnLst>
                                </p:cTn>
                              </p:par>
                            </p:childTnLst>
                          </p:cTn>
                        </p:par>
                      </p:childTnLst>
                    </p:cTn>
                  </p:par>
                  <p:par>
                    <p:cTn id="161" fill="hold">
                      <p:stCondLst>
                        <p:cond delay="indefinite"/>
                      </p:stCondLst>
                      <p:childTnLst>
                        <p:par>
                          <p:cTn id="162" fill="hold">
                            <p:stCondLst>
                              <p:cond delay="0"/>
                            </p:stCondLst>
                            <p:childTnLst>
                              <p:par>
                                <p:cTn id="163" presetID="6" presetClass="entr" presetSubtype="16" fill="hold" nodeType="clickEffect">
                                  <p:stCondLst>
                                    <p:cond delay="0"/>
                                  </p:stCondLst>
                                  <p:childTnLst>
                                    <p:set>
                                      <p:cBhvr>
                                        <p:cTn id="164" dur="1" fill="hold">
                                          <p:stCondLst>
                                            <p:cond delay="0"/>
                                          </p:stCondLst>
                                        </p:cTn>
                                        <p:tgtEl>
                                          <p:spTgt spid="42032">
                                            <p:txEl>
                                              <p:pRg st="5" end="5"/>
                                            </p:txEl>
                                          </p:spTgt>
                                        </p:tgtEl>
                                        <p:attrNameLst>
                                          <p:attrName>style.visibility</p:attrName>
                                        </p:attrNameLst>
                                      </p:cBhvr>
                                      <p:to>
                                        <p:strVal val="visible"/>
                                      </p:to>
                                    </p:set>
                                    <p:animEffect transition="in" filter="circle(in)">
                                      <p:cBhvr>
                                        <p:cTn id="165" dur="2000"/>
                                        <p:tgtEl>
                                          <p:spTgt spid="4203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animBg="1"/>
      <p:bldP spid="41987" grpId="0" animBg="1"/>
      <p:bldP spid="41988" grpId="0" animBg="1"/>
      <p:bldP spid="41989" grpId="0" animBg="1"/>
      <p:bldP spid="41990" grpId="0" animBg="1"/>
      <p:bldP spid="41991" grpId="0" animBg="1"/>
      <p:bldP spid="41992" grpId="0" animBg="1"/>
      <p:bldP spid="41993" grpId="0" animBg="1"/>
      <p:bldP spid="41994" grpId="0" animBg="1"/>
      <p:bldP spid="41995" grpId="0" animBg="1"/>
      <p:bldP spid="41996" grpId="0" animBg="1"/>
      <p:bldP spid="41997" grpId="0" animBg="1"/>
      <p:bldP spid="41998" grpId="0" animBg="1"/>
      <p:bldP spid="41999" grpId="0" animBg="1"/>
      <p:bldP spid="42000" grpId="0" animBg="1"/>
      <p:bldP spid="42001" grpId="0" animBg="1"/>
      <p:bldP spid="42002" grpId="0" animBg="1"/>
      <p:bldP spid="42003" grpId="0" animBg="1"/>
      <p:bldP spid="42004" grpId="0" animBg="1"/>
      <p:bldP spid="42005" grpId="0" animBg="1"/>
      <p:bldP spid="42006" grpId="0" animBg="1"/>
      <p:bldP spid="42007" grpId="0" animBg="1"/>
      <p:bldP spid="42008" grpId="0" animBg="1"/>
      <p:bldP spid="42009" grpId="0" animBg="1"/>
      <p:bldP spid="42010" grpId="0" animBg="1"/>
      <p:bldP spid="42011" grpId="0" animBg="1"/>
      <p:bldP spid="42012" grpId="0" animBg="1"/>
      <p:bldP spid="42013" grpId="0" animBg="1"/>
      <p:bldP spid="42014" grpId="0" animBg="1"/>
      <p:bldP spid="42015" grpId="0" animBg="1"/>
      <p:bldP spid="42016" grpId="0"/>
      <p:bldP spid="42017" grpId="0"/>
      <p:bldP spid="42018" grpId="0"/>
      <p:bldP spid="42019" grpId="0"/>
      <p:bldP spid="42020" grpId="0"/>
      <p:bldP spid="42021" grpId="0"/>
      <p:bldP spid="42022" grpId="0" animBg="1"/>
      <p:bldP spid="42023" grpId="0" animBg="1"/>
      <p:bldP spid="42024" grpId="0" animBg="1"/>
      <p:bldP spid="42025" grpId="0" animBg="1"/>
      <p:bldP spid="42026" grpId="0" animBg="1"/>
      <p:bldP spid="42027" grpId="0"/>
      <p:bldP spid="42028" grpId="0"/>
      <p:bldP spid="42029" grpId="0"/>
      <p:bldP spid="42030" grpId="0" animBg="1"/>
      <p:bldP spid="4203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858555" cy="4351338"/>
          </a:xfrm>
        </p:spPr>
        <p:txBody>
          <a:bodyPr/>
          <a:lstStyle/>
          <a:p>
            <a:pPr marL="0" indent="0">
              <a:buNone/>
            </a:pPr>
            <a:r>
              <a:rPr lang="en-US" b="1" dirty="0" smtClean="0">
                <a:solidFill>
                  <a:srgbClr val="C00000"/>
                </a:solidFill>
                <a:latin typeface="Times New Roman" panose="02020603050405020304" pitchFamily="18" charset="0"/>
                <a:cs typeface="Times New Roman" panose="02020603050405020304" pitchFamily="18" charset="0"/>
              </a:rPr>
              <a:t>Using Rate of return method.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The IRR method can also be used to compare projects with unequal lives, </a:t>
            </a:r>
            <a:r>
              <a:rPr lang="en-US" b="1" dirty="0" smtClean="0">
                <a:latin typeface="Times New Roman" panose="02020603050405020304" pitchFamily="18" charset="0"/>
                <a:cs typeface="Times New Roman" panose="02020603050405020304" pitchFamily="18" charset="0"/>
              </a:rPr>
              <a:t>it is necessary to find overall time length that is multiple of the lives of the alternatives. [6]</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This can be performed by using the Repeatability as well as co-terminated assumptions. </a:t>
            </a:r>
          </a:p>
          <a:p>
            <a:pPr algn="just">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5"/>
            <a:ext cx="8909649" cy="1325563"/>
          </a:xfrm>
        </p:spPr>
        <p:txBody>
          <a:bodyPr>
            <a:no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Case2:Study Period differs from the project lives and useful lives are </a:t>
            </a:r>
            <a:r>
              <a:rPr lang="en-US" altLang="en-US" sz="3200" b="1" dirty="0" smtClean="0">
                <a:latin typeface="Times New Roman" panose="02020603050405020304" pitchFamily="18" charset="0"/>
                <a:cs typeface="Times New Roman" panose="02020603050405020304" pitchFamily="18" charset="0"/>
              </a:rPr>
              <a:t>unequal </a:t>
            </a:r>
            <a:r>
              <a:rPr lang="en-US" altLang="en-US" sz="3200" b="1" dirty="0" smtClean="0">
                <a:solidFill>
                  <a:srgbClr val="002060"/>
                </a:solidFill>
                <a:latin typeface="Times New Roman" panose="02020603050405020304" pitchFamily="18" charset="0"/>
                <a:cs typeface="Times New Roman" panose="02020603050405020304" pitchFamily="18" charset="0"/>
              </a:rPr>
              <a:t>among the alternatives  (Cont’d…..)</a:t>
            </a:r>
            <a:r>
              <a:rPr lang="en-AU" sz="3200" b="1" dirty="0" smtClean="0">
                <a:solidFill>
                  <a:srgbClr val="C00000"/>
                </a:solidFill>
                <a:latin typeface="Times New Roman" panose="02020603050405020304" pitchFamily="18" charset="0"/>
                <a:cs typeface="Times New Roman" panose="02020603050405020304" pitchFamily="18" charset="0"/>
              </a:rPr>
              <a:t/>
            </a:r>
            <a:br>
              <a:rPr lang="en-AU" sz="3200" b="1" dirty="0" smtClean="0">
                <a:solidFill>
                  <a:srgbClr val="C00000"/>
                </a:solidFill>
                <a:latin typeface="Times New Roman" panose="02020603050405020304" pitchFamily="18" charset="0"/>
                <a:cs typeface="Times New Roman" panose="02020603050405020304" pitchFamily="18" charset="0"/>
              </a:rPr>
            </a:br>
            <a:endParaRPr lang="en-US" sz="3200" dirty="0"/>
          </a:p>
        </p:txBody>
      </p:sp>
    </p:spTree>
    <p:extLst>
      <p:ext uri="{BB962C8B-B14F-4D97-AF65-F5344CB8AC3E}">
        <p14:creationId xmlns:p14="http://schemas.microsoft.com/office/powerpoint/2010/main" val="10689783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0" indent="0"/>
            <a:r>
              <a:rPr lang="en-US" sz="3200" b="1" dirty="0">
                <a:solidFill>
                  <a:srgbClr val="002060"/>
                </a:solidFill>
                <a:latin typeface="Times New Roman" panose="02020603050405020304" pitchFamily="18" charset="0"/>
                <a:cs typeface="Times New Roman" panose="02020603050405020304" pitchFamily="18" charset="0"/>
              </a:rPr>
              <a:t>Using Rate of return </a:t>
            </a:r>
            <a:r>
              <a:rPr lang="en-US" sz="3200" b="1" dirty="0" smtClean="0">
                <a:solidFill>
                  <a:srgbClr val="002060"/>
                </a:solidFill>
                <a:latin typeface="Times New Roman" panose="02020603050405020304" pitchFamily="18" charset="0"/>
                <a:cs typeface="Times New Roman" panose="02020603050405020304" pitchFamily="18" charset="0"/>
              </a:rPr>
              <a:t>method</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smtClean="0">
                <a:solidFill>
                  <a:srgbClr val="002060"/>
                </a:solidFill>
                <a:latin typeface="Times New Roman" panose="02020603050405020304" pitchFamily="18" charset="0"/>
                <a:cs typeface="Times New Roman" panose="02020603050405020304" pitchFamily="18" charset="0"/>
              </a:rPr>
              <a:t>Example </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489195"/>
            <a:ext cx="9763664" cy="4351338"/>
          </a:xfrm>
        </p:spPr>
        <p:txBody>
          <a:bodyPr/>
          <a:lstStyle/>
          <a:p>
            <a:pPr marL="0" indent="0">
              <a:buNone/>
            </a:pPr>
            <a:r>
              <a:rPr lang="en-US" b="1" dirty="0">
                <a:latin typeface="Times New Roman" panose="02020603050405020304" pitchFamily="18" charset="0"/>
                <a:cs typeface="Times New Roman" panose="02020603050405020304" pitchFamily="18" charset="0"/>
              </a:rPr>
              <a:t>Consider the Two mutually exclusive projects. Recommend the best project using the IRR method. MARR =15%.</a:t>
            </a:r>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815613700"/>
              </p:ext>
            </p:extLst>
          </p:nvPr>
        </p:nvGraphicFramePr>
        <p:xfrm>
          <a:off x="2432648" y="2725946"/>
          <a:ext cx="7220310" cy="2786332"/>
        </p:xfrm>
        <a:graphic>
          <a:graphicData uri="http://schemas.openxmlformats.org/drawingml/2006/table">
            <a:tbl>
              <a:tblPr firstRow="1" firstCol="1" bandRow="1">
                <a:tableStyleId>{616DA210-FB5B-4158-B5E0-FEB733F419BA}</a:tableStyleId>
              </a:tblPr>
              <a:tblGrid>
                <a:gridCol w="1039765"/>
                <a:gridCol w="3475623"/>
                <a:gridCol w="2704922"/>
              </a:tblGrid>
              <a:tr h="461857">
                <a:tc>
                  <a:txBody>
                    <a:bodyPr/>
                    <a:lstStyle/>
                    <a:p>
                      <a:pPr marL="0" marR="0" algn="ctr">
                        <a:lnSpc>
                          <a:spcPct val="115000"/>
                        </a:lnSpc>
                        <a:spcBef>
                          <a:spcPts val="0"/>
                        </a:spcBef>
                        <a:spcAft>
                          <a:spcPts val="0"/>
                        </a:spcAft>
                      </a:pPr>
                      <a:r>
                        <a:rPr lang="en-US" sz="2400" dirty="0">
                          <a:effectLst/>
                          <a:latin typeface="Times New Roman" panose="02020603050405020304" pitchFamily="18" charset="0"/>
                          <a:cs typeface="Times New Roman" panose="02020603050405020304" pitchFamily="18" charset="0"/>
                        </a:rPr>
                        <a:t>EOY</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a:effectLst/>
                          <a:latin typeface="Times New Roman" panose="02020603050405020304" pitchFamily="18" charset="0"/>
                          <a:cs typeface="Times New Roman" panose="02020603050405020304" pitchFamily="18" charset="0"/>
                        </a:rPr>
                        <a:t>A</a:t>
                      </a:r>
                      <a:endParaRPr lang="en-US"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a:effectLst/>
                          <a:latin typeface="Times New Roman" panose="02020603050405020304" pitchFamily="18" charset="0"/>
                          <a:cs typeface="Times New Roman" panose="02020603050405020304" pitchFamily="18" charset="0"/>
                        </a:rPr>
                        <a:t>B</a:t>
                      </a:r>
                      <a:endParaRPr lang="en-US"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462179">
                <a:tc>
                  <a:txBody>
                    <a:bodyPr/>
                    <a:lstStyle/>
                    <a:p>
                      <a:pPr marL="0" marR="0" algn="ctr">
                        <a:lnSpc>
                          <a:spcPct val="115000"/>
                        </a:lnSpc>
                        <a:spcBef>
                          <a:spcPts val="0"/>
                        </a:spcBef>
                        <a:spcAft>
                          <a:spcPts val="0"/>
                        </a:spcAft>
                      </a:pPr>
                      <a:r>
                        <a:rPr lang="en-US" sz="2400" dirty="0">
                          <a:effectLst/>
                          <a:latin typeface="Times New Roman" panose="02020603050405020304" pitchFamily="18" charset="0"/>
                          <a:cs typeface="Times New Roman" panose="02020603050405020304" pitchFamily="18" charset="0"/>
                        </a:rPr>
                        <a:t>0</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 </a:t>
                      </a:r>
                      <a:r>
                        <a:rPr lang="en-US" sz="2400" b="1" dirty="0" smtClean="0">
                          <a:effectLst/>
                          <a:latin typeface="Times New Roman" panose="02020603050405020304" pitchFamily="18" charset="0"/>
                          <a:cs typeface="Times New Roman" panose="02020603050405020304" pitchFamily="18" charset="0"/>
                        </a:rPr>
                        <a:t>$12,500</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 </a:t>
                      </a:r>
                      <a:r>
                        <a:rPr lang="en-US" sz="2400" b="1" dirty="0" smtClean="0">
                          <a:effectLst/>
                          <a:latin typeface="Times New Roman" panose="02020603050405020304" pitchFamily="18" charset="0"/>
                          <a:cs typeface="Times New Roman" panose="02020603050405020304" pitchFamily="18" charset="0"/>
                        </a:rPr>
                        <a:t>$ 15,000</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476725">
                <a:tc>
                  <a:txBody>
                    <a:bodyPr/>
                    <a:lstStyle/>
                    <a:p>
                      <a:pPr marL="0" marR="0" algn="ctr">
                        <a:lnSpc>
                          <a:spcPct val="115000"/>
                        </a:lnSpc>
                        <a:spcBef>
                          <a:spcPts val="0"/>
                        </a:spcBef>
                        <a:spcAft>
                          <a:spcPts val="0"/>
                        </a:spcAft>
                      </a:pPr>
                      <a:r>
                        <a:rPr lang="en-US" sz="2400">
                          <a:effectLst/>
                          <a:latin typeface="Times New Roman" panose="02020603050405020304" pitchFamily="18" charset="0"/>
                          <a:cs typeface="Times New Roman" panose="02020603050405020304" pitchFamily="18" charset="0"/>
                        </a:rPr>
                        <a:t>1</a:t>
                      </a:r>
                      <a:endParaRPr lang="en-US"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 </a:t>
                      </a:r>
                      <a:r>
                        <a:rPr lang="en-US" sz="2400" b="1" dirty="0" smtClean="0">
                          <a:effectLst/>
                          <a:latin typeface="Times New Roman" panose="02020603050405020304" pitchFamily="18" charset="0"/>
                          <a:cs typeface="Times New Roman" panose="02020603050405020304" pitchFamily="18" charset="0"/>
                        </a:rPr>
                        <a:t>$ 5,000</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 </a:t>
                      </a:r>
                      <a:r>
                        <a:rPr lang="en-US" sz="2400" b="1" dirty="0" smtClean="0">
                          <a:effectLst/>
                          <a:latin typeface="Times New Roman" panose="02020603050405020304" pitchFamily="18" charset="0"/>
                          <a:cs typeface="Times New Roman" panose="02020603050405020304" pitchFamily="18" charset="0"/>
                        </a:rPr>
                        <a:t>$ </a:t>
                      </a:r>
                      <a:r>
                        <a:rPr lang="en-US" sz="2400" b="1" dirty="0">
                          <a:effectLst/>
                          <a:latin typeface="Times New Roman" panose="02020603050405020304" pitchFamily="18" charset="0"/>
                          <a:cs typeface="Times New Roman" panose="02020603050405020304" pitchFamily="18" charset="0"/>
                        </a:rPr>
                        <a:t>4,000</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461857">
                <a:tc>
                  <a:txBody>
                    <a:bodyPr/>
                    <a:lstStyle/>
                    <a:p>
                      <a:pPr marL="0" marR="0" algn="ctr">
                        <a:lnSpc>
                          <a:spcPct val="115000"/>
                        </a:lnSpc>
                        <a:spcBef>
                          <a:spcPts val="0"/>
                        </a:spcBef>
                        <a:spcAft>
                          <a:spcPts val="0"/>
                        </a:spcAft>
                      </a:pPr>
                      <a:r>
                        <a:rPr lang="en-US" sz="2400">
                          <a:effectLst/>
                          <a:latin typeface="Times New Roman" panose="02020603050405020304" pitchFamily="18" charset="0"/>
                          <a:cs typeface="Times New Roman" panose="02020603050405020304" pitchFamily="18" charset="0"/>
                        </a:rPr>
                        <a:t>2</a:t>
                      </a:r>
                      <a:endParaRPr lang="en-US"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 </a:t>
                      </a:r>
                      <a:r>
                        <a:rPr lang="en-US" sz="2400" b="1" dirty="0" smtClean="0">
                          <a:effectLst/>
                          <a:latin typeface="Times New Roman" panose="02020603050405020304" pitchFamily="18" charset="0"/>
                          <a:cs typeface="Times New Roman" panose="02020603050405020304" pitchFamily="18" charset="0"/>
                        </a:rPr>
                        <a:t>$ 5,000</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 </a:t>
                      </a:r>
                      <a:r>
                        <a:rPr lang="en-US" sz="2400" b="1" dirty="0" smtClean="0">
                          <a:effectLst/>
                          <a:latin typeface="Times New Roman" panose="02020603050405020304" pitchFamily="18" charset="0"/>
                          <a:cs typeface="Times New Roman" panose="02020603050405020304" pitchFamily="18" charset="0"/>
                        </a:rPr>
                        <a:t>$ </a:t>
                      </a:r>
                      <a:r>
                        <a:rPr lang="en-US" sz="2400" b="1" dirty="0">
                          <a:effectLst/>
                          <a:latin typeface="Times New Roman" panose="02020603050405020304" pitchFamily="18" charset="0"/>
                          <a:cs typeface="Times New Roman" panose="02020603050405020304" pitchFamily="18" charset="0"/>
                        </a:rPr>
                        <a:t>4,000</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461857">
                <a:tc>
                  <a:txBody>
                    <a:bodyPr/>
                    <a:lstStyle/>
                    <a:p>
                      <a:pPr marL="0" marR="0" algn="ctr">
                        <a:lnSpc>
                          <a:spcPct val="115000"/>
                        </a:lnSpc>
                        <a:spcBef>
                          <a:spcPts val="0"/>
                        </a:spcBef>
                        <a:spcAft>
                          <a:spcPts val="0"/>
                        </a:spcAft>
                      </a:pPr>
                      <a:r>
                        <a:rPr lang="en-US" sz="2400">
                          <a:effectLst/>
                          <a:latin typeface="Times New Roman" panose="02020603050405020304" pitchFamily="18" charset="0"/>
                          <a:cs typeface="Times New Roman" panose="02020603050405020304" pitchFamily="18" charset="0"/>
                        </a:rPr>
                        <a:t>3</a:t>
                      </a:r>
                      <a:endParaRPr lang="en-US"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dirty="0" smtClean="0">
                          <a:effectLst/>
                          <a:latin typeface="Times New Roman" panose="02020603050405020304" pitchFamily="18" charset="0"/>
                          <a:cs typeface="Times New Roman" panose="02020603050405020304" pitchFamily="18" charset="0"/>
                        </a:rPr>
                        <a:t>-$ 5,000</a:t>
                      </a:r>
                      <a:r>
                        <a:rPr lang="en-US" sz="2400" b="1" dirty="0">
                          <a:effectLst/>
                          <a:latin typeface="Times New Roman" panose="02020603050405020304" pitchFamily="18" charset="0"/>
                          <a:cs typeface="Times New Roman" panose="02020603050405020304" pitchFamily="18" charset="0"/>
                        </a:rPr>
                        <a:t>+ </a:t>
                      </a:r>
                      <a:r>
                        <a:rPr lang="en-US" sz="2400" b="1" dirty="0" smtClean="0">
                          <a:effectLst/>
                          <a:latin typeface="Times New Roman" panose="02020603050405020304" pitchFamily="18" charset="0"/>
                          <a:cs typeface="Times New Roman" panose="02020603050405020304" pitchFamily="18" charset="0"/>
                        </a:rPr>
                        <a:t>$ 2000</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 </a:t>
                      </a:r>
                      <a:r>
                        <a:rPr lang="en-US" sz="2400" b="1" dirty="0" smtClean="0">
                          <a:effectLst/>
                          <a:latin typeface="Times New Roman" panose="02020603050405020304" pitchFamily="18" charset="0"/>
                          <a:cs typeface="Times New Roman" panose="02020603050405020304" pitchFamily="18" charset="0"/>
                        </a:rPr>
                        <a:t>$ </a:t>
                      </a:r>
                      <a:r>
                        <a:rPr lang="en-US" sz="2400" b="1" dirty="0">
                          <a:effectLst/>
                          <a:latin typeface="Times New Roman" panose="02020603050405020304" pitchFamily="18" charset="0"/>
                          <a:cs typeface="Times New Roman" panose="02020603050405020304" pitchFamily="18" charset="0"/>
                        </a:rPr>
                        <a:t>4,000</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461857">
                <a:tc>
                  <a:txBody>
                    <a:bodyPr/>
                    <a:lstStyle/>
                    <a:p>
                      <a:pPr marL="0" marR="0" algn="ctr">
                        <a:lnSpc>
                          <a:spcPct val="115000"/>
                        </a:lnSpc>
                        <a:spcBef>
                          <a:spcPts val="0"/>
                        </a:spcBef>
                        <a:spcAft>
                          <a:spcPts val="0"/>
                        </a:spcAft>
                      </a:pPr>
                      <a:r>
                        <a:rPr lang="en-US" sz="2400">
                          <a:effectLst/>
                          <a:latin typeface="Times New Roman" panose="02020603050405020304" pitchFamily="18" charset="0"/>
                          <a:cs typeface="Times New Roman" panose="02020603050405020304" pitchFamily="18" charset="0"/>
                        </a:rPr>
                        <a:t>4</a:t>
                      </a:r>
                      <a:endParaRPr lang="en-US"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 </a:t>
                      </a:r>
                      <a:r>
                        <a:rPr lang="en-US" sz="2400" b="1" dirty="0" smtClean="0">
                          <a:effectLst/>
                          <a:latin typeface="Times New Roman" panose="02020603050405020304" pitchFamily="18" charset="0"/>
                          <a:cs typeface="Times New Roman" panose="02020603050405020304" pitchFamily="18" charset="0"/>
                        </a:rPr>
                        <a:t>$ 4000</a:t>
                      </a:r>
                      <a:r>
                        <a:rPr lang="en-US" sz="2400" b="1" dirty="0">
                          <a:effectLst/>
                          <a:latin typeface="Times New Roman" panose="02020603050405020304" pitchFamily="18" charset="0"/>
                          <a:cs typeface="Times New Roman" panose="02020603050405020304" pitchFamily="18" charset="0"/>
                        </a:rPr>
                        <a:t>+ </a:t>
                      </a:r>
                      <a:r>
                        <a:rPr lang="en-US" sz="2400" b="1" dirty="0" smtClean="0">
                          <a:effectLst/>
                          <a:latin typeface="Times New Roman" panose="02020603050405020304" pitchFamily="18" charset="0"/>
                          <a:cs typeface="Times New Roman" panose="02020603050405020304" pitchFamily="18" charset="0"/>
                        </a:rPr>
                        <a:t>$1,500</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26913690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5940" y="530265"/>
            <a:ext cx="8439904" cy="4351338"/>
          </a:xfrm>
        </p:spPr>
        <p:txBody>
          <a:bodyPr/>
          <a:lstStyle/>
          <a:p>
            <a:pPr marL="0" indent="0" algn="just">
              <a:buNone/>
            </a:pPr>
            <a:r>
              <a:rPr lang="en-US" b="1" dirty="0">
                <a:latin typeface="Times New Roman" panose="02020603050405020304" pitchFamily="18" charset="0"/>
                <a:cs typeface="Times New Roman" panose="02020603050405020304" pitchFamily="18" charset="0"/>
              </a:rPr>
              <a:t>Since the Study period is LCM of 3 and 4 i.e. 12 years, we may compute the incremental cash flow over this 12-year period. </a:t>
            </a:r>
          </a:p>
        </p:txBody>
      </p:sp>
      <p:grpSp>
        <p:nvGrpSpPr>
          <p:cNvPr id="4" name="Group 3"/>
          <p:cNvGrpSpPr/>
          <p:nvPr/>
        </p:nvGrpSpPr>
        <p:grpSpPr>
          <a:xfrm>
            <a:off x="1570233" y="1908478"/>
            <a:ext cx="8859328" cy="1557338"/>
            <a:chOff x="609600" y="914400"/>
            <a:chExt cx="7848782" cy="1557338"/>
          </a:xfrm>
        </p:grpSpPr>
        <p:cxnSp>
          <p:nvCxnSpPr>
            <p:cNvPr id="5" name="Line 5"/>
            <p:cNvCxnSpPr/>
            <p:nvPr/>
          </p:nvCxnSpPr>
          <p:spPr bwMode="auto">
            <a:xfrm>
              <a:off x="1066800" y="1066800"/>
              <a:ext cx="5943600" cy="0"/>
            </a:xfrm>
            <a:prstGeom prst="line">
              <a:avLst/>
            </a:prstGeom>
            <a:noFill/>
            <a:ln w="9525">
              <a:noFill/>
              <a:round/>
              <a:headEnd/>
              <a:tailEnd/>
            </a:ln>
          </p:spPr>
        </p:cxnSp>
        <p:cxnSp>
          <p:nvCxnSpPr>
            <p:cNvPr id="6" name="Line 6"/>
            <p:cNvCxnSpPr/>
            <p:nvPr/>
          </p:nvCxnSpPr>
          <p:spPr bwMode="auto">
            <a:xfrm>
              <a:off x="1066800" y="1066800"/>
              <a:ext cx="1588" cy="949325"/>
            </a:xfrm>
            <a:prstGeom prst="line">
              <a:avLst/>
            </a:prstGeom>
            <a:noFill/>
            <a:ln w="9525">
              <a:noFill/>
              <a:round/>
              <a:headEnd/>
              <a:tailEnd type="triangle" w="med" len="med"/>
            </a:ln>
          </p:spPr>
        </p:cxnSp>
        <p:cxnSp>
          <p:nvCxnSpPr>
            <p:cNvPr id="7" name="Line 7"/>
            <p:cNvCxnSpPr/>
            <p:nvPr/>
          </p:nvCxnSpPr>
          <p:spPr bwMode="auto">
            <a:xfrm>
              <a:off x="1676400" y="1066800"/>
              <a:ext cx="1588" cy="554038"/>
            </a:xfrm>
            <a:prstGeom prst="line">
              <a:avLst/>
            </a:prstGeom>
            <a:noFill/>
            <a:ln w="9525">
              <a:noFill/>
              <a:round/>
              <a:headEnd/>
              <a:tailEnd type="triangle" w="med" len="med"/>
            </a:ln>
          </p:spPr>
        </p:cxnSp>
        <p:cxnSp>
          <p:nvCxnSpPr>
            <p:cNvPr id="8" name="Line 8"/>
            <p:cNvCxnSpPr/>
            <p:nvPr/>
          </p:nvCxnSpPr>
          <p:spPr bwMode="auto">
            <a:xfrm>
              <a:off x="2209800" y="1066800"/>
              <a:ext cx="1588" cy="554038"/>
            </a:xfrm>
            <a:prstGeom prst="line">
              <a:avLst/>
            </a:prstGeom>
            <a:noFill/>
            <a:ln w="9525">
              <a:noFill/>
              <a:round/>
              <a:headEnd/>
              <a:tailEnd type="triangle" w="med" len="med"/>
            </a:ln>
          </p:spPr>
        </p:cxnSp>
        <p:cxnSp>
          <p:nvCxnSpPr>
            <p:cNvPr id="9" name="Line 9"/>
            <p:cNvCxnSpPr/>
            <p:nvPr/>
          </p:nvCxnSpPr>
          <p:spPr bwMode="auto">
            <a:xfrm>
              <a:off x="2667000" y="1066800"/>
              <a:ext cx="1588" cy="395288"/>
            </a:xfrm>
            <a:prstGeom prst="line">
              <a:avLst/>
            </a:prstGeom>
            <a:noFill/>
            <a:ln w="9525">
              <a:noFill/>
              <a:round/>
              <a:headEnd/>
              <a:tailEnd type="triangle" w="med" len="med"/>
            </a:ln>
          </p:spPr>
        </p:cxnSp>
        <p:cxnSp>
          <p:nvCxnSpPr>
            <p:cNvPr id="10" name="Line 10"/>
            <p:cNvCxnSpPr/>
            <p:nvPr/>
          </p:nvCxnSpPr>
          <p:spPr bwMode="auto">
            <a:xfrm>
              <a:off x="2667000" y="1600200"/>
              <a:ext cx="1588" cy="871538"/>
            </a:xfrm>
            <a:prstGeom prst="line">
              <a:avLst/>
            </a:prstGeom>
            <a:noFill/>
            <a:ln w="9525">
              <a:noFill/>
              <a:round/>
              <a:headEnd/>
              <a:tailEnd type="triangle" w="med" len="med"/>
            </a:ln>
          </p:spPr>
        </p:cxnSp>
        <p:cxnSp>
          <p:nvCxnSpPr>
            <p:cNvPr id="11" name="Line 11"/>
            <p:cNvCxnSpPr/>
            <p:nvPr/>
          </p:nvCxnSpPr>
          <p:spPr bwMode="auto">
            <a:xfrm>
              <a:off x="3124200" y="1066800"/>
              <a:ext cx="1588" cy="554038"/>
            </a:xfrm>
            <a:prstGeom prst="line">
              <a:avLst/>
            </a:prstGeom>
            <a:noFill/>
            <a:ln w="9525">
              <a:noFill/>
              <a:round/>
              <a:headEnd/>
              <a:tailEnd type="triangle" w="med" len="med"/>
            </a:ln>
          </p:spPr>
        </p:cxnSp>
        <p:cxnSp>
          <p:nvCxnSpPr>
            <p:cNvPr id="12" name="Line 12"/>
            <p:cNvCxnSpPr/>
            <p:nvPr/>
          </p:nvCxnSpPr>
          <p:spPr bwMode="auto">
            <a:xfrm>
              <a:off x="3657600" y="1066800"/>
              <a:ext cx="1588" cy="554038"/>
            </a:xfrm>
            <a:prstGeom prst="line">
              <a:avLst/>
            </a:prstGeom>
            <a:noFill/>
            <a:ln w="9525">
              <a:noFill/>
              <a:round/>
              <a:headEnd/>
              <a:tailEnd type="triangle" w="med" len="med"/>
            </a:ln>
          </p:spPr>
        </p:cxnSp>
        <p:cxnSp>
          <p:nvCxnSpPr>
            <p:cNvPr id="13" name="Line 13"/>
            <p:cNvCxnSpPr/>
            <p:nvPr/>
          </p:nvCxnSpPr>
          <p:spPr bwMode="auto">
            <a:xfrm>
              <a:off x="4114800" y="1066800"/>
              <a:ext cx="1588" cy="395288"/>
            </a:xfrm>
            <a:prstGeom prst="line">
              <a:avLst/>
            </a:prstGeom>
            <a:noFill/>
            <a:ln w="9525">
              <a:noFill/>
              <a:round/>
              <a:headEnd/>
              <a:tailEnd type="triangle" w="med" len="med"/>
            </a:ln>
          </p:spPr>
        </p:cxnSp>
        <p:cxnSp>
          <p:nvCxnSpPr>
            <p:cNvPr id="14" name="Line 14"/>
            <p:cNvCxnSpPr/>
            <p:nvPr/>
          </p:nvCxnSpPr>
          <p:spPr bwMode="auto">
            <a:xfrm>
              <a:off x="4114800" y="1600200"/>
              <a:ext cx="1588" cy="871538"/>
            </a:xfrm>
            <a:prstGeom prst="line">
              <a:avLst/>
            </a:prstGeom>
            <a:noFill/>
            <a:ln w="9525">
              <a:noFill/>
              <a:round/>
              <a:headEnd/>
              <a:tailEnd type="triangle" w="med" len="med"/>
            </a:ln>
          </p:spPr>
        </p:cxnSp>
        <p:cxnSp>
          <p:nvCxnSpPr>
            <p:cNvPr id="15" name="Line 15"/>
            <p:cNvCxnSpPr/>
            <p:nvPr/>
          </p:nvCxnSpPr>
          <p:spPr bwMode="auto">
            <a:xfrm>
              <a:off x="4572000" y="1066800"/>
              <a:ext cx="1588" cy="554038"/>
            </a:xfrm>
            <a:prstGeom prst="line">
              <a:avLst/>
            </a:prstGeom>
            <a:noFill/>
            <a:ln w="9525">
              <a:noFill/>
              <a:round/>
              <a:headEnd/>
              <a:tailEnd type="triangle" w="med" len="med"/>
            </a:ln>
          </p:spPr>
        </p:cxnSp>
        <p:cxnSp>
          <p:nvCxnSpPr>
            <p:cNvPr id="16" name="Line 16"/>
            <p:cNvCxnSpPr/>
            <p:nvPr/>
          </p:nvCxnSpPr>
          <p:spPr bwMode="auto">
            <a:xfrm>
              <a:off x="5105400" y="1066800"/>
              <a:ext cx="1588" cy="554038"/>
            </a:xfrm>
            <a:prstGeom prst="line">
              <a:avLst/>
            </a:prstGeom>
            <a:noFill/>
            <a:ln w="9525">
              <a:noFill/>
              <a:round/>
              <a:headEnd/>
              <a:tailEnd type="triangle" w="med" len="med"/>
            </a:ln>
          </p:spPr>
        </p:cxnSp>
        <p:cxnSp>
          <p:nvCxnSpPr>
            <p:cNvPr id="17" name="Line 17"/>
            <p:cNvCxnSpPr/>
            <p:nvPr/>
          </p:nvCxnSpPr>
          <p:spPr bwMode="auto">
            <a:xfrm>
              <a:off x="5562600" y="1066800"/>
              <a:ext cx="1588" cy="395288"/>
            </a:xfrm>
            <a:prstGeom prst="line">
              <a:avLst/>
            </a:prstGeom>
            <a:noFill/>
            <a:ln w="9525">
              <a:noFill/>
              <a:round/>
              <a:headEnd/>
              <a:tailEnd type="triangle" w="med" len="med"/>
            </a:ln>
          </p:spPr>
        </p:cxnSp>
        <p:cxnSp>
          <p:nvCxnSpPr>
            <p:cNvPr id="18" name="Line 18"/>
            <p:cNvCxnSpPr/>
            <p:nvPr/>
          </p:nvCxnSpPr>
          <p:spPr bwMode="auto">
            <a:xfrm>
              <a:off x="5562600" y="1600200"/>
              <a:ext cx="1588" cy="871538"/>
            </a:xfrm>
            <a:prstGeom prst="line">
              <a:avLst/>
            </a:prstGeom>
            <a:noFill/>
            <a:ln w="9525">
              <a:noFill/>
              <a:round/>
              <a:headEnd/>
              <a:tailEnd type="triangle" w="med" len="med"/>
            </a:ln>
          </p:spPr>
        </p:cxnSp>
        <p:cxnSp>
          <p:nvCxnSpPr>
            <p:cNvPr id="19" name="Line 19"/>
            <p:cNvCxnSpPr/>
            <p:nvPr/>
          </p:nvCxnSpPr>
          <p:spPr bwMode="auto">
            <a:xfrm>
              <a:off x="6019800" y="1066800"/>
              <a:ext cx="1588" cy="554038"/>
            </a:xfrm>
            <a:prstGeom prst="line">
              <a:avLst/>
            </a:prstGeom>
            <a:noFill/>
            <a:ln w="9525">
              <a:noFill/>
              <a:round/>
              <a:headEnd/>
              <a:tailEnd type="triangle" w="med" len="med"/>
            </a:ln>
          </p:spPr>
        </p:cxnSp>
        <p:cxnSp>
          <p:nvCxnSpPr>
            <p:cNvPr id="20" name="Line 20"/>
            <p:cNvCxnSpPr/>
            <p:nvPr/>
          </p:nvCxnSpPr>
          <p:spPr bwMode="auto">
            <a:xfrm>
              <a:off x="6553200" y="1066800"/>
              <a:ext cx="1588" cy="554038"/>
            </a:xfrm>
            <a:prstGeom prst="line">
              <a:avLst/>
            </a:prstGeom>
            <a:noFill/>
            <a:ln w="9525">
              <a:noFill/>
              <a:round/>
              <a:headEnd/>
              <a:tailEnd type="triangle" w="med" len="med"/>
            </a:ln>
          </p:spPr>
        </p:cxnSp>
        <p:cxnSp>
          <p:nvCxnSpPr>
            <p:cNvPr id="21" name="Line 21"/>
            <p:cNvCxnSpPr/>
            <p:nvPr/>
          </p:nvCxnSpPr>
          <p:spPr bwMode="auto">
            <a:xfrm>
              <a:off x="7010400" y="1066800"/>
              <a:ext cx="1588" cy="395288"/>
            </a:xfrm>
            <a:prstGeom prst="line">
              <a:avLst/>
            </a:prstGeom>
            <a:noFill/>
            <a:ln w="9525">
              <a:noFill/>
              <a:round/>
              <a:headEnd/>
              <a:tailEnd type="triangle" w="med" len="med"/>
            </a:ln>
          </p:spPr>
        </p:cxnSp>
        <p:sp>
          <p:nvSpPr>
            <p:cNvPr id="22" name="Text Box 34"/>
            <p:cNvSpPr txBox="1">
              <a:spLocks noChangeArrowheads="1"/>
            </p:cNvSpPr>
            <p:nvPr/>
          </p:nvSpPr>
          <p:spPr bwMode="auto">
            <a:xfrm>
              <a:off x="838175" y="914400"/>
              <a:ext cx="456520" cy="489783"/>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0</a:t>
              </a:r>
              <a:endParaRPr lang="en-US" sz="1200">
                <a:effectLst/>
                <a:latin typeface="Times New Roman" panose="02020603050405020304" pitchFamily="18" charset="0"/>
                <a:ea typeface="Times New Roman" panose="02020603050405020304" pitchFamily="18" charset="0"/>
              </a:endParaRPr>
            </a:p>
          </p:txBody>
        </p:sp>
        <p:sp>
          <p:nvSpPr>
            <p:cNvPr id="23" name="Text Box 35"/>
            <p:cNvSpPr txBox="1">
              <a:spLocks noChangeArrowheads="1"/>
            </p:cNvSpPr>
            <p:nvPr/>
          </p:nvSpPr>
          <p:spPr bwMode="auto">
            <a:xfrm>
              <a:off x="1523901" y="914400"/>
              <a:ext cx="457817" cy="489783"/>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1</a:t>
              </a:r>
              <a:endParaRPr lang="en-US" sz="1200">
                <a:effectLst/>
                <a:latin typeface="Times New Roman" panose="02020603050405020304" pitchFamily="18" charset="0"/>
                <a:ea typeface="Times New Roman" panose="02020603050405020304" pitchFamily="18" charset="0"/>
              </a:endParaRPr>
            </a:p>
          </p:txBody>
        </p:sp>
        <p:sp>
          <p:nvSpPr>
            <p:cNvPr id="24" name="Text Box 36"/>
            <p:cNvSpPr txBox="1">
              <a:spLocks noChangeArrowheads="1"/>
            </p:cNvSpPr>
            <p:nvPr/>
          </p:nvSpPr>
          <p:spPr bwMode="auto">
            <a:xfrm>
              <a:off x="2057245" y="914400"/>
              <a:ext cx="456520" cy="489783"/>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2</a:t>
              </a:r>
              <a:endParaRPr lang="en-US" sz="1200">
                <a:effectLst/>
                <a:latin typeface="Times New Roman" panose="02020603050405020304" pitchFamily="18" charset="0"/>
                <a:ea typeface="Times New Roman" panose="02020603050405020304" pitchFamily="18" charset="0"/>
              </a:endParaRPr>
            </a:p>
          </p:txBody>
        </p:sp>
        <p:sp>
          <p:nvSpPr>
            <p:cNvPr id="25" name="Text Box 37"/>
            <p:cNvSpPr txBox="1">
              <a:spLocks noChangeArrowheads="1"/>
            </p:cNvSpPr>
            <p:nvPr/>
          </p:nvSpPr>
          <p:spPr bwMode="auto">
            <a:xfrm>
              <a:off x="2514395" y="914400"/>
              <a:ext cx="457817" cy="489783"/>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3</a:t>
              </a:r>
              <a:endParaRPr lang="en-US" sz="1200">
                <a:effectLst/>
                <a:latin typeface="Times New Roman" panose="02020603050405020304" pitchFamily="18" charset="0"/>
                <a:ea typeface="Times New Roman" panose="02020603050405020304" pitchFamily="18" charset="0"/>
              </a:endParaRPr>
            </a:p>
          </p:txBody>
        </p:sp>
        <p:sp>
          <p:nvSpPr>
            <p:cNvPr id="26" name="Text Box 38"/>
            <p:cNvSpPr txBox="1">
              <a:spLocks noChangeArrowheads="1"/>
            </p:cNvSpPr>
            <p:nvPr/>
          </p:nvSpPr>
          <p:spPr bwMode="auto">
            <a:xfrm>
              <a:off x="2971548" y="914400"/>
              <a:ext cx="456520" cy="489783"/>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4</a:t>
              </a:r>
              <a:endParaRPr lang="en-US" sz="1200">
                <a:effectLst/>
                <a:latin typeface="Times New Roman" panose="02020603050405020304" pitchFamily="18" charset="0"/>
                <a:ea typeface="Times New Roman" panose="02020603050405020304" pitchFamily="18" charset="0"/>
              </a:endParaRPr>
            </a:p>
          </p:txBody>
        </p:sp>
        <p:sp>
          <p:nvSpPr>
            <p:cNvPr id="27" name="Text Box 39"/>
            <p:cNvSpPr txBox="1">
              <a:spLocks noChangeArrowheads="1"/>
            </p:cNvSpPr>
            <p:nvPr/>
          </p:nvSpPr>
          <p:spPr bwMode="auto">
            <a:xfrm>
              <a:off x="3428701" y="914400"/>
              <a:ext cx="457817" cy="489783"/>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5</a:t>
              </a:r>
              <a:endParaRPr lang="en-US" sz="1200">
                <a:effectLst/>
                <a:latin typeface="Times New Roman" panose="02020603050405020304" pitchFamily="18" charset="0"/>
                <a:ea typeface="Times New Roman" panose="02020603050405020304" pitchFamily="18" charset="0"/>
              </a:endParaRPr>
            </a:p>
          </p:txBody>
        </p:sp>
        <p:sp>
          <p:nvSpPr>
            <p:cNvPr id="28" name="Text Box 40"/>
            <p:cNvSpPr txBox="1">
              <a:spLocks noChangeArrowheads="1"/>
            </p:cNvSpPr>
            <p:nvPr/>
          </p:nvSpPr>
          <p:spPr bwMode="auto">
            <a:xfrm>
              <a:off x="3962042" y="914400"/>
              <a:ext cx="457817" cy="489783"/>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6</a:t>
              </a:r>
              <a:endParaRPr lang="en-US" sz="1200">
                <a:effectLst/>
                <a:latin typeface="Times New Roman" panose="02020603050405020304" pitchFamily="18" charset="0"/>
                <a:ea typeface="Times New Roman" panose="02020603050405020304" pitchFamily="18" charset="0"/>
              </a:endParaRPr>
            </a:p>
          </p:txBody>
        </p:sp>
        <p:sp>
          <p:nvSpPr>
            <p:cNvPr id="29" name="Text Box 41"/>
            <p:cNvSpPr txBox="1">
              <a:spLocks noChangeArrowheads="1"/>
            </p:cNvSpPr>
            <p:nvPr/>
          </p:nvSpPr>
          <p:spPr bwMode="auto">
            <a:xfrm>
              <a:off x="4495385" y="914400"/>
              <a:ext cx="456520" cy="489783"/>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7</a:t>
              </a:r>
              <a:endParaRPr lang="en-US" sz="1200">
                <a:effectLst/>
                <a:latin typeface="Times New Roman" panose="02020603050405020304" pitchFamily="18" charset="0"/>
                <a:ea typeface="Times New Roman" panose="02020603050405020304" pitchFamily="18" charset="0"/>
              </a:endParaRPr>
            </a:p>
          </p:txBody>
        </p:sp>
        <p:sp>
          <p:nvSpPr>
            <p:cNvPr id="30" name="Text Box 42"/>
            <p:cNvSpPr txBox="1">
              <a:spLocks noChangeArrowheads="1"/>
            </p:cNvSpPr>
            <p:nvPr/>
          </p:nvSpPr>
          <p:spPr bwMode="auto">
            <a:xfrm>
              <a:off x="4952536" y="914400"/>
              <a:ext cx="457817" cy="489783"/>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8</a:t>
              </a:r>
              <a:endParaRPr lang="en-US" sz="1200">
                <a:effectLst/>
                <a:latin typeface="Times New Roman" panose="02020603050405020304" pitchFamily="18" charset="0"/>
                <a:ea typeface="Times New Roman" panose="02020603050405020304" pitchFamily="18" charset="0"/>
              </a:endParaRPr>
            </a:p>
          </p:txBody>
        </p:sp>
        <p:sp>
          <p:nvSpPr>
            <p:cNvPr id="31" name="Text Box 43"/>
            <p:cNvSpPr txBox="1">
              <a:spLocks noChangeArrowheads="1"/>
            </p:cNvSpPr>
            <p:nvPr/>
          </p:nvSpPr>
          <p:spPr bwMode="auto">
            <a:xfrm>
              <a:off x="5409686" y="914400"/>
              <a:ext cx="456520" cy="723255"/>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 9</a:t>
              </a:r>
              <a:endParaRPr lang="en-US" sz="1200">
                <a:effectLst/>
                <a:latin typeface="Times New Roman" panose="02020603050405020304" pitchFamily="18" charset="0"/>
                <a:ea typeface="Times New Roman" panose="02020603050405020304" pitchFamily="18" charset="0"/>
              </a:endParaRPr>
            </a:p>
          </p:txBody>
        </p:sp>
        <p:sp>
          <p:nvSpPr>
            <p:cNvPr id="32" name="Text Box 44"/>
            <p:cNvSpPr txBox="1">
              <a:spLocks noChangeArrowheads="1"/>
            </p:cNvSpPr>
            <p:nvPr/>
          </p:nvSpPr>
          <p:spPr bwMode="auto">
            <a:xfrm>
              <a:off x="5943030" y="914400"/>
              <a:ext cx="456520" cy="723255"/>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10</a:t>
              </a:r>
              <a:endParaRPr lang="en-US" sz="1200">
                <a:effectLst/>
                <a:latin typeface="Times New Roman" panose="02020603050405020304" pitchFamily="18" charset="0"/>
                <a:ea typeface="Times New Roman" panose="02020603050405020304" pitchFamily="18" charset="0"/>
              </a:endParaRPr>
            </a:p>
          </p:txBody>
        </p:sp>
        <p:cxnSp>
          <p:nvCxnSpPr>
            <p:cNvPr id="33" name="Line 49"/>
            <p:cNvCxnSpPr/>
            <p:nvPr/>
          </p:nvCxnSpPr>
          <p:spPr bwMode="auto">
            <a:xfrm>
              <a:off x="1066800" y="1066800"/>
              <a:ext cx="5943600" cy="0"/>
            </a:xfrm>
            <a:prstGeom prst="line">
              <a:avLst/>
            </a:prstGeom>
            <a:noFill/>
            <a:ln w="9525">
              <a:noFill/>
              <a:round/>
              <a:headEnd/>
              <a:tailEnd/>
            </a:ln>
          </p:spPr>
        </p:cxnSp>
        <p:cxnSp>
          <p:nvCxnSpPr>
            <p:cNvPr id="34" name="Line 50"/>
            <p:cNvCxnSpPr/>
            <p:nvPr/>
          </p:nvCxnSpPr>
          <p:spPr bwMode="auto">
            <a:xfrm>
              <a:off x="1066800" y="1066800"/>
              <a:ext cx="1588" cy="949325"/>
            </a:xfrm>
            <a:prstGeom prst="line">
              <a:avLst/>
            </a:prstGeom>
            <a:noFill/>
            <a:ln w="9525">
              <a:noFill/>
              <a:round/>
              <a:headEnd/>
              <a:tailEnd type="triangle" w="med" len="med"/>
            </a:ln>
          </p:spPr>
        </p:cxnSp>
        <p:cxnSp>
          <p:nvCxnSpPr>
            <p:cNvPr id="35" name="Line 51"/>
            <p:cNvCxnSpPr/>
            <p:nvPr/>
          </p:nvCxnSpPr>
          <p:spPr bwMode="auto">
            <a:xfrm>
              <a:off x="1676400" y="1066800"/>
              <a:ext cx="1588" cy="554038"/>
            </a:xfrm>
            <a:prstGeom prst="line">
              <a:avLst/>
            </a:prstGeom>
            <a:noFill/>
            <a:ln w="9525">
              <a:noFill/>
              <a:round/>
              <a:headEnd/>
              <a:tailEnd type="triangle" w="med" len="med"/>
            </a:ln>
          </p:spPr>
        </p:cxnSp>
        <p:cxnSp>
          <p:nvCxnSpPr>
            <p:cNvPr id="36" name="Line 52"/>
            <p:cNvCxnSpPr/>
            <p:nvPr/>
          </p:nvCxnSpPr>
          <p:spPr bwMode="auto">
            <a:xfrm>
              <a:off x="2209800" y="1066800"/>
              <a:ext cx="1588" cy="554038"/>
            </a:xfrm>
            <a:prstGeom prst="line">
              <a:avLst/>
            </a:prstGeom>
            <a:noFill/>
            <a:ln w="9525">
              <a:noFill/>
              <a:round/>
              <a:headEnd/>
              <a:tailEnd type="triangle" w="med" len="med"/>
            </a:ln>
          </p:spPr>
        </p:cxnSp>
        <p:cxnSp>
          <p:nvCxnSpPr>
            <p:cNvPr id="37" name="Line 53"/>
            <p:cNvCxnSpPr/>
            <p:nvPr/>
          </p:nvCxnSpPr>
          <p:spPr bwMode="auto">
            <a:xfrm>
              <a:off x="2667000" y="1066800"/>
              <a:ext cx="1588" cy="395288"/>
            </a:xfrm>
            <a:prstGeom prst="line">
              <a:avLst/>
            </a:prstGeom>
            <a:noFill/>
            <a:ln w="9525">
              <a:noFill/>
              <a:round/>
              <a:headEnd/>
              <a:tailEnd type="triangle" w="med" len="med"/>
            </a:ln>
          </p:spPr>
        </p:cxnSp>
        <p:cxnSp>
          <p:nvCxnSpPr>
            <p:cNvPr id="38" name="Line 54"/>
            <p:cNvCxnSpPr/>
            <p:nvPr/>
          </p:nvCxnSpPr>
          <p:spPr bwMode="auto">
            <a:xfrm>
              <a:off x="2667000" y="1600200"/>
              <a:ext cx="1588" cy="871538"/>
            </a:xfrm>
            <a:prstGeom prst="line">
              <a:avLst/>
            </a:prstGeom>
            <a:noFill/>
            <a:ln w="9525">
              <a:noFill/>
              <a:round/>
              <a:headEnd/>
              <a:tailEnd type="triangle" w="med" len="med"/>
            </a:ln>
          </p:spPr>
        </p:cxnSp>
        <p:cxnSp>
          <p:nvCxnSpPr>
            <p:cNvPr id="39" name="Line 55"/>
            <p:cNvCxnSpPr/>
            <p:nvPr/>
          </p:nvCxnSpPr>
          <p:spPr bwMode="auto">
            <a:xfrm>
              <a:off x="3124200" y="1066800"/>
              <a:ext cx="1588" cy="554038"/>
            </a:xfrm>
            <a:prstGeom prst="line">
              <a:avLst/>
            </a:prstGeom>
            <a:noFill/>
            <a:ln w="9525">
              <a:noFill/>
              <a:round/>
              <a:headEnd/>
              <a:tailEnd type="triangle" w="med" len="med"/>
            </a:ln>
          </p:spPr>
        </p:cxnSp>
        <p:cxnSp>
          <p:nvCxnSpPr>
            <p:cNvPr id="40" name="Line 56"/>
            <p:cNvCxnSpPr/>
            <p:nvPr/>
          </p:nvCxnSpPr>
          <p:spPr bwMode="auto">
            <a:xfrm>
              <a:off x="3657600" y="1066800"/>
              <a:ext cx="1588" cy="554038"/>
            </a:xfrm>
            <a:prstGeom prst="line">
              <a:avLst/>
            </a:prstGeom>
            <a:noFill/>
            <a:ln w="9525">
              <a:noFill/>
              <a:round/>
              <a:headEnd/>
              <a:tailEnd type="triangle" w="med" len="med"/>
            </a:ln>
          </p:spPr>
        </p:cxnSp>
        <p:cxnSp>
          <p:nvCxnSpPr>
            <p:cNvPr id="41" name="Line 57"/>
            <p:cNvCxnSpPr/>
            <p:nvPr/>
          </p:nvCxnSpPr>
          <p:spPr bwMode="auto">
            <a:xfrm>
              <a:off x="4114800" y="1066800"/>
              <a:ext cx="1588" cy="395288"/>
            </a:xfrm>
            <a:prstGeom prst="line">
              <a:avLst/>
            </a:prstGeom>
            <a:noFill/>
            <a:ln w="9525">
              <a:noFill/>
              <a:round/>
              <a:headEnd/>
              <a:tailEnd type="triangle" w="med" len="med"/>
            </a:ln>
          </p:spPr>
        </p:cxnSp>
        <p:cxnSp>
          <p:nvCxnSpPr>
            <p:cNvPr id="42" name="Line 58"/>
            <p:cNvCxnSpPr/>
            <p:nvPr/>
          </p:nvCxnSpPr>
          <p:spPr bwMode="auto">
            <a:xfrm>
              <a:off x="4114800" y="1600200"/>
              <a:ext cx="1588" cy="871538"/>
            </a:xfrm>
            <a:prstGeom prst="line">
              <a:avLst/>
            </a:prstGeom>
            <a:noFill/>
            <a:ln w="9525">
              <a:noFill/>
              <a:round/>
              <a:headEnd/>
              <a:tailEnd type="triangle" w="med" len="med"/>
            </a:ln>
          </p:spPr>
        </p:cxnSp>
        <p:cxnSp>
          <p:nvCxnSpPr>
            <p:cNvPr id="43" name="Line 59"/>
            <p:cNvCxnSpPr/>
            <p:nvPr/>
          </p:nvCxnSpPr>
          <p:spPr bwMode="auto">
            <a:xfrm>
              <a:off x="4572000" y="1066800"/>
              <a:ext cx="1588" cy="554038"/>
            </a:xfrm>
            <a:prstGeom prst="line">
              <a:avLst/>
            </a:prstGeom>
            <a:noFill/>
            <a:ln w="9525">
              <a:noFill/>
              <a:round/>
              <a:headEnd/>
              <a:tailEnd type="triangle" w="med" len="med"/>
            </a:ln>
          </p:spPr>
        </p:cxnSp>
        <p:cxnSp>
          <p:nvCxnSpPr>
            <p:cNvPr id="44" name="Line 60"/>
            <p:cNvCxnSpPr/>
            <p:nvPr/>
          </p:nvCxnSpPr>
          <p:spPr bwMode="auto">
            <a:xfrm>
              <a:off x="5105400" y="1066800"/>
              <a:ext cx="1588" cy="554038"/>
            </a:xfrm>
            <a:prstGeom prst="line">
              <a:avLst/>
            </a:prstGeom>
            <a:noFill/>
            <a:ln w="9525">
              <a:noFill/>
              <a:round/>
              <a:headEnd/>
              <a:tailEnd type="triangle" w="med" len="med"/>
            </a:ln>
          </p:spPr>
        </p:cxnSp>
        <p:cxnSp>
          <p:nvCxnSpPr>
            <p:cNvPr id="45" name="Line 61"/>
            <p:cNvCxnSpPr/>
            <p:nvPr/>
          </p:nvCxnSpPr>
          <p:spPr bwMode="auto">
            <a:xfrm>
              <a:off x="5562600" y="1066800"/>
              <a:ext cx="1588" cy="395288"/>
            </a:xfrm>
            <a:prstGeom prst="line">
              <a:avLst/>
            </a:prstGeom>
            <a:noFill/>
            <a:ln w="9525">
              <a:noFill/>
              <a:round/>
              <a:headEnd/>
              <a:tailEnd type="triangle" w="med" len="med"/>
            </a:ln>
          </p:spPr>
        </p:cxnSp>
        <p:cxnSp>
          <p:nvCxnSpPr>
            <p:cNvPr id="46" name="Line 62"/>
            <p:cNvCxnSpPr/>
            <p:nvPr/>
          </p:nvCxnSpPr>
          <p:spPr bwMode="auto">
            <a:xfrm>
              <a:off x="5562600" y="1600200"/>
              <a:ext cx="1588" cy="871538"/>
            </a:xfrm>
            <a:prstGeom prst="line">
              <a:avLst/>
            </a:prstGeom>
            <a:noFill/>
            <a:ln w="9525">
              <a:noFill/>
              <a:round/>
              <a:headEnd/>
              <a:tailEnd type="triangle" w="med" len="med"/>
            </a:ln>
          </p:spPr>
        </p:cxnSp>
        <p:cxnSp>
          <p:nvCxnSpPr>
            <p:cNvPr id="47" name="Line 63"/>
            <p:cNvCxnSpPr/>
            <p:nvPr/>
          </p:nvCxnSpPr>
          <p:spPr bwMode="auto">
            <a:xfrm>
              <a:off x="6019800" y="1066800"/>
              <a:ext cx="1588" cy="554038"/>
            </a:xfrm>
            <a:prstGeom prst="line">
              <a:avLst/>
            </a:prstGeom>
            <a:noFill/>
            <a:ln w="9525">
              <a:noFill/>
              <a:round/>
              <a:headEnd/>
              <a:tailEnd type="triangle" w="med" len="med"/>
            </a:ln>
          </p:spPr>
        </p:cxnSp>
        <p:cxnSp>
          <p:nvCxnSpPr>
            <p:cNvPr id="48" name="Line 64"/>
            <p:cNvCxnSpPr/>
            <p:nvPr/>
          </p:nvCxnSpPr>
          <p:spPr bwMode="auto">
            <a:xfrm>
              <a:off x="6553200" y="1066800"/>
              <a:ext cx="1588" cy="554038"/>
            </a:xfrm>
            <a:prstGeom prst="line">
              <a:avLst/>
            </a:prstGeom>
            <a:noFill/>
            <a:ln w="9525">
              <a:noFill/>
              <a:round/>
              <a:headEnd/>
              <a:tailEnd type="triangle" w="med" len="med"/>
            </a:ln>
          </p:spPr>
        </p:cxnSp>
        <p:cxnSp>
          <p:nvCxnSpPr>
            <p:cNvPr id="49" name="Line 65"/>
            <p:cNvCxnSpPr/>
            <p:nvPr/>
          </p:nvCxnSpPr>
          <p:spPr bwMode="auto">
            <a:xfrm>
              <a:off x="7010400" y="1066800"/>
              <a:ext cx="1588" cy="395288"/>
            </a:xfrm>
            <a:prstGeom prst="line">
              <a:avLst/>
            </a:prstGeom>
            <a:noFill/>
            <a:ln w="9525">
              <a:noFill/>
              <a:round/>
              <a:headEnd/>
              <a:tailEnd type="triangle" w="med" len="med"/>
            </a:ln>
          </p:spPr>
        </p:cxnSp>
        <p:sp>
          <p:nvSpPr>
            <p:cNvPr id="50" name="Text Box 66"/>
            <p:cNvSpPr txBox="1">
              <a:spLocks noChangeArrowheads="1"/>
            </p:cNvSpPr>
            <p:nvPr/>
          </p:nvSpPr>
          <p:spPr bwMode="auto">
            <a:xfrm>
              <a:off x="1523901" y="1676395"/>
              <a:ext cx="914338"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a:t>
              </a:r>
              <a:r>
                <a:rPr lang="en-US" sz="1200" kern="1200" dirty="0">
                  <a:solidFill>
                    <a:srgbClr val="000000"/>
                  </a:solidFill>
                  <a:effectLst/>
                  <a:latin typeface="Arial" panose="020B0604020202020204" pitchFamily="34" charset="0"/>
                  <a:ea typeface="Times New Roman" panose="02020603050405020304" pitchFamily="18" charset="0"/>
                </a:rPr>
                <a:t>5,000</a:t>
              </a:r>
              <a:endParaRPr lang="en-US" sz="1200" dirty="0">
                <a:effectLst/>
                <a:latin typeface="Times New Roman" panose="02020603050405020304" pitchFamily="18" charset="0"/>
                <a:ea typeface="Times New Roman" panose="02020603050405020304" pitchFamily="18" charset="0"/>
              </a:endParaRPr>
            </a:p>
          </p:txBody>
        </p:sp>
        <p:sp>
          <p:nvSpPr>
            <p:cNvPr id="51" name="Text Box 67"/>
            <p:cNvSpPr txBox="1">
              <a:spLocks noChangeArrowheads="1"/>
            </p:cNvSpPr>
            <p:nvPr/>
          </p:nvSpPr>
          <p:spPr bwMode="auto">
            <a:xfrm>
              <a:off x="2285820" y="1447592"/>
              <a:ext cx="914338"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$3,000</a:t>
              </a:r>
              <a:endParaRPr lang="en-US" sz="1200" dirty="0">
                <a:effectLst/>
                <a:latin typeface="Times New Roman" panose="02020603050405020304" pitchFamily="18" charset="0"/>
                <a:ea typeface="Times New Roman" panose="02020603050405020304" pitchFamily="18" charset="0"/>
              </a:endParaRPr>
            </a:p>
          </p:txBody>
        </p:sp>
        <p:sp>
          <p:nvSpPr>
            <p:cNvPr id="52" name="Text Box 68"/>
            <p:cNvSpPr txBox="1">
              <a:spLocks noChangeArrowheads="1"/>
            </p:cNvSpPr>
            <p:nvPr/>
          </p:nvSpPr>
          <p:spPr bwMode="auto">
            <a:xfrm>
              <a:off x="2971548" y="1676103"/>
              <a:ext cx="914338"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$5,000</a:t>
              </a:r>
              <a:endParaRPr lang="en-US" sz="1200" dirty="0">
                <a:effectLst/>
                <a:latin typeface="Times New Roman" panose="02020603050405020304" pitchFamily="18" charset="0"/>
                <a:ea typeface="Times New Roman" panose="02020603050405020304" pitchFamily="18" charset="0"/>
              </a:endParaRPr>
            </a:p>
          </p:txBody>
        </p:sp>
        <p:sp>
          <p:nvSpPr>
            <p:cNvPr id="53" name="Text Box 69"/>
            <p:cNvSpPr txBox="1">
              <a:spLocks noChangeArrowheads="1"/>
            </p:cNvSpPr>
            <p:nvPr/>
          </p:nvSpPr>
          <p:spPr bwMode="auto">
            <a:xfrm>
              <a:off x="4495385" y="1676103"/>
              <a:ext cx="914338"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a:t>
              </a:r>
              <a:r>
                <a:rPr lang="en-US" sz="1200" kern="1200" dirty="0">
                  <a:solidFill>
                    <a:srgbClr val="000000"/>
                  </a:solidFill>
                  <a:effectLst/>
                  <a:latin typeface="Arial" panose="020B0604020202020204" pitchFamily="34" charset="0"/>
                  <a:ea typeface="Times New Roman" panose="02020603050405020304" pitchFamily="18" charset="0"/>
                </a:rPr>
                <a:t>5,000</a:t>
              </a:r>
              <a:endParaRPr lang="en-US" sz="1200" dirty="0">
                <a:effectLst/>
                <a:latin typeface="Times New Roman" panose="02020603050405020304" pitchFamily="18" charset="0"/>
                <a:ea typeface="Times New Roman" panose="02020603050405020304" pitchFamily="18" charset="0"/>
              </a:endParaRPr>
            </a:p>
          </p:txBody>
        </p:sp>
        <p:sp>
          <p:nvSpPr>
            <p:cNvPr id="54" name="Text Box 70"/>
            <p:cNvSpPr txBox="1">
              <a:spLocks noChangeArrowheads="1"/>
            </p:cNvSpPr>
            <p:nvPr/>
          </p:nvSpPr>
          <p:spPr bwMode="auto">
            <a:xfrm>
              <a:off x="5943030" y="1676103"/>
              <a:ext cx="914338"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a:t>
              </a:r>
              <a:r>
                <a:rPr lang="en-US" sz="1200" kern="1200" dirty="0">
                  <a:solidFill>
                    <a:srgbClr val="000000"/>
                  </a:solidFill>
                  <a:effectLst/>
                  <a:latin typeface="Arial" panose="020B0604020202020204" pitchFamily="34" charset="0"/>
                  <a:ea typeface="Times New Roman" panose="02020603050405020304" pitchFamily="18" charset="0"/>
                </a:rPr>
                <a:t>5,000</a:t>
              </a:r>
              <a:endParaRPr lang="en-US" sz="1200" dirty="0">
                <a:effectLst/>
                <a:latin typeface="Times New Roman" panose="02020603050405020304" pitchFamily="18" charset="0"/>
                <a:ea typeface="Times New Roman" panose="02020603050405020304" pitchFamily="18" charset="0"/>
              </a:endParaRPr>
            </a:p>
          </p:txBody>
        </p:sp>
        <p:sp>
          <p:nvSpPr>
            <p:cNvPr id="55" name="Text Box 71"/>
            <p:cNvSpPr txBox="1">
              <a:spLocks noChangeArrowheads="1"/>
            </p:cNvSpPr>
            <p:nvPr/>
          </p:nvSpPr>
          <p:spPr bwMode="auto">
            <a:xfrm>
              <a:off x="3657276" y="1371421"/>
              <a:ext cx="914338"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$3,000</a:t>
              </a:r>
              <a:endParaRPr lang="en-US" sz="1200" dirty="0">
                <a:effectLst/>
                <a:latin typeface="Times New Roman" panose="02020603050405020304" pitchFamily="18" charset="0"/>
                <a:ea typeface="Times New Roman" panose="02020603050405020304" pitchFamily="18" charset="0"/>
              </a:endParaRPr>
            </a:p>
          </p:txBody>
        </p:sp>
        <p:sp>
          <p:nvSpPr>
            <p:cNvPr id="56" name="Text Box 72"/>
            <p:cNvSpPr txBox="1">
              <a:spLocks noChangeArrowheads="1"/>
            </p:cNvSpPr>
            <p:nvPr/>
          </p:nvSpPr>
          <p:spPr bwMode="auto">
            <a:xfrm>
              <a:off x="5181111" y="1295250"/>
              <a:ext cx="914338"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a:t>
              </a:r>
              <a:r>
                <a:rPr lang="en-US" sz="1200" kern="1200" dirty="0">
                  <a:solidFill>
                    <a:srgbClr val="000000"/>
                  </a:solidFill>
                  <a:effectLst/>
                  <a:latin typeface="Arial" panose="020B0604020202020204" pitchFamily="34" charset="0"/>
                  <a:ea typeface="Times New Roman" panose="02020603050405020304" pitchFamily="18" charset="0"/>
                </a:rPr>
                <a:t>3,000</a:t>
              </a:r>
              <a:endParaRPr lang="en-US" sz="1200" dirty="0">
                <a:effectLst/>
                <a:latin typeface="Times New Roman" panose="02020603050405020304" pitchFamily="18" charset="0"/>
                <a:ea typeface="Times New Roman" panose="02020603050405020304" pitchFamily="18" charset="0"/>
              </a:endParaRPr>
            </a:p>
          </p:txBody>
        </p:sp>
        <p:sp>
          <p:nvSpPr>
            <p:cNvPr id="57" name="Text Box 73"/>
            <p:cNvSpPr txBox="1">
              <a:spLocks noChangeArrowheads="1"/>
            </p:cNvSpPr>
            <p:nvPr/>
          </p:nvSpPr>
          <p:spPr bwMode="auto">
            <a:xfrm>
              <a:off x="6704950" y="1371421"/>
              <a:ext cx="914338"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$3,000</a:t>
              </a:r>
              <a:endParaRPr lang="en-US" sz="1200" dirty="0">
                <a:effectLst/>
                <a:latin typeface="Times New Roman" panose="02020603050405020304" pitchFamily="18" charset="0"/>
                <a:ea typeface="Times New Roman" panose="02020603050405020304" pitchFamily="18" charset="0"/>
              </a:endParaRPr>
            </a:p>
          </p:txBody>
        </p:sp>
        <p:sp>
          <p:nvSpPr>
            <p:cNvPr id="58" name="Text Box 74"/>
            <p:cNvSpPr txBox="1">
              <a:spLocks noChangeArrowheads="1"/>
            </p:cNvSpPr>
            <p:nvPr/>
          </p:nvSpPr>
          <p:spPr bwMode="auto">
            <a:xfrm>
              <a:off x="609600" y="1980783"/>
              <a:ext cx="1067377"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$12,500</a:t>
              </a:r>
              <a:endParaRPr lang="en-US" sz="1200" dirty="0">
                <a:effectLst/>
                <a:latin typeface="Times New Roman" panose="02020603050405020304" pitchFamily="18" charset="0"/>
                <a:ea typeface="Times New Roman" panose="02020603050405020304" pitchFamily="18" charset="0"/>
              </a:endParaRPr>
            </a:p>
          </p:txBody>
        </p:sp>
        <p:sp>
          <p:nvSpPr>
            <p:cNvPr id="59" name="Text Box 75"/>
            <p:cNvSpPr txBox="1">
              <a:spLocks noChangeArrowheads="1"/>
            </p:cNvSpPr>
            <p:nvPr/>
          </p:nvSpPr>
          <p:spPr bwMode="auto">
            <a:xfrm>
              <a:off x="2285820" y="1980920"/>
              <a:ext cx="1066080"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$12,500</a:t>
              </a:r>
              <a:endParaRPr lang="en-US" sz="1200" dirty="0">
                <a:effectLst/>
                <a:latin typeface="Times New Roman" panose="02020603050405020304" pitchFamily="18" charset="0"/>
                <a:ea typeface="Times New Roman" panose="02020603050405020304" pitchFamily="18" charset="0"/>
              </a:endParaRPr>
            </a:p>
          </p:txBody>
        </p:sp>
        <p:sp>
          <p:nvSpPr>
            <p:cNvPr id="60" name="Text Box 89"/>
            <p:cNvSpPr txBox="1">
              <a:spLocks noChangeArrowheads="1"/>
            </p:cNvSpPr>
            <p:nvPr/>
          </p:nvSpPr>
          <p:spPr bwMode="auto">
            <a:xfrm>
              <a:off x="6400180" y="914400"/>
              <a:ext cx="457817" cy="723255"/>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11</a:t>
              </a:r>
              <a:endParaRPr lang="en-US" sz="1200">
                <a:effectLst/>
                <a:latin typeface="Times New Roman" panose="02020603050405020304" pitchFamily="18" charset="0"/>
                <a:ea typeface="Times New Roman" panose="02020603050405020304" pitchFamily="18" charset="0"/>
              </a:endParaRPr>
            </a:p>
          </p:txBody>
        </p:sp>
        <p:sp>
          <p:nvSpPr>
            <p:cNvPr id="61" name="Text Box 90"/>
            <p:cNvSpPr txBox="1">
              <a:spLocks noChangeArrowheads="1"/>
            </p:cNvSpPr>
            <p:nvPr/>
          </p:nvSpPr>
          <p:spPr bwMode="auto">
            <a:xfrm>
              <a:off x="7009718" y="914400"/>
              <a:ext cx="457817" cy="723255"/>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12</a:t>
              </a:r>
              <a:endParaRPr lang="en-US" sz="1200">
                <a:effectLst/>
                <a:latin typeface="Times New Roman" panose="02020603050405020304" pitchFamily="18" charset="0"/>
                <a:ea typeface="Times New Roman" panose="02020603050405020304" pitchFamily="18" charset="0"/>
              </a:endParaRPr>
            </a:p>
          </p:txBody>
        </p:sp>
        <p:sp>
          <p:nvSpPr>
            <p:cNvPr id="62" name="Text Box 91"/>
            <p:cNvSpPr txBox="1">
              <a:spLocks noChangeArrowheads="1"/>
            </p:cNvSpPr>
            <p:nvPr/>
          </p:nvSpPr>
          <p:spPr bwMode="auto">
            <a:xfrm>
              <a:off x="7314486" y="990575"/>
              <a:ext cx="1143896" cy="723255"/>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Years</a:t>
              </a:r>
              <a:endParaRPr lang="en-US" sz="1200">
                <a:effectLst/>
                <a:latin typeface="Times New Roman" panose="02020603050405020304" pitchFamily="18" charset="0"/>
                <a:ea typeface="Times New Roman" panose="02020603050405020304" pitchFamily="18" charset="0"/>
              </a:endParaRPr>
            </a:p>
          </p:txBody>
        </p:sp>
        <p:cxnSp>
          <p:nvCxnSpPr>
            <p:cNvPr id="63" name="Straight Connector 62"/>
            <p:cNvCxnSpPr/>
            <p:nvPr/>
          </p:nvCxnSpPr>
          <p:spPr>
            <a:xfrm flipV="1">
              <a:off x="990600" y="1143000"/>
              <a:ext cx="6172200"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Arrow Connector 63"/>
            <p:cNvCxnSpPr/>
            <p:nvPr/>
          </p:nvCxnSpPr>
          <p:spPr>
            <a:xfrm rot="5400000">
              <a:off x="571500" y="1562100"/>
              <a:ext cx="8382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5" name="Straight Arrow Connector 64"/>
            <p:cNvCxnSpPr/>
            <p:nvPr/>
          </p:nvCxnSpPr>
          <p:spPr>
            <a:xfrm rot="5400000">
              <a:off x="1410494" y="1408906"/>
              <a:ext cx="5334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6" name="Straight Arrow Connector 65"/>
            <p:cNvCxnSpPr/>
            <p:nvPr/>
          </p:nvCxnSpPr>
          <p:spPr>
            <a:xfrm rot="5400000">
              <a:off x="1943894" y="1408906"/>
              <a:ext cx="5334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7" name="Straight Arrow Connector 66"/>
            <p:cNvCxnSpPr/>
            <p:nvPr/>
          </p:nvCxnSpPr>
          <p:spPr>
            <a:xfrm rot="5400000">
              <a:off x="2522344" y="1287656"/>
              <a:ext cx="2909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8" name="Straight Arrow Connector 67"/>
            <p:cNvCxnSpPr/>
            <p:nvPr/>
          </p:nvCxnSpPr>
          <p:spPr>
            <a:xfrm rot="5400000">
              <a:off x="2858294" y="1408906"/>
              <a:ext cx="5334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p:nvPr/>
          </p:nvCxnSpPr>
          <p:spPr>
            <a:xfrm rot="5400000">
              <a:off x="4382294" y="1408906"/>
              <a:ext cx="5334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rot="5400000">
              <a:off x="2477293" y="1789907"/>
              <a:ext cx="381002" cy="158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rot="5400000">
              <a:off x="3315494" y="1408906"/>
              <a:ext cx="5334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2" name="Straight Arrow Connector 71"/>
            <p:cNvCxnSpPr/>
            <p:nvPr/>
          </p:nvCxnSpPr>
          <p:spPr>
            <a:xfrm rot="5400000">
              <a:off x="3970144" y="1287656"/>
              <a:ext cx="2909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p:nvPr/>
          </p:nvCxnSpPr>
          <p:spPr>
            <a:xfrm rot="5400000">
              <a:off x="3925093" y="1789907"/>
              <a:ext cx="381002" cy="158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4" name="Text Box 75"/>
            <p:cNvSpPr txBox="1">
              <a:spLocks noChangeArrowheads="1"/>
            </p:cNvSpPr>
            <p:nvPr/>
          </p:nvSpPr>
          <p:spPr bwMode="auto">
            <a:xfrm>
              <a:off x="3581014" y="1980848"/>
              <a:ext cx="1066080"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$12,500</a:t>
              </a:r>
              <a:endParaRPr lang="en-US" sz="1200" dirty="0">
                <a:effectLst/>
                <a:latin typeface="Times New Roman" panose="02020603050405020304" pitchFamily="18" charset="0"/>
                <a:ea typeface="Times New Roman" panose="02020603050405020304" pitchFamily="18" charset="0"/>
              </a:endParaRPr>
            </a:p>
          </p:txBody>
        </p:sp>
        <p:cxnSp>
          <p:nvCxnSpPr>
            <p:cNvPr id="75" name="Straight Arrow Connector 74"/>
            <p:cNvCxnSpPr/>
            <p:nvPr/>
          </p:nvCxnSpPr>
          <p:spPr>
            <a:xfrm rot="5400000">
              <a:off x="4839494" y="1408906"/>
              <a:ext cx="5334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rot="5400000">
              <a:off x="5417944" y="1287656"/>
              <a:ext cx="2909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p:nvPr/>
          </p:nvCxnSpPr>
          <p:spPr>
            <a:xfrm rot="5400000">
              <a:off x="5372894" y="1713707"/>
              <a:ext cx="381002" cy="158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8" name="Text Box 75"/>
            <p:cNvSpPr txBox="1">
              <a:spLocks noChangeArrowheads="1"/>
            </p:cNvSpPr>
            <p:nvPr/>
          </p:nvSpPr>
          <p:spPr bwMode="auto">
            <a:xfrm>
              <a:off x="5028626" y="1980848"/>
              <a:ext cx="1066080"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$12,500</a:t>
              </a:r>
              <a:endParaRPr lang="en-US" sz="1200" dirty="0">
                <a:effectLst/>
                <a:latin typeface="Times New Roman" panose="02020603050405020304" pitchFamily="18" charset="0"/>
                <a:ea typeface="Times New Roman" panose="02020603050405020304" pitchFamily="18" charset="0"/>
              </a:endParaRPr>
            </a:p>
          </p:txBody>
        </p:sp>
        <p:cxnSp>
          <p:nvCxnSpPr>
            <p:cNvPr id="79" name="Straight Arrow Connector 78"/>
            <p:cNvCxnSpPr/>
            <p:nvPr/>
          </p:nvCxnSpPr>
          <p:spPr>
            <a:xfrm rot="5400000">
              <a:off x="5830094" y="1408906"/>
              <a:ext cx="5334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0" name="Straight Arrow Connector 79"/>
            <p:cNvCxnSpPr/>
            <p:nvPr/>
          </p:nvCxnSpPr>
          <p:spPr>
            <a:xfrm rot="5400000">
              <a:off x="6287294" y="1408906"/>
              <a:ext cx="5334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p:nvPr/>
          </p:nvCxnSpPr>
          <p:spPr>
            <a:xfrm rot="5400000">
              <a:off x="7018144" y="1287656"/>
              <a:ext cx="29090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82" name="Group 81"/>
          <p:cNvGrpSpPr/>
          <p:nvPr/>
        </p:nvGrpSpPr>
        <p:grpSpPr>
          <a:xfrm>
            <a:off x="1665750" y="3870326"/>
            <a:ext cx="8668979" cy="1496091"/>
            <a:chOff x="381000" y="4800600"/>
            <a:chExt cx="7771366" cy="1496091"/>
          </a:xfrm>
        </p:grpSpPr>
        <p:cxnSp>
          <p:nvCxnSpPr>
            <p:cNvPr id="83" name="Line 225"/>
            <p:cNvCxnSpPr/>
            <p:nvPr/>
          </p:nvCxnSpPr>
          <p:spPr bwMode="auto">
            <a:xfrm>
              <a:off x="838200" y="5105400"/>
              <a:ext cx="6019800" cy="0"/>
            </a:xfrm>
            <a:prstGeom prst="line">
              <a:avLst/>
            </a:prstGeom>
            <a:noFill/>
            <a:ln w="9525">
              <a:solidFill>
                <a:schemeClr val="tx1"/>
              </a:solidFill>
              <a:round/>
              <a:headEnd/>
              <a:tailEnd/>
            </a:ln>
          </p:spPr>
        </p:cxnSp>
        <p:cxnSp>
          <p:nvCxnSpPr>
            <p:cNvPr id="84" name="Line 226"/>
            <p:cNvCxnSpPr/>
            <p:nvPr/>
          </p:nvCxnSpPr>
          <p:spPr bwMode="auto">
            <a:xfrm>
              <a:off x="838200" y="5105400"/>
              <a:ext cx="0" cy="914400"/>
            </a:xfrm>
            <a:prstGeom prst="line">
              <a:avLst/>
            </a:prstGeom>
            <a:noFill/>
            <a:ln w="9525">
              <a:solidFill>
                <a:schemeClr val="tx1"/>
              </a:solidFill>
              <a:round/>
              <a:headEnd/>
              <a:tailEnd type="triangle" w="med" len="med"/>
            </a:ln>
          </p:spPr>
        </p:cxnSp>
        <p:cxnSp>
          <p:nvCxnSpPr>
            <p:cNvPr id="85" name="Line 227"/>
            <p:cNvCxnSpPr/>
            <p:nvPr/>
          </p:nvCxnSpPr>
          <p:spPr bwMode="auto">
            <a:xfrm>
              <a:off x="1371600" y="5105400"/>
              <a:ext cx="0" cy="609600"/>
            </a:xfrm>
            <a:prstGeom prst="line">
              <a:avLst/>
            </a:prstGeom>
            <a:noFill/>
            <a:ln w="9525">
              <a:solidFill>
                <a:schemeClr val="tx1"/>
              </a:solidFill>
              <a:round/>
              <a:headEnd/>
              <a:tailEnd type="triangle" w="med" len="med"/>
            </a:ln>
          </p:spPr>
        </p:cxnSp>
        <p:cxnSp>
          <p:nvCxnSpPr>
            <p:cNvPr id="86" name="Line 228"/>
            <p:cNvCxnSpPr/>
            <p:nvPr/>
          </p:nvCxnSpPr>
          <p:spPr bwMode="auto">
            <a:xfrm>
              <a:off x="1905000" y="5105400"/>
              <a:ext cx="0" cy="609600"/>
            </a:xfrm>
            <a:prstGeom prst="line">
              <a:avLst/>
            </a:prstGeom>
            <a:noFill/>
            <a:ln w="9525">
              <a:solidFill>
                <a:schemeClr val="tx1"/>
              </a:solidFill>
              <a:round/>
              <a:headEnd/>
              <a:tailEnd type="triangle" w="med" len="med"/>
            </a:ln>
          </p:spPr>
        </p:cxnSp>
        <p:cxnSp>
          <p:nvCxnSpPr>
            <p:cNvPr id="87" name="Line 229"/>
            <p:cNvCxnSpPr/>
            <p:nvPr/>
          </p:nvCxnSpPr>
          <p:spPr bwMode="auto">
            <a:xfrm>
              <a:off x="2971800" y="5105400"/>
              <a:ext cx="0" cy="381000"/>
            </a:xfrm>
            <a:prstGeom prst="line">
              <a:avLst/>
            </a:prstGeom>
            <a:noFill/>
            <a:ln w="9525">
              <a:solidFill>
                <a:schemeClr val="tx1"/>
              </a:solidFill>
              <a:round/>
              <a:headEnd/>
              <a:tailEnd type="triangle" w="med" len="med"/>
            </a:ln>
          </p:spPr>
        </p:cxnSp>
        <p:cxnSp>
          <p:nvCxnSpPr>
            <p:cNvPr id="88" name="Line 230"/>
            <p:cNvCxnSpPr/>
            <p:nvPr/>
          </p:nvCxnSpPr>
          <p:spPr bwMode="auto">
            <a:xfrm>
              <a:off x="2514600" y="5105400"/>
              <a:ext cx="0" cy="609600"/>
            </a:xfrm>
            <a:prstGeom prst="line">
              <a:avLst/>
            </a:prstGeom>
            <a:noFill/>
            <a:ln w="9525">
              <a:solidFill>
                <a:schemeClr val="tx1"/>
              </a:solidFill>
              <a:round/>
              <a:headEnd/>
              <a:tailEnd type="triangle" w="med" len="med"/>
            </a:ln>
          </p:spPr>
        </p:cxnSp>
        <p:cxnSp>
          <p:nvCxnSpPr>
            <p:cNvPr id="89" name="Line 231"/>
            <p:cNvCxnSpPr/>
            <p:nvPr/>
          </p:nvCxnSpPr>
          <p:spPr bwMode="auto">
            <a:xfrm>
              <a:off x="2971800" y="5562600"/>
              <a:ext cx="0" cy="457200"/>
            </a:xfrm>
            <a:prstGeom prst="line">
              <a:avLst/>
            </a:prstGeom>
            <a:noFill/>
            <a:ln w="9525">
              <a:solidFill>
                <a:schemeClr val="tx1"/>
              </a:solidFill>
              <a:round/>
              <a:headEnd/>
              <a:tailEnd type="triangle" w="med" len="med"/>
            </a:ln>
          </p:spPr>
        </p:cxnSp>
        <p:cxnSp>
          <p:nvCxnSpPr>
            <p:cNvPr id="90" name="Line 232"/>
            <p:cNvCxnSpPr/>
            <p:nvPr/>
          </p:nvCxnSpPr>
          <p:spPr bwMode="auto">
            <a:xfrm>
              <a:off x="3429000" y="5105400"/>
              <a:ext cx="0" cy="609600"/>
            </a:xfrm>
            <a:prstGeom prst="line">
              <a:avLst/>
            </a:prstGeom>
            <a:noFill/>
            <a:ln w="9525">
              <a:solidFill>
                <a:schemeClr val="tx1"/>
              </a:solidFill>
              <a:round/>
              <a:headEnd/>
              <a:tailEnd type="triangle" w="med" len="med"/>
            </a:ln>
          </p:spPr>
        </p:cxnSp>
        <p:cxnSp>
          <p:nvCxnSpPr>
            <p:cNvPr id="91" name="Line 233"/>
            <p:cNvCxnSpPr/>
            <p:nvPr/>
          </p:nvCxnSpPr>
          <p:spPr bwMode="auto">
            <a:xfrm>
              <a:off x="3962400" y="5105400"/>
              <a:ext cx="0" cy="609600"/>
            </a:xfrm>
            <a:prstGeom prst="line">
              <a:avLst/>
            </a:prstGeom>
            <a:noFill/>
            <a:ln w="9525">
              <a:solidFill>
                <a:schemeClr val="tx1"/>
              </a:solidFill>
              <a:round/>
              <a:headEnd/>
              <a:tailEnd type="triangle" w="med" len="med"/>
            </a:ln>
          </p:spPr>
        </p:cxnSp>
        <p:cxnSp>
          <p:nvCxnSpPr>
            <p:cNvPr id="92" name="Line 234"/>
            <p:cNvCxnSpPr/>
            <p:nvPr/>
          </p:nvCxnSpPr>
          <p:spPr bwMode="auto">
            <a:xfrm>
              <a:off x="4495800" y="5105400"/>
              <a:ext cx="0" cy="609600"/>
            </a:xfrm>
            <a:prstGeom prst="line">
              <a:avLst/>
            </a:prstGeom>
            <a:noFill/>
            <a:ln w="9525">
              <a:solidFill>
                <a:schemeClr val="tx1"/>
              </a:solidFill>
              <a:round/>
              <a:headEnd/>
              <a:tailEnd type="triangle" w="med" len="med"/>
            </a:ln>
          </p:spPr>
        </p:cxnSp>
        <p:cxnSp>
          <p:nvCxnSpPr>
            <p:cNvPr id="93" name="Line 235"/>
            <p:cNvCxnSpPr/>
            <p:nvPr/>
          </p:nvCxnSpPr>
          <p:spPr bwMode="auto">
            <a:xfrm>
              <a:off x="5029200" y="5105400"/>
              <a:ext cx="0" cy="304800"/>
            </a:xfrm>
            <a:prstGeom prst="line">
              <a:avLst/>
            </a:prstGeom>
            <a:noFill/>
            <a:ln w="9525">
              <a:solidFill>
                <a:schemeClr val="tx1"/>
              </a:solidFill>
              <a:round/>
              <a:headEnd/>
              <a:tailEnd type="triangle" w="med" len="med"/>
            </a:ln>
          </p:spPr>
        </p:cxnSp>
        <p:cxnSp>
          <p:nvCxnSpPr>
            <p:cNvPr id="94" name="Line 236"/>
            <p:cNvCxnSpPr/>
            <p:nvPr/>
          </p:nvCxnSpPr>
          <p:spPr bwMode="auto">
            <a:xfrm>
              <a:off x="5029200" y="5486400"/>
              <a:ext cx="0" cy="533400"/>
            </a:xfrm>
            <a:prstGeom prst="line">
              <a:avLst/>
            </a:prstGeom>
            <a:noFill/>
            <a:ln w="9525">
              <a:solidFill>
                <a:schemeClr val="tx1"/>
              </a:solidFill>
              <a:round/>
              <a:headEnd/>
              <a:tailEnd type="triangle" w="med" len="med"/>
            </a:ln>
          </p:spPr>
        </p:cxnSp>
        <p:cxnSp>
          <p:nvCxnSpPr>
            <p:cNvPr id="95" name="Line 237"/>
            <p:cNvCxnSpPr/>
            <p:nvPr/>
          </p:nvCxnSpPr>
          <p:spPr bwMode="auto">
            <a:xfrm>
              <a:off x="5486400" y="5105400"/>
              <a:ext cx="0" cy="533400"/>
            </a:xfrm>
            <a:prstGeom prst="line">
              <a:avLst/>
            </a:prstGeom>
            <a:noFill/>
            <a:ln w="9525">
              <a:solidFill>
                <a:schemeClr val="tx1"/>
              </a:solidFill>
              <a:round/>
              <a:headEnd/>
              <a:tailEnd type="triangle" w="med" len="med"/>
            </a:ln>
          </p:spPr>
        </p:cxnSp>
        <p:cxnSp>
          <p:nvCxnSpPr>
            <p:cNvPr id="96" name="Line 238"/>
            <p:cNvCxnSpPr/>
            <p:nvPr/>
          </p:nvCxnSpPr>
          <p:spPr bwMode="auto">
            <a:xfrm>
              <a:off x="5943600" y="5105400"/>
              <a:ext cx="0" cy="533400"/>
            </a:xfrm>
            <a:prstGeom prst="line">
              <a:avLst/>
            </a:prstGeom>
            <a:noFill/>
            <a:ln w="9525">
              <a:solidFill>
                <a:schemeClr val="tx1"/>
              </a:solidFill>
              <a:round/>
              <a:headEnd/>
              <a:tailEnd type="triangle" w="med" len="med"/>
            </a:ln>
          </p:spPr>
        </p:cxnSp>
        <p:cxnSp>
          <p:nvCxnSpPr>
            <p:cNvPr id="97" name="Line 239"/>
            <p:cNvCxnSpPr/>
            <p:nvPr/>
          </p:nvCxnSpPr>
          <p:spPr bwMode="auto">
            <a:xfrm>
              <a:off x="6400800" y="5105400"/>
              <a:ext cx="0" cy="533400"/>
            </a:xfrm>
            <a:prstGeom prst="line">
              <a:avLst/>
            </a:prstGeom>
            <a:noFill/>
            <a:ln w="9525">
              <a:solidFill>
                <a:schemeClr val="tx1"/>
              </a:solidFill>
              <a:round/>
              <a:headEnd/>
              <a:tailEnd type="triangle" w="med" len="med"/>
            </a:ln>
          </p:spPr>
        </p:cxnSp>
        <p:cxnSp>
          <p:nvCxnSpPr>
            <p:cNvPr id="98" name="Line 240"/>
            <p:cNvCxnSpPr/>
            <p:nvPr/>
          </p:nvCxnSpPr>
          <p:spPr bwMode="auto">
            <a:xfrm>
              <a:off x="6858000" y="5105400"/>
              <a:ext cx="0" cy="304800"/>
            </a:xfrm>
            <a:prstGeom prst="line">
              <a:avLst/>
            </a:prstGeom>
            <a:noFill/>
            <a:ln w="9525">
              <a:solidFill>
                <a:schemeClr val="tx1"/>
              </a:solidFill>
              <a:round/>
              <a:headEnd/>
              <a:tailEnd type="triangle" w="med" len="med"/>
            </a:ln>
          </p:spPr>
        </p:cxnSp>
        <p:sp>
          <p:nvSpPr>
            <p:cNvPr id="99" name="Text Box 241"/>
            <p:cNvSpPr txBox="1">
              <a:spLocks noChangeArrowheads="1"/>
            </p:cNvSpPr>
            <p:nvPr/>
          </p:nvSpPr>
          <p:spPr bwMode="auto">
            <a:xfrm>
              <a:off x="685747" y="4800600"/>
              <a:ext cx="456957" cy="389558"/>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0</a:t>
              </a:r>
              <a:endParaRPr lang="en-US" sz="1200">
                <a:effectLst/>
                <a:latin typeface="Times New Roman" panose="02020603050405020304" pitchFamily="18" charset="0"/>
                <a:ea typeface="Times New Roman" panose="02020603050405020304" pitchFamily="18" charset="0"/>
              </a:endParaRPr>
            </a:p>
          </p:txBody>
        </p:sp>
        <p:sp>
          <p:nvSpPr>
            <p:cNvPr id="100" name="Text Box 242"/>
            <p:cNvSpPr txBox="1">
              <a:spLocks noChangeArrowheads="1"/>
            </p:cNvSpPr>
            <p:nvPr/>
          </p:nvSpPr>
          <p:spPr bwMode="auto">
            <a:xfrm>
              <a:off x="1219058" y="4800600"/>
              <a:ext cx="456957" cy="389558"/>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1</a:t>
              </a:r>
              <a:endParaRPr lang="en-US" sz="1200">
                <a:effectLst/>
                <a:latin typeface="Times New Roman" panose="02020603050405020304" pitchFamily="18" charset="0"/>
                <a:ea typeface="Times New Roman" panose="02020603050405020304" pitchFamily="18" charset="0"/>
              </a:endParaRPr>
            </a:p>
          </p:txBody>
        </p:sp>
        <p:sp>
          <p:nvSpPr>
            <p:cNvPr id="101" name="Text Box 243"/>
            <p:cNvSpPr txBox="1">
              <a:spLocks noChangeArrowheads="1"/>
            </p:cNvSpPr>
            <p:nvPr/>
          </p:nvSpPr>
          <p:spPr bwMode="auto">
            <a:xfrm>
              <a:off x="1752369" y="4800600"/>
              <a:ext cx="456957" cy="389558"/>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2</a:t>
              </a:r>
              <a:endParaRPr lang="en-US" sz="1200">
                <a:effectLst/>
                <a:latin typeface="Times New Roman" panose="02020603050405020304" pitchFamily="18" charset="0"/>
                <a:ea typeface="Times New Roman" panose="02020603050405020304" pitchFamily="18" charset="0"/>
              </a:endParaRPr>
            </a:p>
          </p:txBody>
        </p:sp>
        <p:sp>
          <p:nvSpPr>
            <p:cNvPr id="102" name="Text Box 244"/>
            <p:cNvSpPr txBox="1">
              <a:spLocks noChangeArrowheads="1"/>
            </p:cNvSpPr>
            <p:nvPr/>
          </p:nvSpPr>
          <p:spPr bwMode="auto">
            <a:xfrm>
              <a:off x="2361864" y="4800600"/>
              <a:ext cx="456957" cy="389558"/>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3</a:t>
              </a:r>
              <a:endParaRPr lang="en-US" sz="1200">
                <a:effectLst/>
                <a:latin typeface="Times New Roman" panose="02020603050405020304" pitchFamily="18" charset="0"/>
                <a:ea typeface="Times New Roman" panose="02020603050405020304" pitchFamily="18" charset="0"/>
              </a:endParaRPr>
            </a:p>
          </p:txBody>
        </p:sp>
        <p:sp>
          <p:nvSpPr>
            <p:cNvPr id="103" name="Text Box 245"/>
            <p:cNvSpPr txBox="1">
              <a:spLocks noChangeArrowheads="1"/>
            </p:cNvSpPr>
            <p:nvPr/>
          </p:nvSpPr>
          <p:spPr bwMode="auto">
            <a:xfrm>
              <a:off x="2818987" y="4800600"/>
              <a:ext cx="456957" cy="389558"/>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4</a:t>
              </a:r>
              <a:endParaRPr lang="en-US" sz="1200">
                <a:effectLst/>
                <a:latin typeface="Times New Roman" panose="02020603050405020304" pitchFamily="18" charset="0"/>
                <a:ea typeface="Times New Roman" panose="02020603050405020304" pitchFamily="18" charset="0"/>
              </a:endParaRPr>
            </a:p>
          </p:txBody>
        </p:sp>
        <p:sp>
          <p:nvSpPr>
            <p:cNvPr id="104" name="Text Box 246"/>
            <p:cNvSpPr txBox="1">
              <a:spLocks noChangeArrowheads="1"/>
            </p:cNvSpPr>
            <p:nvPr/>
          </p:nvSpPr>
          <p:spPr bwMode="auto">
            <a:xfrm>
              <a:off x="3276108" y="4800600"/>
              <a:ext cx="456957" cy="389558"/>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5</a:t>
              </a:r>
              <a:endParaRPr lang="en-US" sz="1200">
                <a:effectLst/>
                <a:latin typeface="Times New Roman" panose="02020603050405020304" pitchFamily="18" charset="0"/>
                <a:ea typeface="Times New Roman" panose="02020603050405020304" pitchFamily="18" charset="0"/>
              </a:endParaRPr>
            </a:p>
          </p:txBody>
        </p:sp>
        <p:sp>
          <p:nvSpPr>
            <p:cNvPr id="105" name="Text Box 247"/>
            <p:cNvSpPr txBox="1">
              <a:spLocks noChangeArrowheads="1"/>
            </p:cNvSpPr>
            <p:nvPr/>
          </p:nvSpPr>
          <p:spPr bwMode="auto">
            <a:xfrm>
              <a:off x="3809419" y="4800600"/>
              <a:ext cx="456957" cy="389558"/>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6</a:t>
              </a:r>
              <a:endParaRPr lang="en-US" sz="1200">
                <a:effectLst/>
                <a:latin typeface="Times New Roman" panose="02020603050405020304" pitchFamily="18" charset="0"/>
                <a:ea typeface="Times New Roman" panose="02020603050405020304" pitchFamily="18" charset="0"/>
              </a:endParaRPr>
            </a:p>
          </p:txBody>
        </p:sp>
        <p:sp>
          <p:nvSpPr>
            <p:cNvPr id="106" name="Text Box 248"/>
            <p:cNvSpPr txBox="1">
              <a:spLocks noChangeArrowheads="1"/>
            </p:cNvSpPr>
            <p:nvPr/>
          </p:nvSpPr>
          <p:spPr bwMode="auto">
            <a:xfrm>
              <a:off x="4342730" y="4800600"/>
              <a:ext cx="456957" cy="389558"/>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7</a:t>
              </a:r>
              <a:endParaRPr lang="en-US" sz="1200">
                <a:effectLst/>
                <a:latin typeface="Times New Roman" panose="02020603050405020304" pitchFamily="18" charset="0"/>
                <a:ea typeface="Times New Roman" panose="02020603050405020304" pitchFamily="18" charset="0"/>
              </a:endParaRPr>
            </a:p>
          </p:txBody>
        </p:sp>
        <p:sp>
          <p:nvSpPr>
            <p:cNvPr id="107" name="Text Box 249"/>
            <p:cNvSpPr txBox="1">
              <a:spLocks noChangeArrowheads="1"/>
            </p:cNvSpPr>
            <p:nvPr/>
          </p:nvSpPr>
          <p:spPr bwMode="auto">
            <a:xfrm>
              <a:off x="4876036" y="4800600"/>
              <a:ext cx="456957" cy="389558"/>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8</a:t>
              </a:r>
              <a:endParaRPr lang="en-US" sz="1200">
                <a:effectLst/>
                <a:latin typeface="Times New Roman" panose="02020603050405020304" pitchFamily="18" charset="0"/>
                <a:ea typeface="Times New Roman" panose="02020603050405020304" pitchFamily="18" charset="0"/>
              </a:endParaRPr>
            </a:p>
          </p:txBody>
        </p:sp>
        <p:sp>
          <p:nvSpPr>
            <p:cNvPr id="108" name="Text Box 250"/>
            <p:cNvSpPr txBox="1">
              <a:spLocks noChangeArrowheads="1"/>
            </p:cNvSpPr>
            <p:nvPr/>
          </p:nvSpPr>
          <p:spPr bwMode="auto">
            <a:xfrm>
              <a:off x="5333159" y="4800600"/>
              <a:ext cx="456957" cy="389558"/>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9</a:t>
              </a:r>
              <a:endParaRPr lang="en-US" sz="1200">
                <a:effectLst/>
                <a:latin typeface="Times New Roman" panose="02020603050405020304" pitchFamily="18" charset="0"/>
                <a:ea typeface="Times New Roman" panose="02020603050405020304" pitchFamily="18" charset="0"/>
              </a:endParaRPr>
            </a:p>
          </p:txBody>
        </p:sp>
        <p:sp>
          <p:nvSpPr>
            <p:cNvPr id="109" name="Text Box 251"/>
            <p:cNvSpPr txBox="1">
              <a:spLocks noChangeArrowheads="1"/>
            </p:cNvSpPr>
            <p:nvPr/>
          </p:nvSpPr>
          <p:spPr bwMode="auto">
            <a:xfrm>
              <a:off x="5714094" y="4800600"/>
              <a:ext cx="456957" cy="575254"/>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10</a:t>
              </a:r>
              <a:endParaRPr lang="en-US" sz="1200">
                <a:effectLst/>
                <a:latin typeface="Times New Roman" panose="02020603050405020304" pitchFamily="18" charset="0"/>
                <a:ea typeface="Times New Roman" panose="02020603050405020304" pitchFamily="18" charset="0"/>
              </a:endParaRPr>
            </a:p>
          </p:txBody>
        </p:sp>
        <p:sp>
          <p:nvSpPr>
            <p:cNvPr id="110" name="Text Box 252"/>
            <p:cNvSpPr txBox="1">
              <a:spLocks noChangeArrowheads="1"/>
            </p:cNvSpPr>
            <p:nvPr/>
          </p:nvSpPr>
          <p:spPr bwMode="auto">
            <a:xfrm>
              <a:off x="6171217" y="4800600"/>
              <a:ext cx="456957" cy="575254"/>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11</a:t>
              </a:r>
              <a:endParaRPr lang="en-US" sz="1200">
                <a:effectLst/>
                <a:latin typeface="Times New Roman" panose="02020603050405020304" pitchFamily="18" charset="0"/>
                <a:ea typeface="Times New Roman" panose="02020603050405020304" pitchFamily="18" charset="0"/>
              </a:endParaRPr>
            </a:p>
          </p:txBody>
        </p:sp>
        <p:sp>
          <p:nvSpPr>
            <p:cNvPr id="111" name="Text Box 253"/>
            <p:cNvSpPr txBox="1">
              <a:spLocks noChangeArrowheads="1"/>
            </p:cNvSpPr>
            <p:nvPr/>
          </p:nvSpPr>
          <p:spPr bwMode="auto">
            <a:xfrm>
              <a:off x="6628338" y="4800600"/>
              <a:ext cx="458346" cy="575254"/>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12</a:t>
              </a:r>
              <a:endParaRPr lang="en-US" sz="1200">
                <a:effectLst/>
                <a:latin typeface="Times New Roman" panose="02020603050405020304" pitchFamily="18" charset="0"/>
                <a:ea typeface="Times New Roman" panose="02020603050405020304" pitchFamily="18" charset="0"/>
              </a:endParaRPr>
            </a:p>
          </p:txBody>
        </p:sp>
        <p:sp>
          <p:nvSpPr>
            <p:cNvPr id="112" name="Text Box 254"/>
            <p:cNvSpPr txBox="1">
              <a:spLocks noChangeArrowheads="1"/>
            </p:cNvSpPr>
            <p:nvPr/>
          </p:nvSpPr>
          <p:spPr bwMode="auto">
            <a:xfrm>
              <a:off x="7009276" y="4800600"/>
              <a:ext cx="1143090" cy="575254"/>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Years</a:t>
              </a:r>
              <a:endParaRPr lang="en-US" sz="1200">
                <a:effectLst/>
                <a:latin typeface="Times New Roman" panose="02020603050405020304" pitchFamily="18" charset="0"/>
                <a:ea typeface="Times New Roman" panose="02020603050405020304" pitchFamily="18" charset="0"/>
              </a:endParaRPr>
            </a:p>
          </p:txBody>
        </p:sp>
        <p:sp>
          <p:nvSpPr>
            <p:cNvPr id="113" name="Text Box 255"/>
            <p:cNvSpPr txBox="1">
              <a:spLocks noChangeArrowheads="1"/>
            </p:cNvSpPr>
            <p:nvPr/>
          </p:nvSpPr>
          <p:spPr bwMode="auto">
            <a:xfrm>
              <a:off x="1371563" y="5638500"/>
              <a:ext cx="1066699" cy="276999"/>
            </a:xfrm>
            <a:prstGeom prst="rect">
              <a:avLst/>
            </a:prstGeom>
            <a:noFill/>
            <a:ln w="9525">
              <a:noFill/>
              <a:miter lim="800000"/>
              <a:headEnd/>
              <a:tailEnd/>
            </a:ln>
          </p:spPr>
          <p:txBody>
            <a:bodyPr>
              <a:spAutoFit/>
            </a:bodyPr>
            <a:lstStyle/>
            <a:p>
              <a:pPr fontAlgn="base">
                <a:spcBef>
                  <a:spcPts val="720"/>
                </a:spcBef>
              </a:pPr>
              <a:r>
                <a:rPr lang="en-US" sz="1200" dirty="0">
                  <a:solidFill>
                    <a:srgbClr val="000000"/>
                  </a:solidFill>
                  <a:latin typeface="Arial" panose="020B0604020202020204" pitchFamily="34" charset="0"/>
                  <a:ea typeface="Times New Roman" panose="02020603050405020304" pitchFamily="18" charset="0"/>
                </a:rPr>
                <a:t>$ </a:t>
              </a:r>
              <a:r>
                <a:rPr lang="en-US" sz="1200" kern="1200" dirty="0">
                  <a:solidFill>
                    <a:srgbClr val="000000"/>
                  </a:solidFill>
                  <a:effectLst/>
                  <a:latin typeface="Arial" panose="020B0604020202020204" pitchFamily="34" charset="0"/>
                  <a:ea typeface="Times New Roman" panose="02020603050405020304" pitchFamily="18" charset="0"/>
                </a:rPr>
                <a:t>4,000</a:t>
              </a:r>
              <a:endParaRPr lang="en-US" sz="1200" dirty="0">
                <a:effectLst/>
                <a:latin typeface="Times New Roman" panose="02020603050405020304" pitchFamily="18" charset="0"/>
                <a:ea typeface="Times New Roman" panose="02020603050405020304" pitchFamily="18" charset="0"/>
              </a:endParaRPr>
            </a:p>
          </p:txBody>
        </p:sp>
        <p:sp>
          <p:nvSpPr>
            <p:cNvPr id="114" name="Text Box 256"/>
            <p:cNvSpPr txBox="1">
              <a:spLocks noChangeArrowheads="1"/>
            </p:cNvSpPr>
            <p:nvPr/>
          </p:nvSpPr>
          <p:spPr bwMode="auto">
            <a:xfrm>
              <a:off x="2514522" y="5410106"/>
              <a:ext cx="1066699" cy="276999"/>
            </a:xfrm>
            <a:prstGeom prst="rect">
              <a:avLst/>
            </a:prstGeom>
            <a:noFill/>
            <a:ln w="9525">
              <a:noFill/>
              <a:miter lim="800000"/>
              <a:headEnd/>
              <a:tailEnd/>
            </a:ln>
          </p:spPr>
          <p:txBody>
            <a:bodyPr>
              <a:spAutoFit/>
            </a:bodyPr>
            <a:lstStyle/>
            <a:p>
              <a:pPr fontAlgn="base">
                <a:spcBef>
                  <a:spcPts val="720"/>
                </a:spcBef>
              </a:pPr>
              <a:r>
                <a:rPr lang="en-US" sz="1200" dirty="0">
                  <a:solidFill>
                    <a:srgbClr val="000000"/>
                  </a:solidFill>
                  <a:latin typeface="Arial" panose="020B0604020202020204" pitchFamily="34" charset="0"/>
                  <a:ea typeface="Times New Roman" panose="02020603050405020304" pitchFamily="18" charset="0"/>
                </a:rPr>
                <a:t>$ 2,500</a:t>
              </a:r>
              <a:endParaRPr lang="en-US" sz="1200" dirty="0">
                <a:effectLst/>
                <a:latin typeface="Times New Roman" panose="02020603050405020304" pitchFamily="18" charset="0"/>
                <a:ea typeface="Times New Roman" panose="02020603050405020304" pitchFamily="18" charset="0"/>
              </a:endParaRPr>
            </a:p>
          </p:txBody>
        </p:sp>
        <p:sp>
          <p:nvSpPr>
            <p:cNvPr id="115" name="Text Box 257"/>
            <p:cNvSpPr txBox="1">
              <a:spLocks noChangeArrowheads="1"/>
            </p:cNvSpPr>
            <p:nvPr/>
          </p:nvSpPr>
          <p:spPr bwMode="auto">
            <a:xfrm>
              <a:off x="3505087" y="5714859"/>
              <a:ext cx="1066699" cy="276999"/>
            </a:xfrm>
            <a:prstGeom prst="rect">
              <a:avLst/>
            </a:prstGeom>
            <a:noFill/>
            <a:ln w="9525">
              <a:noFill/>
              <a:miter lim="800000"/>
              <a:headEnd/>
              <a:tailEnd/>
            </a:ln>
          </p:spPr>
          <p:txBody>
            <a:bodyPr>
              <a:spAutoFit/>
            </a:bodyPr>
            <a:lstStyle/>
            <a:p>
              <a:pPr fontAlgn="base">
                <a:spcBef>
                  <a:spcPts val="720"/>
                </a:spcBef>
              </a:pPr>
              <a:r>
                <a:rPr lang="en-US" sz="1200" dirty="0">
                  <a:solidFill>
                    <a:srgbClr val="000000"/>
                  </a:solidFill>
                  <a:latin typeface="Arial" panose="020B0604020202020204" pitchFamily="34" charset="0"/>
                  <a:ea typeface="Times New Roman" panose="02020603050405020304" pitchFamily="18" charset="0"/>
                </a:rPr>
                <a:t>$. </a:t>
              </a:r>
              <a:r>
                <a:rPr lang="en-US" sz="1200" kern="1200" dirty="0">
                  <a:solidFill>
                    <a:srgbClr val="000000"/>
                  </a:solidFill>
                  <a:effectLst/>
                  <a:latin typeface="Arial" panose="020B0604020202020204" pitchFamily="34" charset="0"/>
                  <a:ea typeface="Times New Roman" panose="02020603050405020304" pitchFamily="18" charset="0"/>
                </a:rPr>
                <a:t>4,000</a:t>
              </a:r>
              <a:endParaRPr lang="en-US" sz="1200" dirty="0">
                <a:effectLst/>
                <a:latin typeface="Times New Roman" panose="02020603050405020304" pitchFamily="18" charset="0"/>
                <a:ea typeface="Times New Roman" panose="02020603050405020304" pitchFamily="18" charset="0"/>
              </a:endParaRPr>
            </a:p>
          </p:txBody>
        </p:sp>
        <p:sp>
          <p:nvSpPr>
            <p:cNvPr id="116" name="Text Box 258"/>
            <p:cNvSpPr txBox="1">
              <a:spLocks noChangeArrowheads="1"/>
            </p:cNvSpPr>
            <p:nvPr/>
          </p:nvSpPr>
          <p:spPr bwMode="auto">
            <a:xfrm>
              <a:off x="5486213" y="5638511"/>
              <a:ext cx="1066699" cy="276999"/>
            </a:xfrm>
            <a:prstGeom prst="rect">
              <a:avLst/>
            </a:prstGeom>
            <a:noFill/>
            <a:ln w="9525">
              <a:noFill/>
              <a:miter lim="800000"/>
              <a:headEnd/>
              <a:tailEnd/>
            </a:ln>
          </p:spPr>
          <p:txBody>
            <a:bodyPr>
              <a:spAutoFit/>
            </a:bodyPr>
            <a:lstStyle/>
            <a:p>
              <a:pPr fontAlgn="base">
                <a:spcBef>
                  <a:spcPts val="720"/>
                </a:spcBef>
              </a:pPr>
              <a:r>
                <a:rPr lang="en-US" sz="1200" dirty="0">
                  <a:solidFill>
                    <a:srgbClr val="000000"/>
                  </a:solidFill>
                  <a:latin typeface="Arial" panose="020B0604020202020204" pitchFamily="34" charset="0"/>
                  <a:ea typeface="Times New Roman" panose="02020603050405020304" pitchFamily="18" charset="0"/>
                </a:rPr>
                <a:t>$ </a:t>
              </a:r>
              <a:r>
                <a:rPr lang="en-US" sz="1200" kern="1200" dirty="0">
                  <a:solidFill>
                    <a:srgbClr val="000000"/>
                  </a:solidFill>
                  <a:effectLst/>
                  <a:latin typeface="Arial" panose="020B0604020202020204" pitchFamily="34" charset="0"/>
                  <a:ea typeface="Times New Roman" panose="02020603050405020304" pitchFamily="18" charset="0"/>
                </a:rPr>
                <a:t>4,000</a:t>
              </a:r>
              <a:endParaRPr lang="en-US" sz="1200" dirty="0">
                <a:effectLst/>
                <a:latin typeface="Times New Roman" panose="02020603050405020304" pitchFamily="18" charset="0"/>
                <a:ea typeface="Times New Roman" panose="02020603050405020304" pitchFamily="18" charset="0"/>
              </a:endParaRPr>
            </a:p>
          </p:txBody>
        </p:sp>
        <p:sp>
          <p:nvSpPr>
            <p:cNvPr id="117" name="Text Box 259"/>
            <p:cNvSpPr txBox="1">
              <a:spLocks noChangeArrowheads="1"/>
            </p:cNvSpPr>
            <p:nvPr/>
          </p:nvSpPr>
          <p:spPr bwMode="auto">
            <a:xfrm>
              <a:off x="4571847" y="5333816"/>
              <a:ext cx="1066699" cy="276999"/>
            </a:xfrm>
            <a:prstGeom prst="rect">
              <a:avLst/>
            </a:prstGeom>
            <a:noFill/>
            <a:ln w="9525">
              <a:noFill/>
              <a:miter lim="800000"/>
              <a:headEnd/>
              <a:tailEnd/>
            </a:ln>
          </p:spPr>
          <p:txBody>
            <a:bodyPr>
              <a:spAutoFit/>
            </a:bodyPr>
            <a:lstStyle/>
            <a:p>
              <a:pPr fontAlgn="base">
                <a:spcBef>
                  <a:spcPts val="720"/>
                </a:spcBef>
              </a:pPr>
              <a:r>
                <a:rPr lang="en-US" sz="1200" dirty="0">
                  <a:solidFill>
                    <a:srgbClr val="000000"/>
                  </a:solidFill>
                  <a:latin typeface="Arial" panose="020B0604020202020204" pitchFamily="34" charset="0"/>
                  <a:ea typeface="Times New Roman" panose="02020603050405020304" pitchFamily="18" charset="0"/>
                </a:rPr>
                <a:t>$.</a:t>
              </a:r>
              <a:r>
                <a:rPr lang="en-US" sz="1200" kern="1200" dirty="0">
                  <a:solidFill>
                    <a:srgbClr val="000000"/>
                  </a:solidFill>
                  <a:effectLst/>
                  <a:latin typeface="Arial" panose="020B0604020202020204" pitchFamily="34" charset="0"/>
                  <a:ea typeface="Times New Roman" panose="02020603050405020304" pitchFamily="18" charset="0"/>
                </a:rPr>
                <a:t>2,500</a:t>
              </a:r>
              <a:endParaRPr lang="en-US" sz="1200" dirty="0">
                <a:effectLst/>
                <a:latin typeface="Times New Roman" panose="02020603050405020304" pitchFamily="18" charset="0"/>
                <a:ea typeface="Times New Roman" panose="02020603050405020304" pitchFamily="18" charset="0"/>
              </a:endParaRPr>
            </a:p>
          </p:txBody>
        </p:sp>
        <p:sp>
          <p:nvSpPr>
            <p:cNvPr id="118" name="Text Box 260"/>
            <p:cNvSpPr txBox="1">
              <a:spLocks noChangeArrowheads="1"/>
            </p:cNvSpPr>
            <p:nvPr/>
          </p:nvSpPr>
          <p:spPr bwMode="auto">
            <a:xfrm>
              <a:off x="6476777" y="5333816"/>
              <a:ext cx="1066699" cy="276999"/>
            </a:xfrm>
            <a:prstGeom prst="rect">
              <a:avLst/>
            </a:prstGeom>
            <a:noFill/>
            <a:ln w="9525">
              <a:noFill/>
              <a:miter lim="800000"/>
              <a:headEnd/>
              <a:tailEnd/>
            </a:ln>
          </p:spPr>
          <p:txBody>
            <a:bodyPr>
              <a:spAutoFit/>
            </a:bodyPr>
            <a:lstStyle/>
            <a:p>
              <a:pPr fontAlgn="base">
                <a:spcBef>
                  <a:spcPts val="720"/>
                </a:spcBef>
              </a:pPr>
              <a:r>
                <a:rPr lang="en-US" sz="1200" dirty="0">
                  <a:solidFill>
                    <a:srgbClr val="000000"/>
                  </a:solidFill>
                  <a:latin typeface="Arial" panose="020B0604020202020204" pitchFamily="34" charset="0"/>
                  <a:ea typeface="Times New Roman" panose="02020603050405020304" pitchFamily="18" charset="0"/>
                </a:rPr>
                <a:t>$ </a:t>
              </a:r>
              <a:r>
                <a:rPr lang="en-US" sz="1200" kern="1200" dirty="0">
                  <a:solidFill>
                    <a:srgbClr val="000000"/>
                  </a:solidFill>
                  <a:effectLst/>
                  <a:latin typeface="Arial" panose="020B0604020202020204" pitchFamily="34" charset="0"/>
                  <a:ea typeface="Times New Roman" panose="02020603050405020304" pitchFamily="18" charset="0"/>
                </a:rPr>
                <a:t>2,500</a:t>
              </a:r>
              <a:endParaRPr lang="en-US" sz="1200" dirty="0">
                <a:effectLst/>
                <a:latin typeface="Times New Roman" panose="02020603050405020304" pitchFamily="18" charset="0"/>
                <a:ea typeface="Times New Roman" panose="02020603050405020304" pitchFamily="18" charset="0"/>
              </a:endParaRPr>
            </a:p>
          </p:txBody>
        </p:sp>
        <p:sp>
          <p:nvSpPr>
            <p:cNvPr id="119" name="Text Box 262"/>
            <p:cNvSpPr txBox="1">
              <a:spLocks noChangeArrowheads="1"/>
            </p:cNvSpPr>
            <p:nvPr/>
          </p:nvSpPr>
          <p:spPr bwMode="auto">
            <a:xfrm>
              <a:off x="381000" y="5943205"/>
              <a:ext cx="1143090" cy="276999"/>
            </a:xfrm>
            <a:prstGeom prst="rect">
              <a:avLst/>
            </a:prstGeom>
            <a:noFill/>
            <a:ln w="9525">
              <a:noFill/>
              <a:miter lim="800000"/>
              <a:headEnd/>
              <a:tailEnd/>
            </a:ln>
          </p:spPr>
          <p:txBody>
            <a:bodyPr>
              <a:spAutoFit/>
            </a:bodyPr>
            <a:lstStyle/>
            <a:p>
              <a:pPr fontAlgn="base">
                <a:spcBef>
                  <a:spcPts val="720"/>
                </a:spcBef>
              </a:pPr>
              <a:r>
                <a:rPr lang="en-US" sz="1200" dirty="0">
                  <a:solidFill>
                    <a:srgbClr val="000000"/>
                  </a:solidFill>
                  <a:latin typeface="Arial" panose="020B0604020202020204" pitchFamily="34" charset="0"/>
                  <a:ea typeface="Times New Roman" panose="02020603050405020304" pitchFamily="18" charset="0"/>
                </a:rPr>
                <a:t>$ 15,000</a:t>
              </a:r>
              <a:endParaRPr lang="en-US" sz="1200" dirty="0">
                <a:effectLst/>
                <a:latin typeface="Times New Roman" panose="02020603050405020304" pitchFamily="18" charset="0"/>
                <a:ea typeface="Times New Roman" panose="02020603050405020304" pitchFamily="18" charset="0"/>
              </a:endParaRPr>
            </a:p>
          </p:txBody>
        </p:sp>
        <p:sp>
          <p:nvSpPr>
            <p:cNvPr id="120" name="Text Box 263"/>
            <p:cNvSpPr txBox="1">
              <a:spLocks noChangeArrowheads="1"/>
            </p:cNvSpPr>
            <p:nvPr/>
          </p:nvSpPr>
          <p:spPr bwMode="auto">
            <a:xfrm>
              <a:off x="2438325" y="6019692"/>
              <a:ext cx="1143090" cy="276999"/>
            </a:xfrm>
            <a:prstGeom prst="rect">
              <a:avLst/>
            </a:prstGeom>
            <a:noFill/>
            <a:ln w="9525">
              <a:noFill/>
              <a:miter lim="800000"/>
              <a:headEnd/>
              <a:tailEnd/>
            </a:ln>
          </p:spPr>
          <p:txBody>
            <a:bodyPr>
              <a:spAutoFit/>
            </a:bodyPr>
            <a:lstStyle/>
            <a:p>
              <a:pPr fontAlgn="base">
                <a:spcBef>
                  <a:spcPts val="720"/>
                </a:spcBef>
              </a:pPr>
              <a:r>
                <a:rPr lang="en-US" sz="1200" dirty="0">
                  <a:solidFill>
                    <a:srgbClr val="000000"/>
                  </a:solidFill>
                  <a:latin typeface="Arial" panose="020B0604020202020204" pitchFamily="34" charset="0"/>
                  <a:ea typeface="Times New Roman" panose="02020603050405020304" pitchFamily="18" charset="0"/>
                </a:rPr>
                <a:t>$ 15,000</a:t>
              </a:r>
              <a:endParaRPr lang="en-US" sz="1200" dirty="0">
                <a:effectLst/>
                <a:latin typeface="Times New Roman" panose="02020603050405020304" pitchFamily="18" charset="0"/>
                <a:ea typeface="Times New Roman" panose="02020603050405020304" pitchFamily="18" charset="0"/>
              </a:endParaRPr>
            </a:p>
          </p:txBody>
        </p:sp>
        <p:sp>
          <p:nvSpPr>
            <p:cNvPr id="121" name="Text Box 264"/>
            <p:cNvSpPr txBox="1">
              <a:spLocks noChangeArrowheads="1"/>
            </p:cNvSpPr>
            <p:nvPr/>
          </p:nvSpPr>
          <p:spPr bwMode="auto">
            <a:xfrm>
              <a:off x="4495648" y="6019413"/>
              <a:ext cx="1143090" cy="276999"/>
            </a:xfrm>
            <a:prstGeom prst="rect">
              <a:avLst/>
            </a:prstGeom>
            <a:noFill/>
            <a:ln w="9525">
              <a:noFill/>
              <a:miter lim="800000"/>
              <a:headEnd/>
              <a:tailEnd/>
            </a:ln>
          </p:spPr>
          <p:txBody>
            <a:bodyPr>
              <a:spAutoFit/>
            </a:bodyPr>
            <a:lstStyle/>
            <a:p>
              <a:pPr fontAlgn="base">
                <a:spcBef>
                  <a:spcPts val="720"/>
                </a:spcBef>
              </a:pPr>
              <a:r>
                <a:rPr lang="en-US" sz="1200" dirty="0">
                  <a:solidFill>
                    <a:srgbClr val="000000"/>
                  </a:solidFill>
                  <a:latin typeface="Arial" panose="020B0604020202020204" pitchFamily="34" charset="0"/>
                  <a:ea typeface="Times New Roman" panose="02020603050405020304" pitchFamily="18" charset="0"/>
                </a:rPr>
                <a:t>$ 15,000</a:t>
              </a:r>
              <a:endParaRPr lang="en-US" sz="1200" dirty="0">
                <a:effectLst/>
                <a:latin typeface="Times New Roman" panose="02020603050405020304" pitchFamily="18" charset="0"/>
                <a:ea typeface="Times New Roman" panose="02020603050405020304" pitchFamily="18" charset="0"/>
              </a:endParaRPr>
            </a:p>
          </p:txBody>
        </p:sp>
      </p:grpSp>
      <p:sp>
        <p:nvSpPr>
          <p:cNvPr id="122" name="Rectangle 121"/>
          <p:cNvSpPr/>
          <p:nvPr/>
        </p:nvSpPr>
        <p:spPr>
          <a:xfrm>
            <a:off x="3482213" y="5454186"/>
            <a:ext cx="3935565" cy="410882"/>
          </a:xfrm>
          <a:prstGeom prst="rect">
            <a:avLst/>
          </a:prstGeom>
        </p:spPr>
        <p:txBody>
          <a:bodyPr wrap="none">
            <a:spAutoFit/>
          </a:bodyPr>
          <a:lstStyle/>
          <a:p>
            <a:pPr>
              <a:lnSpc>
                <a:spcPct val="115000"/>
              </a:lnSpc>
              <a:spcAft>
                <a:spcPts val="1000"/>
              </a:spcAft>
              <a:tabLst>
                <a:tab pos="1597025" algn="l"/>
              </a:tabLst>
            </a:pPr>
            <a:r>
              <a:rPr lang="en-US" b="1" dirty="0" smtClean="0">
                <a:latin typeface="Constantia" panose="02030602050306030303" pitchFamily="18" charset="0"/>
                <a:ea typeface="Constantia" panose="02030602050306030303" pitchFamily="18" charset="0"/>
                <a:cs typeface="Times New Roman" panose="02020603050405020304" pitchFamily="18" charset="0"/>
              </a:rPr>
              <a:t>Cash </a:t>
            </a:r>
            <a:r>
              <a:rPr lang="en-US" b="1" dirty="0">
                <a:latin typeface="Constantia" panose="02030602050306030303" pitchFamily="18" charset="0"/>
                <a:ea typeface="Constantia" panose="02030602050306030303" pitchFamily="18" charset="0"/>
                <a:cs typeface="Times New Roman" panose="02020603050405020304" pitchFamily="18" charset="0"/>
              </a:rPr>
              <a:t>flow diagram of Alternative B</a:t>
            </a:r>
            <a:endParaRPr lang="en-US" dirty="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123" name="Rectangle 122"/>
          <p:cNvSpPr/>
          <p:nvPr/>
        </p:nvSpPr>
        <p:spPr>
          <a:xfrm>
            <a:off x="3807056" y="3360156"/>
            <a:ext cx="3933706" cy="410882"/>
          </a:xfrm>
          <a:prstGeom prst="rect">
            <a:avLst/>
          </a:prstGeom>
        </p:spPr>
        <p:txBody>
          <a:bodyPr wrap="none">
            <a:spAutoFit/>
          </a:bodyPr>
          <a:lstStyle/>
          <a:p>
            <a:pPr>
              <a:lnSpc>
                <a:spcPct val="115000"/>
              </a:lnSpc>
              <a:spcAft>
                <a:spcPts val="1000"/>
              </a:spcAft>
              <a:tabLst>
                <a:tab pos="1597025" algn="l"/>
              </a:tabLst>
            </a:pPr>
            <a:r>
              <a:rPr lang="en-US" b="1" dirty="0">
                <a:latin typeface="Constantia" panose="02030602050306030303" pitchFamily="18" charset="0"/>
                <a:ea typeface="Constantia" panose="02030602050306030303" pitchFamily="18" charset="0"/>
                <a:cs typeface="Times New Roman" panose="02020603050405020304" pitchFamily="18" charset="0"/>
              </a:rPr>
              <a:t>Cash flow diagram of Alternative A</a:t>
            </a:r>
            <a:endParaRPr lang="en-US" dirty="0">
              <a:effectLst/>
              <a:latin typeface="Constantia" panose="02030602050306030303" pitchFamily="18" charset="0"/>
              <a:ea typeface="Constantia" panose="02030602050306030303" pitchFamily="18" charset="0"/>
              <a:cs typeface="Times New Roman" panose="02020603050405020304" pitchFamily="18" charset="0"/>
            </a:endParaRPr>
          </a:p>
        </p:txBody>
      </p:sp>
    </p:spTree>
    <p:extLst>
      <p:ext uri="{BB962C8B-B14F-4D97-AF65-F5344CB8AC3E}">
        <p14:creationId xmlns:p14="http://schemas.microsoft.com/office/powerpoint/2010/main" val="259141244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951062" y="1511341"/>
            <a:ext cx="10203611" cy="3113342"/>
            <a:chOff x="533400" y="1278203"/>
            <a:chExt cx="8154109" cy="3113342"/>
          </a:xfrm>
        </p:grpSpPr>
        <p:cxnSp>
          <p:nvCxnSpPr>
            <p:cNvPr id="5" name="Line 4"/>
            <p:cNvCxnSpPr/>
            <p:nvPr/>
          </p:nvCxnSpPr>
          <p:spPr bwMode="auto">
            <a:xfrm>
              <a:off x="990600" y="2819400"/>
              <a:ext cx="6934200" cy="0"/>
            </a:xfrm>
            <a:prstGeom prst="line">
              <a:avLst/>
            </a:prstGeom>
            <a:noFill/>
            <a:ln w="9525">
              <a:solidFill>
                <a:schemeClr val="tx1"/>
              </a:solidFill>
              <a:round/>
              <a:headEnd/>
              <a:tailEnd/>
            </a:ln>
          </p:spPr>
        </p:cxnSp>
        <p:cxnSp>
          <p:nvCxnSpPr>
            <p:cNvPr id="6" name="Line 5"/>
            <p:cNvCxnSpPr/>
            <p:nvPr/>
          </p:nvCxnSpPr>
          <p:spPr bwMode="auto">
            <a:xfrm>
              <a:off x="990600" y="2819400"/>
              <a:ext cx="0" cy="533400"/>
            </a:xfrm>
            <a:prstGeom prst="line">
              <a:avLst/>
            </a:prstGeom>
            <a:noFill/>
            <a:ln w="9525">
              <a:solidFill>
                <a:schemeClr val="tx1"/>
              </a:solidFill>
              <a:round/>
              <a:headEnd/>
              <a:tailEnd type="triangle" w="med" len="med"/>
            </a:ln>
          </p:spPr>
        </p:cxnSp>
        <p:cxnSp>
          <p:nvCxnSpPr>
            <p:cNvPr id="7" name="Line 6"/>
            <p:cNvCxnSpPr/>
            <p:nvPr/>
          </p:nvCxnSpPr>
          <p:spPr bwMode="auto">
            <a:xfrm flipV="1">
              <a:off x="1524000" y="2133600"/>
              <a:ext cx="0" cy="685800"/>
            </a:xfrm>
            <a:prstGeom prst="line">
              <a:avLst/>
            </a:prstGeom>
            <a:noFill/>
            <a:ln w="9525">
              <a:solidFill>
                <a:schemeClr val="tx1"/>
              </a:solidFill>
              <a:round/>
              <a:headEnd/>
              <a:tailEnd type="triangle" w="med" len="med"/>
            </a:ln>
          </p:spPr>
        </p:cxnSp>
        <p:cxnSp>
          <p:nvCxnSpPr>
            <p:cNvPr id="8" name="Line 7"/>
            <p:cNvCxnSpPr/>
            <p:nvPr/>
          </p:nvCxnSpPr>
          <p:spPr bwMode="auto">
            <a:xfrm flipV="1">
              <a:off x="2209800" y="2133600"/>
              <a:ext cx="0" cy="685800"/>
            </a:xfrm>
            <a:prstGeom prst="line">
              <a:avLst/>
            </a:prstGeom>
            <a:noFill/>
            <a:ln w="9525">
              <a:solidFill>
                <a:schemeClr val="tx1"/>
              </a:solidFill>
              <a:round/>
              <a:headEnd/>
              <a:tailEnd type="triangle" w="med" len="med"/>
            </a:ln>
          </p:spPr>
        </p:cxnSp>
        <p:cxnSp>
          <p:nvCxnSpPr>
            <p:cNvPr id="9" name="Line 8"/>
            <p:cNvCxnSpPr/>
            <p:nvPr/>
          </p:nvCxnSpPr>
          <p:spPr bwMode="auto">
            <a:xfrm flipV="1">
              <a:off x="2895600" y="1600200"/>
              <a:ext cx="0" cy="1219200"/>
            </a:xfrm>
            <a:prstGeom prst="line">
              <a:avLst/>
            </a:prstGeom>
            <a:noFill/>
            <a:ln w="9525">
              <a:solidFill>
                <a:schemeClr val="tx1"/>
              </a:solidFill>
              <a:round/>
              <a:headEnd/>
              <a:tailEnd type="triangle" w="med" len="med"/>
            </a:ln>
          </p:spPr>
        </p:cxnSp>
        <p:cxnSp>
          <p:nvCxnSpPr>
            <p:cNvPr id="10" name="Line 9"/>
            <p:cNvCxnSpPr/>
            <p:nvPr/>
          </p:nvCxnSpPr>
          <p:spPr bwMode="auto">
            <a:xfrm>
              <a:off x="3505200" y="2819400"/>
              <a:ext cx="0" cy="1295400"/>
            </a:xfrm>
            <a:prstGeom prst="line">
              <a:avLst/>
            </a:prstGeom>
            <a:noFill/>
            <a:ln w="9525">
              <a:solidFill>
                <a:schemeClr val="tx1"/>
              </a:solidFill>
              <a:round/>
              <a:headEnd/>
              <a:tailEnd type="triangle" w="med" len="med"/>
            </a:ln>
          </p:spPr>
        </p:cxnSp>
        <p:cxnSp>
          <p:nvCxnSpPr>
            <p:cNvPr id="11" name="Line 10"/>
            <p:cNvCxnSpPr/>
            <p:nvPr/>
          </p:nvCxnSpPr>
          <p:spPr bwMode="auto">
            <a:xfrm flipV="1">
              <a:off x="4038600" y="2133600"/>
              <a:ext cx="0" cy="685800"/>
            </a:xfrm>
            <a:prstGeom prst="line">
              <a:avLst/>
            </a:prstGeom>
            <a:noFill/>
            <a:ln w="9525">
              <a:solidFill>
                <a:schemeClr val="tx1"/>
              </a:solidFill>
              <a:round/>
              <a:headEnd/>
              <a:tailEnd type="triangle" w="med" len="med"/>
            </a:ln>
          </p:spPr>
        </p:cxnSp>
        <p:cxnSp>
          <p:nvCxnSpPr>
            <p:cNvPr id="12" name="Line 11"/>
            <p:cNvCxnSpPr/>
            <p:nvPr/>
          </p:nvCxnSpPr>
          <p:spPr bwMode="auto">
            <a:xfrm flipV="1">
              <a:off x="4724400" y="1600200"/>
              <a:ext cx="0" cy="1219200"/>
            </a:xfrm>
            <a:prstGeom prst="line">
              <a:avLst/>
            </a:prstGeom>
            <a:noFill/>
            <a:ln w="9525">
              <a:solidFill>
                <a:schemeClr val="tx1"/>
              </a:solidFill>
              <a:round/>
              <a:headEnd/>
              <a:tailEnd type="triangle" w="med" len="med"/>
            </a:ln>
          </p:spPr>
        </p:cxnSp>
        <p:cxnSp>
          <p:nvCxnSpPr>
            <p:cNvPr id="13" name="Line 12"/>
            <p:cNvCxnSpPr/>
            <p:nvPr/>
          </p:nvCxnSpPr>
          <p:spPr bwMode="auto">
            <a:xfrm flipV="1">
              <a:off x="5334000" y="2133600"/>
              <a:ext cx="0" cy="685800"/>
            </a:xfrm>
            <a:prstGeom prst="line">
              <a:avLst/>
            </a:prstGeom>
            <a:noFill/>
            <a:ln w="9525">
              <a:solidFill>
                <a:schemeClr val="tx1"/>
              </a:solidFill>
              <a:round/>
              <a:headEnd/>
              <a:tailEnd type="triangle" w="med" len="med"/>
            </a:ln>
          </p:spPr>
        </p:cxnSp>
        <p:cxnSp>
          <p:nvCxnSpPr>
            <p:cNvPr id="14" name="Line 13"/>
            <p:cNvCxnSpPr/>
            <p:nvPr/>
          </p:nvCxnSpPr>
          <p:spPr bwMode="auto">
            <a:xfrm>
              <a:off x="5867400" y="2819400"/>
              <a:ext cx="0" cy="1295400"/>
            </a:xfrm>
            <a:prstGeom prst="line">
              <a:avLst/>
            </a:prstGeom>
            <a:noFill/>
            <a:ln w="9525">
              <a:solidFill>
                <a:schemeClr val="tx1"/>
              </a:solidFill>
              <a:round/>
              <a:headEnd/>
              <a:tailEnd type="triangle" w="med" len="med"/>
            </a:ln>
          </p:spPr>
        </p:cxnSp>
        <p:cxnSp>
          <p:nvCxnSpPr>
            <p:cNvPr id="15" name="Line 14"/>
            <p:cNvCxnSpPr/>
            <p:nvPr/>
          </p:nvCxnSpPr>
          <p:spPr bwMode="auto">
            <a:xfrm flipV="1">
              <a:off x="6400800" y="1600200"/>
              <a:ext cx="0" cy="1219200"/>
            </a:xfrm>
            <a:prstGeom prst="line">
              <a:avLst/>
            </a:prstGeom>
            <a:noFill/>
            <a:ln w="9525">
              <a:solidFill>
                <a:schemeClr val="tx1"/>
              </a:solidFill>
              <a:round/>
              <a:headEnd/>
              <a:tailEnd type="triangle" w="med" len="med"/>
            </a:ln>
          </p:spPr>
        </p:cxnSp>
        <p:cxnSp>
          <p:nvCxnSpPr>
            <p:cNvPr id="16" name="Line 15"/>
            <p:cNvCxnSpPr/>
            <p:nvPr/>
          </p:nvCxnSpPr>
          <p:spPr bwMode="auto">
            <a:xfrm flipV="1">
              <a:off x="6934200" y="2209800"/>
              <a:ext cx="0" cy="609600"/>
            </a:xfrm>
            <a:prstGeom prst="line">
              <a:avLst/>
            </a:prstGeom>
            <a:noFill/>
            <a:ln w="9525">
              <a:solidFill>
                <a:schemeClr val="tx1"/>
              </a:solidFill>
              <a:round/>
              <a:headEnd/>
              <a:tailEnd type="triangle" w="med" len="med"/>
            </a:ln>
          </p:spPr>
        </p:cxnSp>
        <p:cxnSp>
          <p:nvCxnSpPr>
            <p:cNvPr id="17" name="Line 16"/>
            <p:cNvCxnSpPr/>
            <p:nvPr/>
          </p:nvCxnSpPr>
          <p:spPr bwMode="auto">
            <a:xfrm flipV="1">
              <a:off x="7467600" y="2209800"/>
              <a:ext cx="0" cy="609600"/>
            </a:xfrm>
            <a:prstGeom prst="line">
              <a:avLst/>
            </a:prstGeom>
            <a:noFill/>
            <a:ln w="9525">
              <a:solidFill>
                <a:schemeClr val="tx1"/>
              </a:solidFill>
              <a:round/>
              <a:headEnd/>
              <a:tailEnd type="triangle" w="med" len="med"/>
            </a:ln>
          </p:spPr>
        </p:cxnSp>
        <p:cxnSp>
          <p:nvCxnSpPr>
            <p:cNvPr id="18" name="Line 17"/>
            <p:cNvCxnSpPr/>
            <p:nvPr/>
          </p:nvCxnSpPr>
          <p:spPr bwMode="auto">
            <a:xfrm flipV="1">
              <a:off x="7924800" y="2514600"/>
              <a:ext cx="0" cy="304800"/>
            </a:xfrm>
            <a:prstGeom prst="line">
              <a:avLst/>
            </a:prstGeom>
            <a:noFill/>
            <a:ln w="9525">
              <a:solidFill>
                <a:schemeClr val="tx1"/>
              </a:solidFill>
              <a:round/>
              <a:headEnd/>
              <a:tailEnd type="triangle" w="med" len="med"/>
            </a:ln>
          </p:spPr>
        </p:cxnSp>
        <p:sp>
          <p:nvSpPr>
            <p:cNvPr id="19" name="Text Box 18"/>
            <p:cNvSpPr txBox="1">
              <a:spLocks noChangeArrowheads="1"/>
            </p:cNvSpPr>
            <p:nvPr/>
          </p:nvSpPr>
          <p:spPr bwMode="auto">
            <a:xfrm>
              <a:off x="761983" y="2743113"/>
              <a:ext cx="457951" cy="784896"/>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0</a:t>
              </a:r>
              <a:endParaRPr lang="en-US" sz="1200">
                <a:effectLst/>
                <a:latin typeface="Times New Roman" panose="02020603050405020304" pitchFamily="18" charset="0"/>
                <a:ea typeface="Times New Roman" panose="02020603050405020304" pitchFamily="18" charset="0"/>
              </a:endParaRPr>
            </a:p>
          </p:txBody>
        </p:sp>
        <p:sp>
          <p:nvSpPr>
            <p:cNvPr id="20" name="Text Box 19"/>
            <p:cNvSpPr txBox="1">
              <a:spLocks noChangeArrowheads="1"/>
            </p:cNvSpPr>
            <p:nvPr/>
          </p:nvSpPr>
          <p:spPr bwMode="auto">
            <a:xfrm>
              <a:off x="1371535" y="2819308"/>
              <a:ext cx="456445" cy="784896"/>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1</a:t>
              </a:r>
              <a:endParaRPr lang="en-US" sz="1200">
                <a:effectLst/>
                <a:latin typeface="Times New Roman" panose="02020603050405020304" pitchFamily="18" charset="0"/>
                <a:ea typeface="Times New Roman" panose="02020603050405020304" pitchFamily="18" charset="0"/>
              </a:endParaRPr>
            </a:p>
          </p:txBody>
        </p:sp>
        <p:sp>
          <p:nvSpPr>
            <p:cNvPr id="21" name="Text Box 20"/>
            <p:cNvSpPr txBox="1">
              <a:spLocks noChangeArrowheads="1"/>
            </p:cNvSpPr>
            <p:nvPr/>
          </p:nvSpPr>
          <p:spPr bwMode="auto">
            <a:xfrm>
              <a:off x="2057284" y="2819308"/>
              <a:ext cx="457951" cy="784896"/>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2</a:t>
              </a:r>
              <a:endParaRPr lang="en-US" sz="1200">
                <a:effectLst/>
                <a:latin typeface="Times New Roman" panose="02020603050405020304" pitchFamily="18" charset="0"/>
                <a:ea typeface="Times New Roman" panose="02020603050405020304" pitchFamily="18" charset="0"/>
              </a:endParaRPr>
            </a:p>
          </p:txBody>
        </p:sp>
        <p:sp>
          <p:nvSpPr>
            <p:cNvPr id="22" name="Text Box 21"/>
            <p:cNvSpPr txBox="1">
              <a:spLocks noChangeArrowheads="1"/>
            </p:cNvSpPr>
            <p:nvPr/>
          </p:nvSpPr>
          <p:spPr bwMode="auto">
            <a:xfrm>
              <a:off x="2743032" y="2819308"/>
              <a:ext cx="457951" cy="784896"/>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3</a:t>
              </a:r>
              <a:endParaRPr lang="en-US" sz="1200">
                <a:effectLst/>
                <a:latin typeface="Times New Roman" panose="02020603050405020304" pitchFamily="18" charset="0"/>
                <a:ea typeface="Times New Roman" panose="02020603050405020304" pitchFamily="18" charset="0"/>
              </a:endParaRPr>
            </a:p>
          </p:txBody>
        </p:sp>
        <p:sp>
          <p:nvSpPr>
            <p:cNvPr id="23" name="Text Box 22"/>
            <p:cNvSpPr txBox="1">
              <a:spLocks noChangeArrowheads="1"/>
            </p:cNvSpPr>
            <p:nvPr/>
          </p:nvSpPr>
          <p:spPr bwMode="auto">
            <a:xfrm>
              <a:off x="3276390" y="2819308"/>
              <a:ext cx="457951" cy="784896"/>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4</a:t>
              </a:r>
              <a:endParaRPr lang="en-US" sz="1200">
                <a:effectLst/>
                <a:latin typeface="Times New Roman" panose="02020603050405020304" pitchFamily="18" charset="0"/>
                <a:ea typeface="Times New Roman" panose="02020603050405020304" pitchFamily="18" charset="0"/>
              </a:endParaRPr>
            </a:p>
          </p:txBody>
        </p:sp>
        <p:sp>
          <p:nvSpPr>
            <p:cNvPr id="24" name="Text Box 23"/>
            <p:cNvSpPr txBox="1">
              <a:spLocks noChangeArrowheads="1"/>
            </p:cNvSpPr>
            <p:nvPr/>
          </p:nvSpPr>
          <p:spPr bwMode="auto">
            <a:xfrm>
              <a:off x="3885945" y="2819308"/>
              <a:ext cx="456445" cy="784896"/>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5</a:t>
              </a:r>
              <a:endParaRPr lang="en-US" sz="1200">
                <a:effectLst/>
                <a:latin typeface="Times New Roman" panose="02020603050405020304" pitchFamily="18" charset="0"/>
                <a:ea typeface="Times New Roman" panose="02020603050405020304" pitchFamily="18" charset="0"/>
              </a:endParaRPr>
            </a:p>
          </p:txBody>
        </p:sp>
        <p:sp>
          <p:nvSpPr>
            <p:cNvPr id="25" name="Text Box 24"/>
            <p:cNvSpPr txBox="1">
              <a:spLocks noChangeArrowheads="1"/>
            </p:cNvSpPr>
            <p:nvPr/>
          </p:nvSpPr>
          <p:spPr bwMode="auto">
            <a:xfrm>
              <a:off x="4571691" y="2819308"/>
              <a:ext cx="457951" cy="784896"/>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6</a:t>
              </a:r>
              <a:endParaRPr lang="en-US" sz="1200">
                <a:effectLst/>
                <a:latin typeface="Times New Roman" panose="02020603050405020304" pitchFamily="18" charset="0"/>
                <a:ea typeface="Times New Roman" panose="02020603050405020304" pitchFamily="18" charset="0"/>
              </a:endParaRPr>
            </a:p>
          </p:txBody>
        </p:sp>
        <p:sp>
          <p:nvSpPr>
            <p:cNvPr id="26" name="Text Box 25"/>
            <p:cNvSpPr txBox="1">
              <a:spLocks noChangeArrowheads="1"/>
            </p:cNvSpPr>
            <p:nvPr/>
          </p:nvSpPr>
          <p:spPr bwMode="auto">
            <a:xfrm>
              <a:off x="5181245" y="2819308"/>
              <a:ext cx="456445" cy="784896"/>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7</a:t>
              </a:r>
              <a:endParaRPr lang="en-US" sz="1200">
                <a:effectLst/>
                <a:latin typeface="Times New Roman" panose="02020603050405020304" pitchFamily="18" charset="0"/>
                <a:ea typeface="Times New Roman" panose="02020603050405020304" pitchFamily="18" charset="0"/>
              </a:endParaRPr>
            </a:p>
          </p:txBody>
        </p:sp>
        <p:sp>
          <p:nvSpPr>
            <p:cNvPr id="27" name="Text Box 26"/>
            <p:cNvSpPr txBox="1">
              <a:spLocks noChangeArrowheads="1"/>
            </p:cNvSpPr>
            <p:nvPr/>
          </p:nvSpPr>
          <p:spPr bwMode="auto">
            <a:xfrm>
              <a:off x="5638409" y="2819308"/>
              <a:ext cx="457951" cy="784896"/>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8</a:t>
              </a:r>
              <a:endParaRPr lang="en-US" sz="1200">
                <a:effectLst/>
                <a:latin typeface="Times New Roman" panose="02020603050405020304" pitchFamily="18" charset="0"/>
                <a:ea typeface="Times New Roman" panose="02020603050405020304" pitchFamily="18" charset="0"/>
              </a:endParaRPr>
            </a:p>
          </p:txBody>
        </p:sp>
        <p:sp>
          <p:nvSpPr>
            <p:cNvPr id="28" name="Text Box 27"/>
            <p:cNvSpPr txBox="1">
              <a:spLocks noChangeArrowheads="1"/>
            </p:cNvSpPr>
            <p:nvPr/>
          </p:nvSpPr>
          <p:spPr bwMode="auto">
            <a:xfrm>
              <a:off x="6247963" y="2819308"/>
              <a:ext cx="456445" cy="784896"/>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9</a:t>
              </a:r>
              <a:endParaRPr lang="en-US" sz="1200">
                <a:effectLst/>
                <a:latin typeface="Times New Roman" panose="02020603050405020304" pitchFamily="18" charset="0"/>
                <a:ea typeface="Times New Roman" panose="02020603050405020304" pitchFamily="18" charset="0"/>
              </a:endParaRPr>
            </a:p>
          </p:txBody>
        </p:sp>
        <p:sp>
          <p:nvSpPr>
            <p:cNvPr id="29" name="Text Box 28"/>
            <p:cNvSpPr txBox="1">
              <a:spLocks noChangeArrowheads="1"/>
            </p:cNvSpPr>
            <p:nvPr/>
          </p:nvSpPr>
          <p:spPr bwMode="auto">
            <a:xfrm>
              <a:off x="6781321" y="2819308"/>
              <a:ext cx="456445" cy="1159044"/>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10</a:t>
              </a:r>
              <a:endParaRPr lang="en-US" sz="1200">
                <a:effectLst/>
                <a:latin typeface="Times New Roman" panose="02020603050405020304" pitchFamily="18" charset="0"/>
                <a:ea typeface="Times New Roman" panose="02020603050405020304" pitchFamily="18" charset="0"/>
              </a:endParaRPr>
            </a:p>
          </p:txBody>
        </p:sp>
        <p:sp>
          <p:nvSpPr>
            <p:cNvPr id="30" name="Text Box 29"/>
            <p:cNvSpPr txBox="1">
              <a:spLocks noChangeArrowheads="1"/>
            </p:cNvSpPr>
            <p:nvPr/>
          </p:nvSpPr>
          <p:spPr bwMode="auto">
            <a:xfrm>
              <a:off x="7238487" y="2819308"/>
              <a:ext cx="457951" cy="1533193"/>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 11</a:t>
              </a:r>
              <a:endParaRPr lang="en-US" sz="1200">
                <a:effectLst/>
                <a:latin typeface="Times New Roman" panose="02020603050405020304" pitchFamily="18" charset="0"/>
                <a:ea typeface="Times New Roman" panose="02020603050405020304" pitchFamily="18" charset="0"/>
              </a:endParaRPr>
            </a:p>
          </p:txBody>
        </p:sp>
        <p:sp>
          <p:nvSpPr>
            <p:cNvPr id="31" name="Text Box 30"/>
            <p:cNvSpPr txBox="1">
              <a:spLocks noChangeArrowheads="1"/>
            </p:cNvSpPr>
            <p:nvPr/>
          </p:nvSpPr>
          <p:spPr bwMode="auto">
            <a:xfrm>
              <a:off x="7771844" y="2819308"/>
              <a:ext cx="456445" cy="1159044"/>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12</a:t>
              </a:r>
              <a:endParaRPr lang="en-US" sz="1200">
                <a:effectLst/>
                <a:latin typeface="Times New Roman" panose="02020603050405020304" pitchFamily="18" charset="0"/>
                <a:ea typeface="Times New Roman" panose="02020603050405020304" pitchFamily="18" charset="0"/>
              </a:endParaRPr>
            </a:p>
          </p:txBody>
        </p:sp>
        <p:sp>
          <p:nvSpPr>
            <p:cNvPr id="32" name="Text Box 31"/>
            <p:cNvSpPr txBox="1">
              <a:spLocks noChangeArrowheads="1"/>
            </p:cNvSpPr>
            <p:nvPr/>
          </p:nvSpPr>
          <p:spPr bwMode="auto">
            <a:xfrm>
              <a:off x="1371535" y="1752571"/>
              <a:ext cx="1295524"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$1,000</a:t>
              </a:r>
              <a:endParaRPr lang="en-US" sz="1200" dirty="0">
                <a:effectLst/>
                <a:latin typeface="Times New Roman" panose="02020603050405020304" pitchFamily="18" charset="0"/>
                <a:ea typeface="Times New Roman" panose="02020603050405020304" pitchFamily="18" charset="0"/>
              </a:endParaRPr>
            </a:p>
          </p:txBody>
        </p:sp>
        <p:sp>
          <p:nvSpPr>
            <p:cNvPr id="33" name="Text Box 32"/>
            <p:cNvSpPr txBox="1">
              <a:spLocks noChangeArrowheads="1"/>
            </p:cNvSpPr>
            <p:nvPr/>
          </p:nvSpPr>
          <p:spPr bwMode="auto">
            <a:xfrm>
              <a:off x="3734341" y="1890141"/>
              <a:ext cx="1295524"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$1,000</a:t>
              </a:r>
              <a:endParaRPr lang="en-US" sz="1200" dirty="0">
                <a:effectLst/>
                <a:latin typeface="Times New Roman" panose="02020603050405020304" pitchFamily="18" charset="0"/>
                <a:ea typeface="Times New Roman" panose="02020603050405020304" pitchFamily="18" charset="0"/>
              </a:endParaRPr>
            </a:p>
          </p:txBody>
        </p:sp>
        <p:sp>
          <p:nvSpPr>
            <p:cNvPr id="34" name="Text Box 33"/>
            <p:cNvSpPr txBox="1">
              <a:spLocks noChangeArrowheads="1"/>
            </p:cNvSpPr>
            <p:nvPr/>
          </p:nvSpPr>
          <p:spPr bwMode="auto">
            <a:xfrm>
              <a:off x="5104542" y="1904963"/>
              <a:ext cx="837414" cy="276999"/>
            </a:xfrm>
            <a:prstGeom prst="rect">
              <a:avLst/>
            </a:prstGeom>
            <a:noFill/>
            <a:ln w="9525">
              <a:noFill/>
              <a:miter lim="800000"/>
              <a:headEnd/>
              <a:tailEnd/>
            </a:ln>
          </p:spPr>
          <p:txBody>
            <a:bodyPr wrap="square">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$1,000</a:t>
              </a:r>
              <a:endParaRPr lang="en-US" sz="1200" dirty="0">
                <a:effectLst/>
                <a:latin typeface="Times New Roman" panose="02020603050405020304" pitchFamily="18" charset="0"/>
                <a:ea typeface="Times New Roman" panose="02020603050405020304" pitchFamily="18" charset="0"/>
              </a:endParaRPr>
            </a:p>
          </p:txBody>
        </p:sp>
        <p:sp>
          <p:nvSpPr>
            <p:cNvPr id="35" name="Text Box 34"/>
            <p:cNvSpPr txBox="1">
              <a:spLocks noChangeArrowheads="1"/>
            </p:cNvSpPr>
            <p:nvPr/>
          </p:nvSpPr>
          <p:spPr bwMode="auto">
            <a:xfrm>
              <a:off x="6628932" y="1904963"/>
              <a:ext cx="1295524"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 </a:t>
              </a:r>
              <a:r>
                <a:rPr lang="en-US" sz="1200" kern="1200" dirty="0">
                  <a:solidFill>
                    <a:srgbClr val="000000"/>
                  </a:solidFill>
                  <a:effectLst/>
                  <a:latin typeface="Arial" panose="020B0604020202020204" pitchFamily="34" charset="0"/>
                  <a:ea typeface="Times New Roman" panose="02020603050405020304" pitchFamily="18" charset="0"/>
                </a:rPr>
                <a:t>1,000</a:t>
              </a:r>
              <a:endParaRPr lang="en-US" sz="1200" dirty="0">
                <a:effectLst/>
                <a:latin typeface="Times New Roman" panose="02020603050405020304" pitchFamily="18" charset="0"/>
                <a:ea typeface="Times New Roman" panose="02020603050405020304" pitchFamily="18" charset="0"/>
              </a:endParaRPr>
            </a:p>
          </p:txBody>
        </p:sp>
        <p:sp>
          <p:nvSpPr>
            <p:cNvPr id="36" name="Text Box 35"/>
            <p:cNvSpPr txBox="1">
              <a:spLocks noChangeArrowheads="1"/>
            </p:cNvSpPr>
            <p:nvPr/>
          </p:nvSpPr>
          <p:spPr bwMode="auto">
            <a:xfrm>
              <a:off x="7619456" y="2209745"/>
              <a:ext cx="1068053"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 </a:t>
              </a:r>
              <a:r>
                <a:rPr lang="en-US" sz="1200" kern="1200" dirty="0">
                  <a:solidFill>
                    <a:srgbClr val="000000"/>
                  </a:solidFill>
                  <a:effectLst/>
                  <a:latin typeface="Arial" panose="020B0604020202020204" pitchFamily="34" charset="0"/>
                  <a:ea typeface="Times New Roman" panose="02020603050405020304" pitchFamily="18" charset="0"/>
                </a:rPr>
                <a:t>500</a:t>
              </a:r>
              <a:endParaRPr lang="en-US" sz="1200" dirty="0">
                <a:effectLst/>
                <a:latin typeface="Times New Roman" panose="02020603050405020304" pitchFamily="18" charset="0"/>
                <a:ea typeface="Times New Roman" panose="02020603050405020304" pitchFamily="18" charset="0"/>
              </a:endParaRPr>
            </a:p>
          </p:txBody>
        </p:sp>
        <p:sp>
          <p:nvSpPr>
            <p:cNvPr id="37" name="Text Box 36"/>
            <p:cNvSpPr txBox="1">
              <a:spLocks noChangeArrowheads="1"/>
            </p:cNvSpPr>
            <p:nvPr/>
          </p:nvSpPr>
          <p:spPr bwMode="auto">
            <a:xfrm>
              <a:off x="2285712" y="1295400"/>
              <a:ext cx="1295524"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$11,500</a:t>
              </a:r>
              <a:endParaRPr lang="en-US" sz="1200" dirty="0">
                <a:effectLst/>
                <a:latin typeface="Times New Roman" panose="02020603050405020304" pitchFamily="18" charset="0"/>
                <a:ea typeface="Times New Roman" panose="02020603050405020304" pitchFamily="18" charset="0"/>
              </a:endParaRPr>
            </a:p>
          </p:txBody>
        </p:sp>
        <p:sp>
          <p:nvSpPr>
            <p:cNvPr id="38" name="Text Box 38"/>
            <p:cNvSpPr txBox="1">
              <a:spLocks noChangeArrowheads="1"/>
            </p:cNvSpPr>
            <p:nvPr/>
          </p:nvSpPr>
          <p:spPr bwMode="auto">
            <a:xfrm>
              <a:off x="4190163" y="1278203"/>
              <a:ext cx="837127" cy="276999"/>
            </a:xfrm>
            <a:prstGeom prst="rect">
              <a:avLst/>
            </a:prstGeom>
            <a:noFill/>
            <a:ln w="9525">
              <a:noFill/>
              <a:miter lim="800000"/>
              <a:headEnd/>
              <a:tailEnd/>
            </a:ln>
          </p:spPr>
          <p:txBody>
            <a:bodyPr wrap="square">
              <a:spAutoFit/>
            </a:bodyPr>
            <a:lstStyle/>
            <a:p>
              <a:pPr marL="0" marR="0" fontAlgn="base">
                <a:spcBef>
                  <a:spcPts val="720"/>
                </a:spcBef>
                <a:spcAft>
                  <a:spcPts val="0"/>
                </a:spcAft>
              </a:pPr>
              <a:r>
                <a:rPr lang="en-US" sz="1200" kern="1200">
                  <a:solidFill>
                    <a:srgbClr val="000000"/>
                  </a:solidFill>
                  <a:effectLst/>
                  <a:latin typeface="Arial" panose="020B0604020202020204" pitchFamily="34" charset="0"/>
                  <a:ea typeface="Times New Roman" panose="02020603050405020304" pitchFamily="18" charset="0"/>
                </a:rPr>
                <a:t>Rs. 11,500</a:t>
              </a:r>
              <a:endParaRPr lang="en-US" sz="1200">
                <a:effectLst/>
                <a:latin typeface="Times New Roman" panose="02020603050405020304" pitchFamily="18" charset="0"/>
                <a:ea typeface="Times New Roman" panose="02020603050405020304" pitchFamily="18" charset="0"/>
              </a:endParaRPr>
            </a:p>
          </p:txBody>
        </p:sp>
        <p:sp>
          <p:nvSpPr>
            <p:cNvPr id="39" name="Text Box 39"/>
            <p:cNvSpPr txBox="1">
              <a:spLocks noChangeArrowheads="1"/>
            </p:cNvSpPr>
            <p:nvPr/>
          </p:nvSpPr>
          <p:spPr bwMode="auto">
            <a:xfrm>
              <a:off x="6056646" y="1321455"/>
              <a:ext cx="1295524"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$ 11,500</a:t>
              </a:r>
              <a:endParaRPr lang="en-US" sz="1200" dirty="0">
                <a:effectLst/>
                <a:latin typeface="Times New Roman" panose="02020603050405020304" pitchFamily="18" charset="0"/>
                <a:ea typeface="Times New Roman" panose="02020603050405020304" pitchFamily="18" charset="0"/>
              </a:endParaRPr>
            </a:p>
          </p:txBody>
        </p:sp>
        <p:sp>
          <p:nvSpPr>
            <p:cNvPr id="40" name="Text Box 40"/>
            <p:cNvSpPr txBox="1">
              <a:spLocks noChangeArrowheads="1"/>
            </p:cNvSpPr>
            <p:nvPr/>
          </p:nvSpPr>
          <p:spPr bwMode="auto">
            <a:xfrm>
              <a:off x="533400" y="3276480"/>
              <a:ext cx="1295524"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$ 2,500</a:t>
              </a:r>
              <a:endParaRPr lang="en-US" sz="1200" dirty="0">
                <a:effectLst/>
                <a:latin typeface="Times New Roman" panose="02020603050405020304" pitchFamily="18" charset="0"/>
                <a:ea typeface="Times New Roman" panose="02020603050405020304" pitchFamily="18" charset="0"/>
              </a:endParaRPr>
            </a:p>
          </p:txBody>
        </p:sp>
        <p:sp>
          <p:nvSpPr>
            <p:cNvPr id="41" name="Text Box 41"/>
            <p:cNvSpPr txBox="1">
              <a:spLocks noChangeArrowheads="1"/>
            </p:cNvSpPr>
            <p:nvPr/>
          </p:nvSpPr>
          <p:spPr bwMode="auto">
            <a:xfrm>
              <a:off x="3199871" y="4063578"/>
              <a:ext cx="1295524"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$12,500</a:t>
              </a:r>
              <a:endParaRPr lang="en-US" sz="1200" dirty="0">
                <a:effectLst/>
                <a:latin typeface="Times New Roman" panose="02020603050405020304" pitchFamily="18" charset="0"/>
                <a:ea typeface="Times New Roman" panose="02020603050405020304" pitchFamily="18" charset="0"/>
              </a:endParaRPr>
            </a:p>
          </p:txBody>
        </p:sp>
        <p:sp>
          <p:nvSpPr>
            <p:cNvPr id="42" name="Text Box 42"/>
            <p:cNvSpPr txBox="1">
              <a:spLocks noChangeArrowheads="1"/>
            </p:cNvSpPr>
            <p:nvPr/>
          </p:nvSpPr>
          <p:spPr bwMode="auto">
            <a:xfrm>
              <a:off x="5485591" y="4114546"/>
              <a:ext cx="1295524" cy="276999"/>
            </a:xfrm>
            <a:prstGeom prst="rect">
              <a:avLst/>
            </a:prstGeom>
            <a:noFill/>
            <a:ln w="9525">
              <a:noFill/>
              <a:miter lim="800000"/>
              <a:headEnd/>
              <a:tailEnd/>
            </a:ln>
          </p:spPr>
          <p:txBody>
            <a:bodyPr>
              <a:spAutoFit/>
            </a:bodyPr>
            <a:lstStyle/>
            <a:p>
              <a:pPr marL="0" marR="0" fontAlgn="base">
                <a:spcBef>
                  <a:spcPts val="720"/>
                </a:spcBef>
                <a:spcAft>
                  <a:spcPts val="0"/>
                </a:spcAft>
              </a:pPr>
              <a:r>
                <a:rPr lang="en-US" sz="1200" kern="1200" dirty="0" smtClean="0">
                  <a:solidFill>
                    <a:srgbClr val="000000"/>
                  </a:solidFill>
                  <a:effectLst/>
                  <a:latin typeface="Arial" panose="020B0604020202020204" pitchFamily="34" charset="0"/>
                  <a:ea typeface="Times New Roman" panose="02020603050405020304" pitchFamily="18" charset="0"/>
                </a:rPr>
                <a:t>$ </a:t>
              </a:r>
              <a:r>
                <a:rPr lang="en-US" sz="1200" kern="1200" dirty="0">
                  <a:solidFill>
                    <a:srgbClr val="000000"/>
                  </a:solidFill>
                  <a:effectLst/>
                  <a:latin typeface="Arial" panose="020B0604020202020204" pitchFamily="34" charset="0"/>
                  <a:ea typeface="Times New Roman" panose="02020603050405020304" pitchFamily="18" charset="0"/>
                </a:rPr>
                <a:t>12,500</a:t>
              </a:r>
              <a:endParaRPr lang="en-US" sz="1200" dirty="0">
                <a:effectLst/>
                <a:latin typeface="Times New Roman" panose="02020603050405020304" pitchFamily="18" charset="0"/>
                <a:ea typeface="Times New Roman" panose="02020603050405020304" pitchFamily="18" charset="0"/>
              </a:endParaRPr>
            </a:p>
          </p:txBody>
        </p:sp>
      </p:grpSp>
      <p:sp>
        <p:nvSpPr>
          <p:cNvPr id="43" name="Rectangle 42"/>
          <p:cNvSpPr/>
          <p:nvPr/>
        </p:nvSpPr>
        <p:spPr>
          <a:xfrm>
            <a:off x="4014655" y="4802284"/>
            <a:ext cx="3405548" cy="410882"/>
          </a:xfrm>
          <a:prstGeom prst="rect">
            <a:avLst/>
          </a:prstGeom>
        </p:spPr>
        <p:txBody>
          <a:bodyPr wrap="none">
            <a:spAutoFit/>
          </a:bodyPr>
          <a:lstStyle/>
          <a:p>
            <a:pPr algn="ctr">
              <a:lnSpc>
                <a:spcPct val="115000"/>
              </a:lnSpc>
              <a:tabLst>
                <a:tab pos="2130425" algn="l"/>
              </a:tabLst>
            </a:pPr>
            <a:r>
              <a:rPr lang="en-US" b="1" dirty="0">
                <a:latin typeface="Constantia" panose="02030602050306030303" pitchFamily="18" charset="0"/>
                <a:ea typeface="Constantia" panose="02030602050306030303" pitchFamily="18" charset="0"/>
                <a:cs typeface="Times New Roman" panose="02020603050405020304" pitchFamily="18" charset="0"/>
              </a:rPr>
              <a:t>Incremental Cash </a:t>
            </a:r>
            <a:r>
              <a:rPr lang="en-US" b="1" dirty="0" smtClean="0">
                <a:latin typeface="Constantia" panose="02030602050306030303" pitchFamily="18" charset="0"/>
                <a:ea typeface="Constantia" panose="02030602050306030303" pitchFamily="18" charset="0"/>
                <a:cs typeface="Times New Roman" panose="02020603050405020304" pitchFamily="18" charset="0"/>
              </a:rPr>
              <a:t>flow (B – A)</a:t>
            </a:r>
            <a:endParaRPr lang="en-US" dirty="0">
              <a:effectLst/>
              <a:latin typeface="Constantia" panose="02030602050306030303" pitchFamily="18" charset="0"/>
              <a:ea typeface="Constantia" panose="02030602050306030303" pitchFamily="18" charset="0"/>
              <a:cs typeface="Times New Roman" panose="02020603050405020304" pitchFamily="18" charset="0"/>
            </a:endParaRPr>
          </a:p>
        </p:txBody>
      </p:sp>
    </p:spTree>
    <p:extLst>
      <p:ext uri="{BB962C8B-B14F-4D97-AF65-F5344CB8AC3E}">
        <p14:creationId xmlns:p14="http://schemas.microsoft.com/office/powerpoint/2010/main" val="4695342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1" y="479903"/>
            <a:ext cx="9228826" cy="6274579"/>
          </a:xfrm>
        </p:spPr>
        <p:txBody>
          <a:bodyPr>
            <a:normAutofit lnSpcReduction="10000"/>
          </a:bodyPr>
          <a:lstStyle/>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Here, five sign changes in the incremental cash flow, indicating non-simple incremental investment. </a:t>
            </a:r>
            <a:endParaRPr lang="en-US"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results in the multiple rate of return. </a:t>
            </a:r>
            <a:endParaRPr lang="en-US"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Therefore it is recommended that if and when this type of situation occurs, one of the previously discussed evaluation techniques (PW, FW, AW) be utilized instead. [6]</a:t>
            </a:r>
          </a:p>
          <a:p>
            <a:pPr marL="0" indent="0" algn="just">
              <a:lnSpc>
                <a:spcPct val="110000"/>
              </a:lnSpc>
              <a:buNone/>
            </a:pPr>
            <a:r>
              <a:rPr lang="en-US" b="1" dirty="0" smtClean="0">
                <a:latin typeface="Times New Roman" panose="02020603050405020304" pitchFamily="18" charset="0"/>
                <a:cs typeface="Times New Roman" panose="02020603050405020304" pitchFamily="18" charset="0"/>
              </a:rPr>
              <a:t>PW </a:t>
            </a:r>
            <a:r>
              <a:rPr lang="en-US" b="1" dirty="0">
                <a:latin typeface="Times New Roman" panose="02020603050405020304" pitchFamily="18" charset="0"/>
                <a:cs typeface="Times New Roman" panose="02020603050405020304" pitchFamily="18" charset="0"/>
              </a:rPr>
              <a:t>(15%) </a:t>
            </a:r>
            <a:r>
              <a:rPr lang="en-US" b="1" baseline="-25000" dirty="0">
                <a:latin typeface="Times New Roman" panose="02020603050405020304" pitchFamily="18" charset="0"/>
                <a:cs typeface="Times New Roman" panose="02020603050405020304" pitchFamily="18" charset="0"/>
              </a:rPr>
              <a:t>B-A</a:t>
            </a:r>
            <a:r>
              <a:rPr lang="en-US" b="1" dirty="0">
                <a:latin typeface="Times New Roman" panose="02020603050405020304" pitchFamily="18" charset="0"/>
                <a:cs typeface="Times New Roman" panose="02020603050405020304" pitchFamily="18" charset="0"/>
              </a:rPr>
              <a:t> = </a:t>
            </a:r>
            <a:r>
              <a:rPr lang="en-US" b="1" dirty="0" smtClean="0">
                <a:latin typeface="Times New Roman" panose="02020603050405020304" pitchFamily="18" charset="0"/>
                <a:cs typeface="Times New Roman" panose="02020603050405020304" pitchFamily="18" charset="0"/>
              </a:rPr>
              <a:t>-$ 2</a:t>
            </a:r>
            <a:r>
              <a:rPr lang="en-US" b="1" dirty="0">
                <a:latin typeface="Times New Roman" panose="02020603050405020304" pitchFamily="18" charset="0"/>
                <a:cs typeface="Times New Roman" panose="02020603050405020304" pitchFamily="18" charset="0"/>
              </a:rPr>
              <a:t>, 500 + $1,000(P/F, 15%, 1) +…………… + </a:t>
            </a:r>
            <a:r>
              <a:rPr lang="en-US" b="1" dirty="0" smtClean="0">
                <a:latin typeface="Times New Roman" panose="02020603050405020304" pitchFamily="18" charset="0"/>
                <a:cs typeface="Times New Roman" panose="02020603050405020304" pitchFamily="18" charset="0"/>
              </a:rPr>
              <a:t>$ 500 </a:t>
            </a:r>
            <a:r>
              <a:rPr lang="en-US" b="1" dirty="0">
                <a:latin typeface="Times New Roman" panose="02020603050405020304" pitchFamily="18" charset="0"/>
                <a:cs typeface="Times New Roman" panose="02020603050405020304" pitchFamily="18" charset="0"/>
              </a:rPr>
              <a:t>(P/F, 15%, 12) </a:t>
            </a:r>
          </a:p>
          <a:p>
            <a:pPr marL="0" indent="0" algn="just">
              <a:lnSpc>
                <a:spcPct val="110000"/>
              </a:lnSpc>
              <a:buNone/>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$ 5</a:t>
            </a:r>
            <a:r>
              <a:rPr lang="en-US" b="1" dirty="0">
                <a:latin typeface="Times New Roman" panose="02020603050405020304" pitchFamily="18" charset="0"/>
                <a:cs typeface="Times New Roman" panose="02020603050405020304" pitchFamily="18" charset="0"/>
              </a:rPr>
              <a:t>, 123 &gt; 0</a:t>
            </a:r>
          </a:p>
          <a:p>
            <a:pPr marL="0" indent="0" algn="just">
              <a:lnSpc>
                <a:spcPct val="110000"/>
              </a:lnSpc>
              <a:buNone/>
            </a:pP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indicates that PW (15%) </a:t>
            </a:r>
            <a:r>
              <a:rPr lang="en-US" b="1" baseline="-25000" dirty="0">
                <a:latin typeface="Times New Roman" panose="02020603050405020304" pitchFamily="18" charset="0"/>
                <a:cs typeface="Times New Roman" panose="02020603050405020304" pitchFamily="18" charset="0"/>
              </a:rPr>
              <a:t>B</a:t>
            </a:r>
            <a:r>
              <a:rPr lang="en-US" b="1" dirty="0">
                <a:latin typeface="Times New Roman" panose="02020603050405020304" pitchFamily="18" charset="0"/>
                <a:cs typeface="Times New Roman" panose="02020603050405020304" pitchFamily="18" charset="0"/>
              </a:rPr>
              <a:t> &gt; PW (15%) </a:t>
            </a:r>
            <a:r>
              <a:rPr lang="en-US" b="1" baseline="-25000" dirty="0">
                <a:latin typeface="Times New Roman" panose="02020603050405020304" pitchFamily="18" charset="0"/>
                <a:cs typeface="Times New Roman" panose="02020603050405020304" pitchFamily="18" charset="0"/>
              </a:rPr>
              <a:t>A</a:t>
            </a:r>
            <a:r>
              <a:rPr lang="en-US" b="1" dirty="0">
                <a:latin typeface="Times New Roman" panose="02020603050405020304" pitchFamily="18" charset="0"/>
                <a:cs typeface="Times New Roman" panose="02020603050405020304" pitchFamily="18" charset="0"/>
              </a:rPr>
              <a:t>,</a:t>
            </a:r>
            <a:r>
              <a:rPr lang="en-US" b="1" baseline="-25000"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select project B. </a:t>
            </a:r>
          </a:p>
          <a:p>
            <a:pPr algn="just">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23055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5181" y="261608"/>
            <a:ext cx="8314427"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CAPITALIZED WORTH METHOD </a:t>
            </a:r>
          </a:p>
        </p:txBody>
      </p:sp>
      <p:sp>
        <p:nvSpPr>
          <p:cNvPr id="3" name="Content Placeholder 2"/>
          <p:cNvSpPr>
            <a:spLocks noGrp="1"/>
          </p:cNvSpPr>
          <p:nvPr>
            <p:ph idx="1"/>
          </p:nvPr>
        </p:nvSpPr>
        <p:spPr>
          <a:xfrm>
            <a:off x="838200" y="1825625"/>
            <a:ext cx="9772291" cy="4351338"/>
          </a:xfrm>
        </p:spPr>
        <p:txBody>
          <a:bodyPr/>
          <a:lstStyle/>
          <a:p>
            <a:pPr algn="just">
              <a:buFont typeface="Wingdings" panose="05000000000000000000" pitchFamily="2" charset="2"/>
              <a:buChar char="Ø"/>
            </a:pPr>
            <a:r>
              <a:rPr lang="en-US" dirty="0" smtClean="0"/>
              <a:t> </a:t>
            </a:r>
            <a:r>
              <a:rPr lang="en-US" b="1" dirty="0" smtClean="0">
                <a:latin typeface="Times New Roman" panose="02020603050405020304" pitchFamily="18" charset="0"/>
                <a:cs typeface="Times New Roman" panose="02020603050405020304" pitchFamily="18" charset="0"/>
              </a:rPr>
              <a:t>The sum of the first cost and the present worth of disbursements assumed to be last forever is called a capitalized cost. [6]</a:t>
            </a:r>
          </a:p>
          <a:p>
            <a:pPr algn="just">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Special case of </a:t>
            </a:r>
            <a:r>
              <a:rPr lang="en-US" altLang="en-US" b="1" dirty="0">
                <a:solidFill>
                  <a:srgbClr val="990099"/>
                </a:solidFill>
                <a:latin typeface="Times New Roman" panose="02020603050405020304" pitchFamily="18" charset="0"/>
                <a:cs typeface="Times New Roman" panose="02020603050405020304" pitchFamily="18" charset="0"/>
              </a:rPr>
              <a:t>PW criterion </a:t>
            </a:r>
            <a:r>
              <a:rPr lang="en-US" altLang="en-US" b="1" dirty="0">
                <a:latin typeface="Times New Roman" panose="02020603050405020304" pitchFamily="18" charset="0"/>
                <a:cs typeface="Times New Roman" panose="02020603050405020304" pitchFamily="18" charset="0"/>
              </a:rPr>
              <a:t>is useful when the life of a proposed project is </a:t>
            </a:r>
            <a:r>
              <a:rPr lang="en-US" altLang="en-US" b="1" i="1" dirty="0">
                <a:solidFill>
                  <a:srgbClr val="990099"/>
                </a:solidFill>
                <a:latin typeface="Times New Roman" panose="02020603050405020304" pitchFamily="18" charset="0"/>
                <a:cs typeface="Times New Roman" panose="02020603050405020304" pitchFamily="18" charset="0"/>
              </a:rPr>
              <a:t>perpetual</a:t>
            </a:r>
            <a:r>
              <a:rPr lang="en-US" altLang="en-US" b="1" i="1" dirty="0">
                <a:solidFill>
                  <a:srgbClr val="006600"/>
                </a:solidFill>
                <a:latin typeface="Times New Roman" panose="02020603050405020304" pitchFamily="18" charset="0"/>
                <a:cs typeface="Times New Roman" panose="02020603050405020304" pitchFamily="18" charset="0"/>
              </a:rPr>
              <a:t> </a:t>
            </a:r>
            <a:r>
              <a:rPr lang="en-US" altLang="en-US" b="1" dirty="0">
                <a:latin typeface="Times New Roman" panose="02020603050405020304" pitchFamily="18" charset="0"/>
                <a:cs typeface="Times New Roman" panose="02020603050405020304" pitchFamily="18" charset="0"/>
              </a:rPr>
              <a:t>or study period is </a:t>
            </a:r>
            <a:r>
              <a:rPr lang="en-US" altLang="en-US" b="1" dirty="0">
                <a:solidFill>
                  <a:srgbClr val="990099"/>
                </a:solidFill>
                <a:latin typeface="Times New Roman" panose="02020603050405020304" pitchFamily="18" charset="0"/>
                <a:cs typeface="Times New Roman" panose="02020603050405020304" pitchFamily="18" charset="0"/>
              </a:rPr>
              <a:t>extremely long </a:t>
            </a:r>
            <a:r>
              <a:rPr lang="en-US" altLang="en-US" b="1" dirty="0" smtClean="0">
                <a:latin typeface="Times New Roman" panose="02020603050405020304" pitchFamily="18" charset="0"/>
                <a:cs typeface="Times New Roman" panose="02020603050405020304" pitchFamily="18" charset="0"/>
              </a:rPr>
              <a:t>(30, 40 </a:t>
            </a:r>
            <a:r>
              <a:rPr lang="en-US" altLang="en-US" b="1" dirty="0">
                <a:latin typeface="Times New Roman" panose="02020603050405020304" pitchFamily="18" charset="0"/>
                <a:cs typeface="Times New Roman" panose="02020603050405020304" pitchFamily="18" charset="0"/>
              </a:rPr>
              <a:t>years or more) or forever</a:t>
            </a:r>
            <a:r>
              <a:rPr lang="en-US" altLang="en-US" b="1" dirty="0" smtClean="0">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Example: Public projects such as bridges, waterway constructions, irrigation systems, hydroelectric dams, roads </a:t>
            </a:r>
            <a:r>
              <a:rPr lang="en-US" altLang="en-US" b="1" dirty="0" err="1">
                <a:latin typeface="Times New Roman" panose="02020603050405020304" pitchFamily="18" charset="0"/>
                <a:cs typeface="Times New Roman" panose="02020603050405020304" pitchFamily="18" charset="0"/>
              </a:rPr>
              <a:t>etc</a:t>
            </a:r>
            <a:r>
              <a:rPr lang="en-US" altLang="en-US" b="1" dirty="0">
                <a:latin typeface="Times New Roman" panose="02020603050405020304" pitchFamily="18" charset="0"/>
                <a:cs typeface="Times New Roman" panose="02020603050405020304" pitchFamily="18" charset="0"/>
              </a:rPr>
              <a:t> falls into this category.</a:t>
            </a:r>
          </a:p>
          <a:p>
            <a:pPr marL="0" indent="0">
              <a:buNone/>
            </a:pPr>
            <a:endParaRPr lang="en-US" altLang="en-US" b="1" dirty="0" smtClean="0"/>
          </a:p>
          <a:p>
            <a:pPr>
              <a:buFont typeface="Wingdings" panose="05000000000000000000" pitchFamily="2" charset="2"/>
              <a:buChar char="Ø"/>
            </a:pPr>
            <a:endParaRPr lang="en-US" altLang="en-US" b="1" dirty="0"/>
          </a:p>
          <a:p>
            <a:pPr>
              <a:buFont typeface="Wingdings" panose="05000000000000000000" pitchFamily="2" charset="2"/>
              <a:buChar char="Ø"/>
            </a:pPr>
            <a:endParaRPr lang="en-US" dirty="0"/>
          </a:p>
          <a:p>
            <a:pPr>
              <a:buFont typeface="Wingdings" panose="05000000000000000000" pitchFamily="2" charset="2"/>
              <a:buChar char="Ø"/>
            </a:pPr>
            <a:endParaRPr lang="en-US" dirty="0"/>
          </a:p>
        </p:txBody>
      </p:sp>
    </p:spTree>
    <p:extLst>
      <p:ext uri="{BB962C8B-B14F-4D97-AF65-F5344CB8AC3E}">
        <p14:creationId xmlns:p14="http://schemas.microsoft.com/office/powerpoint/2010/main" val="26425676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a:extLst>
              <a:ext uri="{FF2B5EF4-FFF2-40B4-BE49-F238E27FC236}">
                <a16:creationId xmlns:a16="http://schemas.microsoft.com/office/drawing/2014/main" xmlns="" id="{CAFECC0B-453D-43A1-A965-14E4B7AD52F8}"/>
              </a:ext>
            </a:extLst>
          </p:cNvPr>
          <p:cNvSpPr>
            <a:spLocks noGrp="1" noChangeArrowheads="1"/>
          </p:cNvSpPr>
          <p:nvPr>
            <p:ph idx="1"/>
          </p:nvPr>
        </p:nvSpPr>
        <p:spPr>
          <a:xfrm>
            <a:off x="685800" y="1425575"/>
            <a:ext cx="9432985" cy="4525963"/>
          </a:xfrm>
        </p:spPr>
        <p:txBody>
          <a:bodyPr/>
          <a:lstStyle/>
          <a:p>
            <a:pPr algn="just" eaLnBrk="1" hangingPunct="1">
              <a:buFontTx/>
              <a:buNone/>
            </a:pPr>
            <a:r>
              <a:rPr lang="en-US" altLang="en-US" dirty="0"/>
              <a:t>  </a:t>
            </a:r>
            <a:r>
              <a:rPr lang="en-US" altLang="en-US" b="1" dirty="0">
                <a:latin typeface="Times New Roman" panose="02020603050405020304" pitchFamily="18" charset="0"/>
                <a:cs typeface="Times New Roman" panose="02020603050405020304" pitchFamily="18" charset="0"/>
              </a:rPr>
              <a:t>The </a:t>
            </a:r>
            <a:r>
              <a:rPr lang="en-US" altLang="en-US" b="1" dirty="0">
                <a:solidFill>
                  <a:srgbClr val="FF0000"/>
                </a:solidFill>
                <a:latin typeface="Times New Roman" panose="02020603050405020304" pitchFamily="18" charset="0"/>
                <a:cs typeface="Times New Roman" panose="02020603050405020304" pitchFamily="18" charset="0"/>
              </a:rPr>
              <a:t>capitalized cost represents</a:t>
            </a:r>
            <a:r>
              <a:rPr lang="en-US" altLang="en-US" b="1" dirty="0">
                <a:latin typeface="Times New Roman" panose="02020603050405020304" pitchFamily="18" charset="0"/>
                <a:cs typeface="Times New Roman" panose="02020603050405020304" pitchFamily="18" charset="0"/>
              </a:rPr>
              <a:t> the amount of money that must be invested today to yield a certain return </a:t>
            </a:r>
            <a:r>
              <a:rPr lang="en-US" altLang="en-US" b="1" i="1" dirty="0">
                <a:solidFill>
                  <a:srgbClr val="C00000"/>
                </a:solidFill>
                <a:latin typeface="Times New Roman" panose="02020603050405020304" pitchFamily="18" charset="0"/>
                <a:cs typeface="Times New Roman" panose="02020603050405020304" pitchFamily="18" charset="0"/>
              </a:rPr>
              <a:t>A</a:t>
            </a:r>
            <a:r>
              <a:rPr lang="en-US" altLang="en-US" b="1" dirty="0">
                <a:latin typeface="Times New Roman" panose="02020603050405020304" pitchFamily="18" charset="0"/>
                <a:cs typeface="Times New Roman" panose="02020603050405020304" pitchFamily="18" charset="0"/>
              </a:rPr>
              <a:t> at the end of each and every period forever, assuming interest rate</a:t>
            </a:r>
            <a:r>
              <a:rPr lang="en-US" altLang="en-US" b="1" dirty="0">
                <a:solidFill>
                  <a:srgbClr val="C00000"/>
                </a:solidFill>
                <a:latin typeface="Times New Roman" panose="02020603050405020304" pitchFamily="18" charset="0"/>
                <a:cs typeface="Times New Roman" panose="02020603050405020304" pitchFamily="18" charset="0"/>
              </a:rPr>
              <a:t> </a:t>
            </a:r>
            <a:r>
              <a:rPr lang="en-US" altLang="en-US" b="1" i="1" dirty="0" err="1" smtClean="0">
                <a:solidFill>
                  <a:srgbClr val="C00000"/>
                </a:solidFill>
                <a:latin typeface="Times New Roman" panose="02020603050405020304" pitchFamily="18" charset="0"/>
                <a:cs typeface="Times New Roman" panose="02020603050405020304" pitchFamily="18" charset="0"/>
              </a:rPr>
              <a:t>i</a:t>
            </a:r>
            <a:r>
              <a:rPr lang="en-US" altLang="en-US" b="1" dirty="0">
                <a:latin typeface="Times New Roman" panose="02020603050405020304" pitchFamily="18" charset="0"/>
                <a:cs typeface="Times New Roman" panose="02020603050405020304" pitchFamily="18" charset="0"/>
              </a:rPr>
              <a:t>.</a:t>
            </a:r>
          </a:p>
        </p:txBody>
      </p:sp>
      <p:sp>
        <p:nvSpPr>
          <p:cNvPr id="58371" name="Line 4">
            <a:extLst>
              <a:ext uri="{FF2B5EF4-FFF2-40B4-BE49-F238E27FC236}">
                <a16:creationId xmlns:a16="http://schemas.microsoft.com/office/drawing/2014/main" xmlns="" id="{3B8C3B0D-6FE1-4401-9CB0-259A7EADA103}"/>
              </a:ext>
            </a:extLst>
          </p:cNvPr>
          <p:cNvSpPr>
            <a:spLocks noChangeShapeType="1"/>
          </p:cNvSpPr>
          <p:nvPr/>
        </p:nvSpPr>
        <p:spPr bwMode="auto">
          <a:xfrm>
            <a:off x="3473726" y="4373593"/>
            <a:ext cx="3733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58372" name="Line 5">
            <a:extLst>
              <a:ext uri="{FF2B5EF4-FFF2-40B4-BE49-F238E27FC236}">
                <a16:creationId xmlns:a16="http://schemas.microsoft.com/office/drawing/2014/main" xmlns="" id="{16AF3F14-3B25-4406-8CE7-75F972821EAF}"/>
              </a:ext>
            </a:extLst>
          </p:cNvPr>
          <p:cNvSpPr>
            <a:spLocks noChangeShapeType="1"/>
          </p:cNvSpPr>
          <p:nvPr/>
        </p:nvSpPr>
        <p:spPr bwMode="auto">
          <a:xfrm>
            <a:off x="3473726" y="4373593"/>
            <a:ext cx="0" cy="990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73" name="Line 6">
            <a:extLst>
              <a:ext uri="{FF2B5EF4-FFF2-40B4-BE49-F238E27FC236}">
                <a16:creationId xmlns:a16="http://schemas.microsoft.com/office/drawing/2014/main" xmlns="" id="{49841434-839F-4045-8D3A-EB8BE1C5BE94}"/>
              </a:ext>
            </a:extLst>
          </p:cNvPr>
          <p:cNvSpPr>
            <a:spLocks noChangeShapeType="1"/>
          </p:cNvSpPr>
          <p:nvPr/>
        </p:nvSpPr>
        <p:spPr bwMode="auto">
          <a:xfrm flipV="1">
            <a:off x="40833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74" name="Line 7">
            <a:extLst>
              <a:ext uri="{FF2B5EF4-FFF2-40B4-BE49-F238E27FC236}">
                <a16:creationId xmlns:a16="http://schemas.microsoft.com/office/drawing/2014/main" xmlns="" id="{5BE8C646-6848-46A1-891F-480581A1364B}"/>
              </a:ext>
            </a:extLst>
          </p:cNvPr>
          <p:cNvSpPr>
            <a:spLocks noChangeShapeType="1"/>
          </p:cNvSpPr>
          <p:nvPr/>
        </p:nvSpPr>
        <p:spPr bwMode="auto">
          <a:xfrm flipV="1">
            <a:off x="48453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75" name="Line 8">
            <a:extLst>
              <a:ext uri="{FF2B5EF4-FFF2-40B4-BE49-F238E27FC236}">
                <a16:creationId xmlns:a16="http://schemas.microsoft.com/office/drawing/2014/main" xmlns="" id="{3CE395C3-1C92-465D-A88A-637B43D3FE90}"/>
              </a:ext>
            </a:extLst>
          </p:cNvPr>
          <p:cNvSpPr>
            <a:spLocks noChangeShapeType="1"/>
          </p:cNvSpPr>
          <p:nvPr/>
        </p:nvSpPr>
        <p:spPr bwMode="auto">
          <a:xfrm flipV="1">
            <a:off x="56073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76" name="Line 9">
            <a:extLst>
              <a:ext uri="{FF2B5EF4-FFF2-40B4-BE49-F238E27FC236}">
                <a16:creationId xmlns:a16="http://schemas.microsoft.com/office/drawing/2014/main" xmlns="" id="{8077EA91-9643-445F-A629-1C4AB7907BF6}"/>
              </a:ext>
            </a:extLst>
          </p:cNvPr>
          <p:cNvSpPr>
            <a:spLocks noChangeShapeType="1"/>
          </p:cNvSpPr>
          <p:nvPr/>
        </p:nvSpPr>
        <p:spPr bwMode="auto">
          <a:xfrm flipV="1">
            <a:off x="64455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77" name="Line 10">
            <a:extLst>
              <a:ext uri="{FF2B5EF4-FFF2-40B4-BE49-F238E27FC236}">
                <a16:creationId xmlns:a16="http://schemas.microsoft.com/office/drawing/2014/main" xmlns="" id="{C526DFB0-56D3-4FCC-BFFB-766788A8A60C}"/>
              </a:ext>
            </a:extLst>
          </p:cNvPr>
          <p:cNvSpPr>
            <a:spLocks noChangeShapeType="1"/>
          </p:cNvSpPr>
          <p:nvPr/>
        </p:nvSpPr>
        <p:spPr bwMode="auto">
          <a:xfrm flipV="1">
            <a:off x="72075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78" name="Line 11">
            <a:extLst>
              <a:ext uri="{FF2B5EF4-FFF2-40B4-BE49-F238E27FC236}">
                <a16:creationId xmlns:a16="http://schemas.microsoft.com/office/drawing/2014/main" xmlns="" id="{5B12F1F1-37B5-44DB-8EF7-2C59669FB588}"/>
              </a:ext>
            </a:extLst>
          </p:cNvPr>
          <p:cNvSpPr>
            <a:spLocks noChangeShapeType="1"/>
          </p:cNvSpPr>
          <p:nvPr/>
        </p:nvSpPr>
        <p:spPr bwMode="auto">
          <a:xfrm>
            <a:off x="7207526" y="4373593"/>
            <a:ext cx="6096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AU"/>
          </a:p>
        </p:txBody>
      </p:sp>
      <p:sp>
        <p:nvSpPr>
          <p:cNvPr id="58379" name="Line 12">
            <a:extLst>
              <a:ext uri="{FF2B5EF4-FFF2-40B4-BE49-F238E27FC236}">
                <a16:creationId xmlns:a16="http://schemas.microsoft.com/office/drawing/2014/main" xmlns="" id="{1AFB3259-CCB0-406E-AC7D-1574ABAB08B2}"/>
              </a:ext>
            </a:extLst>
          </p:cNvPr>
          <p:cNvSpPr>
            <a:spLocks noChangeShapeType="1"/>
          </p:cNvSpPr>
          <p:nvPr/>
        </p:nvSpPr>
        <p:spPr bwMode="auto">
          <a:xfrm>
            <a:off x="7817126" y="4373593"/>
            <a:ext cx="685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58380" name="Line 13">
            <a:extLst>
              <a:ext uri="{FF2B5EF4-FFF2-40B4-BE49-F238E27FC236}">
                <a16:creationId xmlns:a16="http://schemas.microsoft.com/office/drawing/2014/main" xmlns="" id="{4FDED361-41A9-4464-8D7C-0B9ECA6E619E}"/>
              </a:ext>
            </a:extLst>
          </p:cNvPr>
          <p:cNvSpPr>
            <a:spLocks noChangeShapeType="1"/>
          </p:cNvSpPr>
          <p:nvPr/>
        </p:nvSpPr>
        <p:spPr bwMode="auto">
          <a:xfrm>
            <a:off x="3473726" y="4373593"/>
            <a:ext cx="0" cy="990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81" name="Line 14">
            <a:extLst>
              <a:ext uri="{FF2B5EF4-FFF2-40B4-BE49-F238E27FC236}">
                <a16:creationId xmlns:a16="http://schemas.microsoft.com/office/drawing/2014/main" xmlns="" id="{80FEBF6A-9957-4D5E-B433-77B48F3856B6}"/>
              </a:ext>
            </a:extLst>
          </p:cNvPr>
          <p:cNvSpPr>
            <a:spLocks noChangeShapeType="1"/>
          </p:cNvSpPr>
          <p:nvPr/>
        </p:nvSpPr>
        <p:spPr bwMode="auto">
          <a:xfrm>
            <a:off x="3473726" y="4373593"/>
            <a:ext cx="3733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58382" name="Line 15">
            <a:extLst>
              <a:ext uri="{FF2B5EF4-FFF2-40B4-BE49-F238E27FC236}">
                <a16:creationId xmlns:a16="http://schemas.microsoft.com/office/drawing/2014/main" xmlns="" id="{FA22DEF3-0C4C-4DB7-AFE4-DB9FD20A538A}"/>
              </a:ext>
            </a:extLst>
          </p:cNvPr>
          <p:cNvSpPr>
            <a:spLocks noChangeShapeType="1"/>
          </p:cNvSpPr>
          <p:nvPr/>
        </p:nvSpPr>
        <p:spPr bwMode="auto">
          <a:xfrm>
            <a:off x="3473726" y="4373593"/>
            <a:ext cx="0" cy="990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83" name="Line 16">
            <a:extLst>
              <a:ext uri="{FF2B5EF4-FFF2-40B4-BE49-F238E27FC236}">
                <a16:creationId xmlns:a16="http://schemas.microsoft.com/office/drawing/2014/main" xmlns="" id="{FEF91FE5-8E4F-4B31-AF14-614B431CC9F2}"/>
              </a:ext>
            </a:extLst>
          </p:cNvPr>
          <p:cNvSpPr>
            <a:spLocks noChangeShapeType="1"/>
          </p:cNvSpPr>
          <p:nvPr/>
        </p:nvSpPr>
        <p:spPr bwMode="auto">
          <a:xfrm flipV="1">
            <a:off x="40833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84" name="Line 17">
            <a:extLst>
              <a:ext uri="{FF2B5EF4-FFF2-40B4-BE49-F238E27FC236}">
                <a16:creationId xmlns:a16="http://schemas.microsoft.com/office/drawing/2014/main" xmlns="" id="{2C8352C5-CB7E-406B-A2C3-0BF3EB7BE984}"/>
              </a:ext>
            </a:extLst>
          </p:cNvPr>
          <p:cNvSpPr>
            <a:spLocks noChangeShapeType="1"/>
          </p:cNvSpPr>
          <p:nvPr/>
        </p:nvSpPr>
        <p:spPr bwMode="auto">
          <a:xfrm>
            <a:off x="3473726" y="4373593"/>
            <a:ext cx="3733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58385" name="Line 18">
            <a:extLst>
              <a:ext uri="{FF2B5EF4-FFF2-40B4-BE49-F238E27FC236}">
                <a16:creationId xmlns:a16="http://schemas.microsoft.com/office/drawing/2014/main" xmlns="" id="{5F535DC4-C1DA-431C-8810-D844633F9136}"/>
              </a:ext>
            </a:extLst>
          </p:cNvPr>
          <p:cNvSpPr>
            <a:spLocks noChangeShapeType="1"/>
          </p:cNvSpPr>
          <p:nvPr/>
        </p:nvSpPr>
        <p:spPr bwMode="auto">
          <a:xfrm>
            <a:off x="3473726" y="4373593"/>
            <a:ext cx="0" cy="990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86" name="Line 19">
            <a:extLst>
              <a:ext uri="{FF2B5EF4-FFF2-40B4-BE49-F238E27FC236}">
                <a16:creationId xmlns:a16="http://schemas.microsoft.com/office/drawing/2014/main" xmlns="" id="{8BDA3E24-727A-440B-AE24-7B95849CE2A8}"/>
              </a:ext>
            </a:extLst>
          </p:cNvPr>
          <p:cNvSpPr>
            <a:spLocks noChangeShapeType="1"/>
          </p:cNvSpPr>
          <p:nvPr/>
        </p:nvSpPr>
        <p:spPr bwMode="auto">
          <a:xfrm flipV="1">
            <a:off x="48453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87" name="Line 20">
            <a:extLst>
              <a:ext uri="{FF2B5EF4-FFF2-40B4-BE49-F238E27FC236}">
                <a16:creationId xmlns:a16="http://schemas.microsoft.com/office/drawing/2014/main" xmlns="" id="{54484BD1-E6B0-4828-806C-060539284D8E}"/>
              </a:ext>
            </a:extLst>
          </p:cNvPr>
          <p:cNvSpPr>
            <a:spLocks noChangeShapeType="1"/>
          </p:cNvSpPr>
          <p:nvPr/>
        </p:nvSpPr>
        <p:spPr bwMode="auto">
          <a:xfrm flipV="1">
            <a:off x="40833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88" name="Line 21">
            <a:extLst>
              <a:ext uri="{FF2B5EF4-FFF2-40B4-BE49-F238E27FC236}">
                <a16:creationId xmlns:a16="http://schemas.microsoft.com/office/drawing/2014/main" xmlns="" id="{E7DCD59C-90F2-4A4E-8F68-E8C8007A9D76}"/>
              </a:ext>
            </a:extLst>
          </p:cNvPr>
          <p:cNvSpPr>
            <a:spLocks noChangeShapeType="1"/>
          </p:cNvSpPr>
          <p:nvPr/>
        </p:nvSpPr>
        <p:spPr bwMode="auto">
          <a:xfrm>
            <a:off x="3473726" y="4373593"/>
            <a:ext cx="3733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58389" name="Line 22">
            <a:extLst>
              <a:ext uri="{FF2B5EF4-FFF2-40B4-BE49-F238E27FC236}">
                <a16:creationId xmlns:a16="http://schemas.microsoft.com/office/drawing/2014/main" xmlns="" id="{F217A034-36D9-43C0-BCF5-246BE158015E}"/>
              </a:ext>
            </a:extLst>
          </p:cNvPr>
          <p:cNvSpPr>
            <a:spLocks noChangeShapeType="1"/>
          </p:cNvSpPr>
          <p:nvPr/>
        </p:nvSpPr>
        <p:spPr bwMode="auto">
          <a:xfrm>
            <a:off x="3473726" y="4373593"/>
            <a:ext cx="0" cy="990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90" name="Line 23">
            <a:extLst>
              <a:ext uri="{FF2B5EF4-FFF2-40B4-BE49-F238E27FC236}">
                <a16:creationId xmlns:a16="http://schemas.microsoft.com/office/drawing/2014/main" xmlns="" id="{67468D3F-F3E4-4BBE-A6F3-9305A9E3EC93}"/>
              </a:ext>
            </a:extLst>
          </p:cNvPr>
          <p:cNvSpPr>
            <a:spLocks noChangeShapeType="1"/>
          </p:cNvSpPr>
          <p:nvPr/>
        </p:nvSpPr>
        <p:spPr bwMode="auto">
          <a:xfrm flipV="1">
            <a:off x="56073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91" name="Line 24">
            <a:extLst>
              <a:ext uri="{FF2B5EF4-FFF2-40B4-BE49-F238E27FC236}">
                <a16:creationId xmlns:a16="http://schemas.microsoft.com/office/drawing/2014/main" xmlns="" id="{D1B590FF-A057-49DB-A0B8-2E101055F6C5}"/>
              </a:ext>
            </a:extLst>
          </p:cNvPr>
          <p:cNvSpPr>
            <a:spLocks noChangeShapeType="1"/>
          </p:cNvSpPr>
          <p:nvPr/>
        </p:nvSpPr>
        <p:spPr bwMode="auto">
          <a:xfrm flipV="1">
            <a:off x="48453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92" name="Line 25">
            <a:extLst>
              <a:ext uri="{FF2B5EF4-FFF2-40B4-BE49-F238E27FC236}">
                <a16:creationId xmlns:a16="http://schemas.microsoft.com/office/drawing/2014/main" xmlns="" id="{4F66ADA2-88AA-4EE3-B66D-A8749013B7A4}"/>
              </a:ext>
            </a:extLst>
          </p:cNvPr>
          <p:cNvSpPr>
            <a:spLocks noChangeShapeType="1"/>
          </p:cNvSpPr>
          <p:nvPr/>
        </p:nvSpPr>
        <p:spPr bwMode="auto">
          <a:xfrm flipV="1">
            <a:off x="40833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93" name="Line 26">
            <a:extLst>
              <a:ext uri="{FF2B5EF4-FFF2-40B4-BE49-F238E27FC236}">
                <a16:creationId xmlns:a16="http://schemas.microsoft.com/office/drawing/2014/main" xmlns="" id="{3000A49A-686B-49EE-A477-A692E58355B7}"/>
              </a:ext>
            </a:extLst>
          </p:cNvPr>
          <p:cNvSpPr>
            <a:spLocks noChangeShapeType="1"/>
          </p:cNvSpPr>
          <p:nvPr/>
        </p:nvSpPr>
        <p:spPr bwMode="auto">
          <a:xfrm>
            <a:off x="3473726" y="4373593"/>
            <a:ext cx="3733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58394" name="Line 27">
            <a:extLst>
              <a:ext uri="{FF2B5EF4-FFF2-40B4-BE49-F238E27FC236}">
                <a16:creationId xmlns:a16="http://schemas.microsoft.com/office/drawing/2014/main" xmlns="" id="{DF6302B8-D888-43FE-84F9-B53094844761}"/>
              </a:ext>
            </a:extLst>
          </p:cNvPr>
          <p:cNvSpPr>
            <a:spLocks noChangeShapeType="1"/>
          </p:cNvSpPr>
          <p:nvPr/>
        </p:nvSpPr>
        <p:spPr bwMode="auto">
          <a:xfrm>
            <a:off x="3473726" y="4373593"/>
            <a:ext cx="0" cy="990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95" name="Line 28">
            <a:extLst>
              <a:ext uri="{FF2B5EF4-FFF2-40B4-BE49-F238E27FC236}">
                <a16:creationId xmlns:a16="http://schemas.microsoft.com/office/drawing/2014/main" xmlns="" id="{86C9311B-4117-4C4A-B439-AA471D7B73F4}"/>
              </a:ext>
            </a:extLst>
          </p:cNvPr>
          <p:cNvSpPr>
            <a:spLocks noChangeShapeType="1"/>
          </p:cNvSpPr>
          <p:nvPr/>
        </p:nvSpPr>
        <p:spPr bwMode="auto">
          <a:xfrm flipV="1">
            <a:off x="64455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96" name="Line 29">
            <a:extLst>
              <a:ext uri="{FF2B5EF4-FFF2-40B4-BE49-F238E27FC236}">
                <a16:creationId xmlns:a16="http://schemas.microsoft.com/office/drawing/2014/main" xmlns="" id="{D1690259-29A5-42B3-BF1D-7FAA93874258}"/>
              </a:ext>
            </a:extLst>
          </p:cNvPr>
          <p:cNvSpPr>
            <a:spLocks noChangeShapeType="1"/>
          </p:cNvSpPr>
          <p:nvPr/>
        </p:nvSpPr>
        <p:spPr bwMode="auto">
          <a:xfrm flipV="1">
            <a:off x="72075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97" name="Line 30">
            <a:extLst>
              <a:ext uri="{FF2B5EF4-FFF2-40B4-BE49-F238E27FC236}">
                <a16:creationId xmlns:a16="http://schemas.microsoft.com/office/drawing/2014/main" xmlns="" id="{A5EDABBE-C864-416F-A42A-4C107D8628A7}"/>
              </a:ext>
            </a:extLst>
          </p:cNvPr>
          <p:cNvSpPr>
            <a:spLocks noChangeShapeType="1"/>
          </p:cNvSpPr>
          <p:nvPr/>
        </p:nvSpPr>
        <p:spPr bwMode="auto">
          <a:xfrm flipV="1">
            <a:off x="56073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98" name="Line 31">
            <a:extLst>
              <a:ext uri="{FF2B5EF4-FFF2-40B4-BE49-F238E27FC236}">
                <a16:creationId xmlns:a16="http://schemas.microsoft.com/office/drawing/2014/main" xmlns="" id="{1197B199-B1AA-49BF-A949-DA5706EA604B}"/>
              </a:ext>
            </a:extLst>
          </p:cNvPr>
          <p:cNvSpPr>
            <a:spLocks noChangeShapeType="1"/>
          </p:cNvSpPr>
          <p:nvPr/>
        </p:nvSpPr>
        <p:spPr bwMode="auto">
          <a:xfrm flipV="1">
            <a:off x="48453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399" name="Line 32">
            <a:extLst>
              <a:ext uri="{FF2B5EF4-FFF2-40B4-BE49-F238E27FC236}">
                <a16:creationId xmlns:a16="http://schemas.microsoft.com/office/drawing/2014/main" xmlns="" id="{E1D37201-C2AB-41BC-8F8B-A6C0BA25E6E4}"/>
              </a:ext>
            </a:extLst>
          </p:cNvPr>
          <p:cNvSpPr>
            <a:spLocks noChangeShapeType="1"/>
          </p:cNvSpPr>
          <p:nvPr/>
        </p:nvSpPr>
        <p:spPr bwMode="auto">
          <a:xfrm flipV="1">
            <a:off x="40833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400" name="Line 33">
            <a:extLst>
              <a:ext uri="{FF2B5EF4-FFF2-40B4-BE49-F238E27FC236}">
                <a16:creationId xmlns:a16="http://schemas.microsoft.com/office/drawing/2014/main" xmlns="" id="{369150E1-24E5-4BCA-867D-E1E36959857F}"/>
              </a:ext>
            </a:extLst>
          </p:cNvPr>
          <p:cNvSpPr>
            <a:spLocks noChangeShapeType="1"/>
          </p:cNvSpPr>
          <p:nvPr/>
        </p:nvSpPr>
        <p:spPr bwMode="auto">
          <a:xfrm>
            <a:off x="3473726" y="4373593"/>
            <a:ext cx="3733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58401" name="Line 34">
            <a:extLst>
              <a:ext uri="{FF2B5EF4-FFF2-40B4-BE49-F238E27FC236}">
                <a16:creationId xmlns:a16="http://schemas.microsoft.com/office/drawing/2014/main" xmlns="" id="{58E6A3B0-C216-45DF-84CF-75524AF12AB9}"/>
              </a:ext>
            </a:extLst>
          </p:cNvPr>
          <p:cNvSpPr>
            <a:spLocks noChangeShapeType="1"/>
          </p:cNvSpPr>
          <p:nvPr/>
        </p:nvSpPr>
        <p:spPr bwMode="auto">
          <a:xfrm>
            <a:off x="3473726" y="4373593"/>
            <a:ext cx="0" cy="990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402" name="Line 35">
            <a:extLst>
              <a:ext uri="{FF2B5EF4-FFF2-40B4-BE49-F238E27FC236}">
                <a16:creationId xmlns:a16="http://schemas.microsoft.com/office/drawing/2014/main" xmlns="" id="{B4CF8B96-DEBF-437F-A186-C20AFF13EC2B}"/>
              </a:ext>
            </a:extLst>
          </p:cNvPr>
          <p:cNvSpPr>
            <a:spLocks noChangeShapeType="1"/>
          </p:cNvSpPr>
          <p:nvPr/>
        </p:nvSpPr>
        <p:spPr bwMode="auto">
          <a:xfrm>
            <a:off x="7207526" y="4373593"/>
            <a:ext cx="6096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AU"/>
          </a:p>
        </p:txBody>
      </p:sp>
      <p:sp>
        <p:nvSpPr>
          <p:cNvPr id="58403" name="Line 36">
            <a:extLst>
              <a:ext uri="{FF2B5EF4-FFF2-40B4-BE49-F238E27FC236}">
                <a16:creationId xmlns:a16="http://schemas.microsoft.com/office/drawing/2014/main" xmlns="" id="{EFC98BF2-FD29-4E88-86CF-D445287B4B7C}"/>
              </a:ext>
            </a:extLst>
          </p:cNvPr>
          <p:cNvSpPr>
            <a:spLocks noChangeShapeType="1"/>
          </p:cNvSpPr>
          <p:nvPr/>
        </p:nvSpPr>
        <p:spPr bwMode="auto">
          <a:xfrm flipV="1">
            <a:off x="64455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404" name="Line 37">
            <a:extLst>
              <a:ext uri="{FF2B5EF4-FFF2-40B4-BE49-F238E27FC236}">
                <a16:creationId xmlns:a16="http://schemas.microsoft.com/office/drawing/2014/main" xmlns="" id="{92C4B1BD-29BD-4C00-80FF-1F3FA8B8EC53}"/>
              </a:ext>
            </a:extLst>
          </p:cNvPr>
          <p:cNvSpPr>
            <a:spLocks noChangeShapeType="1"/>
          </p:cNvSpPr>
          <p:nvPr/>
        </p:nvSpPr>
        <p:spPr bwMode="auto">
          <a:xfrm flipV="1">
            <a:off x="72075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405" name="Line 38">
            <a:extLst>
              <a:ext uri="{FF2B5EF4-FFF2-40B4-BE49-F238E27FC236}">
                <a16:creationId xmlns:a16="http://schemas.microsoft.com/office/drawing/2014/main" xmlns="" id="{6A6A6A94-FBD6-4FF9-BE5C-D5A27C78DFA5}"/>
              </a:ext>
            </a:extLst>
          </p:cNvPr>
          <p:cNvSpPr>
            <a:spLocks noChangeShapeType="1"/>
          </p:cNvSpPr>
          <p:nvPr/>
        </p:nvSpPr>
        <p:spPr bwMode="auto">
          <a:xfrm flipV="1">
            <a:off x="56073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406" name="Line 39">
            <a:extLst>
              <a:ext uri="{FF2B5EF4-FFF2-40B4-BE49-F238E27FC236}">
                <a16:creationId xmlns:a16="http://schemas.microsoft.com/office/drawing/2014/main" xmlns="" id="{FC1BDE5D-6CED-4853-931C-7D1FEB746330}"/>
              </a:ext>
            </a:extLst>
          </p:cNvPr>
          <p:cNvSpPr>
            <a:spLocks noChangeShapeType="1"/>
          </p:cNvSpPr>
          <p:nvPr/>
        </p:nvSpPr>
        <p:spPr bwMode="auto">
          <a:xfrm flipV="1">
            <a:off x="48453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407" name="Line 40">
            <a:extLst>
              <a:ext uri="{FF2B5EF4-FFF2-40B4-BE49-F238E27FC236}">
                <a16:creationId xmlns:a16="http://schemas.microsoft.com/office/drawing/2014/main" xmlns="" id="{404778B3-7534-45E2-B01D-AEDE1EF2FB0D}"/>
              </a:ext>
            </a:extLst>
          </p:cNvPr>
          <p:cNvSpPr>
            <a:spLocks noChangeShapeType="1"/>
          </p:cNvSpPr>
          <p:nvPr/>
        </p:nvSpPr>
        <p:spPr bwMode="auto">
          <a:xfrm flipV="1">
            <a:off x="4083326" y="3840193"/>
            <a:ext cx="0"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408" name="Line 41">
            <a:extLst>
              <a:ext uri="{FF2B5EF4-FFF2-40B4-BE49-F238E27FC236}">
                <a16:creationId xmlns:a16="http://schemas.microsoft.com/office/drawing/2014/main" xmlns="" id="{EE603B59-2204-4AD7-BB0C-D8D46F7B2A83}"/>
              </a:ext>
            </a:extLst>
          </p:cNvPr>
          <p:cNvSpPr>
            <a:spLocks noChangeShapeType="1"/>
          </p:cNvSpPr>
          <p:nvPr/>
        </p:nvSpPr>
        <p:spPr bwMode="auto">
          <a:xfrm>
            <a:off x="3473726" y="4373593"/>
            <a:ext cx="3733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58409" name="Line 42">
            <a:extLst>
              <a:ext uri="{FF2B5EF4-FFF2-40B4-BE49-F238E27FC236}">
                <a16:creationId xmlns:a16="http://schemas.microsoft.com/office/drawing/2014/main" xmlns="" id="{C22F3E85-F73C-42DA-BBCC-2C69D5AC5CBA}"/>
              </a:ext>
            </a:extLst>
          </p:cNvPr>
          <p:cNvSpPr>
            <a:spLocks noChangeShapeType="1"/>
          </p:cNvSpPr>
          <p:nvPr/>
        </p:nvSpPr>
        <p:spPr bwMode="auto">
          <a:xfrm>
            <a:off x="3473726" y="4373593"/>
            <a:ext cx="0" cy="990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410" name="Line 43">
            <a:extLst>
              <a:ext uri="{FF2B5EF4-FFF2-40B4-BE49-F238E27FC236}">
                <a16:creationId xmlns:a16="http://schemas.microsoft.com/office/drawing/2014/main" xmlns="" id="{639D24FC-5057-4734-A72E-F27D4F713A3B}"/>
              </a:ext>
            </a:extLst>
          </p:cNvPr>
          <p:cNvSpPr>
            <a:spLocks noChangeShapeType="1"/>
          </p:cNvSpPr>
          <p:nvPr/>
        </p:nvSpPr>
        <p:spPr bwMode="auto">
          <a:xfrm>
            <a:off x="7817126" y="4373593"/>
            <a:ext cx="6858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58411" name="Line 44">
            <a:extLst>
              <a:ext uri="{FF2B5EF4-FFF2-40B4-BE49-F238E27FC236}">
                <a16:creationId xmlns:a16="http://schemas.microsoft.com/office/drawing/2014/main" xmlns="" id="{8A635C2D-A9E1-41F0-A82E-23DD839393A1}"/>
              </a:ext>
            </a:extLst>
          </p:cNvPr>
          <p:cNvSpPr>
            <a:spLocks noChangeShapeType="1"/>
          </p:cNvSpPr>
          <p:nvPr/>
        </p:nvSpPr>
        <p:spPr bwMode="auto">
          <a:xfrm>
            <a:off x="7207526" y="4373593"/>
            <a:ext cx="609600" cy="0"/>
          </a:xfrm>
          <a:prstGeom prst="line">
            <a:avLst/>
          </a:prstGeom>
          <a:noFill/>
          <a:ln w="2857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AU"/>
          </a:p>
        </p:txBody>
      </p:sp>
      <p:sp>
        <p:nvSpPr>
          <p:cNvPr id="58412" name="Line 45">
            <a:extLst>
              <a:ext uri="{FF2B5EF4-FFF2-40B4-BE49-F238E27FC236}">
                <a16:creationId xmlns:a16="http://schemas.microsoft.com/office/drawing/2014/main" xmlns="" id="{72A543DD-4381-4D45-905A-D0625250DA6D}"/>
              </a:ext>
            </a:extLst>
          </p:cNvPr>
          <p:cNvSpPr>
            <a:spLocks noChangeShapeType="1"/>
          </p:cNvSpPr>
          <p:nvPr/>
        </p:nvSpPr>
        <p:spPr bwMode="auto">
          <a:xfrm flipV="1">
            <a:off x="6445526" y="3840193"/>
            <a:ext cx="0" cy="5334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413" name="Line 46">
            <a:extLst>
              <a:ext uri="{FF2B5EF4-FFF2-40B4-BE49-F238E27FC236}">
                <a16:creationId xmlns:a16="http://schemas.microsoft.com/office/drawing/2014/main" xmlns="" id="{0C145FAE-09D3-4683-A92A-F2CB2BAE9046}"/>
              </a:ext>
            </a:extLst>
          </p:cNvPr>
          <p:cNvSpPr>
            <a:spLocks noChangeShapeType="1"/>
          </p:cNvSpPr>
          <p:nvPr/>
        </p:nvSpPr>
        <p:spPr bwMode="auto">
          <a:xfrm flipV="1">
            <a:off x="7207526" y="3840193"/>
            <a:ext cx="0" cy="5334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414" name="Line 47">
            <a:extLst>
              <a:ext uri="{FF2B5EF4-FFF2-40B4-BE49-F238E27FC236}">
                <a16:creationId xmlns:a16="http://schemas.microsoft.com/office/drawing/2014/main" xmlns="" id="{E26E6B56-0A27-4653-94DB-216E6EAE0F4D}"/>
              </a:ext>
            </a:extLst>
          </p:cNvPr>
          <p:cNvSpPr>
            <a:spLocks noChangeShapeType="1"/>
          </p:cNvSpPr>
          <p:nvPr/>
        </p:nvSpPr>
        <p:spPr bwMode="auto">
          <a:xfrm flipV="1">
            <a:off x="5607326" y="3840193"/>
            <a:ext cx="0" cy="5334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415" name="Line 48">
            <a:extLst>
              <a:ext uri="{FF2B5EF4-FFF2-40B4-BE49-F238E27FC236}">
                <a16:creationId xmlns:a16="http://schemas.microsoft.com/office/drawing/2014/main" xmlns="" id="{1D5A789E-7EBF-467A-AC81-E71FB3F4C03B}"/>
              </a:ext>
            </a:extLst>
          </p:cNvPr>
          <p:cNvSpPr>
            <a:spLocks noChangeShapeType="1"/>
          </p:cNvSpPr>
          <p:nvPr/>
        </p:nvSpPr>
        <p:spPr bwMode="auto">
          <a:xfrm flipV="1">
            <a:off x="4845326" y="3840193"/>
            <a:ext cx="0" cy="5334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416" name="Line 49">
            <a:extLst>
              <a:ext uri="{FF2B5EF4-FFF2-40B4-BE49-F238E27FC236}">
                <a16:creationId xmlns:a16="http://schemas.microsoft.com/office/drawing/2014/main" xmlns="" id="{70DC9DED-51F3-4807-943D-979309B7476E}"/>
              </a:ext>
            </a:extLst>
          </p:cNvPr>
          <p:cNvSpPr>
            <a:spLocks noChangeShapeType="1"/>
          </p:cNvSpPr>
          <p:nvPr/>
        </p:nvSpPr>
        <p:spPr bwMode="auto">
          <a:xfrm flipV="1">
            <a:off x="4083326" y="3840193"/>
            <a:ext cx="0" cy="5334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417" name="Line 50">
            <a:extLst>
              <a:ext uri="{FF2B5EF4-FFF2-40B4-BE49-F238E27FC236}">
                <a16:creationId xmlns:a16="http://schemas.microsoft.com/office/drawing/2014/main" xmlns="" id="{96EE2BF8-0F81-489E-A5E3-CDEF2534D41C}"/>
              </a:ext>
            </a:extLst>
          </p:cNvPr>
          <p:cNvSpPr>
            <a:spLocks noChangeShapeType="1"/>
          </p:cNvSpPr>
          <p:nvPr/>
        </p:nvSpPr>
        <p:spPr bwMode="auto">
          <a:xfrm>
            <a:off x="3473726" y="4373593"/>
            <a:ext cx="37338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58418" name="Line 51">
            <a:extLst>
              <a:ext uri="{FF2B5EF4-FFF2-40B4-BE49-F238E27FC236}">
                <a16:creationId xmlns:a16="http://schemas.microsoft.com/office/drawing/2014/main" xmlns="" id="{F7F1E1A3-2DA2-431D-B91A-260EF345399D}"/>
              </a:ext>
            </a:extLst>
          </p:cNvPr>
          <p:cNvSpPr>
            <a:spLocks noChangeShapeType="1"/>
          </p:cNvSpPr>
          <p:nvPr/>
        </p:nvSpPr>
        <p:spPr bwMode="auto">
          <a:xfrm>
            <a:off x="3473726" y="4373593"/>
            <a:ext cx="0" cy="9906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419" name="Line 52">
            <a:extLst>
              <a:ext uri="{FF2B5EF4-FFF2-40B4-BE49-F238E27FC236}">
                <a16:creationId xmlns:a16="http://schemas.microsoft.com/office/drawing/2014/main" xmlns="" id="{6AEF3169-53E2-439D-B57A-0FA11BB4EE1D}"/>
              </a:ext>
            </a:extLst>
          </p:cNvPr>
          <p:cNvSpPr>
            <a:spLocks noChangeShapeType="1"/>
          </p:cNvSpPr>
          <p:nvPr/>
        </p:nvSpPr>
        <p:spPr bwMode="auto">
          <a:xfrm flipV="1">
            <a:off x="7893326" y="3840193"/>
            <a:ext cx="0" cy="5334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420" name="Line 53">
            <a:extLst>
              <a:ext uri="{FF2B5EF4-FFF2-40B4-BE49-F238E27FC236}">
                <a16:creationId xmlns:a16="http://schemas.microsoft.com/office/drawing/2014/main" xmlns="" id="{27B52239-1691-44E0-8562-6E457AEC1930}"/>
              </a:ext>
            </a:extLst>
          </p:cNvPr>
          <p:cNvSpPr>
            <a:spLocks noChangeShapeType="1"/>
          </p:cNvSpPr>
          <p:nvPr/>
        </p:nvSpPr>
        <p:spPr bwMode="auto">
          <a:xfrm flipV="1">
            <a:off x="8502926" y="3840193"/>
            <a:ext cx="0" cy="5334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421" name="Text Box 54">
            <a:extLst>
              <a:ext uri="{FF2B5EF4-FFF2-40B4-BE49-F238E27FC236}">
                <a16:creationId xmlns:a16="http://schemas.microsoft.com/office/drawing/2014/main" xmlns="" id="{3C54231A-E559-4F41-84B5-28D1ACF46445}"/>
              </a:ext>
            </a:extLst>
          </p:cNvPr>
          <p:cNvSpPr txBox="1">
            <a:spLocks noChangeArrowheads="1"/>
          </p:cNvSpPr>
          <p:nvPr/>
        </p:nvSpPr>
        <p:spPr bwMode="auto">
          <a:xfrm>
            <a:off x="3930926" y="3459194"/>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en-US" sz="1800" b="1" dirty="0"/>
              <a:t>A</a:t>
            </a:r>
          </a:p>
        </p:txBody>
      </p:sp>
      <p:sp>
        <p:nvSpPr>
          <p:cNvPr id="58422" name="Text Box 55">
            <a:extLst>
              <a:ext uri="{FF2B5EF4-FFF2-40B4-BE49-F238E27FC236}">
                <a16:creationId xmlns:a16="http://schemas.microsoft.com/office/drawing/2014/main" xmlns="" id="{2285DC5E-6623-4E1A-BEC6-0CFEFCED9E08}"/>
              </a:ext>
            </a:extLst>
          </p:cNvPr>
          <p:cNvSpPr txBox="1">
            <a:spLocks noChangeArrowheads="1"/>
          </p:cNvSpPr>
          <p:nvPr/>
        </p:nvSpPr>
        <p:spPr bwMode="auto">
          <a:xfrm>
            <a:off x="4692926" y="3459194"/>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spcBef>
                <a:spcPct val="50000"/>
              </a:spcBef>
              <a:buFontTx/>
              <a:buNone/>
              <a:defRPr b="1">
                <a:latin typeface="Arial" panose="020B0604020202020204" pitchFamily="34" charset="0"/>
                <a:cs typeface="Arial" panose="020B0604020202020204" pitchFamily="34" charset="0"/>
              </a:defRPr>
            </a:lvl1pPr>
            <a:lvl2pPr marL="742950" indent="-285750">
              <a:spcBef>
                <a:spcPct val="20000"/>
              </a:spcBef>
              <a:buChar char="–"/>
              <a:defRPr sz="2800">
                <a:latin typeface="Arial" panose="020B0604020202020204" pitchFamily="34" charset="0"/>
                <a:cs typeface="Arial" panose="020B0604020202020204" pitchFamily="34" charset="0"/>
              </a:defRPr>
            </a:lvl2pPr>
            <a:lvl3pPr marL="1143000" indent="-228600">
              <a:spcBef>
                <a:spcPct val="20000"/>
              </a:spcBef>
              <a:buChar char="•"/>
              <a:defRPr sz="2400">
                <a:latin typeface="Arial" panose="020B0604020202020204" pitchFamily="34" charset="0"/>
                <a:cs typeface="Arial" panose="020B0604020202020204" pitchFamily="34" charset="0"/>
              </a:defRPr>
            </a:lvl3pPr>
            <a:lvl4pPr marL="1600200" indent="-228600">
              <a:spcBef>
                <a:spcPct val="20000"/>
              </a:spcBef>
              <a:buChar char="–"/>
              <a:defRPr sz="2000">
                <a:latin typeface="Arial" panose="020B0604020202020204" pitchFamily="34" charset="0"/>
                <a:cs typeface="Arial" panose="020B0604020202020204" pitchFamily="34" charset="0"/>
              </a:defRPr>
            </a:lvl4pPr>
            <a:lvl5pPr marL="2057400" indent="-228600">
              <a:spcBef>
                <a:spcPct val="20000"/>
              </a:spcBef>
              <a:buChar char="»"/>
              <a:defRPr sz="2000">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9pPr>
          </a:lstStyle>
          <a:p>
            <a:r>
              <a:rPr lang="en-US" altLang="en-US" dirty="0"/>
              <a:t>A</a:t>
            </a:r>
          </a:p>
        </p:txBody>
      </p:sp>
      <p:sp>
        <p:nvSpPr>
          <p:cNvPr id="58423" name="Text Box 56">
            <a:extLst>
              <a:ext uri="{FF2B5EF4-FFF2-40B4-BE49-F238E27FC236}">
                <a16:creationId xmlns:a16="http://schemas.microsoft.com/office/drawing/2014/main" xmlns="" id="{80673172-D9E5-4E9F-A006-76CC3452F0DE}"/>
              </a:ext>
            </a:extLst>
          </p:cNvPr>
          <p:cNvSpPr txBox="1">
            <a:spLocks noChangeArrowheads="1"/>
          </p:cNvSpPr>
          <p:nvPr/>
        </p:nvSpPr>
        <p:spPr bwMode="auto">
          <a:xfrm>
            <a:off x="5454926" y="3459194"/>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spcBef>
                <a:spcPct val="50000"/>
              </a:spcBef>
              <a:buFontTx/>
              <a:buNone/>
              <a:defRPr b="1">
                <a:latin typeface="Arial" panose="020B0604020202020204" pitchFamily="34" charset="0"/>
                <a:cs typeface="Arial" panose="020B0604020202020204" pitchFamily="34" charset="0"/>
              </a:defRPr>
            </a:lvl1pPr>
            <a:lvl2pPr marL="742950" indent="-285750">
              <a:spcBef>
                <a:spcPct val="20000"/>
              </a:spcBef>
              <a:buChar char="–"/>
              <a:defRPr sz="2800">
                <a:latin typeface="Arial" panose="020B0604020202020204" pitchFamily="34" charset="0"/>
                <a:cs typeface="Arial" panose="020B0604020202020204" pitchFamily="34" charset="0"/>
              </a:defRPr>
            </a:lvl2pPr>
            <a:lvl3pPr marL="1143000" indent="-228600">
              <a:spcBef>
                <a:spcPct val="20000"/>
              </a:spcBef>
              <a:buChar char="•"/>
              <a:defRPr sz="2400">
                <a:latin typeface="Arial" panose="020B0604020202020204" pitchFamily="34" charset="0"/>
                <a:cs typeface="Arial" panose="020B0604020202020204" pitchFamily="34" charset="0"/>
              </a:defRPr>
            </a:lvl3pPr>
            <a:lvl4pPr marL="1600200" indent="-228600">
              <a:spcBef>
                <a:spcPct val="20000"/>
              </a:spcBef>
              <a:buChar char="–"/>
              <a:defRPr sz="2000">
                <a:latin typeface="Arial" panose="020B0604020202020204" pitchFamily="34" charset="0"/>
                <a:cs typeface="Arial" panose="020B0604020202020204" pitchFamily="34" charset="0"/>
              </a:defRPr>
            </a:lvl4pPr>
            <a:lvl5pPr marL="2057400" indent="-228600">
              <a:spcBef>
                <a:spcPct val="20000"/>
              </a:spcBef>
              <a:buChar char="»"/>
              <a:defRPr sz="2000">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9pPr>
          </a:lstStyle>
          <a:p>
            <a:r>
              <a:rPr lang="en-US" altLang="en-US" dirty="0"/>
              <a:t>A</a:t>
            </a:r>
          </a:p>
        </p:txBody>
      </p:sp>
      <p:sp>
        <p:nvSpPr>
          <p:cNvPr id="58424" name="Text Box 57">
            <a:extLst>
              <a:ext uri="{FF2B5EF4-FFF2-40B4-BE49-F238E27FC236}">
                <a16:creationId xmlns:a16="http://schemas.microsoft.com/office/drawing/2014/main" xmlns="" id="{6D3675CD-8F77-4DD0-BC5F-C9FA0FA6DDBB}"/>
              </a:ext>
            </a:extLst>
          </p:cNvPr>
          <p:cNvSpPr txBox="1">
            <a:spLocks noChangeArrowheads="1"/>
          </p:cNvSpPr>
          <p:nvPr/>
        </p:nvSpPr>
        <p:spPr bwMode="auto">
          <a:xfrm>
            <a:off x="6293126" y="3459194"/>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spcBef>
                <a:spcPct val="50000"/>
              </a:spcBef>
              <a:buFontTx/>
              <a:buNone/>
              <a:defRPr b="1">
                <a:latin typeface="Arial" panose="020B0604020202020204" pitchFamily="34" charset="0"/>
                <a:cs typeface="Arial" panose="020B0604020202020204" pitchFamily="34" charset="0"/>
              </a:defRPr>
            </a:lvl1pPr>
            <a:lvl2pPr marL="742950" indent="-285750">
              <a:spcBef>
                <a:spcPct val="20000"/>
              </a:spcBef>
              <a:buChar char="–"/>
              <a:defRPr sz="2800">
                <a:latin typeface="Arial" panose="020B0604020202020204" pitchFamily="34" charset="0"/>
                <a:cs typeface="Arial" panose="020B0604020202020204" pitchFamily="34" charset="0"/>
              </a:defRPr>
            </a:lvl2pPr>
            <a:lvl3pPr marL="1143000" indent="-228600">
              <a:spcBef>
                <a:spcPct val="20000"/>
              </a:spcBef>
              <a:buChar char="•"/>
              <a:defRPr sz="2400">
                <a:latin typeface="Arial" panose="020B0604020202020204" pitchFamily="34" charset="0"/>
                <a:cs typeface="Arial" panose="020B0604020202020204" pitchFamily="34" charset="0"/>
              </a:defRPr>
            </a:lvl3pPr>
            <a:lvl4pPr marL="1600200" indent="-228600">
              <a:spcBef>
                <a:spcPct val="20000"/>
              </a:spcBef>
              <a:buChar char="–"/>
              <a:defRPr sz="2000">
                <a:latin typeface="Arial" panose="020B0604020202020204" pitchFamily="34" charset="0"/>
                <a:cs typeface="Arial" panose="020B0604020202020204" pitchFamily="34" charset="0"/>
              </a:defRPr>
            </a:lvl4pPr>
            <a:lvl5pPr marL="2057400" indent="-228600">
              <a:spcBef>
                <a:spcPct val="20000"/>
              </a:spcBef>
              <a:buChar char="»"/>
              <a:defRPr sz="2000">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9pPr>
          </a:lstStyle>
          <a:p>
            <a:r>
              <a:rPr lang="en-US" altLang="en-US" dirty="0"/>
              <a:t>A</a:t>
            </a:r>
          </a:p>
        </p:txBody>
      </p:sp>
      <p:sp>
        <p:nvSpPr>
          <p:cNvPr id="58425" name="Text Box 58">
            <a:extLst>
              <a:ext uri="{FF2B5EF4-FFF2-40B4-BE49-F238E27FC236}">
                <a16:creationId xmlns:a16="http://schemas.microsoft.com/office/drawing/2014/main" xmlns="" id="{599D043F-1DE7-4016-8C39-D22030ABBD82}"/>
              </a:ext>
            </a:extLst>
          </p:cNvPr>
          <p:cNvSpPr txBox="1">
            <a:spLocks noChangeArrowheads="1"/>
          </p:cNvSpPr>
          <p:nvPr/>
        </p:nvSpPr>
        <p:spPr bwMode="auto">
          <a:xfrm>
            <a:off x="7055126" y="3459194"/>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spcBef>
                <a:spcPct val="50000"/>
              </a:spcBef>
              <a:buFontTx/>
              <a:buNone/>
              <a:defRPr b="1">
                <a:latin typeface="Arial" panose="020B0604020202020204" pitchFamily="34" charset="0"/>
                <a:cs typeface="Arial" panose="020B0604020202020204" pitchFamily="34" charset="0"/>
              </a:defRPr>
            </a:lvl1pPr>
            <a:lvl2pPr marL="742950" indent="-285750">
              <a:spcBef>
                <a:spcPct val="20000"/>
              </a:spcBef>
              <a:buChar char="–"/>
              <a:defRPr sz="2800">
                <a:latin typeface="Arial" panose="020B0604020202020204" pitchFamily="34" charset="0"/>
                <a:cs typeface="Arial" panose="020B0604020202020204" pitchFamily="34" charset="0"/>
              </a:defRPr>
            </a:lvl2pPr>
            <a:lvl3pPr marL="1143000" indent="-228600">
              <a:spcBef>
                <a:spcPct val="20000"/>
              </a:spcBef>
              <a:buChar char="•"/>
              <a:defRPr sz="2400">
                <a:latin typeface="Arial" panose="020B0604020202020204" pitchFamily="34" charset="0"/>
                <a:cs typeface="Arial" panose="020B0604020202020204" pitchFamily="34" charset="0"/>
              </a:defRPr>
            </a:lvl3pPr>
            <a:lvl4pPr marL="1600200" indent="-228600">
              <a:spcBef>
                <a:spcPct val="20000"/>
              </a:spcBef>
              <a:buChar char="–"/>
              <a:defRPr sz="2000">
                <a:latin typeface="Arial" panose="020B0604020202020204" pitchFamily="34" charset="0"/>
                <a:cs typeface="Arial" panose="020B0604020202020204" pitchFamily="34" charset="0"/>
              </a:defRPr>
            </a:lvl4pPr>
            <a:lvl5pPr marL="2057400" indent="-228600">
              <a:spcBef>
                <a:spcPct val="20000"/>
              </a:spcBef>
              <a:buChar char="»"/>
              <a:defRPr sz="2000">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9pPr>
          </a:lstStyle>
          <a:p>
            <a:r>
              <a:rPr lang="en-US" altLang="en-US" dirty="0"/>
              <a:t>A</a:t>
            </a:r>
          </a:p>
        </p:txBody>
      </p:sp>
      <p:sp>
        <p:nvSpPr>
          <p:cNvPr id="58426" name="Text Box 59">
            <a:extLst>
              <a:ext uri="{FF2B5EF4-FFF2-40B4-BE49-F238E27FC236}">
                <a16:creationId xmlns:a16="http://schemas.microsoft.com/office/drawing/2014/main" xmlns="" id="{9E40E69A-2B7F-46E8-A969-277489348F58}"/>
              </a:ext>
            </a:extLst>
          </p:cNvPr>
          <p:cNvSpPr txBox="1">
            <a:spLocks noChangeArrowheads="1"/>
          </p:cNvSpPr>
          <p:nvPr/>
        </p:nvSpPr>
        <p:spPr bwMode="auto">
          <a:xfrm>
            <a:off x="7716078" y="3459194"/>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spcBef>
                <a:spcPct val="50000"/>
              </a:spcBef>
              <a:buFontTx/>
              <a:buNone/>
              <a:defRPr b="1">
                <a:latin typeface="Arial" panose="020B0604020202020204" pitchFamily="34" charset="0"/>
                <a:cs typeface="Arial" panose="020B0604020202020204" pitchFamily="34" charset="0"/>
              </a:defRPr>
            </a:lvl1pPr>
            <a:lvl2pPr marL="742950" indent="-285750">
              <a:spcBef>
                <a:spcPct val="20000"/>
              </a:spcBef>
              <a:buChar char="–"/>
              <a:defRPr sz="2800">
                <a:latin typeface="Arial" panose="020B0604020202020204" pitchFamily="34" charset="0"/>
                <a:cs typeface="Arial" panose="020B0604020202020204" pitchFamily="34" charset="0"/>
              </a:defRPr>
            </a:lvl2pPr>
            <a:lvl3pPr marL="1143000" indent="-228600">
              <a:spcBef>
                <a:spcPct val="20000"/>
              </a:spcBef>
              <a:buChar char="•"/>
              <a:defRPr sz="2400">
                <a:latin typeface="Arial" panose="020B0604020202020204" pitchFamily="34" charset="0"/>
                <a:cs typeface="Arial" panose="020B0604020202020204" pitchFamily="34" charset="0"/>
              </a:defRPr>
            </a:lvl3pPr>
            <a:lvl4pPr marL="1600200" indent="-228600">
              <a:spcBef>
                <a:spcPct val="20000"/>
              </a:spcBef>
              <a:buChar char="–"/>
              <a:defRPr sz="2000">
                <a:latin typeface="Arial" panose="020B0604020202020204" pitchFamily="34" charset="0"/>
                <a:cs typeface="Arial" panose="020B0604020202020204" pitchFamily="34" charset="0"/>
              </a:defRPr>
            </a:lvl4pPr>
            <a:lvl5pPr marL="2057400" indent="-228600">
              <a:spcBef>
                <a:spcPct val="20000"/>
              </a:spcBef>
              <a:buChar char="»"/>
              <a:defRPr sz="2000">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9pPr>
          </a:lstStyle>
          <a:p>
            <a:r>
              <a:rPr lang="en-US" altLang="en-US" dirty="0"/>
              <a:t>A</a:t>
            </a:r>
          </a:p>
        </p:txBody>
      </p:sp>
      <p:sp>
        <p:nvSpPr>
          <p:cNvPr id="58427" name="Text Box 60">
            <a:extLst>
              <a:ext uri="{FF2B5EF4-FFF2-40B4-BE49-F238E27FC236}">
                <a16:creationId xmlns:a16="http://schemas.microsoft.com/office/drawing/2014/main" xmlns="" id="{64146992-2FAB-4EC1-8AD8-4EE0B63FA4E2}"/>
              </a:ext>
            </a:extLst>
          </p:cNvPr>
          <p:cNvSpPr txBox="1">
            <a:spLocks noChangeArrowheads="1"/>
          </p:cNvSpPr>
          <p:nvPr/>
        </p:nvSpPr>
        <p:spPr bwMode="auto">
          <a:xfrm>
            <a:off x="8350526" y="3459194"/>
            <a:ext cx="304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spcBef>
                <a:spcPct val="50000"/>
              </a:spcBef>
              <a:buFontTx/>
              <a:buNone/>
              <a:defRPr b="1">
                <a:latin typeface="Arial" panose="020B0604020202020204" pitchFamily="34" charset="0"/>
                <a:cs typeface="Arial" panose="020B0604020202020204" pitchFamily="34" charset="0"/>
              </a:defRPr>
            </a:lvl1pPr>
            <a:lvl2pPr marL="742950" indent="-285750">
              <a:spcBef>
                <a:spcPct val="20000"/>
              </a:spcBef>
              <a:buChar char="–"/>
              <a:defRPr sz="2800">
                <a:latin typeface="Arial" panose="020B0604020202020204" pitchFamily="34" charset="0"/>
                <a:cs typeface="Arial" panose="020B0604020202020204" pitchFamily="34" charset="0"/>
              </a:defRPr>
            </a:lvl2pPr>
            <a:lvl3pPr marL="1143000" indent="-228600">
              <a:spcBef>
                <a:spcPct val="20000"/>
              </a:spcBef>
              <a:buChar char="•"/>
              <a:defRPr sz="2400">
                <a:latin typeface="Arial" panose="020B0604020202020204" pitchFamily="34" charset="0"/>
                <a:cs typeface="Arial" panose="020B0604020202020204" pitchFamily="34" charset="0"/>
              </a:defRPr>
            </a:lvl3pPr>
            <a:lvl4pPr marL="1600200" indent="-228600">
              <a:spcBef>
                <a:spcPct val="20000"/>
              </a:spcBef>
              <a:buChar char="–"/>
              <a:defRPr sz="2000">
                <a:latin typeface="Arial" panose="020B0604020202020204" pitchFamily="34" charset="0"/>
                <a:cs typeface="Arial" panose="020B0604020202020204" pitchFamily="34" charset="0"/>
              </a:defRPr>
            </a:lvl4pPr>
            <a:lvl5pPr marL="2057400" indent="-228600">
              <a:spcBef>
                <a:spcPct val="20000"/>
              </a:spcBef>
              <a:buChar char="»"/>
              <a:defRPr sz="2000">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latin typeface="Arial" panose="020B0604020202020204" pitchFamily="34" charset="0"/>
                <a:cs typeface="Arial" panose="020B0604020202020204" pitchFamily="34" charset="0"/>
              </a:defRPr>
            </a:lvl9pPr>
          </a:lstStyle>
          <a:p>
            <a:r>
              <a:rPr lang="en-US" altLang="en-US" dirty="0"/>
              <a:t>A</a:t>
            </a:r>
          </a:p>
        </p:txBody>
      </p:sp>
      <p:sp>
        <p:nvSpPr>
          <p:cNvPr id="58428" name="Text Box 61">
            <a:extLst>
              <a:ext uri="{FF2B5EF4-FFF2-40B4-BE49-F238E27FC236}">
                <a16:creationId xmlns:a16="http://schemas.microsoft.com/office/drawing/2014/main" xmlns="" id="{DB1EE92A-801D-4C0E-B5C1-9C36004D5469}"/>
              </a:ext>
            </a:extLst>
          </p:cNvPr>
          <p:cNvSpPr txBox="1">
            <a:spLocks noChangeArrowheads="1"/>
          </p:cNvSpPr>
          <p:nvPr/>
        </p:nvSpPr>
        <p:spPr bwMode="auto">
          <a:xfrm>
            <a:off x="3321326" y="5364194"/>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en-US" sz="1800" b="1" dirty="0"/>
              <a:t>P</a:t>
            </a:r>
          </a:p>
        </p:txBody>
      </p:sp>
      <p:sp>
        <p:nvSpPr>
          <p:cNvPr id="58429" name="Text Box 62">
            <a:extLst>
              <a:ext uri="{FF2B5EF4-FFF2-40B4-BE49-F238E27FC236}">
                <a16:creationId xmlns:a16="http://schemas.microsoft.com/office/drawing/2014/main" xmlns="" id="{15B70FAE-AAAE-4907-AB2A-3E1CDD75C3EB}"/>
              </a:ext>
            </a:extLst>
          </p:cNvPr>
          <p:cNvSpPr txBox="1">
            <a:spLocks noChangeArrowheads="1"/>
          </p:cNvSpPr>
          <p:nvPr/>
        </p:nvSpPr>
        <p:spPr bwMode="auto">
          <a:xfrm>
            <a:off x="3245126" y="4221194"/>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en-US" sz="1800" b="1"/>
              <a:t>0</a:t>
            </a:r>
          </a:p>
        </p:txBody>
      </p:sp>
      <p:sp>
        <p:nvSpPr>
          <p:cNvPr id="58430" name="Text Box 63">
            <a:extLst>
              <a:ext uri="{FF2B5EF4-FFF2-40B4-BE49-F238E27FC236}">
                <a16:creationId xmlns:a16="http://schemas.microsoft.com/office/drawing/2014/main" xmlns="" id="{7B38E5D2-26C5-4862-B25C-3F934EF045DC}"/>
              </a:ext>
            </a:extLst>
          </p:cNvPr>
          <p:cNvSpPr txBox="1">
            <a:spLocks noChangeArrowheads="1"/>
          </p:cNvSpPr>
          <p:nvPr/>
        </p:nvSpPr>
        <p:spPr bwMode="auto">
          <a:xfrm>
            <a:off x="3930926" y="4297394"/>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en-US" sz="1800" b="1"/>
              <a:t>1</a:t>
            </a:r>
          </a:p>
        </p:txBody>
      </p:sp>
      <p:sp>
        <p:nvSpPr>
          <p:cNvPr id="58431" name="Text Box 64">
            <a:extLst>
              <a:ext uri="{FF2B5EF4-FFF2-40B4-BE49-F238E27FC236}">
                <a16:creationId xmlns:a16="http://schemas.microsoft.com/office/drawing/2014/main" xmlns="" id="{76C083AE-9E39-4BEE-953E-E7B2AEE50E15}"/>
              </a:ext>
            </a:extLst>
          </p:cNvPr>
          <p:cNvSpPr txBox="1">
            <a:spLocks noChangeArrowheads="1"/>
          </p:cNvSpPr>
          <p:nvPr/>
        </p:nvSpPr>
        <p:spPr bwMode="auto">
          <a:xfrm>
            <a:off x="4692926" y="4297394"/>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en-US" sz="1800" b="1"/>
              <a:t>2</a:t>
            </a:r>
          </a:p>
        </p:txBody>
      </p:sp>
      <p:sp>
        <p:nvSpPr>
          <p:cNvPr id="58432" name="Text Box 65">
            <a:extLst>
              <a:ext uri="{FF2B5EF4-FFF2-40B4-BE49-F238E27FC236}">
                <a16:creationId xmlns:a16="http://schemas.microsoft.com/office/drawing/2014/main" xmlns="" id="{F944FCD3-2153-4275-9CEE-74BA43A0115D}"/>
              </a:ext>
            </a:extLst>
          </p:cNvPr>
          <p:cNvSpPr txBox="1">
            <a:spLocks noChangeArrowheads="1"/>
          </p:cNvSpPr>
          <p:nvPr/>
        </p:nvSpPr>
        <p:spPr bwMode="auto">
          <a:xfrm>
            <a:off x="5454926" y="4297394"/>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en-US" sz="1800" b="1"/>
              <a:t>3</a:t>
            </a:r>
          </a:p>
        </p:txBody>
      </p:sp>
      <p:sp>
        <p:nvSpPr>
          <p:cNvPr id="58433" name="Text Box 66">
            <a:extLst>
              <a:ext uri="{FF2B5EF4-FFF2-40B4-BE49-F238E27FC236}">
                <a16:creationId xmlns:a16="http://schemas.microsoft.com/office/drawing/2014/main" xmlns="" id="{5D1853E6-9EC5-4754-8DD5-7BD809E85659}"/>
              </a:ext>
            </a:extLst>
          </p:cNvPr>
          <p:cNvSpPr txBox="1">
            <a:spLocks noChangeArrowheads="1"/>
          </p:cNvSpPr>
          <p:nvPr/>
        </p:nvSpPr>
        <p:spPr bwMode="auto">
          <a:xfrm>
            <a:off x="6293126" y="4297394"/>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en-US" sz="1800" b="1"/>
              <a:t>4</a:t>
            </a:r>
          </a:p>
        </p:txBody>
      </p:sp>
      <p:sp>
        <p:nvSpPr>
          <p:cNvPr id="58434" name="Text Box 67">
            <a:extLst>
              <a:ext uri="{FF2B5EF4-FFF2-40B4-BE49-F238E27FC236}">
                <a16:creationId xmlns:a16="http://schemas.microsoft.com/office/drawing/2014/main" xmlns="" id="{740A7D4D-900C-4B23-A44C-FFB9DE40DACB}"/>
              </a:ext>
            </a:extLst>
          </p:cNvPr>
          <p:cNvSpPr txBox="1">
            <a:spLocks noChangeArrowheads="1"/>
          </p:cNvSpPr>
          <p:nvPr/>
        </p:nvSpPr>
        <p:spPr bwMode="auto">
          <a:xfrm>
            <a:off x="7055126" y="4297394"/>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en-US" sz="1800" b="1"/>
              <a:t>5</a:t>
            </a:r>
          </a:p>
        </p:txBody>
      </p:sp>
      <p:sp>
        <p:nvSpPr>
          <p:cNvPr id="58435" name="Text Box 68">
            <a:extLst>
              <a:ext uri="{FF2B5EF4-FFF2-40B4-BE49-F238E27FC236}">
                <a16:creationId xmlns:a16="http://schemas.microsoft.com/office/drawing/2014/main" xmlns="" id="{5CC25027-4630-4ECE-A179-9A99F9E5DF07}"/>
              </a:ext>
            </a:extLst>
          </p:cNvPr>
          <p:cNvSpPr txBox="1">
            <a:spLocks noChangeArrowheads="1"/>
          </p:cNvSpPr>
          <p:nvPr/>
        </p:nvSpPr>
        <p:spPr bwMode="auto">
          <a:xfrm>
            <a:off x="7740926" y="4297394"/>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en-US" sz="1800" b="1"/>
              <a:t>N</a:t>
            </a:r>
          </a:p>
        </p:txBody>
      </p:sp>
      <p:sp>
        <p:nvSpPr>
          <p:cNvPr id="58436" name="Text Box 69">
            <a:extLst>
              <a:ext uri="{FF2B5EF4-FFF2-40B4-BE49-F238E27FC236}">
                <a16:creationId xmlns:a16="http://schemas.microsoft.com/office/drawing/2014/main" xmlns="" id="{190B2B02-9DBB-43F4-BD23-7E86ADF96926}"/>
              </a:ext>
            </a:extLst>
          </p:cNvPr>
          <p:cNvSpPr txBox="1">
            <a:spLocks noChangeArrowheads="1"/>
          </p:cNvSpPr>
          <p:nvPr/>
        </p:nvSpPr>
        <p:spPr bwMode="auto">
          <a:xfrm>
            <a:off x="7664726" y="4906994"/>
            <a:ext cx="1371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en-US" sz="2000" b="1">
                <a:solidFill>
                  <a:srgbClr val="FF0000"/>
                </a:solidFill>
              </a:rPr>
              <a:t>N         ∞</a:t>
            </a:r>
          </a:p>
        </p:txBody>
      </p:sp>
      <p:sp>
        <p:nvSpPr>
          <p:cNvPr id="58437" name="Line 70">
            <a:extLst>
              <a:ext uri="{FF2B5EF4-FFF2-40B4-BE49-F238E27FC236}">
                <a16:creationId xmlns:a16="http://schemas.microsoft.com/office/drawing/2014/main" xmlns="" id="{04E70382-3206-4F96-BE95-054623059879}"/>
              </a:ext>
            </a:extLst>
          </p:cNvPr>
          <p:cNvSpPr>
            <a:spLocks noChangeShapeType="1"/>
          </p:cNvSpPr>
          <p:nvPr/>
        </p:nvSpPr>
        <p:spPr bwMode="auto">
          <a:xfrm>
            <a:off x="8045726" y="5135593"/>
            <a:ext cx="381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58438" name="Text Box 71">
            <a:extLst>
              <a:ext uri="{FF2B5EF4-FFF2-40B4-BE49-F238E27FC236}">
                <a16:creationId xmlns:a16="http://schemas.microsoft.com/office/drawing/2014/main" xmlns="" id="{7E3D285A-6817-4067-8D9D-FC45293CF2DA}"/>
              </a:ext>
            </a:extLst>
          </p:cNvPr>
          <p:cNvSpPr txBox="1">
            <a:spLocks noChangeArrowheads="1"/>
          </p:cNvSpPr>
          <p:nvPr/>
        </p:nvSpPr>
        <p:spPr bwMode="auto">
          <a:xfrm>
            <a:off x="2971581" y="5800158"/>
            <a:ext cx="771276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en-US" sz="2000" b="1" dirty="0">
                <a:latin typeface="Times New Roman" panose="02020603050405020304" pitchFamily="18" charset="0"/>
                <a:cs typeface="Times New Roman" panose="02020603050405020304" pitchFamily="18" charset="0"/>
              </a:rPr>
              <a:t>Fig: Equivalent present worth of an infinite cash flow series</a:t>
            </a:r>
          </a:p>
        </p:txBody>
      </p:sp>
      <p:sp>
        <p:nvSpPr>
          <p:cNvPr id="58439" name="Text Box 72">
            <a:extLst>
              <a:ext uri="{FF2B5EF4-FFF2-40B4-BE49-F238E27FC236}">
                <a16:creationId xmlns:a16="http://schemas.microsoft.com/office/drawing/2014/main" xmlns="" id="{09919ABC-966E-4493-95A6-FC3B3EBC341D}"/>
              </a:ext>
            </a:extLst>
          </p:cNvPr>
          <p:cNvSpPr txBox="1">
            <a:spLocks noChangeArrowheads="1"/>
          </p:cNvSpPr>
          <p:nvPr/>
        </p:nvSpPr>
        <p:spPr bwMode="auto">
          <a:xfrm>
            <a:off x="5660335" y="2941669"/>
            <a:ext cx="762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US" altLang="en-US" sz="2000" b="1" dirty="0" err="1">
                <a:solidFill>
                  <a:srgbClr val="CC0099"/>
                </a:solidFill>
              </a:rPr>
              <a:t>i</a:t>
            </a:r>
            <a:r>
              <a:rPr lang="en-US" altLang="en-US" sz="2000" b="1" dirty="0">
                <a:solidFill>
                  <a:srgbClr val="CC0099"/>
                </a:solidFill>
              </a:rPr>
              <a:t>%</a:t>
            </a:r>
          </a:p>
        </p:txBody>
      </p:sp>
      <p:sp>
        <p:nvSpPr>
          <p:cNvPr id="73" name="Title 1"/>
          <p:cNvSpPr txBox="1">
            <a:spLocks/>
          </p:cNvSpPr>
          <p:nvPr/>
        </p:nvSpPr>
        <p:spPr>
          <a:xfrm>
            <a:off x="1519843" y="240043"/>
            <a:ext cx="878009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rgbClr val="002060"/>
                </a:solidFill>
                <a:latin typeface="Times New Roman" panose="02020603050405020304" pitchFamily="18" charset="0"/>
                <a:cs typeface="Times New Roman" panose="02020603050405020304" pitchFamily="18" charset="0"/>
              </a:rPr>
              <a:t>Capitalized Worth Method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054485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1936" y="1247654"/>
            <a:ext cx="9582510" cy="5204905"/>
          </a:xfrm>
        </p:spPr>
        <p:txBody>
          <a:bodyPr>
            <a:normAutofit/>
          </a:bodyPr>
          <a:lstStyle/>
          <a:p>
            <a:pPr marL="0" indent="0">
              <a:buNone/>
            </a:pPr>
            <a:r>
              <a:rPr lang="en-US" b="1" dirty="0">
                <a:latin typeface="Times New Roman" panose="02020603050405020304" pitchFamily="18" charset="0"/>
                <a:cs typeface="Times New Roman" panose="02020603050405020304" pitchFamily="18" charset="0"/>
              </a:rPr>
              <a:t>The formula to calculate CW is derived from the relation </a:t>
            </a:r>
            <a:endParaRPr lang="en-US" b="1" dirty="0" smtClean="0">
              <a:latin typeface="Times New Roman" panose="02020603050405020304" pitchFamily="18" charset="0"/>
              <a:cs typeface="Times New Roman" panose="02020603050405020304" pitchFamily="18" charset="0"/>
            </a:endParaRPr>
          </a:p>
          <a:p>
            <a:pPr marL="0" indent="0">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P </a:t>
            </a:r>
            <a:r>
              <a:rPr lang="en-US" b="1" dirty="0">
                <a:latin typeface="Times New Roman" panose="02020603050405020304" pitchFamily="18" charset="0"/>
                <a:cs typeface="Times New Roman" panose="02020603050405020304" pitchFamily="18" charset="0"/>
              </a:rPr>
              <a:t>= A (P/A, </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n), where N= ∞. </a:t>
            </a:r>
          </a:p>
          <a:p>
            <a:pPr marL="0" indent="0">
              <a:buNone/>
            </a:pPr>
            <a:r>
              <a:rPr lang="en-US" b="1" dirty="0">
                <a:latin typeface="Times New Roman" panose="02020603050405020304" pitchFamily="18" charset="0"/>
                <a:cs typeface="Times New Roman" panose="02020603050405020304" pitchFamily="18" charset="0"/>
              </a:rPr>
              <a:t>The equation of P using the P/A factor formula is </a:t>
            </a:r>
          </a:p>
          <a:p>
            <a:pPr marL="0" indent="0">
              <a:buNone/>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PW (</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 = A [(1+i) </a:t>
            </a:r>
            <a:r>
              <a:rPr lang="en-US" b="1" baseline="30000" dirty="0">
                <a:latin typeface="Times New Roman" panose="02020603050405020304" pitchFamily="18" charset="0"/>
                <a:cs typeface="Times New Roman" panose="02020603050405020304" pitchFamily="18" charset="0"/>
              </a:rPr>
              <a:t>N</a:t>
            </a:r>
            <a:r>
              <a:rPr lang="en-US" b="1" dirty="0">
                <a:latin typeface="Times New Roman" panose="02020603050405020304" pitchFamily="18" charset="0"/>
                <a:cs typeface="Times New Roman" panose="02020603050405020304" pitchFamily="18" charset="0"/>
              </a:rPr>
              <a:t> - 1] / [</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 (1+i) </a:t>
            </a:r>
            <a:r>
              <a:rPr lang="en-US" b="1" baseline="30000" dirty="0">
                <a:latin typeface="Times New Roman" panose="02020603050405020304" pitchFamily="18" charset="0"/>
                <a:cs typeface="Times New Roman" panose="02020603050405020304" pitchFamily="18" charset="0"/>
              </a:rPr>
              <a:t>N</a:t>
            </a:r>
            <a:r>
              <a:rPr lang="en-US" b="1" dirty="0">
                <a:latin typeface="Times New Roman" panose="02020603050405020304" pitchFamily="18" charset="0"/>
                <a:cs typeface="Times New Roman" panose="02020603050405020304" pitchFamily="18" charset="0"/>
              </a:rPr>
              <a:t>] </a:t>
            </a:r>
          </a:p>
          <a:p>
            <a:pPr marL="0" indent="0">
              <a:buNone/>
            </a:pPr>
            <a:r>
              <a:rPr lang="en-US" b="1" dirty="0">
                <a:latin typeface="Times New Roman" panose="02020603050405020304" pitchFamily="18" charset="0"/>
                <a:cs typeface="Times New Roman" panose="02020603050405020304" pitchFamily="18" charset="0"/>
              </a:rPr>
              <a:t>Divide the numerator and denominator by (1+i) </a:t>
            </a:r>
            <a:r>
              <a:rPr lang="en-US" b="1" baseline="30000" dirty="0">
                <a:latin typeface="Times New Roman" panose="02020603050405020304" pitchFamily="18" charset="0"/>
                <a:cs typeface="Times New Roman" panose="02020603050405020304" pitchFamily="18" charset="0"/>
              </a:rPr>
              <a:t>N</a:t>
            </a:r>
            <a:endParaRPr lang="en-US" b="1" dirty="0">
              <a:latin typeface="Times New Roman" panose="02020603050405020304" pitchFamily="18" charset="0"/>
              <a:cs typeface="Times New Roman" panose="02020603050405020304" pitchFamily="18" charset="0"/>
            </a:endParaRPr>
          </a:p>
          <a:p>
            <a:pPr marL="0" indent="0">
              <a:buNone/>
            </a:pPr>
            <a:r>
              <a:rPr lang="en-US" b="1" dirty="0">
                <a:latin typeface="Times New Roman" panose="02020603050405020304" pitchFamily="18" charset="0"/>
                <a:cs typeface="Times New Roman" panose="02020603050405020304" pitchFamily="18" charset="0"/>
              </a:rPr>
              <a:t>  PW (</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 = A {1/</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-1/ (1+i)</a:t>
            </a:r>
            <a:r>
              <a:rPr lang="en-US" b="1" baseline="30000" dirty="0">
                <a:latin typeface="Times New Roman" panose="02020603050405020304" pitchFamily="18" charset="0"/>
                <a:cs typeface="Times New Roman" panose="02020603050405020304" pitchFamily="18" charset="0"/>
              </a:rPr>
              <a:t> N</a:t>
            </a:r>
            <a:r>
              <a:rPr lang="en-US" b="1" dirty="0">
                <a:latin typeface="Times New Roman" panose="02020603050405020304" pitchFamily="18" charset="0"/>
                <a:cs typeface="Times New Roman" panose="02020603050405020304" pitchFamily="18" charset="0"/>
              </a:rPr>
              <a:t>}  </a:t>
            </a:r>
          </a:p>
          <a:p>
            <a:pPr marL="0" indent="0">
              <a:buNone/>
            </a:pPr>
            <a:r>
              <a:rPr lang="en-US" b="1" dirty="0">
                <a:latin typeface="Times New Roman" panose="02020603050405020304" pitchFamily="18" charset="0"/>
                <a:cs typeface="Times New Roman" panose="02020603050405020304" pitchFamily="18" charset="0"/>
              </a:rPr>
              <a:t>As N approaches ∞, the bracketed term becomes 1/</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and the symbol CW replaces PW or P. </a:t>
            </a:r>
          </a:p>
          <a:p>
            <a:pPr marL="0" indent="0">
              <a:buNone/>
            </a:pPr>
            <a:r>
              <a:rPr lang="en-US" b="1" dirty="0">
                <a:latin typeface="Times New Roman" panose="02020603050405020304" pitchFamily="18" charset="0"/>
                <a:cs typeface="Times New Roman" panose="02020603050405020304" pitchFamily="18" charset="0"/>
              </a:rPr>
              <a:t>CW (</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 = A {1/</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-1/∞} = A/</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a:t>
            </a:r>
          </a:p>
          <a:p>
            <a:pPr marL="0" indent="0">
              <a:buNone/>
            </a:pPr>
            <a:r>
              <a:rPr lang="en-US" b="1" dirty="0">
                <a:solidFill>
                  <a:srgbClr val="C00000"/>
                </a:solidFill>
                <a:latin typeface="Times New Roman" panose="02020603050405020304" pitchFamily="18" charset="0"/>
                <a:cs typeface="Times New Roman" panose="02020603050405020304" pitchFamily="18" charset="0"/>
              </a:rPr>
              <a:t>CW (</a:t>
            </a:r>
            <a:r>
              <a:rPr lang="en-US" b="1" dirty="0" err="1">
                <a:solidFill>
                  <a:srgbClr val="C00000"/>
                </a:solidFill>
                <a:latin typeface="Times New Roman" panose="02020603050405020304" pitchFamily="18" charset="0"/>
                <a:cs typeface="Times New Roman" panose="02020603050405020304" pitchFamily="18" charset="0"/>
              </a:rPr>
              <a:t>i</a:t>
            </a:r>
            <a:r>
              <a:rPr lang="en-US" b="1" dirty="0">
                <a:solidFill>
                  <a:srgbClr val="C00000"/>
                </a:solidFill>
                <a:latin typeface="Times New Roman" panose="02020603050405020304" pitchFamily="18" charset="0"/>
                <a:cs typeface="Times New Roman" panose="02020603050405020304" pitchFamily="18" charset="0"/>
              </a:rPr>
              <a:t>%) = (AW/</a:t>
            </a:r>
            <a:r>
              <a:rPr lang="en-US" b="1" dirty="0" err="1">
                <a:solidFill>
                  <a:srgbClr val="C00000"/>
                </a:solidFill>
                <a:latin typeface="Times New Roman" panose="02020603050405020304" pitchFamily="18" charset="0"/>
                <a:cs typeface="Times New Roman" panose="02020603050405020304" pitchFamily="18" charset="0"/>
              </a:rPr>
              <a:t>i</a:t>
            </a:r>
            <a:r>
              <a:rPr lang="en-US" b="1" dirty="0">
                <a:solidFill>
                  <a:srgbClr val="C00000"/>
                </a:solidFill>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 (1)</a:t>
            </a:r>
            <a:endParaRPr lang="en-US" b="1" dirty="0">
              <a:solidFill>
                <a:srgbClr val="C00000"/>
              </a:solidFill>
              <a:latin typeface="Times New Roman" panose="02020603050405020304" pitchFamily="18" charset="0"/>
              <a:cs typeface="Times New Roman" panose="02020603050405020304" pitchFamily="18" charset="0"/>
            </a:endParaRPr>
          </a:p>
          <a:p>
            <a:endParaRPr lang="en-US" dirty="0">
              <a:solidFill>
                <a:srgbClr val="C00000"/>
              </a:solidFill>
            </a:endParaRPr>
          </a:p>
        </p:txBody>
      </p:sp>
      <p:sp>
        <p:nvSpPr>
          <p:cNvPr id="4" name="Title 1"/>
          <p:cNvSpPr>
            <a:spLocks noGrp="1"/>
          </p:cNvSpPr>
          <p:nvPr>
            <p:ph type="title"/>
          </p:nvPr>
        </p:nvSpPr>
        <p:spPr>
          <a:xfrm>
            <a:off x="751936" y="192598"/>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CAPITALIZED WORTH </a:t>
            </a:r>
            <a:r>
              <a:rPr lang="en-US" sz="3200" b="1" dirty="0" smtClean="0">
                <a:solidFill>
                  <a:srgbClr val="002060"/>
                </a:solidFill>
                <a:latin typeface="Times New Roman" panose="02020603050405020304" pitchFamily="18" charset="0"/>
                <a:cs typeface="Times New Roman" panose="02020603050405020304" pitchFamily="18" charset="0"/>
              </a:rPr>
              <a:t>METHOD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79038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8034" y="1086838"/>
            <a:ext cx="9513498" cy="5391600"/>
          </a:xfrm>
        </p:spPr>
        <p:txBody>
          <a:bodyPr>
            <a:normAutofit fontScale="92500" lnSpcReduction="10000"/>
          </a:bodyPr>
          <a:lstStyle/>
          <a:p>
            <a:pPr marL="0" indent="0" algn="just">
              <a:lnSpc>
                <a:spcPct val="110000"/>
              </a:lnSpc>
              <a:buNone/>
            </a:pPr>
            <a:r>
              <a:rPr lang="en-US" b="1" dirty="0" smtClean="0">
                <a:latin typeface="Times New Roman" panose="02020603050405020304" pitchFamily="18" charset="0"/>
                <a:cs typeface="Times New Roman" panose="02020603050405020304" pitchFamily="18" charset="0"/>
              </a:rPr>
              <a:t>The following procedure assists in calculating the Capitalized cost (CC) for an infinite sequence of cash flow: [7]</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Draw a cash flow diagram showing all the non recurring and at least two cycles of all recurring cash flows.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Find the present worth of all non recurring amounts. This is their CC value.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Find the equivalent uniform annual worth (A value) through one life cycle of all recurring cost. This is the same value in all succeeding life cycles.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Add this A value to all other uniform amounts occurring in years 1 through infinity and result is the total equivalent uniform annual worth (AW) </a:t>
            </a: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81332" y="63199"/>
            <a:ext cx="10515600" cy="1325563"/>
          </a:xfrm>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Capitalized Worth Method Step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40899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39361"/>
            <a:ext cx="8901023" cy="4351338"/>
          </a:xfrm>
        </p:spPr>
        <p:txBody>
          <a:bodyPr/>
          <a:lstStyle/>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Divide this value of AW obtained by the interest rate (</a:t>
            </a:r>
            <a:r>
              <a:rPr lang="en-US" b="1" dirty="0" err="1" smtClean="0">
                <a:latin typeface="Times New Roman" panose="02020603050405020304" pitchFamily="18" charset="0"/>
                <a:cs typeface="Times New Roman" panose="02020603050405020304" pitchFamily="18" charset="0"/>
              </a:rPr>
              <a:t>i</a:t>
            </a:r>
            <a:r>
              <a:rPr lang="en-US" b="1" dirty="0" smtClean="0">
                <a:latin typeface="Times New Roman" panose="02020603050405020304" pitchFamily="18" charset="0"/>
                <a:cs typeface="Times New Roman" panose="02020603050405020304" pitchFamily="18" charset="0"/>
              </a:rPr>
              <a:t>%) to obtain a CC value. This is an application of equation 1.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Add the CC value obtained in the step second and second last step. </a:t>
            </a:r>
            <a:endParaRPr lang="en-US" b="1" dirty="0">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1462897" y="209849"/>
            <a:ext cx="10491158" cy="134290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rgbClr val="002060"/>
                </a:solidFill>
                <a:latin typeface="Times New Roman" panose="02020603050405020304" pitchFamily="18" charset="0"/>
                <a:cs typeface="Times New Roman" panose="02020603050405020304" pitchFamily="18" charset="0"/>
              </a:rPr>
              <a:t>Capitalized Worth Method Step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50811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latin typeface="Times New Roman" panose="02020603050405020304" pitchFamily="18" charset="0"/>
                <a:cs typeface="Times New Roman" panose="02020603050405020304" pitchFamily="18" charset="0"/>
              </a:rPr>
              <a:t>Assume infinite project life; recommend one of the following mutually exclusive projects </a:t>
            </a:r>
          </a:p>
        </p:txBody>
      </p:sp>
      <p:graphicFrame>
        <p:nvGraphicFramePr>
          <p:cNvPr id="4" name="Table 3"/>
          <p:cNvGraphicFramePr>
            <a:graphicFrameLocks noGrp="1"/>
          </p:cNvGraphicFramePr>
          <p:nvPr>
            <p:extLst>
              <p:ext uri="{D42A27DB-BD31-4B8C-83A1-F6EECF244321}">
                <p14:modId xmlns:p14="http://schemas.microsoft.com/office/powerpoint/2010/main" val="2780751024"/>
              </p:ext>
            </p:extLst>
          </p:nvPr>
        </p:nvGraphicFramePr>
        <p:xfrm>
          <a:off x="3260785" y="2760448"/>
          <a:ext cx="6107501" cy="2863974"/>
        </p:xfrm>
        <a:graphic>
          <a:graphicData uri="http://schemas.openxmlformats.org/drawingml/2006/table">
            <a:tbl>
              <a:tblPr firstRow="1" firstCol="1" bandRow="1">
                <a:tableStyleId>{616DA210-FB5B-4158-B5E0-FEB733F419BA}</a:tableStyleId>
              </a:tblPr>
              <a:tblGrid>
                <a:gridCol w="3254596"/>
                <a:gridCol w="1466878"/>
                <a:gridCol w="1386027"/>
              </a:tblGrid>
              <a:tr h="477329">
                <a:tc>
                  <a:txBody>
                    <a:bodyPr/>
                    <a:lstStyle/>
                    <a:p>
                      <a:pPr marL="0" marR="0">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Project </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a:effectLst/>
                          <a:latin typeface="Times New Roman" panose="02020603050405020304" pitchFamily="18" charset="0"/>
                          <a:cs typeface="Times New Roman" panose="02020603050405020304" pitchFamily="18" charset="0"/>
                        </a:rPr>
                        <a:t>A</a:t>
                      </a:r>
                      <a:endParaRPr lang="en-US"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a:effectLst/>
                          <a:latin typeface="Times New Roman" panose="02020603050405020304" pitchFamily="18" charset="0"/>
                          <a:cs typeface="Times New Roman" panose="02020603050405020304" pitchFamily="18" charset="0"/>
                        </a:rPr>
                        <a:t>B</a:t>
                      </a:r>
                      <a:endParaRPr lang="en-US"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477329">
                <a:tc>
                  <a:txBody>
                    <a:bodyPr/>
                    <a:lstStyle/>
                    <a:p>
                      <a:pPr marL="0" marR="0">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Initial investment </a:t>
                      </a:r>
                      <a:r>
                        <a:rPr lang="en-US" sz="2400" b="1" dirty="0" smtClean="0">
                          <a:effectLst/>
                          <a:latin typeface="Times New Roman" panose="02020603050405020304" pitchFamily="18" charset="0"/>
                          <a:cs typeface="Times New Roman" panose="02020603050405020304" pitchFamily="18" charset="0"/>
                        </a:rPr>
                        <a:t>($) </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a:effectLst/>
                          <a:latin typeface="Times New Roman" panose="02020603050405020304" pitchFamily="18" charset="0"/>
                          <a:cs typeface="Times New Roman" panose="02020603050405020304" pitchFamily="18" charset="0"/>
                        </a:rPr>
                        <a:t>50,000</a:t>
                      </a:r>
                      <a:endParaRPr lang="en-US"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a:effectLst/>
                          <a:latin typeface="Times New Roman" panose="02020603050405020304" pitchFamily="18" charset="0"/>
                          <a:cs typeface="Times New Roman" panose="02020603050405020304" pitchFamily="18" charset="0"/>
                        </a:rPr>
                        <a:t>1,20,000</a:t>
                      </a:r>
                      <a:endParaRPr lang="en-US"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477329">
                <a:tc>
                  <a:txBody>
                    <a:bodyPr/>
                    <a:lstStyle/>
                    <a:p>
                      <a:pPr marL="0" marR="0">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Salvage value </a:t>
                      </a:r>
                      <a:r>
                        <a:rPr lang="en-US" sz="2400" b="1" dirty="0" smtClean="0">
                          <a:effectLst/>
                          <a:latin typeface="Times New Roman" panose="02020603050405020304" pitchFamily="18" charset="0"/>
                          <a:cs typeface="Times New Roman" panose="02020603050405020304" pitchFamily="18" charset="0"/>
                        </a:rPr>
                        <a:t>($)</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10,000</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a:effectLst/>
                          <a:latin typeface="Times New Roman" panose="02020603050405020304" pitchFamily="18" charset="0"/>
                          <a:cs typeface="Times New Roman" panose="02020603050405020304" pitchFamily="18" charset="0"/>
                        </a:rPr>
                        <a:t>10,000</a:t>
                      </a:r>
                      <a:endParaRPr lang="en-US"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477329">
                <a:tc>
                  <a:txBody>
                    <a:bodyPr/>
                    <a:lstStyle/>
                    <a:p>
                      <a:pPr marL="0" marR="0">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Annual cost </a:t>
                      </a:r>
                      <a:r>
                        <a:rPr lang="en-US" sz="2400" b="1" dirty="0" smtClean="0">
                          <a:effectLst/>
                          <a:latin typeface="Times New Roman" panose="02020603050405020304" pitchFamily="18" charset="0"/>
                          <a:cs typeface="Times New Roman" panose="02020603050405020304" pitchFamily="18" charset="0"/>
                        </a:rPr>
                        <a:t>($)</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9,000</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a:effectLst/>
                          <a:latin typeface="Times New Roman" panose="02020603050405020304" pitchFamily="18" charset="0"/>
                          <a:cs typeface="Times New Roman" panose="02020603050405020304" pitchFamily="18" charset="0"/>
                        </a:rPr>
                        <a:t>6,000</a:t>
                      </a:r>
                      <a:endParaRPr lang="en-US"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477329">
                <a:tc>
                  <a:txBody>
                    <a:bodyPr/>
                    <a:lstStyle/>
                    <a:p>
                      <a:pPr marL="0" marR="0">
                        <a:lnSpc>
                          <a:spcPct val="115000"/>
                        </a:lnSpc>
                        <a:spcBef>
                          <a:spcPts val="0"/>
                        </a:spcBef>
                        <a:spcAft>
                          <a:spcPts val="0"/>
                        </a:spcAft>
                      </a:pPr>
                      <a:r>
                        <a:rPr lang="en-US" sz="2400" b="1">
                          <a:effectLst/>
                          <a:latin typeface="Times New Roman" panose="02020603050405020304" pitchFamily="18" charset="0"/>
                          <a:cs typeface="Times New Roman" panose="02020603050405020304" pitchFamily="18" charset="0"/>
                        </a:rPr>
                        <a:t>Useful life (years) </a:t>
                      </a:r>
                      <a:endParaRPr lang="en-US"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10</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25</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477329">
                <a:tc>
                  <a:txBody>
                    <a:bodyPr/>
                    <a:lstStyle/>
                    <a:p>
                      <a:pPr marL="0" marR="0">
                        <a:lnSpc>
                          <a:spcPct val="115000"/>
                        </a:lnSpc>
                        <a:spcBef>
                          <a:spcPts val="0"/>
                        </a:spcBef>
                        <a:spcAft>
                          <a:spcPts val="0"/>
                        </a:spcAft>
                      </a:pPr>
                      <a:r>
                        <a:rPr lang="en-US" sz="2400" b="1">
                          <a:effectLst/>
                          <a:latin typeface="Times New Roman" panose="02020603050405020304" pitchFamily="18" charset="0"/>
                          <a:cs typeface="Times New Roman" panose="02020603050405020304" pitchFamily="18" charset="0"/>
                        </a:rPr>
                        <a:t>MARR </a:t>
                      </a:r>
                      <a:endParaRPr lang="en-US"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gridSpan="2">
                  <a:txBody>
                    <a:bodyPr/>
                    <a:lstStyle/>
                    <a:p>
                      <a:pPr marL="0" marR="0" algn="ctr">
                        <a:lnSpc>
                          <a:spcPct val="115000"/>
                        </a:lnSpc>
                        <a:spcBef>
                          <a:spcPts val="0"/>
                        </a:spcBef>
                        <a:spcAft>
                          <a:spcPts val="0"/>
                        </a:spcAft>
                      </a:pPr>
                      <a:r>
                        <a:rPr lang="en-US" sz="2400" b="1" dirty="0">
                          <a:effectLst/>
                          <a:latin typeface="Times New Roman" panose="02020603050405020304" pitchFamily="18" charset="0"/>
                          <a:cs typeface="Times New Roman" panose="02020603050405020304" pitchFamily="18" charset="0"/>
                        </a:rPr>
                        <a:t>15%</a:t>
                      </a:r>
                      <a:endParaRPr lang="en-US"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hMerge="1">
                  <a:txBody>
                    <a:bodyPr/>
                    <a:lstStyle/>
                    <a:p>
                      <a:endParaRPr lang="en-US"/>
                    </a:p>
                  </a:txBody>
                  <a:tcPr/>
                </a:tc>
              </a:tr>
            </a:tbl>
          </a:graphicData>
        </a:graphic>
      </p:graphicFrame>
      <p:sp>
        <p:nvSpPr>
          <p:cNvPr id="5" name="Title 1"/>
          <p:cNvSpPr txBox="1">
            <a:spLocks noGrp="1"/>
          </p:cNvSpPr>
          <p:nvPr>
            <p:ph type="title"/>
          </p:nvPr>
        </p:nvSpPr>
        <p:spPr>
          <a:xfrm>
            <a:off x="838200" y="365125"/>
            <a:ext cx="893552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rgbClr val="002060"/>
                </a:solidFill>
                <a:latin typeface="Times New Roman" panose="02020603050405020304" pitchFamily="18" charset="0"/>
                <a:cs typeface="Times New Roman" panose="02020603050405020304" pitchFamily="18" charset="0"/>
              </a:rPr>
              <a:t>Capitalized Worth Method Example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923278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70" y="1221774"/>
            <a:ext cx="5916283" cy="5524081"/>
          </a:xfrm>
        </p:spPr>
        <p:txBody>
          <a:bodyPr>
            <a:normAutofit/>
          </a:bodyPr>
          <a:lstStyle/>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Calculate the AW of the both alternatives. </a:t>
            </a:r>
          </a:p>
          <a:p>
            <a:pPr marL="0" indent="0">
              <a:buNone/>
            </a:pPr>
            <a:r>
              <a:rPr lang="en-US" sz="2400" b="1" dirty="0">
                <a:latin typeface="Times New Roman" panose="02020603050405020304" pitchFamily="18" charset="0"/>
                <a:cs typeface="Times New Roman" panose="02020603050405020304" pitchFamily="18" charset="0"/>
              </a:rPr>
              <a:t>AW</a:t>
            </a:r>
            <a:r>
              <a:rPr lang="en-US" sz="2400" b="1" baseline="-25000" dirty="0">
                <a:latin typeface="Times New Roman" panose="02020603050405020304" pitchFamily="18" charset="0"/>
                <a:cs typeface="Times New Roman" panose="02020603050405020304" pitchFamily="18" charset="0"/>
              </a:rPr>
              <a:t>A</a:t>
            </a:r>
            <a:r>
              <a:rPr lang="en-US" sz="2400" b="1" dirty="0">
                <a:latin typeface="Times New Roman" panose="02020603050405020304" pitchFamily="18" charset="0"/>
                <a:cs typeface="Times New Roman" panose="02020603050405020304" pitchFamily="18" charset="0"/>
              </a:rPr>
              <a:t> (15%) = -50,000 (A/P, 15%, 10) -9000 + 10,000 (A/F, 15%, 10) </a:t>
            </a:r>
          </a:p>
          <a:p>
            <a:pPr marL="0" indent="0">
              <a:buNone/>
            </a:pPr>
            <a:r>
              <a:rPr lang="en-US" sz="2400" b="1"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 - 9,962.60 -9,000 + </a:t>
            </a:r>
            <a:r>
              <a:rPr lang="en-US" sz="2400" b="1" dirty="0" smtClean="0">
                <a:latin typeface="Times New Roman" panose="02020603050405020304" pitchFamily="18" charset="0"/>
                <a:cs typeface="Times New Roman" panose="02020603050405020304" pitchFamily="18" charset="0"/>
              </a:rPr>
              <a:t>492.52  </a:t>
            </a:r>
          </a:p>
          <a:p>
            <a:pPr marL="0" indent="0">
              <a:buNone/>
            </a:pPr>
            <a:r>
              <a:rPr lang="en-US" sz="2400" b="1"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                   = $ </a:t>
            </a:r>
            <a:r>
              <a:rPr lang="en-US" sz="2400" b="1" dirty="0">
                <a:latin typeface="Times New Roman" panose="02020603050405020304" pitchFamily="18" charset="0"/>
                <a:cs typeface="Times New Roman" panose="02020603050405020304" pitchFamily="18" charset="0"/>
              </a:rPr>
              <a:t>-18,470.08</a:t>
            </a:r>
          </a:p>
          <a:p>
            <a:pPr marL="0" indent="0">
              <a:buNone/>
            </a:pPr>
            <a:r>
              <a:rPr lang="en-US" sz="2400" b="1" dirty="0" smtClean="0">
                <a:latin typeface="Times New Roman" panose="02020603050405020304" pitchFamily="18" charset="0"/>
                <a:cs typeface="Times New Roman" panose="02020603050405020304" pitchFamily="18" charset="0"/>
              </a:rPr>
              <a:t>          AW</a:t>
            </a:r>
            <a:r>
              <a:rPr lang="en-US" sz="2400" b="1" baseline="-25000" dirty="0" smtClean="0">
                <a:latin typeface="Times New Roman" panose="02020603050405020304" pitchFamily="18" charset="0"/>
                <a:cs typeface="Times New Roman" panose="02020603050405020304" pitchFamily="18" charset="0"/>
              </a:rPr>
              <a:t>A</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$18,470.08</a:t>
            </a:r>
            <a:endParaRPr lang="en-US" sz="2400"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AW</a:t>
            </a:r>
            <a:r>
              <a:rPr lang="en-US" sz="2400" b="1" baseline="-25000" dirty="0" smtClean="0">
                <a:latin typeface="Times New Roman" panose="02020603050405020304" pitchFamily="18" charset="0"/>
                <a:cs typeface="Times New Roman" panose="02020603050405020304" pitchFamily="18" charset="0"/>
              </a:rPr>
              <a:t>B</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(15%) = -1, 20, 000 (A/P, 15%, 25) -6000 + 10,000 (A/F, 15%, 25) </a:t>
            </a:r>
          </a:p>
          <a:p>
            <a:pPr marL="0" indent="0">
              <a:buNone/>
            </a:pPr>
            <a:r>
              <a:rPr lang="en-US" sz="2400" b="1" dirty="0">
                <a:latin typeface="Times New Roman" panose="02020603050405020304" pitchFamily="18" charset="0"/>
                <a:cs typeface="Times New Roman" panose="02020603050405020304" pitchFamily="18" charset="0"/>
              </a:rPr>
              <a:t>                      = - 18563.92 - 6000 + 46.99</a:t>
            </a:r>
          </a:p>
          <a:p>
            <a:pPr marL="0" indent="0">
              <a:buNone/>
            </a:pPr>
            <a:r>
              <a:rPr lang="en-US" sz="2400" b="1" dirty="0">
                <a:latin typeface="Times New Roman" panose="02020603050405020304" pitchFamily="18" charset="0"/>
                <a:cs typeface="Times New Roman" panose="02020603050405020304" pitchFamily="18" charset="0"/>
              </a:rPr>
              <a:t>                      = </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-24,516.93</a:t>
            </a:r>
          </a:p>
          <a:p>
            <a:pPr marL="0" indent="0">
              <a:buNone/>
            </a:pPr>
            <a:r>
              <a:rPr lang="en-US" sz="2400" b="1" dirty="0" smtClean="0">
                <a:latin typeface="Times New Roman" panose="02020603050405020304" pitchFamily="18" charset="0"/>
                <a:cs typeface="Times New Roman" panose="02020603050405020304" pitchFamily="18" charset="0"/>
              </a:rPr>
              <a:t>          AW</a:t>
            </a:r>
            <a:r>
              <a:rPr lang="en-US" sz="2400" b="1" baseline="-25000" dirty="0" smtClean="0">
                <a:latin typeface="Times New Roman" panose="02020603050405020304" pitchFamily="18" charset="0"/>
                <a:cs typeface="Times New Roman" panose="02020603050405020304" pitchFamily="18" charset="0"/>
              </a:rPr>
              <a:t>B</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$24,516.93</a:t>
            </a:r>
            <a:endParaRPr lang="en-US" sz="2400"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xfrm>
            <a:off x="838200" y="123585"/>
            <a:ext cx="843519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rgbClr val="002060"/>
                </a:solidFill>
                <a:latin typeface="Times New Roman" panose="02020603050405020304" pitchFamily="18" charset="0"/>
                <a:cs typeface="Times New Roman" panose="02020603050405020304" pitchFamily="18" charset="0"/>
              </a:rPr>
              <a:t>Capitalized Worth Method Example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6918385" y="1713962"/>
            <a:ext cx="4710022" cy="4539704"/>
          </a:xfrm>
          <a:prstGeom prst="rect">
            <a:avLst/>
          </a:prstGeom>
        </p:spPr>
        <p:txBody>
          <a:bodyPr wrap="square">
            <a:spAutoFit/>
          </a:bodyPr>
          <a:lstStyle/>
          <a:p>
            <a:r>
              <a:rPr lang="en-US" sz="2400" b="1" dirty="0">
                <a:latin typeface="Times New Roman" panose="02020603050405020304" pitchFamily="18" charset="0"/>
                <a:ea typeface="Constantia" panose="02030602050306030303" pitchFamily="18" charset="0"/>
                <a:cs typeface="Times New Roman" panose="02020603050405020304" pitchFamily="18" charset="0"/>
              </a:rPr>
              <a:t>Divide the AW of both alternatives by interest rate, </a:t>
            </a:r>
            <a:r>
              <a:rPr lang="en-US" sz="2400" b="1" dirty="0" err="1">
                <a:latin typeface="Times New Roman" panose="02020603050405020304" pitchFamily="18" charset="0"/>
                <a:ea typeface="Constantia" panose="02030602050306030303" pitchFamily="18" charset="0"/>
                <a:cs typeface="Times New Roman" panose="02020603050405020304" pitchFamily="18" charset="0"/>
              </a:rPr>
              <a:t>i</a:t>
            </a:r>
            <a:r>
              <a:rPr lang="en-US" sz="2400" b="1" dirty="0">
                <a:latin typeface="Times New Roman" panose="02020603050405020304" pitchFamily="18" charset="0"/>
                <a:ea typeface="Constantia" panose="02030602050306030303" pitchFamily="18" charset="0"/>
                <a:cs typeface="Times New Roman" panose="02020603050405020304" pitchFamily="18" charset="0"/>
              </a:rPr>
              <a:t>.</a:t>
            </a:r>
          </a:p>
          <a:p>
            <a:endParaRPr lang="en-US" sz="2400" b="1" dirty="0" smtClean="0">
              <a:latin typeface="Times New Roman" panose="02020603050405020304" pitchFamily="18" charset="0"/>
              <a:ea typeface="Constantia" panose="02030602050306030303" pitchFamily="18" charset="0"/>
              <a:cs typeface="Times New Roman" panose="02020603050405020304" pitchFamily="18" charset="0"/>
            </a:endParaRPr>
          </a:p>
          <a:p>
            <a:r>
              <a:rPr lang="en-US" sz="2400" b="1" dirty="0" smtClean="0">
                <a:latin typeface="Times New Roman" panose="02020603050405020304" pitchFamily="18" charset="0"/>
                <a:ea typeface="Constantia" panose="02030602050306030303" pitchFamily="18" charset="0"/>
                <a:cs typeface="Times New Roman" panose="02020603050405020304" pitchFamily="18" charset="0"/>
              </a:rPr>
              <a:t>CW</a:t>
            </a:r>
            <a:r>
              <a:rPr lang="en-US" sz="2400" b="1" baseline="-25000" dirty="0" smtClean="0">
                <a:latin typeface="Times New Roman" panose="02020603050405020304" pitchFamily="18" charset="0"/>
                <a:ea typeface="Constantia" panose="02030602050306030303" pitchFamily="18" charset="0"/>
                <a:cs typeface="Times New Roman" panose="02020603050405020304" pitchFamily="18" charset="0"/>
              </a:rPr>
              <a:t>A</a:t>
            </a:r>
            <a:r>
              <a:rPr lang="en-US" sz="2400"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sz="2400" b="1" dirty="0">
                <a:latin typeface="Times New Roman" panose="02020603050405020304" pitchFamily="18" charset="0"/>
                <a:ea typeface="Constantia" panose="02030602050306030303" pitchFamily="18" charset="0"/>
                <a:cs typeface="Times New Roman" panose="02020603050405020304" pitchFamily="18" charset="0"/>
              </a:rPr>
              <a:t>(15%) = AW</a:t>
            </a:r>
            <a:r>
              <a:rPr lang="en-US" sz="2400" b="1" baseline="-25000" dirty="0">
                <a:latin typeface="Times New Roman" panose="02020603050405020304" pitchFamily="18" charset="0"/>
                <a:ea typeface="Constantia" panose="02030602050306030303" pitchFamily="18" charset="0"/>
                <a:cs typeface="Times New Roman" panose="02020603050405020304" pitchFamily="18" charset="0"/>
              </a:rPr>
              <a:t>A</a:t>
            </a:r>
            <a:r>
              <a:rPr lang="en-US" sz="2400" b="1" dirty="0">
                <a:latin typeface="Times New Roman" panose="02020603050405020304" pitchFamily="18" charset="0"/>
                <a:ea typeface="Constantia" panose="02030602050306030303" pitchFamily="18" charset="0"/>
                <a:cs typeface="Times New Roman" panose="02020603050405020304" pitchFamily="18" charset="0"/>
              </a:rPr>
              <a:t> (15%)/</a:t>
            </a:r>
            <a:r>
              <a:rPr lang="en-US" sz="2400" b="1" dirty="0" err="1">
                <a:latin typeface="Times New Roman" panose="02020603050405020304" pitchFamily="18" charset="0"/>
                <a:ea typeface="Constantia" panose="02030602050306030303" pitchFamily="18" charset="0"/>
                <a:cs typeface="Times New Roman" panose="02020603050405020304" pitchFamily="18" charset="0"/>
              </a:rPr>
              <a:t>i</a:t>
            </a:r>
            <a:r>
              <a:rPr lang="en-US" sz="2400" b="1" dirty="0">
                <a:latin typeface="Times New Roman" panose="02020603050405020304" pitchFamily="18" charset="0"/>
                <a:ea typeface="Constantia" panose="02030602050306030303" pitchFamily="18" charset="0"/>
                <a:cs typeface="Times New Roman" panose="02020603050405020304" pitchFamily="18" charset="0"/>
              </a:rPr>
              <a:t> = </a:t>
            </a:r>
            <a:r>
              <a:rPr lang="en-US" sz="2400"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sz="2400" b="1" dirty="0">
                <a:latin typeface="Times New Roman" panose="02020603050405020304" pitchFamily="18" charset="0"/>
                <a:ea typeface="Constantia" panose="02030602050306030303" pitchFamily="18" charset="0"/>
                <a:cs typeface="Times New Roman" panose="02020603050405020304" pitchFamily="18" charset="0"/>
              </a:rPr>
              <a:t>-18,470.08/0.15 = </a:t>
            </a:r>
            <a:r>
              <a:rPr lang="en-US" sz="2400"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sz="2400" b="1" dirty="0">
                <a:latin typeface="Times New Roman" panose="02020603050405020304" pitchFamily="18" charset="0"/>
                <a:ea typeface="Constantia" panose="02030602050306030303" pitchFamily="18" charset="0"/>
                <a:cs typeface="Times New Roman" panose="02020603050405020304" pitchFamily="18" charset="0"/>
              </a:rPr>
              <a:t>– 1, </a:t>
            </a:r>
            <a:r>
              <a:rPr lang="en-US" sz="2400" b="1" dirty="0" smtClean="0">
                <a:latin typeface="Times New Roman" panose="02020603050405020304" pitchFamily="18" charset="0"/>
                <a:ea typeface="Constantia" panose="02030602050306030303" pitchFamily="18" charset="0"/>
                <a:cs typeface="Times New Roman" panose="02020603050405020304" pitchFamily="18" charset="0"/>
              </a:rPr>
              <a:t>23,133.86 </a:t>
            </a:r>
          </a:p>
          <a:p>
            <a:pPr>
              <a:spcAft>
                <a:spcPts val="1000"/>
              </a:spcAft>
            </a:pPr>
            <a:endParaRPr lang="en-US" sz="2400" b="1" dirty="0">
              <a:latin typeface="Times New Roman" panose="02020603050405020304" pitchFamily="18" charset="0"/>
              <a:ea typeface="Constantia" panose="02030602050306030303" pitchFamily="18" charset="0"/>
              <a:cs typeface="Times New Roman" panose="02020603050405020304" pitchFamily="18" charset="0"/>
            </a:endParaRPr>
          </a:p>
          <a:p>
            <a:pPr>
              <a:spcAft>
                <a:spcPts val="1000"/>
              </a:spcAft>
            </a:pPr>
            <a:r>
              <a:rPr lang="en-US" sz="2400" b="1" dirty="0" smtClean="0">
                <a:latin typeface="Times New Roman" panose="02020603050405020304" pitchFamily="18" charset="0"/>
                <a:ea typeface="Constantia" panose="02030602050306030303" pitchFamily="18" charset="0"/>
                <a:cs typeface="Times New Roman" panose="02020603050405020304" pitchFamily="18" charset="0"/>
              </a:rPr>
              <a:t>CW</a:t>
            </a:r>
            <a:r>
              <a:rPr lang="en-US" sz="2400" b="1" baseline="-25000" dirty="0" smtClean="0">
                <a:latin typeface="Times New Roman" panose="02020603050405020304" pitchFamily="18" charset="0"/>
                <a:ea typeface="Constantia" panose="02030602050306030303" pitchFamily="18" charset="0"/>
                <a:cs typeface="Times New Roman" panose="02020603050405020304" pitchFamily="18" charset="0"/>
              </a:rPr>
              <a:t>B</a:t>
            </a:r>
            <a:r>
              <a:rPr lang="en-US" sz="2400"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sz="2400" b="1" dirty="0">
                <a:latin typeface="Times New Roman" panose="02020603050405020304" pitchFamily="18" charset="0"/>
                <a:ea typeface="Constantia" panose="02030602050306030303" pitchFamily="18" charset="0"/>
                <a:cs typeface="Times New Roman" panose="02020603050405020304" pitchFamily="18" charset="0"/>
              </a:rPr>
              <a:t>(15%) = AW</a:t>
            </a:r>
            <a:r>
              <a:rPr lang="en-US" sz="2400" b="1" baseline="-25000" dirty="0">
                <a:latin typeface="Times New Roman" panose="02020603050405020304" pitchFamily="18" charset="0"/>
                <a:ea typeface="Constantia" panose="02030602050306030303" pitchFamily="18" charset="0"/>
                <a:cs typeface="Times New Roman" panose="02020603050405020304" pitchFamily="18" charset="0"/>
              </a:rPr>
              <a:t>B</a:t>
            </a:r>
            <a:r>
              <a:rPr lang="en-US" sz="2400" b="1" dirty="0">
                <a:latin typeface="Times New Roman" panose="02020603050405020304" pitchFamily="18" charset="0"/>
                <a:ea typeface="Constantia" panose="02030602050306030303" pitchFamily="18" charset="0"/>
                <a:cs typeface="Times New Roman" panose="02020603050405020304" pitchFamily="18" charset="0"/>
              </a:rPr>
              <a:t> (15%)/</a:t>
            </a:r>
            <a:r>
              <a:rPr lang="en-US" sz="2400" b="1" dirty="0" err="1">
                <a:latin typeface="Times New Roman" panose="02020603050405020304" pitchFamily="18" charset="0"/>
                <a:ea typeface="Constantia" panose="02030602050306030303" pitchFamily="18" charset="0"/>
                <a:cs typeface="Times New Roman" panose="02020603050405020304" pitchFamily="18" charset="0"/>
              </a:rPr>
              <a:t>i</a:t>
            </a:r>
            <a:r>
              <a:rPr lang="en-US" sz="2400" b="1" dirty="0">
                <a:latin typeface="Times New Roman" panose="02020603050405020304" pitchFamily="18" charset="0"/>
                <a:ea typeface="Constantia" panose="02030602050306030303" pitchFamily="18" charset="0"/>
                <a:cs typeface="Times New Roman" panose="02020603050405020304" pitchFamily="18" charset="0"/>
              </a:rPr>
              <a:t> = </a:t>
            </a:r>
            <a:r>
              <a:rPr lang="en-US" sz="2400"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sz="2400" b="1" dirty="0">
                <a:latin typeface="Times New Roman" panose="02020603050405020304" pitchFamily="18" charset="0"/>
                <a:ea typeface="Constantia" panose="02030602050306030303" pitchFamily="18" charset="0"/>
                <a:cs typeface="Times New Roman" panose="02020603050405020304" pitchFamily="18" charset="0"/>
              </a:rPr>
              <a:t>–24,516.93/0.15 = </a:t>
            </a:r>
            <a:r>
              <a:rPr lang="en-US" sz="2400"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sz="2400" b="1" dirty="0">
                <a:latin typeface="Times New Roman" panose="02020603050405020304" pitchFamily="18" charset="0"/>
                <a:ea typeface="Constantia" panose="02030602050306030303" pitchFamily="18" charset="0"/>
                <a:cs typeface="Times New Roman" panose="02020603050405020304" pitchFamily="18" charset="0"/>
              </a:rPr>
              <a:t>– 1, </a:t>
            </a:r>
            <a:r>
              <a:rPr lang="en-US" sz="2400" b="1" dirty="0" smtClean="0">
                <a:latin typeface="Times New Roman" panose="02020603050405020304" pitchFamily="18" charset="0"/>
                <a:ea typeface="Constantia" panose="02030602050306030303" pitchFamily="18" charset="0"/>
                <a:cs typeface="Times New Roman" panose="02020603050405020304" pitchFamily="18" charset="0"/>
              </a:rPr>
              <a:t>63,446.2 </a:t>
            </a:r>
          </a:p>
          <a:p>
            <a:pPr>
              <a:spcAft>
                <a:spcPts val="1000"/>
              </a:spcAft>
            </a:pPr>
            <a:endParaRPr lang="en-US" sz="2400" b="1" dirty="0">
              <a:latin typeface="Times New Roman" panose="02020603050405020304" pitchFamily="18" charset="0"/>
              <a:ea typeface="Constantia" panose="02030602050306030303" pitchFamily="18" charset="0"/>
              <a:cs typeface="Times New Roman" panose="02020603050405020304" pitchFamily="18" charset="0"/>
            </a:endParaRPr>
          </a:p>
          <a:p>
            <a:pPr>
              <a:spcAft>
                <a:spcPts val="1000"/>
              </a:spcAft>
            </a:pPr>
            <a:r>
              <a:rPr lang="en-US" sz="2400" b="1" dirty="0">
                <a:solidFill>
                  <a:srgbClr val="C00000"/>
                </a:solidFill>
                <a:latin typeface="Times New Roman" panose="02020603050405020304" pitchFamily="18" charset="0"/>
                <a:ea typeface="Constantia" panose="02030602050306030303" pitchFamily="18" charset="0"/>
                <a:cs typeface="Times New Roman" panose="02020603050405020304" pitchFamily="18" charset="0"/>
              </a:rPr>
              <a:t>CW</a:t>
            </a:r>
            <a:r>
              <a:rPr lang="en-US" sz="2400" b="1" baseline="-25000" dirty="0">
                <a:solidFill>
                  <a:srgbClr val="C00000"/>
                </a:solidFill>
                <a:latin typeface="Times New Roman" panose="02020603050405020304" pitchFamily="18" charset="0"/>
                <a:ea typeface="Constantia" panose="02030602050306030303" pitchFamily="18" charset="0"/>
                <a:cs typeface="Times New Roman" panose="02020603050405020304" pitchFamily="18" charset="0"/>
              </a:rPr>
              <a:t>A</a:t>
            </a:r>
            <a:r>
              <a:rPr lang="en-US" sz="2400" b="1" dirty="0">
                <a:solidFill>
                  <a:srgbClr val="C00000"/>
                </a:solidFill>
                <a:latin typeface="Times New Roman" panose="02020603050405020304" pitchFamily="18" charset="0"/>
                <a:ea typeface="Constantia" panose="02030602050306030303" pitchFamily="18" charset="0"/>
                <a:cs typeface="Times New Roman" panose="02020603050405020304" pitchFamily="18" charset="0"/>
              </a:rPr>
              <a:t> (15%) &lt; CW</a:t>
            </a:r>
            <a:r>
              <a:rPr lang="en-US" sz="2400" b="1" baseline="-25000" dirty="0">
                <a:solidFill>
                  <a:srgbClr val="C00000"/>
                </a:solidFill>
                <a:latin typeface="Times New Roman" panose="02020603050405020304" pitchFamily="18" charset="0"/>
                <a:ea typeface="Constantia" panose="02030602050306030303" pitchFamily="18" charset="0"/>
                <a:cs typeface="Times New Roman" panose="02020603050405020304" pitchFamily="18" charset="0"/>
              </a:rPr>
              <a:t>B</a:t>
            </a:r>
            <a:r>
              <a:rPr lang="en-US" sz="2400" b="1" dirty="0">
                <a:solidFill>
                  <a:srgbClr val="C00000"/>
                </a:solidFill>
                <a:latin typeface="Times New Roman" panose="02020603050405020304" pitchFamily="18" charset="0"/>
                <a:ea typeface="Constantia" panose="02030602050306030303" pitchFamily="18" charset="0"/>
                <a:cs typeface="Times New Roman" panose="02020603050405020304" pitchFamily="18" charset="0"/>
              </a:rPr>
              <a:t> (15%), select project A </a:t>
            </a:r>
            <a:endParaRPr lang="en-US" sz="2400" b="1" dirty="0">
              <a:solidFill>
                <a:srgbClr val="C00000"/>
              </a:solidFill>
              <a:effectLst/>
              <a:latin typeface="Times New Roman" panose="02020603050405020304" pitchFamily="18" charset="0"/>
              <a:ea typeface="Constantia" panose="02030602050306030303" pitchFamily="18" charset="0"/>
              <a:cs typeface="Times New Roman" panose="02020603050405020304" pitchFamily="18" charset="0"/>
            </a:endParaRPr>
          </a:p>
        </p:txBody>
      </p:sp>
    </p:spTree>
    <p:extLst>
      <p:ext uri="{BB962C8B-B14F-4D97-AF65-F5344CB8AC3E}">
        <p14:creationId xmlns:p14="http://schemas.microsoft.com/office/powerpoint/2010/main" val="10573111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References: </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62155" y="1592710"/>
            <a:ext cx="10298502" cy="4885727"/>
          </a:xfrm>
        </p:spPr>
        <p:txBody>
          <a:bodyPr>
            <a:normAutofit/>
          </a:bodyPr>
          <a:lstStyle/>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[1] </a:t>
            </a:r>
            <a:r>
              <a:rPr lang="en-US" b="1" i="1" dirty="0">
                <a:latin typeface="Times New Roman" panose="02020603050405020304" pitchFamily="18" charset="0"/>
                <a:cs typeface="Times New Roman" panose="02020603050405020304" pitchFamily="18" charset="0"/>
              </a:rPr>
              <a:t>Contemporary Engineering Economics, </a:t>
            </a:r>
            <a:r>
              <a:rPr lang="en-US" b="1" dirty="0">
                <a:latin typeface="Times New Roman" panose="02020603050405020304" pitchFamily="18" charset="0"/>
                <a:cs typeface="Times New Roman" panose="02020603050405020304" pitchFamily="18" charset="0"/>
              </a:rPr>
              <a:t>Chan S. Park Second Edition, Addison-Wesley Publishing Company, 1997. </a:t>
            </a:r>
            <a:r>
              <a:rPr lang="en-US" b="1" dirty="0" smtClean="0">
                <a:latin typeface="Times New Roman" panose="02020603050405020304" pitchFamily="18" charset="0"/>
                <a:cs typeface="Times New Roman" panose="02020603050405020304" pitchFamily="18" charset="0"/>
              </a:rPr>
              <a:t> </a:t>
            </a:r>
          </a:p>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[2] </a:t>
            </a:r>
            <a:r>
              <a:rPr lang="en-US" b="1" dirty="0" smtClean="0">
                <a:latin typeface="Times New Roman" panose="02020603050405020304" pitchFamily="18" charset="0"/>
                <a:cs typeface="Times New Roman" panose="02020603050405020304" pitchFamily="18" charset="0"/>
                <a:hlinkClick r:id="rId2"/>
              </a:rPr>
              <a:t>https</a:t>
            </a:r>
            <a:r>
              <a:rPr lang="en-US" b="1" dirty="0">
                <a:latin typeface="Times New Roman" panose="02020603050405020304" pitchFamily="18" charset="0"/>
                <a:cs typeface="Times New Roman" panose="02020603050405020304" pitchFamily="18" charset="0"/>
                <a:hlinkClick r:id="rId2"/>
              </a:rPr>
              <a:t>://</a:t>
            </a:r>
            <a:r>
              <a:rPr lang="en-US" b="1" dirty="0" smtClean="0">
                <a:latin typeface="Times New Roman" panose="02020603050405020304" pitchFamily="18" charset="0"/>
                <a:cs typeface="Times New Roman" panose="02020603050405020304" pitchFamily="18" charset="0"/>
                <a:hlinkClick r:id="rId2"/>
              </a:rPr>
              <a:t>engmohannadb.github.io/etccourse21/inner-page/U6-L3.html</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(Viewed on October 2022). </a:t>
            </a:r>
          </a:p>
          <a:p>
            <a:pPr marL="0" indent="0" algn="just">
              <a:lnSpc>
                <a:spcPct val="100000"/>
              </a:lnSpc>
              <a:buNone/>
            </a:pPr>
            <a:r>
              <a:rPr lang="en-US" b="1" dirty="0" smtClean="0">
                <a:latin typeface="Times New Roman" panose="02020603050405020304" pitchFamily="18" charset="0"/>
                <a:cs typeface="Times New Roman" panose="02020603050405020304" pitchFamily="18" charset="0"/>
              </a:rPr>
              <a:t>[3] </a:t>
            </a:r>
            <a:r>
              <a:rPr lang="en-AU" b="1" i="1" dirty="0">
                <a:latin typeface="Times New Roman" panose="02020603050405020304" pitchFamily="18" charset="0"/>
                <a:cs typeface="Times New Roman" panose="02020603050405020304" pitchFamily="18" charset="0"/>
              </a:rPr>
              <a:t>Engineering Economy:</a:t>
            </a:r>
            <a:r>
              <a:rPr lang="en-AU" b="1" dirty="0">
                <a:latin typeface="Times New Roman" panose="02020603050405020304" pitchFamily="18" charset="0"/>
                <a:cs typeface="Times New Roman" panose="02020603050405020304" pitchFamily="18" charset="0"/>
              </a:rPr>
              <a:t> William G. Sullivan, James A. </a:t>
            </a:r>
            <a:r>
              <a:rPr lang="en-AU" b="1" dirty="0" err="1">
                <a:latin typeface="Times New Roman" panose="02020603050405020304" pitchFamily="18" charset="0"/>
                <a:cs typeface="Times New Roman" panose="02020603050405020304" pitchFamily="18" charset="0"/>
              </a:rPr>
              <a:t>Bontadelli</a:t>
            </a:r>
            <a:r>
              <a:rPr lang="en-AU" b="1" dirty="0">
                <a:latin typeface="Times New Roman" panose="02020603050405020304" pitchFamily="18" charset="0"/>
                <a:cs typeface="Times New Roman" panose="02020603050405020304" pitchFamily="18" charset="0"/>
              </a:rPr>
              <a:t> &amp; Elin M. Wicks, Eleventh Edition, Pearson Educations, Inc. 2000 .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[4]</a:t>
            </a:r>
            <a:r>
              <a:rPr lang="en-US"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hlinkClick r:id="rId3"/>
              </a:rPr>
              <a:t>http://</a:t>
            </a:r>
            <a:r>
              <a:rPr lang="en-US" b="1" dirty="0" smtClean="0">
                <a:latin typeface="Times New Roman" panose="02020603050405020304" pitchFamily="18" charset="0"/>
                <a:cs typeface="Times New Roman" panose="02020603050405020304" pitchFamily="18" charset="0"/>
                <a:hlinkClick r:id="rId3"/>
              </a:rPr>
              <a:t>civil.pcampus.edu.np/wp-content / uploads / 2019 / 07 / 06082019123 - MANUAL-OF-ENGINEERING-ECONOMY.pdf</a:t>
            </a:r>
            <a:r>
              <a:rPr lang="en-US" b="1" dirty="0" smtClean="0">
                <a:latin typeface="Times New Roman" panose="02020603050405020304" pitchFamily="18" charset="0"/>
                <a:cs typeface="Times New Roman" panose="02020603050405020304" pitchFamily="18" charset="0"/>
              </a:rPr>
              <a:t> (Viewed October 2022). </a:t>
            </a:r>
          </a:p>
        </p:txBody>
      </p:sp>
    </p:spTree>
    <p:extLst>
      <p:ext uri="{BB962C8B-B14F-4D97-AF65-F5344CB8AC3E}">
        <p14:creationId xmlns:p14="http://schemas.microsoft.com/office/powerpoint/2010/main" val="18180371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591136" cy="4351338"/>
          </a:xfrm>
        </p:spPr>
        <p:txBody>
          <a:bodyPr/>
          <a:lstStyle/>
          <a:p>
            <a:pPr marL="0" indent="0" algn="just">
              <a:lnSpc>
                <a:spcPct val="100000"/>
              </a:lnSpc>
              <a:buNone/>
            </a:pPr>
            <a:r>
              <a:rPr lang="en-US" b="1" dirty="0">
                <a:latin typeface="Times New Roman" panose="02020603050405020304" pitchFamily="18" charset="0"/>
                <a:cs typeface="Times New Roman" panose="02020603050405020304" pitchFamily="18" charset="0"/>
              </a:rPr>
              <a:t>[5] (</a:t>
            </a:r>
            <a:r>
              <a:rPr lang="en-US" b="1" dirty="0">
                <a:latin typeface="Times New Roman" pitchFamily="18" charset="0"/>
                <a:cs typeface="Times New Roman" pitchFamily="18" charset="0"/>
                <a:hlinkClick r:id="rId2"/>
              </a:rPr>
              <a:t>https://</a:t>
            </a:r>
            <a:r>
              <a:rPr lang="en-US" b="1" dirty="0" smtClean="0">
                <a:latin typeface="Times New Roman" pitchFamily="18" charset="0"/>
                <a:cs typeface="Times New Roman" pitchFamily="18" charset="0"/>
                <a:hlinkClick r:id="rId2"/>
              </a:rPr>
              <a:t>www.slideshare.net/abidnadeem/imputed-market-value-of-an-asset</a:t>
            </a:r>
            <a:r>
              <a:rPr lang="en-US" b="1" dirty="0" smtClean="0">
                <a:latin typeface="Times New Roman" pitchFamily="18" charset="0"/>
                <a:cs typeface="Times New Roman" pitchFamily="18" charset="0"/>
              </a:rPr>
              <a:t> (Viewed on October 2022) .  </a:t>
            </a:r>
          </a:p>
          <a:p>
            <a:pPr marL="0" indent="0" algn="just">
              <a:lnSpc>
                <a:spcPct val="100000"/>
              </a:lnSpc>
              <a:buNone/>
            </a:pPr>
            <a:r>
              <a:rPr lang="en-AU" b="1" i="1" dirty="0" smtClean="0">
                <a:latin typeface="Times New Roman" panose="02020603050405020304" pitchFamily="18" charset="0"/>
                <a:cs typeface="Times New Roman" panose="02020603050405020304" pitchFamily="18" charset="0"/>
              </a:rPr>
              <a:t>[6] Engineering </a:t>
            </a:r>
            <a:r>
              <a:rPr lang="en-AU" b="1" i="1" dirty="0">
                <a:latin typeface="Times New Roman" panose="02020603050405020304" pitchFamily="18" charset="0"/>
                <a:cs typeface="Times New Roman" panose="02020603050405020304" pitchFamily="18" charset="0"/>
              </a:rPr>
              <a:t>Economics: </a:t>
            </a:r>
            <a:r>
              <a:rPr lang="en-AU" b="1" dirty="0">
                <a:latin typeface="Times New Roman" panose="02020603050405020304" pitchFamily="18" charset="0"/>
                <a:cs typeface="Times New Roman" panose="02020603050405020304" pitchFamily="18" charset="0"/>
              </a:rPr>
              <a:t>James L. Riggs, David D. Bedworth and Sabah U. Randhawa, Fourth Edition, Tata McGraw Hill Education Private Limited, New Delhi, India, 2004</a:t>
            </a:r>
            <a:r>
              <a:rPr lang="en-AU" b="1" dirty="0" smtClean="0">
                <a:latin typeface="Times New Roman" panose="02020603050405020304" pitchFamily="18" charset="0"/>
                <a:cs typeface="Times New Roman" panose="02020603050405020304" pitchFamily="18" charset="0"/>
              </a:rPr>
              <a:t>. </a:t>
            </a:r>
          </a:p>
          <a:p>
            <a:pPr marL="0" indent="0" algn="just">
              <a:lnSpc>
                <a:spcPct val="100000"/>
              </a:lnSpc>
              <a:buNone/>
            </a:pPr>
            <a:r>
              <a:rPr lang="en-AU" b="1" i="1" dirty="0" smtClean="0">
                <a:latin typeface="Times New Roman" panose="02020603050405020304" pitchFamily="18" charset="0"/>
                <a:cs typeface="Times New Roman" panose="02020603050405020304" pitchFamily="18" charset="0"/>
              </a:rPr>
              <a:t>[7] Basics </a:t>
            </a:r>
            <a:r>
              <a:rPr lang="en-AU" b="1" i="1" dirty="0">
                <a:latin typeface="Times New Roman" panose="02020603050405020304" pitchFamily="18" charset="0"/>
                <a:cs typeface="Times New Roman" panose="02020603050405020304" pitchFamily="18" charset="0"/>
              </a:rPr>
              <a:t>of Engineering Economy: </a:t>
            </a:r>
            <a:r>
              <a:rPr lang="en-AU" b="1" dirty="0">
                <a:latin typeface="Times New Roman" panose="02020603050405020304" pitchFamily="18" charset="0"/>
                <a:cs typeface="Times New Roman" panose="02020603050405020304" pitchFamily="18" charset="0"/>
              </a:rPr>
              <a:t>Leland Blank and Anthony </a:t>
            </a:r>
            <a:r>
              <a:rPr lang="en-AU" b="1" dirty="0" err="1">
                <a:latin typeface="Times New Roman" panose="02020603050405020304" pitchFamily="18" charset="0"/>
                <a:cs typeface="Times New Roman" panose="02020603050405020304" pitchFamily="18" charset="0"/>
              </a:rPr>
              <a:t>Tarquin</a:t>
            </a:r>
            <a:r>
              <a:rPr lang="en-AU" b="1" dirty="0">
                <a:latin typeface="Times New Roman" panose="02020603050405020304" pitchFamily="18" charset="0"/>
                <a:cs typeface="Times New Roman" panose="02020603050405020304" pitchFamily="18" charset="0"/>
              </a:rPr>
              <a:t>, Indian Edition, Tata McGraw Hill Education Private Limited, New Delhi, India, 2013. </a:t>
            </a:r>
          </a:p>
          <a:p>
            <a:pPr marL="0" indent="0">
              <a:lnSpc>
                <a:spcPct val="100000"/>
              </a:lnSpc>
              <a:buNone/>
            </a:pPr>
            <a:endParaRPr lang="en-US" dirty="0">
              <a:latin typeface="Times New Roman" panose="02020603050405020304" pitchFamily="18" charset="0"/>
              <a:cs typeface="Times New Roman" panose="02020603050405020304" pitchFamily="18" charset="0"/>
            </a:endParaRPr>
          </a:p>
          <a:p>
            <a:endParaRPr lang="en-US" dirty="0"/>
          </a:p>
        </p:txBody>
      </p:sp>
      <p:sp>
        <p:nvSpPr>
          <p:cNvPr id="4" name="Title 1"/>
          <p:cNvSpPr>
            <a:spLocks noGrp="1"/>
          </p:cNvSpPr>
          <p:nvPr>
            <p:ph type="title"/>
          </p:nvPr>
        </p:nvSpPr>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References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20527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endParaRPr lang="en-US" sz="6600" dirty="0" smtClean="0"/>
          </a:p>
          <a:p>
            <a:pPr marL="0" indent="0" algn="ctr">
              <a:buNone/>
            </a:pPr>
            <a:r>
              <a:rPr lang="en-US" sz="6600" dirty="0" smtClean="0"/>
              <a:t>THANK YOU </a:t>
            </a:r>
            <a:endParaRPr lang="en-US" sz="6600" dirty="0"/>
          </a:p>
        </p:txBody>
      </p:sp>
    </p:spTree>
    <p:extLst>
      <p:ext uri="{BB962C8B-B14F-4D97-AF65-F5344CB8AC3E}">
        <p14:creationId xmlns:p14="http://schemas.microsoft.com/office/powerpoint/2010/main" val="2894904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2786</TotalTime>
  <Words>3533</Words>
  <Application>Microsoft Office PowerPoint</Application>
  <PresentationFormat>Widescreen</PresentationFormat>
  <Paragraphs>587</Paragraphs>
  <Slides>44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Constantia</vt:lpstr>
      <vt:lpstr>Times New Roman</vt:lpstr>
      <vt:lpstr>Wingdings</vt:lpstr>
      <vt:lpstr>Office Theme</vt:lpstr>
      <vt:lpstr>COURSE TITLE ENGINEERING ECONOMIC ANALYSIS</vt:lpstr>
      <vt:lpstr>Learning Objective</vt:lpstr>
      <vt:lpstr>Introduction </vt:lpstr>
      <vt:lpstr>Case2:Study Period differs from the project lives and useful lives are unequal among the alternatives </vt:lpstr>
      <vt:lpstr>Case2:Study Period differs from the project lives and useful lives are unequal among the alternatives  (Cont’d…..) </vt:lpstr>
      <vt:lpstr>Case2:Study Period differs from the project lives and useful lives are unequal among the alternatives  (Cont’d…..) </vt:lpstr>
      <vt:lpstr>PowerPoint Presentation</vt:lpstr>
      <vt:lpstr>Repeatability assumption (Cont’d ….</vt:lpstr>
      <vt:lpstr>Repeatability assumption Example (Using Equivalent Worth Method)</vt:lpstr>
      <vt:lpstr>Repeatability assumption Example (Using Equivalent Worth Method)  (Cont’d ….) </vt:lpstr>
      <vt:lpstr>Repeatability assumption Example (Using Equivalent Worth Method)  (Cont’d ….) </vt:lpstr>
      <vt:lpstr>Repeatability assumption Example (Using Equivalent Worth Method)  (Cont’d ….) </vt:lpstr>
      <vt:lpstr>Repeatability assumption Example (Using Equivalent Worth Method)  (Cont’d ….) </vt:lpstr>
      <vt:lpstr>Co - terminated assumption</vt:lpstr>
      <vt:lpstr>Co - terminated assumption (Cont’d…)</vt:lpstr>
      <vt:lpstr>Co - terminated assumption (Cont’d…)</vt:lpstr>
      <vt:lpstr>Co - terminated assumption (Cont’d…)</vt:lpstr>
      <vt:lpstr>Co - terminated assumption Example  </vt:lpstr>
      <vt:lpstr>Co - terminated assumption Example (Cont’d…)</vt:lpstr>
      <vt:lpstr>Co - terminated assumption Example (Cont’d…)</vt:lpstr>
      <vt:lpstr>Co - terminated assumption Example (Cont’d…)</vt:lpstr>
      <vt:lpstr>Co - terminated assumption Example (Cont’d…)</vt:lpstr>
      <vt:lpstr>Co - terminated assumption (Cont’d…)</vt:lpstr>
      <vt:lpstr>Co - terminated assumption (Cont’d…)</vt:lpstr>
      <vt:lpstr>Co - terminated assumption Example (Cont’d…)</vt:lpstr>
      <vt:lpstr>Co - terminated assumption Example (Cont’d…)</vt:lpstr>
      <vt:lpstr>Co - terminated assumption Example (Cont’d…)</vt:lpstr>
      <vt:lpstr>Co - terminated assumption Example (Cont’d…)</vt:lpstr>
      <vt:lpstr>Co - terminated assumption Example (Cont’d…)</vt:lpstr>
      <vt:lpstr>Case2:Study Period differs from the project lives and useful lives are unequal among the alternatives  (Cont’d…..) </vt:lpstr>
      <vt:lpstr>Using Rate of return method Example </vt:lpstr>
      <vt:lpstr>PowerPoint Presentation</vt:lpstr>
      <vt:lpstr>PowerPoint Presentation</vt:lpstr>
      <vt:lpstr>PowerPoint Presentation</vt:lpstr>
      <vt:lpstr>CAPITALIZED WORTH METHOD </vt:lpstr>
      <vt:lpstr>PowerPoint Presentation</vt:lpstr>
      <vt:lpstr>CAPITALIZED WORTH METHOD (Cont’d…) </vt:lpstr>
      <vt:lpstr>Capitalized Worth Method Step </vt:lpstr>
      <vt:lpstr>PowerPoint Presentation</vt:lpstr>
      <vt:lpstr>Capitalized Worth Method Example (Cont’d..) </vt:lpstr>
      <vt:lpstr>Capitalized Worth Method Example (Cont’d..) </vt:lpstr>
      <vt:lpstr>References: </vt:lpstr>
      <vt:lpstr>References (Cont’d…..)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ENGINEERING ECONOMIC ANALYSIS</dc:title>
  <dc:creator>Dell</dc:creator>
  <cp:lastModifiedBy>Dell</cp:lastModifiedBy>
  <cp:revision>68</cp:revision>
  <dcterms:created xsi:type="dcterms:W3CDTF">2022-10-02T10:06:37Z</dcterms:created>
  <dcterms:modified xsi:type="dcterms:W3CDTF">2022-10-28T06:28:33Z</dcterms:modified>
</cp:coreProperties>
</file>