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4" r:id="rId9"/>
    <p:sldId id="263" r:id="rId10"/>
    <p:sldId id="265" r:id="rId11"/>
    <p:sldId id="266" r:id="rId12"/>
    <p:sldId id="268" r:id="rId13"/>
    <p:sldId id="269" r:id="rId14"/>
    <p:sldId id="271" r:id="rId15"/>
    <p:sldId id="272" r:id="rId16"/>
    <p:sldId id="273" r:id="rId17"/>
    <p:sldId id="274" r:id="rId18"/>
    <p:sldId id="275" r:id="rId19"/>
    <p:sldId id="276" r:id="rId20"/>
    <p:sldId id="270" r:id="rId21"/>
    <p:sldId id="293" r:id="rId22"/>
    <p:sldId id="277" r:id="rId23"/>
    <p:sldId id="279" r:id="rId24"/>
    <p:sldId id="278" r:id="rId25"/>
    <p:sldId id="267" r:id="rId26"/>
    <p:sldId id="280" r:id="rId27"/>
    <p:sldId id="281" r:id="rId28"/>
    <p:sldId id="282" r:id="rId29"/>
    <p:sldId id="283" r:id="rId30"/>
    <p:sldId id="285" r:id="rId31"/>
    <p:sldId id="286" r:id="rId32"/>
    <p:sldId id="284" r:id="rId33"/>
    <p:sldId id="287" r:id="rId34"/>
    <p:sldId id="288" r:id="rId35"/>
    <p:sldId id="289" r:id="rId36"/>
    <p:sldId id="290" r:id="rId37"/>
    <p:sldId id="291" r:id="rId38"/>
    <p:sldId id="29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B6478B2-27D9-4AFC-9957-826D05E3CB30}"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1040173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6478B2-27D9-4AFC-9957-826D05E3CB30}"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3813970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478B2-27D9-4AFC-9957-826D05E3CB30}"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2996104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B6478B2-27D9-4AFC-9957-826D05E3CB30}" type="datetimeFigureOut">
              <a:rPr lang="en-US" smtClean="0"/>
              <a:t>10/12/2022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56937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B6478B2-27D9-4AFC-9957-826D05E3CB30}" type="datetimeFigureOut">
              <a:rPr lang="en-US" smtClean="0"/>
              <a:t>10/12/2022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283943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B6478B2-27D9-4AFC-9957-826D05E3CB30}" type="datetimeFigureOut">
              <a:rPr lang="en-US" smtClean="0"/>
              <a:t>10/12/2022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57197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6478B2-27D9-4AFC-9957-826D05E3CB30}" type="datetimeFigureOut">
              <a:rPr lang="en-US" smtClean="0"/>
              <a:t>10/12/2022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392457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6478B2-27D9-4AFC-9957-826D05E3CB30}" type="datetimeFigureOut">
              <a:rPr lang="en-US" smtClean="0"/>
              <a:t>10/12/2022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4120097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6478B2-27D9-4AFC-9957-826D05E3CB30}" type="datetimeFigureOut">
              <a:rPr lang="en-US" smtClean="0"/>
              <a:t>10/12/2022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340026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6478B2-27D9-4AFC-9957-826D05E3CB30}"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2960645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6478B2-27D9-4AFC-9957-826D05E3CB30}"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7B1DA5-1C7B-45E0-8474-0AA47AA1835B}" type="slidenum">
              <a:rPr lang="en-US" smtClean="0"/>
              <a:t>‹#›</a:t>
            </a:fld>
            <a:endParaRPr lang="en-US"/>
          </a:p>
        </p:txBody>
      </p:sp>
    </p:spTree>
    <p:extLst>
      <p:ext uri="{BB962C8B-B14F-4D97-AF65-F5344CB8AC3E}">
        <p14:creationId xmlns:p14="http://schemas.microsoft.com/office/powerpoint/2010/main" val="2548290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a:extLst>
              <a:ext uri="{FF2B5EF4-FFF2-40B4-BE49-F238E27FC236}">
                <a16:creationId xmlns="" xmlns:a16="http://schemas.microsoft.com/office/drawing/2014/main" id="{6C8FFEC4-E4A9-4374-8764-A17EC7B84BF9}"/>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 xmlns:a16="http://schemas.microsoft.com/office/drawing/2014/main" id="{C4D0ED26-C624-4DD2-AF1A-25927E06559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 xmlns:a16="http://schemas.microsoft.com/office/drawing/2014/main" id="{04766ECE-BB08-4D95-BB33-718F65BD057D}"/>
              </a:ext>
            </a:extLst>
          </p:cNvPr>
          <p:cNvSpPr>
            <a:spLocks noGrp="1" noChangeArrowheads="1"/>
          </p:cNvSpPr>
          <p:nvPr>
            <p:ph type="sldNum" sz="quarter" idx="12"/>
          </p:nvPr>
        </p:nvSpPr>
        <p:spPr>
          <a:ln/>
        </p:spPr>
        <p:txBody>
          <a:bodyPr/>
          <a:lstStyle>
            <a:lvl1pPr>
              <a:defRPr/>
            </a:lvl1pPr>
          </a:lstStyle>
          <a:p>
            <a:pPr>
              <a:defRPr/>
            </a:pPr>
            <a:fld id="{692BA344-8707-4AA2-908D-A5D7489DB5D4}" type="slidenum">
              <a:rPr lang="en-US" altLang="en-US"/>
              <a:pPr>
                <a:defRPr/>
              </a:pPr>
              <a:t>‹#›</a:t>
            </a:fld>
            <a:endParaRPr lang="en-US" altLang="en-US"/>
          </a:p>
        </p:txBody>
      </p:sp>
    </p:spTree>
    <p:extLst>
      <p:ext uri="{BB962C8B-B14F-4D97-AF65-F5344CB8AC3E}">
        <p14:creationId xmlns:p14="http://schemas.microsoft.com/office/powerpoint/2010/main" val="4686664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 xmlns:a16="http://schemas.microsoft.com/office/drawing/2014/main" id="{A6707469-BA90-435D-834B-81A59FE9D50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 xmlns:a16="http://schemas.microsoft.com/office/drawing/2014/main" id="{A70B7639-47BB-47C8-A42E-D5A396B0953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 xmlns:a16="http://schemas.microsoft.com/office/drawing/2014/main" id="{FB861EE9-DF89-4410-944A-6786243EE42B}"/>
              </a:ext>
            </a:extLst>
          </p:cNvPr>
          <p:cNvSpPr>
            <a:spLocks noGrp="1" noChangeArrowheads="1"/>
          </p:cNvSpPr>
          <p:nvPr>
            <p:ph type="sldNum" sz="quarter" idx="12"/>
          </p:nvPr>
        </p:nvSpPr>
        <p:spPr>
          <a:ln/>
        </p:spPr>
        <p:txBody>
          <a:bodyPr/>
          <a:lstStyle>
            <a:lvl1pPr>
              <a:defRPr/>
            </a:lvl1pPr>
          </a:lstStyle>
          <a:p>
            <a:fld id="{A8871E0D-9649-4290-9EC1-2C74C49256EF}" type="slidenum">
              <a:rPr lang="en-US" altLang="en-US"/>
              <a:pPr/>
              <a:t>‹#›</a:t>
            </a:fld>
            <a:endParaRPr lang="en-US" altLang="en-US"/>
          </a:p>
        </p:txBody>
      </p:sp>
    </p:spTree>
    <p:extLst>
      <p:ext uri="{BB962C8B-B14F-4D97-AF65-F5344CB8AC3E}">
        <p14:creationId xmlns:p14="http://schemas.microsoft.com/office/powerpoint/2010/main" val="5789613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6478B2-27D9-4AFC-9957-826D05E3CB30}" type="datetimeFigureOut">
              <a:rPr lang="en-US" smtClean="0"/>
              <a:t>10/12/2022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7B1DA5-1C7B-45E0-8474-0AA47AA1835B}" type="slidenum">
              <a:rPr lang="en-US" smtClean="0"/>
              <a:t>‹#›</a:t>
            </a:fld>
            <a:endParaRPr lang="en-US"/>
          </a:p>
        </p:txBody>
      </p:sp>
    </p:spTree>
    <p:extLst>
      <p:ext uri="{BB962C8B-B14F-4D97-AF65-F5344CB8AC3E}">
        <p14:creationId xmlns:p14="http://schemas.microsoft.com/office/powerpoint/2010/main" val="2420661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sfu.ca/~jones/ENSC201/Unit09/lecture9.html" TargetMode="External"/><Relationship Id="rId2" Type="http://schemas.openxmlformats.org/officeDocument/2006/relationships/hyperlink" Target="https://www.yourarticlelibrary.com/industries/replacement-of-equipments-reasons-factors-and-problems/90640"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36297" y="1966824"/>
            <a:ext cx="8554529" cy="4891176"/>
          </a:xfrm>
        </p:spPr>
        <p:txBody>
          <a:bodyPr>
            <a:normAutofit fontScale="62500" lnSpcReduction="20000"/>
          </a:bodyPr>
          <a:lstStyle/>
          <a:p>
            <a:r>
              <a:rPr lang="en-US" sz="4200" b="1" dirty="0">
                <a:solidFill>
                  <a:srgbClr val="FF0000"/>
                </a:solidFill>
                <a:latin typeface="Times New Roman" panose="02020603050405020304" pitchFamily="18" charset="0"/>
                <a:cs typeface="Times New Roman" panose="02020603050405020304" pitchFamily="18" charset="0"/>
              </a:rPr>
              <a:t>LECTURE 8 (WEEK 8) </a:t>
            </a:r>
          </a:p>
          <a:p>
            <a:endParaRPr lang="en-US" sz="2800" b="1" dirty="0" smtClean="0">
              <a:latin typeface="Times New Roman" panose="02020603050405020304" pitchFamily="18" charset="0"/>
              <a:cs typeface="Times New Roman" panose="02020603050405020304" pitchFamily="18" charset="0"/>
            </a:endParaRPr>
          </a:p>
          <a:p>
            <a:pPr>
              <a:lnSpc>
                <a:spcPct val="120000"/>
              </a:lnSpc>
            </a:pPr>
            <a:r>
              <a:rPr lang="en-US" sz="4200" b="1" dirty="0">
                <a:solidFill>
                  <a:srgbClr val="002060"/>
                </a:solidFill>
                <a:latin typeface="Times New Roman" panose="02020603050405020304" pitchFamily="18" charset="0"/>
                <a:cs typeface="Times New Roman" panose="02020603050405020304" pitchFamily="18" charset="0"/>
              </a:rPr>
              <a:t>Comparing </a:t>
            </a:r>
            <a:r>
              <a:rPr lang="en-US" sz="4200" b="1" dirty="0">
                <a:solidFill>
                  <a:srgbClr val="002060"/>
                </a:solidFill>
                <a:latin typeface="Times New Roman" panose="02020603050405020304" pitchFamily="18" charset="0"/>
                <a:cs typeface="Times New Roman" panose="02020603050405020304" pitchFamily="18" charset="0"/>
              </a:rPr>
              <a:t>mutually exclusive, contingent and independent projects in combination. </a:t>
            </a:r>
            <a:endParaRPr lang="en-US" sz="4200" b="1" dirty="0">
              <a:solidFill>
                <a:srgbClr val="002060"/>
              </a:solidFill>
              <a:latin typeface="Times New Roman" panose="02020603050405020304" pitchFamily="18" charset="0"/>
              <a:cs typeface="Times New Roman" panose="02020603050405020304" pitchFamily="18" charset="0"/>
            </a:endParaRPr>
          </a:p>
          <a:p>
            <a:pPr>
              <a:lnSpc>
                <a:spcPct val="120000"/>
              </a:lnSpc>
            </a:pPr>
            <a:r>
              <a:rPr lang="en-US" sz="4200" b="1" dirty="0">
                <a:solidFill>
                  <a:srgbClr val="002060"/>
                </a:solidFill>
                <a:latin typeface="Times New Roman" panose="02020603050405020304" pitchFamily="18" charset="0"/>
                <a:cs typeface="Times New Roman" panose="02020603050405020304" pitchFamily="18" charset="0"/>
              </a:rPr>
              <a:t>Chapter </a:t>
            </a:r>
            <a:r>
              <a:rPr lang="en-US" sz="4200" b="1" dirty="0">
                <a:solidFill>
                  <a:srgbClr val="002060"/>
                </a:solidFill>
                <a:latin typeface="Times New Roman" panose="02020603050405020304" pitchFamily="18" charset="0"/>
                <a:cs typeface="Times New Roman" panose="02020603050405020304" pitchFamily="18" charset="0"/>
              </a:rPr>
              <a:t>5: Replacement Analysis ( Basic Concepts and Terminologies</a:t>
            </a:r>
            <a:r>
              <a:rPr lang="en-US" sz="4200" b="1" dirty="0">
                <a:solidFill>
                  <a:srgbClr val="002060"/>
                </a:solidFill>
                <a:latin typeface="Times New Roman" panose="02020603050405020304" pitchFamily="18" charset="0"/>
                <a:cs typeface="Times New Roman" panose="02020603050405020304" pitchFamily="18" charset="0"/>
              </a:rPr>
              <a:t>)</a:t>
            </a:r>
          </a:p>
          <a:p>
            <a:endParaRPr lang="en-US" sz="3100" b="1" dirty="0">
              <a:latin typeface="Times New Roman" panose="02020603050405020304" pitchFamily="18" charset="0"/>
              <a:cs typeface="Times New Roman" panose="02020603050405020304" pitchFamily="18" charset="0"/>
            </a:endParaRPr>
          </a:p>
          <a:p>
            <a:pPr>
              <a:lnSpc>
                <a:spcPct val="120000"/>
              </a:lnSpc>
            </a:pPr>
            <a:r>
              <a:rPr lang="en-AU" sz="4000" b="1" dirty="0" err="1" smtClean="0">
                <a:latin typeface="Times New Roman" panose="02020603050405020304" pitchFamily="18" charset="0"/>
                <a:cs typeface="Times New Roman" panose="02020603050405020304" pitchFamily="18" charset="0"/>
              </a:rPr>
              <a:t>Er</a:t>
            </a:r>
            <a:r>
              <a:rPr lang="en-AU" sz="4000" b="1" dirty="0" smtClean="0">
                <a:latin typeface="Times New Roman" panose="02020603050405020304" pitchFamily="18" charset="0"/>
                <a:cs typeface="Times New Roman" panose="02020603050405020304" pitchFamily="18" charset="0"/>
              </a:rPr>
              <a:t>. </a:t>
            </a:r>
            <a:r>
              <a:rPr lang="en-AU" sz="4000" b="1" dirty="0" err="1" smtClean="0">
                <a:latin typeface="Times New Roman" panose="02020603050405020304" pitchFamily="18" charset="0"/>
                <a:cs typeface="Times New Roman" panose="02020603050405020304" pitchFamily="18" charset="0"/>
              </a:rPr>
              <a:t>Ishwar</a:t>
            </a:r>
            <a:r>
              <a:rPr lang="en-AU" sz="4000" b="1" dirty="0" smtClean="0">
                <a:latin typeface="Times New Roman" panose="02020603050405020304" pitchFamily="18" charset="0"/>
                <a:cs typeface="Times New Roman" panose="02020603050405020304" pitchFamily="18" charset="0"/>
              </a:rPr>
              <a:t> </a:t>
            </a:r>
            <a:r>
              <a:rPr lang="en-AU" sz="4000" b="1" dirty="0" err="1" smtClean="0">
                <a:latin typeface="Times New Roman" panose="02020603050405020304" pitchFamily="18" charset="0"/>
                <a:cs typeface="Times New Roman" panose="02020603050405020304" pitchFamily="18" charset="0"/>
              </a:rPr>
              <a:t>Adhikari</a:t>
            </a:r>
            <a:r>
              <a:rPr lang="en-AU" sz="4000" b="1" dirty="0" smtClean="0">
                <a:latin typeface="Times New Roman" panose="02020603050405020304" pitchFamily="18" charset="0"/>
                <a:cs typeface="Times New Roman" panose="02020603050405020304" pitchFamily="18" charset="0"/>
              </a:rPr>
              <a:t> </a:t>
            </a:r>
          </a:p>
          <a:p>
            <a:r>
              <a:rPr lang="en-AU" sz="4000" b="1" dirty="0" smtClean="0">
                <a:latin typeface="Times New Roman" panose="02020603050405020304" pitchFamily="18" charset="0"/>
                <a:cs typeface="Times New Roman" panose="02020603050405020304" pitchFamily="18" charset="0"/>
              </a:rPr>
              <a:t>Associate Professor</a:t>
            </a:r>
          </a:p>
          <a:p>
            <a:r>
              <a:rPr lang="en-AU" sz="4000" b="1" dirty="0" smtClean="0">
                <a:latin typeface="Times New Roman" panose="02020603050405020304" pitchFamily="18" charset="0"/>
                <a:cs typeface="Times New Roman" panose="02020603050405020304" pitchFamily="18" charset="0"/>
              </a:rPr>
              <a:t>Kathmandu Engineering College, Nepal</a:t>
            </a:r>
          </a:p>
          <a:p>
            <a:r>
              <a:rPr lang="en-US" sz="4000" b="1" dirty="0" smtClean="0">
                <a:latin typeface="Times New Roman" panose="02020603050405020304" pitchFamily="18" charset="0"/>
                <a:cs typeface="Times New Roman" panose="02020603050405020304" pitchFamily="18" charset="0"/>
              </a:rPr>
              <a:t> </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ctrTitle"/>
          </p:nvPr>
        </p:nvSpPr>
        <p:spPr>
          <a:xfrm>
            <a:off x="1877682" y="250165"/>
            <a:ext cx="7965058" cy="146550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3500" b="1" dirty="0" smtClean="0">
                <a:solidFill>
                  <a:srgbClr val="FF0000"/>
                </a:solidFill>
                <a:latin typeface="Times New Roman" panose="02020603050405020304" pitchFamily="18" charset="0"/>
                <a:cs typeface="Times New Roman" panose="02020603050405020304" pitchFamily="18" charset="0"/>
              </a:rPr>
              <a:t>COURSE TITLE</a:t>
            </a:r>
            <a:r>
              <a:rPr lang="en-AU" sz="3500" b="1" dirty="0" smtClean="0">
                <a:latin typeface="Times New Roman" panose="02020603050405020304" pitchFamily="18" charset="0"/>
                <a:cs typeface="Times New Roman" panose="02020603050405020304" pitchFamily="18" charset="0"/>
              </a:rPr>
              <a:t/>
            </a:r>
            <a:br>
              <a:rPr lang="en-AU" sz="3500" b="1" dirty="0" smtClean="0">
                <a:latin typeface="Times New Roman" panose="02020603050405020304" pitchFamily="18" charset="0"/>
                <a:cs typeface="Times New Roman" panose="02020603050405020304" pitchFamily="18" charset="0"/>
              </a:rPr>
            </a:br>
            <a:r>
              <a:rPr lang="en-AU" sz="3500" b="1" dirty="0" smtClean="0">
                <a:solidFill>
                  <a:srgbClr val="002060"/>
                </a:solidFill>
                <a:latin typeface="Times New Roman" panose="02020603050405020304" pitchFamily="18" charset="0"/>
                <a:cs typeface="Times New Roman" panose="02020603050405020304" pitchFamily="18" charset="0"/>
              </a:rPr>
              <a:t>ENGINEERING ECONOMIC ANALYSIS</a:t>
            </a: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469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450675" y="5000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p:cNvSpPr>
            <a:spLocks noGrp="1"/>
          </p:cNvSpPr>
          <p:nvPr>
            <p:ph idx="1"/>
          </p:nvPr>
        </p:nvSpPr>
        <p:spPr>
          <a:xfrm>
            <a:off x="838200" y="1825625"/>
            <a:ext cx="9254706" cy="4351338"/>
          </a:xfrm>
        </p:spPr>
        <p:txBody>
          <a:bodyPr/>
          <a:lstStyle/>
          <a:p>
            <a:pPr marL="0" indent="0">
              <a:buNone/>
            </a:pPr>
            <a:r>
              <a:rPr lang="en-AU" b="1" dirty="0" smtClean="0">
                <a:latin typeface="Times New Roman" panose="02020603050405020304" pitchFamily="18" charset="0"/>
                <a:cs typeface="Times New Roman" panose="02020603050405020304" pitchFamily="18" charset="0"/>
              </a:rPr>
              <a:t>After studying this lecture students will be able to learn: </a:t>
            </a:r>
          </a:p>
          <a:p>
            <a:pPr marL="0" indent="0">
              <a:buNone/>
            </a:pPr>
            <a:endParaRPr lang="en-AU"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Definition of mutually exclusive alternatives in terms of combination of project.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Concept of independent, contingent and mutually exclusive alternatives.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Introduction to replacement analysis and its concept.</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Reasons for replacement analysis and basic terminologies. </a:t>
            </a:r>
          </a:p>
          <a:p>
            <a:pPr marL="0" indent="0" algn="just">
              <a:buNone/>
            </a:pPr>
            <a:endParaRPr lang="en-US" dirty="0"/>
          </a:p>
        </p:txBody>
      </p:sp>
    </p:spTree>
    <p:extLst>
      <p:ext uri="{BB962C8B-B14F-4D97-AF65-F5344CB8AC3E}">
        <p14:creationId xmlns:p14="http://schemas.microsoft.com/office/powerpoint/2010/main" val="1264426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003875" cy="132556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Definition of Mutually Exclusive Investment Alternatives in terms of Combination of Projects</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9340970" cy="4721824"/>
          </a:xfrm>
        </p:spPr>
        <p:txBody>
          <a:bodyPr/>
          <a:lstStyle/>
          <a:p>
            <a:pPr algn="just">
              <a:buFont typeface="Wingdings" panose="05000000000000000000" pitchFamily="2" charset="2"/>
              <a:buChar char="Ø"/>
            </a:pPr>
            <a:r>
              <a:rPr lang="en-US" dirty="0" smtClean="0"/>
              <a:t> </a:t>
            </a:r>
            <a:r>
              <a:rPr lang="en-US" b="1" dirty="0" smtClean="0">
                <a:latin typeface="Times New Roman" panose="02020603050405020304" pitchFamily="18" charset="0"/>
                <a:cs typeface="Times New Roman" panose="02020603050405020304" pitchFamily="18" charset="0"/>
              </a:rPr>
              <a:t>In this section, we will examine the process of deciding whether projects should be included in the capital budget.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particular, we will consider decision procedures that should be applied when we have to evaluate a set of multiple investments alternatives for which we have a limited capital budget.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We distinguish a project from investment alternatives, which is a decision option.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For a single project, we have two investment alternatives: to accept or reject the project. [1]</a:t>
            </a:r>
          </a:p>
          <a:p>
            <a:pPr algn="just">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8597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539377" cy="4557922"/>
          </a:xfrm>
        </p:spPr>
        <p:txBody>
          <a:bodyPr/>
          <a:lstStyle/>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For two independent projects, we can have four investment alternatives: (1) to accept both projects, (2) to reject both projects (3) to accept only the first project and (4) to accept only the second project. </a:t>
            </a:r>
            <a:r>
              <a:rPr lang="en-US" b="1" dirty="0" smtClean="0">
                <a:latin typeface="Times New Roman" panose="02020603050405020304" pitchFamily="18" charset="0"/>
                <a:cs typeface="Times New Roman" panose="02020603050405020304" pitchFamily="18" charset="0"/>
              </a:rPr>
              <a:t>[1]</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perform a proper capital budgeting analysis a firm must group all projects under consideration into decision alternatives.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We should try to make the combination of the alternatives in order to maximize its present worth as long as the budget limitation does not exceed. [2]</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7952117" cy="132556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Definition of Mutually Exclusive Investment Alternatives in terms of Combination of </a:t>
            </a:r>
            <a:r>
              <a:rPr lang="en-US" sz="3200" b="1" dirty="0" smtClean="0">
                <a:solidFill>
                  <a:srgbClr val="002060"/>
                </a:solidFill>
                <a:latin typeface="Times New Roman" panose="02020603050405020304" pitchFamily="18" charset="0"/>
                <a:cs typeface="Times New Roman" panose="02020603050405020304" pitchFamily="18" charset="0"/>
              </a:rPr>
              <a:t>Projects (Cont’d…)</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2825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1935" y="1834250"/>
            <a:ext cx="10151853" cy="4859848"/>
          </a:xfrm>
        </p:spPr>
        <p:txBody>
          <a:bodyPr>
            <a:normAutofit fontScale="92500" lnSpcReduction="20000"/>
          </a:bodyPr>
          <a:lstStyle/>
          <a:p>
            <a:pPr algn="just">
              <a:lnSpc>
                <a:spcPct val="110000"/>
              </a:lnSpc>
              <a:buFont typeface="Wingdings" panose="05000000000000000000" pitchFamily="2" charset="2"/>
              <a:buChar char="Ø"/>
            </a:pPr>
            <a:r>
              <a:rPr lang="en-US" altLang="en-US" sz="3000" b="1" dirty="0" smtClean="0">
                <a:latin typeface="Times New Roman" panose="02020603050405020304" pitchFamily="18" charset="0"/>
                <a:cs typeface="Times New Roman" panose="02020603050405020304" pitchFamily="18" charset="0"/>
              </a:rPr>
              <a:t>Each combination of project is mutually exclusive because each is unique and the acceptance of one combination of investment projects precludes the acceptance of any of the other combination. [3]</a:t>
            </a:r>
          </a:p>
          <a:p>
            <a:pPr algn="just">
              <a:lnSpc>
                <a:spcPct val="110000"/>
              </a:lnSpc>
              <a:buFont typeface="Wingdings" panose="05000000000000000000" pitchFamily="2" charset="2"/>
              <a:buChar char="Ø"/>
            </a:pPr>
            <a:r>
              <a:rPr lang="en-US" altLang="en-US" sz="3000" b="1" dirty="0" smtClean="0">
                <a:latin typeface="Times New Roman" panose="02020603050405020304" pitchFamily="18" charset="0"/>
                <a:cs typeface="Times New Roman" panose="02020603050405020304" pitchFamily="18" charset="0"/>
              </a:rPr>
              <a:t>Before the analysis or evaluation of any alternative (project), we have to categorize the projects. </a:t>
            </a:r>
          </a:p>
          <a:p>
            <a:pPr algn="just">
              <a:buFont typeface="Wingdings" panose="05000000000000000000" pitchFamily="2" charset="2"/>
              <a:buChar char="Ø"/>
            </a:pPr>
            <a:r>
              <a:rPr lang="en-US" altLang="en-US" sz="3000" b="1" dirty="0" smtClean="0">
                <a:latin typeface="Times New Roman" panose="02020603050405020304" pitchFamily="18" charset="0"/>
                <a:cs typeface="Times New Roman" panose="02020603050405020304" pitchFamily="18" charset="0"/>
              </a:rPr>
              <a:t>Projects can be categorized as </a:t>
            </a:r>
          </a:p>
          <a:p>
            <a:pPr marL="514350" indent="-514350" algn="just">
              <a:buFont typeface="+mj-lt"/>
              <a:buAutoNum type="arabicPeriod"/>
            </a:pPr>
            <a:r>
              <a:rPr lang="en-US" altLang="en-US" sz="3000" b="1" dirty="0" smtClean="0">
                <a:solidFill>
                  <a:srgbClr val="C00000"/>
                </a:solidFill>
                <a:latin typeface="Times New Roman" panose="02020603050405020304" pitchFamily="18" charset="0"/>
                <a:cs typeface="Times New Roman" panose="02020603050405020304" pitchFamily="18" charset="0"/>
              </a:rPr>
              <a:t>Independent Project and </a:t>
            </a:r>
          </a:p>
          <a:p>
            <a:pPr marL="514350" indent="-514350" algn="just">
              <a:buFont typeface="+mj-lt"/>
              <a:buAutoNum type="arabicPeriod"/>
            </a:pPr>
            <a:r>
              <a:rPr lang="en-US" altLang="en-US" sz="3000" b="1" dirty="0" smtClean="0">
                <a:solidFill>
                  <a:srgbClr val="C00000"/>
                </a:solidFill>
                <a:latin typeface="Times New Roman" panose="02020603050405020304" pitchFamily="18" charset="0"/>
                <a:cs typeface="Times New Roman" panose="02020603050405020304" pitchFamily="18" charset="0"/>
              </a:rPr>
              <a:t>Dependent Project  </a:t>
            </a:r>
          </a:p>
          <a:p>
            <a:pPr marL="0" indent="0" algn="just">
              <a:buNone/>
            </a:pPr>
            <a:r>
              <a:rPr lang="en-US" altLang="en-US" sz="3000" b="1" dirty="0" smtClean="0">
                <a:solidFill>
                  <a:srgbClr val="C00000"/>
                </a:solidFill>
                <a:latin typeface="Times New Roman" panose="02020603050405020304" pitchFamily="18" charset="0"/>
                <a:cs typeface="Times New Roman" panose="02020603050405020304" pitchFamily="18" charset="0"/>
              </a:rPr>
              <a:t>                 (a) Contingent Project and </a:t>
            </a:r>
          </a:p>
          <a:p>
            <a:pPr marL="0" indent="0" algn="just">
              <a:buNone/>
            </a:pPr>
            <a:r>
              <a:rPr lang="en-US" altLang="en-US" sz="3000" b="1" dirty="0">
                <a:solidFill>
                  <a:srgbClr val="C00000"/>
                </a:solidFill>
                <a:latin typeface="Times New Roman" panose="02020603050405020304" pitchFamily="18" charset="0"/>
                <a:cs typeface="Times New Roman" panose="02020603050405020304" pitchFamily="18" charset="0"/>
              </a:rPr>
              <a:t> </a:t>
            </a:r>
            <a:r>
              <a:rPr lang="en-US" altLang="en-US" sz="3000" b="1" dirty="0" smtClean="0">
                <a:solidFill>
                  <a:srgbClr val="C00000"/>
                </a:solidFill>
                <a:latin typeface="Times New Roman" panose="02020603050405020304" pitchFamily="18" charset="0"/>
                <a:cs typeface="Times New Roman" panose="02020603050405020304" pitchFamily="18" charset="0"/>
              </a:rPr>
              <a:t>                (b) Mutually exclusive project</a:t>
            </a:r>
          </a:p>
          <a:p>
            <a:pPr marL="0" indent="0" algn="just">
              <a:buNone/>
            </a:pPr>
            <a:endParaRPr lang="en-US"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7969370" cy="132556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Definition of Mutually Exclusive Investment Alternatives in terms of Combination of </a:t>
            </a:r>
            <a:r>
              <a:rPr lang="en-US" sz="3200" b="1" dirty="0" smtClean="0">
                <a:solidFill>
                  <a:srgbClr val="002060"/>
                </a:solidFill>
                <a:latin typeface="Times New Roman" panose="02020603050405020304" pitchFamily="18" charset="0"/>
                <a:cs typeface="Times New Roman" panose="02020603050405020304" pitchFamily="18" charset="0"/>
              </a:rPr>
              <a:t>Projects (Cont’d…)</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914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69" y="1690688"/>
            <a:ext cx="9875807" cy="4902980"/>
          </a:xfrm>
        </p:spPr>
        <p:txBody>
          <a:bodyPr>
            <a:normAutofit/>
          </a:bodyPr>
          <a:lstStyle/>
          <a:p>
            <a:pPr marL="514350" indent="-514350">
              <a:buAutoNum type="arabicPeriod"/>
            </a:pPr>
            <a:r>
              <a:rPr lang="en-US" b="1" dirty="0" smtClean="0">
                <a:solidFill>
                  <a:srgbClr val="C00000"/>
                </a:solidFill>
                <a:latin typeface="Times New Roman" panose="02020603050405020304" pitchFamily="18" charset="0"/>
                <a:cs typeface="Times New Roman" panose="02020603050405020304" pitchFamily="18" charset="0"/>
              </a:rPr>
              <a:t>Independent Project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Two or more proposals or projects are independent when the acceptance or rejection of any of them does not entail the acceptance or rejection of any other. [4]</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Independent projects are usually designed to accomplish different purposes thus the probability of selecting any number of projects. [5]</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These alternatives do not compete with each other, each project is evaluated separately.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Proposal for installing air conditioner and proposal for advertisement can be two independent project in an office. </a:t>
            </a:r>
          </a:p>
          <a:p>
            <a:pPr algn="just">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0" indent="0" algn="just">
              <a:buNone/>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8461075" cy="132556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Definition of Mutually Exclusive Investment Alternatives in terms of Combination of </a:t>
            </a:r>
            <a:r>
              <a:rPr lang="en-US" sz="3200" b="1" dirty="0" smtClean="0">
                <a:solidFill>
                  <a:srgbClr val="002060"/>
                </a:solidFill>
                <a:latin typeface="Times New Roman" panose="02020603050405020304" pitchFamily="18" charset="0"/>
                <a:cs typeface="Times New Roman" panose="02020603050405020304" pitchFamily="18" charset="0"/>
              </a:rPr>
              <a:t>Projects (Cont’d…)</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646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0562" y="2052908"/>
            <a:ext cx="9729158" cy="4830882"/>
          </a:xfrm>
        </p:spPr>
        <p:txBody>
          <a:bodyPr>
            <a:normAutofit/>
          </a:bodyPr>
          <a:lstStyle/>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2. Dependent Project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a:t>
            </a:r>
            <a:r>
              <a:rPr lang="en-US" b="1" dirty="0">
                <a:latin typeface="Times New Roman" panose="02020603050405020304" pitchFamily="18" charset="0"/>
                <a:cs typeface="Times New Roman" panose="02020603050405020304" pitchFamily="18" charset="0"/>
              </a:rPr>
              <a:t>many decision problems, several investment projects are related to one another such that the acceptance or rejection of one project influences the acceptance </a:t>
            </a:r>
            <a:r>
              <a:rPr lang="en-US" b="1" dirty="0" smtClean="0">
                <a:latin typeface="Times New Roman" panose="02020603050405020304" pitchFamily="18" charset="0"/>
                <a:cs typeface="Times New Roman" panose="02020603050405020304" pitchFamily="18" charset="0"/>
              </a:rPr>
              <a:t>or rejection of </a:t>
            </a:r>
            <a:r>
              <a:rPr lang="en-US" b="1" dirty="0">
                <a:latin typeface="Times New Roman" panose="02020603050405020304" pitchFamily="18" charset="0"/>
                <a:cs typeface="Times New Roman" panose="02020603050405020304" pitchFamily="18" charset="0"/>
              </a:rPr>
              <a:t>others. </a:t>
            </a:r>
            <a:r>
              <a:rPr lang="en-US" b="1" dirty="0" smtClean="0">
                <a:latin typeface="Times New Roman" panose="02020603050405020304" pitchFamily="18" charset="0"/>
                <a:cs typeface="Times New Roman" panose="02020603050405020304" pitchFamily="18" charset="0"/>
              </a:rPr>
              <a:t>[1]</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Two types of dependencies can be observed: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Contingent  and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Mutually Exclusive </a:t>
            </a:r>
          </a:p>
          <a:p>
            <a:pPr marL="0" indent="0" algn="just">
              <a:buNone/>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8021128" cy="132556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Definition of Mutually Exclusive Investment Alternatives in terms of Combination of </a:t>
            </a:r>
            <a:r>
              <a:rPr lang="en-US" sz="3200" b="1" dirty="0" smtClean="0">
                <a:solidFill>
                  <a:srgbClr val="002060"/>
                </a:solidFill>
                <a:latin typeface="Times New Roman" panose="02020603050405020304" pitchFamily="18" charset="0"/>
                <a:cs typeface="Times New Roman" panose="02020603050405020304" pitchFamily="18" charset="0"/>
              </a:rPr>
              <a:t>Projects (Cont’d…)</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6508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9332343" cy="4623848"/>
          </a:xfrm>
        </p:spPr>
        <p:txBody>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Contingent Project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A project may be contingent upon some other project, in the sense that the acceptance or rejection of one may result in the corresponding acceptance and rejection of the other. [4]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other words, </a:t>
            </a:r>
            <a:r>
              <a:rPr lang="en-US" b="1" dirty="0">
                <a:latin typeface="Times New Roman" panose="02020603050405020304" pitchFamily="18" charset="0"/>
                <a:cs typeface="Times New Roman" panose="02020603050405020304" pitchFamily="18" charset="0"/>
              </a:rPr>
              <a:t>if the acceptance of one requires the acceptance of another</a:t>
            </a:r>
            <a:r>
              <a:rPr lang="en-US" b="1" dirty="0" smtClean="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For example, the purchase of computer printer requires the purchase of the computer initially. It means printer is contingent on computer. </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7986623" cy="132556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Definition of Mutually Exclusive Investment Alternatives in terms of Combination of </a:t>
            </a:r>
            <a:r>
              <a:rPr lang="en-US" sz="3200" b="1" dirty="0" smtClean="0">
                <a:solidFill>
                  <a:srgbClr val="002060"/>
                </a:solidFill>
                <a:latin typeface="Times New Roman" panose="02020603050405020304" pitchFamily="18" charset="0"/>
                <a:cs typeface="Times New Roman" panose="02020603050405020304" pitchFamily="18" charset="0"/>
              </a:rPr>
              <a:t>Projects (Cont’d…)</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5249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3"/>
            <a:ext cx="9496245" cy="4937486"/>
          </a:xfrm>
        </p:spPr>
        <p:txBody>
          <a:bodyPr>
            <a:normAutofit lnSpcReduction="10000"/>
          </a:bodyPr>
          <a:lstStyle/>
          <a:p>
            <a:pPr marL="0" indent="0" algn="just">
              <a:buNone/>
            </a:pPr>
            <a:r>
              <a:rPr lang="en-US" b="1" dirty="0" smtClean="0">
                <a:solidFill>
                  <a:srgbClr val="C00000"/>
                </a:solidFill>
                <a:latin typeface="Times New Roman" panose="02020603050405020304" pitchFamily="18" charset="0"/>
                <a:cs typeface="Times New Roman" panose="02020603050405020304" pitchFamily="18" charset="0"/>
              </a:rPr>
              <a:t>Mutually Exclusive Alternatives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A set of projects are mutually exclusive if at most one of them may be accepted.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thus a question of picking the single economically best project (or of rejecting them all) [4].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Mutually exclusive alternatives compete with each other in the evaluation.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For example buying versus leasing a equipment for construction work. If one is selected other is rejected.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I</a:t>
            </a:r>
            <a:r>
              <a:rPr lang="en-US" b="1" dirty="0" smtClean="0">
                <a:latin typeface="Times New Roman" panose="02020603050405020304" pitchFamily="18" charset="0"/>
                <a:cs typeface="Times New Roman" panose="02020603050405020304" pitchFamily="18" charset="0"/>
              </a:rPr>
              <a:t>f no alternative is economically justifiable, Do Nothing (DN) option is the default option. </a:t>
            </a:r>
          </a:p>
          <a:p>
            <a:pPr marL="0" indent="0" algn="just">
              <a:buNone/>
            </a:pP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8426570" cy="132556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Definition of Mutually Exclusive Investment Alternatives in terms of Combination of </a:t>
            </a:r>
            <a:r>
              <a:rPr lang="en-US" sz="3200" b="1" dirty="0" smtClean="0">
                <a:solidFill>
                  <a:srgbClr val="002060"/>
                </a:solidFill>
                <a:latin typeface="Times New Roman" panose="02020603050405020304" pitchFamily="18" charset="0"/>
                <a:cs typeface="Times New Roman" panose="02020603050405020304" pitchFamily="18" charset="0"/>
              </a:rPr>
              <a:t>Projects (Cont’d…)</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3251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582509" cy="4351338"/>
          </a:xfrm>
        </p:spPr>
        <p:txBody>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Do Nothing (DN) Option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Do nothing is always a option to continue with the current system or facilities.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means that among the different alternatives developed, we are not selecting any one of them and continuing with the already existing options.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If it is absolutely required that one of the defined alternatives be selected, do nothing is not considered as an option. [5]</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7986623" cy="132556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Definition of Mutually Exclusive Investment Alternatives in terms of Combination of </a:t>
            </a:r>
            <a:r>
              <a:rPr lang="en-US" sz="3200" b="1" dirty="0" smtClean="0">
                <a:solidFill>
                  <a:srgbClr val="002060"/>
                </a:solidFill>
                <a:latin typeface="Times New Roman" panose="02020603050405020304" pitchFamily="18" charset="0"/>
                <a:cs typeface="Times New Roman" panose="02020603050405020304" pitchFamily="18" charset="0"/>
              </a:rPr>
              <a:t>Projects (Cont’d…)</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7625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926902"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Formulation of Mutually Exclusive Combination of Projects </a:t>
            </a:r>
          </a:p>
        </p:txBody>
      </p:sp>
      <p:sp>
        <p:nvSpPr>
          <p:cNvPr id="3" name="Content Placeholder 2"/>
          <p:cNvSpPr>
            <a:spLocks noGrp="1"/>
          </p:cNvSpPr>
          <p:nvPr>
            <p:ph idx="1"/>
          </p:nvPr>
        </p:nvSpPr>
        <p:spPr>
          <a:xfrm>
            <a:off x="838200" y="1627217"/>
            <a:ext cx="9591136" cy="4351338"/>
          </a:xfrm>
        </p:spPr>
        <p:txBody>
          <a:bodyPr/>
          <a:lstStyle/>
          <a:p>
            <a:pPr marL="0" indent="0">
              <a:buNone/>
            </a:pPr>
            <a:r>
              <a:rPr lang="en-US" altLang="en-US" b="1" dirty="0" smtClean="0">
                <a:latin typeface="Times New Roman" panose="02020603050405020304" pitchFamily="18" charset="0"/>
                <a:cs typeface="Times New Roman" panose="02020603050405020304" pitchFamily="18" charset="0"/>
              </a:rPr>
              <a:t>Considering alternative A, B and C as an independent project then the possible combination of alternatives can be:</a:t>
            </a:r>
          </a:p>
          <a:p>
            <a:pPr marL="0" indent="0">
              <a:buNone/>
            </a:pPr>
            <a:endParaRPr lang="en-US" dirty="0">
              <a:latin typeface="Times New Roman" panose="02020603050405020304" pitchFamily="18" charset="0"/>
              <a:cs typeface="Times New Roman" panose="02020603050405020304" pitchFamily="18" charset="0"/>
            </a:endParaRPr>
          </a:p>
        </p:txBody>
      </p:sp>
      <p:graphicFrame>
        <p:nvGraphicFramePr>
          <p:cNvPr id="4" name="Group 452">
            <a:extLst>
              <a:ext uri="{FF2B5EF4-FFF2-40B4-BE49-F238E27FC236}">
                <a16:creationId xmlns="" xmlns:a16="http://schemas.microsoft.com/office/drawing/2014/main" id="{B653BFA6-CD09-4CCE-84E4-57B5B57482B4}"/>
              </a:ext>
            </a:extLst>
          </p:cNvPr>
          <p:cNvGraphicFramePr>
            <a:graphicFrameLocks/>
          </p:cNvGraphicFramePr>
          <p:nvPr>
            <p:extLst>
              <p:ext uri="{D42A27DB-BD31-4B8C-83A1-F6EECF244321}">
                <p14:modId xmlns:p14="http://schemas.microsoft.com/office/powerpoint/2010/main" val="1135420149"/>
              </p:ext>
            </p:extLst>
          </p:nvPr>
        </p:nvGraphicFramePr>
        <p:xfrm>
          <a:off x="2395268" y="2608632"/>
          <a:ext cx="6477000" cy="3792166"/>
        </p:xfrm>
        <a:graphic>
          <a:graphicData uri="http://schemas.openxmlformats.org/drawingml/2006/table">
            <a:tbl>
              <a:tblPr/>
              <a:tblGrid>
                <a:gridCol w="1849438">
                  <a:extLst>
                    <a:ext uri="{9D8B030D-6E8A-4147-A177-3AD203B41FA5}">
                      <a16:colId xmlns="" xmlns:a16="http://schemas.microsoft.com/office/drawing/2014/main" val="20000"/>
                    </a:ext>
                  </a:extLst>
                </a:gridCol>
                <a:gridCol w="1079500">
                  <a:extLst>
                    <a:ext uri="{9D8B030D-6E8A-4147-A177-3AD203B41FA5}">
                      <a16:colId xmlns="" xmlns:a16="http://schemas.microsoft.com/office/drawing/2014/main" val="20001"/>
                    </a:ext>
                  </a:extLst>
                </a:gridCol>
                <a:gridCol w="796925">
                  <a:extLst>
                    <a:ext uri="{9D8B030D-6E8A-4147-A177-3AD203B41FA5}">
                      <a16:colId xmlns="" xmlns:a16="http://schemas.microsoft.com/office/drawing/2014/main" val="20002"/>
                    </a:ext>
                  </a:extLst>
                </a:gridCol>
                <a:gridCol w="976312">
                  <a:extLst>
                    <a:ext uri="{9D8B030D-6E8A-4147-A177-3AD203B41FA5}">
                      <a16:colId xmlns="" xmlns:a16="http://schemas.microsoft.com/office/drawing/2014/main" val="20003"/>
                    </a:ext>
                  </a:extLst>
                </a:gridCol>
                <a:gridCol w="1774825">
                  <a:extLst>
                    <a:ext uri="{9D8B030D-6E8A-4147-A177-3AD203B41FA5}">
                      <a16:colId xmlns="" xmlns:a16="http://schemas.microsoft.com/office/drawing/2014/main" val="20004"/>
                    </a:ext>
                  </a:extLst>
                </a:gridCol>
              </a:tblGrid>
              <a:tr h="4122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Combination</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A</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B</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C</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Remark</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46071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Do nothing</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44585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Accept A</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4122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3</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Accept B</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4122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4</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Accept C</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r h="4122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5</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A&amp;B</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5"/>
                  </a:ext>
                </a:extLst>
              </a:tr>
              <a:tr h="4122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6</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A&amp;C</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6"/>
                  </a:ext>
                </a:extLst>
              </a:tr>
              <a:tr h="4122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7</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B&amp;C</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7"/>
                  </a:ext>
                </a:extLst>
              </a:tr>
              <a:tr h="4122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8</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all</a:t>
                      </a:r>
                    </a:p>
                  </a:txBody>
                  <a:tcPr marT="45712" marB="45712"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8"/>
                  </a:ext>
                </a:extLst>
              </a:tr>
            </a:tbl>
          </a:graphicData>
        </a:graphic>
      </p:graphicFrame>
    </p:spTree>
    <p:extLst>
      <p:ext uri="{BB962C8B-B14F-4D97-AF65-F5344CB8AC3E}">
        <p14:creationId xmlns:p14="http://schemas.microsoft.com/office/powerpoint/2010/main" val="2115498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41" name="Group 109">
            <a:extLst>
              <a:ext uri="{FF2B5EF4-FFF2-40B4-BE49-F238E27FC236}">
                <a16:creationId xmlns="" xmlns:a16="http://schemas.microsoft.com/office/drawing/2014/main" id="{4BE057C3-195A-44CB-B941-2E180B93E7B8}"/>
              </a:ext>
            </a:extLst>
          </p:cNvPr>
          <p:cNvGraphicFramePr>
            <a:graphicFrameLocks noGrp="1"/>
          </p:cNvGraphicFramePr>
          <p:nvPr>
            <p:ph/>
            <p:extLst>
              <p:ext uri="{D42A27DB-BD31-4B8C-83A1-F6EECF244321}">
                <p14:modId xmlns:p14="http://schemas.microsoft.com/office/powerpoint/2010/main" val="3774411810"/>
              </p:ext>
            </p:extLst>
          </p:nvPr>
        </p:nvGraphicFramePr>
        <p:xfrm>
          <a:off x="2103408" y="3014932"/>
          <a:ext cx="6553200" cy="2224088"/>
        </p:xfrm>
        <a:graphic>
          <a:graphicData uri="http://schemas.openxmlformats.org/drawingml/2006/table">
            <a:tbl>
              <a:tblPr/>
              <a:tblGrid>
                <a:gridCol w="1828800">
                  <a:extLst>
                    <a:ext uri="{9D8B030D-6E8A-4147-A177-3AD203B41FA5}">
                      <a16:colId xmlns="" xmlns:a16="http://schemas.microsoft.com/office/drawing/2014/main" val="20000"/>
                    </a:ext>
                  </a:extLst>
                </a:gridCol>
                <a:gridCol w="990600">
                  <a:extLst>
                    <a:ext uri="{9D8B030D-6E8A-4147-A177-3AD203B41FA5}">
                      <a16:colId xmlns="" xmlns:a16="http://schemas.microsoft.com/office/drawing/2014/main" val="20001"/>
                    </a:ext>
                  </a:extLst>
                </a:gridCol>
                <a:gridCol w="914400">
                  <a:extLst>
                    <a:ext uri="{9D8B030D-6E8A-4147-A177-3AD203B41FA5}">
                      <a16:colId xmlns="" xmlns:a16="http://schemas.microsoft.com/office/drawing/2014/main" val="20002"/>
                    </a:ext>
                  </a:extLst>
                </a:gridCol>
                <a:gridCol w="1066800">
                  <a:extLst>
                    <a:ext uri="{9D8B030D-6E8A-4147-A177-3AD203B41FA5}">
                      <a16:colId xmlns="" xmlns:a16="http://schemas.microsoft.com/office/drawing/2014/main" val="20003"/>
                    </a:ext>
                  </a:extLst>
                </a:gridCol>
                <a:gridCol w="1752600">
                  <a:extLst>
                    <a:ext uri="{9D8B030D-6E8A-4147-A177-3AD203B41FA5}">
                      <a16:colId xmlns="" xmlns:a16="http://schemas.microsoft.com/office/drawing/2014/main" val="20004"/>
                    </a:ext>
                  </a:extLst>
                </a:gridCol>
              </a:tblGrid>
              <a:tr h="45733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Combination</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A</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B</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C</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Remark</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47003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Do nothing</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45733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2</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Accept A</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39635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3</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B</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44303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4</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733" marB="4573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C</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bl>
          </a:graphicData>
        </a:graphic>
      </p:graphicFrame>
      <p:sp>
        <p:nvSpPr>
          <p:cNvPr id="4" name="TextBox 3">
            <a:extLst>
              <a:ext uri="{FF2B5EF4-FFF2-40B4-BE49-F238E27FC236}">
                <a16:creationId xmlns="" xmlns:a16="http://schemas.microsoft.com/office/drawing/2014/main" id="{5D72EA25-1524-4C61-A837-2EEBE78213C9}"/>
              </a:ext>
            </a:extLst>
          </p:cNvPr>
          <p:cNvSpPr txBox="1"/>
          <p:nvPr/>
        </p:nvSpPr>
        <p:spPr>
          <a:xfrm>
            <a:off x="812629" y="1665898"/>
            <a:ext cx="8952473" cy="954107"/>
          </a:xfrm>
          <a:prstGeom prst="rect">
            <a:avLst/>
          </a:prstGeom>
          <a:noFill/>
        </p:spPr>
        <p:txBody>
          <a:bodyPr wrap="square">
            <a:spAutoFit/>
          </a:bodyPr>
          <a:lstStyle/>
          <a:p>
            <a:pPr algn="just" eaLnBrk="1" hangingPunct="1"/>
            <a:r>
              <a:rPr lang="en-US" altLang="en-US" sz="2800" b="1" dirty="0">
                <a:latin typeface="Times New Roman" panose="02020603050405020304" pitchFamily="18" charset="0"/>
                <a:cs typeface="Times New Roman" panose="02020603050405020304" pitchFamily="18" charset="0"/>
              </a:rPr>
              <a:t>If A , B, C are the mutually exclusive alternatives </a:t>
            </a:r>
            <a:r>
              <a:rPr lang="en-US" altLang="en-US" sz="2800" b="1" dirty="0" smtClean="0">
                <a:latin typeface="Times New Roman" panose="02020603050405020304" pitchFamily="18" charset="0"/>
                <a:cs typeface="Times New Roman" panose="02020603050405020304" pitchFamily="18" charset="0"/>
              </a:rPr>
              <a:t>then </a:t>
            </a:r>
            <a:r>
              <a:rPr lang="en-US" altLang="en-US" sz="2800" b="1" dirty="0">
                <a:latin typeface="Times New Roman" panose="02020603050405020304" pitchFamily="18" charset="0"/>
                <a:cs typeface="Times New Roman" panose="02020603050405020304" pitchFamily="18" charset="0"/>
              </a:rPr>
              <a:t>we can make following combination</a:t>
            </a:r>
          </a:p>
        </p:txBody>
      </p:sp>
      <p:sp>
        <p:nvSpPr>
          <p:cNvPr id="5" name="Rectangle 2">
            <a:extLst>
              <a:ext uri="{FF2B5EF4-FFF2-40B4-BE49-F238E27FC236}">
                <a16:creationId xmlns="" xmlns:a16="http://schemas.microsoft.com/office/drawing/2014/main" id="{49CF8A8A-CF26-4A82-8750-3D42F20C3186}"/>
              </a:ext>
            </a:extLst>
          </p:cNvPr>
          <p:cNvSpPr txBox="1">
            <a:spLocks noChangeArrowheads="1"/>
          </p:cNvSpPr>
          <p:nvPr/>
        </p:nvSpPr>
        <p:spPr>
          <a:xfrm>
            <a:off x="1157066" y="371442"/>
            <a:ext cx="8987597" cy="108742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a:lstStyle>
          <a:p>
            <a:pPr marL="0" indent="0">
              <a:buNone/>
            </a:pPr>
            <a:r>
              <a:rPr lang="en-US" sz="3200" b="1" dirty="0">
                <a:solidFill>
                  <a:srgbClr val="002060"/>
                </a:solidFill>
                <a:effectLst/>
                <a:latin typeface="Times New Roman" panose="02020603050405020304" pitchFamily="18" charset="0"/>
                <a:ea typeface="+mj-ea"/>
                <a:cs typeface="Times New Roman" panose="02020603050405020304" pitchFamily="18" charset="0"/>
              </a:rPr>
              <a:t>Formulation of Mutually Exclusive Combination of Projects </a:t>
            </a:r>
            <a:endParaRPr lang="en-US" altLang="en-US" sz="3200" b="1" dirty="0">
              <a:solidFill>
                <a:srgbClr val="002060"/>
              </a:solidFill>
              <a:effectLst/>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9432250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a:extLst>
              <a:ext uri="{FF2B5EF4-FFF2-40B4-BE49-F238E27FC236}">
                <a16:creationId xmlns="" xmlns:a16="http://schemas.microsoft.com/office/drawing/2014/main" id="{2F65E112-68D5-4132-8FC2-B19C284623C2}"/>
              </a:ext>
            </a:extLst>
          </p:cNvPr>
          <p:cNvSpPr>
            <a:spLocks noGrp="1" noChangeArrowheads="1"/>
          </p:cNvSpPr>
          <p:nvPr>
            <p:ph type="body" sz="half" idx="1"/>
          </p:nvPr>
        </p:nvSpPr>
        <p:spPr>
          <a:xfrm>
            <a:off x="1062486" y="1660584"/>
            <a:ext cx="9478993" cy="1828800"/>
          </a:xfrm>
        </p:spPr>
        <p:txBody>
          <a:bodyPr>
            <a:normAutofit/>
          </a:bodyPr>
          <a:lstStyle/>
          <a:p>
            <a:pPr marL="0" indent="0" algn="just" eaLnBrk="1" hangingPunct="1">
              <a:buNone/>
            </a:pPr>
            <a:r>
              <a:rPr lang="en-US" altLang="en-US" b="1" dirty="0" smtClean="0">
                <a:latin typeface="Times New Roman" panose="02020603050405020304" pitchFamily="18" charset="0"/>
                <a:cs typeface="Times New Roman" panose="02020603050405020304" pitchFamily="18" charset="0"/>
              </a:rPr>
              <a:t>If </a:t>
            </a:r>
            <a:r>
              <a:rPr lang="en-US" altLang="en-US" b="1" dirty="0">
                <a:latin typeface="Times New Roman" panose="02020603050405020304" pitchFamily="18" charset="0"/>
                <a:cs typeface="Times New Roman" panose="02020603050405020304" pitchFamily="18" charset="0"/>
              </a:rPr>
              <a:t>A, B, C are three alternatives where C is contingent on B and B is contingent on A, we can make following combination</a:t>
            </a:r>
            <a:r>
              <a:rPr lang="en-US" altLang="en-US" sz="2400" b="1" dirty="0"/>
              <a:t>.</a:t>
            </a:r>
          </a:p>
        </p:txBody>
      </p:sp>
      <p:graphicFrame>
        <p:nvGraphicFramePr>
          <p:cNvPr id="20532" name="Group 52">
            <a:extLst>
              <a:ext uri="{FF2B5EF4-FFF2-40B4-BE49-F238E27FC236}">
                <a16:creationId xmlns="" xmlns:a16="http://schemas.microsoft.com/office/drawing/2014/main" id="{32369428-7714-44F4-852D-22B44FC8B954}"/>
              </a:ext>
            </a:extLst>
          </p:cNvPr>
          <p:cNvGraphicFramePr>
            <a:graphicFrameLocks noGrp="1"/>
          </p:cNvGraphicFramePr>
          <p:nvPr>
            <p:ph sz="half" idx="2"/>
            <p:extLst>
              <p:ext uri="{D42A27DB-BD31-4B8C-83A1-F6EECF244321}">
                <p14:modId xmlns:p14="http://schemas.microsoft.com/office/powerpoint/2010/main" val="1986913125"/>
              </p:ext>
            </p:extLst>
          </p:nvPr>
        </p:nvGraphicFramePr>
        <p:xfrm>
          <a:off x="2411082" y="3265099"/>
          <a:ext cx="6781800" cy="2454213"/>
        </p:xfrm>
        <a:graphic>
          <a:graphicData uri="http://schemas.openxmlformats.org/drawingml/2006/table">
            <a:tbl>
              <a:tblPr/>
              <a:tblGrid>
                <a:gridCol w="1893888">
                  <a:extLst>
                    <a:ext uri="{9D8B030D-6E8A-4147-A177-3AD203B41FA5}">
                      <a16:colId xmlns="" xmlns:a16="http://schemas.microsoft.com/office/drawing/2014/main" val="20000"/>
                    </a:ext>
                  </a:extLst>
                </a:gridCol>
                <a:gridCol w="1027112">
                  <a:extLst>
                    <a:ext uri="{9D8B030D-6E8A-4147-A177-3AD203B41FA5}">
                      <a16:colId xmlns="" xmlns:a16="http://schemas.microsoft.com/office/drawing/2014/main" val="20001"/>
                    </a:ext>
                  </a:extLst>
                </a:gridCol>
                <a:gridCol w="939800">
                  <a:extLst>
                    <a:ext uri="{9D8B030D-6E8A-4147-A177-3AD203B41FA5}">
                      <a16:colId xmlns="" xmlns:a16="http://schemas.microsoft.com/office/drawing/2014/main" val="20002"/>
                    </a:ext>
                  </a:extLst>
                </a:gridCol>
                <a:gridCol w="1108075">
                  <a:extLst>
                    <a:ext uri="{9D8B030D-6E8A-4147-A177-3AD203B41FA5}">
                      <a16:colId xmlns="" xmlns:a16="http://schemas.microsoft.com/office/drawing/2014/main" val="20003"/>
                    </a:ext>
                  </a:extLst>
                </a:gridCol>
                <a:gridCol w="1812925">
                  <a:extLst>
                    <a:ext uri="{9D8B030D-6E8A-4147-A177-3AD203B41FA5}">
                      <a16:colId xmlns="" xmlns:a16="http://schemas.microsoft.com/office/drawing/2014/main" val="20004"/>
                    </a:ext>
                  </a:extLst>
                </a:gridCol>
              </a:tblGrid>
              <a:tr h="45980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Combination</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A</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B</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C</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Remark</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45980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 nothing</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45980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A</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45980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3</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A&amp;B</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61499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4</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txBody>
                  <a:tcPr marT="45690" marB="456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Accept All</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bl>
          </a:graphicData>
        </a:graphic>
      </p:graphicFrame>
      <p:sp>
        <p:nvSpPr>
          <p:cNvPr id="5" name="Rectangle 2">
            <a:extLst>
              <a:ext uri="{FF2B5EF4-FFF2-40B4-BE49-F238E27FC236}">
                <a16:creationId xmlns="" xmlns:a16="http://schemas.microsoft.com/office/drawing/2014/main" id="{49CF8A8A-CF26-4A82-8750-3D42F20C3186}"/>
              </a:ext>
            </a:extLst>
          </p:cNvPr>
          <p:cNvSpPr txBox="1">
            <a:spLocks noChangeArrowheads="1"/>
          </p:cNvSpPr>
          <p:nvPr/>
        </p:nvSpPr>
        <p:spPr>
          <a:xfrm>
            <a:off x="1157066" y="371442"/>
            <a:ext cx="8987597" cy="108742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a:lstStyle>
          <a:p>
            <a:pPr marL="0" indent="0">
              <a:buNone/>
            </a:pPr>
            <a:r>
              <a:rPr lang="en-US" sz="3200" b="1" dirty="0">
                <a:solidFill>
                  <a:srgbClr val="002060"/>
                </a:solidFill>
                <a:effectLst/>
                <a:latin typeface="Times New Roman" panose="02020603050405020304" pitchFamily="18" charset="0"/>
                <a:ea typeface="+mj-ea"/>
                <a:cs typeface="Times New Roman" panose="02020603050405020304" pitchFamily="18" charset="0"/>
              </a:rPr>
              <a:t>Formulation of Mutually Exclusive Combination of Projects </a:t>
            </a:r>
            <a:endParaRPr lang="en-US" altLang="en-US" sz="3200" b="1" dirty="0">
              <a:solidFill>
                <a:srgbClr val="002060"/>
              </a:solidFill>
              <a:effectLst/>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170066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 xmlns:a16="http://schemas.microsoft.com/office/drawing/2014/main" id="{957CAE04-7E95-42EA-B5B6-2FCB512AFAD2}"/>
              </a:ext>
            </a:extLst>
          </p:cNvPr>
          <p:cNvSpPr>
            <a:spLocks noGrp="1" noChangeArrowheads="1"/>
          </p:cNvSpPr>
          <p:nvPr>
            <p:ph type="title"/>
          </p:nvPr>
        </p:nvSpPr>
        <p:spPr>
          <a:xfrm>
            <a:off x="1489494" y="401847"/>
            <a:ext cx="5118340" cy="1143000"/>
          </a:xfrm>
        </p:spPr>
        <p:txBody>
          <a:bodyPr>
            <a:normAutofit/>
          </a:bodyPr>
          <a:lstStyle/>
          <a:p>
            <a:r>
              <a:rPr lang="en-US" altLang="en-US" sz="3200" b="1" dirty="0" smtClean="0">
                <a:solidFill>
                  <a:srgbClr val="000099"/>
                </a:solidFill>
                <a:latin typeface="Times New Roman" panose="02020603050405020304" pitchFamily="18" charset="0"/>
                <a:cs typeface="Times New Roman" panose="02020603050405020304" pitchFamily="18" charset="0"/>
              </a:rPr>
              <a:t>EXAMPLE [3]</a:t>
            </a:r>
            <a:endParaRPr lang="en-US" altLang="en-US" sz="3200"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 xmlns:a16="http://schemas.microsoft.com/office/drawing/2014/main" id="{E2062F84-3DD3-445B-8AF6-440C3E820FC3}"/>
              </a:ext>
            </a:extLst>
          </p:cNvPr>
          <p:cNvSpPr>
            <a:spLocks noGrp="1"/>
          </p:cNvSpPr>
          <p:nvPr>
            <p:ph type="body" sz="half" idx="1"/>
          </p:nvPr>
        </p:nvSpPr>
        <p:spPr>
          <a:xfrm>
            <a:off x="577970" y="1544847"/>
            <a:ext cx="9575322" cy="5625860"/>
          </a:xfrm>
        </p:spPr>
        <p:txBody>
          <a:bodyPr>
            <a:normAutofit/>
          </a:bodyPr>
          <a:lstStyle/>
          <a:p>
            <a:pPr marL="0" indent="0" algn="just">
              <a:lnSpc>
                <a:spcPct val="150000"/>
              </a:lnSpc>
              <a:buNone/>
              <a:defRPr/>
            </a:pPr>
            <a:r>
              <a:rPr lang="en-US" b="1" dirty="0">
                <a:latin typeface="Times New Roman" panose="02020603050405020304" pitchFamily="18" charset="0"/>
                <a:cs typeface="Times New Roman" panose="02020603050405020304" pitchFamily="18" charset="0"/>
              </a:rPr>
              <a:t>Engineering projects B1, B2, C1, C2 and D are being considered with cash flows estimated over four years are as shown in table below. Using the PW method and MARR = 10% per year, determine what combination of projects is best if the capital to be invested is (a) unlimited and (b) limited to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48000.</a:t>
            </a:r>
          </a:p>
          <a:p>
            <a:pPr marL="0" indent="0" algn="just">
              <a:buNone/>
              <a:defRPr/>
            </a:pPr>
            <a:endParaRPr lang="en-US" sz="2400" b="1" dirty="0"/>
          </a:p>
        </p:txBody>
      </p:sp>
    </p:spTree>
    <p:extLst>
      <p:ext uri="{BB962C8B-B14F-4D97-AF65-F5344CB8AC3E}">
        <p14:creationId xmlns:p14="http://schemas.microsoft.com/office/powerpoint/2010/main" val="32243949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915509" y="1617453"/>
            <a:ext cx="4666891" cy="4525963"/>
          </a:xfrm>
        </p:spPr>
        <p:txBody>
          <a:bodyPr/>
          <a:lstStyle/>
          <a:p>
            <a:pPr marL="0" indent="0" algn="just">
              <a:buNone/>
              <a:defRPr/>
            </a:pPr>
            <a:r>
              <a:rPr lang="en-US" b="1" dirty="0">
                <a:latin typeface="Times New Roman" panose="02020603050405020304" pitchFamily="18" charset="0"/>
                <a:cs typeface="Times New Roman" panose="02020603050405020304" pitchFamily="18" charset="0"/>
              </a:rPr>
              <a:t>The combination of project is </a:t>
            </a:r>
          </a:p>
          <a:p>
            <a:pPr algn="just">
              <a:defRPr/>
            </a:pPr>
            <a:r>
              <a:rPr lang="en-US" b="1" dirty="0">
                <a:latin typeface="Times New Roman" panose="02020603050405020304" pitchFamily="18" charset="0"/>
                <a:cs typeface="Times New Roman" panose="02020603050405020304" pitchFamily="18" charset="0"/>
              </a:rPr>
              <a:t>Project </a:t>
            </a:r>
            <a:r>
              <a:rPr lang="en-US" b="1" dirty="0" smtClean="0">
                <a:latin typeface="Times New Roman" panose="02020603050405020304" pitchFamily="18" charset="0"/>
                <a:cs typeface="Times New Roman" panose="02020603050405020304" pitchFamily="18" charset="0"/>
              </a:rPr>
              <a:t>B1 and </a:t>
            </a:r>
            <a:r>
              <a:rPr lang="en-US" b="1" dirty="0">
                <a:latin typeface="Times New Roman" panose="02020603050405020304" pitchFamily="18" charset="0"/>
                <a:cs typeface="Times New Roman" panose="02020603050405020304" pitchFamily="18" charset="0"/>
              </a:rPr>
              <a:t>Project B2 (mutually exclusive and independent of C set)</a:t>
            </a:r>
          </a:p>
          <a:p>
            <a:pPr algn="just">
              <a:defRPr/>
            </a:pPr>
            <a:r>
              <a:rPr lang="en-US" b="1" dirty="0">
                <a:latin typeface="Times New Roman" panose="02020603050405020304" pitchFamily="18" charset="0"/>
                <a:cs typeface="Times New Roman" panose="02020603050405020304" pitchFamily="18" charset="0"/>
              </a:rPr>
              <a:t>Project </a:t>
            </a:r>
            <a:r>
              <a:rPr lang="en-US" b="1" dirty="0" smtClean="0">
                <a:latin typeface="Times New Roman" panose="02020603050405020304" pitchFamily="18" charset="0"/>
                <a:cs typeface="Times New Roman" panose="02020603050405020304" pitchFamily="18" charset="0"/>
              </a:rPr>
              <a:t>C1 and </a:t>
            </a:r>
            <a:r>
              <a:rPr lang="en-US" b="1" dirty="0">
                <a:latin typeface="Times New Roman" panose="02020603050405020304" pitchFamily="18" charset="0"/>
                <a:cs typeface="Times New Roman" panose="02020603050405020304" pitchFamily="18" charset="0"/>
              </a:rPr>
              <a:t>Project C2 (mutually exclusive and contingent on the acceptance of </a:t>
            </a:r>
            <a:r>
              <a:rPr lang="en-US" b="1" dirty="0" smtClean="0">
                <a:latin typeface="Times New Roman" panose="02020603050405020304" pitchFamily="18" charset="0"/>
                <a:cs typeface="Times New Roman" panose="02020603050405020304" pitchFamily="18" charset="0"/>
              </a:rPr>
              <a:t>B2)</a:t>
            </a:r>
            <a:endParaRPr lang="en-US" b="1" dirty="0">
              <a:latin typeface="Times New Roman" panose="02020603050405020304" pitchFamily="18" charset="0"/>
              <a:cs typeface="Times New Roman" panose="02020603050405020304" pitchFamily="18" charset="0"/>
            </a:endParaRPr>
          </a:p>
          <a:p>
            <a:pPr algn="just">
              <a:defRPr/>
            </a:pPr>
            <a:r>
              <a:rPr lang="en-US" b="1" dirty="0">
                <a:latin typeface="Times New Roman" panose="02020603050405020304" pitchFamily="18" charset="0"/>
                <a:cs typeface="Times New Roman" panose="02020603050405020304" pitchFamily="18" charset="0"/>
              </a:rPr>
              <a:t>Project D (contingent on the acceptance of C1)</a:t>
            </a:r>
          </a:p>
        </p:txBody>
      </p:sp>
      <p:graphicFrame>
        <p:nvGraphicFramePr>
          <p:cNvPr id="5" name="Table 4">
            <a:extLst>
              <a:ext uri="{FF2B5EF4-FFF2-40B4-BE49-F238E27FC236}">
                <a16:creationId xmlns="" xmlns:a16="http://schemas.microsoft.com/office/drawing/2014/main" id="{878F0FF6-39E0-4B30-93EB-956AABFCD0FC}"/>
              </a:ext>
            </a:extLst>
          </p:cNvPr>
          <p:cNvGraphicFramePr>
            <a:graphicFrameLocks noGrp="1"/>
          </p:cNvGraphicFramePr>
          <p:nvPr>
            <p:extLst>
              <p:ext uri="{D42A27DB-BD31-4B8C-83A1-F6EECF244321}">
                <p14:modId xmlns:p14="http://schemas.microsoft.com/office/powerpoint/2010/main" val="1094467147"/>
              </p:ext>
            </p:extLst>
          </p:nvPr>
        </p:nvGraphicFramePr>
        <p:xfrm>
          <a:off x="609599" y="1630394"/>
          <a:ext cx="6196642" cy="3048003"/>
        </p:xfrm>
        <a:graphic>
          <a:graphicData uri="http://schemas.openxmlformats.org/drawingml/2006/table">
            <a:tbl>
              <a:tblPr firstRow="1" firstCol="1" lastRow="1" lastCol="1" bandRow="1" bandCol="1">
                <a:tableStyleId>{616DA210-FB5B-4158-B5E0-FEB733F419BA}</a:tableStyleId>
              </a:tblPr>
              <a:tblGrid>
                <a:gridCol w="1032774">
                  <a:extLst>
                    <a:ext uri="{9D8B030D-6E8A-4147-A177-3AD203B41FA5}">
                      <a16:colId xmlns="" xmlns:a16="http://schemas.microsoft.com/office/drawing/2014/main" val="20000"/>
                    </a:ext>
                  </a:extLst>
                </a:gridCol>
                <a:gridCol w="878689">
                  <a:extLst>
                    <a:ext uri="{9D8B030D-6E8A-4147-A177-3AD203B41FA5}">
                      <a16:colId xmlns="" xmlns:a16="http://schemas.microsoft.com/office/drawing/2014/main" val="20001"/>
                    </a:ext>
                  </a:extLst>
                </a:gridCol>
                <a:gridCol w="840570">
                  <a:extLst>
                    <a:ext uri="{9D8B030D-6E8A-4147-A177-3AD203B41FA5}">
                      <a16:colId xmlns="" xmlns:a16="http://schemas.microsoft.com/office/drawing/2014/main" val="20002"/>
                    </a:ext>
                  </a:extLst>
                </a:gridCol>
                <a:gridCol w="816405">
                  <a:extLst>
                    <a:ext uri="{9D8B030D-6E8A-4147-A177-3AD203B41FA5}">
                      <a16:colId xmlns="" xmlns:a16="http://schemas.microsoft.com/office/drawing/2014/main" val="20003"/>
                    </a:ext>
                  </a:extLst>
                </a:gridCol>
                <a:gridCol w="803528">
                  <a:extLst>
                    <a:ext uri="{9D8B030D-6E8A-4147-A177-3AD203B41FA5}">
                      <a16:colId xmlns="" xmlns:a16="http://schemas.microsoft.com/office/drawing/2014/main" val="20004"/>
                    </a:ext>
                  </a:extLst>
                </a:gridCol>
                <a:gridCol w="1824676">
                  <a:extLst>
                    <a:ext uri="{9D8B030D-6E8A-4147-A177-3AD203B41FA5}">
                      <a16:colId xmlns="" xmlns:a16="http://schemas.microsoft.com/office/drawing/2014/main" val="20005"/>
                    </a:ext>
                  </a:extLst>
                </a:gridCol>
              </a:tblGrid>
              <a:tr h="435429">
                <a:tc gridSpan="6">
                  <a:txBody>
                    <a:bodyPr/>
                    <a:lstStyle/>
                    <a:p>
                      <a:pPr marL="0" marR="0" algn="ctr">
                        <a:spcBef>
                          <a:spcPts val="0"/>
                        </a:spcBef>
                        <a:spcAft>
                          <a:spcPts val="0"/>
                        </a:spcAft>
                      </a:pPr>
                      <a:r>
                        <a:rPr lang="en-US" sz="2400" b="1" dirty="0">
                          <a:effectLst/>
                          <a:latin typeface="Times New Roman" panose="02020603050405020304" pitchFamily="18" charset="0"/>
                          <a:cs typeface="Times New Roman" panose="02020603050405020304" pitchFamily="18" charset="0"/>
                        </a:rPr>
                        <a:t>Cash Flows for End of Year </a:t>
                      </a:r>
                      <a:r>
                        <a:rPr lang="en-US" sz="2400" b="1" dirty="0" smtClean="0">
                          <a:effectLst/>
                          <a:latin typeface="Times New Roman" panose="02020603050405020304" pitchFamily="18" charset="0"/>
                          <a:cs typeface="Times New Roman" panose="02020603050405020304" pitchFamily="18" charset="0"/>
                        </a:rPr>
                        <a:t>($)</a:t>
                      </a:r>
                      <a:endParaRPr lang="en-US" sz="2400" b="1"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435429">
                <a:tc>
                  <a:txBody>
                    <a:bodyPr/>
                    <a:lstStyle/>
                    <a:p>
                      <a:pPr marL="0" marR="0" algn="ctr">
                        <a:spcBef>
                          <a:spcPts val="0"/>
                        </a:spcBef>
                        <a:spcAft>
                          <a:spcPts val="0"/>
                        </a:spcAft>
                      </a:pPr>
                      <a:r>
                        <a:rPr lang="en-US" sz="2400" b="0" dirty="0">
                          <a:effectLst/>
                          <a:latin typeface="Times New Roman" panose="02020603050405020304" pitchFamily="18" charset="0"/>
                          <a:cs typeface="Times New Roman" panose="02020603050405020304" pitchFamily="18" charset="0"/>
                        </a:rPr>
                        <a:t>Project</a:t>
                      </a:r>
                      <a:endParaRPr lang="en-US" sz="24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1</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2</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3</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4</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extLst>
                  <a:ext uri="{0D108BD9-81ED-4DB2-BD59-A6C34878D82A}">
                    <a16:rowId xmlns="" xmlns:a16="http://schemas.microsoft.com/office/drawing/2014/main" val="10001"/>
                  </a:ext>
                </a:extLst>
              </a:tr>
              <a:tr h="435429">
                <a:tc>
                  <a:txBody>
                    <a:bodyPr/>
                    <a:lstStyle/>
                    <a:p>
                      <a:pPr marL="0" marR="0" algn="ctr">
                        <a:spcBef>
                          <a:spcPts val="0"/>
                        </a:spcBef>
                        <a:spcAft>
                          <a:spcPts val="0"/>
                        </a:spcAft>
                      </a:pPr>
                      <a:r>
                        <a:rPr lang="en-US" sz="2400" b="0" dirty="0">
                          <a:effectLst/>
                          <a:latin typeface="Times New Roman" panose="02020603050405020304" pitchFamily="18" charset="0"/>
                          <a:cs typeface="Times New Roman" panose="02020603050405020304" pitchFamily="18" charset="0"/>
                        </a:rPr>
                        <a:t>B1</a:t>
                      </a:r>
                      <a:endParaRPr lang="en-US" sz="24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-50000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20000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20000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20000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20000</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extLst>
                  <a:ext uri="{0D108BD9-81ED-4DB2-BD59-A6C34878D82A}">
                    <a16:rowId xmlns="" xmlns:a16="http://schemas.microsoft.com/office/drawing/2014/main" val="10002"/>
                  </a:ext>
                </a:extLst>
              </a:tr>
              <a:tr h="435429">
                <a:tc>
                  <a:txBody>
                    <a:bodyPr/>
                    <a:lstStyle/>
                    <a:p>
                      <a:pPr marL="0" marR="0" algn="ctr">
                        <a:spcBef>
                          <a:spcPts val="0"/>
                        </a:spcBef>
                        <a:spcAft>
                          <a:spcPts val="0"/>
                        </a:spcAft>
                      </a:pPr>
                      <a:r>
                        <a:rPr lang="en-US" sz="2400" b="0" dirty="0">
                          <a:effectLst/>
                          <a:latin typeface="Times New Roman" panose="02020603050405020304" pitchFamily="18" charset="0"/>
                          <a:cs typeface="Times New Roman" panose="02020603050405020304" pitchFamily="18" charset="0"/>
                        </a:rPr>
                        <a:t>B2</a:t>
                      </a:r>
                      <a:endParaRPr lang="en-US" sz="24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-30000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12000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12000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12000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12000</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extLst>
                  <a:ext uri="{0D108BD9-81ED-4DB2-BD59-A6C34878D82A}">
                    <a16:rowId xmlns="" xmlns:a16="http://schemas.microsoft.com/office/drawing/2014/main" val="10003"/>
                  </a:ext>
                </a:extLst>
              </a:tr>
              <a:tr h="435429">
                <a:tc>
                  <a:txBody>
                    <a:bodyPr/>
                    <a:lstStyle/>
                    <a:p>
                      <a:pPr marL="0" marR="0" algn="ctr">
                        <a:spcBef>
                          <a:spcPts val="0"/>
                        </a:spcBef>
                        <a:spcAft>
                          <a:spcPts val="0"/>
                        </a:spcAft>
                      </a:pPr>
                      <a:r>
                        <a:rPr lang="en-US" sz="2400" b="0" dirty="0">
                          <a:effectLst/>
                          <a:latin typeface="Times New Roman" panose="02020603050405020304" pitchFamily="18" charset="0"/>
                          <a:cs typeface="Times New Roman" panose="02020603050405020304" pitchFamily="18" charset="0"/>
                        </a:rPr>
                        <a:t>C1</a:t>
                      </a:r>
                      <a:endParaRPr lang="en-US" sz="24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-14000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4000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4000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4000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4000</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extLst>
                  <a:ext uri="{0D108BD9-81ED-4DB2-BD59-A6C34878D82A}">
                    <a16:rowId xmlns="" xmlns:a16="http://schemas.microsoft.com/office/drawing/2014/main" val="10004"/>
                  </a:ext>
                </a:extLst>
              </a:tr>
              <a:tr h="435429">
                <a:tc>
                  <a:txBody>
                    <a:bodyPr/>
                    <a:lstStyle/>
                    <a:p>
                      <a:pPr marL="0" marR="0" algn="ctr">
                        <a:spcBef>
                          <a:spcPts val="0"/>
                        </a:spcBef>
                        <a:spcAft>
                          <a:spcPts val="0"/>
                        </a:spcAft>
                      </a:pPr>
                      <a:r>
                        <a:rPr lang="en-US" sz="2400" b="0" dirty="0">
                          <a:effectLst/>
                          <a:latin typeface="Times New Roman" panose="02020603050405020304" pitchFamily="18" charset="0"/>
                          <a:cs typeface="Times New Roman" panose="02020603050405020304" pitchFamily="18" charset="0"/>
                        </a:rPr>
                        <a:t>C2</a:t>
                      </a:r>
                      <a:endParaRPr lang="en-US" sz="24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-15000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5000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5000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5000</a:t>
                      </a:r>
                      <a:endParaRPr lang="en-US" sz="1800" b="0" dirty="0">
                        <a:solidFill>
                          <a:schemeClr val="tx1"/>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5000</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extLst>
                  <a:ext uri="{0D108BD9-81ED-4DB2-BD59-A6C34878D82A}">
                    <a16:rowId xmlns="" xmlns:a16="http://schemas.microsoft.com/office/drawing/2014/main" val="10005"/>
                  </a:ext>
                </a:extLst>
              </a:tr>
              <a:tr h="435429">
                <a:tc>
                  <a:txBody>
                    <a:bodyPr/>
                    <a:lstStyle/>
                    <a:p>
                      <a:pPr marL="0" marR="0" algn="ctr">
                        <a:spcBef>
                          <a:spcPts val="0"/>
                        </a:spcBef>
                        <a:spcAft>
                          <a:spcPts val="0"/>
                        </a:spcAft>
                      </a:pPr>
                      <a:r>
                        <a:rPr lang="en-US" sz="2400" b="0" dirty="0">
                          <a:effectLst/>
                          <a:latin typeface="Times New Roman" panose="02020603050405020304" pitchFamily="18" charset="0"/>
                          <a:cs typeface="Times New Roman" panose="02020603050405020304" pitchFamily="18" charset="0"/>
                        </a:rPr>
                        <a:t>D</a:t>
                      </a:r>
                      <a:endParaRPr lang="en-US" sz="24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-10000</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a:effectLst/>
                          <a:latin typeface="Times New Roman" panose="02020603050405020304" pitchFamily="18" charset="0"/>
                          <a:cs typeface="Times New Roman" panose="02020603050405020304" pitchFamily="18" charset="0"/>
                        </a:rPr>
                        <a:t>6000</a:t>
                      </a:r>
                      <a:endParaRPr lang="en-US" sz="1800" b="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6000</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6000</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800" b="0" dirty="0">
                          <a:effectLst/>
                          <a:latin typeface="Times New Roman" panose="02020603050405020304" pitchFamily="18" charset="0"/>
                          <a:cs typeface="Times New Roman" panose="02020603050405020304" pitchFamily="18" charset="0"/>
                        </a:rPr>
                        <a:t>6000</a:t>
                      </a:r>
                      <a:endParaRPr lang="en-US" sz="1800" b="0" dirty="0">
                        <a:solidFill>
                          <a:srgbClr val="FFFF00"/>
                        </a:solidFill>
                        <a:effectLst/>
                        <a:latin typeface="Times New Roman" panose="02020603050405020304" pitchFamily="18" charset="0"/>
                        <a:ea typeface="Times New Roman"/>
                        <a:cs typeface="Times New Roman" panose="02020603050405020304" pitchFamily="18" charset="0"/>
                      </a:endParaRPr>
                    </a:p>
                  </a:txBody>
                  <a:tcPr marL="68580" marR="68580" marT="0" marB="0"/>
                </a:tc>
                <a:extLst>
                  <a:ext uri="{0D108BD9-81ED-4DB2-BD59-A6C34878D82A}">
                    <a16:rowId xmlns="" xmlns:a16="http://schemas.microsoft.com/office/drawing/2014/main" val="10006"/>
                  </a:ext>
                </a:extLst>
              </a:tr>
            </a:tbl>
          </a:graphicData>
        </a:graphic>
      </p:graphicFrame>
      <p:sp>
        <p:nvSpPr>
          <p:cNvPr id="6" name="Title 1">
            <a:extLst>
              <a:ext uri="{FF2B5EF4-FFF2-40B4-BE49-F238E27FC236}">
                <a16:creationId xmlns="" xmlns:a16="http://schemas.microsoft.com/office/drawing/2014/main" id="{957CAE04-7E95-42EA-B5B6-2FCB512AFAD2}"/>
              </a:ext>
            </a:extLst>
          </p:cNvPr>
          <p:cNvSpPr>
            <a:spLocks noGrp="1" noChangeArrowheads="1"/>
          </p:cNvSpPr>
          <p:nvPr>
            <p:ph type="title"/>
          </p:nvPr>
        </p:nvSpPr>
        <p:spPr>
          <a:xfrm>
            <a:off x="1498120" y="266011"/>
            <a:ext cx="5515155" cy="1143000"/>
          </a:xfrm>
        </p:spPr>
        <p:txBody>
          <a:bodyPr>
            <a:normAutofit/>
          </a:bodyPr>
          <a:lstStyle/>
          <a:p>
            <a:r>
              <a:rPr lang="en-US" altLang="en-US" sz="3200" b="1" dirty="0" smtClean="0">
                <a:solidFill>
                  <a:srgbClr val="000099"/>
                </a:solidFill>
                <a:latin typeface="Times New Roman" panose="02020603050405020304" pitchFamily="18" charset="0"/>
                <a:cs typeface="Times New Roman" panose="02020603050405020304" pitchFamily="18" charset="0"/>
              </a:rPr>
              <a:t>EXAMPLE (Cont’d….)</a:t>
            </a:r>
            <a:endParaRPr lang="en-US" altLang="en-US" sz="3200" dirty="0">
              <a:latin typeface="Times New Roman" panose="02020603050405020304" pitchFamily="18" charset="0"/>
              <a:cs typeface="Times New Roman" panose="02020603050405020304" pitchFamily="18" charset="0"/>
            </a:endParaRPr>
          </a:p>
        </p:txBody>
      </p:sp>
      <p:sp>
        <p:nvSpPr>
          <p:cNvPr id="7" name="Rectangle 6"/>
          <p:cNvSpPr/>
          <p:nvPr/>
        </p:nvSpPr>
        <p:spPr>
          <a:xfrm>
            <a:off x="1498120" y="4840221"/>
            <a:ext cx="1864934"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Table Source: [3]</a:t>
            </a:r>
            <a:endParaRPr lang="en-US" dirty="0"/>
          </a:p>
        </p:txBody>
      </p:sp>
    </p:spTree>
    <p:extLst>
      <p:ext uri="{BB962C8B-B14F-4D97-AF65-F5344CB8AC3E}">
        <p14:creationId xmlns:p14="http://schemas.microsoft.com/office/powerpoint/2010/main" val="23711842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09600" y="1600201"/>
            <a:ext cx="10190672" cy="5162908"/>
          </a:xfrm>
        </p:spPr>
        <p:txBody>
          <a:bodyPr>
            <a:normAutofit fontScale="92500" lnSpcReduction="10000"/>
          </a:bodyPr>
          <a:lstStyle/>
          <a:p>
            <a:pPr marL="0" indent="0">
              <a:buNone/>
              <a:defRPr/>
            </a:pPr>
            <a:r>
              <a:rPr lang="en-US" sz="3000" b="1" dirty="0" smtClean="0">
                <a:solidFill>
                  <a:srgbClr val="C00000"/>
                </a:solidFill>
                <a:latin typeface="Times New Roman" panose="02020603050405020304" pitchFamily="18" charset="0"/>
                <a:cs typeface="Times New Roman" panose="02020603050405020304" pitchFamily="18" charset="0"/>
              </a:rPr>
              <a:t>Step 1 </a:t>
            </a:r>
          </a:p>
          <a:p>
            <a:pPr marL="0" indent="0">
              <a:buNone/>
              <a:defRPr/>
            </a:pPr>
            <a:r>
              <a:rPr lang="en-US" sz="3000" b="1" dirty="0" smtClean="0">
                <a:solidFill>
                  <a:srgbClr val="C00000"/>
                </a:solidFill>
                <a:latin typeface="Times New Roman" panose="02020603050405020304" pitchFamily="18" charset="0"/>
                <a:cs typeface="Times New Roman" panose="02020603050405020304" pitchFamily="18" charset="0"/>
              </a:rPr>
              <a:t>Calculate </a:t>
            </a:r>
            <a:r>
              <a:rPr lang="en-US" sz="3000" b="1" dirty="0">
                <a:solidFill>
                  <a:srgbClr val="C00000"/>
                </a:solidFill>
                <a:latin typeface="Times New Roman" panose="02020603050405020304" pitchFamily="18" charset="0"/>
                <a:cs typeface="Times New Roman" panose="02020603050405020304" pitchFamily="18" charset="0"/>
              </a:rPr>
              <a:t>the PW of all alternative</a:t>
            </a:r>
          </a:p>
          <a:p>
            <a:pPr marL="0" indent="0">
              <a:buNone/>
              <a:defRPr/>
            </a:pPr>
            <a:r>
              <a:rPr lang="en-US" sz="3000" b="1" dirty="0" smtClean="0">
                <a:solidFill>
                  <a:srgbClr val="C00000"/>
                </a:solidFill>
                <a:latin typeface="Times New Roman" panose="02020603050405020304" pitchFamily="18" charset="0"/>
                <a:cs typeface="Times New Roman" panose="02020603050405020304" pitchFamily="18" charset="0"/>
              </a:rPr>
              <a:t>PW</a:t>
            </a:r>
            <a:r>
              <a:rPr lang="en-US" sz="3000" b="1" baseline="-25000" dirty="0" smtClean="0">
                <a:solidFill>
                  <a:srgbClr val="C00000"/>
                </a:solidFill>
                <a:latin typeface="Times New Roman" panose="02020603050405020304" pitchFamily="18" charset="0"/>
                <a:cs typeface="Times New Roman" panose="02020603050405020304" pitchFamily="18" charset="0"/>
              </a:rPr>
              <a:t>B1</a:t>
            </a:r>
            <a:r>
              <a:rPr lang="en-US" sz="3000" b="1" dirty="0" smtClean="0">
                <a:latin typeface="Times New Roman" panose="02020603050405020304" pitchFamily="18" charset="0"/>
                <a:cs typeface="Times New Roman" panose="02020603050405020304" pitchFamily="18" charset="0"/>
              </a:rPr>
              <a:t> </a:t>
            </a:r>
            <a:r>
              <a:rPr lang="en-US" sz="3000" b="1" dirty="0">
                <a:latin typeface="Times New Roman" panose="02020603050405020304" pitchFamily="18" charset="0"/>
                <a:cs typeface="Times New Roman" panose="02020603050405020304" pitchFamily="18" charset="0"/>
              </a:rPr>
              <a:t>= -50,000 + 20,000 (P/A, 10%, 4)  = </a:t>
            </a:r>
            <a:r>
              <a:rPr lang="en-US" sz="3000" b="1" dirty="0" smtClean="0">
                <a:latin typeface="Times New Roman" panose="02020603050405020304" pitchFamily="18" charset="0"/>
                <a:cs typeface="Times New Roman" panose="02020603050405020304" pitchFamily="18" charset="0"/>
              </a:rPr>
              <a:t>$ 13</a:t>
            </a:r>
            <a:r>
              <a:rPr lang="en-US" sz="3000" b="1" dirty="0">
                <a:latin typeface="Times New Roman" panose="02020603050405020304" pitchFamily="18" charset="0"/>
                <a:cs typeface="Times New Roman" panose="02020603050405020304" pitchFamily="18" charset="0"/>
              </a:rPr>
              <a:t>, 400`</a:t>
            </a:r>
          </a:p>
          <a:p>
            <a:pPr marL="0" indent="0">
              <a:lnSpc>
                <a:spcPct val="120000"/>
              </a:lnSpc>
              <a:buNone/>
              <a:defRPr/>
            </a:pPr>
            <a:r>
              <a:rPr lang="en-US" sz="3000" b="1" dirty="0">
                <a:solidFill>
                  <a:srgbClr val="C00000"/>
                </a:solidFill>
                <a:latin typeface="Times New Roman" panose="02020603050405020304" pitchFamily="18" charset="0"/>
                <a:cs typeface="Times New Roman" panose="02020603050405020304" pitchFamily="18" charset="0"/>
              </a:rPr>
              <a:t>PW</a:t>
            </a:r>
            <a:r>
              <a:rPr lang="en-US" sz="3000" b="1" baseline="-25000" dirty="0">
                <a:solidFill>
                  <a:srgbClr val="C00000"/>
                </a:solidFill>
                <a:latin typeface="Times New Roman" panose="02020603050405020304" pitchFamily="18" charset="0"/>
                <a:cs typeface="Times New Roman" panose="02020603050405020304" pitchFamily="18" charset="0"/>
              </a:rPr>
              <a:t>B2</a:t>
            </a:r>
            <a:r>
              <a:rPr lang="en-US" sz="3000" b="1" dirty="0">
                <a:latin typeface="Times New Roman" panose="02020603050405020304" pitchFamily="18" charset="0"/>
                <a:cs typeface="Times New Roman" panose="02020603050405020304" pitchFamily="18" charset="0"/>
              </a:rPr>
              <a:t> = -30,000 + 12,000 (P/A, 10%, 4)  = </a:t>
            </a:r>
            <a:r>
              <a:rPr lang="en-US" sz="3000" b="1" dirty="0" smtClean="0">
                <a:latin typeface="Times New Roman" panose="02020603050405020304" pitchFamily="18" charset="0"/>
                <a:cs typeface="Times New Roman" panose="02020603050405020304" pitchFamily="18" charset="0"/>
              </a:rPr>
              <a:t>$ 8</a:t>
            </a:r>
            <a:r>
              <a:rPr lang="en-US" sz="3000" b="1" dirty="0">
                <a:latin typeface="Times New Roman" panose="02020603050405020304" pitchFamily="18" charset="0"/>
                <a:cs typeface="Times New Roman" panose="02020603050405020304" pitchFamily="18" charset="0"/>
              </a:rPr>
              <a:t>, 038</a:t>
            </a:r>
          </a:p>
          <a:p>
            <a:pPr marL="0" indent="0">
              <a:lnSpc>
                <a:spcPct val="120000"/>
              </a:lnSpc>
              <a:buNone/>
              <a:defRPr/>
            </a:pPr>
            <a:r>
              <a:rPr lang="en-US" sz="3000" b="1" dirty="0">
                <a:solidFill>
                  <a:srgbClr val="C00000"/>
                </a:solidFill>
                <a:latin typeface="Times New Roman" panose="02020603050405020304" pitchFamily="18" charset="0"/>
                <a:cs typeface="Times New Roman" panose="02020603050405020304" pitchFamily="18" charset="0"/>
              </a:rPr>
              <a:t>PW</a:t>
            </a:r>
            <a:r>
              <a:rPr lang="en-US" sz="3000" b="1" baseline="-25000" dirty="0">
                <a:solidFill>
                  <a:srgbClr val="C00000"/>
                </a:solidFill>
                <a:latin typeface="Times New Roman" panose="02020603050405020304" pitchFamily="18" charset="0"/>
                <a:cs typeface="Times New Roman" panose="02020603050405020304" pitchFamily="18" charset="0"/>
              </a:rPr>
              <a:t>C1</a:t>
            </a:r>
            <a:r>
              <a:rPr lang="en-US" sz="3000" b="1" dirty="0">
                <a:latin typeface="Times New Roman" panose="02020603050405020304" pitchFamily="18" charset="0"/>
                <a:cs typeface="Times New Roman" panose="02020603050405020304" pitchFamily="18" charset="0"/>
              </a:rPr>
              <a:t> = -14,000 + 4,000 (P/A, 10%, 4)    = - </a:t>
            </a:r>
            <a:r>
              <a:rPr lang="en-US" sz="3000" b="1" dirty="0" smtClean="0">
                <a:latin typeface="Times New Roman" panose="02020603050405020304" pitchFamily="18" charset="0"/>
                <a:cs typeface="Times New Roman" panose="02020603050405020304" pitchFamily="18" charset="0"/>
              </a:rPr>
              <a:t>$1</a:t>
            </a:r>
            <a:r>
              <a:rPr lang="en-US" sz="3000" b="1" dirty="0">
                <a:latin typeface="Times New Roman" panose="02020603050405020304" pitchFamily="18" charset="0"/>
                <a:cs typeface="Times New Roman" panose="02020603050405020304" pitchFamily="18" charset="0"/>
              </a:rPr>
              <a:t>, 320 (not been eliminated from consideration because project </a:t>
            </a:r>
            <a:r>
              <a:rPr lang="en-US" sz="3000" b="1" dirty="0" smtClean="0">
                <a:latin typeface="Times New Roman" panose="02020603050405020304" pitchFamily="18" charset="0"/>
                <a:cs typeface="Times New Roman" panose="02020603050405020304" pitchFamily="18" charset="0"/>
              </a:rPr>
              <a:t>D and B2 </a:t>
            </a:r>
            <a:r>
              <a:rPr lang="en-US" sz="3000" b="1" dirty="0">
                <a:latin typeface="Times New Roman" panose="02020603050405020304" pitchFamily="18" charset="0"/>
                <a:cs typeface="Times New Roman" panose="02020603050405020304" pitchFamily="18" charset="0"/>
              </a:rPr>
              <a:t>is contingent on it)</a:t>
            </a:r>
          </a:p>
          <a:p>
            <a:pPr marL="0" indent="0">
              <a:lnSpc>
                <a:spcPct val="120000"/>
              </a:lnSpc>
              <a:buNone/>
              <a:defRPr/>
            </a:pPr>
            <a:r>
              <a:rPr lang="en-US" sz="3000" b="1" dirty="0">
                <a:solidFill>
                  <a:srgbClr val="C00000"/>
                </a:solidFill>
                <a:latin typeface="Times New Roman" panose="02020603050405020304" pitchFamily="18" charset="0"/>
                <a:cs typeface="Times New Roman" panose="02020603050405020304" pitchFamily="18" charset="0"/>
              </a:rPr>
              <a:t>PW</a:t>
            </a:r>
            <a:r>
              <a:rPr lang="en-US" sz="3000" b="1" baseline="-25000" dirty="0">
                <a:solidFill>
                  <a:srgbClr val="C00000"/>
                </a:solidFill>
                <a:latin typeface="Times New Roman" panose="02020603050405020304" pitchFamily="18" charset="0"/>
                <a:cs typeface="Times New Roman" panose="02020603050405020304" pitchFamily="18" charset="0"/>
              </a:rPr>
              <a:t>C2</a:t>
            </a:r>
            <a:r>
              <a:rPr lang="en-US" sz="3000" b="1" dirty="0">
                <a:latin typeface="Times New Roman" panose="02020603050405020304" pitchFamily="18" charset="0"/>
                <a:cs typeface="Times New Roman" panose="02020603050405020304" pitchFamily="18" charset="0"/>
              </a:rPr>
              <a:t> = -15,000 + 5,000 (P/A, 10%, 4)    =  </a:t>
            </a:r>
            <a:r>
              <a:rPr lang="en-US" sz="3000" b="1" dirty="0" smtClean="0">
                <a:latin typeface="Times New Roman" panose="02020603050405020304" pitchFamily="18" charset="0"/>
                <a:cs typeface="Times New Roman" panose="02020603050405020304" pitchFamily="18" charset="0"/>
              </a:rPr>
              <a:t>$ 849</a:t>
            </a:r>
            <a:endParaRPr lang="en-US" sz="3000" b="1" dirty="0">
              <a:latin typeface="Times New Roman" panose="02020603050405020304" pitchFamily="18" charset="0"/>
              <a:cs typeface="Times New Roman" panose="02020603050405020304" pitchFamily="18" charset="0"/>
            </a:endParaRPr>
          </a:p>
          <a:p>
            <a:pPr marL="0" indent="0">
              <a:lnSpc>
                <a:spcPct val="120000"/>
              </a:lnSpc>
              <a:buNone/>
              <a:defRPr/>
            </a:pPr>
            <a:r>
              <a:rPr lang="en-US" sz="3000" b="1" dirty="0">
                <a:solidFill>
                  <a:srgbClr val="C00000"/>
                </a:solidFill>
                <a:latin typeface="Times New Roman" panose="02020603050405020304" pitchFamily="18" charset="0"/>
                <a:cs typeface="Times New Roman" panose="02020603050405020304" pitchFamily="18" charset="0"/>
              </a:rPr>
              <a:t>PW</a:t>
            </a:r>
            <a:r>
              <a:rPr lang="en-US" sz="3000" b="1" baseline="-25000" dirty="0">
                <a:solidFill>
                  <a:srgbClr val="C00000"/>
                </a:solidFill>
                <a:latin typeface="Times New Roman" panose="02020603050405020304" pitchFamily="18" charset="0"/>
                <a:cs typeface="Times New Roman" panose="02020603050405020304" pitchFamily="18" charset="0"/>
              </a:rPr>
              <a:t>D</a:t>
            </a:r>
            <a:r>
              <a:rPr lang="en-US" sz="3000" b="1" dirty="0">
                <a:latin typeface="Times New Roman" panose="02020603050405020304" pitchFamily="18" charset="0"/>
                <a:cs typeface="Times New Roman" panose="02020603050405020304" pitchFamily="18" charset="0"/>
              </a:rPr>
              <a:t> = -10,000 + 6,000 (P/A, 10%, 4)     =   </a:t>
            </a:r>
            <a:r>
              <a:rPr lang="en-US" sz="3000" b="1" dirty="0" smtClean="0">
                <a:latin typeface="Times New Roman" panose="02020603050405020304" pitchFamily="18" charset="0"/>
                <a:cs typeface="Times New Roman" panose="02020603050405020304" pitchFamily="18" charset="0"/>
              </a:rPr>
              <a:t>$ 9</a:t>
            </a:r>
            <a:r>
              <a:rPr lang="en-US" sz="3000" b="1" dirty="0">
                <a:latin typeface="Times New Roman" panose="02020603050405020304" pitchFamily="18" charset="0"/>
                <a:cs typeface="Times New Roman" panose="02020603050405020304" pitchFamily="18" charset="0"/>
              </a:rPr>
              <a:t>, 019</a:t>
            </a:r>
          </a:p>
          <a:p>
            <a:pPr marL="0" indent="0">
              <a:buNone/>
              <a:defRPr/>
            </a:pPr>
            <a:r>
              <a:rPr lang="en-US" sz="2000" b="1" dirty="0"/>
              <a:t>`</a:t>
            </a:r>
          </a:p>
        </p:txBody>
      </p:sp>
      <p:sp>
        <p:nvSpPr>
          <p:cNvPr id="4" name="Title 1">
            <a:extLst>
              <a:ext uri="{FF2B5EF4-FFF2-40B4-BE49-F238E27FC236}">
                <a16:creationId xmlns="" xmlns:a16="http://schemas.microsoft.com/office/drawing/2014/main" id="{957CAE04-7E95-42EA-B5B6-2FCB512AFAD2}"/>
              </a:ext>
            </a:extLst>
          </p:cNvPr>
          <p:cNvSpPr>
            <a:spLocks noGrp="1" noChangeArrowheads="1"/>
          </p:cNvSpPr>
          <p:nvPr>
            <p:ph type="title"/>
          </p:nvPr>
        </p:nvSpPr>
        <p:spPr>
          <a:xfrm>
            <a:off x="1446363" y="283264"/>
            <a:ext cx="10972800" cy="1143000"/>
          </a:xfrm>
        </p:spPr>
        <p:txBody>
          <a:bodyPr>
            <a:normAutofit/>
          </a:bodyPr>
          <a:lstStyle/>
          <a:p>
            <a:r>
              <a:rPr lang="en-US" altLang="en-US" sz="3200" b="1" dirty="0" smtClean="0">
                <a:solidFill>
                  <a:srgbClr val="000099"/>
                </a:solidFill>
                <a:latin typeface="Times New Roman" panose="02020603050405020304" pitchFamily="18" charset="0"/>
                <a:cs typeface="Times New Roman" panose="02020603050405020304" pitchFamily="18" charset="0"/>
              </a:rPr>
              <a:t>EXAMPLE (Cont’d….)</a:t>
            </a:r>
            <a:endParaRPr lang="en-US" alt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3843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26852" y="1130060"/>
            <a:ext cx="9103743" cy="862641"/>
          </a:xfrm>
        </p:spPr>
        <p:txBody>
          <a:bodyPr>
            <a:normAutofit fontScale="92500" lnSpcReduction="20000"/>
          </a:bodyPr>
          <a:lstStyle/>
          <a:p>
            <a:pPr marL="0" indent="0">
              <a:buNone/>
              <a:defRPr/>
            </a:pPr>
            <a:r>
              <a:rPr lang="en-US" sz="3000" b="1" dirty="0">
                <a:solidFill>
                  <a:srgbClr val="C00000"/>
                </a:solidFill>
                <a:latin typeface="Times New Roman" panose="02020603050405020304" pitchFamily="18" charset="0"/>
                <a:cs typeface="Times New Roman" panose="02020603050405020304" pitchFamily="18" charset="0"/>
              </a:rPr>
              <a:t>Step </a:t>
            </a:r>
            <a:r>
              <a:rPr lang="en-US" sz="3000" b="1" dirty="0" smtClean="0">
                <a:solidFill>
                  <a:srgbClr val="C00000"/>
                </a:solidFill>
                <a:latin typeface="Times New Roman" panose="02020603050405020304" pitchFamily="18" charset="0"/>
                <a:cs typeface="Times New Roman" panose="02020603050405020304" pitchFamily="18" charset="0"/>
              </a:rPr>
              <a:t>2 </a:t>
            </a:r>
            <a:endParaRPr lang="en-US" sz="3000" b="1" dirty="0">
              <a:solidFill>
                <a:srgbClr val="C00000"/>
              </a:solidFill>
              <a:latin typeface="Times New Roman" panose="02020603050405020304" pitchFamily="18" charset="0"/>
              <a:cs typeface="Times New Roman" panose="02020603050405020304" pitchFamily="18" charset="0"/>
            </a:endParaRPr>
          </a:p>
          <a:p>
            <a:pPr marL="0" indent="0">
              <a:buNone/>
              <a:defRPr/>
            </a:pPr>
            <a:r>
              <a:rPr lang="en-US" sz="3000" b="1" dirty="0" smtClean="0">
                <a:solidFill>
                  <a:srgbClr val="C00000"/>
                </a:solidFill>
                <a:latin typeface="Times New Roman" panose="02020603050405020304" pitchFamily="18" charset="0"/>
                <a:cs typeface="Times New Roman" panose="02020603050405020304" pitchFamily="18" charset="0"/>
              </a:rPr>
              <a:t>Develop the mutually exclusive combinations of projects. </a:t>
            </a:r>
            <a:endParaRPr lang="en-US" sz="3000" b="1" dirty="0">
              <a:solidFill>
                <a:srgbClr val="C00000"/>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5" name="Title 1">
            <a:extLst>
              <a:ext uri="{FF2B5EF4-FFF2-40B4-BE49-F238E27FC236}">
                <a16:creationId xmlns="" xmlns:a16="http://schemas.microsoft.com/office/drawing/2014/main" id="{957CAE04-7E95-42EA-B5B6-2FCB512AFAD2}"/>
              </a:ext>
            </a:extLst>
          </p:cNvPr>
          <p:cNvSpPr>
            <a:spLocks noGrp="1" noChangeArrowheads="1"/>
          </p:cNvSpPr>
          <p:nvPr>
            <p:ph type="title"/>
          </p:nvPr>
        </p:nvSpPr>
        <p:spPr>
          <a:xfrm>
            <a:off x="1472242" y="76230"/>
            <a:ext cx="4643886" cy="1143000"/>
          </a:xfrm>
        </p:spPr>
        <p:txBody>
          <a:bodyPr>
            <a:normAutofit/>
          </a:bodyPr>
          <a:lstStyle/>
          <a:p>
            <a:r>
              <a:rPr lang="en-US" altLang="en-US" sz="3200" b="1" dirty="0" smtClean="0">
                <a:solidFill>
                  <a:srgbClr val="000099"/>
                </a:solidFill>
                <a:latin typeface="Times New Roman" panose="02020603050405020304" pitchFamily="18" charset="0"/>
                <a:cs typeface="Times New Roman" panose="02020603050405020304" pitchFamily="18" charset="0"/>
              </a:rPr>
              <a:t>EXAMPLE (Cont’d….)</a:t>
            </a:r>
            <a:endParaRPr lang="en-US" altLang="en-US" sz="3200" dirty="0">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472000889"/>
              </p:ext>
            </p:extLst>
          </p:nvPr>
        </p:nvGraphicFramePr>
        <p:xfrm>
          <a:off x="1472242" y="2117146"/>
          <a:ext cx="8128002" cy="3413760"/>
        </p:xfrm>
        <a:graphic>
          <a:graphicData uri="http://schemas.openxmlformats.org/drawingml/2006/table">
            <a:tbl>
              <a:tblPr firstRow="1" bandRow="1">
                <a:tableStyleId>{616DA210-FB5B-4158-B5E0-FEB733F419BA}</a:tableStyleId>
              </a:tblPr>
              <a:tblGrid>
                <a:gridCol w="2004203"/>
                <a:gridCol w="957532"/>
                <a:gridCol w="1102266"/>
                <a:gridCol w="1354667"/>
                <a:gridCol w="1354667"/>
                <a:gridCol w="1354667"/>
              </a:tblGrid>
              <a:tr h="370840">
                <a:tc rowSpan="2">
                  <a:txBody>
                    <a:bodyPr/>
                    <a:lstStyle/>
                    <a:p>
                      <a:pPr algn="ctr"/>
                      <a:r>
                        <a:rPr lang="en-US" sz="2400" dirty="0" smtClean="0">
                          <a:latin typeface="Times New Roman" panose="02020603050405020304" pitchFamily="18" charset="0"/>
                          <a:cs typeface="Times New Roman" panose="02020603050405020304" pitchFamily="18" charset="0"/>
                        </a:rPr>
                        <a:t>Mutually Exclusive</a:t>
                      </a:r>
                      <a:r>
                        <a:rPr lang="en-US" sz="2400" baseline="0" dirty="0" smtClean="0">
                          <a:latin typeface="Times New Roman" panose="02020603050405020304" pitchFamily="18" charset="0"/>
                          <a:cs typeface="Times New Roman" panose="02020603050405020304" pitchFamily="18" charset="0"/>
                        </a:rPr>
                        <a:t> Combination</a:t>
                      </a:r>
                      <a:endParaRPr lang="en-US" sz="2400" dirty="0">
                        <a:latin typeface="Times New Roman" panose="02020603050405020304" pitchFamily="18" charset="0"/>
                        <a:cs typeface="Times New Roman" panose="02020603050405020304" pitchFamily="18" charset="0"/>
                      </a:endParaRPr>
                    </a:p>
                  </a:txBody>
                  <a:tcPr/>
                </a:tc>
                <a:tc gridSpan="5">
                  <a:txBody>
                    <a:bodyPr/>
                    <a:lstStyle/>
                    <a:p>
                      <a:pPr algn="ctr"/>
                      <a:r>
                        <a:rPr lang="en-US" sz="2400" dirty="0" smtClean="0">
                          <a:latin typeface="Times New Roman" panose="02020603050405020304" pitchFamily="18" charset="0"/>
                          <a:cs typeface="Times New Roman" panose="02020603050405020304" pitchFamily="18" charset="0"/>
                        </a:rPr>
                        <a:t>Project </a:t>
                      </a:r>
                      <a:endParaRPr lang="en-US" sz="2400" dirty="0">
                        <a:latin typeface="Times New Roman" panose="02020603050405020304" pitchFamily="18" charset="0"/>
                        <a:cs typeface="Times New Roman" panose="02020603050405020304" pitchFamily="18" charset="0"/>
                      </a:endParaRPr>
                    </a:p>
                  </a:txBody>
                  <a:tcPr/>
                </a:tc>
                <a:tc hMerge="1">
                  <a:txBody>
                    <a:bodyPr/>
                    <a:lstStyle/>
                    <a:p>
                      <a:pPr algn="ctr"/>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370840">
                <a:tc vMerge="1">
                  <a:txBody>
                    <a:bodyPr/>
                    <a:lstStyle/>
                    <a:p>
                      <a:endParaRPr lang="en-US" dirty="0"/>
                    </a:p>
                  </a:txBody>
                  <a:tcPr/>
                </a:tc>
                <a:tc>
                  <a:txBody>
                    <a:bodyPr/>
                    <a:lstStyle/>
                    <a:p>
                      <a:pPr algn="ctr"/>
                      <a:r>
                        <a:rPr lang="en-US" sz="2400" b="1" dirty="0" smtClean="0">
                          <a:latin typeface="Times New Roman" panose="02020603050405020304" pitchFamily="18" charset="0"/>
                          <a:cs typeface="Times New Roman" panose="02020603050405020304" pitchFamily="18" charset="0"/>
                        </a:rPr>
                        <a:t>B1</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B2</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C1</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C2</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D</a:t>
                      </a:r>
                      <a:endParaRPr lang="en-US" sz="2400" b="1" dirty="0">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t>1</a:t>
                      </a:r>
                      <a:endParaRPr lang="en-US" b="1" dirty="0"/>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t>2</a:t>
                      </a:r>
                      <a:endParaRPr lang="en-US" b="1" dirty="0"/>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t>3</a:t>
                      </a:r>
                      <a:endParaRPr lang="en-US" b="1" dirty="0"/>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t>4</a:t>
                      </a:r>
                      <a:endParaRPr lang="en-US" b="1" dirty="0"/>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t>5</a:t>
                      </a:r>
                      <a:endParaRPr lang="en-US" b="1" dirty="0"/>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t>6</a:t>
                      </a:r>
                      <a:endParaRPr lang="en-US" b="1" dirty="0"/>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6707530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575094" y="1073990"/>
            <a:ext cx="10052650" cy="4525963"/>
          </a:xfrm>
        </p:spPr>
        <p:txBody>
          <a:bodyPr/>
          <a:lstStyle/>
          <a:p>
            <a:pPr marL="0" indent="0">
              <a:buNone/>
              <a:defRPr/>
            </a:pPr>
            <a:r>
              <a:rPr lang="en-US" b="1" dirty="0">
                <a:solidFill>
                  <a:srgbClr val="C00000"/>
                </a:solidFill>
                <a:latin typeface="Times New Roman" panose="02020603050405020304" pitchFamily="18" charset="0"/>
                <a:cs typeface="Times New Roman" panose="02020603050405020304" pitchFamily="18" charset="0"/>
              </a:rPr>
              <a:t>Step </a:t>
            </a:r>
            <a:r>
              <a:rPr lang="en-US" b="1" dirty="0" smtClean="0">
                <a:solidFill>
                  <a:srgbClr val="C00000"/>
                </a:solidFill>
                <a:latin typeface="Times New Roman" panose="02020603050405020304" pitchFamily="18" charset="0"/>
                <a:cs typeface="Times New Roman" panose="02020603050405020304" pitchFamily="18" charset="0"/>
              </a:rPr>
              <a:t>3 </a:t>
            </a:r>
            <a:endParaRPr lang="en-US" b="1" dirty="0">
              <a:solidFill>
                <a:srgbClr val="C00000"/>
              </a:solidFill>
              <a:latin typeface="Times New Roman" panose="02020603050405020304" pitchFamily="18" charset="0"/>
              <a:cs typeface="Times New Roman" panose="02020603050405020304" pitchFamily="18" charset="0"/>
            </a:endParaRPr>
          </a:p>
          <a:p>
            <a:pPr marL="0" indent="0" algn="just">
              <a:buNone/>
              <a:defRPr/>
            </a:pPr>
            <a:r>
              <a:rPr lang="en-US" b="1" dirty="0">
                <a:solidFill>
                  <a:srgbClr val="C00000"/>
                </a:solidFill>
                <a:latin typeface="Times New Roman" panose="02020603050405020304" pitchFamily="18" charset="0"/>
                <a:cs typeface="Times New Roman" panose="02020603050405020304" pitchFamily="18" charset="0"/>
              </a:rPr>
              <a:t>Develop the </a:t>
            </a:r>
            <a:r>
              <a:rPr lang="en-US" b="1" dirty="0" smtClean="0">
                <a:solidFill>
                  <a:srgbClr val="C00000"/>
                </a:solidFill>
                <a:latin typeface="Times New Roman" panose="02020603050405020304" pitchFamily="18" charset="0"/>
                <a:cs typeface="Times New Roman" panose="02020603050405020304" pitchFamily="18" charset="0"/>
              </a:rPr>
              <a:t>cash flow according to the mutually </a:t>
            </a:r>
            <a:r>
              <a:rPr lang="en-US" b="1" dirty="0">
                <a:solidFill>
                  <a:srgbClr val="C00000"/>
                </a:solidFill>
                <a:latin typeface="Times New Roman" panose="02020603050405020304" pitchFamily="18" charset="0"/>
                <a:cs typeface="Times New Roman" panose="02020603050405020304" pitchFamily="18" charset="0"/>
              </a:rPr>
              <a:t>exclusive combinations of projects. </a:t>
            </a:r>
          </a:p>
          <a:p>
            <a:pPr marL="0" indent="0">
              <a:buNone/>
            </a:pPr>
            <a:endParaRPr lang="en-US" dirty="0"/>
          </a:p>
        </p:txBody>
      </p:sp>
      <p:sp>
        <p:nvSpPr>
          <p:cNvPr id="5" name="Title 1">
            <a:extLst>
              <a:ext uri="{FF2B5EF4-FFF2-40B4-BE49-F238E27FC236}">
                <a16:creationId xmlns="" xmlns:a16="http://schemas.microsoft.com/office/drawing/2014/main" id="{957CAE04-7E95-42EA-B5B6-2FCB512AFAD2}"/>
              </a:ext>
            </a:extLst>
          </p:cNvPr>
          <p:cNvSpPr>
            <a:spLocks noGrp="1" noChangeArrowheads="1"/>
          </p:cNvSpPr>
          <p:nvPr>
            <p:ph type="title"/>
          </p:nvPr>
        </p:nvSpPr>
        <p:spPr>
          <a:xfrm>
            <a:off x="1420483" y="127989"/>
            <a:ext cx="10972800" cy="1143000"/>
          </a:xfrm>
        </p:spPr>
        <p:txBody>
          <a:bodyPr>
            <a:normAutofit/>
          </a:bodyPr>
          <a:lstStyle/>
          <a:p>
            <a:r>
              <a:rPr lang="en-US" altLang="en-US" sz="3200" b="1" dirty="0" smtClean="0">
                <a:solidFill>
                  <a:srgbClr val="000099"/>
                </a:solidFill>
                <a:latin typeface="Times New Roman" panose="02020603050405020304" pitchFamily="18" charset="0"/>
                <a:cs typeface="Times New Roman" panose="02020603050405020304" pitchFamily="18" charset="0"/>
              </a:rPr>
              <a:t>EXAMPLE (Cont’d….)</a:t>
            </a:r>
            <a:endParaRPr lang="en-US" altLang="en-US" sz="3200" dirty="0">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388061689"/>
              </p:ext>
            </p:extLst>
          </p:nvPr>
        </p:nvGraphicFramePr>
        <p:xfrm>
          <a:off x="828136" y="2910775"/>
          <a:ext cx="9696091" cy="3230880"/>
        </p:xfrm>
        <a:graphic>
          <a:graphicData uri="http://schemas.openxmlformats.org/drawingml/2006/table">
            <a:tbl>
              <a:tblPr firstRow="1" bandRow="1">
                <a:tableStyleId>{616DA210-FB5B-4158-B5E0-FEB733F419BA}</a:tableStyleId>
              </a:tblPr>
              <a:tblGrid>
                <a:gridCol w="2242868"/>
                <a:gridCol w="967101"/>
                <a:gridCol w="853073"/>
                <a:gridCol w="948905"/>
                <a:gridCol w="914400"/>
                <a:gridCol w="1908294"/>
                <a:gridCol w="1861450"/>
              </a:tblGrid>
              <a:tr h="370840">
                <a:tc rowSpan="2">
                  <a:txBody>
                    <a:bodyPr/>
                    <a:lstStyle/>
                    <a:p>
                      <a:pPr algn="ctr"/>
                      <a:r>
                        <a:rPr lang="en-US" sz="2000" dirty="0" smtClean="0">
                          <a:latin typeface="Times New Roman" panose="02020603050405020304" pitchFamily="18" charset="0"/>
                          <a:cs typeface="Times New Roman" panose="02020603050405020304" pitchFamily="18" charset="0"/>
                        </a:rPr>
                        <a:t>Mutually Exclusive</a:t>
                      </a:r>
                      <a:r>
                        <a:rPr lang="en-US" sz="2000" baseline="0" dirty="0" smtClean="0">
                          <a:latin typeface="Times New Roman" panose="02020603050405020304" pitchFamily="18" charset="0"/>
                          <a:cs typeface="Times New Roman" panose="02020603050405020304" pitchFamily="18" charset="0"/>
                        </a:rPr>
                        <a:t> Combination</a:t>
                      </a:r>
                      <a:endParaRPr lang="en-US" sz="2000" dirty="0">
                        <a:latin typeface="Times New Roman" panose="02020603050405020304" pitchFamily="18" charset="0"/>
                        <a:cs typeface="Times New Roman" panose="02020603050405020304" pitchFamily="18" charset="0"/>
                      </a:endParaRPr>
                    </a:p>
                  </a:txBody>
                  <a:tcPr/>
                </a:tc>
                <a:tc gridSpan="4">
                  <a:txBody>
                    <a:bodyPr/>
                    <a:lstStyle/>
                    <a:p>
                      <a:pPr marL="0" marR="0" algn="ctr">
                        <a:spcBef>
                          <a:spcPts val="0"/>
                        </a:spcBef>
                        <a:spcAft>
                          <a:spcPts val="0"/>
                        </a:spcAft>
                      </a:pPr>
                      <a:r>
                        <a:rPr lang="en-US" sz="2000" dirty="0" smtClean="0">
                          <a:effectLst/>
                          <a:latin typeface="Times New Roman" panose="02020603050405020304" pitchFamily="18" charset="0"/>
                          <a:cs typeface="Times New Roman" panose="02020603050405020304" pitchFamily="18" charset="0"/>
                        </a:rPr>
                        <a:t>Cash Flows for End of Year ($)</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a:tc>
                <a:tc hMerge="1">
                  <a:txBody>
                    <a:bodyPr/>
                    <a:lstStyle/>
                    <a:p>
                      <a:pPr marL="0" marR="0" algn="ctr">
                        <a:spcBef>
                          <a:spcPts val="0"/>
                        </a:spcBef>
                        <a:spcAft>
                          <a:spcPts val="0"/>
                        </a:spcAft>
                      </a:pPr>
                      <a:endParaRPr lang="en-US" sz="1800" b="1" dirty="0">
                        <a:solidFill>
                          <a:srgbClr val="006600"/>
                        </a:solidFill>
                        <a:effectLst/>
                        <a:latin typeface="Times New Roman"/>
                        <a:ea typeface="Times New Roman"/>
                        <a:cs typeface="Times New Roman"/>
                      </a:endParaRPr>
                    </a:p>
                  </a:txBody>
                  <a:tcPr/>
                </a:tc>
                <a:tc hMerge="1">
                  <a:txBody>
                    <a:bodyPr/>
                    <a:lstStyle/>
                    <a:p>
                      <a:endParaRPr lang="en-US" dirty="0"/>
                    </a:p>
                  </a:txBody>
                  <a:tcPr/>
                </a:tc>
                <a:tc hMerge="1">
                  <a:txBody>
                    <a:bodyPr/>
                    <a:lstStyle/>
                    <a:p>
                      <a:endParaRPr lang="en-US" dirty="0"/>
                    </a:p>
                  </a:txBody>
                  <a:tcPr/>
                </a:tc>
                <a:tc rowSpan="2">
                  <a:txBody>
                    <a:bodyPr/>
                    <a:lstStyle/>
                    <a:p>
                      <a:pPr algn="ctr"/>
                      <a:r>
                        <a:rPr lang="en-US" sz="2000" dirty="0" smtClean="0">
                          <a:latin typeface="Times New Roman" panose="02020603050405020304" pitchFamily="18" charset="0"/>
                          <a:cs typeface="Times New Roman" panose="02020603050405020304" pitchFamily="18" charset="0"/>
                        </a:rPr>
                        <a:t>Invested   Capital ($)</a:t>
                      </a:r>
                      <a:endParaRPr lang="en-US" sz="2000" dirty="0">
                        <a:latin typeface="Times New Roman" panose="02020603050405020304" pitchFamily="18" charset="0"/>
                        <a:cs typeface="Times New Roman" panose="02020603050405020304" pitchFamily="18" charset="0"/>
                      </a:endParaRPr>
                    </a:p>
                  </a:txBody>
                  <a:tcPr/>
                </a:tc>
                <a:tc rowSpan="2">
                  <a:txBody>
                    <a:bodyPr/>
                    <a:lstStyle/>
                    <a:p>
                      <a:pPr algn="ctr"/>
                      <a:r>
                        <a:rPr lang="en-US" sz="2000" dirty="0" smtClean="0">
                          <a:latin typeface="Times New Roman" panose="02020603050405020304" pitchFamily="18" charset="0"/>
                          <a:cs typeface="Times New Roman" panose="02020603050405020304" pitchFamily="18" charset="0"/>
                        </a:rPr>
                        <a:t>PW (10%) </a:t>
                      </a:r>
                    </a:p>
                    <a:p>
                      <a:pPr algn="ct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txBody>
                  <a:tcPr/>
                </a:tc>
              </a:tr>
              <a:tr h="370840">
                <a:tc vMerge="1">
                  <a:txBody>
                    <a:bodyPr/>
                    <a:lstStyle/>
                    <a:p>
                      <a:endParaRPr lang="en-US"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3</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4</a:t>
                      </a:r>
                      <a:endParaRPr lang="en-US" b="1" dirty="0">
                        <a:latin typeface="Times New Roman" panose="02020603050405020304" pitchFamily="18" charset="0"/>
                        <a:cs typeface="Times New Roman" panose="02020603050405020304" pitchFamily="18" charset="0"/>
                      </a:endParaRPr>
                    </a:p>
                  </a:txBody>
                  <a:tcPr/>
                </a:tc>
                <a:tc vMerge="1">
                  <a:txBody>
                    <a:bodyPr/>
                    <a:lstStyle/>
                    <a:p>
                      <a:endParaRPr lang="en-US" dirty="0">
                        <a:latin typeface="Times New Roman" panose="02020603050405020304" pitchFamily="18" charset="0"/>
                        <a:cs typeface="Times New Roman" panose="02020603050405020304" pitchFamily="18" charset="0"/>
                      </a:endParaRPr>
                    </a:p>
                  </a:txBody>
                  <a:tcPr/>
                </a:tc>
                <a:tc vMerge="1">
                  <a:txBody>
                    <a:bodyPr/>
                    <a:lstStyle/>
                    <a:p>
                      <a:endParaRPr lang="en-US" dirty="0">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latin typeface="Times New Roman" panose="02020603050405020304" pitchFamily="18" charset="0"/>
                          <a:cs typeface="Times New Roman" panose="02020603050405020304" pitchFamily="18" charset="0"/>
                        </a:rPr>
                        <a:t>1</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0</a:t>
                      </a:r>
                      <a:endParaRPr lang="en-US" b="1" dirty="0">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latin typeface="Times New Roman" panose="02020603050405020304" pitchFamily="18" charset="0"/>
                          <a:cs typeface="Times New Roman" panose="02020603050405020304" pitchFamily="18" charset="0"/>
                        </a:rPr>
                        <a:t>2</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20,000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20,000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20,000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20,000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50,000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13,400</a:t>
                      </a:r>
                      <a:endParaRPr lang="en-US" b="1" dirty="0">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latin typeface="Times New Roman" panose="02020603050405020304" pitchFamily="18" charset="0"/>
                          <a:cs typeface="Times New Roman" panose="02020603050405020304" pitchFamily="18" charset="0"/>
                        </a:rPr>
                        <a:t>3</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12,000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12,000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12,000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12,000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30,000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8,038</a:t>
                      </a:r>
                      <a:endParaRPr lang="en-US" b="1" dirty="0">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latin typeface="Times New Roman" panose="02020603050405020304" pitchFamily="18" charset="0"/>
                          <a:cs typeface="Times New Roman" panose="02020603050405020304" pitchFamily="18" charset="0"/>
                        </a:rPr>
                        <a:t>4</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16,000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16,000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16,000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16,000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44,000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6,700</a:t>
                      </a:r>
                      <a:endParaRPr lang="en-US" b="1" dirty="0">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latin typeface="Times New Roman" panose="02020603050405020304" pitchFamily="18" charset="0"/>
                          <a:cs typeface="Times New Roman" panose="02020603050405020304" pitchFamily="18" charset="0"/>
                        </a:rPr>
                        <a:t>5</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17,000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17,000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17,000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17,000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45,000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8,900</a:t>
                      </a:r>
                      <a:endParaRPr lang="en-US" b="1" dirty="0">
                        <a:latin typeface="Times New Roman" panose="02020603050405020304" pitchFamily="18" charset="0"/>
                        <a:cs typeface="Times New Roman" panose="02020603050405020304" pitchFamily="18" charset="0"/>
                      </a:endParaRPr>
                    </a:p>
                  </a:txBody>
                  <a:tcPr/>
                </a:tc>
              </a:tr>
              <a:tr h="370840">
                <a:tc>
                  <a:txBody>
                    <a:bodyPr/>
                    <a:lstStyle/>
                    <a:p>
                      <a:pPr algn="ctr"/>
                      <a:r>
                        <a:rPr lang="en-US" b="1" dirty="0" smtClean="0">
                          <a:latin typeface="Times New Roman" panose="02020603050405020304" pitchFamily="18" charset="0"/>
                          <a:cs typeface="Times New Roman" panose="02020603050405020304" pitchFamily="18" charset="0"/>
                        </a:rPr>
                        <a:t>6</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22,000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22,000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22,000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22,000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54,000</a:t>
                      </a:r>
                      <a:endParaRPr lang="en-US" b="1" dirty="0">
                        <a:latin typeface="Times New Roman" panose="02020603050405020304" pitchFamily="18" charset="0"/>
                        <a:cs typeface="Times New Roman" panose="02020603050405020304" pitchFamily="18" charset="0"/>
                      </a:endParaRPr>
                    </a:p>
                  </a:txBody>
                  <a:tcPr/>
                </a:tc>
                <a:tc>
                  <a:txBody>
                    <a:bodyPr/>
                    <a:lstStyle/>
                    <a:p>
                      <a:pPr algn="ctr"/>
                      <a:r>
                        <a:rPr lang="en-US" b="1" dirty="0" smtClean="0">
                          <a:latin typeface="Times New Roman" panose="02020603050405020304" pitchFamily="18" charset="0"/>
                          <a:cs typeface="Times New Roman" panose="02020603050405020304" pitchFamily="18" charset="0"/>
                        </a:rPr>
                        <a:t>15,700</a:t>
                      </a:r>
                      <a:endParaRPr lang="en-US" b="1" dirty="0">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0925246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09599" y="1600201"/>
            <a:ext cx="10009517" cy="4525963"/>
          </a:xfrm>
        </p:spPr>
        <p:txBody>
          <a:bodyPr>
            <a:normAutofit/>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Step 4</a:t>
            </a:r>
          </a:p>
          <a:p>
            <a:pPr marL="0" indent="0">
              <a:buNone/>
            </a:pPr>
            <a:r>
              <a:rPr lang="en-US" b="1" dirty="0">
                <a:solidFill>
                  <a:srgbClr val="C00000"/>
                </a:solidFill>
                <a:latin typeface="Times New Roman" panose="02020603050405020304" pitchFamily="18" charset="0"/>
                <a:cs typeface="Times New Roman" panose="02020603050405020304" pitchFamily="18" charset="0"/>
              </a:rPr>
              <a:t>Decision </a:t>
            </a:r>
            <a:endParaRPr lang="en-US" b="1" dirty="0" smtClean="0">
              <a:solidFill>
                <a:srgbClr val="C00000"/>
              </a:solidFill>
              <a:latin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rabicPeriod"/>
              <a:tabLst>
                <a:tab pos="457200" algn="l"/>
              </a:tabLst>
            </a:pPr>
            <a:r>
              <a:rPr lang="en-US" b="1" dirty="0">
                <a:latin typeface="Times New Roman" panose="02020603050405020304" pitchFamily="18" charset="0"/>
                <a:ea typeface="Times New Roman" panose="02020603050405020304" pitchFamily="18" charset="0"/>
                <a:cs typeface="Times New Roman" panose="02020603050405020304" pitchFamily="18" charset="0"/>
              </a:rPr>
              <a:t>Mutually exclusive </a:t>
            </a:r>
            <a:r>
              <a:rPr lang="en-US" b="1"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combination 6 is the best </a:t>
            </a:r>
            <a:r>
              <a:rPr lang="en-US" b="1" dirty="0">
                <a:latin typeface="Times New Roman" panose="02020603050405020304" pitchFamily="18" charset="0"/>
                <a:ea typeface="Times New Roman" panose="02020603050405020304" pitchFamily="18" charset="0"/>
                <a:cs typeface="Times New Roman" panose="02020603050405020304" pitchFamily="18" charset="0"/>
              </a:rPr>
              <a:t>combination which PW is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$ 15,700 </a:t>
            </a:r>
            <a:r>
              <a:rPr lang="en-US" b="1" dirty="0">
                <a:latin typeface="Times New Roman" panose="02020603050405020304" pitchFamily="18" charset="0"/>
                <a:ea typeface="Times New Roman" panose="02020603050405020304" pitchFamily="18" charset="0"/>
                <a:cs typeface="Times New Roman" panose="02020603050405020304" pitchFamily="18" charset="0"/>
              </a:rPr>
              <a:t>when the capital is unlimited.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rabicPeriod"/>
              <a:tabLst>
                <a:tab pos="457200" algn="l"/>
              </a:tabLst>
            </a:pPr>
            <a:r>
              <a:rPr lang="en-US" b="1" dirty="0">
                <a:latin typeface="Times New Roman" panose="02020603050405020304" pitchFamily="18" charset="0"/>
                <a:ea typeface="Times New Roman" panose="02020603050405020304" pitchFamily="18" charset="0"/>
                <a:cs typeface="Times New Roman" panose="02020603050405020304" pitchFamily="18" charset="0"/>
              </a:rPr>
              <a:t>Mutually exclusive combination 6, 2 are not feasible if capital is limited to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$ 48,000</a:t>
            </a:r>
            <a:r>
              <a:rPr lang="en-US" b="1" dirty="0">
                <a:latin typeface="Times New Roman" panose="02020603050405020304" pitchFamily="18" charset="0"/>
                <a:ea typeface="Times New Roman" panose="02020603050405020304" pitchFamily="18" charset="0"/>
                <a:cs typeface="Times New Roman" panose="02020603050405020304" pitchFamily="18" charset="0"/>
              </a:rPr>
              <a:t>, of the remaining combinations, </a:t>
            </a:r>
            <a:r>
              <a:rPr lang="en-US" b="1"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combination 5 </a:t>
            </a:r>
            <a:r>
              <a:rPr lang="en-US" b="1" dirty="0">
                <a:latin typeface="Times New Roman" panose="02020603050405020304" pitchFamily="18" charset="0"/>
                <a:ea typeface="Times New Roman" panose="02020603050405020304" pitchFamily="18" charset="0"/>
                <a:cs typeface="Times New Roman" panose="02020603050405020304" pitchFamily="18" charset="0"/>
              </a:rPr>
              <a:t>has the highest present worth of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$ 8,900</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en-AU" dirty="0" smtClean="0">
              <a:latin typeface="Times New Roman" panose="02020603050405020304" pitchFamily="18" charset="0"/>
              <a:cs typeface="Times New Roman" panose="02020603050405020304" pitchFamily="18" charset="0"/>
            </a:endParaRPr>
          </a:p>
          <a:p>
            <a:pPr marL="0" indent="0">
              <a:buNone/>
            </a:pPr>
            <a:endParaRPr lang="en-US" b="1" dirty="0">
              <a:solidFill>
                <a:srgbClr val="C00000"/>
              </a:solidFill>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 xmlns:a16="http://schemas.microsoft.com/office/drawing/2014/main" id="{957CAE04-7E95-42EA-B5B6-2FCB512AFAD2}"/>
              </a:ext>
            </a:extLst>
          </p:cNvPr>
          <p:cNvSpPr>
            <a:spLocks noGrp="1" noChangeArrowheads="1"/>
          </p:cNvSpPr>
          <p:nvPr>
            <p:ph type="title"/>
          </p:nvPr>
        </p:nvSpPr>
        <p:spPr>
          <a:xfrm>
            <a:off x="1549880" y="360902"/>
            <a:ext cx="6446808" cy="1143000"/>
          </a:xfrm>
        </p:spPr>
        <p:txBody>
          <a:bodyPr>
            <a:normAutofit/>
          </a:bodyPr>
          <a:lstStyle/>
          <a:p>
            <a:r>
              <a:rPr lang="en-US" altLang="en-US" sz="3200" b="1" dirty="0" smtClean="0">
                <a:solidFill>
                  <a:srgbClr val="000099"/>
                </a:solidFill>
                <a:latin typeface="Times New Roman" panose="02020603050405020304" pitchFamily="18" charset="0"/>
                <a:cs typeface="Times New Roman" panose="02020603050405020304" pitchFamily="18" charset="0"/>
              </a:rPr>
              <a:t>EXAMPLE (Cont’d….)</a:t>
            </a:r>
            <a:endParaRPr lang="en-US" alt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0553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9110" y="317770"/>
            <a:ext cx="8206596" cy="1143000"/>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CHAPTER </a:t>
            </a:r>
            <a:r>
              <a:rPr lang="en-US" sz="3200" b="1" dirty="0" smtClean="0">
                <a:solidFill>
                  <a:srgbClr val="002060"/>
                </a:solidFill>
                <a:latin typeface="Times New Roman" panose="02020603050405020304" pitchFamily="18" charset="0"/>
                <a:cs typeface="Times New Roman" panose="02020603050405020304" pitchFamily="18" charset="0"/>
              </a:rPr>
              <a:t>5 </a:t>
            </a:r>
            <a:br>
              <a:rPr lang="en-US" sz="3200" b="1" dirty="0" smtClean="0">
                <a:solidFill>
                  <a:srgbClr val="002060"/>
                </a:solidFill>
                <a:latin typeface="Times New Roman" panose="02020603050405020304" pitchFamily="18" charset="0"/>
                <a:cs typeface="Times New Roman" panose="02020603050405020304" pitchFamily="18" charset="0"/>
              </a:rPr>
            </a:br>
            <a:r>
              <a:rPr lang="en-US" sz="3200" b="1" dirty="0" smtClean="0">
                <a:solidFill>
                  <a:srgbClr val="002060"/>
                </a:solidFill>
                <a:latin typeface="Times New Roman" panose="02020603050405020304" pitchFamily="18" charset="0"/>
                <a:cs typeface="Times New Roman" panose="02020603050405020304" pitchFamily="18" charset="0"/>
              </a:rPr>
              <a:t>REPLACEMENT ANALYSIS</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sz="half" idx="1"/>
          </p:nvPr>
        </p:nvSpPr>
        <p:spPr>
          <a:xfrm>
            <a:off x="1429110" y="1833115"/>
            <a:ext cx="9164128" cy="4525963"/>
          </a:xfrm>
        </p:spPr>
        <p:txBody>
          <a:bodyPr>
            <a:normAutofit/>
          </a:bodyPr>
          <a:lstStyle/>
          <a:p>
            <a:pPr algn="just">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When should the new machine replace the existing machine?</a:t>
            </a:r>
          </a:p>
          <a:p>
            <a:pPr algn="just">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When should a process be redesigned?</a:t>
            </a:r>
          </a:p>
          <a:p>
            <a:pPr algn="just">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When should a product be redesigned?</a:t>
            </a:r>
          </a:p>
          <a:p>
            <a:pPr algn="just">
              <a:buFont typeface="Wingdings" panose="05000000000000000000" pitchFamily="2" charset="2"/>
              <a:buChar char="Ø"/>
            </a:pPr>
            <a:endParaRPr lang="en-US" altLang="en-US" b="1" dirty="0">
              <a:latin typeface="Times New Roman" panose="02020603050405020304" pitchFamily="18" charset="0"/>
              <a:cs typeface="Times New Roman" panose="02020603050405020304" pitchFamily="18" charset="0"/>
            </a:endParaRPr>
          </a:p>
          <a:p>
            <a:pPr algn="just">
              <a:buNone/>
            </a:pPr>
            <a:r>
              <a:rPr lang="en-US" altLang="en-US" b="1" dirty="0">
                <a:latin typeface="Times New Roman" panose="02020603050405020304" pitchFamily="18" charset="0"/>
                <a:cs typeface="Times New Roman" panose="02020603050405020304" pitchFamily="18" charset="0"/>
              </a:rPr>
              <a:t>   The most common question asked in the industry or organization is </a:t>
            </a:r>
            <a:r>
              <a:rPr lang="en-US" altLang="en-US" b="1" dirty="0">
                <a:solidFill>
                  <a:srgbClr val="000099"/>
                </a:solidFill>
                <a:latin typeface="Times New Roman" panose="02020603050405020304" pitchFamily="18" charset="0"/>
                <a:cs typeface="Times New Roman" panose="02020603050405020304" pitchFamily="18" charset="0"/>
              </a:rPr>
              <a:t>when should the existing be replaced?? </a:t>
            </a:r>
          </a:p>
          <a:p>
            <a:pPr marL="0" indent="0">
              <a:buNone/>
            </a:pPr>
            <a:endParaRPr lang="en-US" dirty="0"/>
          </a:p>
        </p:txBody>
      </p:sp>
    </p:spTree>
    <p:extLst>
      <p:ext uri="{BB962C8B-B14F-4D97-AF65-F5344CB8AC3E}">
        <p14:creationId xmlns:p14="http://schemas.microsoft.com/office/powerpoint/2010/main" val="41946207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09600" y="1600201"/>
            <a:ext cx="9129623" cy="4525963"/>
          </a:xfrm>
        </p:spPr>
        <p:txBody>
          <a:bodyPr/>
          <a:lstStyle/>
          <a:p>
            <a:pPr algn="just">
              <a:buFont typeface="Wingdings" panose="05000000000000000000" pitchFamily="2" charset="2"/>
              <a:buChar char="Ø"/>
            </a:pPr>
            <a:r>
              <a:rPr lang="en-US" dirty="0" smtClean="0"/>
              <a:t> </a:t>
            </a:r>
            <a:r>
              <a:rPr lang="en-US" b="1" dirty="0" smtClean="0">
                <a:latin typeface="Times New Roman" panose="02020603050405020304" pitchFamily="18" charset="0"/>
                <a:cs typeface="Times New Roman" panose="02020603050405020304" pitchFamily="18" charset="0"/>
              </a:rPr>
              <a:t>As time passes, a previously implemented business asset (equipment) tends to </a:t>
            </a:r>
            <a:r>
              <a:rPr lang="en-US" b="1" dirty="0" smtClean="0">
                <a:solidFill>
                  <a:srgbClr val="C00000"/>
                </a:solidFill>
                <a:latin typeface="Times New Roman" panose="02020603050405020304" pitchFamily="18" charset="0"/>
                <a:cs typeface="Times New Roman" panose="02020603050405020304" pitchFamily="18" charset="0"/>
              </a:rPr>
              <a:t>lose its ability </a:t>
            </a:r>
            <a:r>
              <a:rPr lang="en-US" b="1" dirty="0" smtClean="0">
                <a:latin typeface="Times New Roman" panose="02020603050405020304" pitchFamily="18" charset="0"/>
                <a:cs typeface="Times New Roman" panose="02020603050405020304" pitchFamily="18" charset="0"/>
              </a:rPr>
              <a:t>to produce a desired output.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Aging equipment often has a higher risk of breakdowns, and to avoid such expenses we should </a:t>
            </a:r>
            <a:r>
              <a:rPr lang="en-US" b="1" dirty="0" smtClean="0">
                <a:solidFill>
                  <a:srgbClr val="C00000"/>
                </a:solidFill>
                <a:latin typeface="Times New Roman" panose="02020603050405020304" pitchFamily="18" charset="0"/>
                <a:cs typeface="Times New Roman" panose="02020603050405020304" pitchFamily="18" charset="0"/>
              </a:rPr>
              <a:t>plan for scheduled replacements.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When we conduct an engineering economic analysis to </a:t>
            </a:r>
            <a:r>
              <a:rPr lang="en-US" b="1" dirty="0" smtClean="0">
                <a:solidFill>
                  <a:srgbClr val="C00000"/>
                </a:solidFill>
                <a:latin typeface="Times New Roman" panose="02020603050405020304" pitchFamily="18" charset="0"/>
                <a:cs typeface="Times New Roman" panose="02020603050405020304" pitchFamily="18" charset="0"/>
              </a:rPr>
              <a:t>compare our available asset against the best available replacement asset</a:t>
            </a:r>
            <a:r>
              <a:rPr lang="en-US" b="1" dirty="0" smtClean="0">
                <a:latin typeface="Times New Roman" panose="02020603050405020304" pitchFamily="18" charset="0"/>
                <a:cs typeface="Times New Roman" panose="02020603050405020304" pitchFamily="18" charset="0"/>
              </a:rPr>
              <a:t>, this process is known as </a:t>
            </a:r>
            <a:r>
              <a:rPr lang="en-US" b="1" i="1" dirty="0" smtClean="0">
                <a:latin typeface="Times New Roman" panose="02020603050405020304" pitchFamily="18" charset="0"/>
                <a:cs typeface="Times New Roman" panose="02020603050405020304" pitchFamily="18" charset="0"/>
              </a:rPr>
              <a:t>replacement analysis</a:t>
            </a:r>
            <a:r>
              <a:rPr lang="en-US" b="1" dirty="0" smtClean="0">
                <a:latin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CHAPTER </a:t>
            </a:r>
            <a:r>
              <a:rPr lang="en-US" sz="3200" b="1" dirty="0" smtClean="0">
                <a:solidFill>
                  <a:srgbClr val="002060"/>
                </a:solidFill>
                <a:latin typeface="Times New Roman" panose="02020603050405020304" pitchFamily="18" charset="0"/>
                <a:cs typeface="Times New Roman" panose="02020603050405020304" pitchFamily="18" charset="0"/>
              </a:rPr>
              <a:t>5 </a:t>
            </a:r>
            <a:br>
              <a:rPr lang="en-US" sz="3200" b="1" dirty="0" smtClean="0">
                <a:solidFill>
                  <a:srgbClr val="002060"/>
                </a:solidFill>
                <a:latin typeface="Times New Roman" panose="02020603050405020304" pitchFamily="18" charset="0"/>
                <a:cs typeface="Times New Roman" panose="02020603050405020304" pitchFamily="18" charset="0"/>
              </a:rPr>
            </a:br>
            <a:r>
              <a:rPr lang="en-US" sz="3200" b="1" dirty="0" smtClean="0">
                <a:solidFill>
                  <a:srgbClr val="002060"/>
                </a:solidFill>
                <a:latin typeface="Times New Roman" panose="02020603050405020304" pitchFamily="18" charset="0"/>
                <a:cs typeface="Times New Roman" panose="02020603050405020304" pitchFamily="18" charset="0"/>
              </a:rPr>
              <a:t>REPLACEMENT 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0150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09600" y="1600201"/>
            <a:ext cx="9897374" cy="4869610"/>
          </a:xfrm>
        </p:spPr>
        <p:txBody>
          <a:bodyPr>
            <a:normAutofit/>
          </a:bodyPr>
          <a:lstStyle/>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decision situation often encountered in business firms and government organizations, as well as by individuals, is whether an existing asset should be retired from use, continued in service, or replaced with a new asset. [3]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Replacement refers to a broad concept embracing the selection of similar but new assets to replace existing assets and the evaluation of entirely different ways to perform an asset’s function. [6]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Replacement study in engineering economics provides the information for sound decisions that improve the operating efficiency and the competitive position of enterprise. </a:t>
            </a:r>
          </a:p>
        </p:txBody>
      </p:sp>
      <p:sp>
        <p:nvSpPr>
          <p:cNvPr id="5" name="Title 1"/>
          <p:cNvSpPr>
            <a:spLocks noGrp="1"/>
          </p:cNvSpPr>
          <p:nvPr>
            <p:ph type="title"/>
          </p:nvPr>
        </p:nvSpPr>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CHAPTER </a:t>
            </a:r>
            <a:r>
              <a:rPr lang="en-US" sz="3200" b="1" dirty="0" smtClean="0">
                <a:solidFill>
                  <a:srgbClr val="002060"/>
                </a:solidFill>
                <a:latin typeface="Times New Roman" panose="02020603050405020304" pitchFamily="18" charset="0"/>
                <a:cs typeface="Times New Roman" panose="02020603050405020304" pitchFamily="18" charset="0"/>
              </a:rPr>
              <a:t>5 </a:t>
            </a:r>
            <a:br>
              <a:rPr lang="en-US" sz="3200" b="1" dirty="0" smtClean="0">
                <a:solidFill>
                  <a:srgbClr val="002060"/>
                </a:solidFill>
                <a:latin typeface="Times New Roman" panose="02020603050405020304" pitchFamily="18" charset="0"/>
                <a:cs typeface="Times New Roman" panose="02020603050405020304" pitchFamily="18" charset="0"/>
              </a:rPr>
            </a:br>
            <a:r>
              <a:rPr lang="en-US" sz="3200" b="1" dirty="0" smtClean="0">
                <a:solidFill>
                  <a:srgbClr val="002060"/>
                </a:solidFill>
                <a:latin typeface="Times New Roman" panose="02020603050405020304" pitchFamily="18" charset="0"/>
                <a:cs typeface="Times New Roman" panose="02020603050405020304" pitchFamily="18" charset="0"/>
              </a:rPr>
              <a:t>REPLACEMENT 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87048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xmlns="" id="{238D1735-433D-42F8-BB50-155603BD95F2}"/>
              </a:ext>
            </a:extLst>
          </p:cNvPr>
          <p:cNvSpPr>
            <a:spLocks noGrp="1" noChangeArrowheads="1"/>
          </p:cNvSpPr>
          <p:nvPr>
            <p:ph type="body" idx="1"/>
          </p:nvPr>
        </p:nvSpPr>
        <p:spPr>
          <a:xfrm>
            <a:off x="1278147" y="1600200"/>
            <a:ext cx="8970034" cy="5257800"/>
          </a:xfrm>
        </p:spPr>
        <p:txBody>
          <a:bodyPr/>
          <a:lstStyle/>
          <a:p>
            <a:pPr algn="just"/>
            <a:r>
              <a:rPr lang="en-US" altLang="en-US" sz="2800" b="1" dirty="0">
                <a:latin typeface="Times New Roman" panose="02020603050405020304" pitchFamily="18" charset="0"/>
                <a:cs typeface="Times New Roman" panose="02020603050405020304" pitchFamily="18" charset="0"/>
              </a:rPr>
              <a:t>Economic analysis to compare </a:t>
            </a:r>
            <a:r>
              <a:rPr lang="en-US" altLang="en-US" sz="2800" b="1" dirty="0">
                <a:solidFill>
                  <a:srgbClr val="000099"/>
                </a:solidFill>
                <a:latin typeface="Times New Roman" panose="02020603050405020304" pitchFamily="18" charset="0"/>
                <a:cs typeface="Times New Roman" panose="02020603050405020304" pitchFamily="18" charset="0"/>
              </a:rPr>
              <a:t>existing</a:t>
            </a:r>
            <a:r>
              <a:rPr lang="en-US" altLang="en-US" sz="2800" b="1" dirty="0">
                <a:latin typeface="Times New Roman" panose="02020603050405020304" pitchFamily="18" charset="0"/>
                <a:cs typeface="Times New Roman" panose="02020603050405020304" pitchFamily="18" charset="0"/>
              </a:rPr>
              <a:t> and </a:t>
            </a:r>
            <a:r>
              <a:rPr lang="en-US" altLang="en-US" sz="2800" b="1" dirty="0">
                <a:solidFill>
                  <a:srgbClr val="000099"/>
                </a:solidFill>
                <a:latin typeface="Times New Roman" panose="02020603050405020304" pitchFamily="18" charset="0"/>
                <a:cs typeface="Times New Roman" panose="02020603050405020304" pitchFamily="18" charset="0"/>
              </a:rPr>
              <a:t>new</a:t>
            </a:r>
            <a:r>
              <a:rPr lang="en-US" altLang="en-US" sz="2800" b="1" dirty="0">
                <a:latin typeface="Times New Roman" panose="02020603050405020304" pitchFamily="18" charset="0"/>
                <a:cs typeface="Times New Roman" panose="02020603050405020304" pitchFamily="18" charset="0"/>
              </a:rPr>
              <a:t> facilities.</a:t>
            </a:r>
          </a:p>
          <a:p>
            <a:pPr algn="just"/>
            <a:r>
              <a:rPr lang="en-US" altLang="en-US" sz="2800" b="1" dirty="0">
                <a:latin typeface="Times New Roman" panose="02020603050405020304" pitchFamily="18" charset="0"/>
                <a:cs typeface="Times New Roman" panose="02020603050405020304" pitchFamily="18" charset="0"/>
              </a:rPr>
              <a:t>Engineers objective: To keep the present plant</a:t>
            </a:r>
          </a:p>
          <a:p>
            <a:pPr algn="just">
              <a:buFont typeface="Wingdings" panose="05000000000000000000" pitchFamily="2" charset="2"/>
              <a:buNone/>
            </a:pPr>
            <a:r>
              <a:rPr lang="en-US" altLang="en-US" sz="2800" b="1" dirty="0">
                <a:latin typeface="Times New Roman" panose="02020603050405020304" pitchFamily="18" charset="0"/>
                <a:cs typeface="Times New Roman" panose="02020603050405020304" pitchFamily="18" charset="0"/>
              </a:rPr>
              <a:t>   operating economically.</a:t>
            </a:r>
          </a:p>
          <a:p>
            <a:pPr algn="just"/>
            <a:r>
              <a:rPr lang="en-US" altLang="en-US" sz="2800" b="1" dirty="0">
                <a:latin typeface="Times New Roman" panose="02020603050405020304" pitchFamily="18" charset="0"/>
                <a:cs typeface="Times New Roman" panose="02020603050405020304" pitchFamily="18" charset="0"/>
              </a:rPr>
              <a:t>Should the existing equipment be retained or replaced?</a:t>
            </a:r>
          </a:p>
          <a:p>
            <a:pPr algn="just">
              <a:buFont typeface="Wingdings" panose="05000000000000000000" pitchFamily="2" charset="2"/>
              <a:buNone/>
            </a:pPr>
            <a:r>
              <a:rPr lang="en-US" altLang="en-US" sz="2800" b="1" dirty="0">
                <a:latin typeface="Times New Roman" panose="02020603050405020304" pitchFamily="18" charset="0"/>
                <a:cs typeface="Times New Roman" panose="02020603050405020304" pitchFamily="18" charset="0"/>
              </a:rPr>
              <a:t>     - The existing equipment is known as the </a:t>
            </a:r>
            <a:r>
              <a:rPr lang="en-US" altLang="en-US" sz="2800" b="1" dirty="0">
                <a:solidFill>
                  <a:srgbClr val="000099"/>
                </a:solidFill>
                <a:latin typeface="Times New Roman" panose="02020603050405020304" pitchFamily="18" charset="0"/>
                <a:cs typeface="Times New Roman" panose="02020603050405020304" pitchFamily="18" charset="0"/>
              </a:rPr>
              <a:t>defender</a:t>
            </a:r>
            <a:r>
              <a:rPr lang="en-US" altLang="en-US" sz="2800" b="1" dirty="0">
                <a:latin typeface="Times New Roman" panose="02020603050405020304" pitchFamily="18" charset="0"/>
                <a:cs typeface="Times New Roman" panose="02020603050405020304" pitchFamily="18" charset="0"/>
              </a:rPr>
              <a:t>.</a:t>
            </a:r>
          </a:p>
          <a:p>
            <a:pPr algn="just">
              <a:buFont typeface="Wingdings" panose="05000000000000000000" pitchFamily="2" charset="2"/>
              <a:buNone/>
            </a:pPr>
            <a:r>
              <a:rPr lang="en-US" altLang="en-US" sz="2800" b="1" dirty="0">
                <a:latin typeface="Times New Roman" panose="02020603050405020304" pitchFamily="18" charset="0"/>
                <a:cs typeface="Times New Roman" panose="02020603050405020304" pitchFamily="18" charset="0"/>
              </a:rPr>
              <a:t>     - The best available replacement equipment is known as the </a:t>
            </a:r>
            <a:r>
              <a:rPr lang="en-US" altLang="en-US" sz="2800" b="1" dirty="0">
                <a:solidFill>
                  <a:srgbClr val="000099"/>
                </a:solidFill>
                <a:latin typeface="Times New Roman" panose="02020603050405020304" pitchFamily="18" charset="0"/>
                <a:cs typeface="Times New Roman" panose="02020603050405020304" pitchFamily="18" charset="0"/>
              </a:rPr>
              <a:t>challenger.</a:t>
            </a:r>
          </a:p>
          <a:p>
            <a:pPr algn="just"/>
            <a:r>
              <a:rPr lang="en-US" altLang="en-US" sz="2800" b="1" dirty="0">
                <a:solidFill>
                  <a:srgbClr val="000099"/>
                </a:solidFill>
                <a:latin typeface="Times New Roman" panose="02020603050405020304" pitchFamily="18" charset="0"/>
                <a:cs typeface="Times New Roman" panose="02020603050405020304" pitchFamily="18" charset="0"/>
              </a:rPr>
              <a:t>Replacement Analysis </a:t>
            </a:r>
            <a:r>
              <a:rPr lang="en-US" altLang="en-US" sz="2800" b="1" dirty="0">
                <a:latin typeface="Times New Roman" panose="02020603050405020304" pitchFamily="18" charset="0"/>
                <a:cs typeface="Times New Roman" panose="02020603050405020304" pitchFamily="18" charset="0"/>
              </a:rPr>
              <a:t>is the domain of comparing the existing defender and the challenger replacement.</a:t>
            </a:r>
          </a:p>
        </p:txBody>
      </p:sp>
      <p:sp>
        <p:nvSpPr>
          <p:cNvPr id="4" name="Title 1"/>
          <p:cNvSpPr txBox="1">
            <a:spLocks/>
          </p:cNvSpPr>
          <p:nvPr/>
        </p:nvSpPr>
        <p:spPr>
          <a:xfrm>
            <a:off x="1515374" y="283234"/>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CHAPTER 5 </a:t>
            </a:r>
            <a:br>
              <a:rPr lang="en-US" sz="3200" b="1" dirty="0" smtClean="0">
                <a:solidFill>
                  <a:srgbClr val="002060"/>
                </a:solidFill>
                <a:latin typeface="Times New Roman" panose="02020603050405020304" pitchFamily="18" charset="0"/>
                <a:cs typeface="Times New Roman" panose="02020603050405020304" pitchFamily="18" charset="0"/>
              </a:rPr>
            </a:br>
            <a:r>
              <a:rPr lang="en-US" sz="3200" b="1" dirty="0" smtClean="0">
                <a:solidFill>
                  <a:srgbClr val="002060"/>
                </a:solidFill>
                <a:latin typeface="Times New Roman" panose="02020603050405020304" pitchFamily="18" charset="0"/>
                <a:cs typeface="Times New Roman" panose="02020603050405020304" pitchFamily="18" charset="0"/>
              </a:rPr>
              <a:t>REPLACEMENT 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160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circle(in)">
                                      <p:cBhvr>
                                        <p:cTn id="7" dur="20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circle(in)">
                                      <p:cBhvr>
                                        <p:cTn id="12" dur="2000"/>
                                        <p:tgtEl>
                                          <p:spTgt spid="8195">
                                            <p:txEl>
                                              <p:pRg st="1" end="1"/>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animEffect transition="in" filter="circle(in)">
                                      <p:cBhvr>
                                        <p:cTn id="15" dur="2000"/>
                                        <p:tgtEl>
                                          <p:spTgt spid="819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8195">
                                            <p:txEl>
                                              <p:pRg st="3" end="3"/>
                                            </p:txEl>
                                          </p:spTgt>
                                        </p:tgtEl>
                                        <p:attrNameLst>
                                          <p:attrName>style.visibility</p:attrName>
                                        </p:attrNameLst>
                                      </p:cBhvr>
                                      <p:to>
                                        <p:strVal val="visible"/>
                                      </p:to>
                                    </p:set>
                                    <p:animEffect transition="in" filter="circle(in)">
                                      <p:cBhvr>
                                        <p:cTn id="20" dur="2000"/>
                                        <p:tgtEl>
                                          <p:spTgt spid="819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8195">
                                            <p:txEl>
                                              <p:pRg st="4" end="4"/>
                                            </p:txEl>
                                          </p:spTgt>
                                        </p:tgtEl>
                                        <p:attrNameLst>
                                          <p:attrName>style.visibility</p:attrName>
                                        </p:attrNameLst>
                                      </p:cBhvr>
                                      <p:to>
                                        <p:strVal val="visible"/>
                                      </p:to>
                                    </p:set>
                                    <p:animEffect transition="in" filter="circle(in)">
                                      <p:cBhvr>
                                        <p:cTn id="25" dur="2000"/>
                                        <p:tgtEl>
                                          <p:spTgt spid="8195">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8195">
                                            <p:txEl>
                                              <p:pRg st="5" end="5"/>
                                            </p:txEl>
                                          </p:spTgt>
                                        </p:tgtEl>
                                        <p:attrNameLst>
                                          <p:attrName>style.visibility</p:attrName>
                                        </p:attrNameLst>
                                      </p:cBhvr>
                                      <p:to>
                                        <p:strVal val="visible"/>
                                      </p:to>
                                    </p:set>
                                    <p:animEffect transition="in" filter="circle(in)">
                                      <p:cBhvr>
                                        <p:cTn id="30" dur="2000"/>
                                        <p:tgtEl>
                                          <p:spTgt spid="8195">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8195">
                                            <p:txEl>
                                              <p:pRg st="6" end="6"/>
                                            </p:txEl>
                                          </p:spTgt>
                                        </p:tgtEl>
                                        <p:attrNameLst>
                                          <p:attrName>style.visibility</p:attrName>
                                        </p:attrNameLst>
                                      </p:cBhvr>
                                      <p:to>
                                        <p:strVal val="visible"/>
                                      </p:to>
                                    </p:set>
                                    <p:animEffect transition="in" filter="circle(in)">
                                      <p:cBhvr>
                                        <p:cTn id="35" dur="20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1394604" y="1772730"/>
            <a:ext cx="9233141" cy="4525963"/>
          </a:xfrm>
        </p:spPr>
        <p:txBody>
          <a:bodyPr>
            <a:normAutofit/>
          </a:bodyPr>
          <a:lstStyle/>
          <a:p>
            <a:pPr marL="0" indent="0" algn="just">
              <a:buNone/>
            </a:pPr>
            <a:r>
              <a:rPr lang="en-US" altLang="en-US" sz="4000" b="1" dirty="0" smtClean="0">
                <a:latin typeface="Times New Roman" panose="02020603050405020304" pitchFamily="18" charset="0"/>
                <a:cs typeface="Times New Roman" panose="02020603050405020304" pitchFamily="18" charset="0"/>
              </a:rPr>
              <a:t>Replacement is never a question of </a:t>
            </a:r>
            <a:r>
              <a:rPr lang="en-US" altLang="en-US" sz="4000" b="1" dirty="0" smtClean="0">
                <a:solidFill>
                  <a:srgbClr val="FF0000"/>
                </a:solidFill>
                <a:latin typeface="Times New Roman" panose="02020603050405020304" pitchFamily="18" charset="0"/>
                <a:cs typeface="Times New Roman" panose="02020603050405020304" pitchFamily="18" charset="0"/>
              </a:rPr>
              <a:t>“if we replace” </a:t>
            </a:r>
            <a:r>
              <a:rPr lang="en-US" altLang="en-US" sz="4000" b="1" dirty="0" smtClean="0">
                <a:latin typeface="Times New Roman" panose="02020603050405020304" pitchFamily="18" charset="0"/>
                <a:cs typeface="Times New Roman" panose="02020603050405020304" pitchFamily="18" charset="0"/>
              </a:rPr>
              <a:t>but rather a question of </a:t>
            </a:r>
            <a:r>
              <a:rPr lang="en-US" altLang="en-US" sz="4000" b="1" dirty="0" smtClean="0">
                <a:solidFill>
                  <a:srgbClr val="FF0000"/>
                </a:solidFill>
                <a:latin typeface="Times New Roman" panose="02020603050405020304" pitchFamily="18" charset="0"/>
                <a:cs typeface="Times New Roman" panose="02020603050405020304" pitchFamily="18" charset="0"/>
              </a:rPr>
              <a:t>“when we replace”?</a:t>
            </a:r>
            <a:r>
              <a:rPr lang="en-US" altLang="en-US" sz="4000" b="1" dirty="0" smtClean="0">
                <a:latin typeface="Times New Roman" panose="02020603050405020304" pitchFamily="18" charset="0"/>
                <a:cs typeface="Times New Roman" panose="02020603050405020304" pitchFamily="18" charset="0"/>
              </a:rPr>
              <a:t>.  </a:t>
            </a:r>
          </a:p>
          <a:p>
            <a:pPr marL="0" indent="0" algn="just">
              <a:buNone/>
            </a:pPr>
            <a:r>
              <a:rPr lang="en-US" altLang="en-US" sz="4000" b="1" dirty="0" smtClean="0">
                <a:latin typeface="Times New Roman" panose="02020603050405020304" pitchFamily="18" charset="0"/>
                <a:cs typeface="Times New Roman" panose="02020603050405020304" pitchFamily="18" charset="0"/>
              </a:rPr>
              <a:t>The key question is: </a:t>
            </a:r>
            <a:r>
              <a:rPr lang="en-US" altLang="en-US" sz="4000" b="1" dirty="0" smtClean="0">
                <a:solidFill>
                  <a:srgbClr val="FF0000"/>
                </a:solidFill>
                <a:latin typeface="Times New Roman" panose="02020603050405020304" pitchFamily="18" charset="0"/>
                <a:cs typeface="Times New Roman" panose="02020603050405020304" pitchFamily="18" charset="0"/>
              </a:rPr>
              <a:t>“Shall we replace the defender now, or keep it for one or more years before replacing it?” </a:t>
            </a:r>
            <a:endParaRPr lang="en-US" altLang="en-US" sz="4000" dirty="0" smtClean="0">
              <a:solidFill>
                <a:srgbClr val="FF0000"/>
              </a:solidFill>
              <a:latin typeface="Times New Roman" panose="02020603050405020304" pitchFamily="18" charset="0"/>
              <a:cs typeface="Times New Roman" panose="02020603050405020304" pitchFamily="18" charset="0"/>
            </a:endParaRPr>
          </a:p>
          <a:p>
            <a:pPr marL="0" indent="0">
              <a:buNone/>
            </a:pPr>
            <a:endParaRPr lang="en-US" sz="4000" dirty="0">
              <a:latin typeface="Times New Roman" panose="02020603050405020304" pitchFamily="18" charset="0"/>
              <a:cs typeface="Times New Roman" panose="02020603050405020304" pitchFamily="18" charset="0"/>
            </a:endParaRPr>
          </a:p>
        </p:txBody>
      </p:sp>
      <p:sp>
        <p:nvSpPr>
          <p:cNvPr id="5" name="Title 1"/>
          <p:cNvSpPr txBox="1">
            <a:spLocks noGrp="1"/>
          </p:cNvSpPr>
          <p:nvPr>
            <p:ph type="title"/>
          </p:nvPr>
        </p:nvSpPr>
        <p:spPr>
          <a:xfrm>
            <a:off x="1394604" y="291891"/>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CHAPTER 5 </a:t>
            </a:r>
            <a:br>
              <a:rPr lang="en-US" sz="3200" b="1" dirty="0" smtClean="0">
                <a:solidFill>
                  <a:srgbClr val="002060"/>
                </a:solidFill>
                <a:latin typeface="Times New Roman" panose="02020603050405020304" pitchFamily="18" charset="0"/>
                <a:cs typeface="Times New Roman" panose="02020603050405020304" pitchFamily="18" charset="0"/>
              </a:rPr>
            </a:br>
            <a:r>
              <a:rPr lang="en-US" sz="3200" b="1" dirty="0" smtClean="0">
                <a:solidFill>
                  <a:srgbClr val="002060"/>
                </a:solidFill>
                <a:latin typeface="Times New Roman" panose="02020603050405020304" pitchFamily="18" charset="0"/>
                <a:cs typeface="Times New Roman" panose="02020603050405020304" pitchFamily="18" charset="0"/>
              </a:rPr>
              <a:t>REPLACEMENT 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4824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5234" y="232642"/>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Why Replacement Analysis? </a:t>
            </a:r>
          </a:p>
        </p:txBody>
      </p:sp>
      <p:sp>
        <p:nvSpPr>
          <p:cNvPr id="3" name="Content Placeholder 2"/>
          <p:cNvSpPr>
            <a:spLocks noGrp="1"/>
          </p:cNvSpPr>
          <p:nvPr>
            <p:ph idx="1"/>
          </p:nvPr>
        </p:nvSpPr>
        <p:spPr>
          <a:xfrm>
            <a:off x="562154" y="1687601"/>
            <a:ext cx="9927566" cy="5360180"/>
          </a:xfrm>
        </p:spPr>
        <p:txBody>
          <a:bodyPr>
            <a:normAutofit/>
          </a:bodyPr>
          <a:lstStyle/>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Firstly, the current asset (defender) may have number of deficiencies including high set-up cost; excessive maintenance, declining production </a:t>
            </a:r>
            <a:r>
              <a:rPr lang="en-US" b="1" dirty="0" smtClean="0">
                <a:latin typeface="Times New Roman" panose="02020603050405020304" pitchFamily="18" charset="0"/>
                <a:cs typeface="Times New Roman" panose="02020603050405020304" pitchFamily="18" charset="0"/>
              </a:rPr>
              <a:t>efficiency, </a:t>
            </a:r>
            <a:r>
              <a:rPr lang="en-US" b="1" dirty="0">
                <a:latin typeface="Times New Roman" panose="02020603050405020304" pitchFamily="18" charset="0"/>
                <a:cs typeface="Times New Roman" panose="02020603050405020304" pitchFamily="18" charset="0"/>
              </a:rPr>
              <a:t>energy consumption, and physical impairment</a:t>
            </a:r>
            <a:r>
              <a:rPr lang="en-US" b="1" dirty="0" smtClean="0">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For example, when you are confronted with a car that is expensive to operate and maintain, and a major overhaul, you consider replacing the car</a:t>
            </a:r>
            <a:r>
              <a:rPr lang="en-US"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59028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427234" cy="4351338"/>
          </a:xfrm>
        </p:spPr>
        <p:txBody>
          <a:bodyPr>
            <a:normAutofit fontScale="92500" lnSpcReduction="10000"/>
          </a:bodyPr>
          <a:lstStyle/>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Secondly, potential replacement assets (challengers) may take advantage of new technology and be easily set up, maintained at low cost, high in output, energy efficient and possessing increased capabilities, perhaps at a vastly reduced cost.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For example: some new generation computer-controlled manufacturing equipment has rendered many old machines economically obsolete. </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519686" y="391004"/>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Why Replacement Analysis</a:t>
            </a:r>
            <a:r>
              <a:rPr lang="en-US" sz="3200" b="1" dirty="0" smtClean="0">
                <a:solidFill>
                  <a:srgbClr val="002060"/>
                </a:solidFill>
                <a:latin typeface="Times New Roman" panose="02020603050405020304" pitchFamily="18" charset="0"/>
                <a:cs typeface="Times New Roman" panose="02020603050405020304" pitchFamily="18" charset="0"/>
              </a:rPr>
              <a:t>?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30607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9302" y="172258"/>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Reasons for Replacement Analysis</a:t>
            </a:r>
          </a:p>
        </p:txBody>
      </p:sp>
      <p:sp>
        <p:nvSpPr>
          <p:cNvPr id="3" name="Content Placeholder 2"/>
          <p:cNvSpPr>
            <a:spLocks noGrp="1"/>
          </p:cNvSpPr>
          <p:nvPr>
            <p:ph idx="1"/>
          </p:nvPr>
        </p:nvSpPr>
        <p:spPr>
          <a:xfrm>
            <a:off x="562154" y="1195896"/>
            <a:ext cx="9824049" cy="5101387"/>
          </a:xfrm>
        </p:spPr>
        <p:txBody>
          <a:bodyPr>
            <a:normAutofit fontScale="92500" lnSpcReduction="20000"/>
          </a:bodyPr>
          <a:lstStyle/>
          <a:p>
            <a:pPr marL="0" indent="0" algn="just">
              <a:lnSpc>
                <a:spcPct val="120000"/>
              </a:lnSpc>
              <a:buNone/>
            </a:pPr>
            <a:r>
              <a:rPr lang="en-US" sz="3000" b="1" dirty="0">
                <a:latin typeface="Times New Roman" panose="02020603050405020304" pitchFamily="18" charset="0"/>
                <a:cs typeface="Times New Roman" panose="02020603050405020304" pitchFamily="18" charset="0"/>
              </a:rPr>
              <a:t>Replacement of an existing asset should be considered in case of following reasons:</a:t>
            </a:r>
          </a:p>
          <a:p>
            <a:pPr marL="514350" indent="-514350">
              <a:lnSpc>
                <a:spcPct val="120000"/>
              </a:lnSpc>
              <a:buFont typeface="+mj-lt"/>
              <a:buAutoNum type="arabicPeriod"/>
            </a:pPr>
            <a:r>
              <a:rPr lang="en-US" sz="3000" b="1" dirty="0">
                <a:solidFill>
                  <a:srgbClr val="C00000"/>
                </a:solidFill>
                <a:latin typeface="Times New Roman" panose="02020603050405020304" pitchFamily="18" charset="0"/>
                <a:ea typeface="Times New Roman" panose="02020603050405020304" pitchFamily="18" charset="0"/>
              </a:rPr>
              <a:t>Deterioration (Physical Impairment) </a:t>
            </a:r>
          </a:p>
          <a:p>
            <a:pPr lvl="0" algn="just">
              <a:lnSpc>
                <a:spcPct val="120000"/>
              </a:lnSpc>
              <a:buFont typeface="Wingdings" panose="05000000000000000000" pitchFamily="2" charset="2"/>
              <a:buChar char="Ø"/>
            </a:pP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The existing equipment is completely or partially worn out and will no longer function satisfactorily without expensive repairs</a:t>
            </a:r>
            <a:r>
              <a:rPr lang="en-US" sz="3000" b="1"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lvl="0" algn="just">
              <a:lnSpc>
                <a:spcPct val="120000"/>
              </a:lnSpc>
              <a:buFont typeface="Wingdings" panose="05000000000000000000" pitchFamily="2" charset="2"/>
              <a:buChar char="Ø"/>
            </a:pPr>
            <a:r>
              <a:rPr lang="en-US" sz="3000" b="1" dirty="0" smtClean="0">
                <a:latin typeface="Times New Roman" panose="02020603050405020304" pitchFamily="18" charset="0"/>
                <a:ea typeface="Times New Roman" panose="02020603050405020304" pitchFamily="18" charset="0"/>
                <a:cs typeface="Times New Roman" panose="02020603050405020304" pitchFamily="18" charset="0"/>
              </a:rPr>
              <a:t>The changes in the physical condition of an asset can be considered as the deterioration. </a:t>
            </a:r>
          </a:p>
          <a:p>
            <a:pPr lvl="0"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It is the decline in performance due to wear and tear or misalignment indicated </a:t>
            </a:r>
            <a:r>
              <a:rPr lang="en-US" sz="3000" b="1" dirty="0" smtClean="0">
                <a:latin typeface="Times New Roman" panose="02020603050405020304" pitchFamily="18" charset="0"/>
                <a:cs typeface="Times New Roman" panose="02020603050405020304" pitchFamily="18" charset="0"/>
              </a:rPr>
              <a:t>by: [7]</a:t>
            </a:r>
            <a:endParaRPr lang="en-AU" sz="3000" b="1" dirty="0">
              <a:latin typeface="Times New Roman" panose="02020603050405020304" pitchFamily="18" charset="0"/>
              <a:ea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12941992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3476" y="1402930"/>
            <a:ext cx="10515600" cy="4816715"/>
          </a:xfrm>
        </p:spPr>
        <p:txBody>
          <a:bodyPr>
            <a:normAutofit lnSpcReduction="10000"/>
          </a:bodyPr>
          <a:lstStyle/>
          <a:p>
            <a:pPr marL="0" indent="0" algn="just" fontAlgn="base">
              <a:lnSpc>
                <a:spcPct val="150000"/>
              </a:lnSpc>
              <a:buNone/>
            </a:pP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Increase in maintenance costs.</a:t>
            </a:r>
          </a:p>
          <a:p>
            <a:pPr marL="0" indent="0" algn="just" fontAlgn="base">
              <a:lnSpc>
                <a:spcPct val="150000"/>
              </a:lnSpc>
              <a:buNone/>
            </a:pPr>
            <a:r>
              <a:rPr lang="en-US" b="1" dirty="0">
                <a:latin typeface="Times New Roman" panose="02020603050405020304" pitchFamily="18" charset="0"/>
                <a:cs typeface="Times New Roman" panose="02020603050405020304" pitchFamily="18" charset="0"/>
              </a:rPr>
              <a:t>(ii) Reduction in product quality and rate of production.</a:t>
            </a:r>
          </a:p>
          <a:p>
            <a:pPr marL="0" indent="0" algn="just" fontAlgn="base">
              <a:lnSpc>
                <a:spcPct val="150000"/>
              </a:lnSpc>
              <a:buNone/>
            </a:pPr>
            <a:r>
              <a:rPr lang="en-US" b="1" dirty="0">
                <a:latin typeface="Times New Roman" panose="02020603050405020304" pitchFamily="18" charset="0"/>
                <a:cs typeface="Times New Roman" panose="02020603050405020304" pitchFamily="18" charset="0"/>
              </a:rPr>
              <a:t>(iii) Increase in </a:t>
            </a:r>
            <a:r>
              <a:rPr lang="en-US" b="1" dirty="0" smtClean="0">
                <a:latin typeface="Times New Roman" panose="02020603050405020304" pitchFamily="18" charset="0"/>
                <a:cs typeface="Times New Roman" panose="02020603050405020304" pitchFamily="18" charset="0"/>
              </a:rPr>
              <a:t>labor </a:t>
            </a:r>
            <a:r>
              <a:rPr lang="en-US" b="1" dirty="0">
                <a:latin typeface="Times New Roman" panose="02020603050405020304" pitchFamily="18" charset="0"/>
                <a:cs typeface="Times New Roman" panose="02020603050405020304" pitchFamily="18" charset="0"/>
              </a:rPr>
              <a:t>costs, and</a:t>
            </a:r>
          </a:p>
          <a:p>
            <a:pPr marL="0" indent="0" algn="just" fontAlgn="base">
              <a:lnSpc>
                <a:spcPct val="150000"/>
              </a:lnSpc>
              <a:buNone/>
            </a:pPr>
            <a:r>
              <a:rPr lang="en-US" b="1" dirty="0">
                <a:latin typeface="Times New Roman" panose="02020603050405020304" pitchFamily="18" charset="0"/>
                <a:cs typeface="Times New Roman" panose="02020603050405020304" pitchFamily="18" charset="0"/>
              </a:rPr>
              <a:t>(iv) Loss of operating time due to breakdowns.</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fontAlgn="base">
              <a:lnSpc>
                <a:spcPct val="15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rPr>
              <a:t>Deterioration is manifested through excessive operating costs, increased maintenance cost, higher rejection rates or a combination of added equipment cost. [6]</a:t>
            </a:r>
            <a:endParaRPr lang="en-US" b="1" dirty="0">
              <a:latin typeface="Times New Roman" panose="02020603050405020304" pitchFamily="18" charset="0"/>
              <a:ea typeface="Times New Roman" panose="02020603050405020304" pitchFamily="18" charset="0"/>
            </a:endParaRPr>
          </a:p>
          <a:p>
            <a:pPr>
              <a:lnSpc>
                <a:spcPct val="150000"/>
              </a:lnSpc>
            </a:pPr>
            <a:endParaRPr lang="en-US" dirty="0"/>
          </a:p>
        </p:txBody>
      </p:sp>
      <p:sp>
        <p:nvSpPr>
          <p:cNvPr id="4" name="Title 1"/>
          <p:cNvSpPr>
            <a:spLocks noGrp="1"/>
          </p:cNvSpPr>
          <p:nvPr>
            <p:ph type="title"/>
          </p:nvPr>
        </p:nvSpPr>
        <p:spPr>
          <a:xfrm>
            <a:off x="1140124" y="327532"/>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Reasons for Replacement </a:t>
            </a:r>
            <a:r>
              <a:rPr lang="en-US" sz="3200" b="1" dirty="0" smtClean="0">
                <a:solidFill>
                  <a:srgbClr val="002060"/>
                </a:solidFill>
                <a:latin typeface="Times New Roman" panose="02020603050405020304" pitchFamily="18" charset="0"/>
                <a:cs typeface="Times New Roman" panose="02020603050405020304" pitchFamily="18" charset="0"/>
              </a:rPr>
              <a:t>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08991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7237" y="1135512"/>
            <a:ext cx="9824049" cy="5549960"/>
          </a:xfrm>
        </p:spPr>
        <p:txBody>
          <a:bodyPr>
            <a:normAutofit lnSpcReduction="10000"/>
          </a:bodyPr>
          <a:lstStyle/>
          <a:p>
            <a:pPr marL="514350" indent="-514350" algn="just" fontAlgn="base">
              <a:lnSpc>
                <a:spcPct val="110000"/>
              </a:lnSpc>
              <a:buAutoNum type="arabicPeriod" startAt="2"/>
            </a:pPr>
            <a:r>
              <a:rPr lang="en-US" b="1" dirty="0">
                <a:solidFill>
                  <a:srgbClr val="C00000"/>
                </a:solidFill>
                <a:latin typeface="Times New Roman" panose="02020603050405020304" pitchFamily="18" charset="0"/>
                <a:cs typeface="Times New Roman" panose="02020603050405020304" pitchFamily="18" charset="0"/>
              </a:rPr>
              <a:t>Obsolescence </a:t>
            </a:r>
          </a:p>
          <a:p>
            <a:pPr lvl="0" algn="just" fontAlgn="base">
              <a:lnSpc>
                <a:spcPct val="11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Obsolescence occurs when the technology of an asset is surpassed by newer and or different technologies</a:t>
            </a:r>
            <a:r>
              <a:rPr lang="en-US" b="1" dirty="0" smtClean="0">
                <a:latin typeface="Times New Roman" panose="02020603050405020304" pitchFamily="18" charset="0"/>
                <a:cs typeface="Times New Roman" panose="02020603050405020304" pitchFamily="18" charset="0"/>
              </a:rPr>
              <a:t>.</a:t>
            </a:r>
          </a:p>
          <a:p>
            <a:pPr lvl="0" algn="just" fontAlgn="base">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Each new development or refinement of an older asset makes the previous way of accomplishing an objective less appealing. [6]</a:t>
            </a:r>
            <a:endParaRPr lang="en-AU" b="1" dirty="0">
              <a:latin typeface="Times New Roman" panose="02020603050405020304" pitchFamily="18" charset="0"/>
              <a:cs typeface="Times New Roman" panose="02020603050405020304" pitchFamily="18" charset="0"/>
            </a:endParaRPr>
          </a:p>
          <a:p>
            <a:pPr algn="just" fontAlgn="base">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The equipment gets obsolete due to advancement in technology and the unwarranted manufacturing costs arising from such obsolete equipment will</a:t>
            </a:r>
            <a:r>
              <a:rPr lang="en-US" b="1" dirty="0" smtClean="0">
                <a:latin typeface="Times New Roman" panose="02020603050405020304" pitchFamily="18" charset="0"/>
                <a:cs typeface="Times New Roman" panose="02020603050405020304" pitchFamily="18" charset="0"/>
              </a:rPr>
              <a:t>: [7] </a:t>
            </a:r>
          </a:p>
          <a:p>
            <a:pPr marL="0" indent="0" algn="just" fontAlgn="base">
              <a:lnSpc>
                <a:spcPct val="110000"/>
              </a:lnSpc>
              <a:buNone/>
            </a:pP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Reduce </a:t>
            </a:r>
            <a:r>
              <a:rPr lang="en-US" b="1" dirty="0" smtClean="0">
                <a:latin typeface="Times New Roman" panose="02020603050405020304" pitchFamily="18" charset="0"/>
                <a:cs typeface="Times New Roman" panose="02020603050405020304" pitchFamily="18" charset="0"/>
              </a:rPr>
              <a:t>profits</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ii) Impair </a:t>
            </a:r>
            <a:r>
              <a:rPr lang="en-US" b="1" dirty="0" smtClean="0">
                <a:latin typeface="Times New Roman" panose="02020603050405020304" pitchFamily="18" charset="0"/>
                <a:cs typeface="Times New Roman" panose="02020603050405020304" pitchFamily="18" charset="0"/>
              </a:rPr>
              <a:t>competition</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(iii) Cause </a:t>
            </a:r>
            <a:r>
              <a:rPr lang="en-US" b="1" dirty="0">
                <a:latin typeface="Times New Roman" panose="02020603050405020304" pitchFamily="18" charset="0"/>
                <a:cs typeface="Times New Roman" panose="02020603050405020304" pitchFamily="18" charset="0"/>
              </a:rPr>
              <a:t>loss in </a:t>
            </a:r>
            <a:r>
              <a:rPr lang="en-US" b="1" dirty="0" smtClean="0">
                <a:latin typeface="Times New Roman" panose="02020603050405020304" pitchFamily="18" charset="0"/>
                <a:cs typeface="Times New Roman" panose="02020603050405020304" pitchFamily="18" charset="0"/>
              </a:rPr>
              <a:t> value </a:t>
            </a:r>
            <a:r>
              <a:rPr lang="en-US" b="1" dirty="0">
                <a:latin typeface="Times New Roman" panose="02020603050405020304" pitchFamily="18" charset="0"/>
                <a:cs typeface="Times New Roman" panose="02020603050405020304" pitchFamily="18" charset="0"/>
              </a:rPr>
              <a:t>of machinery.</a:t>
            </a:r>
          </a:p>
          <a:p>
            <a:pPr marL="0" indent="0" algn="just" fontAlgn="base">
              <a:lnSpc>
                <a:spcPct val="150000"/>
              </a:lnSpc>
              <a:buNone/>
            </a:pPr>
            <a:endParaRPr lang="en-US" b="1" dirty="0">
              <a:latin typeface="Times New Roman" panose="02020603050405020304" pitchFamily="18" charset="0"/>
              <a:cs typeface="Times New Roman" panose="02020603050405020304" pitchFamily="18" charset="0"/>
            </a:endParaRPr>
          </a:p>
          <a:p>
            <a:pPr marL="0" indent="0" fontAlgn="base">
              <a:buNone/>
            </a:pPr>
            <a:endParaRPr lang="en-US" b="1" dirty="0" smtClean="0"/>
          </a:p>
          <a:p>
            <a:pPr marL="0" indent="0">
              <a:buNone/>
            </a:pPr>
            <a:endParaRPr lang="en-US" dirty="0"/>
          </a:p>
        </p:txBody>
      </p:sp>
      <p:sp>
        <p:nvSpPr>
          <p:cNvPr id="4" name="Title 1"/>
          <p:cNvSpPr>
            <a:spLocks noGrp="1"/>
          </p:cNvSpPr>
          <p:nvPr>
            <p:ph type="title"/>
          </p:nvPr>
        </p:nvSpPr>
        <p:spPr>
          <a:xfrm>
            <a:off x="1364412" y="106332"/>
            <a:ext cx="8331679"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Reasons for Replacement </a:t>
            </a:r>
            <a:r>
              <a:rPr lang="en-US" sz="3200" b="1" dirty="0" smtClean="0">
                <a:solidFill>
                  <a:srgbClr val="002060"/>
                </a:solidFill>
                <a:latin typeface="Times New Roman" panose="02020603050405020304" pitchFamily="18" charset="0"/>
                <a:cs typeface="Times New Roman" panose="02020603050405020304" pitchFamily="18" charset="0"/>
              </a:rPr>
              <a:t>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58030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815423" cy="4583801"/>
          </a:xfrm>
        </p:spPr>
        <p:txBody>
          <a:bodyPr>
            <a:normAutofit/>
          </a:bodyPr>
          <a:lstStyle/>
          <a:p>
            <a:pPr marL="514350" indent="-514350" algn="just" fontAlgn="base">
              <a:lnSpc>
                <a:spcPct val="100000"/>
              </a:lnSpc>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Inadequacy</a:t>
            </a:r>
            <a:r>
              <a:rPr lang="en-US" b="1" dirty="0" smtClean="0">
                <a:latin typeface="Times New Roman" panose="02020603050405020304" pitchFamily="18" charset="0"/>
                <a:cs typeface="Times New Roman" panose="02020603050405020304" pitchFamily="18" charset="0"/>
              </a:rPr>
              <a:t> </a:t>
            </a:r>
          </a:p>
          <a:p>
            <a:pPr algn="just" fontAlgn="base">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When </a:t>
            </a:r>
            <a:r>
              <a:rPr lang="en-US" b="1" dirty="0">
                <a:latin typeface="Times New Roman" panose="02020603050405020304" pitchFamily="18" charset="0"/>
                <a:cs typeface="Times New Roman" panose="02020603050405020304" pitchFamily="18" charset="0"/>
              </a:rPr>
              <a:t>the existing equipment becomes inadequate to meet the demand or it is not able to increase the production rate to desired level, the question of replacement arises.</a:t>
            </a:r>
          </a:p>
          <a:p>
            <a:pPr marL="514350" indent="-514350" fontAlgn="base">
              <a:buAutoNum type="arabicPeriod" startAt="4"/>
            </a:pPr>
            <a:r>
              <a:rPr lang="en-US" b="1" dirty="0" smtClean="0">
                <a:solidFill>
                  <a:srgbClr val="C00000"/>
                </a:solidFill>
                <a:latin typeface="Times New Roman" panose="02020603050405020304" pitchFamily="18" charset="0"/>
                <a:cs typeface="Times New Roman" panose="02020603050405020304" pitchFamily="18" charset="0"/>
              </a:rPr>
              <a:t>Working </a:t>
            </a:r>
            <a:r>
              <a:rPr lang="en-US" b="1" dirty="0">
                <a:solidFill>
                  <a:srgbClr val="C00000"/>
                </a:solidFill>
                <a:latin typeface="Times New Roman" panose="02020603050405020304" pitchFamily="18" charset="0"/>
                <a:cs typeface="Times New Roman" panose="02020603050405020304" pitchFamily="18" charset="0"/>
              </a:rPr>
              <a:t>Conditions</a:t>
            </a:r>
            <a:r>
              <a:rPr lang="en-US" b="1" dirty="0" smtClean="0">
                <a:solidFill>
                  <a:srgbClr val="C00000"/>
                </a:solidFill>
                <a:latin typeface="Times New Roman" panose="02020603050405020304" pitchFamily="18" charset="0"/>
                <a:cs typeface="Times New Roman" panose="02020603050405020304" pitchFamily="18" charset="0"/>
              </a:rPr>
              <a:t>:</a:t>
            </a:r>
          </a:p>
          <a:p>
            <a:pPr algn="just" fontAlgn="base"/>
            <a:r>
              <a:rPr lang="en-US" b="1" dirty="0" smtClean="0">
                <a:latin typeface="Times New Roman" panose="02020603050405020304" pitchFamily="18" charset="0"/>
                <a:cs typeface="Times New Roman" panose="02020603050405020304" pitchFamily="18" charset="0"/>
              </a:rPr>
              <a:t>It </a:t>
            </a:r>
            <a:r>
              <a:rPr lang="en-US" b="1" dirty="0">
                <a:latin typeface="Times New Roman" panose="02020603050405020304" pitchFamily="18" charset="0"/>
                <a:cs typeface="Times New Roman" panose="02020603050405020304" pitchFamily="18" charset="0"/>
              </a:rPr>
              <a:t>may be thought of replacing the old equipment and machinery which creates unpleasantness i.e. give rise to unsafe conditions for workers and leads to accidents, making the environment noisy and smoky etc</a:t>
            </a:r>
            <a:r>
              <a:rPr lang="en-US" b="1" dirty="0" smtClean="0">
                <a:latin typeface="Times New Roman" panose="02020603050405020304" pitchFamily="18" charset="0"/>
                <a:cs typeface="Times New Roman" panose="02020603050405020304" pitchFamily="18" charset="0"/>
              </a:rPr>
              <a:t>. [7]</a:t>
            </a: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Reasons for Replacement </a:t>
            </a:r>
            <a:r>
              <a:rPr lang="en-US" sz="3200" b="1" dirty="0" smtClean="0">
                <a:solidFill>
                  <a:srgbClr val="002060"/>
                </a:solidFill>
                <a:latin typeface="Times New Roman" panose="02020603050405020304" pitchFamily="18" charset="0"/>
                <a:cs typeface="Times New Roman" panose="02020603050405020304" pitchFamily="18" charset="0"/>
              </a:rPr>
              <a:t>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52911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25563"/>
            <a:ext cx="9004540" cy="5489576"/>
          </a:xfrm>
        </p:spPr>
        <p:txBody>
          <a:bodyPr>
            <a:normAutofit/>
          </a:bodyPr>
          <a:lstStyle/>
          <a:p>
            <a:pPr marL="514350" indent="-514350" algn="just">
              <a:lnSpc>
                <a:spcPct val="150000"/>
              </a:lnSpc>
              <a:buAutoNum type="arabicPeriod" startAt="5"/>
            </a:pPr>
            <a:r>
              <a:rPr lang="en-US" b="1" dirty="0" smtClean="0">
                <a:solidFill>
                  <a:srgbClr val="C00000"/>
                </a:solidFill>
                <a:latin typeface="Times New Roman" panose="02020603050405020304" pitchFamily="18" charset="0"/>
                <a:cs typeface="Times New Roman" panose="02020603050405020304" pitchFamily="18" charset="0"/>
              </a:rPr>
              <a:t>Financing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Financial factor involve economic opportunity changes external to the physical operation or use of assets and may involve income tax consideration. [3]</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Leasing of equipment might be more economic than buying and taking ownership.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existing </a:t>
            </a:r>
            <a:r>
              <a:rPr lang="en-US" b="1" dirty="0" smtClean="0">
                <a:latin typeface="Times New Roman" panose="02020603050405020304" pitchFamily="18" charset="0"/>
                <a:cs typeface="Times New Roman" panose="02020603050405020304" pitchFamily="18" charset="0"/>
              </a:rPr>
              <a:t>assets/equipment might have reached their useful life </a:t>
            </a:r>
            <a:r>
              <a:rPr lang="en-US" b="1" dirty="0">
                <a:latin typeface="Times New Roman" panose="02020603050405020304" pitchFamily="18" charset="0"/>
                <a:cs typeface="Times New Roman" panose="02020603050405020304" pitchFamily="18" charset="0"/>
              </a:rPr>
              <a:t>and it is not economical to continue with them.</a:t>
            </a:r>
            <a:endParaRPr lang="en-US" b="1" dirty="0" smtClean="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US" dirty="0"/>
          </a:p>
        </p:txBody>
      </p:sp>
      <p:sp>
        <p:nvSpPr>
          <p:cNvPr id="4" name="Title 1"/>
          <p:cNvSpPr>
            <a:spLocks noGrp="1"/>
          </p:cNvSpPr>
          <p:nvPr>
            <p:ph type="title"/>
          </p:nvPr>
        </p:nvSpPr>
        <p:spPr>
          <a:xfrm>
            <a:off x="1010729" y="258793"/>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Reasons for Replacement </a:t>
            </a:r>
            <a:r>
              <a:rPr lang="en-US" sz="3200" b="1" dirty="0" smtClean="0">
                <a:solidFill>
                  <a:srgbClr val="002060"/>
                </a:solidFill>
                <a:latin typeface="Times New Roman" panose="02020603050405020304" pitchFamily="18" charset="0"/>
                <a:cs typeface="Times New Roman" panose="02020603050405020304" pitchFamily="18" charset="0"/>
              </a:rPr>
              <a:t>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24526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422" y="287487"/>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Advantages of Replacement Analysis</a:t>
            </a:r>
          </a:p>
        </p:txBody>
      </p:sp>
      <p:sp>
        <p:nvSpPr>
          <p:cNvPr id="3" name="Content Placeholder 2"/>
          <p:cNvSpPr>
            <a:spLocks noGrp="1"/>
          </p:cNvSpPr>
          <p:nvPr>
            <p:ph idx="1"/>
          </p:nvPr>
        </p:nvSpPr>
        <p:spPr>
          <a:xfrm>
            <a:off x="855452" y="1471941"/>
            <a:ext cx="9220201" cy="5032375"/>
          </a:xfrm>
        </p:spPr>
        <p:txBody>
          <a:bodyPr/>
          <a:lstStyle/>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(a) Maintenance </a:t>
            </a:r>
            <a:r>
              <a:rPr lang="en-US" b="1" dirty="0">
                <a:latin typeface="Times New Roman" panose="02020603050405020304" pitchFamily="18" charset="0"/>
                <a:cs typeface="Times New Roman" panose="02020603050405020304" pitchFamily="18" charset="0"/>
              </a:rPr>
              <a:t>costs would be reduced.</a:t>
            </a:r>
          </a:p>
          <a:p>
            <a:pPr marL="0" indent="0" algn="just">
              <a:lnSpc>
                <a:spcPct val="100000"/>
              </a:lnSpc>
              <a:buNone/>
            </a:pPr>
            <a:r>
              <a:rPr lang="en-US" b="1" dirty="0">
                <a:latin typeface="Times New Roman" panose="02020603050405020304" pitchFamily="18" charset="0"/>
                <a:cs typeface="Times New Roman" panose="02020603050405020304" pitchFamily="18" charset="0"/>
              </a:rPr>
              <a:t>(b) Production costs would be reduced and would keep the company competitive.</a:t>
            </a:r>
          </a:p>
          <a:p>
            <a:pPr marL="0" indent="0" algn="just">
              <a:lnSpc>
                <a:spcPct val="100000"/>
              </a:lnSpc>
              <a:buNone/>
            </a:pPr>
            <a:r>
              <a:rPr lang="en-US" b="1" dirty="0">
                <a:latin typeface="Times New Roman" panose="02020603050405020304" pitchFamily="18" charset="0"/>
                <a:cs typeface="Times New Roman" panose="02020603050405020304" pitchFamily="18" charset="0"/>
              </a:rPr>
              <a:t>(c) Losses, scraps, rework would be reduced.</a:t>
            </a:r>
          </a:p>
          <a:p>
            <a:pPr marL="0" indent="0" algn="just">
              <a:lnSpc>
                <a:spcPct val="100000"/>
              </a:lnSpc>
              <a:buNone/>
            </a:pPr>
            <a:r>
              <a:rPr lang="en-US" b="1" dirty="0">
                <a:latin typeface="Times New Roman" panose="02020603050405020304" pitchFamily="18" charset="0"/>
                <a:cs typeface="Times New Roman" panose="02020603050405020304" pitchFamily="18" charset="0"/>
              </a:rPr>
              <a:t>(d) Modernization would be introduced which will help to </a:t>
            </a:r>
            <a:r>
              <a:rPr lang="en-US" b="1" dirty="0" smtClean="0">
                <a:latin typeface="Times New Roman" panose="02020603050405020304" pitchFamily="18" charset="0"/>
                <a:cs typeface="Times New Roman" panose="02020603050405020304" pitchFamily="18" charset="0"/>
              </a:rPr>
              <a:t>take-off </a:t>
            </a:r>
            <a:r>
              <a:rPr lang="en-US" b="1" dirty="0">
                <a:latin typeface="Times New Roman" panose="02020603050405020304" pitchFamily="18" charset="0"/>
                <a:cs typeface="Times New Roman" panose="02020603050405020304" pitchFamily="18" charset="0"/>
              </a:rPr>
              <a:t>productivity and returns,</a:t>
            </a:r>
          </a:p>
          <a:p>
            <a:pPr marL="0" indent="0" algn="just">
              <a:lnSpc>
                <a:spcPct val="100000"/>
              </a:lnSpc>
              <a:buNone/>
            </a:pPr>
            <a:r>
              <a:rPr lang="en-US" b="1" dirty="0">
                <a:latin typeface="Times New Roman" panose="02020603050405020304" pitchFamily="18" charset="0"/>
                <a:cs typeface="Times New Roman" panose="02020603050405020304" pitchFamily="18" charset="0"/>
              </a:rPr>
              <a:t>(e) Delays </a:t>
            </a:r>
            <a:r>
              <a:rPr lang="en-US" b="1" dirty="0" smtClean="0">
                <a:latin typeface="Times New Roman" panose="02020603050405020304" pitchFamily="18" charset="0"/>
                <a:cs typeface="Times New Roman" panose="02020603050405020304" pitchFamily="18" charset="0"/>
              </a:rPr>
              <a:t>of </a:t>
            </a:r>
            <a:r>
              <a:rPr lang="en-US" b="1" dirty="0">
                <a:latin typeface="Times New Roman" panose="02020603050405020304" pitchFamily="18" charset="0"/>
                <a:cs typeface="Times New Roman" panose="02020603050405020304" pitchFamily="18" charset="0"/>
              </a:rPr>
              <a:t>down-time costs would be reduced.</a:t>
            </a:r>
          </a:p>
          <a:p>
            <a:pPr marL="0" indent="0" algn="just">
              <a:lnSpc>
                <a:spcPct val="100000"/>
              </a:lnSpc>
              <a:buNone/>
            </a:pPr>
            <a:r>
              <a:rPr lang="en-US" b="1" dirty="0">
                <a:latin typeface="Times New Roman" panose="02020603050405020304" pitchFamily="18" charset="0"/>
                <a:cs typeface="Times New Roman" panose="02020603050405020304" pitchFamily="18" charset="0"/>
              </a:rPr>
              <a:t>(f) Enthusiasm and morale of workers would be increased resulting into increased human efficiency, better human relations.</a:t>
            </a:r>
          </a:p>
        </p:txBody>
      </p:sp>
    </p:spTree>
    <p:extLst>
      <p:ext uri="{BB962C8B-B14F-4D97-AF65-F5344CB8AC3E}">
        <p14:creationId xmlns:p14="http://schemas.microsoft.com/office/powerpoint/2010/main" val="1845498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9302" y="175344"/>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Terminologies in Replacement study</a:t>
            </a:r>
          </a:p>
        </p:txBody>
      </p:sp>
      <p:sp>
        <p:nvSpPr>
          <p:cNvPr id="3" name="Content Placeholder 2"/>
          <p:cNvSpPr>
            <a:spLocks noGrp="1"/>
          </p:cNvSpPr>
          <p:nvPr>
            <p:ph idx="1"/>
          </p:nvPr>
        </p:nvSpPr>
        <p:spPr>
          <a:xfrm>
            <a:off x="864079" y="1328378"/>
            <a:ext cx="9315091" cy="5201817"/>
          </a:xfrm>
        </p:spPr>
        <p:txBody>
          <a:bodyPr>
            <a:normAutofit/>
          </a:bodyPr>
          <a:lstStyle/>
          <a:p>
            <a:pPr marL="514350" indent="-514350">
              <a:buFont typeface="+mj-lt"/>
              <a:buAutoNum type="arabicPeriod"/>
            </a:pPr>
            <a:r>
              <a:rPr lang="en-US" altLang="en-US" b="1" dirty="0">
                <a:solidFill>
                  <a:srgbClr val="CC0099"/>
                </a:solidFill>
                <a:latin typeface="Times New Roman" panose="02020603050405020304" pitchFamily="18" charset="0"/>
                <a:cs typeface="Times New Roman" panose="02020603050405020304" pitchFamily="18" charset="0"/>
              </a:rPr>
              <a:t>Defender</a:t>
            </a:r>
            <a:r>
              <a:rPr lang="en-US" altLang="en-US" b="1" dirty="0">
                <a:latin typeface="Times New Roman" panose="02020603050405020304" pitchFamily="18" charset="0"/>
                <a:cs typeface="Times New Roman" panose="02020603050405020304" pitchFamily="18" charset="0"/>
              </a:rPr>
              <a:t> </a:t>
            </a:r>
            <a:r>
              <a:rPr lang="en-US" altLang="en-US" b="1" dirty="0">
                <a:solidFill>
                  <a:srgbClr val="CC0099"/>
                </a:solidFill>
                <a:latin typeface="Times New Roman" panose="02020603050405020304" pitchFamily="18" charset="0"/>
                <a:cs typeface="Times New Roman" panose="02020603050405020304" pitchFamily="18" charset="0"/>
              </a:rPr>
              <a:t>and Challenger</a:t>
            </a:r>
            <a:r>
              <a:rPr lang="en-US" altLang="en-US" b="1" dirty="0">
                <a:latin typeface="Times New Roman" panose="02020603050405020304" pitchFamily="18" charset="0"/>
                <a:cs typeface="Times New Roman" panose="02020603050405020304" pitchFamily="18" charset="0"/>
              </a:rPr>
              <a:t> </a:t>
            </a:r>
            <a:endParaRPr lang="en-US" altLang="en-US" b="1" dirty="0" smtClean="0">
              <a:latin typeface="Times New Roman" panose="02020603050405020304" pitchFamily="18" charset="0"/>
              <a:cs typeface="Times New Roman" panose="02020603050405020304" pitchFamily="18" charset="0"/>
            </a:endParaRPr>
          </a:p>
          <a:p>
            <a:pPr marL="0" indent="0" algn="just">
              <a:buNone/>
            </a:pPr>
            <a:r>
              <a:rPr lang="en-US" altLang="en-US" b="1" dirty="0" smtClean="0">
                <a:latin typeface="Times New Roman" panose="02020603050405020304" pitchFamily="18" charset="0"/>
                <a:cs typeface="Times New Roman" panose="02020603050405020304" pitchFamily="18" charset="0"/>
              </a:rPr>
              <a:t>These are </a:t>
            </a:r>
            <a:r>
              <a:rPr lang="en-US" altLang="en-US" b="1" dirty="0">
                <a:latin typeface="Times New Roman" panose="02020603050405020304" pitchFamily="18" charset="0"/>
                <a:cs typeface="Times New Roman" panose="02020603050405020304" pitchFamily="18" charset="0"/>
              </a:rPr>
              <a:t>the names of two mutually exclusive alternatives. The </a:t>
            </a:r>
            <a:r>
              <a:rPr lang="en-US" altLang="en-US" b="1" dirty="0">
                <a:solidFill>
                  <a:srgbClr val="003300"/>
                </a:solidFill>
                <a:latin typeface="Times New Roman" panose="02020603050405020304" pitchFamily="18" charset="0"/>
                <a:cs typeface="Times New Roman" panose="02020603050405020304" pitchFamily="18" charset="0"/>
              </a:rPr>
              <a:t>defender</a:t>
            </a:r>
            <a:r>
              <a:rPr lang="en-US" altLang="en-US" b="1" dirty="0">
                <a:latin typeface="Times New Roman" panose="02020603050405020304" pitchFamily="18" charset="0"/>
                <a:cs typeface="Times New Roman" panose="02020603050405020304" pitchFamily="18" charset="0"/>
              </a:rPr>
              <a:t> is the </a:t>
            </a:r>
            <a:r>
              <a:rPr lang="en-US" altLang="en-US" b="1" dirty="0">
                <a:solidFill>
                  <a:srgbClr val="000099"/>
                </a:solidFill>
                <a:latin typeface="Times New Roman" panose="02020603050405020304" pitchFamily="18" charset="0"/>
                <a:cs typeface="Times New Roman" panose="02020603050405020304" pitchFamily="18" charset="0"/>
              </a:rPr>
              <a:t>currently installed asset</a:t>
            </a:r>
            <a:r>
              <a:rPr lang="en-US" altLang="en-US" b="1" dirty="0">
                <a:latin typeface="Times New Roman" panose="02020603050405020304" pitchFamily="18" charset="0"/>
                <a:cs typeface="Times New Roman" panose="02020603050405020304" pitchFamily="18" charset="0"/>
              </a:rPr>
              <a:t> and the </a:t>
            </a:r>
            <a:r>
              <a:rPr lang="en-US" altLang="en-US" b="1" dirty="0">
                <a:solidFill>
                  <a:srgbClr val="003300"/>
                </a:solidFill>
                <a:latin typeface="Times New Roman" panose="02020603050405020304" pitchFamily="18" charset="0"/>
                <a:cs typeface="Times New Roman" panose="02020603050405020304" pitchFamily="18" charset="0"/>
              </a:rPr>
              <a:t>challenger</a:t>
            </a:r>
            <a:r>
              <a:rPr lang="en-US" altLang="en-US" b="1" dirty="0">
                <a:latin typeface="Times New Roman" panose="02020603050405020304" pitchFamily="18" charset="0"/>
                <a:cs typeface="Times New Roman" panose="02020603050405020304" pitchFamily="18" charset="0"/>
              </a:rPr>
              <a:t> is the </a:t>
            </a:r>
            <a:r>
              <a:rPr lang="en-US" altLang="en-US" b="1" dirty="0">
                <a:solidFill>
                  <a:srgbClr val="000099"/>
                </a:solidFill>
                <a:latin typeface="Times New Roman" panose="02020603050405020304" pitchFamily="18" charset="0"/>
                <a:cs typeface="Times New Roman" panose="02020603050405020304" pitchFamily="18" charset="0"/>
              </a:rPr>
              <a:t>potential replacement </a:t>
            </a:r>
            <a:r>
              <a:rPr lang="en-US" altLang="en-US" b="1" dirty="0" smtClean="0">
                <a:solidFill>
                  <a:srgbClr val="000099"/>
                </a:solidFill>
                <a:latin typeface="Times New Roman" panose="02020603050405020304" pitchFamily="18" charset="0"/>
                <a:cs typeface="Times New Roman" panose="02020603050405020304" pitchFamily="18" charset="0"/>
              </a:rPr>
              <a:t>asset</a:t>
            </a:r>
            <a:r>
              <a:rPr lang="en-US" altLang="en-US" b="1" dirty="0" smtClean="0">
                <a:solidFill>
                  <a:srgbClr val="C8D612"/>
                </a:solidFill>
                <a:latin typeface="Times New Roman" panose="02020603050405020304" pitchFamily="18" charset="0"/>
                <a:cs typeface="Times New Roman" panose="02020603050405020304" pitchFamily="18" charset="0"/>
              </a:rPr>
              <a:t>.</a:t>
            </a:r>
          </a:p>
          <a:p>
            <a:pPr marL="514350" indent="-514350" algn="just">
              <a:buAutoNum type="arabicPeriod" startAt="2"/>
            </a:pPr>
            <a:r>
              <a:rPr lang="en-US" altLang="en-US" b="1" dirty="0" smtClean="0">
                <a:solidFill>
                  <a:srgbClr val="D61295"/>
                </a:solidFill>
                <a:latin typeface="Times New Roman" panose="02020603050405020304" pitchFamily="18" charset="0"/>
                <a:cs typeface="Times New Roman" panose="02020603050405020304" pitchFamily="18" charset="0"/>
              </a:rPr>
              <a:t>AW </a:t>
            </a:r>
            <a:r>
              <a:rPr lang="en-US" altLang="en-US" b="1" dirty="0">
                <a:solidFill>
                  <a:srgbClr val="D61295"/>
                </a:solidFill>
                <a:latin typeface="Times New Roman" panose="02020603050405020304" pitchFamily="18" charset="0"/>
                <a:cs typeface="Times New Roman" panose="02020603050405020304" pitchFamily="18" charset="0"/>
              </a:rPr>
              <a:t>Values </a:t>
            </a:r>
            <a:endParaRPr lang="en-US" altLang="en-US" b="1" dirty="0" smtClean="0">
              <a:solidFill>
                <a:srgbClr val="D61295"/>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AW values are </a:t>
            </a:r>
            <a:r>
              <a:rPr lang="en-US" altLang="en-US" b="1" dirty="0">
                <a:latin typeface="Times New Roman" panose="02020603050405020304" pitchFamily="18" charset="0"/>
                <a:cs typeface="Times New Roman" panose="02020603050405020304" pitchFamily="18" charset="0"/>
              </a:rPr>
              <a:t>used as the primary measure of comparison between the defender and challenger</a:t>
            </a:r>
            <a:r>
              <a:rPr lang="en-US" altLang="en-US" b="1" dirty="0" smtClean="0">
                <a:latin typeface="Times New Roman" panose="02020603050405020304" pitchFamily="18" charset="0"/>
                <a:cs typeface="Times New Roman" panose="02020603050405020304" pitchFamily="18" charset="0"/>
              </a:rPr>
              <a:t>. </a:t>
            </a:r>
          </a:p>
          <a:p>
            <a:pPr marL="514350" indent="-514350" algn="just">
              <a:buAutoNum type="arabicPeriod" startAt="3"/>
            </a:pPr>
            <a:r>
              <a:rPr lang="en-US" altLang="en-US" b="1" dirty="0" smtClean="0">
                <a:solidFill>
                  <a:srgbClr val="CC0099"/>
                </a:solidFill>
                <a:latin typeface="Times New Roman" panose="02020603050405020304" pitchFamily="18" charset="0"/>
                <a:cs typeface="Times New Roman" panose="02020603050405020304" pitchFamily="18" charset="0"/>
              </a:rPr>
              <a:t>Defender </a:t>
            </a:r>
            <a:r>
              <a:rPr lang="en-US" altLang="en-US" b="1" dirty="0">
                <a:solidFill>
                  <a:srgbClr val="CC0099"/>
                </a:solidFill>
                <a:latin typeface="Times New Roman" panose="02020603050405020304" pitchFamily="18" charset="0"/>
                <a:cs typeface="Times New Roman" panose="02020603050405020304" pitchFamily="18" charset="0"/>
              </a:rPr>
              <a:t>first </a:t>
            </a:r>
            <a:r>
              <a:rPr lang="en-US" altLang="en-US" b="1" dirty="0" smtClean="0">
                <a:solidFill>
                  <a:srgbClr val="CC0099"/>
                </a:solidFill>
                <a:latin typeface="Times New Roman" panose="02020603050405020304" pitchFamily="18" charset="0"/>
                <a:cs typeface="Times New Roman" panose="02020603050405020304" pitchFamily="18" charset="0"/>
              </a:rPr>
              <a:t>cost</a:t>
            </a:r>
            <a:endParaRPr lang="en-US" altLang="en-US" b="1" dirty="0" smtClean="0">
              <a:latin typeface="Times New Roman" panose="02020603050405020304" pitchFamily="18" charset="0"/>
              <a:cs typeface="Times New Roman" panose="02020603050405020304" pitchFamily="18" charset="0"/>
            </a:endParaRPr>
          </a:p>
          <a:p>
            <a:pPr marL="0" indent="0" algn="just">
              <a:buNone/>
            </a:pPr>
            <a:r>
              <a:rPr lang="en-US" altLang="en-US" b="1" dirty="0" smtClean="0">
                <a:latin typeface="Times New Roman" panose="02020603050405020304" pitchFamily="18" charset="0"/>
                <a:cs typeface="Times New Roman" panose="02020603050405020304" pitchFamily="18" charset="0"/>
              </a:rPr>
              <a:t>It is </a:t>
            </a:r>
            <a:r>
              <a:rPr lang="en-US" altLang="en-US" b="1" dirty="0">
                <a:latin typeface="Times New Roman" panose="02020603050405020304" pitchFamily="18" charset="0"/>
                <a:cs typeface="Times New Roman" panose="02020603050405020304" pitchFamily="18" charset="0"/>
              </a:rPr>
              <a:t>the initial investment amount P used for the defender. The current market value (MV) is the correct estimate to use for P for  the defender in a replacement study.</a:t>
            </a:r>
          </a:p>
          <a:p>
            <a:pPr marL="0" indent="0" algn="just">
              <a:buNone/>
            </a:pPr>
            <a:endParaRPr lang="en-US" altLang="en-US" b="1" dirty="0" smtClean="0">
              <a:latin typeface="Times New Roman" panose="02020603050405020304" pitchFamily="18" charset="0"/>
              <a:cs typeface="Times New Roman" panose="02020603050405020304" pitchFamily="18" charset="0"/>
            </a:endParaRPr>
          </a:p>
          <a:p>
            <a:pPr marL="0" indent="0" algn="just">
              <a:buNone/>
            </a:pPr>
            <a:endParaRPr lang="en-US" alt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10701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14" y="1195895"/>
            <a:ext cx="10065588" cy="5437818"/>
          </a:xfrm>
        </p:spPr>
        <p:txBody>
          <a:bodyPr>
            <a:normAutofit lnSpcReduction="10000"/>
          </a:bodyPr>
          <a:lstStyle/>
          <a:p>
            <a:pPr marL="514350" indent="-514350" algn="just">
              <a:buAutoNum type="arabicPeriod" startAt="5"/>
            </a:pPr>
            <a:r>
              <a:rPr lang="en-US" altLang="en-US" b="1" dirty="0" smtClean="0">
                <a:solidFill>
                  <a:srgbClr val="CC0099"/>
                </a:solidFill>
                <a:latin typeface="Times New Roman" panose="02020603050405020304" pitchFamily="18" charset="0"/>
                <a:cs typeface="Times New Roman" panose="02020603050405020304" pitchFamily="18" charset="0"/>
              </a:rPr>
              <a:t>Challenger </a:t>
            </a:r>
            <a:r>
              <a:rPr lang="en-US" altLang="en-US" b="1" dirty="0">
                <a:solidFill>
                  <a:srgbClr val="CC0099"/>
                </a:solidFill>
                <a:latin typeface="Times New Roman" panose="02020603050405020304" pitchFamily="18" charset="0"/>
                <a:cs typeface="Times New Roman" panose="02020603050405020304" pitchFamily="18" charset="0"/>
              </a:rPr>
              <a:t>first </a:t>
            </a:r>
            <a:r>
              <a:rPr lang="en-US" altLang="en-US" b="1" dirty="0" smtClean="0">
                <a:solidFill>
                  <a:srgbClr val="CC0099"/>
                </a:solidFill>
                <a:latin typeface="Times New Roman" panose="02020603050405020304" pitchFamily="18" charset="0"/>
                <a:cs typeface="Times New Roman" panose="02020603050405020304" pitchFamily="18" charset="0"/>
              </a:rPr>
              <a:t>cost </a:t>
            </a:r>
          </a:p>
          <a:p>
            <a:pPr algn="just">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 It is </a:t>
            </a:r>
            <a:r>
              <a:rPr lang="en-US" altLang="en-US" b="1" dirty="0">
                <a:latin typeface="Times New Roman" panose="02020603050405020304" pitchFamily="18" charset="0"/>
                <a:cs typeface="Times New Roman" panose="02020603050405020304" pitchFamily="18" charset="0"/>
              </a:rPr>
              <a:t>the amount of cost that must be recovered when replacing a defender with challenger.  This amount is almost always equal to </a:t>
            </a:r>
            <a:r>
              <a:rPr lang="en-US" altLang="en-US" b="1" dirty="0" smtClean="0">
                <a:latin typeface="Times New Roman" panose="02020603050405020304" pitchFamily="18" charset="0"/>
                <a:cs typeface="Times New Roman" panose="02020603050405020304" pitchFamily="18" charset="0"/>
              </a:rPr>
              <a:t>I (investment), </a:t>
            </a:r>
            <a:r>
              <a:rPr lang="en-US" altLang="en-US" b="1" dirty="0">
                <a:latin typeface="Times New Roman" panose="02020603050405020304" pitchFamily="18" charset="0"/>
                <a:cs typeface="Times New Roman" panose="02020603050405020304" pitchFamily="18" charset="0"/>
              </a:rPr>
              <a:t>the first cost of challenger</a:t>
            </a:r>
          </a:p>
          <a:p>
            <a:pPr marL="514350" indent="-514350" algn="just">
              <a:buAutoNum type="arabicPeriod" startAt="6"/>
            </a:pPr>
            <a:r>
              <a:rPr lang="en-US" b="1" dirty="0">
                <a:solidFill>
                  <a:srgbClr val="CC0099"/>
                </a:solidFill>
                <a:latin typeface="Times New Roman" panose="02020603050405020304" pitchFamily="18" charset="0"/>
                <a:cs typeface="Times New Roman" panose="02020603050405020304" pitchFamily="18" charset="0"/>
              </a:rPr>
              <a:t>Useful Life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It is an estimate of how long an asset is expected to be used in a trade or business to produce income </a:t>
            </a:r>
            <a:r>
              <a:rPr lang="en-US" b="1" dirty="0" smtClean="0">
                <a:latin typeface="Times New Roman" panose="02020603050405020304" pitchFamily="18" charset="0"/>
                <a:cs typeface="Times New Roman" panose="02020603050405020304" pitchFamily="18" charset="0"/>
              </a:rPr>
              <a:t>[3]</a:t>
            </a:r>
            <a:endParaRPr lang="en-US" b="1" dirty="0">
              <a:latin typeface="Times New Roman" panose="02020603050405020304" pitchFamily="18" charset="0"/>
              <a:cs typeface="Times New Roman" panose="02020603050405020304" pitchFamily="18" charset="0"/>
            </a:endParaRPr>
          </a:p>
          <a:p>
            <a:pPr marL="514350" indent="-514350" algn="just">
              <a:buAutoNum type="arabicPeriod" startAt="7"/>
            </a:pPr>
            <a:r>
              <a:rPr lang="en-US" b="1" dirty="0">
                <a:solidFill>
                  <a:srgbClr val="CC0099"/>
                </a:solidFill>
                <a:latin typeface="Times New Roman" panose="02020603050405020304" pitchFamily="18" charset="0"/>
                <a:cs typeface="Times New Roman" panose="02020603050405020304" pitchFamily="18" charset="0"/>
              </a:rPr>
              <a:t>Physical Life </a:t>
            </a:r>
            <a:r>
              <a:rPr lang="en-US" b="1" dirty="0" smtClean="0">
                <a:solidFill>
                  <a:srgbClr val="CC0099"/>
                </a:solidFill>
                <a:latin typeface="Times New Roman" panose="02020603050405020304" pitchFamily="18" charset="0"/>
                <a:cs typeface="Times New Roman" panose="02020603050405020304" pitchFamily="18" charset="0"/>
              </a:rPr>
              <a:t>&amp;</a:t>
            </a:r>
            <a:r>
              <a:rPr lang="en-US" b="1" dirty="0">
                <a:solidFill>
                  <a:srgbClr val="CC0099"/>
                </a:solidFill>
                <a:latin typeface="Times New Roman" panose="02020603050405020304" pitchFamily="18" charset="0"/>
                <a:cs typeface="Times New Roman" panose="02020603050405020304" pitchFamily="18" charset="0"/>
              </a:rPr>
              <a:t> </a:t>
            </a:r>
            <a:r>
              <a:rPr lang="en-US" b="1" dirty="0" smtClean="0">
                <a:solidFill>
                  <a:srgbClr val="CC0099"/>
                </a:solidFill>
                <a:latin typeface="Times New Roman" panose="02020603050405020304" pitchFamily="18" charset="0"/>
                <a:cs typeface="Times New Roman" panose="02020603050405020304" pitchFamily="18" charset="0"/>
              </a:rPr>
              <a:t>economic </a:t>
            </a:r>
            <a:r>
              <a:rPr lang="en-US" b="1" dirty="0">
                <a:solidFill>
                  <a:srgbClr val="CC0099"/>
                </a:solidFill>
                <a:latin typeface="Times New Roman" panose="02020603050405020304" pitchFamily="18" charset="0"/>
                <a:cs typeface="Times New Roman" panose="02020603050405020304" pitchFamily="18" charset="0"/>
              </a:rPr>
              <a:t>life </a:t>
            </a:r>
          </a:p>
          <a:p>
            <a:pPr algn="just">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Physical </a:t>
            </a:r>
            <a:r>
              <a:rPr lang="en-US" b="1" dirty="0">
                <a:latin typeface="Times New Roman" panose="02020603050405020304" pitchFamily="18" charset="0"/>
                <a:cs typeface="Times New Roman" panose="02020603050405020304" pitchFamily="18" charset="0"/>
              </a:rPr>
              <a:t>life is </a:t>
            </a:r>
            <a:r>
              <a:rPr lang="en-US" dirty="0" smtClean="0">
                <a:latin typeface="Times New Roman" panose="02020603050405020304" pitchFamily="18" charset="0"/>
                <a:cs typeface="Times New Roman" panose="02020603050405020304" pitchFamily="18" charset="0"/>
              </a:rPr>
              <a:t>a</a:t>
            </a:r>
            <a:r>
              <a:rPr lang="en-US" b="1" dirty="0" smtClean="0">
                <a:latin typeface="Times New Roman" panose="02020603050405020304" pitchFamily="18" charset="0"/>
                <a:cs typeface="Times New Roman" panose="02020603050405020304" pitchFamily="18" charset="0"/>
              </a:rPr>
              <a:t>n </a:t>
            </a:r>
            <a:r>
              <a:rPr lang="en-US" b="1" dirty="0">
                <a:latin typeface="Times New Roman" panose="02020603050405020304" pitchFamily="18" charset="0"/>
                <a:cs typeface="Times New Roman" panose="02020603050405020304" pitchFamily="18" charset="0"/>
              </a:rPr>
              <a:t>arbitrary limit on how long we're prepared to keep an obsolete asset in service. </a:t>
            </a:r>
            <a:r>
              <a:rPr lang="en-US" b="1" dirty="0" smtClean="0">
                <a:solidFill>
                  <a:srgbClr val="CC0099"/>
                </a:solidFill>
                <a:latin typeface="Times New Roman" panose="02020603050405020304" pitchFamily="18" charset="0"/>
                <a:cs typeface="Times New Roman" panose="02020603050405020304" pitchFamily="18" charset="0"/>
              </a:rPr>
              <a:t>   </a:t>
            </a:r>
            <a:endParaRPr lang="en-US" b="1" dirty="0">
              <a:solidFill>
                <a:srgbClr val="CC0099"/>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Economic life  </a:t>
            </a:r>
            <a:r>
              <a:rPr lang="en-US" b="1" dirty="0">
                <a:latin typeface="Times New Roman" panose="02020603050405020304" pitchFamily="18" charset="0"/>
                <a:cs typeface="Times New Roman" panose="02020603050405020304" pitchFamily="18" charset="0"/>
              </a:rPr>
              <a:t>is the time after which we save money by replacing the asset</a:t>
            </a: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[8]</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13914" y="175344"/>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Terminologies in Replacement </a:t>
            </a:r>
            <a:r>
              <a:rPr lang="en-US" sz="3200" b="1" dirty="0" smtClean="0">
                <a:solidFill>
                  <a:srgbClr val="002060"/>
                </a:solidFill>
                <a:latin typeface="Times New Roman" panose="02020603050405020304" pitchFamily="18" charset="0"/>
                <a:cs typeface="Times New Roman" panose="02020603050405020304" pitchFamily="18" charset="0"/>
              </a:rPr>
              <a:t>study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85254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5453" y="218476"/>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Factors to be considered in replacement analysis</a:t>
            </a:r>
          </a:p>
        </p:txBody>
      </p:sp>
      <p:sp>
        <p:nvSpPr>
          <p:cNvPr id="3" name="Content Placeholder 2"/>
          <p:cNvSpPr>
            <a:spLocks noGrp="1"/>
          </p:cNvSpPr>
          <p:nvPr>
            <p:ph idx="1"/>
          </p:nvPr>
        </p:nvSpPr>
        <p:spPr>
          <a:xfrm>
            <a:off x="553528" y="1221777"/>
            <a:ext cx="9875808" cy="5161770"/>
          </a:xfrm>
        </p:spPr>
        <p:txBody>
          <a:bodyPr/>
          <a:lstStyle/>
          <a:p>
            <a:pPr marL="514350" indent="-514350" algn="just">
              <a:buFont typeface="+mj-lt"/>
              <a:buAutoNum type="arabicPeriod"/>
            </a:pPr>
            <a:r>
              <a:rPr lang="en-US" b="1" dirty="0" smtClean="0">
                <a:solidFill>
                  <a:srgbClr val="C00000"/>
                </a:solidFill>
                <a:latin typeface="Times New Roman" panose="02020603050405020304" pitchFamily="18" charset="0"/>
                <a:cs typeface="Times New Roman" panose="02020603050405020304" pitchFamily="18" charset="0"/>
              </a:rPr>
              <a:t>Sunk Cost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All past investment and expenses connected with the asset are sunk cost which does not enter in the replacement analysis. Only current and future cost and investment are relevant. [3]</a:t>
            </a:r>
          </a:p>
          <a:p>
            <a:pPr marL="514350" indent="-514350" algn="just">
              <a:buAutoNum type="arabicPeriod" startAt="2"/>
            </a:pPr>
            <a:r>
              <a:rPr lang="en-US" b="1" dirty="0" smtClean="0">
                <a:solidFill>
                  <a:srgbClr val="C00000"/>
                </a:solidFill>
                <a:latin typeface="Times New Roman" panose="02020603050405020304" pitchFamily="18" charset="0"/>
                <a:cs typeface="Times New Roman" panose="02020603050405020304" pitchFamily="18" charset="0"/>
              </a:rPr>
              <a:t>Recognition and acceptance of past errors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Any estimation errors made in a previous study related to defender are not relevant (unless income tax) [4]</a:t>
            </a:r>
          </a:p>
          <a:p>
            <a:pPr marL="514350" indent="-514350" algn="just">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Existing </a:t>
            </a:r>
            <a:r>
              <a:rPr lang="en-US" b="1" dirty="0">
                <a:solidFill>
                  <a:srgbClr val="C00000"/>
                </a:solidFill>
                <a:latin typeface="Times New Roman" panose="02020603050405020304" pitchFamily="18" charset="0"/>
                <a:cs typeface="Times New Roman" panose="02020603050405020304" pitchFamily="18" charset="0"/>
              </a:rPr>
              <a:t>asset value need not be </a:t>
            </a:r>
            <a:r>
              <a:rPr lang="en-US" b="1" dirty="0" smtClean="0">
                <a:solidFill>
                  <a:srgbClr val="C00000"/>
                </a:solidFill>
                <a:latin typeface="Times New Roman" panose="02020603050405020304" pitchFamily="18" charset="0"/>
                <a:cs typeface="Times New Roman" panose="02020603050405020304" pitchFamily="18" charset="0"/>
              </a:rPr>
              <a:t>considered </a:t>
            </a:r>
          </a:p>
          <a:p>
            <a:pPr marL="514350" indent="-514350" algn="just">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Economic life of the proposed replacement asset (challenger) </a:t>
            </a:r>
          </a:p>
          <a:p>
            <a:pPr marL="514350" indent="-514350" algn="just">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Remaining (economic) life of the old asset (defender)</a:t>
            </a:r>
            <a:endParaRPr lang="en-US" b="1" dirty="0">
              <a:solidFill>
                <a:srgbClr val="C00000"/>
              </a:solidFill>
              <a:latin typeface="Times New Roman" panose="02020603050405020304" pitchFamily="18" charset="0"/>
              <a:cs typeface="Times New Roman" panose="02020603050405020304" pitchFamily="18" charset="0"/>
            </a:endParaRPr>
          </a:p>
          <a:p>
            <a:pPr marL="0" indent="0" algn="just">
              <a:buNone/>
            </a:pPr>
            <a:endParaRPr lang="en-US" b="1" dirty="0" smtClean="0">
              <a:latin typeface="Times New Roman" panose="02020603050405020304" pitchFamily="18" charset="0"/>
              <a:cs typeface="Times New Roman" panose="02020603050405020304" pitchFamily="18" charset="0"/>
            </a:endParaRPr>
          </a:p>
          <a:p>
            <a:pPr marL="0" indent="0" algn="just">
              <a:buNone/>
            </a:pPr>
            <a:endParaRPr lang="en-US" b="1" dirty="0" smtClean="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2030710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1332" y="183971"/>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700177" y="1250740"/>
            <a:ext cx="9962072" cy="5417479"/>
          </a:xfrm>
        </p:spPr>
        <p:txBody>
          <a:bodyPr>
            <a:normAutofit lnSpcReduction="10000"/>
          </a:bodyPr>
          <a:lstStyle/>
          <a:p>
            <a:pPr marL="0" lvl="0" indent="0" algn="just">
              <a:lnSpc>
                <a:spcPct val="110000"/>
              </a:lnSpc>
              <a:buNone/>
            </a:pPr>
            <a:r>
              <a:rPr lang="en-AU" b="1" dirty="0" smtClean="0">
                <a:latin typeface="Times New Roman" panose="02020603050405020304" pitchFamily="18" charset="0"/>
                <a:cs typeface="Times New Roman" panose="02020603050405020304" pitchFamily="18" charset="0"/>
              </a:rPr>
              <a:t>[1] </a:t>
            </a:r>
            <a:r>
              <a:rPr lang="en-US" b="1" i="1" dirty="0">
                <a:latin typeface="Times New Roman" panose="02020603050405020304" pitchFamily="18" charset="0"/>
                <a:cs typeface="Times New Roman" panose="02020603050405020304" pitchFamily="18" charset="0"/>
              </a:rPr>
              <a:t>Contemporary Engineering Economics, </a:t>
            </a:r>
            <a:r>
              <a:rPr lang="en-US" b="1" dirty="0">
                <a:latin typeface="Times New Roman" panose="02020603050405020304" pitchFamily="18" charset="0"/>
                <a:cs typeface="Times New Roman" panose="02020603050405020304" pitchFamily="18" charset="0"/>
              </a:rPr>
              <a:t>Chan S. </a:t>
            </a:r>
            <a:r>
              <a:rPr lang="en-US" b="1" dirty="0" smtClean="0">
                <a:latin typeface="Times New Roman" panose="02020603050405020304" pitchFamily="18" charset="0"/>
                <a:cs typeface="Times New Roman" panose="02020603050405020304" pitchFamily="18" charset="0"/>
              </a:rPr>
              <a:t>Park, Second </a:t>
            </a:r>
            <a:r>
              <a:rPr lang="en-US" b="1" dirty="0">
                <a:latin typeface="Times New Roman" panose="02020603050405020304" pitchFamily="18" charset="0"/>
                <a:cs typeface="Times New Roman" panose="02020603050405020304" pitchFamily="18" charset="0"/>
              </a:rPr>
              <a:t>Edition, Addison-Wesley Publishing Company, 1997. </a:t>
            </a:r>
            <a:endParaRPr lang="en-US"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[2] </a:t>
            </a:r>
            <a:r>
              <a:rPr lang="en-AU" b="1" i="1" dirty="0">
                <a:latin typeface="Times New Roman" panose="02020603050405020304" pitchFamily="18" charset="0"/>
                <a:cs typeface="Times New Roman" panose="02020603050405020304" pitchFamily="18" charset="0"/>
              </a:rPr>
              <a:t>A Textbook of Engineering Economics </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Damodar</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Adhikari</a:t>
            </a:r>
            <a:r>
              <a:rPr lang="en-AU" b="1" dirty="0">
                <a:latin typeface="Times New Roman" panose="02020603050405020304" pitchFamily="18" charset="0"/>
                <a:cs typeface="Times New Roman" panose="02020603050405020304" pitchFamily="18" charset="0"/>
              </a:rPr>
              <a:t>, First Edition, Dreamland Publication </a:t>
            </a:r>
            <a:r>
              <a:rPr lang="en-AU" b="1" dirty="0" err="1">
                <a:latin typeface="Times New Roman" panose="02020603050405020304" pitchFamily="18" charset="0"/>
                <a:cs typeface="Times New Roman" panose="02020603050405020304" pitchFamily="18" charset="0"/>
              </a:rPr>
              <a:t>Pvt.</a:t>
            </a:r>
            <a:r>
              <a:rPr lang="en-AU" b="1" dirty="0">
                <a:latin typeface="Times New Roman" panose="02020603050405020304" pitchFamily="18" charset="0"/>
                <a:cs typeface="Times New Roman" panose="02020603050405020304" pitchFamily="18" charset="0"/>
              </a:rPr>
              <a:t> Ltd. Kathmandu, Nepal, 2019.  </a:t>
            </a: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[3] </a:t>
            </a:r>
            <a:r>
              <a:rPr lang="en-AU" b="1" i="1" dirty="0">
                <a:latin typeface="Times New Roman" panose="02020603050405020304" pitchFamily="18" charset="0"/>
                <a:cs typeface="Times New Roman" panose="02020603050405020304" pitchFamily="18" charset="0"/>
              </a:rPr>
              <a:t>Engineering Economy:</a:t>
            </a:r>
            <a:r>
              <a:rPr lang="en-AU" b="1" dirty="0">
                <a:latin typeface="Times New Roman" panose="02020603050405020304" pitchFamily="18" charset="0"/>
                <a:cs typeface="Times New Roman" panose="02020603050405020304" pitchFamily="18" charset="0"/>
              </a:rPr>
              <a:t> William G. Sullivan, James A. </a:t>
            </a:r>
            <a:r>
              <a:rPr lang="en-AU" b="1" dirty="0" err="1">
                <a:latin typeface="Times New Roman" panose="02020603050405020304" pitchFamily="18" charset="0"/>
                <a:cs typeface="Times New Roman" panose="02020603050405020304" pitchFamily="18" charset="0"/>
              </a:rPr>
              <a:t>Bontadelli</a:t>
            </a:r>
            <a:r>
              <a:rPr lang="en-AU" b="1" dirty="0">
                <a:latin typeface="Times New Roman" panose="02020603050405020304" pitchFamily="18" charset="0"/>
                <a:cs typeface="Times New Roman" panose="02020603050405020304" pitchFamily="18" charset="0"/>
              </a:rPr>
              <a:t> &amp; Elin M. Wicks, Eleventh Edition, Pearson Educations, Inc. 2000 . </a:t>
            </a: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b="1" dirty="0">
                <a:latin typeface="Times New Roman" panose="02020603050405020304" pitchFamily="18" charset="0"/>
                <a:cs typeface="Times New Roman" panose="02020603050405020304" pitchFamily="18" charset="0"/>
              </a:rPr>
              <a:t>[4]</a:t>
            </a:r>
            <a:r>
              <a:rPr lang="en-AU" b="1" i="1" dirty="0">
                <a:latin typeface="Times New Roman" panose="02020603050405020304" pitchFamily="18" charset="0"/>
                <a:cs typeface="Times New Roman" panose="02020603050405020304" pitchFamily="18" charset="0"/>
              </a:rPr>
              <a:t>Engineering Economics : </a:t>
            </a:r>
            <a:r>
              <a:rPr lang="en-AU" b="1" dirty="0">
                <a:latin typeface="Times New Roman" panose="02020603050405020304" pitchFamily="18" charset="0"/>
                <a:cs typeface="Times New Roman" panose="02020603050405020304" pitchFamily="18" charset="0"/>
              </a:rPr>
              <a:t>Jose A. Sepulveda, William E. Souder and Byron S. Gottfried, Tata McGraw – Hill Publishing Company Limited, New Delhi, India, 2005. </a:t>
            </a:r>
          </a:p>
          <a:p>
            <a:pPr marL="0" indent="0" algn="just">
              <a:lnSpc>
                <a:spcPct val="110000"/>
              </a:lnSpc>
              <a:buNone/>
            </a:pPr>
            <a:endParaRPr lang="en-AU" b="1" dirty="0">
              <a:latin typeface="Times New Roman" panose="02020603050405020304" pitchFamily="18" charset="0"/>
              <a:cs typeface="Times New Roman" panose="02020603050405020304" pitchFamily="18" charset="0"/>
            </a:endParaRPr>
          </a:p>
          <a:p>
            <a:pPr marL="0" lvl="0" indent="0" algn="just">
              <a:lnSpc>
                <a:spcPct val="150000"/>
              </a:lnSpc>
              <a:buNone/>
            </a:pPr>
            <a:endParaRPr lang="en-US" b="1" dirty="0" smtClean="0">
              <a:latin typeface="Times New Roman" panose="02020603050405020304" pitchFamily="18" charset="0"/>
              <a:cs typeface="Times New Roman" panose="02020603050405020304" pitchFamily="18" charset="0"/>
            </a:endParaRPr>
          </a:p>
          <a:p>
            <a:pPr marL="0" lvl="0" indent="0" algn="just">
              <a:lnSpc>
                <a:spcPct val="150000"/>
              </a:lnSpc>
              <a:buNone/>
            </a:pPr>
            <a:endParaRPr lang="en-US" b="1" dirty="0" smtClean="0">
              <a:latin typeface="Times New Roman" panose="02020603050405020304" pitchFamily="18" charset="0"/>
              <a:cs typeface="Times New Roman" panose="02020603050405020304" pitchFamily="18" charset="0"/>
            </a:endParaRPr>
          </a:p>
          <a:p>
            <a:pPr marL="0" lvl="0" indent="0" algn="just">
              <a:lnSpc>
                <a:spcPct val="150000"/>
              </a:lnSpc>
              <a:buNone/>
            </a:pPr>
            <a:endParaRPr lang="en-US" b="1" dirty="0" smtClean="0">
              <a:latin typeface="Times New Roman" panose="02020603050405020304" pitchFamily="18" charset="0"/>
              <a:cs typeface="Times New Roman" panose="02020603050405020304" pitchFamily="18" charset="0"/>
            </a:endParaRPr>
          </a:p>
          <a:p>
            <a:pPr marL="0" lvl="0" indent="0" algn="just">
              <a:lnSpc>
                <a:spcPct val="150000"/>
              </a:lnSpc>
              <a:buNone/>
            </a:pPr>
            <a:endParaRPr lang="en-US" b="1" dirty="0" smtClean="0">
              <a:latin typeface="Times New Roman" panose="02020603050405020304" pitchFamily="18" charset="0"/>
              <a:cs typeface="Times New Roman" panose="02020603050405020304" pitchFamily="18" charset="0"/>
            </a:endParaRPr>
          </a:p>
          <a:p>
            <a:pPr marL="0" lvl="0" indent="0" algn="just">
              <a:buNone/>
            </a:pPr>
            <a:endParaRPr lang="en-AU" b="1" dirty="0">
              <a:latin typeface="Times New Roman" panose="02020603050405020304" pitchFamily="18" charset="0"/>
              <a:cs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33611911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6057" y="1199073"/>
            <a:ext cx="9755037" cy="6556074"/>
          </a:xfrm>
        </p:spPr>
        <p:txBody>
          <a:bodyPr>
            <a:normAutofit fontScale="55000" lnSpcReduction="20000"/>
          </a:bodyPr>
          <a:lstStyle/>
          <a:p>
            <a:pPr marL="0" indent="0" algn="just">
              <a:lnSpc>
                <a:spcPct val="120000"/>
              </a:lnSpc>
              <a:buNone/>
            </a:pPr>
            <a:r>
              <a:rPr lang="en-AU" sz="4500" b="1" dirty="0" smtClean="0">
                <a:latin typeface="Times New Roman" panose="02020603050405020304" pitchFamily="18" charset="0"/>
                <a:cs typeface="Times New Roman" panose="02020603050405020304" pitchFamily="18" charset="0"/>
              </a:rPr>
              <a:t>[5] </a:t>
            </a:r>
            <a:r>
              <a:rPr lang="en-AU" sz="4500" b="1" i="1" dirty="0">
                <a:latin typeface="Times New Roman" panose="02020603050405020304" pitchFamily="18" charset="0"/>
                <a:cs typeface="Times New Roman" panose="02020603050405020304" pitchFamily="18" charset="0"/>
              </a:rPr>
              <a:t>Basics of Engineering Economy: </a:t>
            </a:r>
            <a:r>
              <a:rPr lang="en-AU" sz="4500" b="1" dirty="0">
                <a:latin typeface="Times New Roman" panose="02020603050405020304" pitchFamily="18" charset="0"/>
                <a:cs typeface="Times New Roman" panose="02020603050405020304" pitchFamily="18" charset="0"/>
              </a:rPr>
              <a:t>Leland Blank and Anthony </a:t>
            </a:r>
            <a:r>
              <a:rPr lang="en-AU" sz="4500" b="1" dirty="0" err="1">
                <a:latin typeface="Times New Roman" panose="02020603050405020304" pitchFamily="18" charset="0"/>
                <a:cs typeface="Times New Roman" panose="02020603050405020304" pitchFamily="18" charset="0"/>
              </a:rPr>
              <a:t>Tarquin</a:t>
            </a:r>
            <a:r>
              <a:rPr lang="en-AU" sz="4500" b="1" dirty="0">
                <a:latin typeface="Times New Roman" panose="02020603050405020304" pitchFamily="18" charset="0"/>
                <a:cs typeface="Times New Roman" panose="02020603050405020304" pitchFamily="18" charset="0"/>
              </a:rPr>
              <a:t>, Indian Edition, Tata McGraw Hill Education Private Limited, New Delhi, India, 2013</a:t>
            </a:r>
            <a:r>
              <a:rPr lang="en-AU" sz="4500" b="1" dirty="0" smtClean="0">
                <a:latin typeface="Times New Roman" panose="02020603050405020304" pitchFamily="18" charset="0"/>
                <a:cs typeface="Times New Roman" panose="02020603050405020304" pitchFamily="18" charset="0"/>
              </a:rPr>
              <a:t>. </a:t>
            </a:r>
          </a:p>
          <a:p>
            <a:pPr marL="0" indent="0" algn="just">
              <a:lnSpc>
                <a:spcPct val="120000"/>
              </a:lnSpc>
              <a:buNone/>
            </a:pPr>
            <a:r>
              <a:rPr lang="en-AU" sz="4500" b="1" dirty="0" smtClean="0">
                <a:latin typeface="Times New Roman" panose="02020603050405020304" pitchFamily="18" charset="0"/>
                <a:cs typeface="Times New Roman" panose="02020603050405020304" pitchFamily="18" charset="0"/>
              </a:rPr>
              <a:t>[6]</a:t>
            </a:r>
            <a:r>
              <a:rPr lang="en-AU" sz="4500" b="1" i="1" dirty="0" smtClean="0">
                <a:latin typeface="Times New Roman" panose="02020603050405020304" pitchFamily="18" charset="0"/>
                <a:cs typeface="Times New Roman" panose="02020603050405020304" pitchFamily="18" charset="0"/>
              </a:rPr>
              <a:t> </a:t>
            </a:r>
            <a:r>
              <a:rPr lang="en-AU" sz="4500" b="1" i="1" dirty="0">
                <a:latin typeface="Times New Roman" panose="02020603050405020304" pitchFamily="18" charset="0"/>
                <a:cs typeface="Times New Roman" panose="02020603050405020304" pitchFamily="18" charset="0"/>
              </a:rPr>
              <a:t>Engineering Economics: </a:t>
            </a:r>
            <a:r>
              <a:rPr lang="en-AU" sz="4500" b="1" dirty="0">
                <a:latin typeface="Times New Roman" panose="02020603050405020304" pitchFamily="18" charset="0"/>
                <a:cs typeface="Times New Roman" panose="02020603050405020304" pitchFamily="18" charset="0"/>
              </a:rPr>
              <a:t>James L. Riggs, David D. Bedworth and Sabah U. Randhawa, Fourth Edition, Tata McGraw Hill Education Private Limited, New Delhi, India, 2004</a:t>
            </a:r>
            <a:r>
              <a:rPr lang="en-AU" sz="4500" b="1" dirty="0" smtClean="0">
                <a:latin typeface="Times New Roman" panose="02020603050405020304" pitchFamily="18" charset="0"/>
                <a:cs typeface="Times New Roman" panose="02020603050405020304" pitchFamily="18" charset="0"/>
              </a:rPr>
              <a:t>. </a:t>
            </a:r>
          </a:p>
          <a:p>
            <a:pPr marL="0" lvl="0" indent="0" algn="just">
              <a:lnSpc>
                <a:spcPct val="120000"/>
              </a:lnSpc>
              <a:buNone/>
            </a:pPr>
            <a:r>
              <a:rPr lang="en-AU" sz="4500" b="1" dirty="0" smtClean="0">
                <a:latin typeface="Times New Roman" panose="02020603050405020304" pitchFamily="18" charset="0"/>
                <a:cs typeface="Times New Roman" panose="02020603050405020304" pitchFamily="18" charset="0"/>
              </a:rPr>
              <a:t>[7] </a:t>
            </a:r>
            <a:r>
              <a:rPr lang="en-US" sz="4500" b="1" dirty="0" smtClean="0">
                <a:latin typeface="Times New Roman" panose="02020603050405020304" pitchFamily="18" charset="0"/>
                <a:cs typeface="Times New Roman" panose="02020603050405020304" pitchFamily="18" charset="0"/>
                <a:hlinkClick r:id="rId2"/>
              </a:rPr>
              <a:t>https</a:t>
            </a:r>
            <a:r>
              <a:rPr lang="en-US" sz="4500" b="1" dirty="0">
                <a:latin typeface="Times New Roman" panose="02020603050405020304" pitchFamily="18" charset="0"/>
                <a:cs typeface="Times New Roman" panose="02020603050405020304" pitchFamily="18" charset="0"/>
                <a:hlinkClick r:id="rId2"/>
              </a:rPr>
              <a:t>://</a:t>
            </a:r>
            <a:r>
              <a:rPr lang="en-US" sz="4500" b="1" dirty="0" smtClean="0">
                <a:latin typeface="Times New Roman" panose="02020603050405020304" pitchFamily="18" charset="0"/>
                <a:cs typeface="Times New Roman" panose="02020603050405020304" pitchFamily="18" charset="0"/>
                <a:hlinkClick r:id="rId2"/>
              </a:rPr>
              <a:t>www.yourarticlelibrary.com/industries/replacement-of-equipments-reasons-factors-and-problems/90640</a:t>
            </a:r>
            <a:r>
              <a:rPr lang="en-US" sz="4500" b="1" dirty="0" smtClean="0">
                <a:latin typeface="Times New Roman" panose="02020603050405020304" pitchFamily="18" charset="0"/>
                <a:cs typeface="Times New Roman" panose="02020603050405020304" pitchFamily="18" charset="0"/>
              </a:rPr>
              <a:t> (Viewed October 2022) </a:t>
            </a:r>
          </a:p>
          <a:p>
            <a:pPr marL="0" lvl="0" indent="0" algn="just">
              <a:lnSpc>
                <a:spcPct val="120000"/>
              </a:lnSpc>
              <a:buNone/>
            </a:pPr>
            <a:r>
              <a:rPr lang="en-US" sz="4500" b="1" dirty="0" smtClean="0">
                <a:latin typeface="Times New Roman" panose="02020603050405020304" pitchFamily="18" charset="0"/>
                <a:cs typeface="Times New Roman" panose="02020603050405020304" pitchFamily="18" charset="0"/>
              </a:rPr>
              <a:t>[8] </a:t>
            </a:r>
            <a:r>
              <a:rPr lang="en-US" sz="4500" b="1" dirty="0" smtClean="0">
                <a:latin typeface="Times New Roman" panose="02020603050405020304" pitchFamily="18" charset="0"/>
                <a:cs typeface="Times New Roman" panose="02020603050405020304" pitchFamily="18" charset="0"/>
                <a:hlinkClick r:id="rId3"/>
              </a:rPr>
              <a:t>http</a:t>
            </a:r>
            <a:r>
              <a:rPr lang="en-US" sz="4500" b="1" dirty="0">
                <a:latin typeface="Times New Roman" panose="02020603050405020304" pitchFamily="18" charset="0"/>
                <a:cs typeface="Times New Roman" panose="02020603050405020304" pitchFamily="18" charset="0"/>
                <a:hlinkClick r:id="rId3"/>
              </a:rPr>
              <a:t>://www.sfu.ca/~</a:t>
            </a:r>
            <a:r>
              <a:rPr lang="en-US" sz="4500" b="1" dirty="0" smtClean="0">
                <a:latin typeface="Times New Roman" panose="02020603050405020304" pitchFamily="18" charset="0"/>
                <a:cs typeface="Times New Roman" panose="02020603050405020304" pitchFamily="18" charset="0"/>
                <a:hlinkClick r:id="rId3"/>
              </a:rPr>
              <a:t>jones/ENSC201/Unit09/lecture9.html</a:t>
            </a:r>
            <a:r>
              <a:rPr lang="en-US" sz="4500" b="1" dirty="0" smtClean="0">
                <a:latin typeface="Times New Roman" panose="02020603050405020304" pitchFamily="18" charset="0"/>
                <a:cs typeface="Times New Roman" panose="02020603050405020304" pitchFamily="18" charset="0"/>
              </a:rPr>
              <a:t> </a:t>
            </a:r>
            <a:r>
              <a:rPr lang="en-US" sz="4500" b="1" dirty="0">
                <a:latin typeface="Times New Roman" panose="02020603050405020304" pitchFamily="18" charset="0"/>
                <a:cs typeface="Times New Roman" panose="02020603050405020304" pitchFamily="18" charset="0"/>
              </a:rPr>
              <a:t>(Viewed October 2022) </a:t>
            </a:r>
          </a:p>
          <a:p>
            <a:pPr marL="0" indent="0" algn="just">
              <a:lnSpc>
                <a:spcPct val="120000"/>
              </a:lnSpc>
              <a:buNone/>
            </a:pPr>
            <a:endParaRPr lang="en-US" sz="3000" b="1" dirty="0">
              <a:latin typeface="Times New Roman" panose="02020603050405020304" pitchFamily="18" charset="0"/>
              <a:cs typeface="Times New Roman" panose="02020603050405020304" pitchFamily="18" charset="0"/>
            </a:endParaRPr>
          </a:p>
          <a:p>
            <a:pPr marL="0" lvl="0" indent="0" algn="just">
              <a:lnSpc>
                <a:spcPct val="100000"/>
              </a:lnSpc>
              <a:buNone/>
            </a:pPr>
            <a:endParaRPr lang="en-US" b="1" dirty="0" smtClean="0">
              <a:latin typeface="Times New Roman" panose="02020603050405020304" pitchFamily="18" charset="0"/>
              <a:cs typeface="Times New Roman" panose="02020603050405020304" pitchFamily="18" charset="0"/>
            </a:endParaRPr>
          </a:p>
          <a:p>
            <a:pPr marL="0" lvl="0" indent="0" algn="just">
              <a:lnSpc>
                <a:spcPct val="100000"/>
              </a:lnSpc>
              <a:buNone/>
            </a:pP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Title 1"/>
          <p:cNvSpPr>
            <a:spLocks noGrp="1"/>
          </p:cNvSpPr>
          <p:nvPr>
            <p:ph type="title"/>
          </p:nvPr>
        </p:nvSpPr>
        <p:spPr>
          <a:xfrm>
            <a:off x="665672" y="293298"/>
            <a:ext cx="10515600" cy="1031995"/>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References</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smtClean="0">
                <a:solidFill>
                  <a:srgbClr val="002060"/>
                </a:solidFill>
                <a:latin typeface="Times New Roman" panose="02020603050405020304" pitchFamily="18" charset="0"/>
                <a:cs typeface="Times New Roman" panose="02020603050405020304" pitchFamily="18" charset="0"/>
              </a:rPr>
              <a:t>(Cont’d….)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192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endParaRPr lang="en-US" sz="6000" dirty="0" smtClean="0"/>
          </a:p>
          <a:p>
            <a:pPr marL="0" indent="0" algn="ctr">
              <a:buNone/>
            </a:pPr>
            <a:r>
              <a:rPr lang="en-US" sz="6000" dirty="0" smtClean="0"/>
              <a:t>THANK YOU </a:t>
            </a:r>
            <a:endParaRPr lang="en-US" sz="6000" dirty="0"/>
          </a:p>
        </p:txBody>
      </p:sp>
    </p:spTree>
    <p:extLst>
      <p:ext uri="{BB962C8B-B14F-4D97-AF65-F5344CB8AC3E}">
        <p14:creationId xmlns:p14="http://schemas.microsoft.com/office/powerpoint/2010/main" val="12009711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2142</TotalTime>
  <Words>3006</Words>
  <Application>Microsoft Office PowerPoint</Application>
  <PresentationFormat>Widescreen</PresentationFormat>
  <Paragraphs>437</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Times New Roman</vt:lpstr>
      <vt:lpstr>Wingdings</vt:lpstr>
      <vt:lpstr>Office Theme</vt:lpstr>
      <vt:lpstr>COURSE TITLE ENGINEERING ECONOMIC ANALYSIS</vt:lpstr>
      <vt:lpstr>Learning Objective</vt:lpstr>
      <vt:lpstr>Definition of Mutually Exclusive Investment Alternatives in terms of Combination of Projects</vt:lpstr>
      <vt:lpstr>Definition of Mutually Exclusive Investment Alternatives in terms of Combination of Projects (Cont’d…)</vt:lpstr>
      <vt:lpstr>Definition of Mutually Exclusive Investment Alternatives in terms of Combination of Projects (Cont’d…)</vt:lpstr>
      <vt:lpstr>Definition of Mutually Exclusive Investment Alternatives in terms of Combination of Projects (Cont’d…)</vt:lpstr>
      <vt:lpstr>Definition of Mutually Exclusive Investment Alternatives in terms of Combination of Projects (Cont’d…)</vt:lpstr>
      <vt:lpstr>Definition of Mutually Exclusive Investment Alternatives in terms of Combination of Projects (Cont’d…)</vt:lpstr>
      <vt:lpstr>Definition of Mutually Exclusive Investment Alternatives in terms of Combination of Projects (Cont’d…)</vt:lpstr>
      <vt:lpstr>Definition of Mutually Exclusive Investment Alternatives in terms of Combination of Projects (Cont’d…)</vt:lpstr>
      <vt:lpstr>Formulation of Mutually Exclusive Combination of Projects </vt:lpstr>
      <vt:lpstr>PowerPoint Presentation</vt:lpstr>
      <vt:lpstr>PowerPoint Presentation</vt:lpstr>
      <vt:lpstr>EXAMPLE [3]</vt:lpstr>
      <vt:lpstr>EXAMPLE (Cont’d….)</vt:lpstr>
      <vt:lpstr>EXAMPLE (Cont’d….)</vt:lpstr>
      <vt:lpstr>EXAMPLE (Cont’d….)</vt:lpstr>
      <vt:lpstr>EXAMPLE (Cont’d….)</vt:lpstr>
      <vt:lpstr>EXAMPLE (Cont’d….)</vt:lpstr>
      <vt:lpstr>CHAPTER 5  REPLACEMENT ANALYSIS</vt:lpstr>
      <vt:lpstr>CHAPTER 5  REPLACEMENT ANALYSIS (Cont’d…)</vt:lpstr>
      <vt:lpstr>CHAPTER 5  REPLACEMENT ANALYSIS (Cont’d…)</vt:lpstr>
      <vt:lpstr>PowerPoint Presentation</vt:lpstr>
      <vt:lpstr>CHAPTER 5  REPLACEMENT ANALYSIS (Cont’d…)</vt:lpstr>
      <vt:lpstr>Why Replacement Analysis? </vt:lpstr>
      <vt:lpstr>Why Replacement Analysis? (Cont’d….) </vt:lpstr>
      <vt:lpstr>Reasons for Replacement Analysis</vt:lpstr>
      <vt:lpstr>Reasons for Replacement Analysis (Cont’d…..)</vt:lpstr>
      <vt:lpstr>Reasons for Replacement Analysis (Cont’d…..)</vt:lpstr>
      <vt:lpstr>Reasons for Replacement Analysis (Cont’d…..)</vt:lpstr>
      <vt:lpstr>Reasons for Replacement Analysis (Cont’d…..)</vt:lpstr>
      <vt:lpstr>Advantages of Replacement Analysis</vt:lpstr>
      <vt:lpstr>Terminologies in Replacement study</vt:lpstr>
      <vt:lpstr>Terminologies in Replacement study (Cont’d…)</vt:lpstr>
      <vt:lpstr>Factors to be considered in replacement analysis</vt:lpstr>
      <vt:lpstr>References: </vt:lpstr>
      <vt:lpstr>References (Cont’d….)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ENGINEERING ECONOMIC ANALYSIS</dc:title>
  <dc:creator>Dell</dc:creator>
  <cp:lastModifiedBy>Dell</cp:lastModifiedBy>
  <cp:revision>54</cp:revision>
  <dcterms:created xsi:type="dcterms:W3CDTF">2022-10-09T05:43:45Z</dcterms:created>
  <dcterms:modified xsi:type="dcterms:W3CDTF">2022-10-12T08:35:24Z</dcterms:modified>
</cp:coreProperties>
</file>