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45" roundtripDataSignature="AMtx7mgz4zXC32pz+fsY2KPZTlfVjvHIn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F3D4C6C2-46F8-4678-8B2D-3238E3541514}">
  <a:tblStyle styleId="{F3D4C6C2-46F8-4678-8B2D-3238E3541514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fill>
          <a:solidFill>
            <a:srgbClr val="D0DEEF"/>
          </a:solidFill>
        </a:fill>
      </a:tcStyle>
    </a:band1H>
    <a:band2H>
      <a:tcTxStyle/>
    </a:band2H>
    <a:band1V>
      <a:tcTxStyle/>
      <a:tcStyle>
        <a:fill>
          <a:solidFill>
            <a:srgbClr val="D0DEEF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  <a:tblStyle styleId="{FA996F3B-83F4-441C-ACF9-A860C96E5272}" styleName="Table_1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034FA8E7-2B4A-4944-939B-5019E39971E5}" styleName="Table_2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fill>
          <a:solidFill>
            <a:schemeClr val="dk1">
              <a:alpha val="20000"/>
            </a:schemeClr>
          </a:solidFill>
        </a:fill>
      </a:tcStyle>
    </a:band1H>
    <a:band2H>
      <a:tcTxStyle/>
    </a:band2H>
    <a:band1V>
      <a:tcTxStyle/>
      <a:tcStyle>
        <a:fill>
          <a:solidFill>
            <a:schemeClr val="dk1">
              <a:alpha val="20000"/>
            </a:schemeClr>
          </a:solidFill>
        </a:fill>
      </a:tcStyle>
    </a:band1V>
    <a:band2V>
      <a:tcTxStyle/>
    </a:band2V>
    <a:lastCol>
      <a:tcTxStyle b="on" i="off"/>
    </a:lastCol>
    <a:firstCol>
      <a:tcTxStyle b="on" i="off"/>
    </a:firstCol>
    <a:lastRow>
      <a:tcTxStyle b="on" i="off"/>
      <a:tcStyle>
        <a:tcBdr>
          <a:top>
            <a:ln cap="flat" cmpd="sng" w="508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</a:seCell>
    <a:swCell>
      <a:tcTxStyle/>
    </a:swCell>
    <a:firstRow>
      <a:tcTxStyle b="on" i="off"/>
      <a:tcStyle>
        <a:tcBdr>
          <a:bottom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22" Type="http://schemas.openxmlformats.org/officeDocument/2006/relationships/slide" Target="slides/slide17.xml"/><Relationship Id="rId44" Type="http://schemas.openxmlformats.org/officeDocument/2006/relationships/slide" Target="slides/slide39.xml"/><Relationship Id="rId21" Type="http://schemas.openxmlformats.org/officeDocument/2006/relationships/slide" Target="slides/slide16.xml"/><Relationship Id="rId43" Type="http://schemas.openxmlformats.org/officeDocument/2006/relationships/slide" Target="slides/slide38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45" Type="http://customschemas.google.com/relationships/presentationmetadata" Target="meta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14" name="Google Shape;214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5" name="Google Shape;215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6" name="Google Shape;276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9" name="Google Shape;289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5" name="Google Shape;295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" name="Google Shape;301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2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4" name="Google Shape;314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0" name="Google Shape;320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6" name="Google Shape;326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3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3" name="Google Shape;333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3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9" name="Google Shape;339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3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3" name="Google Shape;373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3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9" name="Google Shape;379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3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5" name="Google Shape;385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3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1" name="Google Shape;391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3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7" name="Google Shape;397;p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3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3" name="Google Shape;403;p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3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9" name="Google Shape;409;p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4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4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5" name="Google Shape;35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4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4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4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4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4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4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8" name="Google Shape;48;p46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4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46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4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4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8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8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48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4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4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9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49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4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5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50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5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5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5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51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51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5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5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5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4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corporatefinanceinstitute.com/resources/careers/how-to-job-guides/financial-analyst-guide-trifecta/" TargetMode="Externa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hyperlink" Target="https://asana.com/resources/what-is-a-flowchart" TargetMode="Externa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hyperlink" Target="https://www.investopedia.com/terms/i/investment.asp" TargetMode="External"/><Relationship Id="rId4" Type="http://schemas.openxmlformats.org/officeDocument/2006/relationships/hyperlink" Target="https://www.investopedia.com/terms/r/return.asp" TargetMode="Externa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hyperlink" Target="https://www.slideshare.net/lashinialahendra/sensitivity-analysis" TargetMode="Externa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hyperlink" Target="https://corporatefinanceinstitute.com/resources/knowledge/modeling/what-is-sensitivity-analysis" TargetMode="External"/><Relationship Id="rId4" Type="http://schemas.openxmlformats.org/officeDocument/2006/relationships/hyperlink" Target="https://asana.com/resources/decision-tree-analysis" TargetMode="External"/><Relationship Id="rId5" Type="http://schemas.openxmlformats.org/officeDocument/2006/relationships/hyperlink" Target="https://www.heavy.ai/technical-glossary/decision-tree-analysis" TargetMode="Externa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Relationship Id="rId3" Type="http://schemas.openxmlformats.org/officeDocument/2006/relationships/hyperlink" Target="https://www.investopedia.com/terms/r/riskadjustedreturn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>
            <p:ph type="ctrTitle"/>
          </p:nvPr>
        </p:nvSpPr>
        <p:spPr>
          <a:xfrm>
            <a:off x="1790477" y="-561225"/>
            <a:ext cx="8319247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75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Times New Roman"/>
              <a:buNone/>
            </a:pPr>
            <a:r>
              <a:rPr b="1" i="0" lang="en-US" sz="3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TITLE</a:t>
            </a:r>
            <a:br>
              <a:rPr b="1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6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ENGINEERING ECONOMIC ANALYSIS</a:t>
            </a:r>
            <a:endParaRPr b="1" i="0" sz="3600" u="none" cap="none" strike="noStrik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149755" y="1920966"/>
            <a:ext cx="9359153" cy="46437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/>
              <a:buNone/>
            </a:pPr>
            <a:r>
              <a:rPr b="1" i="0" lang="en-US" sz="33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 6 - (Week 11) </a:t>
            </a:r>
            <a:endParaRPr/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Arial"/>
              <a:buNone/>
            </a:pPr>
            <a:r>
              <a:rPr b="1" i="0" lang="en-US" sz="32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RISK ANALYSIS</a:t>
            </a:r>
            <a:endParaRPr/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1" i="0" sz="32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/>
              <a:buNone/>
            </a:pPr>
            <a:r>
              <a:rPr b="1" i="0" lang="en-US" sz="32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– 11</a:t>
            </a:r>
            <a:endParaRPr b="1" i="0" sz="32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/>
              <a:buNone/>
            </a:pPr>
            <a:r>
              <a:rPr b="1" i="0" lang="en-US" sz="28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Sensitivity Analysis, Decision Tree Analysis, Scenario Analysis, Risk Adjusted MARR</a:t>
            </a:r>
            <a:endParaRPr/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Er. Ishwar Adhikari </a:t>
            </a:r>
            <a:endParaRPr/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Associate Professor</a:t>
            </a:r>
            <a:endParaRPr/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Kathmandu Engineering College, Nepal</a:t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After studying this lecture students will be able to learn: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Concept of Sensitivity Analysis with example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Concept of Decision Tree Analysis with example 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Concept of Scenario Analysis and Risk adjusted MARR </a:t>
            </a:r>
            <a:endParaRPr/>
          </a:p>
        </p:txBody>
      </p:sp>
      <p:sp>
        <p:nvSpPr>
          <p:cNvPr id="95" name="Google Shape;95;p2"/>
          <p:cNvSpPr txBox="1"/>
          <p:nvPr>
            <p:ph type="title"/>
          </p:nvPr>
        </p:nvSpPr>
        <p:spPr>
          <a:xfrm>
            <a:off x="1433423" y="500062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Times New Roman"/>
              <a:buNone/>
            </a:pPr>
            <a:r>
              <a:rPr b="1" i="0" lang="en-US" sz="40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Objective</a:t>
            </a:r>
            <a:endParaRPr b="1" i="0" sz="4000" u="none" cap="none" strike="noStrik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"/>
          <p:cNvSpPr txBox="1"/>
          <p:nvPr>
            <p:ph type="title"/>
          </p:nvPr>
        </p:nvSpPr>
        <p:spPr>
          <a:xfrm>
            <a:off x="3279476" y="425510"/>
            <a:ext cx="7736457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SENSITIVITY ANALYSIS</a:t>
            </a:r>
            <a:endParaRPr sz="3200"/>
          </a:p>
        </p:txBody>
      </p:sp>
      <p:sp>
        <p:nvSpPr>
          <p:cNvPr id="101" name="Google Shape;101;p3"/>
          <p:cNvSpPr txBox="1"/>
          <p:nvPr>
            <p:ph idx="1" type="body"/>
          </p:nvPr>
        </p:nvSpPr>
        <p:spPr>
          <a:xfrm>
            <a:off x="2252933" y="1868757"/>
            <a:ext cx="7572555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None/>
            </a:pPr>
            <a:r>
              <a:rPr b="1" lang="en-US" sz="4500">
                <a:latin typeface="Times New Roman"/>
                <a:ea typeface="Times New Roman"/>
                <a:cs typeface="Times New Roman"/>
                <a:sym typeface="Times New Roman"/>
              </a:rPr>
              <a:t>What are the Parameters (variables) Used in Engineering Economic Analysis????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None/>
            </a:pPr>
            <a:r>
              <a:rPr b="1" lang="en-US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They are : 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Initial Cost (I) 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Annual Operating Cost (AOC)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Salvage Value (S) 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Useful life (N)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Interest rate (i)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Inflation rate (f)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Annual Revenues (A)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07" name="Google Shape;107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SENSITIVITY ANALYSIS (Cont’d….) </a:t>
            </a:r>
            <a:endParaRPr sz="32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"/>
          <p:cNvSpPr txBox="1"/>
          <p:nvPr>
            <p:ph idx="1" type="body"/>
          </p:nvPr>
        </p:nvSpPr>
        <p:spPr>
          <a:xfrm>
            <a:off x="562155" y="1558206"/>
            <a:ext cx="9746411" cy="50064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In economic analysis, all the estimate made of these parameters are </a:t>
            </a:r>
            <a:r>
              <a:rPr b="1" lang="en-US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‘best estimates’ 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made by experienced personnel i.e. the same value will occur during the implementation phase of the project.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But in the real practice, the budgeting or estimate of these variables are </a:t>
            </a:r>
            <a:r>
              <a:rPr b="1" lang="en-US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uncertain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 i.e. there are variables which may not occur as expected.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Sensitivity analysis tries to seek the solution what the outcome of the project will be if one of these </a:t>
            </a:r>
            <a:r>
              <a:rPr b="1" lang="en-US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variables changes from the best estimates.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3" name="Google Shape;113;p5"/>
          <p:cNvSpPr txBox="1"/>
          <p:nvPr>
            <p:ph type="title"/>
          </p:nvPr>
        </p:nvSpPr>
        <p:spPr>
          <a:xfrm>
            <a:off x="838200" y="365125"/>
            <a:ext cx="804700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SENSITIVITY ANALYSIS (Cont’d….) </a:t>
            </a:r>
            <a:endParaRPr sz="32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6"/>
          <p:cNvSpPr txBox="1"/>
          <p:nvPr>
            <p:ph idx="1" type="body"/>
          </p:nvPr>
        </p:nvSpPr>
        <p:spPr>
          <a:xfrm>
            <a:off x="536276" y="1480568"/>
            <a:ext cx="10169105" cy="50496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Sensitivity analysis tries to answer the question of 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‘ If the economic variables changes from expectation, what will the effect be on business, model system, or whatever being analyzed, and which variable are causing the largest deviations?’[1]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Sensitivity analysis determines the effect on the NPW of variations in the input variables (such as revenues, expenses, investment, salvage value etc.) used to estimate after tax cash flow. [2]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9" name="Google Shape;119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SENSITIVITY ANALYSIS (Cont’d….) </a:t>
            </a:r>
            <a:endParaRPr sz="32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7"/>
          <p:cNvSpPr txBox="1"/>
          <p:nvPr>
            <p:ph idx="1" type="body"/>
          </p:nvPr>
        </p:nvSpPr>
        <p:spPr>
          <a:xfrm>
            <a:off x="510396" y="1239028"/>
            <a:ext cx="10515600" cy="52480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“In Engineering economic studies, sensitivity analysis is a </a:t>
            </a:r>
            <a:r>
              <a:rPr b="1" lang="en-US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general non probabilistic methodology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, to provide information about the potential impact of uncertainty in selected factor estimates”. [3] 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A Financial Sensitivity Analysis, also known as a </a:t>
            </a:r>
            <a:r>
              <a:rPr b="1" lang="en-US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What-If analysis or a What-If simulation exercise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, is most commonly used by </a:t>
            </a:r>
            <a:r>
              <a:rPr b="1" lang="en-US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financial analysts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 to predict the outcome of a specific action when performed under certain conditions. [4]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08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5" name="Google Shape;125;p7"/>
          <p:cNvSpPr txBox="1"/>
          <p:nvPr>
            <p:ph type="title"/>
          </p:nvPr>
        </p:nvSpPr>
        <p:spPr>
          <a:xfrm>
            <a:off x="1450676" y="140838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SENSITIVITY ANALYSIS (Cont’d….) </a:t>
            </a:r>
            <a:endParaRPr sz="32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8"/>
          <p:cNvSpPr txBox="1"/>
          <p:nvPr>
            <p:ph idx="1" type="body"/>
          </p:nvPr>
        </p:nvSpPr>
        <p:spPr>
          <a:xfrm>
            <a:off x="708803" y="1765240"/>
            <a:ext cx="9979325" cy="50927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For example: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What if the investment increases by 20% of the initial investment, what will be the PW/IRR?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What if the net annual revenue decreases by 10%, what will be the changes in the PW/IRR?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What if the useful life increases by 15%, what will be the changes in PW/IRR ? 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Sensitivity analysis tries to answer these questions and is considered as what if analysis.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1" name="Google Shape;131;p8"/>
          <p:cNvSpPr txBox="1"/>
          <p:nvPr>
            <p:ph type="title"/>
          </p:nvPr>
        </p:nvSpPr>
        <p:spPr>
          <a:xfrm>
            <a:off x="1485182" y="29611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SENSITIVITY ANALYSIS (Cont’d….) </a:t>
            </a:r>
            <a:endParaRPr sz="32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9"/>
          <p:cNvSpPr txBox="1"/>
          <p:nvPr>
            <p:ph type="title"/>
          </p:nvPr>
        </p:nvSpPr>
        <p:spPr>
          <a:xfrm>
            <a:off x="1390290" y="97707"/>
            <a:ext cx="854734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STEPS FOR SENSITIVITY ANALYSIS</a:t>
            </a:r>
            <a:endParaRPr sz="3200"/>
          </a:p>
        </p:txBody>
      </p:sp>
      <p:sp>
        <p:nvSpPr>
          <p:cNvPr id="137" name="Google Shape;137;p9"/>
          <p:cNvSpPr txBox="1"/>
          <p:nvPr>
            <p:ph idx="1" type="body"/>
          </p:nvPr>
        </p:nvSpPr>
        <p:spPr>
          <a:xfrm>
            <a:off x="639792" y="1256281"/>
            <a:ext cx="10255370" cy="53084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It begins with the </a:t>
            </a:r>
            <a:r>
              <a:rPr b="1" lang="en-US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base case situation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, which is developed using the most likely values for each input. Develop the prime equation. 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Justify the project economically.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Change the specific variable of interest by several specified percentages above and below the most – likely value, while holding other variables constant. 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Calculate a new PW/FW/AW/IRR/BCR for each of these values.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0"/>
          <p:cNvSpPr txBox="1"/>
          <p:nvPr>
            <p:ph idx="1" type="body"/>
          </p:nvPr>
        </p:nvSpPr>
        <p:spPr>
          <a:xfrm>
            <a:off x="838200" y="1825625"/>
            <a:ext cx="9254706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Present the results of a sensitivity analysis in the sensitivity graph. 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The slope of the line shows how sensitive the NPW is to changes in each of the inputs. 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The steeper the slope, the more the sensitive the NPW is to change in a particular variable</a:t>
            </a:r>
            <a:endParaRPr/>
          </a:p>
        </p:txBody>
      </p:sp>
      <p:sp>
        <p:nvSpPr>
          <p:cNvPr id="143" name="Google Shape;143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STEPS FOR SENSITIVITY ANALYSIS (Cont’d….)</a:t>
            </a:r>
            <a:endParaRPr sz="32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1"/>
          <p:cNvSpPr txBox="1"/>
          <p:nvPr>
            <p:ph idx="1" type="body"/>
          </p:nvPr>
        </p:nvSpPr>
        <p:spPr>
          <a:xfrm>
            <a:off x="622539" y="1345631"/>
            <a:ext cx="9763665" cy="54519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b="1" lang="en-US" u="sng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Interpretation of Sensitivity Graph </a:t>
            </a:r>
            <a:endParaRPr b="1" u="sng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On a plot, there are two directions to measure uncertainty: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▪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On X-axis, the uncertainty in the input variable is measured.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▪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On Y-axis, the impact of that uncertainty on PW is measured.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The slope of the line shows how sensitive the PW is to change in each of the inputs. The steeper the slope, the more sensitive the PW is to a change in a particular variable.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The graph allows us to identify the crucial variables that most affect the final outcome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49" name="Google Shape;149;p11"/>
          <p:cNvSpPr txBox="1"/>
          <p:nvPr>
            <p:ph type="title"/>
          </p:nvPr>
        </p:nvSpPr>
        <p:spPr>
          <a:xfrm>
            <a:off x="726057" y="166718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SENSITIVITY ANALYSIS (Cont’d….)</a:t>
            </a:r>
            <a:endParaRPr sz="32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2"/>
          <p:cNvSpPr txBox="1"/>
          <p:nvPr>
            <p:ph idx="1" type="body"/>
          </p:nvPr>
        </p:nvSpPr>
        <p:spPr>
          <a:xfrm>
            <a:off x="838200" y="1825625"/>
            <a:ext cx="9755038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A properly drawn spider plot shows the following: </a:t>
            </a:r>
            <a:endParaRPr/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▪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Limits of uncertainty for each cash flow element.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▪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Impact of each cash flow element on the PW or IRR (each can be used as Y-axis)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▪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Identification of each cash flow element that might change the recommendation. </a:t>
            </a:r>
            <a:endParaRPr/>
          </a:p>
        </p:txBody>
      </p:sp>
      <p:sp>
        <p:nvSpPr>
          <p:cNvPr id="155" name="Google Shape;155;p12"/>
          <p:cNvSpPr txBox="1"/>
          <p:nvPr>
            <p:ph type="title"/>
          </p:nvPr>
        </p:nvSpPr>
        <p:spPr>
          <a:xfrm>
            <a:off x="838200" y="365125"/>
            <a:ext cx="955663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SENSITIVITY ANALYSIS (Cont’d….)</a:t>
            </a:r>
            <a:endParaRPr sz="32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3"/>
          <p:cNvSpPr txBox="1"/>
          <p:nvPr>
            <p:ph type="title"/>
          </p:nvPr>
        </p:nvSpPr>
        <p:spPr>
          <a:xfrm>
            <a:off x="1502434" y="158091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 [3] 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13"/>
          <p:cNvSpPr txBox="1"/>
          <p:nvPr>
            <p:ph idx="1" type="body"/>
          </p:nvPr>
        </p:nvSpPr>
        <p:spPr>
          <a:xfrm>
            <a:off x="682924" y="1359799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Perform the Sensitivity Analysis using the PW formulation  over a range of ±40% changes in the estimates for – </a:t>
            </a:r>
            <a:endParaRPr/>
          </a:p>
          <a:p>
            <a:pPr indent="-457200" lvl="0" marL="4572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Capital Investment (I)</a:t>
            </a:r>
            <a:endParaRPr/>
          </a:p>
          <a:p>
            <a:pPr indent="-457200" lvl="0" marL="4572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Annual net Cash flow (A)</a:t>
            </a:r>
            <a:endParaRPr/>
          </a:p>
          <a:p>
            <a:pPr indent="-457200" lvl="0" marL="4572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Market value (MV)</a:t>
            </a:r>
            <a:endParaRPr/>
          </a:p>
          <a:p>
            <a:pPr indent="-457200" lvl="0" marL="4572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Useful life  (N)</a:t>
            </a:r>
            <a:endParaRPr/>
          </a:p>
          <a:p>
            <a:pPr indent="-457200" lvl="0" marL="4572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     Based on these best estimates, plot a diagram that summarizes the sensitivity of present worth to percent deviation changes in each separate factor estimate when MARR =10% per year    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6" name="Google Shape;166;p14"/>
          <p:cNvGraphicFramePr/>
          <p:nvPr/>
        </p:nvGraphicFramePr>
        <p:xfrm>
          <a:off x="2803960" y="253404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{F3D4C6C2-46F8-4678-8B2D-3238E3541514}</a:tableStyleId>
              </a:tblPr>
              <a:tblGrid>
                <a:gridCol w="3581400"/>
                <a:gridCol w="25146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800" u="none" cap="none" strike="noStrik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Capital Investment (I)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D5DB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r>
                        <a:rPr b="1" lang="en-US" sz="2800" u="none" cap="none" strike="noStrik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 $ 11,500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D5DBE5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Revenues / yr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  $ 5,000</a:t>
                      </a:r>
                      <a:endParaRPr b="1" sz="2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Expenses / yr</a:t>
                      </a:r>
                      <a:endParaRPr b="1" sz="2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-  $ 2,000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Market Value (MV)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  $ 1,000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Useful Life  (N) 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     6 years</a:t>
                      </a:r>
                      <a:endParaRPr b="1" sz="2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167" name="Google Shape;167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 (Cont’d…..)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5"/>
          <p:cNvSpPr txBox="1"/>
          <p:nvPr>
            <p:ph idx="1" type="body"/>
          </p:nvPr>
        </p:nvSpPr>
        <p:spPr>
          <a:xfrm>
            <a:off x="337868" y="1009289"/>
            <a:ext cx="10997241" cy="56675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b="1" lang="en-US" u="sng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Step 1</a:t>
            </a:r>
            <a:r>
              <a:rPr b="1" lang="en-US" u="sng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u="sng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 Developing base case situation i.e. The PW of the project on the best estimate of the given factors is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21F1"/>
              </a:buClr>
              <a:buSzPts val="2800"/>
              <a:buNone/>
            </a:pPr>
            <a:r>
              <a:rPr b="1" lang="en-US">
                <a:solidFill>
                  <a:srgbClr val="3F21F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Prime Equation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PW (10%) =  - $ 11,500 + $ 3,000 (P/A , 10% , 6) + $ 1,000 (P/F,10%,6)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                   = $ 2,130 &gt; 0 (economically accepted)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b="1" lang="en-US" u="sng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Step 2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21F1"/>
              </a:buClr>
              <a:buSzPts val="2800"/>
              <a:buNone/>
            </a:pPr>
            <a:r>
              <a:rPr b="1" lang="en-US">
                <a:solidFill>
                  <a:srgbClr val="3F21F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When the capital Investment (I) varies with the increment of 10% up to ±40%)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PW (10%) =  - $ 11,500 (1 ±p% ) +$ 3,000 (P/A , 10% , 6) + $ 1,000 (P/F,10%,6)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b="1"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15"/>
          <p:cNvSpPr txBox="1"/>
          <p:nvPr>
            <p:ph type="title"/>
          </p:nvPr>
        </p:nvSpPr>
        <p:spPr>
          <a:xfrm>
            <a:off x="1364412" y="235729"/>
            <a:ext cx="10515600" cy="84257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 (Cont’d…..)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6"/>
          <p:cNvSpPr txBox="1"/>
          <p:nvPr>
            <p:ph idx="1" type="body"/>
          </p:nvPr>
        </p:nvSpPr>
        <p:spPr>
          <a:xfrm>
            <a:off x="536277" y="1621677"/>
            <a:ext cx="5507246" cy="19669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For + 10%,    PW  (10%) = +$980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For + 20%,    PW  (10%) = - $170 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For + 30%,    PW  (10%) = -$1320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For + 40%,    PW  (10%) = -$2470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79" name="Google Shape;179;p16"/>
          <p:cNvSpPr txBox="1"/>
          <p:nvPr>
            <p:ph type="title"/>
          </p:nvPr>
        </p:nvSpPr>
        <p:spPr>
          <a:xfrm>
            <a:off x="1079739" y="29611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 (Cont’d…..)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0" name="Google Shape;180;p16"/>
          <p:cNvSpPr/>
          <p:nvPr/>
        </p:nvSpPr>
        <p:spPr>
          <a:xfrm>
            <a:off x="6043522" y="1540954"/>
            <a:ext cx="5762446" cy="18158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 - 10%,    PW  (10%) = +$3280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 - 20%,    PW  (10%) = +$4430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 - 30%,    PW  (10%) = +$5580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 - 40%,    PW  (10%) = +$6730</a:t>
            </a:r>
            <a:endParaRPr/>
          </a:p>
        </p:txBody>
      </p:sp>
      <p:sp>
        <p:nvSpPr>
          <p:cNvPr id="181" name="Google Shape;181;p16"/>
          <p:cNvSpPr/>
          <p:nvPr/>
        </p:nvSpPr>
        <p:spPr>
          <a:xfrm>
            <a:off x="615350" y="3872632"/>
            <a:ext cx="10253933" cy="22467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sng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Step 3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3F21F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When the Annual Cash Flow (A) varies with the increment of 10% up to ±40%)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PW (10%) =  - $ 11,500 + $ 3,000 (1 ±p%) (P/A , 10% , 6) + $ 1,000 (P/F,10%,6)</a:t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7"/>
          <p:cNvSpPr/>
          <p:nvPr/>
        </p:nvSpPr>
        <p:spPr>
          <a:xfrm>
            <a:off x="493143" y="1864368"/>
            <a:ext cx="6096000" cy="18158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+ 10%,    PW  (10%) = +$3,436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+ 20%,    PW  (10%) = +$4743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+ 30%,    PW  (10%) = +$6049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+ 40%,    PW  (10%) = +$7356</a:t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" name="Google Shape;187;p17"/>
          <p:cNvSpPr/>
          <p:nvPr/>
        </p:nvSpPr>
        <p:spPr>
          <a:xfrm>
            <a:off x="6002546" y="1867435"/>
            <a:ext cx="6096000" cy="22467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 - 10%,    PW  (10%) = +$823.42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 - 20%,    PW  (10%) = -$483.16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 - 30%,    PW  (10%) = -$1789.74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 - 40%,    PW  (10%) = -$3096.32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8" name="Google Shape;188;p17"/>
          <p:cNvSpPr txBox="1"/>
          <p:nvPr>
            <p:ph type="title"/>
          </p:nvPr>
        </p:nvSpPr>
        <p:spPr>
          <a:xfrm>
            <a:off x="1476555" y="8649"/>
            <a:ext cx="645112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 (Cont’d…..)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9" name="Google Shape;189;p17"/>
          <p:cNvSpPr/>
          <p:nvPr/>
        </p:nvSpPr>
        <p:spPr>
          <a:xfrm>
            <a:off x="596658" y="3696397"/>
            <a:ext cx="10246745" cy="22467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 u="sng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Step 4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3F21F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When the Salvage Value (SV) varies with the increment of 10% up to ±40%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PW (10%) =  - $ 11,500 + $ 3,000 (P/A , 10% , 6) + $ 1,000 (1 ±p%)  (P/F,10%,6)</a:t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8"/>
          <p:cNvSpPr/>
          <p:nvPr/>
        </p:nvSpPr>
        <p:spPr>
          <a:xfrm>
            <a:off x="1357222" y="1699315"/>
            <a:ext cx="6096000" cy="18158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+ 10%,    PW  (10%) = +$2,186.44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+ 20%,    PW  (10%) = +$2243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+ 30%,    PW  (10%) = +$2299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+ 40%,    PW  (10%) = +$2356.04</a:t>
            </a:r>
            <a:endParaRPr/>
          </a:p>
        </p:txBody>
      </p:sp>
      <p:sp>
        <p:nvSpPr>
          <p:cNvPr id="195" name="Google Shape;195;p18"/>
          <p:cNvSpPr/>
          <p:nvPr/>
        </p:nvSpPr>
        <p:spPr>
          <a:xfrm>
            <a:off x="1357222" y="3828654"/>
            <a:ext cx="6096000" cy="18158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 - 10%,    PW  (10%) = +$2073.56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 - 20%,    PW  (10%) = +$2017.12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 - 30%,    PW  (10%) = +$1960.68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 - 40%,    PW  (10%) = +$1904.24</a:t>
            </a:r>
            <a:endParaRPr/>
          </a:p>
        </p:txBody>
      </p:sp>
      <p:sp>
        <p:nvSpPr>
          <p:cNvPr id="196" name="Google Shape;196;p18"/>
          <p:cNvSpPr txBox="1"/>
          <p:nvPr>
            <p:ph type="title"/>
          </p:nvPr>
        </p:nvSpPr>
        <p:spPr>
          <a:xfrm>
            <a:off x="1467928" y="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 (Cont’d…..)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9"/>
          <p:cNvSpPr/>
          <p:nvPr/>
        </p:nvSpPr>
        <p:spPr>
          <a:xfrm>
            <a:off x="425568" y="2718221"/>
            <a:ext cx="6613585" cy="18158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+ 10%,   N=6.6  PW  (10%) = +$3040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+ 20%,   N=7.2  PW  (10%) = +$3900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+ 30%,   N=7.8  PW  (10%) = +$4710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+ 40%,   N=8.4  PW  (10%) = +$5477</a:t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2" name="Google Shape;202;p19"/>
          <p:cNvSpPr/>
          <p:nvPr/>
        </p:nvSpPr>
        <p:spPr>
          <a:xfrm>
            <a:off x="537712" y="4628940"/>
            <a:ext cx="6717102" cy="18158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 - 10%,   N=5.4 PW  (10%) = +$1167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 - 20%,   N=4.8 PW  (10%) = +$147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 - 30%,   N=4.2 PW  (10%) = -$933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 - 40%,   N=3.6 PW  (10%) = -$2077</a:t>
            </a:r>
            <a:endParaRPr/>
          </a:p>
        </p:txBody>
      </p:sp>
      <p:sp>
        <p:nvSpPr>
          <p:cNvPr id="203" name="Google Shape;203;p19"/>
          <p:cNvSpPr txBox="1"/>
          <p:nvPr>
            <p:ph type="title"/>
          </p:nvPr>
        </p:nvSpPr>
        <p:spPr>
          <a:xfrm>
            <a:off x="838200" y="365125"/>
            <a:ext cx="10515600" cy="84257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 (Cont’d…..)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4" name="Google Shape;204;p19"/>
          <p:cNvSpPr/>
          <p:nvPr/>
        </p:nvSpPr>
        <p:spPr>
          <a:xfrm>
            <a:off x="537712" y="902339"/>
            <a:ext cx="11306355" cy="18158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 u="sng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Step 5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3F21F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When the useful life (N) varies with the increment of 10% up to ±40%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PW (10%) =  - $ 11,500 + $ 3,000 {P/A , 10% , 6 (1 ±p%) }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+ $ 1,000 {P/F,10%, 6(1 ±p%) }</a:t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" name="Google Shape;209;p20"/>
          <p:cNvGraphicFramePr/>
          <p:nvPr/>
        </p:nvGraphicFramePr>
        <p:xfrm>
          <a:off x="629007" y="179064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{FA996F3B-83F4-441C-ACF9-A860C96E5272}</a:tableStyleId>
              </a:tblPr>
              <a:tblGrid>
                <a:gridCol w="904375"/>
                <a:gridCol w="1147325"/>
                <a:gridCol w="1198350"/>
                <a:gridCol w="1087425"/>
                <a:gridCol w="1141450"/>
                <a:gridCol w="737550"/>
                <a:gridCol w="1088750"/>
                <a:gridCol w="913150"/>
                <a:gridCol w="1150225"/>
                <a:gridCol w="965850"/>
              </a:tblGrid>
              <a:tr h="629300">
                <a:tc gridSpan="10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Present Worth (PW)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5775" marL="657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499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/>
                    </a:p>
                  </a:txBody>
                  <a:tcPr marT="0" marB="0" marR="65775" marL="657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3F21F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- 40%</a:t>
                      </a:r>
                      <a:endParaRPr sz="2000" u="none" cap="none" strike="noStrike">
                        <a:solidFill>
                          <a:srgbClr val="3F21F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3F21F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-30%</a:t>
                      </a:r>
                      <a:endParaRPr sz="2000" u="none" cap="none" strike="noStrike">
                        <a:solidFill>
                          <a:srgbClr val="3F21F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3F21F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-20%</a:t>
                      </a:r>
                      <a:endParaRPr sz="2000" u="none" cap="none" strike="noStrike">
                        <a:solidFill>
                          <a:srgbClr val="3F21F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3F21F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-10%</a:t>
                      </a:r>
                      <a:endParaRPr sz="2000" u="none" cap="none" strike="noStrike">
                        <a:solidFill>
                          <a:srgbClr val="3F21F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3F21F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0%</a:t>
                      </a:r>
                      <a:endParaRPr sz="2000" u="none" cap="none" strike="noStrike">
                        <a:solidFill>
                          <a:srgbClr val="3F21F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3F21F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+10%</a:t>
                      </a:r>
                      <a:endParaRPr sz="2000" u="none" cap="none" strike="noStrike">
                        <a:solidFill>
                          <a:srgbClr val="3F21F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3F21F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+ 20%</a:t>
                      </a:r>
                      <a:endParaRPr sz="2000" u="none" cap="none" strike="noStrike">
                        <a:solidFill>
                          <a:srgbClr val="3F21F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3F21F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+30%</a:t>
                      </a:r>
                      <a:endParaRPr sz="2000" u="none" cap="none" strike="noStrike">
                        <a:solidFill>
                          <a:srgbClr val="3F21F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3F21F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+ 40%</a:t>
                      </a:r>
                      <a:endParaRPr sz="2000" u="none" cap="none" strike="noStrike">
                        <a:solidFill>
                          <a:srgbClr val="3F21F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26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I ($)</a:t>
                      </a:r>
                      <a:endParaRPr b="1" sz="2000" u="none" cap="none" strike="noStrike">
                        <a:solidFill>
                          <a:srgbClr val="C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5775" marL="657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6730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5,580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4430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3,280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2,130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980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- 170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-1320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- 2,470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638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 ($)</a:t>
                      </a:r>
                      <a:endParaRPr b="1" sz="2000" u="none" cap="none" strike="noStrike">
                        <a:solidFill>
                          <a:srgbClr val="C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5775" marL="657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-3,096.32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-1,789.74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- 483.16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823.42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2,130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3,436.58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4,743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6,049.74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7356.32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638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SV($)</a:t>
                      </a:r>
                      <a:endParaRPr b="1" sz="2000" u="none" cap="none" strike="noStrike">
                        <a:solidFill>
                          <a:srgbClr val="C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5775" marL="657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1,904.24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1,960.68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2,017.12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2,073.56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2,130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2,186.44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2,243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2,299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2,356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638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N ($)</a:t>
                      </a:r>
                      <a:endParaRPr b="1" sz="2000" u="none" cap="none" strike="noStrike">
                        <a:solidFill>
                          <a:srgbClr val="C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5775" marL="657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- 2,786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-933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147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1167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2,130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3040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3,900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4,710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5,477</a:t>
                      </a:r>
                      <a:endParaRPr/>
                    </a:p>
                  </a:txBody>
                  <a:tcPr marT="0" marB="0" marR="65775" marL="657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10" name="Google Shape;210;p20"/>
          <p:cNvSpPr txBox="1"/>
          <p:nvPr>
            <p:ph type="title"/>
          </p:nvPr>
        </p:nvSpPr>
        <p:spPr>
          <a:xfrm>
            <a:off x="1416170" y="106332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 (Cont’d…..)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1" name="Google Shape;211;p20"/>
          <p:cNvSpPr txBox="1"/>
          <p:nvPr/>
        </p:nvSpPr>
        <p:spPr>
          <a:xfrm>
            <a:off x="2024332" y="5786888"/>
            <a:ext cx="7543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Plotting these values in the sensitivity graph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1"/>
          <p:cNvSpPr txBox="1"/>
          <p:nvPr>
            <p:ph type="title"/>
          </p:nvPr>
        </p:nvSpPr>
        <p:spPr>
          <a:xfrm>
            <a:off x="779912" y="-137689"/>
            <a:ext cx="8287888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Times New Roman"/>
              <a:buNone/>
            </a:pPr>
            <a:r>
              <a:rPr b="1" lang="en-US" sz="2400" u="sng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Step 6</a:t>
            </a:r>
            <a:r>
              <a:rPr b="1" lang="en-US" sz="240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Sensitivity Graph (Spider plot) Of Four Factors</a:t>
            </a:r>
            <a:endParaRPr/>
          </a:p>
        </p:txBody>
      </p:sp>
      <p:cxnSp>
        <p:nvCxnSpPr>
          <p:cNvPr id="218" name="Google Shape;218;p21"/>
          <p:cNvCxnSpPr/>
          <p:nvPr/>
        </p:nvCxnSpPr>
        <p:spPr>
          <a:xfrm>
            <a:off x="5943600" y="989188"/>
            <a:ext cx="0" cy="5334000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19" name="Google Shape;219;p21"/>
          <p:cNvCxnSpPr/>
          <p:nvPr/>
        </p:nvCxnSpPr>
        <p:spPr>
          <a:xfrm>
            <a:off x="3048000" y="4494388"/>
            <a:ext cx="6096000" cy="0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0" name="Google Shape;220;p21"/>
          <p:cNvCxnSpPr/>
          <p:nvPr/>
        </p:nvCxnSpPr>
        <p:spPr>
          <a:xfrm>
            <a:off x="3505200" y="4341988"/>
            <a:ext cx="0" cy="3048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1" name="Google Shape;221;p21"/>
          <p:cNvCxnSpPr/>
          <p:nvPr/>
        </p:nvCxnSpPr>
        <p:spPr>
          <a:xfrm>
            <a:off x="4114800" y="4341988"/>
            <a:ext cx="0" cy="3048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2" name="Google Shape;222;p21"/>
          <p:cNvCxnSpPr/>
          <p:nvPr/>
        </p:nvCxnSpPr>
        <p:spPr>
          <a:xfrm>
            <a:off x="4648200" y="4341988"/>
            <a:ext cx="0" cy="3048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3" name="Google Shape;223;p21"/>
          <p:cNvCxnSpPr/>
          <p:nvPr/>
        </p:nvCxnSpPr>
        <p:spPr>
          <a:xfrm>
            <a:off x="5257800" y="4341988"/>
            <a:ext cx="0" cy="3048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4" name="Google Shape;224;p21"/>
          <p:cNvCxnSpPr/>
          <p:nvPr/>
        </p:nvCxnSpPr>
        <p:spPr>
          <a:xfrm>
            <a:off x="6705600" y="4341988"/>
            <a:ext cx="0" cy="3048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5" name="Google Shape;225;p21"/>
          <p:cNvCxnSpPr/>
          <p:nvPr/>
        </p:nvCxnSpPr>
        <p:spPr>
          <a:xfrm>
            <a:off x="7391400" y="4341988"/>
            <a:ext cx="0" cy="3048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6" name="Google Shape;226;p21"/>
          <p:cNvCxnSpPr/>
          <p:nvPr/>
        </p:nvCxnSpPr>
        <p:spPr>
          <a:xfrm>
            <a:off x="8001000" y="4341988"/>
            <a:ext cx="0" cy="3048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7" name="Google Shape;227;p21"/>
          <p:cNvCxnSpPr/>
          <p:nvPr/>
        </p:nvCxnSpPr>
        <p:spPr>
          <a:xfrm>
            <a:off x="8610600" y="4341988"/>
            <a:ext cx="0" cy="3048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8" name="Google Shape;228;p21"/>
          <p:cNvCxnSpPr/>
          <p:nvPr/>
        </p:nvCxnSpPr>
        <p:spPr>
          <a:xfrm>
            <a:off x="5715000" y="4951588"/>
            <a:ext cx="4572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9" name="Google Shape;229;p21"/>
          <p:cNvCxnSpPr/>
          <p:nvPr/>
        </p:nvCxnSpPr>
        <p:spPr>
          <a:xfrm>
            <a:off x="5715000" y="5332588"/>
            <a:ext cx="4572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30" name="Google Shape;230;p21"/>
          <p:cNvCxnSpPr/>
          <p:nvPr/>
        </p:nvCxnSpPr>
        <p:spPr>
          <a:xfrm>
            <a:off x="5715000" y="5713588"/>
            <a:ext cx="4572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31" name="Google Shape;231;p21"/>
          <p:cNvCxnSpPr/>
          <p:nvPr/>
        </p:nvCxnSpPr>
        <p:spPr>
          <a:xfrm>
            <a:off x="5715000" y="6094588"/>
            <a:ext cx="4572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32" name="Google Shape;232;p21"/>
          <p:cNvCxnSpPr/>
          <p:nvPr/>
        </p:nvCxnSpPr>
        <p:spPr>
          <a:xfrm>
            <a:off x="5715000" y="4037188"/>
            <a:ext cx="4572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33" name="Google Shape;233;p21"/>
          <p:cNvCxnSpPr/>
          <p:nvPr/>
        </p:nvCxnSpPr>
        <p:spPr>
          <a:xfrm>
            <a:off x="5715000" y="3579988"/>
            <a:ext cx="4572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34" name="Google Shape;234;p21"/>
          <p:cNvCxnSpPr/>
          <p:nvPr/>
        </p:nvCxnSpPr>
        <p:spPr>
          <a:xfrm>
            <a:off x="5715000" y="3122788"/>
            <a:ext cx="4572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35" name="Google Shape;235;p21"/>
          <p:cNvCxnSpPr/>
          <p:nvPr/>
        </p:nvCxnSpPr>
        <p:spPr>
          <a:xfrm>
            <a:off x="5715000" y="2665588"/>
            <a:ext cx="4572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36" name="Google Shape;236;p21"/>
          <p:cNvCxnSpPr/>
          <p:nvPr/>
        </p:nvCxnSpPr>
        <p:spPr>
          <a:xfrm>
            <a:off x="5715000" y="2132188"/>
            <a:ext cx="4572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37" name="Google Shape;237;p21"/>
          <p:cNvCxnSpPr/>
          <p:nvPr/>
        </p:nvCxnSpPr>
        <p:spPr>
          <a:xfrm>
            <a:off x="5715000" y="1674988"/>
            <a:ext cx="4572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38" name="Google Shape;238;p21"/>
          <p:cNvCxnSpPr/>
          <p:nvPr/>
        </p:nvCxnSpPr>
        <p:spPr>
          <a:xfrm>
            <a:off x="5715000" y="1217788"/>
            <a:ext cx="4572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39" name="Google Shape;239;p21"/>
          <p:cNvSpPr txBox="1"/>
          <p:nvPr/>
        </p:nvSpPr>
        <p:spPr>
          <a:xfrm>
            <a:off x="1524000" y="3808589"/>
            <a:ext cx="1576072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14300" lvl="0" marL="0" marR="0" rtl="0" algn="l"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1800"/>
              <a:buFont typeface="Calibri"/>
              <a:buChar char="-"/>
            </a:pPr>
            <a:r>
              <a:rPr b="1" lang="en-US" sz="1800">
                <a:solidFill>
                  <a:srgbClr val="FF6600"/>
                </a:solidFill>
                <a:latin typeface="Calibri"/>
                <a:ea typeface="Calibri"/>
                <a:cs typeface="Calibri"/>
                <a:sym typeface="Calibri"/>
              </a:rPr>
              <a:t>% Deviation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6600"/>
                </a:solidFill>
                <a:latin typeface="Calibri"/>
                <a:ea typeface="Calibri"/>
                <a:cs typeface="Calibri"/>
                <a:sym typeface="Calibri"/>
              </a:rPr>
              <a:t>Changes in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6600"/>
                </a:solidFill>
                <a:latin typeface="Calibri"/>
                <a:ea typeface="Calibri"/>
                <a:cs typeface="Calibri"/>
                <a:sym typeface="Calibri"/>
              </a:rPr>
              <a:t>Factor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6600"/>
                </a:solidFill>
                <a:latin typeface="Calibri"/>
                <a:ea typeface="Calibri"/>
                <a:cs typeface="Calibri"/>
                <a:sym typeface="Calibri"/>
              </a:rPr>
              <a:t>Estimate</a:t>
            </a:r>
            <a:endParaRPr/>
          </a:p>
        </p:txBody>
      </p:sp>
      <p:sp>
        <p:nvSpPr>
          <p:cNvPr id="240" name="Google Shape;240;p21"/>
          <p:cNvSpPr/>
          <p:nvPr/>
        </p:nvSpPr>
        <p:spPr>
          <a:xfrm>
            <a:off x="9067800" y="3656189"/>
            <a:ext cx="1600200" cy="1190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1430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1800"/>
              <a:buFont typeface="Calibri"/>
              <a:buChar char="+"/>
            </a:pPr>
            <a:r>
              <a:rPr b="1" lang="en-US" sz="18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%Deviation Changes in Factor Estimate</a:t>
            </a:r>
            <a:endParaRPr/>
          </a:p>
        </p:txBody>
      </p:sp>
      <p:sp>
        <p:nvSpPr>
          <p:cNvPr id="241" name="Google Shape;241;p21"/>
          <p:cNvSpPr txBox="1"/>
          <p:nvPr/>
        </p:nvSpPr>
        <p:spPr>
          <a:xfrm>
            <a:off x="5181600" y="605014"/>
            <a:ext cx="1225550" cy="3667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PW (10%)</a:t>
            </a:r>
            <a:endParaRPr/>
          </a:p>
        </p:txBody>
      </p:sp>
      <p:sp>
        <p:nvSpPr>
          <p:cNvPr id="242" name="Google Shape;242;p21"/>
          <p:cNvSpPr txBox="1"/>
          <p:nvPr/>
        </p:nvSpPr>
        <p:spPr>
          <a:xfrm>
            <a:off x="3276600" y="4494388"/>
            <a:ext cx="228780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- 40    -30   -20    -10</a:t>
            </a:r>
            <a:endParaRPr/>
          </a:p>
        </p:txBody>
      </p:sp>
      <p:sp>
        <p:nvSpPr>
          <p:cNvPr id="243" name="Google Shape;243;p21"/>
          <p:cNvSpPr txBox="1"/>
          <p:nvPr/>
        </p:nvSpPr>
        <p:spPr>
          <a:xfrm>
            <a:off x="6465806" y="4462122"/>
            <a:ext cx="260199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+10    +20    +30     +40</a:t>
            </a:r>
            <a:endParaRPr/>
          </a:p>
        </p:txBody>
      </p:sp>
      <p:sp>
        <p:nvSpPr>
          <p:cNvPr id="244" name="Google Shape;244;p21"/>
          <p:cNvSpPr txBox="1"/>
          <p:nvPr/>
        </p:nvSpPr>
        <p:spPr>
          <a:xfrm>
            <a:off x="5638800" y="4418188"/>
            <a:ext cx="31290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245" name="Google Shape;245;p21"/>
          <p:cNvSpPr txBox="1"/>
          <p:nvPr/>
        </p:nvSpPr>
        <p:spPr>
          <a:xfrm>
            <a:off x="5105401" y="4799188"/>
            <a:ext cx="703263" cy="33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-1000</a:t>
            </a:r>
            <a:endParaRPr/>
          </a:p>
        </p:txBody>
      </p:sp>
      <p:sp>
        <p:nvSpPr>
          <p:cNvPr id="246" name="Google Shape;246;p21"/>
          <p:cNvSpPr txBox="1"/>
          <p:nvPr/>
        </p:nvSpPr>
        <p:spPr>
          <a:xfrm>
            <a:off x="5105401" y="5180188"/>
            <a:ext cx="703263" cy="33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-2000</a:t>
            </a:r>
            <a:endParaRPr/>
          </a:p>
        </p:txBody>
      </p:sp>
      <p:sp>
        <p:nvSpPr>
          <p:cNvPr id="247" name="Google Shape;247;p21"/>
          <p:cNvSpPr txBox="1"/>
          <p:nvPr/>
        </p:nvSpPr>
        <p:spPr>
          <a:xfrm>
            <a:off x="5105401" y="5561188"/>
            <a:ext cx="703263" cy="33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-3000</a:t>
            </a:r>
            <a:endParaRPr/>
          </a:p>
        </p:txBody>
      </p:sp>
      <p:sp>
        <p:nvSpPr>
          <p:cNvPr id="248" name="Google Shape;248;p21"/>
          <p:cNvSpPr txBox="1"/>
          <p:nvPr/>
        </p:nvSpPr>
        <p:spPr>
          <a:xfrm>
            <a:off x="5105401" y="5986638"/>
            <a:ext cx="703263" cy="33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-4000</a:t>
            </a:r>
            <a:endParaRPr/>
          </a:p>
        </p:txBody>
      </p:sp>
      <p:sp>
        <p:nvSpPr>
          <p:cNvPr id="249" name="Google Shape;249;p21"/>
          <p:cNvSpPr txBox="1"/>
          <p:nvPr/>
        </p:nvSpPr>
        <p:spPr>
          <a:xfrm>
            <a:off x="5089525" y="3868913"/>
            <a:ext cx="635000" cy="33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1000</a:t>
            </a:r>
            <a:endParaRPr/>
          </a:p>
        </p:txBody>
      </p:sp>
      <p:sp>
        <p:nvSpPr>
          <p:cNvPr id="250" name="Google Shape;250;p21"/>
          <p:cNvSpPr txBox="1"/>
          <p:nvPr/>
        </p:nvSpPr>
        <p:spPr>
          <a:xfrm>
            <a:off x="5105400" y="2970388"/>
            <a:ext cx="635000" cy="33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3000</a:t>
            </a:r>
            <a:endParaRPr/>
          </a:p>
        </p:txBody>
      </p:sp>
      <p:sp>
        <p:nvSpPr>
          <p:cNvPr id="251" name="Google Shape;251;p21"/>
          <p:cNvSpPr txBox="1"/>
          <p:nvPr/>
        </p:nvSpPr>
        <p:spPr>
          <a:xfrm>
            <a:off x="5105400" y="2436988"/>
            <a:ext cx="635000" cy="33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4000</a:t>
            </a:r>
            <a:endParaRPr/>
          </a:p>
        </p:txBody>
      </p:sp>
      <p:sp>
        <p:nvSpPr>
          <p:cNvPr id="252" name="Google Shape;252;p21"/>
          <p:cNvSpPr txBox="1"/>
          <p:nvPr/>
        </p:nvSpPr>
        <p:spPr>
          <a:xfrm>
            <a:off x="5105400" y="1979788"/>
            <a:ext cx="635000" cy="33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5000</a:t>
            </a:r>
            <a:endParaRPr/>
          </a:p>
        </p:txBody>
      </p:sp>
      <p:sp>
        <p:nvSpPr>
          <p:cNvPr id="253" name="Google Shape;253;p21"/>
          <p:cNvSpPr txBox="1"/>
          <p:nvPr/>
        </p:nvSpPr>
        <p:spPr>
          <a:xfrm>
            <a:off x="5105400" y="1522588"/>
            <a:ext cx="635000" cy="33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6000</a:t>
            </a:r>
            <a:endParaRPr/>
          </a:p>
        </p:txBody>
      </p:sp>
      <p:sp>
        <p:nvSpPr>
          <p:cNvPr id="254" name="Google Shape;254;p21"/>
          <p:cNvSpPr txBox="1"/>
          <p:nvPr/>
        </p:nvSpPr>
        <p:spPr>
          <a:xfrm>
            <a:off x="5105400" y="1065388"/>
            <a:ext cx="635000" cy="33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7000</a:t>
            </a:r>
            <a:endParaRPr/>
          </a:p>
        </p:txBody>
      </p:sp>
      <p:cxnSp>
        <p:nvCxnSpPr>
          <p:cNvPr id="255" name="Google Shape;255;p21"/>
          <p:cNvCxnSpPr/>
          <p:nvPr/>
        </p:nvCxnSpPr>
        <p:spPr>
          <a:xfrm>
            <a:off x="3505200" y="1446388"/>
            <a:ext cx="5105400" cy="4419600"/>
          </a:xfrm>
          <a:prstGeom prst="straightConnector1">
            <a:avLst/>
          </a:prstGeom>
          <a:noFill/>
          <a:ln cap="flat" cmpd="sng" w="28575">
            <a:solidFill>
              <a:srgbClr val="3F21F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56" name="Google Shape;256;p21"/>
          <p:cNvCxnSpPr/>
          <p:nvPr/>
        </p:nvCxnSpPr>
        <p:spPr>
          <a:xfrm flipH="1" rot="10800000">
            <a:off x="3429000" y="1141588"/>
            <a:ext cx="5181600" cy="4648200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dash"/>
            <a:round/>
            <a:headEnd len="med" w="med" type="none"/>
            <a:tailEnd len="med" w="med" type="none"/>
          </a:ln>
        </p:spPr>
      </p:cxnSp>
      <p:cxnSp>
        <p:nvCxnSpPr>
          <p:cNvPr id="257" name="Google Shape;257;p21"/>
          <p:cNvCxnSpPr/>
          <p:nvPr/>
        </p:nvCxnSpPr>
        <p:spPr>
          <a:xfrm flipH="1" rot="10800000">
            <a:off x="3429000" y="3275188"/>
            <a:ext cx="5181600" cy="609600"/>
          </a:xfrm>
          <a:prstGeom prst="straightConnector1">
            <a:avLst/>
          </a:prstGeom>
          <a:noFill/>
          <a:ln cap="flat" cmpd="sng" w="38100">
            <a:solidFill>
              <a:srgbClr val="7F6000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58" name="Google Shape;258;p21"/>
          <p:cNvCxnSpPr/>
          <p:nvPr/>
        </p:nvCxnSpPr>
        <p:spPr>
          <a:xfrm flipH="1">
            <a:off x="5943600" y="2360788"/>
            <a:ext cx="457200" cy="1219200"/>
          </a:xfrm>
          <a:prstGeom prst="straightConnector1">
            <a:avLst/>
          </a:prstGeom>
          <a:noFill/>
          <a:ln cap="flat" cmpd="sng" w="38100">
            <a:solidFill>
              <a:schemeClr val="lt1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59" name="Google Shape;259;p21"/>
          <p:cNvSpPr txBox="1"/>
          <p:nvPr/>
        </p:nvSpPr>
        <p:spPr>
          <a:xfrm>
            <a:off x="5486400" y="3122788"/>
            <a:ext cx="819150" cy="366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$2130</a:t>
            </a:r>
            <a:endParaRPr/>
          </a:p>
        </p:txBody>
      </p:sp>
      <p:sp>
        <p:nvSpPr>
          <p:cNvPr id="260" name="Google Shape;260;p21"/>
          <p:cNvSpPr txBox="1"/>
          <p:nvPr/>
        </p:nvSpPr>
        <p:spPr>
          <a:xfrm rot="-2595916">
            <a:off x="5772123" y="1978479"/>
            <a:ext cx="292740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Annual Net Cash Flow, A</a:t>
            </a:r>
            <a:endParaRPr/>
          </a:p>
        </p:txBody>
      </p:sp>
      <p:sp>
        <p:nvSpPr>
          <p:cNvPr id="261" name="Google Shape;261;p21"/>
          <p:cNvSpPr txBox="1"/>
          <p:nvPr/>
        </p:nvSpPr>
        <p:spPr>
          <a:xfrm rot="-2015512">
            <a:off x="7123294" y="2054679"/>
            <a:ext cx="1571264" cy="369332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Useful Life, N</a:t>
            </a:r>
            <a:endParaRPr/>
          </a:p>
        </p:txBody>
      </p:sp>
      <p:sp>
        <p:nvSpPr>
          <p:cNvPr id="262" name="Google Shape;262;p21"/>
          <p:cNvSpPr txBox="1"/>
          <p:nvPr/>
        </p:nvSpPr>
        <p:spPr>
          <a:xfrm rot="-396836">
            <a:off x="7024265" y="2969079"/>
            <a:ext cx="218842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Market Value, MV</a:t>
            </a:r>
            <a:endParaRPr/>
          </a:p>
        </p:txBody>
      </p:sp>
      <p:sp>
        <p:nvSpPr>
          <p:cNvPr id="263" name="Google Shape;263;p21"/>
          <p:cNvSpPr txBox="1"/>
          <p:nvPr/>
        </p:nvSpPr>
        <p:spPr>
          <a:xfrm rot="2592057">
            <a:off x="3125650" y="1488243"/>
            <a:ext cx="228545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3F21F1"/>
                </a:solidFill>
                <a:latin typeface="Calibri"/>
                <a:ea typeface="Calibri"/>
                <a:cs typeface="Calibri"/>
                <a:sym typeface="Calibri"/>
              </a:rPr>
              <a:t>Capital Investment ,I</a:t>
            </a:r>
            <a:endParaRPr/>
          </a:p>
        </p:txBody>
      </p:sp>
      <p:sp>
        <p:nvSpPr>
          <p:cNvPr id="264" name="Google Shape;264;p21"/>
          <p:cNvSpPr/>
          <p:nvPr/>
        </p:nvSpPr>
        <p:spPr>
          <a:xfrm>
            <a:off x="5105400" y="3351388"/>
            <a:ext cx="635000" cy="33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2000</a:t>
            </a:r>
            <a:endParaRPr/>
          </a:p>
        </p:txBody>
      </p:sp>
      <p:cxnSp>
        <p:nvCxnSpPr>
          <p:cNvPr id="265" name="Google Shape;265;p21"/>
          <p:cNvCxnSpPr/>
          <p:nvPr/>
        </p:nvCxnSpPr>
        <p:spPr>
          <a:xfrm rot="-5400000">
            <a:off x="2590800" y="3656188"/>
            <a:ext cx="5334000" cy="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66" name="Google Shape;266;p21"/>
          <p:cNvCxnSpPr/>
          <p:nvPr/>
        </p:nvCxnSpPr>
        <p:spPr>
          <a:xfrm rot="-5400000">
            <a:off x="1981200" y="3656188"/>
            <a:ext cx="5334000" cy="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67" name="Google Shape;267;p21"/>
          <p:cNvCxnSpPr/>
          <p:nvPr/>
        </p:nvCxnSpPr>
        <p:spPr>
          <a:xfrm rot="-5400000">
            <a:off x="1447800" y="3656188"/>
            <a:ext cx="5334000" cy="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68" name="Google Shape;268;p21"/>
          <p:cNvCxnSpPr/>
          <p:nvPr/>
        </p:nvCxnSpPr>
        <p:spPr>
          <a:xfrm rot="-5400000">
            <a:off x="838200" y="3656188"/>
            <a:ext cx="5334000" cy="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69" name="Google Shape;269;p21"/>
          <p:cNvCxnSpPr/>
          <p:nvPr/>
        </p:nvCxnSpPr>
        <p:spPr>
          <a:xfrm rot="-5400000">
            <a:off x="4038600" y="3656188"/>
            <a:ext cx="5334000" cy="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70" name="Google Shape;270;p21"/>
          <p:cNvCxnSpPr/>
          <p:nvPr/>
        </p:nvCxnSpPr>
        <p:spPr>
          <a:xfrm rot="-5400000">
            <a:off x="4724400" y="3656188"/>
            <a:ext cx="5334000" cy="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71" name="Google Shape;271;p21"/>
          <p:cNvCxnSpPr/>
          <p:nvPr/>
        </p:nvCxnSpPr>
        <p:spPr>
          <a:xfrm rot="-5400000">
            <a:off x="5334000" y="3656188"/>
            <a:ext cx="5334000" cy="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72" name="Google Shape;272;p21"/>
          <p:cNvCxnSpPr/>
          <p:nvPr/>
        </p:nvCxnSpPr>
        <p:spPr>
          <a:xfrm rot="-5400000">
            <a:off x="5943600" y="3656188"/>
            <a:ext cx="5334000" cy="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73" name="Google Shape;273;p21"/>
          <p:cNvSpPr/>
          <p:nvPr/>
        </p:nvSpPr>
        <p:spPr>
          <a:xfrm>
            <a:off x="3505201" y="1979788"/>
            <a:ext cx="5095875" cy="2997200"/>
          </a:xfrm>
          <a:custGeom>
            <a:rect b="b" l="l" r="r" t="t"/>
            <a:pathLst>
              <a:path extrusionOk="0" h="4720" w="8025">
                <a:moveTo>
                  <a:pt x="0" y="4720"/>
                </a:moveTo>
                <a:cubicBezTo>
                  <a:pt x="430" y="4583"/>
                  <a:pt x="861" y="4446"/>
                  <a:pt x="1671" y="3960"/>
                </a:cubicBezTo>
                <a:cubicBezTo>
                  <a:pt x="2481" y="3474"/>
                  <a:pt x="3800" y="2465"/>
                  <a:pt x="4859" y="1805"/>
                </a:cubicBezTo>
                <a:cubicBezTo>
                  <a:pt x="5918" y="1145"/>
                  <a:pt x="7497" y="301"/>
                  <a:pt x="8025" y="0"/>
                </a:cubicBezTo>
              </a:path>
            </a:pathLst>
          </a:custGeom>
          <a:noFill/>
          <a:ln cap="flat" cmpd="sng" w="28575">
            <a:solidFill>
              <a:srgbClr val="00B05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fade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2"/>
          <p:cNvSpPr/>
          <p:nvPr/>
        </p:nvSpPr>
        <p:spPr>
          <a:xfrm>
            <a:off x="708804" y="997063"/>
            <a:ext cx="5277342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 u="sng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Step 7</a:t>
            </a:r>
            <a:r>
              <a:rPr b="1" lang="en-US" sz="280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Revelations Of Spider plot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22"/>
          <p:cNvSpPr/>
          <p:nvPr/>
        </p:nvSpPr>
        <p:spPr>
          <a:xfrm>
            <a:off x="570781" y="1574321"/>
            <a:ext cx="10333008" cy="47089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Shows the sensitivity of the present worth to percent deviation changes in each factor’s best estimate</a:t>
            </a:r>
            <a:endParaRPr/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Other factors are assumed to remain at their best estimate values</a:t>
            </a:r>
            <a:endParaRPr/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relative degree of sensitivity of the present worth to each factor is indicated by the slope of the curves (the  “steeper” the slope of a curve the more sensitive the present worth is to the factor)</a:t>
            </a:r>
            <a:endParaRPr/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this example:</a:t>
            </a:r>
            <a:endParaRPr/>
          </a:p>
          <a:p>
            <a:pPr indent="0" lvl="1" marL="4572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Present worth is insensitive to MV and N</a:t>
            </a:r>
            <a:endParaRPr/>
          </a:p>
          <a:p>
            <a:pPr indent="0" lvl="1" marL="4572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Present worth is sensitive to I, A, </a:t>
            </a:r>
            <a:endParaRPr b="1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0" name="Google Shape;280;p22"/>
          <p:cNvSpPr txBox="1"/>
          <p:nvPr>
            <p:ph type="title"/>
          </p:nvPr>
        </p:nvSpPr>
        <p:spPr>
          <a:xfrm>
            <a:off x="838200" y="-143834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 (Cont’d…..)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3"/>
          <p:cNvSpPr txBox="1"/>
          <p:nvPr>
            <p:ph idx="1" type="body"/>
          </p:nvPr>
        </p:nvSpPr>
        <p:spPr>
          <a:xfrm>
            <a:off x="501769" y="1756613"/>
            <a:ext cx="10169106" cy="51013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457200" lvl="0" marL="4572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Alternative evaluation may require a series of decisions where the outcome from one stage is important to the next stage of decision making. </a:t>
            </a:r>
            <a:endParaRPr/>
          </a:p>
          <a:p>
            <a:pPr indent="-457200" lvl="0" marL="4572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When each alternative is clearly defined and probability estimates can be made to account for risk, it is helpful to perform the evaluation using decision tree. [5]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A decision tree is a </a:t>
            </a:r>
            <a:r>
              <a:rPr b="1" lang="en-US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flowchart that starts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 with one main idea and then branches out based on the consequences of your decisions.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6" name="Google Shape;286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Tree Analysis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4"/>
          <p:cNvSpPr txBox="1"/>
          <p:nvPr>
            <p:ph idx="1" type="body"/>
          </p:nvPr>
        </p:nvSpPr>
        <p:spPr>
          <a:xfrm>
            <a:off x="622540" y="1325563"/>
            <a:ext cx="10039709" cy="53688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Decision tree is a powerful means of facilitating the analysis of important problems, especially those that involve sequential decisions and variable outcomes over time. [3]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It’s called a “decision tree” because the model typically looks like a tree with branches. [6]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In short,</a:t>
            </a: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decision tree is the graphic representation of various alternative solutions that are available to solve a given problem, in order to determine the most effective courses of action. [7]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2" name="Google Shape;292;p24"/>
          <p:cNvSpPr txBox="1"/>
          <p:nvPr>
            <p:ph type="title"/>
          </p:nvPr>
        </p:nvSpPr>
        <p:spPr>
          <a:xfrm>
            <a:off x="838200" y="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Tree Analysis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5"/>
          <p:cNvSpPr txBox="1"/>
          <p:nvPr>
            <p:ph idx="1" type="body"/>
          </p:nvPr>
        </p:nvSpPr>
        <p:spPr>
          <a:xfrm>
            <a:off x="838200" y="1825624"/>
            <a:ext cx="10160479" cy="47822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A decision tree includes: [5]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More than one stage of alternative selection.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Selection of an alternative at one stage that leads to another stage.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Expected results from a decision at each stage.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Probability estimates for each outcome.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Estimate of economic value (cost or revenue) for each outcome.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Measure of worth as the selection criterion such as E(PW). </a:t>
            </a:r>
            <a:endParaRPr/>
          </a:p>
          <a:p>
            <a:pPr indent="-508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8" name="Google Shape;298;p2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Tree Analysis (Cont’d….) 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6"/>
          <p:cNvSpPr txBox="1"/>
          <p:nvPr>
            <p:ph idx="1" type="body"/>
          </p:nvPr>
        </p:nvSpPr>
        <p:spPr>
          <a:xfrm>
            <a:off x="562155" y="1437436"/>
            <a:ext cx="9884434" cy="49202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b="1" lang="en-US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Components of Decision Tree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The decision tree is constructed left to right and includes each possible decision and outcome.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800"/>
              <a:buChar char="•"/>
            </a:pPr>
            <a:r>
              <a:rPr b="1" lang="en-US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node: 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A square represents a decision node for making decision by a decision maker.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800"/>
              <a:buChar char="•"/>
            </a:pPr>
            <a:r>
              <a:rPr b="1" lang="en-US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Branch: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  It is a line connecting nodes from the left to the right of the diagram.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800"/>
              <a:buChar char="•"/>
            </a:pPr>
            <a:r>
              <a:rPr b="1" lang="en-US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Probability node (chance node) : 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A circle represents probability node with the possible outcomes and estimated probabilities on the branches.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4" name="Google Shape;304;p2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Tree Analysis (Cont’d….) 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9" id="309" name="Google Shape;309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75450" y="1843955"/>
            <a:ext cx="7936302" cy="3823599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27"/>
          <p:cNvSpPr/>
          <p:nvPr/>
        </p:nvSpPr>
        <p:spPr>
          <a:xfrm>
            <a:off x="5046893" y="5820821"/>
            <a:ext cx="132183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Source: [5] </a:t>
            </a:r>
            <a:endParaRPr b="1"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1" name="Google Shape;311;p27"/>
          <p:cNvSpPr txBox="1"/>
          <p:nvPr>
            <p:ph type="title"/>
          </p:nvPr>
        </p:nvSpPr>
        <p:spPr>
          <a:xfrm>
            <a:off x="1373038" y="261608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Tree Analysis (Cont’d….) 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28"/>
          <p:cNvSpPr txBox="1"/>
          <p:nvPr>
            <p:ph idx="1" type="body"/>
          </p:nvPr>
        </p:nvSpPr>
        <p:spPr>
          <a:xfrm>
            <a:off x="622540" y="1454689"/>
            <a:ext cx="9979324" cy="4851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b="1" lang="en-US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the Evaluation and Selection of the alternative, the following information is necessary. 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[5]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The probability that is estimated must sum to 1.0 for each set of outcomes (branches) that results from decision. 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Economic information for each decision alternative and possible outcome, such as initial investment and estimated cash flows.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317" name="Google Shape;317;p2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Tree Analysis (Cont’d….) 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29"/>
          <p:cNvSpPr txBox="1"/>
          <p:nvPr>
            <p:ph idx="1" type="body"/>
          </p:nvPr>
        </p:nvSpPr>
        <p:spPr>
          <a:xfrm>
            <a:off x="665672" y="1204523"/>
            <a:ext cx="10515600" cy="53515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b="1" lang="en-US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Procedure for Solving Decision Tree Using PW analysis </a:t>
            </a:r>
            <a:endParaRPr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Start at the top right of the tree. Determine the PW value for each outcome branch.  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Calculate the Expected value for each decision alternative 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 E (decision) = Σ (outcome estimate) P (outcome) 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At each decision node, select the best E (decision) value – minimum cost or maximum value (if both cost and revenues are estimated). 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Continue moving to the left of the tree to the root decision in order to select the best alternative.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323" name="Google Shape;323;p29"/>
          <p:cNvSpPr txBox="1"/>
          <p:nvPr>
            <p:ph type="title"/>
          </p:nvPr>
        </p:nvSpPr>
        <p:spPr>
          <a:xfrm>
            <a:off x="941717" y="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Tree Analysis (Cont’d….) 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30"/>
          <p:cNvSpPr txBox="1"/>
          <p:nvPr>
            <p:ph type="title"/>
          </p:nvPr>
        </p:nvSpPr>
        <p:spPr>
          <a:xfrm>
            <a:off x="720306" y="30767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Tree Example</a:t>
            </a:r>
            <a:endParaRPr/>
          </a:p>
        </p:txBody>
      </p:sp>
      <p:sp>
        <p:nvSpPr>
          <p:cNvPr id="329" name="Google Shape;329;p30"/>
          <p:cNvSpPr txBox="1"/>
          <p:nvPr>
            <p:ph idx="1" type="body"/>
          </p:nvPr>
        </p:nvSpPr>
        <p:spPr>
          <a:xfrm>
            <a:off x="612476" y="1166003"/>
            <a:ext cx="9790982" cy="54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A company is planning for its plants by investing $ 3,60,000. Estimates for efficiency of design goals, their probabilities and corresponding annual expenses saving are as follows: 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The Company has another option to invest this money that earns 20% per year elsewhere. Based on the Expected PW as the decision criterion, determine whether the mechanizing is preferable or not? MARR = 12% and analysis period is 5 years.</a:t>
            </a:r>
            <a:endParaRPr/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/>
          </a:p>
        </p:txBody>
      </p:sp>
      <p:graphicFrame>
        <p:nvGraphicFramePr>
          <p:cNvPr id="330" name="Google Shape;330;p30"/>
          <p:cNvGraphicFramePr/>
          <p:nvPr/>
        </p:nvGraphicFramePr>
        <p:xfrm>
          <a:off x="2362200" y="274320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{034FA8E7-2B4A-4944-939B-5019E39971E5}</a:tableStyleId>
              </a:tblPr>
              <a:tblGrid>
                <a:gridCol w="2565400"/>
                <a:gridCol w="1320800"/>
                <a:gridCol w="2971800"/>
              </a:tblGrid>
              <a:tr h="3838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Design goal met (%)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Probability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Annual expenses saving ($)</a:t>
                      </a:r>
                      <a:endParaRPr b="1"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45725" marB="45725" marR="91450" marL="91450"/>
                </a:tc>
              </a:tr>
              <a:tr h="3838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85 </a:t>
                      </a:r>
                      <a:endParaRPr b="1" sz="1800" u="none" cap="none" strike="noStrike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0.35</a:t>
                      </a:r>
                      <a:endParaRPr b="1" sz="1800" u="none" cap="none" strike="noStrike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40,000</a:t>
                      </a:r>
                      <a:endParaRPr b="1" sz="1800" u="none" cap="none" strike="noStrike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45725" marB="45725" marR="91450" marL="91450"/>
                </a:tc>
              </a:tr>
              <a:tr h="3838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60</a:t>
                      </a:r>
                      <a:endParaRPr b="1" sz="1800" u="none" cap="none" strike="noStrike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0.50</a:t>
                      </a:r>
                      <a:endParaRPr b="1" sz="1800" u="none" cap="none" strike="noStrike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33,000</a:t>
                      </a:r>
                      <a:endParaRPr b="1" sz="1800" u="none" cap="none" strike="noStrike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45725" marB="45725" marR="91450" marL="91450"/>
                </a:tc>
              </a:tr>
              <a:tr h="3838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50</a:t>
                      </a:r>
                      <a:endParaRPr b="1" sz="1800" u="none" cap="none" strike="noStrike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0.15</a:t>
                      </a:r>
                      <a:endParaRPr b="1" sz="1800" u="none" cap="none" strike="noStrike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26,000</a:t>
                      </a:r>
                      <a:endParaRPr b="1" sz="1800" u="none" cap="none" strike="noStrike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1"/>
          <p:cNvSpPr txBox="1"/>
          <p:nvPr>
            <p:ph idx="1" type="body"/>
          </p:nvPr>
        </p:nvSpPr>
        <p:spPr>
          <a:xfrm>
            <a:off x="743309" y="1566833"/>
            <a:ext cx="10177732" cy="48598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The PW corresponding to each efficiency goals are :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800"/>
              <a:buChar char="•"/>
            </a:pPr>
            <a:r>
              <a:rPr b="1" lang="en-US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PW (12%) </a:t>
            </a:r>
            <a:r>
              <a:rPr b="1" baseline="-25000" lang="en-US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85</a:t>
            </a:r>
            <a:r>
              <a:rPr b="1" lang="en-US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= - 3,60,000 + 40,000 (P/A, 12%, 5 ) = - $ 2,15,808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800"/>
              <a:buChar char="•"/>
            </a:pPr>
            <a:r>
              <a:rPr b="1" lang="en-US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PW (12%) </a:t>
            </a:r>
            <a:r>
              <a:rPr b="1" baseline="-25000" lang="en-US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60</a:t>
            </a:r>
            <a:r>
              <a:rPr b="1" lang="en-US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= - 3,60,000 + 33,000 (P/A, 12%, 5 ) = - $ 2,41,042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800"/>
              <a:buChar char="•"/>
            </a:pPr>
            <a:r>
              <a:rPr b="1" lang="en-US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PW (12%) </a:t>
            </a:r>
            <a:r>
              <a:rPr b="1" baseline="-25000" lang="en-US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50</a:t>
            </a:r>
            <a:r>
              <a:rPr b="1" lang="en-US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= - 3,60,000 + 26,000 (P/A, 12%, 5 ) = - $ 2,66,275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For Option 2 (Invest elsewhere that earns 20% per year)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800"/>
              <a:buChar char="•"/>
            </a:pPr>
            <a:r>
              <a:rPr b="1" lang="en-US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Annual earning 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= (0.2 * 3,60,000) = $ 72,000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800"/>
              <a:buChar char="•"/>
            </a:pPr>
            <a:r>
              <a:rPr b="1" lang="en-US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PW (12%)  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= - 3,60,000 + 72,000 (P/A, 12%, 5 ) = - $ 1,00,454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336" name="Google Shape;336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Tree Example (Cont’d…..) 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32"/>
          <p:cNvSpPr/>
          <p:nvPr/>
        </p:nvSpPr>
        <p:spPr>
          <a:xfrm>
            <a:off x="1488056" y="3480759"/>
            <a:ext cx="609600" cy="457200"/>
          </a:xfrm>
          <a:prstGeom prst="rect">
            <a:avLst/>
          </a:prstGeom>
          <a:solidFill>
            <a:schemeClr val="accen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342" name="Google Shape;342;p32"/>
          <p:cNvCxnSpPr>
            <a:stCxn id="341" idx="3"/>
          </p:cNvCxnSpPr>
          <p:nvPr/>
        </p:nvCxnSpPr>
        <p:spPr>
          <a:xfrm flipH="1" rot="10800000">
            <a:off x="2097656" y="2490159"/>
            <a:ext cx="1219200" cy="1219200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343" name="Google Shape;343;p32"/>
          <p:cNvCxnSpPr>
            <a:stCxn id="341" idx="3"/>
          </p:cNvCxnSpPr>
          <p:nvPr/>
        </p:nvCxnSpPr>
        <p:spPr>
          <a:xfrm>
            <a:off x="2097656" y="3709359"/>
            <a:ext cx="1219200" cy="1066800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344" name="Google Shape;344;p32"/>
          <p:cNvCxnSpPr/>
          <p:nvPr/>
        </p:nvCxnSpPr>
        <p:spPr>
          <a:xfrm>
            <a:off x="3316856" y="2490159"/>
            <a:ext cx="1524000" cy="1588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345" name="Google Shape;345;p32"/>
          <p:cNvCxnSpPr/>
          <p:nvPr/>
        </p:nvCxnSpPr>
        <p:spPr>
          <a:xfrm>
            <a:off x="3316856" y="4776159"/>
            <a:ext cx="1524000" cy="1588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46" name="Google Shape;346;p32"/>
          <p:cNvSpPr/>
          <p:nvPr/>
        </p:nvSpPr>
        <p:spPr>
          <a:xfrm>
            <a:off x="4840856" y="2261559"/>
            <a:ext cx="381000" cy="457200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7" name="Google Shape;347;p32"/>
          <p:cNvSpPr/>
          <p:nvPr/>
        </p:nvSpPr>
        <p:spPr>
          <a:xfrm>
            <a:off x="4840856" y="4471359"/>
            <a:ext cx="381000" cy="457200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348" name="Google Shape;348;p32"/>
          <p:cNvCxnSpPr>
            <a:stCxn id="346" idx="6"/>
          </p:cNvCxnSpPr>
          <p:nvPr/>
        </p:nvCxnSpPr>
        <p:spPr>
          <a:xfrm flipH="1" rot="10800000">
            <a:off x="5221856" y="2109159"/>
            <a:ext cx="304800" cy="381000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349" name="Google Shape;349;p32"/>
          <p:cNvCxnSpPr/>
          <p:nvPr/>
        </p:nvCxnSpPr>
        <p:spPr>
          <a:xfrm>
            <a:off x="5526656" y="2109159"/>
            <a:ext cx="2133600" cy="1588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350" name="Google Shape;350;p32"/>
          <p:cNvCxnSpPr>
            <a:stCxn id="346" idx="6"/>
          </p:cNvCxnSpPr>
          <p:nvPr/>
        </p:nvCxnSpPr>
        <p:spPr>
          <a:xfrm>
            <a:off x="5221856" y="2490159"/>
            <a:ext cx="2438400" cy="1500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351" name="Google Shape;351;p32"/>
          <p:cNvCxnSpPr>
            <a:stCxn id="346" idx="6"/>
          </p:cNvCxnSpPr>
          <p:nvPr/>
        </p:nvCxnSpPr>
        <p:spPr>
          <a:xfrm>
            <a:off x="5221856" y="2490159"/>
            <a:ext cx="304800" cy="381000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352" name="Google Shape;352;p32"/>
          <p:cNvCxnSpPr/>
          <p:nvPr/>
        </p:nvCxnSpPr>
        <p:spPr>
          <a:xfrm>
            <a:off x="5526656" y="2871159"/>
            <a:ext cx="2133600" cy="1588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53" name="Google Shape;353;p32"/>
          <p:cNvSpPr txBox="1"/>
          <p:nvPr/>
        </p:nvSpPr>
        <p:spPr>
          <a:xfrm>
            <a:off x="5597823" y="1771879"/>
            <a:ext cx="2595833" cy="369332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85 : 0.35      40,000</a:t>
            </a:r>
            <a:endParaRPr/>
          </a:p>
        </p:txBody>
      </p:sp>
      <p:sp>
        <p:nvSpPr>
          <p:cNvPr id="354" name="Google Shape;354;p32"/>
          <p:cNvSpPr txBox="1"/>
          <p:nvPr/>
        </p:nvSpPr>
        <p:spPr>
          <a:xfrm>
            <a:off x="5597823" y="1176962"/>
            <a:ext cx="342900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Probability    Annual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 Saving</a:t>
            </a:r>
            <a:endParaRPr/>
          </a:p>
        </p:txBody>
      </p:sp>
      <p:sp>
        <p:nvSpPr>
          <p:cNvPr id="355" name="Google Shape;355;p32"/>
          <p:cNvSpPr txBox="1"/>
          <p:nvPr/>
        </p:nvSpPr>
        <p:spPr>
          <a:xfrm>
            <a:off x="5602856" y="2173692"/>
            <a:ext cx="25146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60 : 0.50      33,000</a:t>
            </a:r>
            <a:endParaRPr b="1"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6" name="Google Shape;356;p32"/>
          <p:cNvSpPr txBox="1"/>
          <p:nvPr/>
        </p:nvSpPr>
        <p:spPr>
          <a:xfrm>
            <a:off x="5602856" y="2566360"/>
            <a:ext cx="26670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50 : 0.15      26,000</a:t>
            </a:r>
            <a:endParaRPr/>
          </a:p>
        </p:txBody>
      </p:sp>
      <p:sp>
        <p:nvSpPr>
          <p:cNvPr id="357" name="Google Shape;357;p32"/>
          <p:cNvSpPr txBox="1"/>
          <p:nvPr/>
        </p:nvSpPr>
        <p:spPr>
          <a:xfrm>
            <a:off x="7888855" y="1347160"/>
            <a:ext cx="257456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Present worth (12%)</a:t>
            </a:r>
            <a:endParaRPr/>
          </a:p>
        </p:txBody>
      </p:sp>
      <p:sp>
        <p:nvSpPr>
          <p:cNvPr id="358" name="Google Shape;358;p32"/>
          <p:cNvSpPr txBox="1"/>
          <p:nvPr/>
        </p:nvSpPr>
        <p:spPr>
          <a:xfrm>
            <a:off x="8193656" y="1804359"/>
            <a:ext cx="16002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$ 215808</a:t>
            </a:r>
            <a:endParaRPr/>
          </a:p>
        </p:txBody>
      </p:sp>
      <p:sp>
        <p:nvSpPr>
          <p:cNvPr id="359" name="Google Shape;359;p32"/>
          <p:cNvSpPr txBox="1"/>
          <p:nvPr/>
        </p:nvSpPr>
        <p:spPr>
          <a:xfrm>
            <a:off x="8193656" y="2185359"/>
            <a:ext cx="16002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$ 241042</a:t>
            </a:r>
            <a:endParaRPr/>
          </a:p>
        </p:txBody>
      </p:sp>
      <p:sp>
        <p:nvSpPr>
          <p:cNvPr id="360" name="Google Shape;360;p32"/>
          <p:cNvSpPr txBox="1"/>
          <p:nvPr/>
        </p:nvSpPr>
        <p:spPr>
          <a:xfrm>
            <a:off x="8193656" y="2566359"/>
            <a:ext cx="16002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$ 266275</a:t>
            </a:r>
            <a:endParaRPr/>
          </a:p>
        </p:txBody>
      </p:sp>
      <p:sp>
        <p:nvSpPr>
          <p:cNvPr id="361" name="Google Shape;361;p32"/>
          <p:cNvSpPr txBox="1"/>
          <p:nvPr/>
        </p:nvSpPr>
        <p:spPr>
          <a:xfrm>
            <a:off x="1564256" y="3404560"/>
            <a:ext cx="45720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</a:t>
            </a:r>
            <a:endParaRPr/>
          </a:p>
        </p:txBody>
      </p:sp>
      <p:sp>
        <p:nvSpPr>
          <p:cNvPr id="362" name="Google Shape;362;p32"/>
          <p:cNvSpPr txBox="1"/>
          <p:nvPr/>
        </p:nvSpPr>
        <p:spPr>
          <a:xfrm>
            <a:off x="4802756" y="2326235"/>
            <a:ext cx="6096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D1</a:t>
            </a:r>
            <a:endParaRPr/>
          </a:p>
        </p:txBody>
      </p:sp>
      <p:sp>
        <p:nvSpPr>
          <p:cNvPr id="363" name="Google Shape;363;p32"/>
          <p:cNvSpPr txBox="1"/>
          <p:nvPr/>
        </p:nvSpPr>
        <p:spPr>
          <a:xfrm>
            <a:off x="4802756" y="4503479"/>
            <a:ext cx="6096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D2</a:t>
            </a:r>
            <a:endParaRPr/>
          </a:p>
        </p:txBody>
      </p:sp>
      <p:sp>
        <p:nvSpPr>
          <p:cNvPr id="364" name="Google Shape;364;p32"/>
          <p:cNvSpPr txBox="1"/>
          <p:nvPr/>
        </p:nvSpPr>
        <p:spPr>
          <a:xfrm>
            <a:off x="2783456" y="1956760"/>
            <a:ext cx="21336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Mechanize</a:t>
            </a: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  <p:sp>
        <p:nvSpPr>
          <p:cNvPr id="365" name="Google Shape;365;p32"/>
          <p:cNvSpPr txBox="1"/>
          <p:nvPr/>
        </p:nvSpPr>
        <p:spPr>
          <a:xfrm>
            <a:off x="3393056" y="4699960"/>
            <a:ext cx="16764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Elsewhere</a:t>
            </a: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  <p:cxnSp>
        <p:nvCxnSpPr>
          <p:cNvPr id="366" name="Google Shape;366;p32"/>
          <p:cNvCxnSpPr/>
          <p:nvPr/>
        </p:nvCxnSpPr>
        <p:spPr>
          <a:xfrm>
            <a:off x="5221856" y="4776159"/>
            <a:ext cx="2667000" cy="1588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67" name="Google Shape;367;p32"/>
          <p:cNvSpPr txBox="1"/>
          <p:nvPr/>
        </p:nvSpPr>
        <p:spPr>
          <a:xfrm>
            <a:off x="5526656" y="4699959"/>
            <a:ext cx="33528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12% rate of return </a:t>
            </a:r>
            <a:endParaRPr/>
          </a:p>
        </p:txBody>
      </p:sp>
      <p:sp>
        <p:nvSpPr>
          <p:cNvPr id="368" name="Google Shape;368;p32"/>
          <p:cNvSpPr txBox="1"/>
          <p:nvPr/>
        </p:nvSpPr>
        <p:spPr>
          <a:xfrm>
            <a:off x="8269856" y="4471359"/>
            <a:ext cx="16002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$ 100454</a:t>
            </a:r>
            <a:endParaRPr/>
          </a:p>
        </p:txBody>
      </p:sp>
      <p:sp>
        <p:nvSpPr>
          <p:cNvPr id="369" name="Google Shape;369;p32"/>
          <p:cNvSpPr txBox="1"/>
          <p:nvPr/>
        </p:nvSpPr>
        <p:spPr>
          <a:xfrm>
            <a:off x="3050156" y="5286438"/>
            <a:ext cx="60198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3F21F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single stage decision tree diagram</a:t>
            </a:r>
            <a:endParaRPr/>
          </a:p>
        </p:txBody>
      </p:sp>
      <p:sp>
        <p:nvSpPr>
          <p:cNvPr id="370" name="Google Shape;370;p32"/>
          <p:cNvSpPr txBox="1"/>
          <p:nvPr>
            <p:ph type="title"/>
          </p:nvPr>
        </p:nvSpPr>
        <p:spPr>
          <a:xfrm>
            <a:off x="802256" y="14885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Tree Example (Cont’d…..) 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33"/>
          <p:cNvSpPr txBox="1"/>
          <p:nvPr>
            <p:ph idx="1" type="body"/>
          </p:nvPr>
        </p:nvSpPr>
        <p:spPr>
          <a:xfrm>
            <a:off x="760562" y="1377051"/>
            <a:ext cx="10515600" cy="48857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>
                <a:latin typeface="Times New Roman"/>
                <a:ea typeface="Times New Roman"/>
                <a:cs typeface="Times New Roman"/>
                <a:sym typeface="Times New Roman"/>
              </a:rPr>
              <a:t>Expected PW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 u="sng">
                <a:latin typeface="Times New Roman"/>
                <a:ea typeface="Times New Roman"/>
                <a:cs typeface="Times New Roman"/>
                <a:sym typeface="Times New Roman"/>
              </a:rPr>
              <a:t>For option 1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E (PW) = - 215808 (0.35) +(– 241042) ( 0.50) + (– 266275) (0.15)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              = - $ 2,35,995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 u="sng">
                <a:latin typeface="Times New Roman"/>
                <a:ea typeface="Times New Roman"/>
                <a:cs typeface="Times New Roman"/>
                <a:sym typeface="Times New Roman"/>
              </a:rPr>
              <a:t>For Option 2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E (PW) = - $ 100454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  The analysis indicates that none of the options are preferable and even if we make the decision, the option 2 should be selected.</a:t>
            </a:r>
            <a:endParaRPr/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376" name="Google Shape;376;p33"/>
          <p:cNvSpPr txBox="1"/>
          <p:nvPr>
            <p:ph type="title"/>
          </p:nvPr>
        </p:nvSpPr>
        <p:spPr>
          <a:xfrm>
            <a:off x="1416170" y="227102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Tree Example (Cont’d…..) 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3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Scenario Analysis 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2" name="Google Shape;382;p34"/>
          <p:cNvSpPr txBox="1"/>
          <p:nvPr>
            <p:ph idx="1" type="body"/>
          </p:nvPr>
        </p:nvSpPr>
        <p:spPr>
          <a:xfrm>
            <a:off x="596660" y="1690688"/>
            <a:ext cx="10065589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It is also called the Optimistic- pessimistic – most likely estimation.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Sensitivity and break even analysis is useful to show the effect of one common variable and NPW.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In reality there may be difficult to specify precisely the relationship between a particular variable and the NPW because there may be interdependence between the variable. [8]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Hence the relationship is further complicated by inter dependencies among the variables at a time.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35"/>
          <p:cNvSpPr txBox="1"/>
          <p:nvPr>
            <p:ph idx="1" type="body"/>
          </p:nvPr>
        </p:nvSpPr>
        <p:spPr>
          <a:xfrm>
            <a:off x="838200" y="1825625"/>
            <a:ext cx="9867181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Scenario analysis is the technique that considers the sensitivity of NPW due to change in key variables at a time and the range of likely value of those variables.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For example, the decision maker may examine three extreme cases i.e. best case scenario, worst case scenario and the most likely scenario.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The NPWs under the worse and the best scenarios are then calculated and compared with the expected (or base case) NPW.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8" name="Google Shape;388;p35"/>
          <p:cNvSpPr txBox="1"/>
          <p:nvPr>
            <p:ph type="title"/>
          </p:nvPr>
        </p:nvSpPr>
        <p:spPr>
          <a:xfrm>
            <a:off x="1071113" y="373751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Scenario Analysis (Cont’d…)  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36"/>
          <p:cNvSpPr txBox="1"/>
          <p:nvPr>
            <p:ph type="title"/>
          </p:nvPr>
        </p:nvSpPr>
        <p:spPr>
          <a:xfrm>
            <a:off x="924464" y="24127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Risk Adjust MARR </a:t>
            </a:r>
            <a:endParaRPr/>
          </a:p>
        </p:txBody>
      </p:sp>
      <p:sp>
        <p:nvSpPr>
          <p:cNvPr id="394" name="Google Shape;394;p36"/>
          <p:cNvSpPr txBox="1"/>
          <p:nvPr>
            <p:ph idx="1" type="body"/>
          </p:nvPr>
        </p:nvSpPr>
        <p:spPr>
          <a:xfrm>
            <a:off x="493143" y="1325293"/>
            <a:ext cx="10048336" cy="51445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Uncertainty causes factors inherent to engineering economy studies, such as cash flows and project life, to become random variables in the analysis.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A widely used industrial practice for including some consideration of uncertainty is to increase the MARR when a project is thought to relatively uncertain.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Hence a procedure has emerged that employs risk adjust interest rates.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If two or more </a:t>
            </a:r>
            <a:r>
              <a:rPr b="1" lang="en-US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investments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 delivered the same </a:t>
            </a:r>
            <a:r>
              <a:rPr b="1" lang="en-US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return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 over a given time period, the one that has the lowest risk will have a better risk-adjusted return. [9]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37"/>
          <p:cNvSpPr txBox="1"/>
          <p:nvPr>
            <p:ph type="title"/>
          </p:nvPr>
        </p:nvSpPr>
        <p:spPr>
          <a:xfrm>
            <a:off x="864079" y="123586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References:</a:t>
            </a:r>
            <a:r>
              <a:rPr lang="en-US"/>
              <a:t> </a:t>
            </a:r>
            <a:endParaRPr/>
          </a:p>
        </p:txBody>
      </p:sp>
      <p:sp>
        <p:nvSpPr>
          <p:cNvPr id="400" name="Google Shape;400;p37"/>
          <p:cNvSpPr txBox="1"/>
          <p:nvPr>
            <p:ph idx="1" type="body"/>
          </p:nvPr>
        </p:nvSpPr>
        <p:spPr>
          <a:xfrm>
            <a:off x="717430" y="1230400"/>
            <a:ext cx="9177068" cy="696469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20000"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3600">
                <a:latin typeface="Times New Roman"/>
                <a:ea typeface="Times New Roman"/>
                <a:cs typeface="Times New Roman"/>
                <a:sym typeface="Times New Roman"/>
              </a:rPr>
              <a:t>[1] </a:t>
            </a:r>
            <a:r>
              <a:rPr b="1" lang="en-US" sz="36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https://www.slideshare.net/lashinialahendra/sensitivity-analysis</a:t>
            </a:r>
            <a:r>
              <a:rPr b="1" lang="en-US" sz="3600">
                <a:latin typeface="Times New Roman"/>
                <a:ea typeface="Times New Roman"/>
                <a:cs typeface="Times New Roman"/>
                <a:sym typeface="Times New Roman"/>
              </a:rPr>
              <a:t> (Viewed November 2022) 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3600">
                <a:latin typeface="Times New Roman"/>
                <a:ea typeface="Times New Roman"/>
                <a:cs typeface="Times New Roman"/>
                <a:sym typeface="Times New Roman"/>
              </a:rPr>
              <a:t>[2] </a:t>
            </a:r>
            <a:r>
              <a:rPr b="1" i="1" lang="en-US" sz="3600">
                <a:latin typeface="Times New Roman"/>
                <a:ea typeface="Times New Roman"/>
                <a:cs typeface="Times New Roman"/>
                <a:sym typeface="Times New Roman"/>
              </a:rPr>
              <a:t>Contemporary Engineering Economics, </a:t>
            </a:r>
            <a:r>
              <a:rPr b="1" lang="en-US" sz="3600">
                <a:latin typeface="Times New Roman"/>
                <a:ea typeface="Times New Roman"/>
                <a:cs typeface="Times New Roman"/>
                <a:sym typeface="Times New Roman"/>
              </a:rPr>
              <a:t>Chan S. Park Second Edition, Addison-Wesley Publishing Company, 1997. 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3600">
                <a:latin typeface="Times New Roman"/>
                <a:ea typeface="Times New Roman"/>
                <a:cs typeface="Times New Roman"/>
                <a:sym typeface="Times New Roman"/>
              </a:rPr>
              <a:t>[3] </a:t>
            </a:r>
            <a:r>
              <a:rPr b="1" i="1" lang="en-US" sz="3600">
                <a:latin typeface="Times New Roman"/>
                <a:ea typeface="Times New Roman"/>
                <a:cs typeface="Times New Roman"/>
                <a:sym typeface="Times New Roman"/>
              </a:rPr>
              <a:t>Engineering Economy:</a:t>
            </a:r>
            <a:r>
              <a:rPr b="1" lang="en-US" sz="3600">
                <a:latin typeface="Times New Roman"/>
                <a:ea typeface="Times New Roman"/>
                <a:cs typeface="Times New Roman"/>
                <a:sym typeface="Times New Roman"/>
              </a:rPr>
              <a:t> William G. Sullivan, James A. Bontadelli &amp; Elin M. Wicks, Eleventh Edition, Pearson Educations, Inc. 2000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 sz="33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38"/>
          <p:cNvSpPr txBox="1"/>
          <p:nvPr>
            <p:ph type="title"/>
          </p:nvPr>
        </p:nvSpPr>
        <p:spPr>
          <a:xfrm>
            <a:off x="1373038" y="158091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References (Cont’d….)</a:t>
            </a:r>
            <a:endParaRPr sz="3200"/>
          </a:p>
        </p:txBody>
      </p:sp>
      <p:sp>
        <p:nvSpPr>
          <p:cNvPr id="406" name="Google Shape;406;p38"/>
          <p:cNvSpPr txBox="1"/>
          <p:nvPr>
            <p:ph idx="1" type="body"/>
          </p:nvPr>
        </p:nvSpPr>
        <p:spPr>
          <a:xfrm>
            <a:off x="657045" y="1483654"/>
            <a:ext cx="9987952" cy="5213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[4]   </a:t>
            </a:r>
            <a:r>
              <a:rPr b="1" lang="en-US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  //corporatefinanceinstitute.com /resources / knowledge /modeling /what-is-sensitivity-analysis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 (Viewed November 2022) 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[5]</a:t>
            </a:r>
            <a:r>
              <a:rPr b="1" i="1" lang="en-US">
                <a:latin typeface="Times New Roman"/>
                <a:ea typeface="Times New Roman"/>
                <a:cs typeface="Times New Roman"/>
                <a:sym typeface="Times New Roman"/>
              </a:rPr>
              <a:t>Engineering Economy: 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Leland Blank and Anthony Tarquin, International Fifth Edition, Tata McGraw Hill Company Inc. 2002. 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[6] </a:t>
            </a:r>
            <a:r>
              <a:rPr b="1" lang="en-US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https://asana.com/resources/decision-tree-analysis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 (Viewed November 2022)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i="1" lang="en-US">
                <a:latin typeface="Times New Roman"/>
                <a:ea typeface="Times New Roman"/>
                <a:cs typeface="Times New Roman"/>
                <a:sym typeface="Times New Roman"/>
              </a:rPr>
              <a:t>[7] </a:t>
            </a:r>
            <a:r>
              <a:rPr b="1" lang="en-US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5"/>
              </a:rPr>
              <a:t>https://www.heavy.ai/technical-glossary/decision-tree-analysis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 (Viewed November 2022) </a:t>
            </a:r>
            <a:endParaRPr b="1" i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39"/>
          <p:cNvSpPr txBox="1"/>
          <p:nvPr>
            <p:ph idx="1" type="body"/>
          </p:nvPr>
        </p:nvSpPr>
        <p:spPr>
          <a:xfrm>
            <a:off x="838200" y="1825625"/>
            <a:ext cx="9599762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[8] A </a:t>
            </a:r>
            <a:r>
              <a:rPr b="1" i="1" lang="en-US">
                <a:latin typeface="Times New Roman"/>
                <a:ea typeface="Times New Roman"/>
                <a:cs typeface="Times New Roman"/>
                <a:sym typeface="Times New Roman"/>
              </a:rPr>
              <a:t>Textbook of Engineering Economics 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: Damodar Adhikari, First Edition, Dreamland Publication Pvt. Ltd. Kathmandu, Nepal, 2019.  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[9] </a:t>
            </a:r>
            <a:r>
              <a:rPr b="1" lang="en-US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 : // www.investopedia.com / terms /r / riskadjustedreturn.asp</a:t>
            </a: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  (Viewed November 2022)    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412" name="Google Shape;412;p39"/>
          <p:cNvSpPr txBox="1"/>
          <p:nvPr>
            <p:ph type="title"/>
          </p:nvPr>
        </p:nvSpPr>
        <p:spPr>
          <a:xfrm>
            <a:off x="941717" y="500062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b="1" lang="en-US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References (Cont’d….)</a:t>
            </a:r>
            <a:endParaRPr sz="3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2022-10-14T04:44:36Z</dcterms:created>
  <dc:creator>Dell</dc:creator>
</cp:coreProperties>
</file>