
<file path=[Content_Types].xml><?xml version="1.0" encoding="utf-8"?>
<Types xmlns="http://schemas.openxmlformats.org/package/2006/content-types">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Lst>
  <p:sldSz cy="6858000" cx="12192000"/>
  <p:notesSz cx="6858000" cy="9144000"/>
  <p:embeddedFontLst>
    <p:embeddedFont>
      <p:font typeface="Constantia"/>
      <p:regular r:id="rId61"/>
      <p:bold r:id="rId62"/>
      <p:italic r:id="rId63"/>
      <p:boldItalic r:id="rId6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65" roundtripDataSignature="AMtx7mgfESJPsWt8psBCo7I/VS4RlgxWY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94F57D6-6E30-420B-A929-F54C7F686708}">
  <a:tblStyle styleId="{A94F57D6-6E30-420B-A929-F54C7F686708}"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tcStyle>
        <a:fill>
          <a:solidFill>
            <a:schemeClr val="dk1">
              <a:alpha val="20000"/>
            </a:schemeClr>
          </a:solidFill>
        </a:fill>
      </a:tcStyle>
    </a:band1H>
    <a:band2H>
      <a:tcTxStyle/>
    </a:band2H>
    <a:band1V>
      <a:tcTxStyle/>
      <a:tcStyle>
        <a:fill>
          <a:solidFill>
            <a:schemeClr val="dk1">
              <a:alpha val="20000"/>
            </a:schemeClr>
          </a:solidFill>
        </a:fill>
      </a:tcStyle>
    </a:band1V>
    <a:band2V>
      <a:tcTxStyle/>
    </a:band2V>
    <a:lastCol>
      <a:tcTxStyle b="on" i="off"/>
    </a:lastCol>
    <a:firstCol>
      <a:tcTxStyle b="on" i="off"/>
    </a:firstCol>
    <a:lastRow>
      <a:tcTxStyle b="on" i="off"/>
      <a:tcStyle>
        <a:tcBdr>
          <a:top>
            <a:ln cap="flat" cmpd="sng" w="50800">
              <a:solidFill>
                <a:schemeClr val="dk1"/>
              </a:solidFill>
              <a:prstDash val="solid"/>
              <a:round/>
              <a:headEnd len="sm" w="sm" type="none"/>
              <a:tailEnd len="sm" w="sm" type="none"/>
            </a:ln>
          </a:top>
        </a:tcBdr>
        <a:fill>
          <a:solidFill>
            <a:srgbClr val="FFFFFF">
              <a:alpha val="0"/>
            </a:srgbClr>
          </a:solidFill>
        </a:fill>
      </a:tcStyle>
    </a:lastRow>
    <a:seCell>
      <a:tcTxStyle/>
    </a:seCell>
    <a:swCell>
      <a:tcTxStyle/>
    </a:swCell>
    <a:firstRow>
      <a:tcTxStyle b="on" i="off"/>
      <a:tcStyle>
        <a:tcBdr>
          <a:bottom>
            <a:ln cap="flat" cmpd="sng" w="25400">
              <a:solidFill>
                <a:schemeClr val="dk1"/>
              </a:solidFill>
              <a:prstDash val="solid"/>
              <a:round/>
              <a:headEnd len="sm" w="sm" type="none"/>
              <a:tailEnd len="sm" w="sm" type="none"/>
            </a:ln>
          </a:bottom>
        </a:tcBdr>
        <a:fill>
          <a:solidFill>
            <a:srgbClr val="FFFFFF">
              <a:alpha val="0"/>
            </a:srgbClr>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Constantia-bold.fntdata"/><Relationship Id="rId61" Type="http://schemas.openxmlformats.org/officeDocument/2006/relationships/font" Target="fonts/Constantia-regular.fntdata"/><Relationship Id="rId20" Type="http://schemas.openxmlformats.org/officeDocument/2006/relationships/slide" Target="slides/slide15.xml"/><Relationship Id="rId64" Type="http://schemas.openxmlformats.org/officeDocument/2006/relationships/font" Target="fonts/Constantia-boldItalic.fntdata"/><Relationship Id="rId63" Type="http://schemas.openxmlformats.org/officeDocument/2006/relationships/font" Target="fonts/Constantia-italic.fntdata"/><Relationship Id="rId22" Type="http://schemas.openxmlformats.org/officeDocument/2006/relationships/slide" Target="slides/slide17.xml"/><Relationship Id="rId21" Type="http://schemas.openxmlformats.org/officeDocument/2006/relationships/slide" Target="slides/slide16.xml"/><Relationship Id="rId65" Type="http://customschemas.google.com/relationships/presentationmetadata" Target="metadata"/><Relationship Id="rId24" Type="http://schemas.openxmlformats.org/officeDocument/2006/relationships/slide" Target="slides/slide19.xml"/><Relationship Id="rId23" Type="http://schemas.openxmlformats.org/officeDocument/2006/relationships/slide" Target="slides/slide18.xml"/><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0" name="Shape 240"/>
        <p:cNvGrpSpPr/>
        <p:nvPr/>
      </p:nvGrpSpPr>
      <p:grpSpPr>
        <a:xfrm>
          <a:off x="0" y="0"/>
          <a:ext cx="0" cy="0"/>
          <a:chOff x="0" y="0"/>
          <a:chExt cx="0" cy="0"/>
        </a:xfrm>
      </p:grpSpPr>
      <p:sp>
        <p:nvSpPr>
          <p:cNvPr id="241" name="Google Shape;24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4" name="Shape 284"/>
        <p:cNvGrpSpPr/>
        <p:nvPr/>
      </p:nvGrpSpPr>
      <p:grpSpPr>
        <a:xfrm>
          <a:off x="0" y="0"/>
          <a:ext cx="0" cy="0"/>
          <a:chOff x="0" y="0"/>
          <a:chExt cx="0" cy="0"/>
        </a:xfrm>
      </p:grpSpPr>
      <p:sp>
        <p:nvSpPr>
          <p:cNvPr id="285" name="Google Shape;28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6" name="Google Shape;316;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5" name="Shape 415"/>
        <p:cNvGrpSpPr/>
        <p:nvPr/>
      </p:nvGrpSpPr>
      <p:grpSpPr>
        <a:xfrm>
          <a:off x="0" y="0"/>
          <a:ext cx="0" cy="0"/>
          <a:chOff x="0" y="0"/>
          <a:chExt cx="0" cy="0"/>
        </a:xfrm>
      </p:grpSpPr>
      <p:sp>
        <p:nvSpPr>
          <p:cNvPr id="416" name="Google Shape;416;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5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5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5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6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6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6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6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6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6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6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6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6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6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65"/>
          <p:cNvSpPr/>
          <p:nvPr>
            <p:ph idx="2" type="pic"/>
          </p:nvPr>
        </p:nvSpPr>
        <p:spPr>
          <a:xfrm>
            <a:off x="5183188" y="987425"/>
            <a:ext cx="6172200" cy="4873625"/>
          </a:xfrm>
          <a:prstGeom prst="rect">
            <a:avLst/>
          </a:prstGeom>
          <a:noFill/>
          <a:ln>
            <a:noFill/>
          </a:ln>
        </p:spPr>
      </p:sp>
      <p:sp>
        <p:nvSpPr>
          <p:cNvPr id="64" name="Google Shape;64;p6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6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6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6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6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5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5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4.xml"/><Relationship Id="rId3" Type="http://schemas.openxmlformats.org/officeDocument/2006/relationships/hyperlink" Target="https://byjus.com/commerce/sinking-fund-method/" TargetMode="Externa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ph type="ctrTitle"/>
          </p:nvPr>
        </p:nvSpPr>
        <p:spPr>
          <a:xfrm>
            <a:off x="1790477" y="-561225"/>
            <a:ext cx="8319247" cy="2387600"/>
          </a:xfrm>
          <a:prstGeom prst="rect">
            <a:avLst/>
          </a:prstGeom>
          <a:noFill/>
          <a:ln>
            <a:noFill/>
          </a:ln>
        </p:spPr>
        <p:txBody>
          <a:bodyPr anchorCtr="0" anchor="b" bIns="45700" lIns="91425" spcFirstLastPara="1" rIns="91425" wrap="square" tIns="45700">
            <a:normAutofit fontScale="97500"/>
          </a:bodyPr>
          <a:lstStyle/>
          <a:p>
            <a:pPr indent="0" lvl="0" marL="0" rtl="0" algn="ctr">
              <a:lnSpc>
                <a:spcPct val="90000"/>
              </a:lnSpc>
              <a:spcBef>
                <a:spcPts val="0"/>
              </a:spcBef>
              <a:spcAft>
                <a:spcPts val="0"/>
              </a:spcAft>
              <a:buClr>
                <a:srgbClr val="FF0000"/>
              </a:buClr>
              <a:buSzPct val="100000"/>
              <a:buFont typeface="Times New Roman"/>
              <a:buNone/>
            </a:pPr>
            <a:r>
              <a:rPr b="1" i="0" lang="en-US" sz="3600" u="none" cap="none" strike="noStrike">
                <a:solidFill>
                  <a:srgbClr val="FF0000"/>
                </a:solidFill>
                <a:latin typeface="Times New Roman"/>
                <a:ea typeface="Times New Roman"/>
                <a:cs typeface="Times New Roman"/>
                <a:sym typeface="Times New Roman"/>
              </a:rPr>
              <a:t>COURSE TITLE</a:t>
            </a:r>
            <a:br>
              <a:rPr b="1" i="0" lang="en-US" sz="3600" u="none" cap="none" strike="noStrike">
                <a:solidFill>
                  <a:schemeClr val="dk1"/>
                </a:solidFill>
                <a:latin typeface="Times New Roman"/>
                <a:ea typeface="Times New Roman"/>
                <a:cs typeface="Times New Roman"/>
                <a:sym typeface="Times New Roman"/>
              </a:rPr>
            </a:br>
            <a:r>
              <a:rPr b="1" i="0" lang="en-US" sz="3600" u="none" cap="none" strike="noStrike">
                <a:solidFill>
                  <a:srgbClr val="002060"/>
                </a:solidFill>
                <a:latin typeface="Times New Roman"/>
                <a:ea typeface="Times New Roman"/>
                <a:cs typeface="Times New Roman"/>
                <a:sym typeface="Times New Roman"/>
              </a:rPr>
              <a:t>ENGINEERING ECONOMIC ANALYSIS</a:t>
            </a:r>
            <a:endParaRPr b="1" i="0" sz="3600" u="none" cap="none" strike="noStrike">
              <a:solidFill>
                <a:srgbClr val="002060"/>
              </a:solidFill>
              <a:latin typeface="Times New Roman"/>
              <a:ea typeface="Times New Roman"/>
              <a:cs typeface="Times New Roman"/>
              <a:sym typeface="Times New Roman"/>
            </a:endParaRPr>
          </a:p>
        </p:txBody>
      </p:sp>
      <p:sp>
        <p:nvSpPr>
          <p:cNvPr id="85" name="Google Shape;85;p1"/>
          <p:cNvSpPr txBox="1"/>
          <p:nvPr/>
        </p:nvSpPr>
        <p:spPr>
          <a:xfrm>
            <a:off x="1149755" y="1920966"/>
            <a:ext cx="9359153" cy="4643736"/>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ctr">
              <a:lnSpc>
                <a:spcPct val="90000"/>
              </a:lnSpc>
              <a:spcBef>
                <a:spcPts val="0"/>
              </a:spcBef>
              <a:spcAft>
                <a:spcPts val="0"/>
              </a:spcAft>
              <a:buClr>
                <a:srgbClr val="FF0000"/>
              </a:buClr>
              <a:buSzPct val="100000"/>
              <a:buFont typeface="Arial"/>
              <a:buNone/>
            </a:pPr>
            <a:r>
              <a:rPr b="1" i="0" lang="en-US" sz="3300" u="none" cap="none" strike="noStrike">
                <a:solidFill>
                  <a:srgbClr val="FF0000"/>
                </a:solidFill>
                <a:latin typeface="Times New Roman"/>
                <a:ea typeface="Times New Roman"/>
                <a:cs typeface="Times New Roman"/>
                <a:sym typeface="Times New Roman"/>
              </a:rPr>
              <a:t>Chapter 7 - (Week 12) </a:t>
            </a:r>
            <a:endParaRPr/>
          </a:p>
          <a:p>
            <a:pPr indent="0" lvl="0" marL="0" marR="0" rtl="0" algn="ctr">
              <a:lnSpc>
                <a:spcPct val="90000"/>
              </a:lnSpc>
              <a:spcBef>
                <a:spcPts val="1000"/>
              </a:spcBef>
              <a:spcAft>
                <a:spcPts val="0"/>
              </a:spcAft>
              <a:buClr>
                <a:srgbClr val="002060"/>
              </a:buClr>
              <a:buSzPct val="100000"/>
              <a:buFont typeface="Arial"/>
              <a:buNone/>
            </a:pPr>
            <a:r>
              <a:rPr b="1" i="0" lang="en-US" sz="3200" u="none" cap="none" strike="noStrike">
                <a:solidFill>
                  <a:srgbClr val="002060"/>
                </a:solidFill>
                <a:latin typeface="Times New Roman"/>
                <a:ea typeface="Times New Roman"/>
                <a:cs typeface="Times New Roman"/>
                <a:sym typeface="Times New Roman"/>
              </a:rPr>
              <a:t>DEPRECIATION</a:t>
            </a:r>
            <a:endParaRPr/>
          </a:p>
          <a:p>
            <a:pPr indent="0" lvl="0" marL="0" marR="0" rtl="0" algn="ctr">
              <a:lnSpc>
                <a:spcPct val="90000"/>
              </a:lnSpc>
              <a:spcBef>
                <a:spcPts val="1000"/>
              </a:spcBef>
              <a:spcAft>
                <a:spcPts val="0"/>
              </a:spcAft>
              <a:buClr>
                <a:schemeClr val="dk1"/>
              </a:buClr>
              <a:buSzPct val="100000"/>
              <a:buFont typeface="Arial"/>
              <a:buNone/>
            </a:pPr>
            <a:r>
              <a:t/>
            </a:r>
            <a:endParaRPr b="1" i="0" sz="3200" u="none" cap="none" strike="noStrike">
              <a:solidFill>
                <a:srgbClr val="FF0000"/>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rgbClr val="FF0000"/>
              </a:buClr>
              <a:buSzPct val="100000"/>
              <a:buFont typeface="Arial"/>
              <a:buNone/>
            </a:pPr>
            <a:r>
              <a:rPr b="1" i="0" lang="en-US" sz="3200" u="none" cap="none" strike="noStrike">
                <a:solidFill>
                  <a:srgbClr val="FF0000"/>
                </a:solidFill>
                <a:latin typeface="Times New Roman"/>
                <a:ea typeface="Times New Roman"/>
                <a:cs typeface="Times New Roman"/>
                <a:sym typeface="Times New Roman"/>
              </a:rPr>
              <a:t>LECTURE – 12</a:t>
            </a:r>
            <a:endParaRPr b="1" i="0" sz="3200" u="none" cap="none" strike="noStrike">
              <a:solidFill>
                <a:srgbClr val="FF0000"/>
              </a:solidFill>
              <a:latin typeface="Times New Roman"/>
              <a:ea typeface="Times New Roman"/>
              <a:cs typeface="Times New Roman"/>
              <a:sym typeface="Times New Roman"/>
            </a:endParaRPr>
          </a:p>
          <a:p>
            <a:pPr indent="0" lvl="0" marL="0" marR="0" rtl="0" algn="ctr">
              <a:lnSpc>
                <a:spcPct val="120000"/>
              </a:lnSpc>
              <a:spcBef>
                <a:spcPts val="1000"/>
              </a:spcBef>
              <a:spcAft>
                <a:spcPts val="0"/>
              </a:spcAft>
              <a:buClr>
                <a:srgbClr val="FF0000"/>
              </a:buClr>
              <a:buSzPct val="100000"/>
              <a:buFont typeface="Arial"/>
              <a:buNone/>
            </a:pPr>
            <a:r>
              <a:rPr b="1" i="0" lang="en-US" sz="2800" u="none" cap="none" strike="noStrike">
                <a:solidFill>
                  <a:srgbClr val="FF0000"/>
                </a:solidFill>
                <a:latin typeface="Times New Roman"/>
                <a:ea typeface="Times New Roman"/>
                <a:cs typeface="Times New Roman"/>
                <a:sym typeface="Times New Roman"/>
              </a:rPr>
              <a:t>Concept and terminologies of depreciation, Causes of depreciation, Basic methods of depreciation </a:t>
            </a:r>
            <a:endParaRPr/>
          </a:p>
          <a:p>
            <a:pPr indent="0" lvl="0" marL="0" marR="0" rtl="0" algn="ctr">
              <a:lnSpc>
                <a:spcPct val="90000"/>
              </a:lnSpc>
              <a:spcBef>
                <a:spcPts val="1000"/>
              </a:spcBef>
              <a:spcAft>
                <a:spcPts val="0"/>
              </a:spcAft>
              <a:buClr>
                <a:schemeClr val="dk1"/>
              </a:buClr>
              <a:buSzPct val="100000"/>
              <a:buFont typeface="Arial"/>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ctr">
              <a:lnSpc>
                <a:spcPct val="90000"/>
              </a:lnSpc>
              <a:spcBef>
                <a:spcPts val="1000"/>
              </a:spcBef>
              <a:spcAft>
                <a:spcPts val="0"/>
              </a:spcAft>
              <a:buClr>
                <a:schemeClr val="dk1"/>
              </a:buClr>
              <a:buSzPct val="100000"/>
              <a:buFont typeface="Arial"/>
              <a:buNone/>
            </a:pPr>
            <a:r>
              <a:rPr b="1" i="0" lang="en-US" sz="2400" u="none" cap="none" strike="noStrike">
                <a:solidFill>
                  <a:schemeClr val="dk1"/>
                </a:solidFill>
                <a:latin typeface="Times New Roman"/>
                <a:ea typeface="Times New Roman"/>
                <a:cs typeface="Times New Roman"/>
                <a:sym typeface="Times New Roman"/>
              </a:rPr>
              <a:t>Er. Ishwar Adhikari </a:t>
            </a:r>
            <a:endParaRPr/>
          </a:p>
          <a:p>
            <a:pPr indent="0" lvl="0" marL="0" marR="0" rtl="0" algn="ctr">
              <a:lnSpc>
                <a:spcPct val="90000"/>
              </a:lnSpc>
              <a:spcBef>
                <a:spcPts val="1000"/>
              </a:spcBef>
              <a:spcAft>
                <a:spcPts val="0"/>
              </a:spcAft>
              <a:buClr>
                <a:schemeClr val="dk1"/>
              </a:buClr>
              <a:buSzPct val="100000"/>
              <a:buFont typeface="Arial"/>
              <a:buNone/>
            </a:pPr>
            <a:r>
              <a:rPr b="1" i="0" lang="en-US" sz="2400" u="none" cap="none" strike="noStrike">
                <a:solidFill>
                  <a:schemeClr val="dk1"/>
                </a:solidFill>
                <a:latin typeface="Times New Roman"/>
                <a:ea typeface="Times New Roman"/>
                <a:cs typeface="Times New Roman"/>
                <a:sym typeface="Times New Roman"/>
              </a:rPr>
              <a:t>Associate Professor</a:t>
            </a:r>
            <a:endParaRPr/>
          </a:p>
          <a:p>
            <a:pPr indent="0" lvl="0" marL="0" marR="0" rtl="0" algn="ctr">
              <a:lnSpc>
                <a:spcPct val="90000"/>
              </a:lnSpc>
              <a:spcBef>
                <a:spcPts val="1000"/>
              </a:spcBef>
              <a:spcAft>
                <a:spcPts val="0"/>
              </a:spcAft>
              <a:buClr>
                <a:schemeClr val="dk1"/>
              </a:buClr>
              <a:buSzPct val="100000"/>
              <a:buFont typeface="Arial"/>
              <a:buNone/>
            </a:pPr>
            <a:r>
              <a:rPr b="1" i="0" lang="en-US" sz="2400" u="none" cap="none" strike="noStrike">
                <a:solidFill>
                  <a:schemeClr val="dk1"/>
                </a:solidFill>
                <a:latin typeface="Times New Roman"/>
                <a:ea typeface="Times New Roman"/>
                <a:cs typeface="Times New Roman"/>
                <a:sym typeface="Times New Roman"/>
              </a:rPr>
              <a:t>Kathmandu Engineering College, Nepal</a:t>
            </a:r>
            <a:endParaRPr b="1"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idx="1" type="body"/>
          </p:nvPr>
        </p:nvSpPr>
        <p:spPr>
          <a:xfrm>
            <a:off x="639792" y="1316665"/>
            <a:ext cx="10515600" cy="533430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latin typeface="Times New Roman"/>
                <a:ea typeface="Times New Roman"/>
                <a:cs typeface="Times New Roman"/>
                <a:sym typeface="Times New Roman"/>
              </a:rPr>
              <a:t>After studying this lecture students will be able to learn:</a:t>
            </a:r>
            <a:endParaRPr/>
          </a:p>
          <a:p>
            <a:pPr indent="-228600" lvl="0" marL="228600" rtl="0" algn="l">
              <a:lnSpc>
                <a:spcPct val="9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Concept of depreciation and terminologies </a:t>
            </a:r>
            <a:endParaRPr/>
          </a:p>
          <a:p>
            <a:pPr indent="-228600" lvl="0" marL="228600" rtl="0" algn="l">
              <a:lnSpc>
                <a:spcPct val="9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Causes of depreciation</a:t>
            </a:r>
            <a:endParaRPr/>
          </a:p>
          <a:p>
            <a:pPr indent="-228600" lvl="0" marL="228600" rtl="0" algn="just">
              <a:lnSpc>
                <a:spcPct val="100000"/>
              </a:lnSpc>
              <a:spcBef>
                <a:spcPts val="1000"/>
              </a:spcBef>
              <a:spcAft>
                <a:spcPts val="0"/>
              </a:spcAft>
              <a:buClr>
                <a:schemeClr val="dk1"/>
              </a:buClr>
              <a:buSzPts val="2600"/>
              <a:buFont typeface="Noto Sans Symbols"/>
              <a:buChar char="⮚"/>
            </a:pPr>
            <a:r>
              <a:rPr b="1" lang="en-US" sz="2600">
                <a:latin typeface="Times New Roman"/>
                <a:ea typeface="Times New Roman"/>
                <a:cs typeface="Times New Roman"/>
                <a:sym typeface="Times New Roman"/>
              </a:rPr>
              <a:t>Basic methods of depreciation </a:t>
            </a:r>
            <a:endParaRPr/>
          </a:p>
          <a:p>
            <a:pPr indent="0" lvl="0" marL="0" rtl="0" algn="just">
              <a:lnSpc>
                <a:spcPct val="100000"/>
              </a:lnSpc>
              <a:spcBef>
                <a:spcPts val="1000"/>
              </a:spcBef>
              <a:spcAft>
                <a:spcPts val="0"/>
              </a:spcAft>
              <a:buClr>
                <a:schemeClr val="dk1"/>
              </a:buClr>
              <a:buSzPts val="2600"/>
              <a:buNone/>
            </a:pPr>
            <a:r>
              <a:rPr b="1" lang="en-US" sz="2600">
                <a:latin typeface="Times New Roman"/>
                <a:ea typeface="Times New Roman"/>
                <a:cs typeface="Times New Roman"/>
                <a:sym typeface="Times New Roman"/>
              </a:rPr>
              <a:t>                - Straight line method</a:t>
            </a:r>
            <a:endParaRPr/>
          </a:p>
          <a:p>
            <a:pPr indent="0" lvl="0" marL="0" rtl="0" algn="just">
              <a:lnSpc>
                <a:spcPct val="100000"/>
              </a:lnSpc>
              <a:spcBef>
                <a:spcPts val="1000"/>
              </a:spcBef>
              <a:spcAft>
                <a:spcPts val="0"/>
              </a:spcAft>
              <a:buClr>
                <a:schemeClr val="dk1"/>
              </a:buClr>
              <a:buSzPts val="2600"/>
              <a:buNone/>
            </a:pPr>
            <a:r>
              <a:rPr b="1" lang="en-US" sz="2600">
                <a:latin typeface="Times New Roman"/>
                <a:ea typeface="Times New Roman"/>
                <a:cs typeface="Times New Roman"/>
                <a:sym typeface="Times New Roman"/>
              </a:rPr>
              <a:t>                - Declining balance method  </a:t>
            </a:r>
            <a:endParaRPr/>
          </a:p>
          <a:p>
            <a:pPr indent="0" lvl="0" marL="0" rtl="0" algn="just">
              <a:lnSpc>
                <a:spcPct val="100000"/>
              </a:lnSpc>
              <a:spcBef>
                <a:spcPts val="1000"/>
              </a:spcBef>
              <a:spcAft>
                <a:spcPts val="0"/>
              </a:spcAft>
              <a:buClr>
                <a:schemeClr val="dk1"/>
              </a:buClr>
              <a:buSzPts val="2600"/>
              <a:buNone/>
            </a:pPr>
            <a:r>
              <a:rPr b="1" lang="en-US" sz="2600">
                <a:latin typeface="Times New Roman"/>
                <a:ea typeface="Times New Roman"/>
                <a:cs typeface="Times New Roman"/>
                <a:sym typeface="Times New Roman"/>
              </a:rPr>
              <a:t>                - Sum of the year digit method  </a:t>
            </a:r>
            <a:endParaRPr/>
          </a:p>
          <a:p>
            <a:pPr indent="0" lvl="0" marL="0" rtl="0" algn="just">
              <a:lnSpc>
                <a:spcPct val="100000"/>
              </a:lnSpc>
              <a:spcBef>
                <a:spcPts val="1000"/>
              </a:spcBef>
              <a:spcAft>
                <a:spcPts val="0"/>
              </a:spcAft>
              <a:buClr>
                <a:schemeClr val="dk1"/>
              </a:buClr>
              <a:buSzPts val="2600"/>
              <a:buNone/>
            </a:pPr>
            <a:r>
              <a:rPr b="1" lang="en-US" sz="2600">
                <a:latin typeface="Times New Roman"/>
                <a:ea typeface="Times New Roman"/>
                <a:cs typeface="Times New Roman"/>
                <a:sym typeface="Times New Roman"/>
              </a:rPr>
              <a:t>                - Sinking fund method </a:t>
            </a:r>
            <a:endParaRPr/>
          </a:p>
          <a:p>
            <a:pPr indent="0" lvl="0" marL="0" rtl="0" algn="just">
              <a:lnSpc>
                <a:spcPct val="100000"/>
              </a:lnSpc>
              <a:spcBef>
                <a:spcPts val="1000"/>
              </a:spcBef>
              <a:spcAft>
                <a:spcPts val="0"/>
              </a:spcAft>
              <a:buClr>
                <a:schemeClr val="dk1"/>
              </a:buClr>
              <a:buSzPts val="2600"/>
              <a:buNone/>
            </a:pPr>
            <a:r>
              <a:rPr b="1" lang="en-US" sz="2600">
                <a:latin typeface="Times New Roman"/>
                <a:ea typeface="Times New Roman"/>
                <a:cs typeface="Times New Roman"/>
                <a:sym typeface="Times New Roman"/>
              </a:rPr>
              <a:t>                - Modified accelerated cost recovery system </a:t>
            </a:r>
            <a:endParaRPr sz="2600"/>
          </a:p>
        </p:txBody>
      </p:sp>
      <p:sp>
        <p:nvSpPr>
          <p:cNvPr id="91" name="Google Shape;91;p2"/>
          <p:cNvSpPr txBox="1"/>
          <p:nvPr>
            <p:ph type="title"/>
          </p:nvPr>
        </p:nvSpPr>
        <p:spPr>
          <a:xfrm>
            <a:off x="1433423" y="146379"/>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4000"/>
              <a:buFont typeface="Times New Roman"/>
              <a:buNone/>
            </a:pPr>
            <a:r>
              <a:rPr b="1" i="0" lang="en-US" sz="4000" u="none" cap="none" strike="noStrike">
                <a:solidFill>
                  <a:srgbClr val="002060"/>
                </a:solidFill>
                <a:latin typeface="Times New Roman"/>
                <a:ea typeface="Times New Roman"/>
                <a:cs typeface="Times New Roman"/>
                <a:sym typeface="Times New Roman"/>
              </a:rPr>
              <a:t>Learning Objective</a:t>
            </a:r>
            <a:endParaRPr b="1" i="0" sz="40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type="title"/>
          </p:nvPr>
        </p:nvSpPr>
        <p:spPr>
          <a:xfrm>
            <a:off x="1442049" y="227103"/>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Concept of depreciation </a:t>
            </a:r>
            <a:endParaRPr b="1" sz="3200">
              <a:solidFill>
                <a:srgbClr val="002060"/>
              </a:solidFill>
              <a:latin typeface="Times New Roman"/>
              <a:ea typeface="Times New Roman"/>
              <a:cs typeface="Times New Roman"/>
              <a:sym typeface="Times New Roman"/>
            </a:endParaRPr>
          </a:p>
        </p:txBody>
      </p:sp>
      <p:sp>
        <p:nvSpPr>
          <p:cNvPr id="97" name="Google Shape;97;p3"/>
          <p:cNvSpPr txBox="1"/>
          <p:nvPr>
            <p:ph idx="1" type="body"/>
          </p:nvPr>
        </p:nvSpPr>
        <p:spPr>
          <a:xfrm>
            <a:off x="570780" y="1250741"/>
            <a:ext cx="9772291" cy="5296708"/>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2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is the gradual reduction in the value of an asset due to wear and tear, usage, passage of time, obsolescence, depletion or inadequacy. [1]</a:t>
            </a:r>
            <a:endParaRPr/>
          </a:p>
          <a:p>
            <a:pPr indent="-228600" lvl="0" marL="228600" rtl="0" algn="just">
              <a:lnSpc>
                <a:spcPct val="12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 economic analysis, value may refer to either market value or value to the owner.</a:t>
            </a:r>
            <a:endParaRPr/>
          </a:p>
          <a:p>
            <a:pPr indent="-228600" lvl="0" marL="228600" rtl="0" algn="just">
              <a:lnSpc>
                <a:spcPct val="12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 non cash expense that reduces the value of an asset as a result of wear and tear or age and obsolescence. </a:t>
            </a:r>
            <a:endParaRPr/>
          </a:p>
          <a:p>
            <a:pPr indent="-228600" lvl="0" marL="228600" rtl="0" algn="just">
              <a:lnSpc>
                <a:spcPct val="12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Most assets lose their value over time (in other words, they depreciate), and must be replaced once the end of their useful life is reached.</a:t>
            </a:r>
            <a:endParaRPr b="1">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Font typeface="Noto Sans Symbols"/>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4"/>
          <p:cNvSpPr txBox="1"/>
          <p:nvPr>
            <p:ph idx="1" type="body"/>
          </p:nvPr>
        </p:nvSpPr>
        <p:spPr>
          <a:xfrm>
            <a:off x="570781" y="1480569"/>
            <a:ext cx="9798170" cy="480808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just">
              <a:lnSpc>
                <a:spcPct val="120000"/>
              </a:lnSpc>
              <a:spcBef>
                <a:spcPts val="0"/>
              </a:spcBef>
              <a:spcAft>
                <a:spcPts val="0"/>
              </a:spcAft>
              <a:buClr>
                <a:schemeClr val="dk1"/>
              </a:buClr>
              <a:buSzPct val="100000"/>
              <a:buFont typeface="Noto Sans Symbols"/>
              <a:buChar char="⮚"/>
            </a:pPr>
            <a:r>
              <a:rPr b="1" lang="en-US" sz="3000">
                <a:latin typeface="Times New Roman"/>
                <a:ea typeface="Times New Roman"/>
                <a:cs typeface="Times New Roman"/>
                <a:sym typeface="Times New Roman"/>
              </a:rPr>
              <a:t>When an asset is installed and used, it reduces its value in terms of money due to ageing. </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US" sz="3000">
                <a:latin typeface="Times New Roman"/>
                <a:ea typeface="Times New Roman"/>
                <a:cs typeface="Times New Roman"/>
                <a:sym typeface="Times New Roman"/>
              </a:rPr>
              <a:t>It is an accounting concept that establishes an annual deduction against before tax income such that the effect of time and use on asset’s value can be reflected in a firm’s financial statements. [2]</a:t>
            </a:r>
            <a:endParaRPr/>
          </a:p>
          <a:p>
            <a:pPr indent="-228600" lvl="0" marL="228600" rtl="0" algn="just">
              <a:lnSpc>
                <a:spcPct val="120000"/>
              </a:lnSpc>
              <a:spcBef>
                <a:spcPts val="1000"/>
              </a:spcBef>
              <a:spcAft>
                <a:spcPts val="0"/>
              </a:spcAft>
              <a:buClr>
                <a:schemeClr val="dk1"/>
              </a:buClr>
              <a:buSzPct val="100000"/>
              <a:buFont typeface="Noto Sans Symbols"/>
              <a:buChar char="⮚"/>
            </a:pPr>
            <a:r>
              <a:rPr b="1" lang="en-US" sz="3000">
                <a:latin typeface="Times New Roman"/>
                <a:ea typeface="Times New Roman"/>
                <a:cs typeface="Times New Roman"/>
                <a:sym typeface="Times New Roman"/>
              </a:rPr>
              <a:t>Engineers need to learn about depreciation because their design decisions can affect the way investments and annual operating costs are treated from an income tax perspective.</a:t>
            </a:r>
            <a:endParaRPr/>
          </a:p>
          <a:p>
            <a:pPr indent="-64135" lvl="0" marL="228600" rtl="0" algn="just">
              <a:lnSpc>
                <a:spcPct val="120000"/>
              </a:lnSpc>
              <a:spcBef>
                <a:spcPts val="1000"/>
              </a:spcBef>
              <a:spcAft>
                <a:spcPts val="0"/>
              </a:spcAft>
              <a:buClr>
                <a:schemeClr val="dk1"/>
              </a:buClr>
              <a:buSzPct val="100000"/>
              <a:buFont typeface="Noto Sans Symbols"/>
              <a:buNone/>
            </a:pPr>
            <a:r>
              <a:t/>
            </a:r>
            <a:endParaRPr b="1">
              <a:latin typeface="Times New Roman"/>
              <a:ea typeface="Times New Roman"/>
              <a:cs typeface="Times New Roman"/>
              <a:sym typeface="Times New Roman"/>
            </a:endParaRPr>
          </a:p>
        </p:txBody>
      </p:sp>
      <p:sp>
        <p:nvSpPr>
          <p:cNvPr id="103" name="Google Shape;103;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Concept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5"/>
          <p:cNvSpPr txBox="1"/>
          <p:nvPr>
            <p:ph idx="1" type="body"/>
          </p:nvPr>
        </p:nvSpPr>
        <p:spPr>
          <a:xfrm>
            <a:off x="743309" y="1463316"/>
            <a:ext cx="9806796" cy="4721824"/>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In general, assets can only be depreciated if they meet the following basic requirements: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property must be used for business purpose to produce income.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property must have a useful life that can be determined and this life must be longer than one year.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property must be an asset that decays, gets used up, wears out, becomes obsolete, or loses value to the owner from natural causes. </a:t>
            </a:r>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109" name="Google Shape;109;p5"/>
          <p:cNvSpPr txBox="1"/>
          <p:nvPr>
            <p:ph type="title"/>
          </p:nvPr>
        </p:nvSpPr>
        <p:spPr>
          <a:xfrm>
            <a:off x="1467928" y="296113"/>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Concept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Causes of depreciation </a:t>
            </a:r>
            <a:endParaRPr/>
          </a:p>
        </p:txBody>
      </p:sp>
      <p:sp>
        <p:nvSpPr>
          <p:cNvPr id="115" name="Google Shape;115;p6"/>
          <p:cNvSpPr txBox="1"/>
          <p:nvPr>
            <p:ph idx="1" type="body"/>
          </p:nvPr>
        </p:nvSpPr>
        <p:spPr>
          <a:xfrm>
            <a:off x="493143" y="1558206"/>
            <a:ext cx="10515600" cy="4894352"/>
          </a:xfrm>
          <a:prstGeom prst="rect">
            <a:avLst/>
          </a:prstGeom>
          <a:noFill/>
          <a:ln>
            <a:noFill/>
          </a:ln>
        </p:spPr>
        <p:txBody>
          <a:bodyPr anchorCtr="0" anchor="t" bIns="45700" lIns="91425" spcFirstLastPara="1" rIns="91425" wrap="square" tIns="45700">
            <a:normAutofit/>
          </a:bodyPr>
          <a:lstStyle/>
          <a:p>
            <a:pPr indent="-514350" lvl="0" marL="514350" rtl="0" algn="just">
              <a:lnSpc>
                <a:spcPct val="100000"/>
              </a:lnSpc>
              <a:spcBef>
                <a:spcPts val="0"/>
              </a:spcBef>
              <a:spcAft>
                <a:spcPts val="0"/>
              </a:spcAft>
              <a:buClr>
                <a:srgbClr val="C00000"/>
              </a:buClr>
              <a:buSzPts val="2800"/>
              <a:buAutoNum type="arabicPeriod"/>
            </a:pPr>
            <a:r>
              <a:rPr b="1" lang="en-US">
                <a:solidFill>
                  <a:srgbClr val="C00000"/>
                </a:solidFill>
                <a:latin typeface="Times New Roman"/>
                <a:ea typeface="Times New Roman"/>
                <a:cs typeface="Times New Roman"/>
                <a:sym typeface="Times New Roman"/>
              </a:rPr>
              <a:t>Wear and tear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Also called physical depreciation. The continuous use of an asset makes it old and ineffective. </a:t>
            </a:r>
            <a:endParaRPr/>
          </a:p>
          <a:p>
            <a:pPr indent="-514350" lvl="0" marL="514350" rtl="0" algn="just">
              <a:lnSpc>
                <a:spcPct val="100000"/>
              </a:lnSpc>
              <a:spcBef>
                <a:spcPts val="1000"/>
              </a:spcBef>
              <a:spcAft>
                <a:spcPts val="0"/>
              </a:spcAft>
              <a:buClr>
                <a:srgbClr val="C00000"/>
              </a:buClr>
              <a:buSzPts val="2800"/>
              <a:buAutoNum type="arabicPeriod" startAt="2"/>
            </a:pPr>
            <a:r>
              <a:rPr b="1" lang="en-US">
                <a:solidFill>
                  <a:srgbClr val="C00000"/>
                </a:solidFill>
                <a:latin typeface="Times New Roman"/>
                <a:ea typeface="Times New Roman"/>
                <a:cs typeface="Times New Roman"/>
                <a:sym typeface="Times New Roman"/>
              </a:rPr>
              <a:t>Effusion of time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with the passage of time, the value of some assets diminishes, even if they are not used in the business. </a:t>
            </a:r>
            <a:endParaRPr/>
          </a:p>
          <a:p>
            <a:pPr indent="0" lvl="0" marL="0" rtl="0" algn="just">
              <a:lnSpc>
                <a:spcPct val="10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3.   Obsolescence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An asset may loose its usefulness due to improvement it technology. Also called functional depreciation. </a:t>
            </a:r>
            <a:endParaRPr b="1">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7"/>
          <p:cNvSpPr txBox="1"/>
          <p:nvPr>
            <p:ph idx="1" type="body"/>
          </p:nvPr>
        </p:nvSpPr>
        <p:spPr>
          <a:xfrm>
            <a:off x="613913" y="1195897"/>
            <a:ext cx="9565257" cy="5092760"/>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4. Sudden failure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refers to sudden or catastrophic loss in value due to technological characteristics inherent in the asset. [3]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also includes the loss due to accident or misuse. </a:t>
            </a:r>
            <a:endParaRPr/>
          </a:p>
          <a:p>
            <a:pPr indent="0" lvl="0" marL="0" rtl="0" algn="just">
              <a:lnSpc>
                <a:spcPct val="10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5. Depletion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An assets may get exhausted due to its excessive consumption which causes in gradual decrease in the quantity which is depletion.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Removal of oil, timber, rock or minerals from a site decreases the value of holding</a:t>
            </a:r>
            <a:endParaRPr/>
          </a:p>
          <a:p>
            <a:pPr indent="0" lvl="0" marL="0" rtl="0" algn="just">
              <a:lnSpc>
                <a:spcPct val="90000"/>
              </a:lnSpc>
              <a:spcBef>
                <a:spcPts val="1000"/>
              </a:spcBef>
              <a:spcAft>
                <a:spcPts val="0"/>
              </a:spcAft>
              <a:buClr>
                <a:schemeClr val="dk1"/>
              </a:buClr>
              <a:buSzPts val="2800"/>
              <a:buNone/>
            </a:pPr>
            <a:r>
              <a:t/>
            </a:r>
            <a:endParaRPr/>
          </a:p>
          <a:p>
            <a:pPr indent="0" lvl="0" marL="0" rtl="0" algn="l">
              <a:lnSpc>
                <a:spcPct val="90000"/>
              </a:lnSpc>
              <a:spcBef>
                <a:spcPts val="1000"/>
              </a:spcBef>
              <a:spcAft>
                <a:spcPts val="0"/>
              </a:spcAft>
              <a:buClr>
                <a:schemeClr val="dk1"/>
              </a:buClr>
              <a:buSzPts val="2800"/>
              <a:buNone/>
            </a:pPr>
            <a:r>
              <a:t/>
            </a:r>
            <a:endParaRPr/>
          </a:p>
        </p:txBody>
      </p:sp>
      <p:sp>
        <p:nvSpPr>
          <p:cNvPr id="121" name="Google Shape;121;p7"/>
          <p:cNvSpPr txBox="1"/>
          <p:nvPr>
            <p:ph type="title"/>
          </p:nvPr>
        </p:nvSpPr>
        <p:spPr>
          <a:xfrm>
            <a:off x="1381664" y="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Causes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8"/>
          <p:cNvSpPr/>
          <p:nvPr/>
        </p:nvSpPr>
        <p:spPr>
          <a:xfrm>
            <a:off x="613914" y="3339860"/>
            <a:ext cx="1600200" cy="304800"/>
          </a:xfrm>
          <a:prstGeom prst="rect">
            <a:avLst/>
          </a:prstGeom>
          <a:solidFill>
            <a:schemeClr val="accent1"/>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7" name="Google Shape;127;p8"/>
          <p:cNvSpPr txBox="1"/>
          <p:nvPr/>
        </p:nvSpPr>
        <p:spPr>
          <a:xfrm>
            <a:off x="613914" y="3263660"/>
            <a:ext cx="1600200" cy="400050"/>
          </a:xfrm>
          <a:prstGeom prst="rect">
            <a:avLst/>
          </a:prstGeom>
          <a:solidFill>
            <a:srgbClr val="FFF2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Depreciation</a:t>
            </a:r>
            <a:endParaRPr/>
          </a:p>
        </p:txBody>
      </p:sp>
      <p:cxnSp>
        <p:nvCxnSpPr>
          <p:cNvPr id="128" name="Google Shape;128;p8"/>
          <p:cNvCxnSpPr/>
          <p:nvPr/>
        </p:nvCxnSpPr>
        <p:spPr>
          <a:xfrm>
            <a:off x="2214114" y="3492260"/>
            <a:ext cx="457200" cy="1588"/>
          </a:xfrm>
          <a:prstGeom prst="straightConnector1">
            <a:avLst/>
          </a:prstGeom>
          <a:noFill/>
          <a:ln cap="flat" cmpd="sng" w="28575">
            <a:solidFill>
              <a:schemeClr val="dk1"/>
            </a:solidFill>
            <a:prstDash val="solid"/>
            <a:miter lim="800000"/>
            <a:headEnd len="sm" w="sm" type="none"/>
            <a:tailEnd len="sm" w="sm" type="none"/>
          </a:ln>
        </p:spPr>
      </p:cxnSp>
      <p:cxnSp>
        <p:nvCxnSpPr>
          <p:cNvPr id="129" name="Google Shape;129;p8"/>
          <p:cNvCxnSpPr/>
          <p:nvPr/>
        </p:nvCxnSpPr>
        <p:spPr>
          <a:xfrm rot="5400000">
            <a:off x="806002" y="3606560"/>
            <a:ext cx="3732212" cy="1588"/>
          </a:xfrm>
          <a:prstGeom prst="straightConnector1">
            <a:avLst/>
          </a:prstGeom>
          <a:noFill/>
          <a:ln cap="flat" cmpd="sng" w="28575">
            <a:solidFill>
              <a:schemeClr val="dk1"/>
            </a:solidFill>
            <a:prstDash val="solid"/>
            <a:miter lim="800000"/>
            <a:headEnd len="sm" w="sm" type="none"/>
            <a:tailEnd len="sm" w="sm" type="none"/>
          </a:ln>
        </p:spPr>
      </p:cxnSp>
      <p:sp>
        <p:nvSpPr>
          <p:cNvPr id="130" name="Google Shape;130;p8"/>
          <p:cNvSpPr/>
          <p:nvPr/>
        </p:nvSpPr>
        <p:spPr>
          <a:xfrm>
            <a:off x="3204714" y="1282460"/>
            <a:ext cx="3352800" cy="1143000"/>
          </a:xfrm>
          <a:prstGeom prst="rect">
            <a:avLst/>
          </a:prstGeom>
          <a:solidFill>
            <a:srgbClr val="FFF2CC"/>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1" name="Google Shape;131;p8"/>
          <p:cNvSpPr txBox="1"/>
          <p:nvPr/>
        </p:nvSpPr>
        <p:spPr>
          <a:xfrm>
            <a:off x="3357114" y="1206261"/>
            <a:ext cx="2971800" cy="13239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Economic depreciation</a:t>
            </a:r>
            <a:endParaRPr/>
          </a:p>
          <a:p>
            <a:pPr indent="0" lvl="0" marL="0" marR="0" rtl="0" algn="ctr">
              <a:spcBef>
                <a:spcPts val="0"/>
              </a:spcBef>
              <a:spcAft>
                <a:spcPts val="0"/>
              </a:spcAft>
              <a:buNone/>
            </a:pPr>
            <a:r>
              <a:rPr b="1" i="0" lang="en-US" sz="2000" u="none" cap="none" strike="noStrike">
                <a:solidFill>
                  <a:schemeClr val="dk1"/>
                </a:solidFill>
                <a:latin typeface="Calibri"/>
                <a:ea typeface="Calibri"/>
                <a:cs typeface="Calibri"/>
                <a:sym typeface="Calibri"/>
              </a:rPr>
              <a:t>The gradual decrease in utility in an asset with use and time </a:t>
            </a:r>
            <a:endParaRPr/>
          </a:p>
        </p:txBody>
      </p:sp>
      <p:cxnSp>
        <p:nvCxnSpPr>
          <p:cNvPr id="132" name="Google Shape;132;p8"/>
          <p:cNvCxnSpPr/>
          <p:nvPr/>
        </p:nvCxnSpPr>
        <p:spPr>
          <a:xfrm>
            <a:off x="2671314" y="1739660"/>
            <a:ext cx="533400" cy="1588"/>
          </a:xfrm>
          <a:prstGeom prst="straightConnector1">
            <a:avLst/>
          </a:prstGeom>
          <a:noFill/>
          <a:ln cap="flat" cmpd="sng" w="28575">
            <a:solidFill>
              <a:schemeClr val="dk1"/>
            </a:solidFill>
            <a:prstDash val="solid"/>
            <a:miter lim="800000"/>
            <a:headEnd len="sm" w="sm" type="none"/>
            <a:tailEnd len="med" w="med" type="stealth"/>
          </a:ln>
        </p:spPr>
      </p:cxnSp>
      <p:sp>
        <p:nvSpPr>
          <p:cNvPr id="133" name="Google Shape;133;p8"/>
          <p:cNvSpPr txBox="1"/>
          <p:nvPr/>
        </p:nvSpPr>
        <p:spPr>
          <a:xfrm>
            <a:off x="3249060" y="3763069"/>
            <a:ext cx="3477040" cy="1938992"/>
          </a:xfrm>
          <a:prstGeom prst="rect">
            <a:avLst/>
          </a:prstGeom>
          <a:solidFill>
            <a:srgbClr val="FFF2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Accounting depreciation</a:t>
            </a:r>
            <a:endParaRPr/>
          </a:p>
          <a:p>
            <a:pPr indent="0" lvl="0" marL="0" marR="0" rtl="0" algn="ctr">
              <a:spcBef>
                <a:spcPts val="0"/>
              </a:spcBef>
              <a:spcAft>
                <a:spcPts val="0"/>
              </a:spcAft>
              <a:buNone/>
            </a:pPr>
            <a:r>
              <a:rPr b="1" i="0" lang="en-US" sz="2000" u="none" cap="none" strike="noStrike">
                <a:solidFill>
                  <a:schemeClr val="dk1"/>
                </a:solidFill>
                <a:latin typeface="Calibri"/>
                <a:ea typeface="Calibri"/>
                <a:cs typeface="Calibri"/>
                <a:sym typeface="Calibri"/>
              </a:rPr>
              <a:t>The systematic allocation of an asset’s value in portions over its depreciable life – often used in engineering economic analysis</a:t>
            </a:r>
            <a:endParaRPr/>
          </a:p>
        </p:txBody>
      </p:sp>
      <p:cxnSp>
        <p:nvCxnSpPr>
          <p:cNvPr id="134" name="Google Shape;134;p8"/>
          <p:cNvCxnSpPr/>
          <p:nvPr/>
        </p:nvCxnSpPr>
        <p:spPr>
          <a:xfrm>
            <a:off x="6557514" y="1739660"/>
            <a:ext cx="457200" cy="1588"/>
          </a:xfrm>
          <a:prstGeom prst="straightConnector1">
            <a:avLst/>
          </a:prstGeom>
          <a:noFill/>
          <a:ln cap="flat" cmpd="sng" w="28575">
            <a:solidFill>
              <a:schemeClr val="dk1"/>
            </a:solidFill>
            <a:prstDash val="solid"/>
            <a:miter lim="800000"/>
            <a:headEnd len="sm" w="sm" type="none"/>
            <a:tailEnd len="sm" w="sm" type="none"/>
          </a:ln>
        </p:spPr>
      </p:cxnSp>
      <p:cxnSp>
        <p:nvCxnSpPr>
          <p:cNvPr id="135" name="Google Shape;135;p8"/>
          <p:cNvCxnSpPr/>
          <p:nvPr/>
        </p:nvCxnSpPr>
        <p:spPr>
          <a:xfrm rot="5400000">
            <a:off x="6178102" y="1663460"/>
            <a:ext cx="1674812" cy="1588"/>
          </a:xfrm>
          <a:prstGeom prst="straightConnector1">
            <a:avLst/>
          </a:prstGeom>
          <a:noFill/>
          <a:ln cap="flat" cmpd="sng" w="28575">
            <a:solidFill>
              <a:schemeClr val="dk1"/>
            </a:solidFill>
            <a:prstDash val="solid"/>
            <a:miter lim="800000"/>
            <a:headEnd len="sm" w="sm" type="none"/>
            <a:tailEnd len="sm" w="sm" type="none"/>
          </a:ln>
        </p:spPr>
      </p:cxnSp>
      <p:sp>
        <p:nvSpPr>
          <p:cNvPr id="136" name="Google Shape;136;p8"/>
          <p:cNvSpPr/>
          <p:nvPr/>
        </p:nvSpPr>
        <p:spPr>
          <a:xfrm>
            <a:off x="7395714" y="520460"/>
            <a:ext cx="1752600" cy="838200"/>
          </a:xfrm>
          <a:prstGeom prst="rect">
            <a:avLst/>
          </a:prstGeom>
          <a:solidFill>
            <a:srgbClr val="FFF2CC"/>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37" name="Google Shape;137;p8"/>
          <p:cNvSpPr txBox="1"/>
          <p:nvPr/>
        </p:nvSpPr>
        <p:spPr>
          <a:xfrm>
            <a:off x="7273063" y="638007"/>
            <a:ext cx="1921702"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Physical Depreciation</a:t>
            </a:r>
            <a:endParaRPr/>
          </a:p>
        </p:txBody>
      </p:sp>
      <p:cxnSp>
        <p:nvCxnSpPr>
          <p:cNvPr id="138" name="Google Shape;138;p8"/>
          <p:cNvCxnSpPr/>
          <p:nvPr/>
        </p:nvCxnSpPr>
        <p:spPr>
          <a:xfrm>
            <a:off x="7014714" y="825260"/>
            <a:ext cx="381000" cy="1588"/>
          </a:xfrm>
          <a:prstGeom prst="straightConnector1">
            <a:avLst/>
          </a:prstGeom>
          <a:noFill/>
          <a:ln cap="flat" cmpd="sng" w="28575">
            <a:solidFill>
              <a:schemeClr val="dk1"/>
            </a:solidFill>
            <a:prstDash val="solid"/>
            <a:miter lim="800000"/>
            <a:headEnd len="sm" w="sm" type="none"/>
            <a:tailEnd len="med" w="med" type="stealth"/>
          </a:ln>
        </p:spPr>
      </p:cxnSp>
      <p:sp>
        <p:nvSpPr>
          <p:cNvPr id="139" name="Google Shape;139;p8"/>
          <p:cNvSpPr txBox="1"/>
          <p:nvPr/>
        </p:nvSpPr>
        <p:spPr>
          <a:xfrm>
            <a:off x="7395715" y="2044461"/>
            <a:ext cx="1825618" cy="707886"/>
          </a:xfrm>
          <a:prstGeom prst="rect">
            <a:avLst/>
          </a:prstGeom>
          <a:solidFill>
            <a:srgbClr val="FFF2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Functional Depreciation</a:t>
            </a:r>
            <a:endParaRPr/>
          </a:p>
        </p:txBody>
      </p:sp>
      <p:cxnSp>
        <p:nvCxnSpPr>
          <p:cNvPr id="140" name="Google Shape;140;p8"/>
          <p:cNvCxnSpPr/>
          <p:nvPr/>
        </p:nvCxnSpPr>
        <p:spPr>
          <a:xfrm>
            <a:off x="7014714" y="2501660"/>
            <a:ext cx="381000" cy="1588"/>
          </a:xfrm>
          <a:prstGeom prst="straightConnector1">
            <a:avLst/>
          </a:prstGeom>
          <a:noFill/>
          <a:ln cap="flat" cmpd="sng" w="28575">
            <a:solidFill>
              <a:schemeClr val="dk1"/>
            </a:solidFill>
            <a:prstDash val="solid"/>
            <a:miter lim="800000"/>
            <a:headEnd len="sm" w="sm" type="none"/>
            <a:tailEnd len="med" w="med" type="stealth"/>
          </a:ln>
        </p:spPr>
      </p:cxnSp>
      <p:sp>
        <p:nvSpPr>
          <p:cNvPr id="141" name="Google Shape;141;p8"/>
          <p:cNvSpPr/>
          <p:nvPr/>
        </p:nvSpPr>
        <p:spPr>
          <a:xfrm>
            <a:off x="7319514" y="3568460"/>
            <a:ext cx="1752600" cy="838200"/>
          </a:xfrm>
          <a:prstGeom prst="rect">
            <a:avLst/>
          </a:prstGeom>
          <a:solidFill>
            <a:srgbClr val="FFF2CC"/>
          </a:solidFill>
          <a:ln cap="flat" cmpd="sng" w="12700">
            <a:solidFill>
              <a:srgbClr val="42719B"/>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2" name="Google Shape;142;p8"/>
          <p:cNvSpPr txBox="1"/>
          <p:nvPr/>
        </p:nvSpPr>
        <p:spPr>
          <a:xfrm>
            <a:off x="7241727" y="3644661"/>
            <a:ext cx="1830387"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Book Depreciation</a:t>
            </a:r>
            <a:endParaRPr/>
          </a:p>
        </p:txBody>
      </p:sp>
      <p:sp>
        <p:nvSpPr>
          <p:cNvPr id="143" name="Google Shape;143;p8"/>
          <p:cNvSpPr txBox="1"/>
          <p:nvPr/>
        </p:nvSpPr>
        <p:spPr>
          <a:xfrm>
            <a:off x="7395714" y="5244860"/>
            <a:ext cx="1799051" cy="707886"/>
          </a:xfrm>
          <a:prstGeom prst="rect">
            <a:avLst/>
          </a:prstGeom>
          <a:solidFill>
            <a:srgbClr val="FFF2CC"/>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rgbClr val="C00000"/>
                </a:solidFill>
                <a:latin typeface="Calibri"/>
                <a:ea typeface="Calibri"/>
                <a:cs typeface="Calibri"/>
                <a:sym typeface="Calibri"/>
              </a:rPr>
              <a:t>Tax Depreciation</a:t>
            </a:r>
            <a:endParaRPr/>
          </a:p>
        </p:txBody>
      </p:sp>
      <p:cxnSp>
        <p:nvCxnSpPr>
          <p:cNvPr id="144" name="Google Shape;144;p8"/>
          <p:cNvCxnSpPr/>
          <p:nvPr/>
        </p:nvCxnSpPr>
        <p:spPr>
          <a:xfrm>
            <a:off x="6633714" y="4767231"/>
            <a:ext cx="381000" cy="1588"/>
          </a:xfrm>
          <a:prstGeom prst="straightConnector1">
            <a:avLst/>
          </a:prstGeom>
          <a:noFill/>
          <a:ln cap="flat" cmpd="sng" w="28575">
            <a:solidFill>
              <a:schemeClr val="dk1"/>
            </a:solidFill>
            <a:prstDash val="solid"/>
            <a:miter lim="800000"/>
            <a:headEnd len="sm" w="sm" type="none"/>
            <a:tailEnd len="sm" w="sm" type="none"/>
          </a:ln>
        </p:spPr>
      </p:cxnSp>
      <p:cxnSp>
        <p:nvCxnSpPr>
          <p:cNvPr id="145" name="Google Shape;145;p8"/>
          <p:cNvCxnSpPr/>
          <p:nvPr/>
        </p:nvCxnSpPr>
        <p:spPr>
          <a:xfrm flipH="1">
            <a:off x="7014714" y="4103450"/>
            <a:ext cx="1589" cy="1598612"/>
          </a:xfrm>
          <a:prstGeom prst="straightConnector1">
            <a:avLst/>
          </a:prstGeom>
          <a:noFill/>
          <a:ln cap="flat" cmpd="sng" w="28575">
            <a:solidFill>
              <a:schemeClr val="dk1"/>
            </a:solidFill>
            <a:prstDash val="solid"/>
            <a:miter lim="800000"/>
            <a:headEnd len="sm" w="sm" type="none"/>
            <a:tailEnd len="sm" w="sm" type="none"/>
          </a:ln>
        </p:spPr>
      </p:cxnSp>
      <p:cxnSp>
        <p:nvCxnSpPr>
          <p:cNvPr id="146" name="Google Shape;146;p8"/>
          <p:cNvCxnSpPr/>
          <p:nvPr/>
        </p:nvCxnSpPr>
        <p:spPr>
          <a:xfrm>
            <a:off x="7014714" y="4101860"/>
            <a:ext cx="304800" cy="1588"/>
          </a:xfrm>
          <a:prstGeom prst="straightConnector1">
            <a:avLst/>
          </a:prstGeom>
          <a:noFill/>
          <a:ln cap="flat" cmpd="sng" w="28575">
            <a:solidFill>
              <a:schemeClr val="dk1"/>
            </a:solidFill>
            <a:prstDash val="solid"/>
            <a:miter lim="800000"/>
            <a:headEnd len="sm" w="sm" type="none"/>
            <a:tailEnd len="med" w="med" type="stealth"/>
          </a:ln>
        </p:spPr>
      </p:cxnSp>
      <p:cxnSp>
        <p:nvCxnSpPr>
          <p:cNvPr id="147" name="Google Shape;147;p8"/>
          <p:cNvCxnSpPr/>
          <p:nvPr/>
        </p:nvCxnSpPr>
        <p:spPr>
          <a:xfrm>
            <a:off x="7014714" y="5700472"/>
            <a:ext cx="447135" cy="1588"/>
          </a:xfrm>
          <a:prstGeom prst="straightConnector1">
            <a:avLst/>
          </a:prstGeom>
          <a:noFill/>
          <a:ln cap="flat" cmpd="sng" w="28575">
            <a:solidFill>
              <a:schemeClr val="dk1"/>
            </a:solidFill>
            <a:prstDash val="solid"/>
            <a:miter lim="800000"/>
            <a:headEnd len="sm" w="sm" type="none"/>
            <a:tailEnd len="med" w="med" type="stealth"/>
          </a:ln>
        </p:spPr>
      </p:cxnSp>
      <p:cxnSp>
        <p:nvCxnSpPr>
          <p:cNvPr id="148" name="Google Shape;148;p8"/>
          <p:cNvCxnSpPr/>
          <p:nvPr/>
        </p:nvCxnSpPr>
        <p:spPr>
          <a:xfrm>
            <a:off x="2671314" y="5473460"/>
            <a:ext cx="533400" cy="1588"/>
          </a:xfrm>
          <a:prstGeom prst="straightConnector1">
            <a:avLst/>
          </a:prstGeom>
          <a:noFill/>
          <a:ln cap="flat" cmpd="sng" w="28575">
            <a:solidFill>
              <a:schemeClr val="dk1"/>
            </a:solidFill>
            <a:prstDash val="solid"/>
            <a:miter lim="800000"/>
            <a:headEnd len="sm" w="sm" type="none"/>
            <a:tailEnd len="med" w="med" type="stealth"/>
          </a:ln>
        </p:spPr>
      </p:cxnSp>
      <p:sp>
        <p:nvSpPr>
          <p:cNvPr id="149" name="Google Shape;149;p8"/>
          <p:cNvSpPr txBox="1"/>
          <p:nvPr/>
        </p:nvSpPr>
        <p:spPr>
          <a:xfrm>
            <a:off x="1077237" y="457467"/>
            <a:ext cx="5648863" cy="584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200" u="none" cap="none" strike="noStrike">
                <a:solidFill>
                  <a:srgbClr val="002060"/>
                </a:solidFill>
                <a:latin typeface="Times New Roman"/>
                <a:ea typeface="Times New Roman"/>
                <a:cs typeface="Times New Roman"/>
                <a:sym typeface="Times New Roman"/>
              </a:rPr>
              <a:t>Classification of Depreciation</a:t>
            </a:r>
            <a:endParaRPr/>
          </a:p>
        </p:txBody>
      </p:sp>
      <p:sp>
        <p:nvSpPr>
          <p:cNvPr id="150" name="Google Shape;150;p8"/>
          <p:cNvSpPr txBox="1"/>
          <p:nvPr/>
        </p:nvSpPr>
        <p:spPr>
          <a:xfrm>
            <a:off x="4042914" y="5866482"/>
            <a:ext cx="2286000" cy="400110"/>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000" u="none" cap="none" strike="noStrike">
                <a:solidFill>
                  <a:schemeClr val="dk1"/>
                </a:solidFill>
                <a:latin typeface="Times New Roman"/>
                <a:ea typeface="Times New Roman"/>
                <a:cs typeface="Times New Roman"/>
                <a:sym typeface="Times New Roman"/>
              </a:rPr>
              <a:t>Source : [4]</a:t>
            </a:r>
            <a:endParaRPr b="1"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9"/>
          <p:cNvSpPr txBox="1"/>
          <p:nvPr>
            <p:ph idx="1" type="body"/>
          </p:nvPr>
        </p:nvSpPr>
        <p:spPr>
          <a:xfrm>
            <a:off x="605287" y="1264908"/>
            <a:ext cx="9772290" cy="5127266"/>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C00000"/>
              </a:buClr>
              <a:buSzPts val="2800"/>
              <a:buAutoNum type="arabicPeriod"/>
            </a:pPr>
            <a:r>
              <a:rPr b="1" lang="en-US">
                <a:solidFill>
                  <a:srgbClr val="C00000"/>
                </a:solidFill>
                <a:latin typeface="Times New Roman"/>
                <a:ea typeface="Times New Roman"/>
                <a:cs typeface="Times New Roman"/>
                <a:sym typeface="Times New Roman"/>
              </a:rPr>
              <a:t>Economic depreciation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refers the gradual decrease in the economic value/utility of fixed assets like equipment, vehicles, with passage of time and wear and tear. </a:t>
            </a:r>
            <a:endParaRPr/>
          </a:p>
          <a:p>
            <a:pPr indent="0" lvl="0" marL="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a:t>
            </a:r>
            <a:r>
              <a:rPr b="1" lang="en-US">
                <a:solidFill>
                  <a:srgbClr val="C00000"/>
                </a:solidFill>
                <a:latin typeface="Times New Roman"/>
                <a:ea typeface="Times New Roman"/>
                <a:cs typeface="Times New Roman"/>
                <a:sym typeface="Times New Roman"/>
              </a:rPr>
              <a:t>(a) Physical depreciation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occurs in any fixed asset due to wear and tear from use and deterioration from interaction with environment like corrosion. </a:t>
            </a:r>
            <a:endParaRPr/>
          </a:p>
          <a:p>
            <a:pPr indent="0" lvl="0" marL="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a:t>
            </a:r>
            <a:r>
              <a:rPr b="1" lang="en-US">
                <a:solidFill>
                  <a:srgbClr val="C00000"/>
                </a:solidFill>
                <a:latin typeface="Times New Roman"/>
                <a:ea typeface="Times New Roman"/>
                <a:cs typeface="Times New Roman"/>
                <a:sym typeface="Times New Roman"/>
              </a:rPr>
              <a:t>(b) Functional depreciation </a:t>
            </a:r>
            <a:endParaRPr/>
          </a:p>
          <a:p>
            <a:pPr indent="-228600" lvl="0" marL="228600" rtl="0" algn="l">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occurs as a result of change in technology that decreases or eliminates the need for an asset. </a:t>
            </a:r>
            <a:endParaRPr b="1">
              <a:latin typeface="Times New Roman"/>
              <a:ea typeface="Times New Roman"/>
              <a:cs typeface="Times New Roman"/>
              <a:sym typeface="Times New Roman"/>
            </a:endParaRPr>
          </a:p>
        </p:txBody>
      </p:sp>
      <p:sp>
        <p:nvSpPr>
          <p:cNvPr id="156" name="Google Shape;156;p9"/>
          <p:cNvSpPr txBox="1"/>
          <p:nvPr>
            <p:ph type="title"/>
          </p:nvPr>
        </p:nvSpPr>
        <p:spPr>
          <a:xfrm>
            <a:off x="1174630" y="544481"/>
            <a:ext cx="8090139" cy="535531"/>
          </a:xfrm>
          <a:prstGeom prst="rect">
            <a:avLst/>
          </a:prstGeom>
          <a:noFill/>
          <a:ln>
            <a:noFill/>
          </a:ln>
        </p:spPr>
        <p:txBody>
          <a:bodyPr anchorCtr="0" anchor="ctr" bIns="45700" lIns="91425" spcFirstLastPara="1" rIns="91425" wrap="square" tIns="45700">
            <a:spAutoFit/>
          </a:bodyPr>
          <a:lstStyle/>
          <a:p>
            <a:pPr indent="0" lvl="0" marL="0" marR="0" rtl="0" algn="ctr">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Classification of Depreciation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10"/>
          <p:cNvSpPr txBox="1"/>
          <p:nvPr>
            <p:ph idx="1" type="body"/>
          </p:nvPr>
        </p:nvSpPr>
        <p:spPr>
          <a:xfrm>
            <a:off x="553528" y="1333919"/>
            <a:ext cx="9858555" cy="4825341"/>
          </a:xfrm>
          <a:prstGeom prst="rect">
            <a:avLst/>
          </a:prstGeom>
          <a:noFill/>
          <a:ln>
            <a:noFill/>
          </a:ln>
        </p:spPr>
        <p:txBody>
          <a:bodyPr anchorCtr="0" anchor="t" bIns="45700" lIns="91425" spcFirstLastPara="1" rIns="91425" wrap="square" tIns="45700">
            <a:normAutofit/>
          </a:bodyPr>
          <a:lstStyle/>
          <a:p>
            <a:pPr indent="-228600" lvl="0" marL="228600" rtl="0" algn="l">
              <a:lnSpc>
                <a:spcPct val="10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2.  Accounting Depreciation</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systematic allocation of the initial cost of an asset in parts over a time, known as its depreciable life and is done by the accounting depreciation. [4]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This method of depreciation is exclusively used in engineering economic analysis as it provides basis for determining the income taxes associated with any project undertaken.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Two methods are applied for accounting depreciation i.e. book depreciation method and tax depreciation method. </a:t>
            </a:r>
            <a:endParaRPr/>
          </a:p>
          <a:p>
            <a:pPr indent="-50800" lvl="0" marL="228600" rtl="0" algn="just">
              <a:lnSpc>
                <a:spcPct val="9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p:txBody>
      </p:sp>
      <p:sp>
        <p:nvSpPr>
          <p:cNvPr id="162" name="Google Shape;162;p10"/>
          <p:cNvSpPr txBox="1"/>
          <p:nvPr>
            <p:ph type="title"/>
          </p:nvPr>
        </p:nvSpPr>
        <p:spPr>
          <a:xfrm>
            <a:off x="838200" y="501349"/>
            <a:ext cx="8955657" cy="535531"/>
          </a:xfrm>
          <a:prstGeom prst="rect">
            <a:avLst/>
          </a:prstGeom>
          <a:noFill/>
          <a:ln>
            <a:noFill/>
          </a:ln>
        </p:spPr>
        <p:txBody>
          <a:bodyPr anchorCtr="0" anchor="ctr" bIns="45700" lIns="91425" spcFirstLastPara="1" rIns="91425" wrap="square" tIns="45700">
            <a:spAutoFit/>
          </a:bodyPr>
          <a:lstStyle/>
          <a:p>
            <a:pPr indent="0" lvl="0" marL="0" marR="0" rtl="0" algn="ctr">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Classification of Depreciation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Characteristics of depreciation </a:t>
            </a:r>
            <a:endParaRPr/>
          </a:p>
        </p:txBody>
      </p:sp>
      <p:sp>
        <p:nvSpPr>
          <p:cNvPr id="168" name="Google Shape;168;p11"/>
          <p:cNvSpPr txBox="1"/>
          <p:nvPr>
            <p:ph idx="1" type="body"/>
          </p:nvPr>
        </p:nvSpPr>
        <p:spPr>
          <a:xfrm>
            <a:off x="622539" y="1471942"/>
            <a:ext cx="9746411" cy="4963364"/>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The depreciation charged on fixed assets has the following features: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is always charged on fixed assets except land.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causes gradual and continuous fall in the value of an asset.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is a continuous process and it does not matter whether the asset was put to use during the period or not.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is the fall in the book value of the asset and not in the market value of the asset. </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12"/>
          <p:cNvSpPr txBox="1"/>
          <p:nvPr>
            <p:ph idx="1" type="body"/>
          </p:nvPr>
        </p:nvSpPr>
        <p:spPr>
          <a:xfrm>
            <a:off x="838200" y="1825625"/>
            <a:ext cx="9608389"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is charge against revenue of an accounting period.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is the result of the use of assets, passage of time and obsolescence. </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Total depreciation of an asset cannot exceed its depreciable value (cost less scrap value) </a:t>
            </a:r>
            <a:endParaRPr/>
          </a:p>
        </p:txBody>
      </p:sp>
      <p:sp>
        <p:nvSpPr>
          <p:cNvPr id="174" name="Google Shape;174;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Characteristics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13"/>
          <p:cNvSpPr txBox="1"/>
          <p:nvPr>
            <p:ph type="title"/>
          </p:nvPr>
        </p:nvSpPr>
        <p:spPr>
          <a:xfrm>
            <a:off x="1457865" y="261608"/>
            <a:ext cx="10515600" cy="1325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Terminologies of Depreciation </a:t>
            </a:r>
            <a:endParaRPr/>
          </a:p>
        </p:txBody>
      </p:sp>
      <p:sp>
        <p:nvSpPr>
          <p:cNvPr id="180" name="Google Shape;180;p13"/>
          <p:cNvSpPr txBox="1"/>
          <p:nvPr>
            <p:ph idx="1" type="body"/>
          </p:nvPr>
        </p:nvSpPr>
        <p:spPr>
          <a:xfrm>
            <a:off x="501770" y="1342546"/>
            <a:ext cx="9772291" cy="4842594"/>
          </a:xfrm>
          <a:prstGeom prst="rect">
            <a:avLst/>
          </a:prstGeom>
          <a:noFill/>
          <a:ln>
            <a:noFill/>
          </a:ln>
        </p:spPr>
        <p:txBody>
          <a:bodyPr anchorCtr="0" anchor="t" bIns="45700" lIns="91425" spcFirstLastPara="1" rIns="91425" wrap="square" tIns="45700">
            <a:normAutofit/>
          </a:bodyPr>
          <a:lstStyle/>
          <a:p>
            <a:pPr indent="-457200" lvl="0" marL="457200" rtl="0" algn="just">
              <a:lnSpc>
                <a:spcPct val="100000"/>
              </a:lnSpc>
              <a:spcBef>
                <a:spcPts val="0"/>
              </a:spcBef>
              <a:spcAft>
                <a:spcPts val="0"/>
              </a:spcAft>
              <a:buClr>
                <a:srgbClr val="C00000"/>
              </a:buClr>
              <a:buSzPts val="2800"/>
              <a:buFont typeface="Calibri"/>
              <a:buAutoNum type="arabicPeriod"/>
            </a:pPr>
            <a:r>
              <a:rPr b="1" lang="en-US">
                <a:solidFill>
                  <a:srgbClr val="C00000"/>
                </a:solidFill>
                <a:latin typeface="Times New Roman"/>
                <a:ea typeface="Times New Roman"/>
                <a:cs typeface="Times New Roman"/>
                <a:sym typeface="Times New Roman"/>
              </a:rPr>
              <a:t>Cost basis or Unadjusted Cost</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Initial cost of the assets including purchase price, delivery and installation fees, and other depreciable direct costs incurred to prepare the asset for use.</a:t>
            </a:r>
            <a:endParaRPr/>
          </a:p>
          <a:p>
            <a:pPr indent="0" lvl="0" marL="0" rtl="0" algn="just">
              <a:lnSpc>
                <a:spcPct val="10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2.  Book Value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Represents the remaining, un-depreciated capital investment on the books after the total amount of depreciation charges to date have been subtracted from the basis. [5]</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book value is usually determined at the end of each year.</a:t>
            </a:r>
            <a:endParaRPr>
              <a:latin typeface="Times New Roman"/>
              <a:ea typeface="Times New Roman"/>
              <a:cs typeface="Times New Roman"/>
              <a:sym typeface="Times New Roman"/>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4"/>
          <p:cNvSpPr txBox="1"/>
          <p:nvPr>
            <p:ph idx="1" type="body"/>
          </p:nvPr>
        </p:nvSpPr>
        <p:spPr>
          <a:xfrm>
            <a:off x="613913" y="1587170"/>
            <a:ext cx="10039710" cy="4848135"/>
          </a:xfrm>
          <a:prstGeom prst="rect">
            <a:avLst/>
          </a:prstGeom>
          <a:noFill/>
          <a:ln>
            <a:noFill/>
          </a:ln>
        </p:spPr>
        <p:txBody>
          <a:bodyPr anchorCtr="0" anchor="t" bIns="45700" lIns="91425" spcFirstLastPara="1" rIns="91425" wrap="square" tIns="45700">
            <a:normAutofit lnSpcReduction="10000"/>
          </a:bodyPr>
          <a:lstStyle/>
          <a:p>
            <a:pPr indent="-457200" lvl="0" marL="457200" rtl="0" algn="just">
              <a:lnSpc>
                <a:spcPct val="90000"/>
              </a:lnSpc>
              <a:spcBef>
                <a:spcPts val="0"/>
              </a:spcBef>
              <a:spcAft>
                <a:spcPts val="0"/>
              </a:spcAft>
              <a:buClr>
                <a:srgbClr val="C00000"/>
              </a:buClr>
              <a:buSzPts val="2800"/>
              <a:buFont typeface="Arial"/>
              <a:buAutoNum type="arabicPeriod" startAt="3"/>
            </a:pPr>
            <a:r>
              <a:rPr b="1" lang="en-US">
                <a:solidFill>
                  <a:srgbClr val="C00000"/>
                </a:solidFill>
                <a:latin typeface="Times New Roman"/>
                <a:ea typeface="Times New Roman"/>
                <a:cs typeface="Times New Roman"/>
                <a:sym typeface="Times New Roman"/>
              </a:rPr>
              <a:t>Recovery period</a:t>
            </a:r>
            <a:endParaRPr/>
          </a:p>
          <a:p>
            <a:pPr indent="-457200" lvl="0" marL="4572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number of years over which the basis of property is recovered through the accounting process. </a:t>
            </a:r>
            <a:endParaRPr/>
          </a:p>
          <a:p>
            <a:pPr indent="-457200" lvl="0" marL="457200" rtl="0" algn="just">
              <a:lnSpc>
                <a:spcPct val="9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is the depreciable life n in years </a:t>
            </a:r>
            <a:endParaRPr/>
          </a:p>
          <a:p>
            <a:pPr indent="0" lvl="0" marL="0" rtl="0" algn="just">
              <a:lnSpc>
                <a:spcPct val="100000"/>
              </a:lnSpc>
              <a:spcBef>
                <a:spcPts val="1000"/>
              </a:spcBef>
              <a:spcAft>
                <a:spcPts val="0"/>
              </a:spcAft>
              <a:buClr>
                <a:srgbClr val="C00000"/>
              </a:buClr>
              <a:buSzPts val="2800"/>
              <a:buNone/>
            </a:pPr>
            <a:r>
              <a:rPr b="1" lang="en-US">
                <a:solidFill>
                  <a:srgbClr val="C00000"/>
                </a:solidFill>
                <a:latin typeface="Arial"/>
                <a:ea typeface="Arial"/>
                <a:cs typeface="Arial"/>
                <a:sym typeface="Arial"/>
              </a:rPr>
              <a:t>4.  </a:t>
            </a:r>
            <a:r>
              <a:rPr b="1" lang="en-US">
                <a:solidFill>
                  <a:srgbClr val="C00000"/>
                </a:solidFill>
                <a:latin typeface="Times New Roman"/>
                <a:ea typeface="Times New Roman"/>
                <a:cs typeface="Times New Roman"/>
                <a:sym typeface="Times New Roman"/>
              </a:rPr>
              <a:t>Salvage Value (SV)  </a:t>
            </a:r>
            <a:endParaRPr/>
          </a:p>
          <a:p>
            <a:pPr indent="-457200" lvl="0" marL="4572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is the estimated value of the property at the end of the asset’s depreciable life. </a:t>
            </a:r>
            <a:endParaRPr/>
          </a:p>
          <a:p>
            <a:pPr indent="-457200" lvl="0" marL="457200" rtl="0" algn="just">
              <a:lnSpc>
                <a:spcPct val="10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is the expected selling price of a property when the asset can no longer be used productively by its owner. </a:t>
            </a:r>
            <a:endParaRPr/>
          </a:p>
          <a:p>
            <a:pPr indent="0" lvl="0" marL="0" rtl="0" algn="just">
              <a:lnSpc>
                <a:spcPct val="90000"/>
              </a:lnSpc>
              <a:spcBef>
                <a:spcPts val="1000"/>
              </a:spcBef>
              <a:spcAft>
                <a:spcPts val="0"/>
              </a:spcAft>
              <a:buClr>
                <a:schemeClr val="dk1"/>
              </a:buClr>
              <a:buSzPts val="2800"/>
              <a:buNone/>
            </a:pPr>
            <a:r>
              <a:rPr b="1" lang="en-US">
                <a:latin typeface="Arial"/>
                <a:ea typeface="Arial"/>
                <a:cs typeface="Arial"/>
                <a:sym typeface="Arial"/>
              </a:rPr>
              <a:t> </a:t>
            </a:r>
            <a:endParaRPr/>
          </a:p>
          <a:p>
            <a:pPr indent="-279400" lvl="0" marL="457200" rtl="0" algn="just">
              <a:lnSpc>
                <a:spcPct val="90000"/>
              </a:lnSpc>
              <a:spcBef>
                <a:spcPts val="1000"/>
              </a:spcBef>
              <a:spcAft>
                <a:spcPts val="0"/>
              </a:spcAft>
              <a:buClr>
                <a:schemeClr val="dk1"/>
              </a:buClr>
              <a:buSzPts val="2800"/>
              <a:buNone/>
            </a:pPr>
            <a:r>
              <a:t/>
            </a:r>
            <a:endParaRPr b="1">
              <a:latin typeface="Arial"/>
              <a:ea typeface="Arial"/>
              <a:cs typeface="Arial"/>
              <a:sym typeface="Arial"/>
            </a:endParaRPr>
          </a:p>
          <a:p>
            <a:pPr indent="-279400" lvl="0" marL="457200" rtl="0" algn="just">
              <a:lnSpc>
                <a:spcPct val="90000"/>
              </a:lnSpc>
              <a:spcBef>
                <a:spcPts val="1000"/>
              </a:spcBef>
              <a:spcAft>
                <a:spcPts val="0"/>
              </a:spcAft>
              <a:buClr>
                <a:schemeClr val="dk1"/>
              </a:buClr>
              <a:buSzPts val="2800"/>
              <a:buNone/>
            </a:pPr>
            <a:r>
              <a:t/>
            </a:r>
            <a:endParaRPr b="1">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p>
        </p:txBody>
      </p:sp>
      <p:sp>
        <p:nvSpPr>
          <p:cNvPr id="186" name="Google Shape;186;p14"/>
          <p:cNvSpPr txBox="1"/>
          <p:nvPr>
            <p:ph type="title"/>
          </p:nvPr>
        </p:nvSpPr>
        <p:spPr>
          <a:xfrm>
            <a:off x="838200" y="261608"/>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Terminologies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15"/>
          <p:cNvSpPr txBox="1"/>
          <p:nvPr>
            <p:ph idx="1" type="body"/>
          </p:nvPr>
        </p:nvSpPr>
        <p:spPr>
          <a:xfrm>
            <a:off x="674298" y="1388764"/>
            <a:ext cx="9617015" cy="4891266"/>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C00000"/>
              </a:buClr>
              <a:buSzPts val="2800"/>
              <a:buAutoNum type="arabicPeriod" startAt="5"/>
            </a:pPr>
            <a:r>
              <a:rPr b="1" lang="en-US">
                <a:solidFill>
                  <a:srgbClr val="C00000"/>
                </a:solidFill>
                <a:latin typeface="Times New Roman"/>
                <a:ea typeface="Times New Roman"/>
                <a:cs typeface="Times New Roman"/>
                <a:sym typeface="Times New Roman"/>
              </a:rPr>
              <a:t>Market Value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is the estimated amount of money that are bought and sold in the open market.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is the amount that is paid by willing buyer to willing seller for a property. </a:t>
            </a:r>
            <a:endParaRPr/>
          </a:p>
          <a:p>
            <a:pPr indent="0" lvl="0" marL="0" rtl="0" algn="l">
              <a:lnSpc>
                <a:spcPct val="9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6.  Useful Life </a:t>
            </a:r>
            <a:endParaRPr/>
          </a:p>
          <a:p>
            <a:pPr indent="-228600" lvl="0" marL="228600" rtl="0" algn="just">
              <a:lnSpc>
                <a:spcPct val="90000"/>
              </a:lnSpc>
              <a:spcBef>
                <a:spcPts val="1000"/>
              </a:spcBef>
              <a:spcAft>
                <a:spcPts val="0"/>
              </a:spcAft>
              <a:buClr>
                <a:schemeClr val="dk1"/>
              </a:buClr>
              <a:buSzPts val="2800"/>
              <a:buFont typeface="Noto Sans Symbols"/>
              <a:buChar char="⮚"/>
            </a:pPr>
            <a:r>
              <a:rPr lang="en-US"/>
              <a:t> </a:t>
            </a:r>
            <a:r>
              <a:rPr b="1" lang="en-US">
                <a:latin typeface="Times New Roman"/>
                <a:ea typeface="Times New Roman"/>
                <a:cs typeface="Times New Roman"/>
                <a:sym typeface="Times New Roman"/>
              </a:rPr>
              <a:t>It the estimated time that the property can be kept into business and trade to produce income.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is also sometimes called depreciable life. </a:t>
            </a:r>
            <a:endParaRPr/>
          </a:p>
        </p:txBody>
      </p:sp>
      <p:sp>
        <p:nvSpPr>
          <p:cNvPr id="192" name="Google Shape;192;p15"/>
          <p:cNvSpPr txBox="1"/>
          <p:nvPr>
            <p:ph type="title"/>
          </p:nvPr>
        </p:nvSpPr>
        <p:spPr>
          <a:xfrm>
            <a:off x="950344" y="235729"/>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Terminologies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16"/>
          <p:cNvSpPr txBox="1"/>
          <p:nvPr>
            <p:ph type="title"/>
          </p:nvPr>
        </p:nvSpPr>
        <p:spPr>
          <a:xfrm>
            <a:off x="1467928" y="27023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Methods of Depreciation </a:t>
            </a:r>
            <a:endParaRPr/>
          </a:p>
        </p:txBody>
      </p:sp>
      <p:sp>
        <p:nvSpPr>
          <p:cNvPr id="198" name="Google Shape;198;p16"/>
          <p:cNvSpPr txBox="1"/>
          <p:nvPr>
            <p:ph idx="1" type="body"/>
          </p:nvPr>
        </p:nvSpPr>
        <p:spPr>
          <a:xfrm>
            <a:off x="562153" y="1446062"/>
            <a:ext cx="10928231" cy="4963364"/>
          </a:xfrm>
          <a:prstGeom prst="rect">
            <a:avLst/>
          </a:prstGeom>
          <a:noFill/>
          <a:ln>
            <a:noFill/>
          </a:ln>
        </p:spPr>
        <p:txBody>
          <a:bodyPr anchorCtr="0" anchor="t" bIns="45700" lIns="91425" spcFirstLastPara="1" rIns="91425" wrap="square" tIns="45700">
            <a:normAutofit lnSpcReduction="10000"/>
          </a:bodyPr>
          <a:lstStyle/>
          <a:p>
            <a:pPr indent="-514350" lvl="0" marL="514350" rtl="0" algn="l">
              <a:lnSpc>
                <a:spcPct val="90000"/>
              </a:lnSpc>
              <a:spcBef>
                <a:spcPts val="0"/>
              </a:spcBef>
              <a:spcAft>
                <a:spcPts val="0"/>
              </a:spcAft>
              <a:buClr>
                <a:srgbClr val="C00000"/>
              </a:buClr>
              <a:buSzPts val="2800"/>
              <a:buAutoNum type="arabicPeriod"/>
            </a:pPr>
            <a:r>
              <a:rPr b="1" lang="en-US">
                <a:solidFill>
                  <a:srgbClr val="C00000"/>
                </a:solidFill>
                <a:latin typeface="Times New Roman"/>
                <a:ea typeface="Times New Roman"/>
                <a:cs typeface="Times New Roman"/>
                <a:sym typeface="Times New Roman"/>
              </a:rPr>
              <a:t>Book Depreciation Method </a:t>
            </a:r>
            <a:r>
              <a:rPr b="1" lang="en-US">
                <a:latin typeface="Times New Roman"/>
                <a:ea typeface="Times New Roman"/>
                <a:cs typeface="Times New Roman"/>
                <a:sym typeface="Times New Roman"/>
              </a:rPr>
              <a:t>(used by business for financial accounting)</a:t>
            </a:r>
            <a:r>
              <a:rPr b="1" lang="en-US">
                <a:solidFill>
                  <a:srgbClr val="C00000"/>
                </a:solidFill>
                <a:latin typeface="Times New Roman"/>
                <a:ea typeface="Times New Roman"/>
                <a:cs typeface="Times New Roman"/>
                <a:sym typeface="Times New Roman"/>
              </a:rPr>
              <a:t> </a:t>
            </a:r>
            <a:endParaRPr/>
          </a:p>
          <a:p>
            <a:pPr indent="0" lvl="0" marL="0" rtl="0" algn="l">
              <a:lnSpc>
                <a:spcPct val="90000"/>
              </a:lnSpc>
              <a:spcBef>
                <a:spcPts val="1000"/>
              </a:spcBef>
              <a:spcAft>
                <a:spcPts val="0"/>
              </a:spcAft>
              <a:buClr>
                <a:srgbClr val="C00000"/>
              </a:buClr>
              <a:buSzPts val="2800"/>
              <a:buNone/>
            </a:pPr>
            <a:r>
              <a:rPr b="1" lang="en-US">
                <a:solidFill>
                  <a:srgbClr val="C00000"/>
                </a:solidFill>
                <a:latin typeface="Arial"/>
                <a:ea typeface="Arial"/>
                <a:cs typeface="Arial"/>
                <a:sym typeface="Arial"/>
              </a:rPr>
              <a:t>             </a:t>
            </a:r>
            <a:r>
              <a:rPr b="1" lang="en-US">
                <a:latin typeface="Times New Roman"/>
                <a:ea typeface="Times New Roman"/>
                <a:cs typeface="Times New Roman"/>
                <a:sym typeface="Times New Roman"/>
              </a:rPr>
              <a:t>(a) Straight line Method</a:t>
            </a:r>
            <a:endParaRPr/>
          </a:p>
          <a:p>
            <a:pPr indent="0" lvl="0" marL="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(b) Accelerated Method </a:t>
            </a:r>
            <a:endParaRPr/>
          </a:p>
          <a:p>
            <a:pPr indent="-514350" lvl="0" marL="51435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(i) Declining balance Method</a:t>
            </a:r>
            <a:endParaRPr/>
          </a:p>
          <a:p>
            <a:pPr indent="-514350" lvl="0" marL="51435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(ii) Sum of the Year’s Digit Method.</a:t>
            </a:r>
            <a:endParaRPr/>
          </a:p>
          <a:p>
            <a:pPr indent="-514350" lvl="0" marL="51435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(iii) Sinking Fund Method </a:t>
            </a:r>
            <a:endParaRPr b="1">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rgbClr val="C00000"/>
              </a:buClr>
              <a:buSzPts val="3200"/>
              <a:buNone/>
            </a:pPr>
            <a:r>
              <a:rPr b="1" lang="en-US" sz="3200">
                <a:solidFill>
                  <a:srgbClr val="C00000"/>
                </a:solidFill>
                <a:latin typeface="Times New Roman"/>
                <a:ea typeface="Times New Roman"/>
                <a:cs typeface="Times New Roman"/>
                <a:sym typeface="Times New Roman"/>
              </a:rPr>
              <a:t>2</a:t>
            </a:r>
            <a:r>
              <a:rPr b="1" lang="en-US">
                <a:solidFill>
                  <a:srgbClr val="C00000"/>
                </a:solidFill>
                <a:latin typeface="Times New Roman"/>
                <a:ea typeface="Times New Roman"/>
                <a:cs typeface="Times New Roman"/>
                <a:sym typeface="Times New Roman"/>
              </a:rPr>
              <a:t>.  Tax Depreciation Methods </a:t>
            </a:r>
            <a:r>
              <a:rPr b="1" lang="en-US">
                <a:latin typeface="Times New Roman"/>
                <a:ea typeface="Times New Roman"/>
                <a:cs typeface="Times New Roman"/>
                <a:sym typeface="Times New Roman"/>
              </a:rPr>
              <a:t>(used in tax calculation per government regulations)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rgbClr val="3F21F1"/>
              </a:buClr>
              <a:buSzPts val="2800"/>
              <a:buNone/>
            </a:pPr>
            <a:r>
              <a:rPr b="1" lang="en-US">
                <a:solidFill>
                  <a:srgbClr val="3F21F1"/>
                </a:solidFill>
                <a:latin typeface="Arial"/>
                <a:ea typeface="Arial"/>
                <a:cs typeface="Arial"/>
                <a:sym typeface="Arial"/>
              </a:rPr>
              <a:t>        </a:t>
            </a:r>
            <a:r>
              <a:rPr b="1" lang="en-US">
                <a:latin typeface="Times New Roman"/>
                <a:ea typeface="Times New Roman"/>
                <a:cs typeface="Times New Roman"/>
                <a:sym typeface="Times New Roman"/>
              </a:rPr>
              <a:t>(a) Accelerated Cost Recovery System (ACRS)</a:t>
            </a:r>
            <a:endParaRPr/>
          </a:p>
          <a:p>
            <a:pPr indent="0" lvl="0" marL="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(b) Modified Accelerated Cost Recovery Systems. (MACRS)</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7"/>
          <p:cNvSpPr txBox="1"/>
          <p:nvPr>
            <p:ph idx="1" type="body"/>
          </p:nvPr>
        </p:nvSpPr>
        <p:spPr>
          <a:xfrm>
            <a:off x="631165" y="1483743"/>
            <a:ext cx="10100094" cy="500331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002060"/>
              </a:buClr>
              <a:buSzPts val="2800"/>
              <a:buNone/>
            </a:pPr>
            <a:r>
              <a:rPr b="1" lang="en-US">
                <a:solidFill>
                  <a:srgbClr val="002060"/>
                </a:solidFill>
                <a:latin typeface="Times New Roman"/>
                <a:ea typeface="Times New Roman"/>
                <a:cs typeface="Times New Roman"/>
                <a:sym typeface="Times New Roman"/>
              </a:rPr>
              <a:t>Book Depreciation</a:t>
            </a:r>
            <a:endParaRPr b="1">
              <a:latin typeface="Times New Roman"/>
              <a:ea typeface="Times New Roman"/>
              <a:cs typeface="Times New Roman"/>
              <a:sym typeface="Times New Roman"/>
            </a:endParaRPr>
          </a:p>
          <a:p>
            <a:pPr indent="-514350" lvl="0" marL="514350" rtl="0" algn="l">
              <a:lnSpc>
                <a:spcPct val="90000"/>
              </a:lnSpc>
              <a:spcBef>
                <a:spcPts val="1000"/>
              </a:spcBef>
              <a:spcAft>
                <a:spcPts val="0"/>
              </a:spcAft>
              <a:buClr>
                <a:srgbClr val="C00000"/>
              </a:buClr>
              <a:buSzPts val="2800"/>
              <a:buAutoNum type="arabicPeriod"/>
            </a:pPr>
            <a:r>
              <a:rPr b="1" lang="en-US">
                <a:solidFill>
                  <a:srgbClr val="C00000"/>
                </a:solidFill>
                <a:latin typeface="Times New Roman"/>
                <a:ea typeface="Times New Roman"/>
                <a:cs typeface="Times New Roman"/>
                <a:sym typeface="Times New Roman"/>
              </a:rPr>
              <a:t>Straight – Line Method (SL)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is the simplest and most often used depreciation method.</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It assumes that a </a:t>
            </a:r>
            <a:r>
              <a:rPr b="1" lang="en-US">
                <a:solidFill>
                  <a:srgbClr val="C00000"/>
                </a:solidFill>
                <a:latin typeface="Times New Roman"/>
                <a:ea typeface="Times New Roman"/>
                <a:cs typeface="Times New Roman"/>
                <a:sym typeface="Times New Roman"/>
              </a:rPr>
              <a:t>constant amount is depreciated each year</a:t>
            </a:r>
            <a:r>
              <a:rPr b="1" lang="en-US">
                <a:latin typeface="Times New Roman"/>
                <a:ea typeface="Times New Roman"/>
                <a:cs typeface="Times New Roman"/>
                <a:sym typeface="Times New Roman"/>
              </a:rPr>
              <a:t> over the depreciable (useful life) of the asset.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 this method, a </a:t>
            </a:r>
            <a:r>
              <a:rPr b="1" lang="en-US">
                <a:solidFill>
                  <a:srgbClr val="C00000"/>
                </a:solidFill>
                <a:latin typeface="Times New Roman"/>
                <a:ea typeface="Times New Roman"/>
                <a:cs typeface="Times New Roman"/>
                <a:sym typeface="Times New Roman"/>
              </a:rPr>
              <a:t>fixed or equal sum or amount is charged as the depreciation amount throughout the lifetime </a:t>
            </a:r>
            <a:r>
              <a:rPr b="1" lang="en-US">
                <a:latin typeface="Times New Roman"/>
                <a:ea typeface="Times New Roman"/>
                <a:cs typeface="Times New Roman"/>
                <a:sym typeface="Times New Roman"/>
              </a:rPr>
              <a:t>of the asset such that the accumulated sum at the end of the life of the asset is exactly equal to the purchase value of the cost, i.e. the value of the assets will become zero </a:t>
            </a:r>
            <a:endParaRPr/>
          </a:p>
          <a:p>
            <a:pPr indent="0" lvl="0" marL="0" rtl="0" algn="l">
              <a:lnSpc>
                <a:spcPct val="90000"/>
              </a:lnSpc>
              <a:spcBef>
                <a:spcPts val="1000"/>
              </a:spcBef>
              <a:spcAft>
                <a:spcPts val="0"/>
              </a:spcAft>
              <a:buClr>
                <a:schemeClr val="dk1"/>
              </a:buClr>
              <a:buSzPts val="2800"/>
              <a:buNone/>
            </a:pPr>
            <a:r>
              <a:t/>
            </a:r>
            <a:endParaRPr b="1">
              <a:solidFill>
                <a:srgbClr val="3F21F1"/>
              </a:solidFill>
              <a:latin typeface="Arial"/>
              <a:ea typeface="Arial"/>
              <a:cs typeface="Arial"/>
              <a:sym typeface="Arial"/>
            </a:endParaRPr>
          </a:p>
          <a:p>
            <a:pPr indent="0" lvl="0" marL="0" rtl="0" algn="l">
              <a:lnSpc>
                <a:spcPct val="90000"/>
              </a:lnSpc>
              <a:spcBef>
                <a:spcPts val="1000"/>
              </a:spcBef>
              <a:spcAft>
                <a:spcPts val="0"/>
              </a:spcAft>
              <a:buClr>
                <a:schemeClr val="dk1"/>
              </a:buClr>
              <a:buSzPts val="2800"/>
              <a:buNone/>
            </a:pPr>
            <a:r>
              <a:t/>
            </a:r>
            <a:endParaRPr/>
          </a:p>
        </p:txBody>
      </p:sp>
      <p:sp>
        <p:nvSpPr>
          <p:cNvPr id="204" name="Google Shape;204;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Methods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8"/>
          <p:cNvSpPr txBox="1"/>
          <p:nvPr>
            <p:ph idx="1" type="body"/>
          </p:nvPr>
        </p:nvSpPr>
        <p:spPr>
          <a:xfrm>
            <a:off x="3305356" y="2541618"/>
            <a:ext cx="3923581" cy="701731"/>
          </a:xfrm>
          <a:prstGeom prst="rect">
            <a:avLst/>
          </a:prstGeom>
          <a:solidFill>
            <a:schemeClr val="lt2"/>
          </a:solid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dk1"/>
              </a:buClr>
              <a:buSzPts val="4400"/>
              <a:buFont typeface="Arial"/>
              <a:buNone/>
            </a:pPr>
            <a:r>
              <a:rPr b="1" i="0" lang="en-US" sz="4400" u="none" cap="none" strike="noStrike">
                <a:solidFill>
                  <a:schemeClr val="dk1"/>
                </a:solidFill>
                <a:latin typeface="Times New Roman"/>
                <a:ea typeface="Times New Roman"/>
                <a:cs typeface="Times New Roman"/>
                <a:sym typeface="Times New Roman"/>
              </a:rPr>
              <a:t>D</a:t>
            </a:r>
            <a:r>
              <a:rPr b="1" baseline="-25000" i="0" lang="en-US" sz="4400" u="none" cap="none" strike="noStrike">
                <a:solidFill>
                  <a:schemeClr val="dk1"/>
                </a:solidFill>
                <a:latin typeface="Times New Roman"/>
                <a:ea typeface="Times New Roman"/>
                <a:cs typeface="Times New Roman"/>
                <a:sym typeface="Times New Roman"/>
              </a:rPr>
              <a:t>n</a:t>
            </a:r>
            <a:r>
              <a:rPr b="1" i="0" lang="en-US" sz="4400" u="none" cap="none" strike="noStrike">
                <a:solidFill>
                  <a:schemeClr val="dk1"/>
                </a:solidFill>
                <a:latin typeface="Times New Roman"/>
                <a:ea typeface="Times New Roman"/>
                <a:cs typeface="Times New Roman"/>
                <a:sym typeface="Times New Roman"/>
              </a:rPr>
              <a:t>  = (I – S)/ N  </a:t>
            </a:r>
            <a:endParaRPr/>
          </a:p>
        </p:txBody>
      </p:sp>
      <p:sp>
        <p:nvSpPr>
          <p:cNvPr id="210" name="Google Shape;210;p18"/>
          <p:cNvSpPr/>
          <p:nvPr/>
        </p:nvSpPr>
        <p:spPr>
          <a:xfrm>
            <a:off x="756812" y="1552702"/>
            <a:ext cx="5165197" cy="523220"/>
          </a:xfrm>
          <a:prstGeom prst="rect">
            <a:avLst/>
          </a:prstGeom>
          <a:noFill/>
          <a:ln>
            <a:noFill/>
          </a:ln>
        </p:spPr>
        <p:txBody>
          <a:bodyPr anchorCtr="0" anchor="t" bIns="45700" lIns="91425" spcFirstLastPara="1" rIns="91425" wrap="square" tIns="45700">
            <a:spAutoFit/>
          </a:bodyPr>
          <a:lstStyle/>
          <a:p>
            <a:pPr indent="-514350" lvl="0" marL="514350" marR="0" rtl="0" algn="l">
              <a:spcBef>
                <a:spcPts val="0"/>
              </a:spcBef>
              <a:spcAft>
                <a:spcPts val="0"/>
              </a:spcAft>
              <a:buClr>
                <a:srgbClr val="C00000"/>
              </a:buClr>
              <a:buSzPts val="2800"/>
              <a:buFont typeface="Times New Roman"/>
              <a:buAutoNum type="arabicPeriod"/>
            </a:pPr>
            <a:r>
              <a:rPr b="1" i="0" lang="en-US" sz="2800" u="none" cap="none" strike="noStrike">
                <a:solidFill>
                  <a:srgbClr val="C00000"/>
                </a:solidFill>
                <a:latin typeface="Times New Roman"/>
                <a:ea typeface="Times New Roman"/>
                <a:cs typeface="Times New Roman"/>
                <a:sym typeface="Times New Roman"/>
              </a:rPr>
              <a:t>Straight – Line Method (SL) </a:t>
            </a:r>
            <a:endParaRPr b="1" i="0" sz="2800" u="none" cap="none" strike="noStrike">
              <a:solidFill>
                <a:srgbClr val="C00000"/>
              </a:solidFill>
              <a:latin typeface="Times New Roman"/>
              <a:ea typeface="Times New Roman"/>
              <a:cs typeface="Times New Roman"/>
              <a:sym typeface="Times New Roman"/>
            </a:endParaRPr>
          </a:p>
        </p:txBody>
      </p:sp>
      <p:sp>
        <p:nvSpPr>
          <p:cNvPr id="211" name="Google Shape;211;p18"/>
          <p:cNvSpPr txBox="1"/>
          <p:nvPr/>
        </p:nvSpPr>
        <p:spPr>
          <a:xfrm>
            <a:off x="756812" y="3243349"/>
            <a:ext cx="9499995" cy="252376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Where,</a:t>
            </a:r>
            <a:endParaRPr/>
          </a:p>
          <a:p>
            <a:pPr indent="0" lvl="0" marL="0" marR="0" rtl="0" algn="l">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D</a:t>
            </a:r>
            <a:r>
              <a:rPr b="1" baseline="-25000" i="0" lang="en-US" sz="2800" u="none" cap="none" strike="noStrike">
                <a:solidFill>
                  <a:schemeClr val="dk1"/>
                </a:solidFill>
                <a:latin typeface="Times New Roman"/>
                <a:ea typeface="Times New Roman"/>
                <a:cs typeface="Times New Roman"/>
                <a:sym typeface="Times New Roman"/>
              </a:rPr>
              <a:t>n</a:t>
            </a:r>
            <a:r>
              <a:rPr b="1" i="0" lang="en-US" sz="2800" u="none" cap="none" strike="noStrike">
                <a:solidFill>
                  <a:schemeClr val="dk1"/>
                </a:solidFill>
                <a:latin typeface="Times New Roman"/>
                <a:ea typeface="Times New Roman"/>
                <a:cs typeface="Times New Roman"/>
                <a:sym typeface="Times New Roman"/>
              </a:rPr>
              <a:t> = Depreciation charge during year n</a:t>
            </a:r>
            <a:endParaRPr/>
          </a:p>
          <a:p>
            <a:pPr indent="0" lvl="0" marL="0" marR="0" rtl="0" algn="l">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I     = Cost of the assets including installation expenses</a:t>
            </a:r>
            <a:endParaRPr/>
          </a:p>
          <a:p>
            <a:pPr indent="0" lvl="0" marL="0" marR="0" rtl="0" algn="l">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S    = Salvage value at the end of useful life</a:t>
            </a:r>
            <a:endParaRPr/>
          </a:p>
          <a:p>
            <a:pPr indent="0" lvl="0" marL="0" marR="0" rtl="0" algn="l">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N   = Useful life  </a:t>
            </a:r>
            <a:endParaRPr/>
          </a:p>
          <a:p>
            <a:pPr indent="0" lvl="0" marL="0" marR="0" rtl="0" algn="l">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sp>
        <p:nvSpPr>
          <p:cNvPr id="212" name="Google Shape;212;p18"/>
          <p:cNvSpPr txBox="1"/>
          <p:nvPr/>
        </p:nvSpPr>
        <p:spPr>
          <a:xfrm>
            <a:off x="627416" y="5536284"/>
            <a:ext cx="1049978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2400" u="none" cap="none" strike="noStrike">
                <a:solidFill>
                  <a:schemeClr val="dk1"/>
                </a:solidFill>
                <a:latin typeface="Times New Roman"/>
                <a:ea typeface="Times New Roman"/>
                <a:cs typeface="Times New Roman"/>
                <a:sym typeface="Times New Roman"/>
              </a:rPr>
              <a:t>Book Value  in a given year = Cost Basis – total depreciation charges made to date</a:t>
            </a:r>
            <a:endParaRPr/>
          </a:p>
        </p:txBody>
      </p:sp>
      <p:sp>
        <p:nvSpPr>
          <p:cNvPr id="213" name="Google Shape;213;p18"/>
          <p:cNvSpPr txBox="1"/>
          <p:nvPr>
            <p:ph type="title"/>
          </p:nvPr>
        </p:nvSpPr>
        <p:spPr>
          <a:xfrm>
            <a:off x="1079740" y="28466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Methods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9"/>
          <p:cNvSpPr txBox="1"/>
          <p:nvPr>
            <p:ph type="title"/>
          </p:nvPr>
        </p:nvSpPr>
        <p:spPr>
          <a:xfrm>
            <a:off x="1252268" y="227139"/>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Straight – Line Method (SL) (Cont’d…) </a:t>
            </a:r>
            <a:endParaRPr b="1" sz="3200">
              <a:solidFill>
                <a:srgbClr val="002060"/>
              </a:solidFill>
              <a:latin typeface="Times New Roman"/>
              <a:ea typeface="Times New Roman"/>
              <a:cs typeface="Times New Roman"/>
              <a:sym typeface="Times New Roman"/>
            </a:endParaRPr>
          </a:p>
        </p:txBody>
      </p:sp>
      <p:sp>
        <p:nvSpPr>
          <p:cNvPr id="219" name="Google Shape;219;p19"/>
          <p:cNvSpPr txBox="1"/>
          <p:nvPr>
            <p:ph idx="1" type="body"/>
          </p:nvPr>
        </p:nvSpPr>
        <p:spPr>
          <a:xfrm>
            <a:off x="872706" y="1420183"/>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None/>
            </a:pPr>
            <a:r>
              <a:t/>
            </a:r>
            <a:endParaRPr b="1">
              <a:latin typeface="Arial"/>
              <a:ea typeface="Arial"/>
              <a:cs typeface="Arial"/>
              <a:sym typeface="Arial"/>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Consider the following automobile data:</a:t>
            </a:r>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Cost of the asset , (I)  = $ 10,000</a:t>
            </a:r>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Useful life ,(N)             = 5 years</a:t>
            </a:r>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Estimated Salvage value (S) = $ 2,000</a:t>
            </a:r>
            <a:endParaRPr/>
          </a:p>
          <a:p>
            <a:pPr indent="-228600" lvl="0" marL="22860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Compute the annual depreciation allowance and the resulting book value using the straight line depreciation method? </a:t>
            </a:r>
            <a:endParaRPr b="1">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3" name="Shape 223"/>
        <p:cNvGrpSpPr/>
        <p:nvPr/>
      </p:nvGrpSpPr>
      <p:grpSpPr>
        <a:xfrm>
          <a:off x="0" y="0"/>
          <a:ext cx="0" cy="0"/>
          <a:chOff x="0" y="0"/>
          <a:chExt cx="0" cy="0"/>
        </a:xfrm>
      </p:grpSpPr>
      <p:sp>
        <p:nvSpPr>
          <p:cNvPr id="224" name="Google Shape;224;p20"/>
          <p:cNvSpPr txBox="1"/>
          <p:nvPr>
            <p:ph idx="1" type="body"/>
          </p:nvPr>
        </p:nvSpPr>
        <p:spPr>
          <a:xfrm>
            <a:off x="536275" y="1006116"/>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None/>
            </a:pPr>
            <a:r>
              <a:rPr b="1" lang="en-US">
                <a:latin typeface="Times New Roman"/>
                <a:ea typeface="Times New Roman"/>
                <a:cs typeface="Times New Roman"/>
                <a:sym typeface="Times New Roman"/>
              </a:rPr>
              <a:t>Given:  I = $10,000, S = $2,000, N = 5 years</a:t>
            </a:r>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Find:    D</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and B</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for n =1 to 5</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The straight line depreciation rate is 1/5 or 20%.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Therefore the annual depreciation charge is </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D</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 (0.20) ($10,000 - $2000)  = $ 1600</a:t>
            </a:r>
            <a:endParaRPr/>
          </a:p>
        </p:txBody>
      </p:sp>
      <p:sp>
        <p:nvSpPr>
          <p:cNvPr id="225" name="Google Shape;225;p20"/>
          <p:cNvSpPr txBox="1"/>
          <p:nvPr>
            <p:ph type="title"/>
          </p:nvPr>
        </p:nvSpPr>
        <p:spPr>
          <a:xfrm>
            <a:off x="1485181" y="0"/>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Straight – Line Method (SL) (Cont’d…) </a:t>
            </a:r>
            <a:endParaRPr b="1" sz="3200">
              <a:solidFill>
                <a:srgbClr val="002060"/>
              </a:solidFill>
              <a:latin typeface="Times New Roman"/>
              <a:ea typeface="Times New Roman"/>
              <a:cs typeface="Times New Roman"/>
              <a:sym typeface="Times New Roman"/>
            </a:endParaRPr>
          </a:p>
        </p:txBody>
      </p:sp>
      <p:sp>
        <p:nvSpPr>
          <p:cNvPr id="226" name="Google Shape;226;p20"/>
          <p:cNvSpPr/>
          <p:nvPr/>
        </p:nvSpPr>
        <p:spPr>
          <a:xfrm>
            <a:off x="6498566" y="3701057"/>
            <a:ext cx="5069457" cy="120032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Where B</a:t>
            </a:r>
            <a:r>
              <a:rPr b="1" baseline="-25000" i="0" lang="en-US" sz="2400" u="none" cap="none" strike="noStrike">
                <a:solidFill>
                  <a:schemeClr val="dk1"/>
                </a:solidFill>
                <a:latin typeface="Times New Roman"/>
                <a:ea typeface="Times New Roman"/>
                <a:cs typeface="Times New Roman"/>
                <a:sym typeface="Times New Roman"/>
              </a:rPr>
              <a:t>n-1</a:t>
            </a:r>
            <a:r>
              <a:rPr b="1" i="0" lang="en-US" sz="2400" u="none" cap="none" strike="noStrike">
                <a:solidFill>
                  <a:schemeClr val="dk1"/>
                </a:solidFill>
                <a:latin typeface="Times New Roman"/>
                <a:ea typeface="Times New Roman"/>
                <a:cs typeface="Times New Roman"/>
                <a:sym typeface="Times New Roman"/>
              </a:rPr>
              <a:t> and B</a:t>
            </a:r>
            <a:r>
              <a:rPr b="1" baseline="-25000" i="0" lang="en-US" sz="2400" u="none" cap="none" strike="noStrike">
                <a:solidFill>
                  <a:schemeClr val="dk1"/>
                </a:solidFill>
                <a:latin typeface="Times New Roman"/>
                <a:ea typeface="Times New Roman"/>
                <a:cs typeface="Times New Roman"/>
                <a:sym typeface="Times New Roman"/>
              </a:rPr>
              <a:t>n</a:t>
            </a:r>
            <a:r>
              <a:rPr b="1" i="0" lang="en-US" sz="2400" u="none" cap="none" strike="noStrike">
                <a:solidFill>
                  <a:schemeClr val="dk1"/>
                </a:solidFill>
                <a:latin typeface="Times New Roman"/>
                <a:ea typeface="Times New Roman"/>
                <a:cs typeface="Times New Roman"/>
                <a:sym typeface="Times New Roman"/>
              </a:rPr>
              <a:t> represents the book value before depreciation and after depreciation</a:t>
            </a:r>
            <a:endParaRPr b="1" i="0" sz="2400" u="none" cap="none" strike="noStrike">
              <a:solidFill>
                <a:schemeClr val="dk1"/>
              </a:solidFill>
              <a:latin typeface="Times New Roman"/>
              <a:ea typeface="Times New Roman"/>
              <a:cs typeface="Times New Roman"/>
              <a:sym typeface="Times New Roman"/>
            </a:endParaRPr>
          </a:p>
        </p:txBody>
      </p:sp>
      <p:graphicFrame>
        <p:nvGraphicFramePr>
          <p:cNvPr id="227" name="Google Shape;227;p20"/>
          <p:cNvGraphicFramePr/>
          <p:nvPr/>
        </p:nvGraphicFramePr>
        <p:xfrm>
          <a:off x="1265895" y="3588264"/>
          <a:ext cx="3000000" cy="3000000"/>
        </p:xfrm>
        <a:graphic>
          <a:graphicData uri="http://schemas.openxmlformats.org/drawingml/2006/table">
            <a:tbl>
              <a:tblPr bandRow="1" firstCol="1" firstRow="1">
                <a:noFill/>
                <a:tableStyleId>{A94F57D6-6E30-420B-A929-F54C7F686708}</a:tableStyleId>
              </a:tblPr>
              <a:tblGrid>
                <a:gridCol w="651575"/>
                <a:gridCol w="1490900"/>
                <a:gridCol w="1590300"/>
                <a:gridCol w="1065725"/>
              </a:tblGrid>
              <a:tr h="407775">
                <a:tc>
                  <a:txBody>
                    <a:bodyPr/>
                    <a:lstStyle/>
                    <a:p>
                      <a:pPr indent="0" lvl="0" marL="0" marR="0" rtl="0" algn="ctr">
                        <a:lnSpc>
                          <a:spcPct val="115000"/>
                        </a:lnSpc>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n</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B</a:t>
                      </a:r>
                      <a:r>
                        <a:rPr b="1" baseline="-25000" lang="en-US" sz="2000" u="none" cap="none" strike="noStrike">
                          <a:solidFill>
                            <a:srgbClr val="C00000"/>
                          </a:solidFill>
                          <a:latin typeface="Times New Roman"/>
                          <a:ea typeface="Times New Roman"/>
                          <a:cs typeface="Times New Roman"/>
                          <a:sym typeface="Times New Roman"/>
                        </a:rPr>
                        <a:t>n-1</a:t>
                      </a:r>
                      <a:r>
                        <a:rPr b="1" lang="en-US" sz="2000" u="none" cap="none" strike="noStrike">
                          <a:solidFill>
                            <a:srgbClr val="C00000"/>
                          </a:solidFill>
                          <a:latin typeface="Times New Roman"/>
                          <a:ea typeface="Times New Roman"/>
                          <a:cs typeface="Times New Roman"/>
                          <a:sym typeface="Times New Roman"/>
                        </a:rPr>
                        <a:t> ($)</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a:t>
                      </a:r>
                      <a:r>
                        <a:rPr b="1" baseline="-25000" lang="en-US" sz="2000" u="none" cap="none" strike="noStrike">
                          <a:solidFill>
                            <a:srgbClr val="C00000"/>
                          </a:solidFill>
                          <a:latin typeface="Times New Roman"/>
                          <a:ea typeface="Times New Roman"/>
                          <a:cs typeface="Times New Roman"/>
                          <a:sym typeface="Times New Roman"/>
                        </a:rPr>
                        <a:t>n </a:t>
                      </a:r>
                      <a:r>
                        <a:rPr b="1" lang="en-US" sz="2000" u="none" cap="none" strike="noStrike">
                          <a:solidFill>
                            <a:srgbClr val="C00000"/>
                          </a:solidFill>
                          <a:latin typeface="Times New Roman"/>
                          <a:ea typeface="Times New Roman"/>
                          <a:cs typeface="Times New Roman"/>
                          <a:sym typeface="Times New Roman"/>
                        </a:rPr>
                        <a:t>($)</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B</a:t>
                      </a:r>
                      <a:r>
                        <a:rPr b="1" baseline="-25000" lang="en-US" sz="2000" u="none" cap="none" strike="noStrike">
                          <a:solidFill>
                            <a:srgbClr val="C00000"/>
                          </a:solidFill>
                          <a:latin typeface="Times New Roman"/>
                          <a:ea typeface="Times New Roman"/>
                          <a:cs typeface="Times New Roman"/>
                          <a:sym typeface="Times New Roman"/>
                        </a:rPr>
                        <a:t>n </a:t>
                      </a:r>
                      <a:r>
                        <a:rPr b="1" lang="en-US" sz="2000" u="none" cap="none" strike="noStrike">
                          <a:solidFill>
                            <a:srgbClr val="C00000"/>
                          </a:solidFill>
                          <a:latin typeface="Times New Roman"/>
                          <a:ea typeface="Times New Roman"/>
                          <a:cs typeface="Times New Roman"/>
                          <a:sym typeface="Times New Roman"/>
                        </a:rPr>
                        <a:t>($)</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r>
              <a:tr h="407775">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10,000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1600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8400</a:t>
                      </a:r>
                      <a:endParaRPr b="1" sz="2000" u="none" cap="none" strike="noStrike">
                        <a:latin typeface="Times New Roman"/>
                        <a:ea typeface="Times New Roman"/>
                        <a:cs typeface="Times New Roman"/>
                        <a:sym typeface="Times New Roman"/>
                      </a:endParaRPr>
                    </a:p>
                  </a:txBody>
                  <a:tcPr marT="0" marB="0" marR="68575" marL="68575"/>
                </a:tc>
              </a:tr>
              <a:tr h="407775">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2</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8400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1600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6800</a:t>
                      </a:r>
                      <a:endParaRPr b="1" sz="2000" u="none" cap="none" strike="noStrike">
                        <a:latin typeface="Times New Roman"/>
                        <a:ea typeface="Times New Roman"/>
                        <a:cs typeface="Times New Roman"/>
                        <a:sym typeface="Times New Roman"/>
                      </a:endParaRPr>
                    </a:p>
                  </a:txBody>
                  <a:tcPr marT="0" marB="0" marR="68575" marL="68575"/>
                </a:tc>
              </a:tr>
              <a:tr h="407775">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3</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6800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1600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5200</a:t>
                      </a:r>
                      <a:endParaRPr b="1" sz="2000" u="none" cap="none" strike="noStrike">
                        <a:latin typeface="Times New Roman"/>
                        <a:ea typeface="Times New Roman"/>
                        <a:cs typeface="Times New Roman"/>
                        <a:sym typeface="Times New Roman"/>
                      </a:endParaRPr>
                    </a:p>
                  </a:txBody>
                  <a:tcPr marT="0" marB="0" marR="68575" marL="68575"/>
                </a:tc>
              </a:tr>
              <a:tr h="407775">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4</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5200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1600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3600</a:t>
                      </a:r>
                      <a:endParaRPr b="1" sz="2000" u="none" cap="none" strike="noStrike">
                        <a:latin typeface="Times New Roman"/>
                        <a:ea typeface="Times New Roman"/>
                        <a:cs typeface="Times New Roman"/>
                        <a:sym typeface="Times New Roman"/>
                      </a:endParaRPr>
                    </a:p>
                  </a:txBody>
                  <a:tcPr marT="0" marB="0" marR="68575" marL="68575"/>
                </a:tc>
              </a:tr>
              <a:tr h="44590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5</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3600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1600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2000</a:t>
                      </a:r>
                      <a:endParaRPr b="1" sz="2000" u="none" cap="none" strike="noStrike">
                        <a:latin typeface="Times New Roman"/>
                        <a:ea typeface="Times New Roman"/>
                        <a:cs typeface="Times New Roman"/>
                        <a:sym typeface="Times New Roman"/>
                      </a:endParaRPr>
                    </a:p>
                  </a:txBody>
                  <a:tcPr marT="0" marB="0" marR="68575" marL="68575"/>
                </a:tc>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1"/>
          <p:cNvSpPr txBox="1"/>
          <p:nvPr>
            <p:ph idx="1" type="body"/>
          </p:nvPr>
        </p:nvSpPr>
        <p:spPr>
          <a:xfrm>
            <a:off x="579408" y="1440162"/>
            <a:ext cx="9858554" cy="4839867"/>
          </a:xfrm>
          <a:prstGeom prst="rect">
            <a:avLst/>
          </a:prstGeom>
          <a:noFill/>
          <a:ln>
            <a:noFill/>
          </a:ln>
        </p:spPr>
        <p:txBody>
          <a:bodyPr anchorCtr="0" anchor="t"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2800"/>
              <a:buFont typeface="Arial"/>
              <a:buAutoNum type="arabicPeriod" startAt="2"/>
            </a:pPr>
            <a:r>
              <a:rPr b="1" lang="en-US">
                <a:solidFill>
                  <a:srgbClr val="002060"/>
                </a:solidFill>
                <a:latin typeface="Times New Roman"/>
                <a:ea typeface="Times New Roman"/>
                <a:cs typeface="Times New Roman"/>
                <a:sym typeface="Times New Roman"/>
              </a:rPr>
              <a:t>Accelerated Method</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Depreciation methods that provide for a higher depreciation charge in the first year of an asset's life and gradually decreasing charges in subsequent years are called accelerated depreciation methods</a:t>
            </a:r>
            <a:endParaRPr/>
          </a:p>
          <a:p>
            <a:pPr indent="-514350" lvl="0" marL="514350" rtl="0" algn="l">
              <a:lnSpc>
                <a:spcPct val="90000"/>
              </a:lnSpc>
              <a:spcBef>
                <a:spcPts val="1000"/>
              </a:spcBef>
              <a:spcAft>
                <a:spcPts val="0"/>
              </a:spcAft>
              <a:buClr>
                <a:srgbClr val="3F21F1"/>
              </a:buClr>
              <a:buSzPts val="2800"/>
              <a:buNone/>
            </a:pPr>
            <a:r>
              <a:rPr b="1" lang="en-US">
                <a:solidFill>
                  <a:srgbClr val="3F21F1"/>
                </a:solidFill>
                <a:latin typeface="Times New Roman"/>
                <a:ea typeface="Times New Roman"/>
                <a:cs typeface="Times New Roman"/>
                <a:sym typeface="Times New Roman"/>
              </a:rPr>
              <a:t>          </a:t>
            </a:r>
            <a:r>
              <a:rPr b="1" lang="en-US">
                <a:solidFill>
                  <a:srgbClr val="C00000"/>
                </a:solidFill>
                <a:latin typeface="Times New Roman"/>
                <a:ea typeface="Times New Roman"/>
                <a:cs typeface="Times New Roman"/>
                <a:sym typeface="Times New Roman"/>
              </a:rPr>
              <a:t>(a)</a:t>
            </a:r>
            <a:r>
              <a:rPr b="1" lang="en-US">
                <a:solidFill>
                  <a:srgbClr val="3F21F1"/>
                </a:solidFill>
                <a:latin typeface="Times New Roman"/>
                <a:ea typeface="Times New Roman"/>
                <a:cs typeface="Times New Roman"/>
                <a:sym typeface="Times New Roman"/>
              </a:rPr>
              <a:t> </a:t>
            </a:r>
            <a:r>
              <a:rPr b="1" lang="en-US">
                <a:solidFill>
                  <a:srgbClr val="C00000"/>
                </a:solidFill>
                <a:latin typeface="Times New Roman"/>
                <a:ea typeface="Times New Roman"/>
                <a:cs typeface="Times New Roman"/>
                <a:sym typeface="Times New Roman"/>
              </a:rPr>
              <a:t>Declining balance Method (DB)</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Declining balance is also known as the fixed percentage or uniform percentage method.</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 this method, Book value is multiplied by the fixed rate </a:t>
            </a:r>
            <a:endParaRPr/>
          </a:p>
          <a:p>
            <a:pPr indent="-514350" lvl="0" marL="51435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α = (1/N) multiplier</a:t>
            </a:r>
            <a:endParaRPr/>
          </a:p>
          <a:p>
            <a:pPr indent="0" lvl="0" marL="0" rtl="0" algn="l">
              <a:lnSpc>
                <a:spcPct val="90000"/>
              </a:lnSpc>
              <a:spcBef>
                <a:spcPts val="1000"/>
              </a:spcBef>
              <a:spcAft>
                <a:spcPts val="0"/>
              </a:spcAft>
              <a:buClr>
                <a:schemeClr val="dk1"/>
              </a:buClr>
              <a:buSzPts val="2800"/>
              <a:buNone/>
            </a:pPr>
            <a:r>
              <a:t/>
            </a:r>
            <a:endParaRPr/>
          </a:p>
        </p:txBody>
      </p:sp>
      <p:sp>
        <p:nvSpPr>
          <p:cNvPr id="233" name="Google Shape;233;p21"/>
          <p:cNvSpPr txBox="1"/>
          <p:nvPr>
            <p:ph type="title"/>
          </p:nvPr>
        </p:nvSpPr>
        <p:spPr>
          <a:xfrm>
            <a:off x="1494197" y="114600"/>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Methods of Depreciation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22"/>
          <p:cNvSpPr txBox="1"/>
          <p:nvPr>
            <p:ph type="title"/>
          </p:nvPr>
        </p:nvSpPr>
        <p:spPr>
          <a:xfrm>
            <a:off x="1459302" y="296114"/>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sp>
        <p:nvSpPr>
          <p:cNvPr id="239" name="Google Shape;239;p22"/>
          <p:cNvSpPr txBox="1"/>
          <p:nvPr>
            <p:ph idx="1" type="body"/>
          </p:nvPr>
        </p:nvSpPr>
        <p:spPr>
          <a:xfrm>
            <a:off x="665671" y="1489195"/>
            <a:ext cx="9711906" cy="5066880"/>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most commonly used multipliers is </a:t>
            </a:r>
            <a:r>
              <a:rPr b="1" lang="en-US" u="sng">
                <a:latin typeface="Times New Roman"/>
                <a:ea typeface="Times New Roman"/>
                <a:cs typeface="Times New Roman"/>
                <a:sym typeface="Times New Roman"/>
              </a:rPr>
              <a:t>double the straight line rate</a:t>
            </a:r>
            <a:r>
              <a:rPr b="1" lang="en-US">
                <a:latin typeface="Times New Roman"/>
                <a:ea typeface="Times New Roman"/>
                <a:cs typeface="Times New Roman"/>
                <a:sym typeface="Times New Roman"/>
              </a:rPr>
              <a:t> i.e (α = (1/N) *2, for this reason it is called Double Declining Balance Method. </a:t>
            </a:r>
            <a:endParaRPr/>
          </a:p>
          <a:p>
            <a:pPr indent="-514350" lvl="0" marL="514350" rtl="0" algn="just">
              <a:lnSpc>
                <a:spcPct val="9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      Suppose a business has an asset with $1,000 Original Cost, $100 Salvage Value, and 5 years useful life.</a:t>
            </a:r>
            <a:endParaRPr/>
          </a:p>
          <a:p>
            <a:pPr indent="-514350" lvl="0" marL="514350" rtl="0" algn="just">
              <a:lnSpc>
                <a:spcPct val="9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First, calculate straight-line depreciation rate.</a:t>
            </a:r>
            <a:endParaRPr/>
          </a:p>
          <a:p>
            <a:pPr indent="-514350" lvl="0" marL="514350" rtl="0" algn="just">
              <a:lnSpc>
                <a:spcPct val="9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Since the asset has 5 years useful life, the straight-line depreciation rate equals (100% / 5) 20% per year.</a:t>
            </a:r>
            <a:endParaRPr/>
          </a:p>
          <a:p>
            <a:pPr indent="-514350" lvl="0" marL="514350" rtl="0" algn="just">
              <a:lnSpc>
                <a:spcPct val="90000"/>
              </a:lnSpc>
              <a:spcBef>
                <a:spcPts val="1000"/>
              </a:spcBef>
              <a:spcAft>
                <a:spcPts val="0"/>
              </a:spcAft>
              <a:buClr>
                <a:schemeClr val="dk1"/>
              </a:buClr>
              <a:buSzPts val="2800"/>
              <a:buFont typeface="Arial"/>
              <a:buChar char="•"/>
            </a:pPr>
            <a:r>
              <a:rPr b="1" lang="en-US">
                <a:latin typeface="Times New Roman"/>
                <a:ea typeface="Times New Roman"/>
                <a:cs typeface="Times New Roman"/>
                <a:sym typeface="Times New Roman"/>
              </a:rPr>
              <a:t> With double-declining-balance method, as the name suggests, double that rate, or 40% depreciation rate is used.</a:t>
            </a:r>
            <a:endParaRPr/>
          </a:p>
          <a:p>
            <a:pPr indent="-50800" lvl="0" marL="228600" rtl="0" algn="just">
              <a:lnSpc>
                <a:spcPct val="100000"/>
              </a:lnSpc>
              <a:spcBef>
                <a:spcPts val="1000"/>
              </a:spcBef>
              <a:spcAft>
                <a:spcPts val="0"/>
              </a:spcAft>
              <a:buClr>
                <a:schemeClr val="dk1"/>
              </a:buClr>
              <a:buSzPts val="2800"/>
              <a:buFont typeface="Noto Sans Symbols"/>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solidFill>
                <a:srgbClr val="002060"/>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p2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Example </a:t>
            </a:r>
            <a:endParaRPr/>
          </a:p>
          <a:p>
            <a:pPr indent="0" lvl="0" marL="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Consider the following accounting information for a computer system.</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Cost Basis of the asset, I, = $ 10,000</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Useful life, N,                     = 5 years</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Estimated Salvage Value , S, = $778</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Compute the annual depreciation allowances and the resulting book values using the double declining deprecation method.</a:t>
            </a:r>
            <a:endParaRPr/>
          </a:p>
          <a:p>
            <a:pPr indent="0" lvl="0" marL="0" rtl="0" algn="l">
              <a:lnSpc>
                <a:spcPct val="90000"/>
              </a:lnSpc>
              <a:spcBef>
                <a:spcPts val="1000"/>
              </a:spcBef>
              <a:spcAft>
                <a:spcPts val="0"/>
              </a:spcAft>
              <a:buClr>
                <a:schemeClr val="dk1"/>
              </a:buClr>
              <a:buSzPts val="2800"/>
              <a:buNone/>
            </a:pPr>
            <a:r>
              <a:t/>
            </a:r>
            <a:endParaRPr/>
          </a:p>
        </p:txBody>
      </p:sp>
      <p:sp>
        <p:nvSpPr>
          <p:cNvPr id="245" name="Google Shape;245;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4"/>
          <p:cNvSpPr txBox="1"/>
          <p:nvPr>
            <p:ph idx="1" type="body"/>
          </p:nvPr>
        </p:nvSpPr>
        <p:spPr>
          <a:xfrm>
            <a:off x="553529" y="1609966"/>
            <a:ext cx="10220863" cy="5731114"/>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book value at the beginning of the first year is $ 10,000.</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declining balance rate (α) is  (1/5) *2 = 40%</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depreciation deduction for the first year will be  $ 4000                              ( 40%* $10,000 = $4000)</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book value at the beginning of the second year is $10,000 - $4000 = $6000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depreciation deduction for the second year will be $ 2,400   ( 40% * $ 6,000 = $2,400)</a:t>
            </a:r>
            <a:endParaRPr b="1">
              <a:latin typeface="Times New Roman"/>
              <a:ea typeface="Times New Roman"/>
              <a:cs typeface="Times New Roman"/>
              <a:sym typeface="Times New Roman"/>
            </a:endParaRPr>
          </a:p>
        </p:txBody>
      </p:sp>
      <p:sp>
        <p:nvSpPr>
          <p:cNvPr id="251" name="Google Shape;251;p24"/>
          <p:cNvSpPr txBox="1"/>
          <p:nvPr>
            <p:ph type="title"/>
          </p:nvPr>
        </p:nvSpPr>
        <p:spPr>
          <a:xfrm>
            <a:off x="1243641" y="457200"/>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25"/>
          <p:cNvSpPr txBox="1"/>
          <p:nvPr>
            <p:ph idx="1" type="body"/>
          </p:nvPr>
        </p:nvSpPr>
        <p:spPr>
          <a:xfrm>
            <a:off x="639792" y="1428809"/>
            <a:ext cx="9668774"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0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book value at the beginning of the third year is 6, 000 – 2400 = $ 3,600</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On continuing this process, we obtain the depreciation value and book value as shown in Table.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257" name="Google Shape;257;p25"/>
          <p:cNvSpPr txBox="1"/>
          <p:nvPr>
            <p:ph type="title"/>
          </p:nvPr>
        </p:nvSpPr>
        <p:spPr>
          <a:xfrm>
            <a:off x="1485181" y="218476"/>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graphicFrame>
        <p:nvGraphicFramePr>
          <p:cNvPr id="258" name="Google Shape;258;p25"/>
          <p:cNvGraphicFramePr/>
          <p:nvPr/>
        </p:nvGraphicFramePr>
        <p:xfrm>
          <a:off x="2596551" y="3422934"/>
          <a:ext cx="3000000" cy="3000000"/>
        </p:xfrm>
        <a:graphic>
          <a:graphicData uri="http://schemas.openxmlformats.org/drawingml/2006/table">
            <a:tbl>
              <a:tblPr bandRow="1" firstCol="1" firstRow="1">
                <a:noFill/>
                <a:tableStyleId>{A94F57D6-6E30-420B-A929-F54C7F686708}</a:tableStyleId>
              </a:tblPr>
              <a:tblGrid>
                <a:gridCol w="649550"/>
                <a:gridCol w="1673100"/>
                <a:gridCol w="1597650"/>
                <a:gridCol w="1574700"/>
              </a:tblGrid>
              <a:tr h="460375">
                <a:tc>
                  <a:txBody>
                    <a:bodyPr/>
                    <a:lstStyle/>
                    <a:p>
                      <a:pPr indent="0" lvl="0" marL="0" marR="0" rtl="0" algn="ctr">
                        <a:lnSpc>
                          <a:spcPct val="115000"/>
                        </a:lnSpc>
                        <a:spcBef>
                          <a:spcPts val="0"/>
                        </a:spcBef>
                        <a:spcAft>
                          <a:spcPts val="0"/>
                        </a:spcAft>
                        <a:buNone/>
                      </a:pPr>
                      <a:r>
                        <a:rPr b="1" lang="en-US" sz="2400" u="none" cap="none" strike="noStrike">
                          <a:solidFill>
                            <a:srgbClr val="C00000"/>
                          </a:solidFill>
                          <a:latin typeface="Times New Roman"/>
                          <a:ea typeface="Times New Roman"/>
                          <a:cs typeface="Times New Roman"/>
                          <a:sym typeface="Times New Roman"/>
                        </a:rPr>
                        <a:t>n</a:t>
                      </a:r>
                      <a:endParaRPr b="1" sz="24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solidFill>
                            <a:srgbClr val="C00000"/>
                          </a:solidFill>
                          <a:latin typeface="Times New Roman"/>
                          <a:ea typeface="Times New Roman"/>
                          <a:cs typeface="Times New Roman"/>
                          <a:sym typeface="Times New Roman"/>
                        </a:rPr>
                        <a:t>B</a:t>
                      </a:r>
                      <a:r>
                        <a:rPr b="1" baseline="-25000" lang="en-US" sz="2400" u="none" cap="none" strike="noStrike">
                          <a:solidFill>
                            <a:srgbClr val="C00000"/>
                          </a:solidFill>
                          <a:latin typeface="Times New Roman"/>
                          <a:ea typeface="Times New Roman"/>
                          <a:cs typeface="Times New Roman"/>
                          <a:sym typeface="Times New Roman"/>
                        </a:rPr>
                        <a:t>n-1 </a:t>
                      </a:r>
                      <a:r>
                        <a:rPr b="1" lang="en-US" sz="2400" u="none" cap="none" strike="noStrike">
                          <a:solidFill>
                            <a:srgbClr val="C00000"/>
                          </a:solidFill>
                          <a:latin typeface="Times New Roman"/>
                          <a:ea typeface="Times New Roman"/>
                          <a:cs typeface="Times New Roman"/>
                          <a:sym typeface="Times New Roman"/>
                        </a:rPr>
                        <a:t>($)</a:t>
                      </a:r>
                      <a:endParaRPr b="1" sz="24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solidFill>
                            <a:srgbClr val="C00000"/>
                          </a:solidFill>
                          <a:latin typeface="Times New Roman"/>
                          <a:ea typeface="Times New Roman"/>
                          <a:cs typeface="Times New Roman"/>
                          <a:sym typeface="Times New Roman"/>
                        </a:rPr>
                        <a:t>D</a:t>
                      </a:r>
                      <a:r>
                        <a:rPr b="1" baseline="-25000" lang="en-US" sz="2400" u="none" cap="none" strike="noStrike">
                          <a:solidFill>
                            <a:srgbClr val="C00000"/>
                          </a:solidFill>
                          <a:latin typeface="Times New Roman"/>
                          <a:ea typeface="Times New Roman"/>
                          <a:cs typeface="Times New Roman"/>
                          <a:sym typeface="Times New Roman"/>
                        </a:rPr>
                        <a:t>n </a:t>
                      </a:r>
                      <a:r>
                        <a:rPr b="1" lang="en-US" sz="2400" u="none" cap="none" strike="noStrike">
                          <a:solidFill>
                            <a:srgbClr val="C00000"/>
                          </a:solidFill>
                          <a:latin typeface="Times New Roman"/>
                          <a:ea typeface="Times New Roman"/>
                          <a:cs typeface="Times New Roman"/>
                          <a:sym typeface="Times New Roman"/>
                        </a:rPr>
                        <a:t>($)</a:t>
                      </a:r>
                      <a:endParaRPr b="1" sz="24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solidFill>
                            <a:srgbClr val="C00000"/>
                          </a:solidFill>
                          <a:latin typeface="Times New Roman"/>
                          <a:ea typeface="Times New Roman"/>
                          <a:cs typeface="Times New Roman"/>
                          <a:sym typeface="Times New Roman"/>
                        </a:rPr>
                        <a:t>B</a:t>
                      </a:r>
                      <a:r>
                        <a:rPr b="1" baseline="-25000" lang="en-US" sz="2400" u="none" cap="none" strike="noStrike">
                          <a:solidFill>
                            <a:srgbClr val="C00000"/>
                          </a:solidFill>
                          <a:latin typeface="Times New Roman"/>
                          <a:ea typeface="Times New Roman"/>
                          <a:cs typeface="Times New Roman"/>
                          <a:sym typeface="Times New Roman"/>
                        </a:rPr>
                        <a:t>n </a:t>
                      </a:r>
                      <a:r>
                        <a:rPr b="1" lang="en-US" sz="2400" u="none" cap="none" strike="noStrike">
                          <a:solidFill>
                            <a:srgbClr val="C00000"/>
                          </a:solidFill>
                          <a:latin typeface="Times New Roman"/>
                          <a:ea typeface="Times New Roman"/>
                          <a:cs typeface="Times New Roman"/>
                          <a:sym typeface="Times New Roman"/>
                        </a:rPr>
                        <a:t>($)</a:t>
                      </a:r>
                      <a:endParaRPr b="1" sz="2400" u="none" cap="none" strike="noStrike">
                        <a:solidFill>
                          <a:srgbClr val="C00000"/>
                        </a:solidFill>
                        <a:latin typeface="Times New Roman"/>
                        <a:ea typeface="Times New Roman"/>
                        <a:cs typeface="Times New Roman"/>
                        <a:sym typeface="Times New Roman"/>
                      </a:endParaRPr>
                    </a:p>
                  </a:txBody>
                  <a:tcPr marT="0" marB="0" marR="68575" marL="68575"/>
                </a:tc>
              </a:tr>
              <a:tr h="4603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10,000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4,000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6,000</a:t>
                      </a:r>
                      <a:endParaRPr b="1" sz="2400" u="none" cap="none" strike="noStrike">
                        <a:latin typeface="Times New Roman"/>
                        <a:ea typeface="Times New Roman"/>
                        <a:cs typeface="Times New Roman"/>
                        <a:sym typeface="Times New Roman"/>
                      </a:endParaRPr>
                    </a:p>
                  </a:txBody>
                  <a:tcPr marT="0" marB="0" marR="68575" marL="68575"/>
                </a:tc>
              </a:tr>
              <a:tr h="4603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2</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6,000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2,400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3,600</a:t>
                      </a:r>
                      <a:endParaRPr b="1" sz="2400" u="none" cap="none" strike="noStrike">
                        <a:latin typeface="Times New Roman"/>
                        <a:ea typeface="Times New Roman"/>
                        <a:cs typeface="Times New Roman"/>
                        <a:sym typeface="Times New Roman"/>
                      </a:endParaRPr>
                    </a:p>
                  </a:txBody>
                  <a:tcPr marT="0" marB="0" marR="68575" marL="68575"/>
                </a:tc>
              </a:tr>
              <a:tr h="4603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3</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3,600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1,440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2,160</a:t>
                      </a:r>
                      <a:endParaRPr b="1" sz="2400" u="none" cap="none" strike="noStrike">
                        <a:latin typeface="Times New Roman"/>
                        <a:ea typeface="Times New Roman"/>
                        <a:cs typeface="Times New Roman"/>
                        <a:sym typeface="Times New Roman"/>
                      </a:endParaRPr>
                    </a:p>
                  </a:txBody>
                  <a:tcPr marT="0" marB="0" marR="68575" marL="68575"/>
                </a:tc>
              </a:tr>
              <a:tr h="4603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2,160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8,64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1,296</a:t>
                      </a:r>
                      <a:endParaRPr b="1" sz="2400" u="none" cap="none" strike="noStrike">
                        <a:latin typeface="Times New Roman"/>
                        <a:ea typeface="Times New Roman"/>
                        <a:cs typeface="Times New Roman"/>
                        <a:sym typeface="Times New Roman"/>
                      </a:endParaRPr>
                    </a:p>
                  </a:txBody>
                  <a:tcPr marT="0" marB="0" marR="68575" marL="68575"/>
                </a:tc>
              </a:tr>
              <a:tr h="4603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5</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 1,296</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5,18</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7,78</a:t>
                      </a:r>
                      <a:endParaRPr b="1" sz="2400" u="none" cap="none" strike="noStrike">
                        <a:latin typeface="Times New Roman"/>
                        <a:ea typeface="Times New Roman"/>
                        <a:cs typeface="Times New Roman"/>
                        <a:sym typeface="Times New Roman"/>
                      </a:endParaRPr>
                    </a:p>
                  </a:txBody>
                  <a:tcPr marT="0" marB="0" marR="68575" marL="68575"/>
                </a:tc>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26"/>
          <p:cNvSpPr txBox="1"/>
          <p:nvPr>
            <p:ph idx="1" type="body"/>
          </p:nvPr>
        </p:nvSpPr>
        <p:spPr>
          <a:xfrm>
            <a:off x="596661" y="1239029"/>
            <a:ext cx="9970697" cy="50927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Issues regarding Salvage Value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Salvage value (S) must be estimated at the beginning of depreciation analysis.</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 previous example, the final Book Value (B</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equals to the estimated salvage value, an occurrence that is rather unusual in the real world. </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When </a:t>
            </a:r>
            <a:r>
              <a:rPr b="1" lang="en-US">
                <a:solidFill>
                  <a:srgbClr val="C00000"/>
                </a:solidFill>
                <a:latin typeface="Times New Roman"/>
                <a:ea typeface="Times New Roman"/>
                <a:cs typeface="Times New Roman"/>
                <a:sym typeface="Times New Roman"/>
              </a:rPr>
              <a:t>B</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 S</a:t>
            </a:r>
            <a:r>
              <a:rPr b="1" lang="en-US">
                <a:latin typeface="Times New Roman"/>
                <a:ea typeface="Times New Roman"/>
                <a:cs typeface="Times New Roman"/>
                <a:sym typeface="Times New Roman"/>
              </a:rPr>
              <a:t>, we have to make the adjustments in our depreciation analysis methods.</a:t>
            </a:r>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Two cases Arises: </a:t>
            </a:r>
            <a:endParaRPr/>
          </a:p>
          <a:p>
            <a:pPr indent="0" lvl="0" marL="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a:t>
            </a:r>
            <a:r>
              <a:rPr b="1" lang="en-US">
                <a:solidFill>
                  <a:srgbClr val="C00000"/>
                </a:solidFill>
                <a:latin typeface="Times New Roman"/>
                <a:ea typeface="Times New Roman"/>
                <a:cs typeface="Times New Roman"/>
                <a:sym typeface="Times New Roman"/>
              </a:rPr>
              <a:t>Case 1 : When B</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&gt; S</a:t>
            </a:r>
            <a:endParaRPr/>
          </a:p>
          <a:p>
            <a:pPr indent="0" lvl="0" marL="0" rtl="0" algn="just">
              <a:lnSpc>
                <a:spcPct val="9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                              Case 2 : When B</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&lt; S</a:t>
            </a:r>
            <a:endParaRPr/>
          </a:p>
          <a:p>
            <a:pPr indent="0" lvl="0" marL="0" rtl="0" algn="l">
              <a:lnSpc>
                <a:spcPct val="90000"/>
              </a:lnSpc>
              <a:spcBef>
                <a:spcPts val="1000"/>
              </a:spcBef>
              <a:spcAft>
                <a:spcPts val="0"/>
              </a:spcAft>
              <a:buClr>
                <a:schemeClr val="dk1"/>
              </a:buClr>
              <a:buSzPts val="2800"/>
              <a:buNone/>
            </a:pPr>
            <a:r>
              <a:t/>
            </a:r>
            <a:endParaRPr/>
          </a:p>
        </p:txBody>
      </p:sp>
      <p:sp>
        <p:nvSpPr>
          <p:cNvPr id="264" name="Google Shape;264;p26"/>
          <p:cNvSpPr txBox="1"/>
          <p:nvPr>
            <p:ph type="title"/>
          </p:nvPr>
        </p:nvSpPr>
        <p:spPr>
          <a:xfrm>
            <a:off x="1131498" y="63201"/>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27"/>
          <p:cNvSpPr txBox="1"/>
          <p:nvPr>
            <p:ph idx="1" type="body"/>
          </p:nvPr>
        </p:nvSpPr>
        <p:spPr>
          <a:xfrm>
            <a:off x="570781" y="1118259"/>
            <a:ext cx="10515600" cy="5463695"/>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5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Case 1 : When B</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&gt; S</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When B</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&gt; S, is the situation in which we have not depreciated the entire cost of the asset.</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To reduce the book value of an asset to its salvage value as quickly as possible, it can be done by </a:t>
            </a:r>
            <a:r>
              <a:rPr b="1" lang="en-US">
                <a:solidFill>
                  <a:srgbClr val="3F21F1"/>
                </a:solidFill>
                <a:latin typeface="Times New Roman"/>
                <a:ea typeface="Times New Roman"/>
                <a:cs typeface="Times New Roman"/>
                <a:sym typeface="Times New Roman"/>
              </a:rPr>
              <a:t>switching from declining balance (DB) to Straight line (SL).</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switch from DB to SL depreciation can take place in any of the ‘n’ years (optimal year).</a:t>
            </a:r>
            <a:endParaRPr/>
          </a:p>
        </p:txBody>
      </p:sp>
      <p:sp>
        <p:nvSpPr>
          <p:cNvPr id="270" name="Google Shape;270;p27"/>
          <p:cNvSpPr txBox="1"/>
          <p:nvPr>
            <p:ph type="title"/>
          </p:nvPr>
        </p:nvSpPr>
        <p:spPr>
          <a:xfrm>
            <a:off x="1062487" y="68742"/>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2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latin typeface="Times New Roman"/>
                <a:ea typeface="Times New Roman"/>
                <a:cs typeface="Times New Roman"/>
                <a:sym typeface="Times New Roman"/>
              </a:rPr>
              <a:t>The switching rule is :</a:t>
            </a:r>
            <a:endParaRPr/>
          </a:p>
          <a:p>
            <a:pPr indent="0" lvl="0" marL="0" rtl="0" algn="just">
              <a:lnSpc>
                <a:spcPct val="90000"/>
              </a:lnSpc>
              <a:spcBef>
                <a:spcPts val="1000"/>
              </a:spcBef>
              <a:spcAft>
                <a:spcPts val="0"/>
              </a:spcAft>
              <a:buClr>
                <a:schemeClr val="dk1"/>
              </a:buClr>
              <a:buSzPts val="2800"/>
              <a:buNone/>
            </a:pPr>
            <a:r>
              <a:rPr b="1" i="1" lang="en-US">
                <a:latin typeface="Times New Roman"/>
                <a:ea typeface="Times New Roman"/>
                <a:cs typeface="Times New Roman"/>
                <a:sym typeface="Times New Roman"/>
              </a:rPr>
              <a:t>‘If depreciation by DB in any year is less than (or equal to) the depreciation by SL then we would switch to and remain with SL method for the duration of the project’s depreciable life.’ </a:t>
            </a:r>
            <a:r>
              <a:rPr b="1" lang="en-US">
                <a:latin typeface="Times New Roman"/>
                <a:ea typeface="Times New Roman"/>
                <a:cs typeface="Times New Roman"/>
                <a:sym typeface="Times New Roman"/>
              </a:rPr>
              <a:t>[4]</a:t>
            </a:r>
            <a:endParaRPr>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b="1"/>
          </a:p>
          <a:p>
            <a:pPr indent="-228600" lvl="0" marL="228600" rtl="0" algn="l">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straight line depreciation is any year n is calculated by </a:t>
            </a:r>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D</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    book value at the beginning of year n – salvage value</a:t>
            </a:r>
            <a:endParaRPr/>
          </a:p>
          <a:p>
            <a:pPr indent="-228600" lvl="0" marL="22860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Remaining useful life at beginning of year n</a:t>
            </a:r>
            <a:endParaRPr/>
          </a:p>
          <a:p>
            <a:pPr indent="0" lvl="0" marL="0" rtl="0" algn="l">
              <a:lnSpc>
                <a:spcPct val="90000"/>
              </a:lnSpc>
              <a:spcBef>
                <a:spcPts val="1000"/>
              </a:spcBef>
              <a:spcAft>
                <a:spcPts val="0"/>
              </a:spcAft>
              <a:buClr>
                <a:schemeClr val="dk1"/>
              </a:buClr>
              <a:buSzPts val="2800"/>
              <a:buNone/>
            </a:pPr>
            <a:r>
              <a:t/>
            </a:r>
            <a:endParaRPr/>
          </a:p>
        </p:txBody>
      </p:sp>
      <p:cxnSp>
        <p:nvCxnSpPr>
          <p:cNvPr id="276" name="Google Shape;276;p28"/>
          <p:cNvCxnSpPr/>
          <p:nvPr/>
        </p:nvCxnSpPr>
        <p:spPr>
          <a:xfrm>
            <a:off x="2938733" y="5121591"/>
            <a:ext cx="7749395" cy="2500"/>
          </a:xfrm>
          <a:prstGeom prst="straightConnector1">
            <a:avLst/>
          </a:prstGeom>
          <a:noFill/>
          <a:ln cap="flat" cmpd="sng" w="28575">
            <a:solidFill>
              <a:schemeClr val="dk1"/>
            </a:solidFill>
            <a:prstDash val="solid"/>
            <a:miter lim="800000"/>
            <a:headEnd len="sm" w="sm" type="none"/>
            <a:tailEnd len="sm" w="sm" type="none"/>
          </a:ln>
        </p:spPr>
      </p:cxnSp>
      <p:sp>
        <p:nvSpPr>
          <p:cNvPr id="277" name="Google Shape;277;p28"/>
          <p:cNvSpPr txBox="1"/>
          <p:nvPr>
            <p:ph type="title"/>
          </p:nvPr>
        </p:nvSpPr>
        <p:spPr>
          <a:xfrm>
            <a:off x="1131498" y="391004"/>
            <a:ext cx="10515600" cy="1325563"/>
          </a:xfrm>
          <a:prstGeom prst="rect">
            <a:avLst/>
          </a:prstGeom>
          <a:noFill/>
          <a:ln>
            <a:noFill/>
          </a:ln>
        </p:spPr>
        <p:txBody>
          <a:bodyPr anchorCtr="0" anchor="ctr" bIns="45700" lIns="91425" spcFirstLastPara="1" rIns="91425" wrap="square" tIns="45700">
            <a:normAutofit/>
          </a:bodyPr>
          <a:lstStyle/>
          <a:p>
            <a:pPr indent="-514350" lvl="0" marL="51435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Declining balance Method (DB) (Cont’d..)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29"/>
          <p:cNvSpPr txBox="1"/>
          <p:nvPr>
            <p:ph idx="1" type="body"/>
          </p:nvPr>
        </p:nvSpPr>
        <p:spPr>
          <a:xfrm>
            <a:off x="605287" y="1489194"/>
            <a:ext cx="10515600" cy="4713197"/>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Case 1 : When B</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&gt; S (Example)</a:t>
            </a:r>
            <a:endParaRPr/>
          </a:p>
          <a:p>
            <a:pPr indent="0" lvl="0" marL="0" rtl="0" algn="just">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Consider the following accounting information for a computer system.</a:t>
            </a:r>
            <a:endParaRPr/>
          </a:p>
          <a:p>
            <a:pPr indent="-228600" lvl="0" marL="228600" rtl="0" algn="just">
              <a:lnSpc>
                <a:spcPct val="9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Cost Basis of the asset, I, = $ 10,000</a:t>
            </a:r>
            <a:endParaRPr/>
          </a:p>
          <a:p>
            <a:pPr indent="-228600" lvl="0" marL="228600" rtl="0" algn="just">
              <a:lnSpc>
                <a:spcPct val="9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Useful life, N,                     = 5 years</a:t>
            </a:r>
            <a:endParaRPr/>
          </a:p>
          <a:p>
            <a:pPr indent="-228600" lvl="0" marL="228600" rtl="0" algn="just">
              <a:lnSpc>
                <a:spcPct val="9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Salvage Value , S,               = $0</a:t>
            </a:r>
            <a:endParaRPr/>
          </a:p>
          <a:p>
            <a:pPr indent="-228600" lvl="0" marL="228600" rtl="0" algn="just">
              <a:lnSpc>
                <a:spcPct val="9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Declining balance Rate (α) = (1/5) *2 = 40%</a:t>
            </a:r>
            <a:endParaRPr/>
          </a:p>
          <a:p>
            <a:pPr indent="-228600" lvl="0" marL="228600" rtl="0" algn="just">
              <a:lnSpc>
                <a:spcPct val="9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Determine the optimal time to switch from DB to SL depreciation and the resulting depreciation schedule.</a:t>
            </a:r>
            <a:endParaRPr/>
          </a:p>
        </p:txBody>
      </p:sp>
      <p:sp>
        <p:nvSpPr>
          <p:cNvPr id="283" name="Google Shape;283;p29"/>
          <p:cNvSpPr txBox="1"/>
          <p:nvPr/>
        </p:nvSpPr>
        <p:spPr>
          <a:xfrm>
            <a:off x="1381664" y="227103"/>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7" name="Shape 287"/>
        <p:cNvGrpSpPr/>
        <p:nvPr/>
      </p:nvGrpSpPr>
      <p:grpSpPr>
        <a:xfrm>
          <a:off x="0" y="0"/>
          <a:ext cx="0" cy="0"/>
          <a:chOff x="0" y="0"/>
          <a:chExt cx="0" cy="0"/>
        </a:xfrm>
      </p:grpSpPr>
      <p:sp>
        <p:nvSpPr>
          <p:cNvPr id="288" name="Google Shape;288;p30"/>
          <p:cNvSpPr txBox="1"/>
          <p:nvPr>
            <p:ph idx="1" type="body"/>
          </p:nvPr>
        </p:nvSpPr>
        <p:spPr>
          <a:xfrm>
            <a:off x="1381664" y="866866"/>
            <a:ext cx="8512834" cy="13716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Font typeface="Arial"/>
              <a:buNone/>
            </a:pPr>
            <a:r>
              <a:t/>
            </a:r>
            <a:endParaRPr b="1" sz="2400">
              <a:solidFill>
                <a:srgbClr val="C00000"/>
              </a:solidFill>
            </a:endParaRPr>
          </a:p>
          <a:p>
            <a:pPr indent="0" lvl="0" marL="0" rtl="0" algn="l">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First, Computing the DDB depreciation for each year.</a:t>
            </a:r>
            <a:endParaRPr/>
          </a:p>
          <a:p>
            <a:pPr indent="-228600" lvl="0" marL="228600" rtl="0" algn="l">
              <a:lnSpc>
                <a:spcPct val="90000"/>
              </a:lnSpc>
              <a:spcBef>
                <a:spcPts val="1000"/>
              </a:spcBef>
              <a:spcAft>
                <a:spcPts val="0"/>
              </a:spcAft>
              <a:buClr>
                <a:schemeClr val="dk1"/>
              </a:buClr>
              <a:buSzPts val="2800"/>
              <a:buFont typeface="Arial"/>
              <a:buNone/>
            </a:pPr>
            <a:r>
              <a:t/>
            </a:r>
            <a:endParaRPr b="1">
              <a:latin typeface="Times New Roman"/>
              <a:ea typeface="Times New Roman"/>
              <a:cs typeface="Times New Roman"/>
              <a:sym typeface="Times New Roman"/>
            </a:endParaRPr>
          </a:p>
        </p:txBody>
      </p:sp>
      <p:graphicFrame>
        <p:nvGraphicFramePr>
          <p:cNvPr id="289" name="Google Shape;289;p30"/>
          <p:cNvGraphicFramePr/>
          <p:nvPr/>
        </p:nvGraphicFramePr>
        <p:xfrm>
          <a:off x="2396706" y="1853738"/>
          <a:ext cx="3000000" cy="3000000"/>
        </p:xfrm>
        <a:graphic>
          <a:graphicData uri="http://schemas.openxmlformats.org/drawingml/2006/table">
            <a:tbl>
              <a:tblPr bandRow="1" firstRow="1">
                <a:noFill/>
                <a:tableStyleId>{A94F57D6-6E30-420B-A929-F54C7F686708}</a:tableStyleId>
              </a:tblPr>
              <a:tblGrid>
                <a:gridCol w="1524000"/>
                <a:gridCol w="1524000"/>
                <a:gridCol w="1524000"/>
                <a:gridCol w="1524000"/>
              </a:tblGrid>
              <a:tr h="518125">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n</a:t>
                      </a:r>
                      <a:endParaRPr/>
                    </a:p>
                  </a:txBody>
                  <a:tcPr marT="45725" marB="45725" marR="91450" marL="91450"/>
                </a:tc>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B</a:t>
                      </a:r>
                      <a:r>
                        <a:rPr b="1" baseline="-25000" lang="en-US" sz="2800" u="none" cap="none" strike="noStrike">
                          <a:solidFill>
                            <a:srgbClr val="C00000"/>
                          </a:solidFill>
                          <a:latin typeface="Times New Roman"/>
                          <a:ea typeface="Times New Roman"/>
                          <a:cs typeface="Times New Roman"/>
                          <a:sym typeface="Times New Roman"/>
                        </a:rPr>
                        <a:t>n-1</a:t>
                      </a:r>
                      <a:endParaRPr/>
                    </a:p>
                  </a:txBody>
                  <a:tcPr marT="45725" marB="45725" marR="91450" marL="91450"/>
                </a:tc>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D</a:t>
                      </a:r>
                      <a:r>
                        <a:rPr b="1" baseline="-25000" lang="en-US" sz="2800" u="none" cap="none" strike="noStrike">
                          <a:solidFill>
                            <a:srgbClr val="C00000"/>
                          </a:solidFill>
                          <a:latin typeface="Times New Roman"/>
                          <a:ea typeface="Times New Roman"/>
                          <a:cs typeface="Times New Roman"/>
                          <a:sym typeface="Times New Roman"/>
                        </a:rPr>
                        <a:t>n</a:t>
                      </a:r>
                      <a:endParaRPr b="1" baseline="-25000" sz="2800" u="none" cap="none" strike="noStrike">
                        <a:solidFill>
                          <a:srgbClr val="C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B</a:t>
                      </a:r>
                      <a:r>
                        <a:rPr b="1" baseline="-25000" lang="en-US" sz="2800" u="none" cap="none" strike="noStrike">
                          <a:solidFill>
                            <a:srgbClr val="C00000"/>
                          </a:solidFill>
                          <a:latin typeface="Times New Roman"/>
                          <a:ea typeface="Times New Roman"/>
                          <a:cs typeface="Times New Roman"/>
                          <a:sym typeface="Times New Roman"/>
                        </a:rPr>
                        <a:t>n</a:t>
                      </a:r>
                      <a:endParaRPr b="1" baseline="-25000" sz="2800" u="none" cap="none" strike="noStrike">
                        <a:solidFill>
                          <a:srgbClr val="C00000"/>
                        </a:solidFill>
                        <a:latin typeface="Times New Roman"/>
                        <a:ea typeface="Times New Roman"/>
                        <a:cs typeface="Times New Roman"/>
                        <a:sym typeface="Times New Roman"/>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1</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$ 10,000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$ 4,000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$ 6,000</a:t>
                      </a:r>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2</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400"/>
                        <a:buFont typeface="Times New Roman"/>
                        <a:buNone/>
                      </a:pPr>
                      <a:r>
                        <a:rPr b="1" lang="en-US" sz="2400" u="none" cap="none" strike="noStrike">
                          <a:latin typeface="Times New Roman"/>
                          <a:ea typeface="Times New Roman"/>
                          <a:cs typeface="Times New Roman"/>
                          <a:sym typeface="Times New Roman"/>
                        </a:rPr>
                        <a:t>$ 6,000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$ 2,400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$ 3,600</a:t>
                      </a:r>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3</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400"/>
                        <a:buFont typeface="Times New Roman"/>
                        <a:buNone/>
                      </a:pPr>
                      <a:r>
                        <a:rPr b="1" lang="en-US" sz="2400" u="none" cap="none" strike="noStrike">
                          <a:latin typeface="Times New Roman"/>
                          <a:ea typeface="Times New Roman"/>
                          <a:cs typeface="Times New Roman"/>
                          <a:sym typeface="Times New Roman"/>
                        </a:rPr>
                        <a:t>$ 3,600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$ 1,440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$ 2,160</a:t>
                      </a:r>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4</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400"/>
                        <a:buFont typeface="Times New Roman"/>
                        <a:buNone/>
                      </a:pPr>
                      <a:r>
                        <a:rPr b="1" lang="en-US" sz="2400" u="none" cap="none" strike="noStrike">
                          <a:latin typeface="Times New Roman"/>
                          <a:ea typeface="Times New Roman"/>
                          <a:cs typeface="Times New Roman"/>
                          <a:sym typeface="Times New Roman"/>
                        </a:rPr>
                        <a:t>$ 2,160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$ 864</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$ 1,296</a:t>
                      </a:r>
                      <a:endParaRPr/>
                    </a:p>
                  </a:txBody>
                  <a:tcPr marT="45725" marB="45725" marR="91450" marL="91450"/>
                </a:tc>
              </a:tr>
              <a:tr h="55192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5</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$ 1,296</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$ 518</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$ 778</a:t>
                      </a:r>
                      <a:endParaRPr/>
                    </a:p>
                  </a:txBody>
                  <a:tcPr marT="45725" marB="45725" marR="91450" marL="91450"/>
                </a:tc>
              </a:tr>
            </a:tbl>
          </a:graphicData>
        </a:graphic>
      </p:graphicFrame>
      <p:sp>
        <p:nvSpPr>
          <p:cNvPr id="290" name="Google Shape;290;p30"/>
          <p:cNvSpPr txBox="1"/>
          <p:nvPr/>
        </p:nvSpPr>
        <p:spPr>
          <a:xfrm>
            <a:off x="933090" y="4777597"/>
            <a:ext cx="9849929" cy="138499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800" u="none" cap="none" strike="noStrike">
                <a:solidFill>
                  <a:schemeClr val="dk1"/>
                </a:solidFill>
                <a:latin typeface="Times New Roman"/>
                <a:ea typeface="Times New Roman"/>
                <a:cs typeface="Times New Roman"/>
                <a:sym typeface="Times New Roman"/>
              </a:rPr>
              <a:t>Here the Book value is $778 at the end of Year 5 which is </a:t>
            </a:r>
            <a:r>
              <a:rPr b="1" i="0" lang="en-US" sz="2800" u="none" cap="none" strike="noStrike">
                <a:solidFill>
                  <a:srgbClr val="FF0000"/>
                </a:solidFill>
                <a:latin typeface="Times New Roman"/>
                <a:ea typeface="Times New Roman"/>
                <a:cs typeface="Times New Roman"/>
                <a:sym typeface="Times New Roman"/>
              </a:rPr>
              <a:t>Greater than salvage value. </a:t>
            </a:r>
            <a:r>
              <a:rPr b="1" i="0" lang="en-US" sz="2800" u="none" cap="none" strike="noStrike">
                <a:solidFill>
                  <a:schemeClr val="dk1"/>
                </a:solidFill>
                <a:latin typeface="Times New Roman"/>
                <a:ea typeface="Times New Roman"/>
                <a:cs typeface="Times New Roman"/>
                <a:sym typeface="Times New Roman"/>
              </a:rPr>
              <a:t>Therefore we use the switching fundamentals.</a:t>
            </a:r>
            <a:endParaRPr/>
          </a:p>
        </p:txBody>
      </p:sp>
      <p:sp>
        <p:nvSpPr>
          <p:cNvPr id="291" name="Google Shape;291;p30"/>
          <p:cNvSpPr txBox="1"/>
          <p:nvPr/>
        </p:nvSpPr>
        <p:spPr>
          <a:xfrm>
            <a:off x="1381664" y="227103"/>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9"/>
                                        </p:tgtEl>
                                        <p:attrNameLst>
                                          <p:attrName>style.visibility</p:attrName>
                                        </p:attrNameLst>
                                      </p:cBhvr>
                                      <p:to>
                                        <p:strVal val="visible"/>
                                      </p:to>
                                    </p:set>
                                    <p:animEffect filter="fade" transition="in">
                                      <p:cBhvr>
                                        <p:cTn dur="1000"/>
                                        <p:tgtEl>
                                          <p:spTgt spid="289"/>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90"/>
                                        </p:tgtEl>
                                        <p:attrNameLst>
                                          <p:attrName>style.visibility</p:attrName>
                                        </p:attrNameLst>
                                      </p:cBhvr>
                                      <p:to>
                                        <p:strVal val="visible"/>
                                      </p:to>
                                    </p:set>
                                    <p:animEffect filter="fade" transition="in">
                                      <p:cBhvr>
                                        <p:cTn dur="1000"/>
                                        <p:tgtEl>
                                          <p:spTgt spid="29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31"/>
          <p:cNvSpPr txBox="1"/>
          <p:nvPr>
            <p:ph idx="1" type="body"/>
          </p:nvPr>
        </p:nvSpPr>
        <p:spPr>
          <a:xfrm>
            <a:off x="605287" y="1452095"/>
            <a:ext cx="9392728" cy="4351338"/>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Second, we compute the SL depreciation for each year then compare SL to DDB depreciation for each year and use the decision rule for when to change.</a:t>
            </a:r>
            <a:endParaRPr/>
          </a:p>
          <a:p>
            <a:pPr indent="-50800" lvl="0" marL="228600" rtl="0" algn="l">
              <a:lnSpc>
                <a:spcPct val="90000"/>
              </a:lnSpc>
              <a:spcBef>
                <a:spcPts val="1000"/>
              </a:spcBef>
              <a:spcAft>
                <a:spcPts val="0"/>
              </a:spcAft>
              <a:buClr>
                <a:schemeClr val="dk1"/>
              </a:buClr>
              <a:buSzPts val="2800"/>
              <a:buNone/>
            </a:pPr>
            <a:r>
              <a:t/>
            </a:r>
            <a:endParaRPr/>
          </a:p>
        </p:txBody>
      </p:sp>
      <p:graphicFrame>
        <p:nvGraphicFramePr>
          <p:cNvPr id="297" name="Google Shape;297;p31"/>
          <p:cNvGraphicFramePr/>
          <p:nvPr/>
        </p:nvGraphicFramePr>
        <p:xfrm>
          <a:off x="1337094" y="3191770"/>
          <a:ext cx="3000000" cy="3000000"/>
        </p:xfrm>
        <a:graphic>
          <a:graphicData uri="http://schemas.openxmlformats.org/drawingml/2006/table">
            <a:tbl>
              <a:tblPr bandRow="1" firstCol="1" firstRow="1">
                <a:noFill/>
                <a:tableStyleId>{A94F57D6-6E30-420B-A929-F54C7F686708}</a:tableStyleId>
              </a:tblPr>
              <a:tblGrid>
                <a:gridCol w="940275"/>
                <a:gridCol w="2958850"/>
                <a:gridCol w="2434050"/>
                <a:gridCol w="1896400"/>
              </a:tblGrid>
              <a:tr h="465825">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n</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SL Depreciation</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DDB Depreciation</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Decision</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r>
              <a:tr h="3845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(10000-0)/5 = 2000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&lt;4000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Do not switch</a:t>
                      </a:r>
                      <a:endParaRPr b="1" sz="2000" u="none" cap="none" strike="noStrike">
                        <a:latin typeface="Times New Roman"/>
                        <a:ea typeface="Times New Roman"/>
                        <a:cs typeface="Times New Roman"/>
                        <a:sym typeface="Times New Roman"/>
                      </a:endParaRPr>
                    </a:p>
                  </a:txBody>
                  <a:tcPr marT="0" marB="0" marR="68575" marL="68575"/>
                </a:tc>
              </a:tr>
              <a:tr h="3845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(6000 -0)/4=1500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&lt;2400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Do not switch</a:t>
                      </a:r>
                      <a:endParaRPr b="1" sz="2000" u="none" cap="none" strike="noStrike">
                        <a:latin typeface="Times New Roman"/>
                        <a:ea typeface="Times New Roman"/>
                        <a:cs typeface="Times New Roman"/>
                        <a:sym typeface="Times New Roman"/>
                      </a:endParaRPr>
                    </a:p>
                  </a:txBody>
                  <a:tcPr marT="0" marB="0" marR="68575" marL="68575"/>
                </a:tc>
              </a:tr>
              <a:tr h="3845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(3600 -0) /3 = 1200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&lt;1440</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Do not switch</a:t>
                      </a:r>
                      <a:endParaRPr b="1" sz="2000" u="none" cap="none" strike="noStrike">
                        <a:latin typeface="Times New Roman"/>
                        <a:ea typeface="Times New Roman"/>
                        <a:cs typeface="Times New Roman"/>
                        <a:sym typeface="Times New Roman"/>
                      </a:endParaRPr>
                    </a:p>
                  </a:txBody>
                  <a:tcPr marT="0" marB="0" marR="68575" marL="68575"/>
                </a:tc>
              </a:tr>
              <a:tr h="384500">
                <a:tc>
                  <a:txBody>
                    <a:bodyPr/>
                    <a:lstStyle/>
                    <a:p>
                      <a:pPr indent="0" lvl="0" marL="0" marR="0" rtl="0" algn="ctr">
                        <a:spcBef>
                          <a:spcPts val="0"/>
                        </a:spcBef>
                        <a:spcAft>
                          <a:spcPts val="0"/>
                        </a:spcAft>
                        <a:buNone/>
                      </a:pPr>
                      <a:r>
                        <a:rPr b="1" lang="en-US" sz="2000" u="none" cap="none" strike="noStrike">
                          <a:solidFill>
                            <a:srgbClr val="00B0F0"/>
                          </a:solidFill>
                          <a:latin typeface="Times New Roman"/>
                          <a:ea typeface="Times New Roman"/>
                          <a:cs typeface="Times New Roman"/>
                          <a:sym typeface="Times New Roman"/>
                        </a:rPr>
                        <a:t>4</a:t>
                      </a:r>
                      <a:endParaRPr b="1" sz="2000" u="none" cap="none" strike="noStrike">
                        <a:solidFill>
                          <a:srgbClr val="00B0F0"/>
                        </a:solidFill>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solidFill>
                            <a:srgbClr val="00B0F0"/>
                          </a:solidFill>
                          <a:latin typeface="Times New Roman"/>
                          <a:ea typeface="Times New Roman"/>
                          <a:cs typeface="Times New Roman"/>
                          <a:sym typeface="Times New Roman"/>
                        </a:rPr>
                        <a:t>(2160- 0) 2 = 1080</a:t>
                      </a:r>
                      <a:endParaRPr b="1" sz="2000" u="none" cap="none" strike="noStrike">
                        <a:solidFill>
                          <a:srgbClr val="00B0F0"/>
                        </a:solidFill>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solidFill>
                            <a:srgbClr val="00B0F0"/>
                          </a:solidFill>
                          <a:latin typeface="Times New Roman"/>
                          <a:ea typeface="Times New Roman"/>
                          <a:cs typeface="Times New Roman"/>
                          <a:sym typeface="Times New Roman"/>
                        </a:rPr>
                        <a:t>&gt;864</a:t>
                      </a:r>
                      <a:endParaRPr b="1" sz="2000" u="none" cap="none" strike="noStrike">
                        <a:solidFill>
                          <a:srgbClr val="00B0F0"/>
                        </a:solidFill>
                        <a:latin typeface="Times New Roman"/>
                        <a:ea typeface="Times New Roman"/>
                        <a:cs typeface="Times New Roman"/>
                        <a:sym typeface="Times New Roman"/>
                      </a:endParaRPr>
                    </a:p>
                  </a:txBody>
                  <a:tcPr marT="0" marB="0" marR="68575" marL="68575"/>
                </a:tc>
                <a:tc>
                  <a:txBody>
                    <a:bodyPr/>
                    <a:lstStyle/>
                    <a:p>
                      <a:pPr indent="0" lvl="0" marL="0" marR="0" rtl="0" algn="ctr">
                        <a:spcBef>
                          <a:spcPts val="0"/>
                        </a:spcBef>
                        <a:spcAft>
                          <a:spcPts val="0"/>
                        </a:spcAft>
                        <a:buNone/>
                      </a:pPr>
                      <a:r>
                        <a:rPr b="1" lang="en-US" sz="2000" u="none" cap="none" strike="noStrike">
                          <a:solidFill>
                            <a:srgbClr val="00B0F0"/>
                          </a:solidFill>
                          <a:latin typeface="Times New Roman"/>
                          <a:ea typeface="Times New Roman"/>
                          <a:cs typeface="Times New Roman"/>
                          <a:sym typeface="Times New Roman"/>
                        </a:rPr>
                        <a:t>Switch to SL</a:t>
                      </a:r>
                      <a:endParaRPr b="1" sz="2000" u="none" cap="none" strike="noStrike">
                        <a:solidFill>
                          <a:srgbClr val="00B0F0"/>
                        </a:solidFill>
                        <a:latin typeface="Times New Roman"/>
                        <a:ea typeface="Times New Roman"/>
                        <a:cs typeface="Times New Roman"/>
                        <a:sym typeface="Times New Roman"/>
                      </a:endParaRPr>
                    </a:p>
                  </a:txBody>
                  <a:tcPr marT="0" marB="0" marR="68575" marL="68575"/>
                </a:tc>
              </a:tr>
            </a:tbl>
          </a:graphicData>
        </a:graphic>
      </p:graphicFrame>
      <p:sp>
        <p:nvSpPr>
          <p:cNvPr id="298" name="Google Shape;298;p31"/>
          <p:cNvSpPr/>
          <p:nvPr/>
        </p:nvSpPr>
        <p:spPr>
          <a:xfrm>
            <a:off x="2905875" y="5728741"/>
            <a:ext cx="5465856"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2400" u="none" cap="none" strike="noStrike">
                <a:solidFill>
                  <a:srgbClr val="C00000"/>
                </a:solidFill>
                <a:latin typeface="Times New Roman"/>
                <a:ea typeface="Times New Roman"/>
                <a:cs typeface="Times New Roman"/>
                <a:sym typeface="Times New Roman"/>
              </a:rPr>
              <a:t>The optimal year for switching is year 4 </a:t>
            </a:r>
            <a:endParaRPr b="1" i="0" sz="2400" u="none" cap="none" strike="noStrike">
              <a:solidFill>
                <a:srgbClr val="C00000"/>
              </a:solidFill>
              <a:latin typeface="Times New Roman"/>
              <a:ea typeface="Times New Roman"/>
              <a:cs typeface="Times New Roman"/>
              <a:sym typeface="Times New Roman"/>
            </a:endParaRPr>
          </a:p>
        </p:txBody>
      </p:sp>
      <p:sp>
        <p:nvSpPr>
          <p:cNvPr id="299" name="Google Shape;299;p31"/>
          <p:cNvSpPr txBox="1"/>
          <p:nvPr>
            <p:ph type="title"/>
          </p:nvPr>
        </p:nvSpPr>
        <p:spPr>
          <a:xfrm>
            <a:off x="1407544" y="201223"/>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2"/>
          <p:cNvSpPr txBox="1"/>
          <p:nvPr>
            <p:ph idx="1" type="body"/>
          </p:nvPr>
        </p:nvSpPr>
        <p:spPr>
          <a:xfrm>
            <a:off x="681487" y="1341408"/>
            <a:ext cx="9282024" cy="160020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b="1" lang="en-US">
                <a:latin typeface="Times New Roman"/>
                <a:ea typeface="Times New Roman"/>
                <a:cs typeface="Times New Roman"/>
                <a:sym typeface="Times New Roman"/>
              </a:rPr>
              <a:t>Third</a:t>
            </a:r>
            <a:r>
              <a:rPr b="1" lang="en-US" sz="2400">
                <a:latin typeface="Arial"/>
                <a:ea typeface="Arial"/>
                <a:cs typeface="Arial"/>
                <a:sym typeface="Arial"/>
              </a:rPr>
              <a:t> </a:t>
            </a:r>
            <a:r>
              <a:rPr b="1" lang="en-US">
                <a:latin typeface="Times New Roman"/>
                <a:ea typeface="Times New Roman"/>
                <a:cs typeface="Times New Roman"/>
                <a:sym typeface="Times New Roman"/>
              </a:rPr>
              <a:t>, use the SL depreciation method for the remaining depreciable year from the optimal year.</a:t>
            </a:r>
            <a:endParaRPr/>
          </a:p>
          <a:p>
            <a:pPr indent="0" lvl="0" marL="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The depreciation schedule is</a:t>
            </a:r>
            <a:endParaRPr/>
          </a:p>
          <a:p>
            <a:pPr indent="-228600" lvl="0" marL="228600" rtl="0" algn="l">
              <a:lnSpc>
                <a:spcPct val="90000"/>
              </a:lnSpc>
              <a:spcBef>
                <a:spcPts val="1000"/>
              </a:spcBef>
              <a:spcAft>
                <a:spcPts val="0"/>
              </a:spcAft>
              <a:buClr>
                <a:schemeClr val="dk1"/>
              </a:buClr>
              <a:buSzPts val="2400"/>
              <a:buFont typeface="Arial"/>
              <a:buNone/>
            </a:pPr>
            <a:r>
              <a:t/>
            </a:r>
            <a:endParaRPr sz="2400"/>
          </a:p>
        </p:txBody>
      </p:sp>
      <p:graphicFrame>
        <p:nvGraphicFramePr>
          <p:cNvPr id="305" name="Google Shape;305;p32"/>
          <p:cNvGraphicFramePr/>
          <p:nvPr/>
        </p:nvGraphicFramePr>
        <p:xfrm>
          <a:off x="2043023" y="2968926"/>
          <a:ext cx="3000000" cy="3000000"/>
        </p:xfrm>
        <a:graphic>
          <a:graphicData uri="http://schemas.openxmlformats.org/drawingml/2006/table">
            <a:tbl>
              <a:tblPr bandRow="1" firstRow="1">
                <a:noFill/>
                <a:tableStyleId>{A94F57D6-6E30-420B-A929-F54C7F686708}</a:tableStyleId>
              </a:tblPr>
              <a:tblGrid>
                <a:gridCol w="914400"/>
                <a:gridCol w="2819400"/>
                <a:gridCol w="2362200"/>
              </a:tblGrid>
              <a:tr h="640150">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Year</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DDB with switching to SL</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End of year Book value</a:t>
                      </a:r>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$ 4,000</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$ 6,000</a:t>
                      </a:r>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$ 2,400</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$ 3,600</a:t>
                      </a:r>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$ 1,440</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$ 2160</a:t>
                      </a:r>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4</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$ 1,080</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$ 1080</a:t>
                      </a:r>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$ 1,080</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$ 0</a:t>
                      </a:r>
                      <a:endParaRPr/>
                    </a:p>
                  </a:txBody>
                  <a:tcPr marT="45725" marB="45725" marR="91450" marL="91450"/>
                </a:tc>
              </a:tr>
              <a:tr h="370875">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Total = $ 10,000</a:t>
                      </a:r>
                      <a:endParaRPr b="1"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25" marB="45725" marR="91450" marL="91450"/>
                </a:tc>
              </a:tr>
            </a:tbl>
          </a:graphicData>
        </a:graphic>
      </p:graphicFrame>
      <p:sp>
        <p:nvSpPr>
          <p:cNvPr id="306" name="Google Shape;306;p32"/>
          <p:cNvSpPr txBox="1"/>
          <p:nvPr>
            <p:ph type="title"/>
          </p:nvPr>
        </p:nvSpPr>
        <p:spPr>
          <a:xfrm>
            <a:off x="1450676" y="270234"/>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3"/>
          <p:cNvSpPr txBox="1"/>
          <p:nvPr>
            <p:ph type="title"/>
          </p:nvPr>
        </p:nvSpPr>
        <p:spPr>
          <a:xfrm>
            <a:off x="976223" y="1365789"/>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C00000"/>
              </a:buClr>
              <a:buSzPts val="2800"/>
              <a:buFont typeface="Times New Roman"/>
              <a:buNone/>
            </a:pPr>
            <a:r>
              <a:rPr b="1" lang="en-US" sz="2800">
                <a:solidFill>
                  <a:srgbClr val="C00000"/>
                </a:solidFill>
                <a:latin typeface="Times New Roman"/>
                <a:ea typeface="Times New Roman"/>
                <a:cs typeface="Times New Roman"/>
                <a:sym typeface="Times New Roman"/>
              </a:rPr>
              <a:t>Case 2: B</a:t>
            </a:r>
            <a:r>
              <a:rPr b="1" baseline="-25000" lang="en-US" sz="2800">
                <a:solidFill>
                  <a:srgbClr val="C00000"/>
                </a:solidFill>
                <a:latin typeface="Times New Roman"/>
                <a:ea typeface="Times New Roman"/>
                <a:cs typeface="Times New Roman"/>
                <a:sym typeface="Times New Roman"/>
              </a:rPr>
              <a:t>N</a:t>
            </a:r>
            <a:r>
              <a:rPr b="1" lang="en-US" sz="2800">
                <a:solidFill>
                  <a:srgbClr val="C00000"/>
                </a:solidFill>
                <a:latin typeface="Times New Roman"/>
                <a:ea typeface="Times New Roman"/>
                <a:cs typeface="Times New Roman"/>
                <a:sym typeface="Times New Roman"/>
              </a:rPr>
              <a:t> &lt; S</a:t>
            </a:r>
            <a:endParaRPr/>
          </a:p>
        </p:txBody>
      </p:sp>
      <p:sp>
        <p:nvSpPr>
          <p:cNvPr id="312" name="Google Shape;312;p33"/>
          <p:cNvSpPr txBox="1"/>
          <p:nvPr>
            <p:ph idx="1" type="body"/>
          </p:nvPr>
        </p:nvSpPr>
        <p:spPr>
          <a:xfrm>
            <a:off x="743310" y="2506662"/>
            <a:ext cx="8866516"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When B</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&lt; S , we must re-adjust our analysis because tax law doesn’t permit us to depreciate the asset below their salvage value. [4]</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If the book value is lower than S, at any period, then the depreciation amount are adjusted so that B</a:t>
            </a:r>
            <a:r>
              <a:rPr b="1" baseline="-25000" lang="en-US">
                <a:latin typeface="Times New Roman"/>
                <a:ea typeface="Times New Roman"/>
                <a:cs typeface="Times New Roman"/>
                <a:sym typeface="Times New Roman"/>
              </a:rPr>
              <a:t>N</a:t>
            </a:r>
            <a:r>
              <a:rPr b="1" lang="en-US">
                <a:latin typeface="Times New Roman"/>
                <a:ea typeface="Times New Roman"/>
                <a:cs typeface="Times New Roman"/>
                <a:sym typeface="Times New Roman"/>
              </a:rPr>
              <a:t> =S.</a:t>
            </a:r>
            <a:endParaRPr/>
          </a:p>
        </p:txBody>
      </p:sp>
      <p:sp>
        <p:nvSpPr>
          <p:cNvPr id="313" name="Google Shape;313;p33"/>
          <p:cNvSpPr txBox="1"/>
          <p:nvPr/>
        </p:nvSpPr>
        <p:spPr>
          <a:xfrm>
            <a:off x="1450676" y="270234"/>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34"/>
          <p:cNvSpPr txBox="1"/>
          <p:nvPr>
            <p:ph idx="1" type="body"/>
          </p:nvPr>
        </p:nvSpPr>
        <p:spPr>
          <a:xfrm>
            <a:off x="881332" y="1722108"/>
            <a:ext cx="9625642" cy="5964027"/>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Case 2: B</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&lt; S</a:t>
            </a:r>
            <a:r>
              <a:rPr lang="en-US">
                <a:latin typeface="Times New Roman"/>
                <a:ea typeface="Times New Roman"/>
                <a:cs typeface="Times New Roman"/>
                <a:sym typeface="Times New Roman"/>
              </a:rPr>
              <a:t> </a:t>
            </a:r>
            <a:r>
              <a:rPr b="1" lang="en-US">
                <a:solidFill>
                  <a:srgbClr val="C00000"/>
                </a:solidFill>
                <a:latin typeface="Times New Roman"/>
                <a:ea typeface="Times New Roman"/>
                <a:cs typeface="Times New Roman"/>
                <a:sym typeface="Times New Roman"/>
              </a:rPr>
              <a:t>(Example) </a:t>
            </a:r>
            <a:endParaRPr/>
          </a:p>
          <a:p>
            <a:pPr indent="-228600" lvl="0" marL="228600" rtl="0" algn="just">
              <a:lnSpc>
                <a:spcPct val="12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Compute the double declining Balance (DDB) depreciation schedule for the data as follows:</a:t>
            </a:r>
            <a:endParaRPr/>
          </a:p>
          <a:p>
            <a:pPr indent="-228600" lvl="0" marL="228600" rtl="0" algn="just">
              <a:lnSpc>
                <a:spcPct val="12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Cost basis of the asset, I, = $ 10,000</a:t>
            </a:r>
            <a:endParaRPr/>
          </a:p>
          <a:p>
            <a:pPr indent="-228600" lvl="0" marL="228600" rtl="0" algn="just">
              <a:lnSpc>
                <a:spcPct val="12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Useful life , N,                    = 5 years</a:t>
            </a:r>
            <a:endParaRPr/>
          </a:p>
          <a:p>
            <a:pPr indent="-228600" lvl="0" marL="228600" rtl="0" algn="just">
              <a:lnSpc>
                <a:spcPct val="12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Salvage Value, S,               = $ 2,000</a:t>
            </a:r>
            <a:endParaRPr/>
          </a:p>
          <a:p>
            <a:pPr indent="-228600" lvl="0" marL="228600" rtl="0" algn="just">
              <a:lnSpc>
                <a:spcPct val="120000"/>
              </a:lnSpc>
              <a:spcBef>
                <a:spcPts val="1000"/>
              </a:spcBef>
              <a:spcAft>
                <a:spcPts val="0"/>
              </a:spcAft>
              <a:buClr>
                <a:schemeClr val="dk1"/>
              </a:buClr>
              <a:buSzPts val="2800"/>
              <a:buFont typeface="Arial"/>
              <a:buNone/>
            </a:pPr>
            <a:r>
              <a:rPr b="1" lang="en-US">
                <a:latin typeface="Times New Roman"/>
                <a:ea typeface="Times New Roman"/>
                <a:cs typeface="Times New Roman"/>
                <a:sym typeface="Times New Roman"/>
              </a:rPr>
              <a:t>   Declining balance Rate (α) (1/5) = 40%</a:t>
            </a:r>
            <a:endParaRPr/>
          </a:p>
          <a:p>
            <a:pPr indent="-228600" lvl="0" marL="228600" rtl="0" algn="just">
              <a:lnSpc>
                <a:spcPct val="110000"/>
              </a:lnSpc>
              <a:spcBef>
                <a:spcPts val="1000"/>
              </a:spcBef>
              <a:spcAft>
                <a:spcPts val="0"/>
              </a:spcAft>
              <a:buClr>
                <a:schemeClr val="dk1"/>
              </a:buClr>
              <a:buSzPts val="2400"/>
              <a:buFont typeface="Arial"/>
              <a:buNone/>
            </a:pPr>
            <a:r>
              <a:t/>
            </a:r>
            <a:endParaRPr b="1" sz="2400">
              <a:latin typeface="Times New Roman"/>
              <a:ea typeface="Times New Roman"/>
              <a:cs typeface="Times New Roman"/>
              <a:sym typeface="Times New Roman"/>
            </a:endParaRPr>
          </a:p>
          <a:p>
            <a:pPr indent="-228600" lvl="0" marL="228600" rtl="0" algn="just">
              <a:lnSpc>
                <a:spcPct val="110000"/>
              </a:lnSpc>
              <a:spcBef>
                <a:spcPts val="1000"/>
              </a:spcBef>
              <a:spcAft>
                <a:spcPts val="0"/>
              </a:spcAft>
              <a:buClr>
                <a:schemeClr val="dk1"/>
              </a:buClr>
              <a:buSzPts val="2400"/>
              <a:buFont typeface="Arial"/>
              <a:buNone/>
            </a:pPr>
            <a:r>
              <a:rPr b="1" lang="en-US" sz="2400">
                <a:latin typeface="Times New Roman"/>
                <a:ea typeface="Times New Roman"/>
                <a:cs typeface="Times New Roman"/>
                <a:sym typeface="Times New Roman"/>
              </a:rPr>
              <a:t>                         </a:t>
            </a:r>
            <a:endParaRPr/>
          </a:p>
          <a:p>
            <a:pPr indent="-228600" lvl="0" marL="228600" rtl="0" algn="l">
              <a:lnSpc>
                <a:spcPct val="90000"/>
              </a:lnSpc>
              <a:spcBef>
                <a:spcPts val="1000"/>
              </a:spcBef>
              <a:spcAft>
                <a:spcPts val="0"/>
              </a:spcAft>
              <a:buClr>
                <a:schemeClr val="dk1"/>
              </a:buClr>
              <a:buSzPts val="2400"/>
              <a:buFont typeface="Arial"/>
              <a:buNone/>
            </a:pPr>
            <a:r>
              <a:rPr lang="en-US" sz="2400"/>
              <a:t> </a:t>
            </a:r>
            <a:endParaRPr/>
          </a:p>
        </p:txBody>
      </p:sp>
      <p:sp>
        <p:nvSpPr>
          <p:cNvPr id="319" name="Google Shape;319;p34"/>
          <p:cNvSpPr txBox="1"/>
          <p:nvPr>
            <p:ph type="title"/>
          </p:nvPr>
        </p:nvSpPr>
        <p:spPr>
          <a:xfrm>
            <a:off x="1450676" y="270234"/>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graphicFrame>
        <p:nvGraphicFramePr>
          <p:cNvPr id="324" name="Google Shape;324;p35"/>
          <p:cNvGraphicFramePr/>
          <p:nvPr/>
        </p:nvGraphicFramePr>
        <p:xfrm>
          <a:off x="1259459" y="2104757"/>
          <a:ext cx="3000000" cy="3000000"/>
        </p:xfrm>
        <a:graphic>
          <a:graphicData uri="http://schemas.openxmlformats.org/drawingml/2006/table">
            <a:tbl>
              <a:tblPr bandRow="1" firstRow="1">
                <a:noFill/>
                <a:tableStyleId>{A94F57D6-6E30-420B-A929-F54C7F686708}</a:tableStyleId>
              </a:tblPr>
              <a:tblGrid>
                <a:gridCol w="1777050"/>
                <a:gridCol w="1114250"/>
                <a:gridCol w="2284550"/>
                <a:gridCol w="3498025"/>
              </a:tblGrid>
              <a:tr h="701100">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End of Year</a:t>
                      </a:r>
                      <a:endParaRPr/>
                    </a:p>
                  </a:txBody>
                  <a:tcPr marT="45725" marB="45725" marR="91450" marL="91450"/>
                </a:tc>
                <a:tc gridSpan="2">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a:t>
                      </a:r>
                      <a:r>
                        <a:rPr b="1" baseline="-25000" lang="en-US" sz="2000" u="none" cap="none" strike="noStrike">
                          <a:solidFill>
                            <a:srgbClr val="C00000"/>
                          </a:solidFill>
                          <a:latin typeface="Times New Roman"/>
                          <a:ea typeface="Times New Roman"/>
                          <a:cs typeface="Times New Roman"/>
                          <a:sym typeface="Times New Roman"/>
                        </a:rPr>
                        <a:t>n</a:t>
                      </a:r>
                      <a:endParaRPr b="1" baseline="-25000" sz="2000" u="none" cap="none" strike="noStrike">
                        <a:solidFill>
                          <a:srgbClr val="C00000"/>
                        </a:solidFill>
                        <a:latin typeface="Times New Roman"/>
                        <a:ea typeface="Times New Roman"/>
                        <a:cs typeface="Times New Roman"/>
                        <a:sym typeface="Times New Roman"/>
                      </a:endParaRPr>
                    </a:p>
                  </a:txBody>
                  <a:tcPr marT="45725" marB="45725" marR="91450" marL="91450"/>
                </a:tc>
                <a:tc hMerge="1"/>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B</a:t>
                      </a:r>
                      <a:r>
                        <a:rPr b="1" baseline="-25000" lang="en-US" sz="2000" u="none" cap="none" strike="noStrike">
                          <a:solidFill>
                            <a:srgbClr val="C00000"/>
                          </a:solidFill>
                          <a:latin typeface="Times New Roman"/>
                          <a:ea typeface="Times New Roman"/>
                          <a:cs typeface="Times New Roman"/>
                          <a:sym typeface="Times New Roman"/>
                        </a:rPr>
                        <a:t>n</a:t>
                      </a:r>
                      <a:endParaRPr b="1" baseline="-25000" sz="2000" u="none" cap="none" strike="noStrike">
                        <a:solidFill>
                          <a:srgbClr val="C00000"/>
                        </a:solidFill>
                        <a:latin typeface="Times New Roman"/>
                        <a:ea typeface="Times New Roman"/>
                        <a:cs typeface="Times New Roman"/>
                        <a:sym typeface="Times New Roman"/>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a:t>
                      </a:r>
                      <a:endParaRPr/>
                    </a:p>
                  </a:txBody>
                  <a:tcPr marT="45725" marB="45725" marR="91450" marL="91450"/>
                </a:tc>
                <a:tc gridSpan="2">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0.4 ($ 10,000)  = $ 4,000</a:t>
                      </a:r>
                      <a:endParaRPr/>
                    </a:p>
                  </a:txBody>
                  <a:tcPr marT="45725" marB="45725" marR="91450" marL="91450"/>
                </a:tc>
                <a:tc hMerge="1"/>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$ 10,000 - $4,000   = $ 6,000</a:t>
                      </a:r>
                      <a:endParaRPr b="1" sz="2000" u="none" cap="none" strike="noStrike">
                        <a:latin typeface="Times New Roman"/>
                        <a:ea typeface="Times New Roman"/>
                        <a:cs typeface="Times New Roman"/>
                        <a:sym typeface="Times New Roman"/>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a:t>
                      </a:r>
                      <a:endParaRPr/>
                    </a:p>
                  </a:txBody>
                  <a:tcPr marT="45725" marB="45725" marR="91450" marL="91450"/>
                </a:tc>
                <a:tc gridSpan="2">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0.4 ($ 6,000)    = $ 2,400</a:t>
                      </a:r>
                      <a:endParaRPr b="1" sz="2000" u="none" cap="none" strike="noStrike">
                        <a:latin typeface="Times New Roman"/>
                        <a:ea typeface="Times New Roman"/>
                        <a:cs typeface="Times New Roman"/>
                        <a:sym typeface="Times New Roman"/>
                      </a:endParaRPr>
                    </a:p>
                  </a:txBody>
                  <a:tcPr marT="45725" marB="45725" marR="91450" marL="91450"/>
                </a:tc>
                <a:tc hMerge="1"/>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$ 6,000 - $ 2,400     = $ 3,600</a:t>
                      </a:r>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a:t>
                      </a:r>
                      <a:endParaRPr/>
                    </a:p>
                  </a:txBody>
                  <a:tcPr marT="45725" marB="45725" marR="91450" marL="91450"/>
                </a:tc>
                <a:tc gridSpan="2">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0.4 ($ 3,600)    =  $ 1,440</a:t>
                      </a:r>
                      <a:endParaRPr/>
                    </a:p>
                  </a:txBody>
                  <a:tcPr marT="45725" marB="45725" marR="91450" marL="91450"/>
                </a:tc>
                <a:tc hMerge="1"/>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$ 3,600 - $ 1,440     = $ 2,160</a:t>
                      </a:r>
                      <a:endParaRPr/>
                    </a:p>
                  </a:txBody>
                  <a:tcPr marT="45725" marB="45725" marR="91450" marL="91450"/>
                </a:tc>
              </a:tr>
              <a:tr h="640150">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4</a:t>
                      </a:r>
                      <a:endParaRPr/>
                    </a:p>
                  </a:txBody>
                  <a:tcPr marT="45725" marB="45725" marR="91450" marL="91450"/>
                </a:tc>
                <a:tc gridSpan="2">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0.4 ($ 2,160 )   = $ 864 &gt;$160</a:t>
                      </a:r>
                      <a:endParaRPr b="1" sz="2000" u="none" cap="none" strike="noStrike">
                        <a:solidFill>
                          <a:srgbClr val="C00000"/>
                        </a:solidFill>
                        <a:latin typeface="Times New Roman"/>
                        <a:ea typeface="Times New Roman"/>
                        <a:cs typeface="Times New Roman"/>
                        <a:sym typeface="Times New Roman"/>
                      </a:endParaRPr>
                    </a:p>
                  </a:txBody>
                  <a:tcPr marT="45725" marB="45725" marR="91450" marL="91450"/>
                </a:tc>
                <a:tc hMerge="1"/>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$ 2,160 - $ 160        =  $ 2,000</a:t>
                      </a:r>
                      <a:endParaRPr b="1" sz="2000" u="none" cap="none" strike="noStrike">
                        <a:solidFill>
                          <a:srgbClr val="C00000"/>
                        </a:solidFill>
                        <a:latin typeface="Times New Roman"/>
                        <a:ea typeface="Times New Roman"/>
                        <a:cs typeface="Times New Roman"/>
                        <a:sym typeface="Times New Roman"/>
                      </a:endParaRPr>
                    </a:p>
                  </a:txBody>
                  <a:tcPr marT="45725" marB="45725" marR="91450" marL="91450"/>
                </a:tc>
              </a:tr>
              <a:tr h="370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a:t>
                      </a:r>
                      <a:endParaRPr/>
                    </a:p>
                  </a:txBody>
                  <a:tcPr marT="45725" marB="45725" marR="91450" marL="91450"/>
                </a:tc>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0 </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$ 2,000 - $ 0            = $2,000 </a:t>
                      </a:r>
                      <a:endParaRPr/>
                    </a:p>
                  </a:txBody>
                  <a:tcPr marT="45725" marB="45725" marR="91450" marL="91450"/>
                </a:tc>
              </a:tr>
              <a:tr h="370875">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Total </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$ 8,000</a:t>
                      </a:r>
                      <a:endParaRPr/>
                    </a:p>
                  </a:txBody>
                  <a:tcPr marT="45725" marB="45725" marR="91450" marL="91450"/>
                </a:tc>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25" marB="45725" marR="91450" marL="91450"/>
                </a:tc>
              </a:tr>
            </a:tbl>
          </a:graphicData>
        </a:graphic>
      </p:graphicFrame>
      <p:sp>
        <p:nvSpPr>
          <p:cNvPr id="325" name="Google Shape;325;p35"/>
          <p:cNvSpPr txBox="1"/>
          <p:nvPr>
            <p:ph type="title"/>
          </p:nvPr>
        </p:nvSpPr>
        <p:spPr>
          <a:xfrm>
            <a:off x="1390291" y="209850"/>
            <a:ext cx="10515600" cy="1325563"/>
          </a:xfrm>
          <a:prstGeom prst="rect">
            <a:avLst/>
          </a:prstGeom>
          <a:noFill/>
          <a:ln>
            <a:noFill/>
          </a:ln>
        </p:spPr>
        <p:txBody>
          <a:bodyPr anchorCtr="0" anchor="ctr" bIns="45700" lIns="91425" spcFirstLastPara="1" rIns="91425" wrap="square" tIns="45700">
            <a:normAutofit/>
          </a:bodyPr>
          <a:lstStyle/>
          <a:p>
            <a:pPr indent="-514350" lvl="0" marL="51435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Declining balance Method (DB)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36"/>
          <p:cNvSpPr txBox="1"/>
          <p:nvPr>
            <p:ph idx="1" type="body"/>
          </p:nvPr>
        </p:nvSpPr>
        <p:spPr>
          <a:xfrm>
            <a:off x="665672" y="1253331"/>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(b) Sum of the year digit (SOYD) method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This method results in larger than straight line depreciation charges during the early years of an asset and smaller charges as the asset nears the end of its estimated useful life.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Each year depreciation charge is compound as the remaining useful life at the beginning of the year divided by the sum of the years digits for the total useful life. </a:t>
            </a:r>
            <a:endParaRPr b="1">
              <a:latin typeface="Times New Roman"/>
              <a:ea typeface="Times New Roman"/>
              <a:cs typeface="Times New Roman"/>
              <a:sym typeface="Times New Roman"/>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 this method, the number 1, 2, 3,……..N are summed, where N is the estimated years of useful life.</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
        <p:nvSpPr>
          <p:cNvPr id="331" name="Google Shape;331;p36"/>
          <p:cNvSpPr txBox="1"/>
          <p:nvPr>
            <p:ph type="title"/>
          </p:nvPr>
        </p:nvSpPr>
        <p:spPr>
          <a:xfrm>
            <a:off x="1545566" y="114177"/>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Methods of Depreciation (Cont’d….)  </a:t>
            </a:r>
            <a:endParaRPr b="1" sz="3200">
              <a:solidFill>
                <a:srgbClr val="002060"/>
              </a:solidFill>
              <a:latin typeface="Times New Roman"/>
              <a:ea typeface="Times New Roman"/>
              <a:cs typeface="Times New Roman"/>
              <a:sym typeface="Times New Roman"/>
            </a:endParaRPr>
          </a:p>
        </p:txBody>
      </p:sp>
      <p:sp>
        <p:nvSpPr>
          <p:cNvPr id="332" name="Google Shape;332;p36"/>
          <p:cNvSpPr txBox="1"/>
          <p:nvPr/>
        </p:nvSpPr>
        <p:spPr>
          <a:xfrm>
            <a:off x="2780646" y="5604669"/>
            <a:ext cx="7320885" cy="73866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800" u="none" cap="none" strike="noStrike">
                <a:solidFill>
                  <a:srgbClr val="C00000"/>
                </a:solidFill>
                <a:latin typeface="Times New Roman"/>
                <a:ea typeface="Times New Roman"/>
                <a:cs typeface="Times New Roman"/>
                <a:sym typeface="Times New Roman"/>
              </a:rPr>
              <a:t>SOYD = 1+2+3+ ………. + N = {N (N+1)}/2</a:t>
            </a:r>
            <a:endParaRPr b="0" i="0" sz="2800" u="none" cap="none" strike="noStrike">
              <a:solidFill>
                <a:srgbClr val="C00000"/>
              </a:solidFill>
              <a:latin typeface="Times New Roman"/>
              <a:ea typeface="Times New Roman"/>
              <a:cs typeface="Times New Roman"/>
              <a:sym typeface="Times New Roman"/>
            </a:endParaRPr>
          </a:p>
          <a:p>
            <a:pPr indent="0" lvl="0" marL="0" marR="0" rtl="0" algn="l">
              <a:spcBef>
                <a:spcPts val="0"/>
              </a:spcBef>
              <a:spcAft>
                <a:spcPts val="0"/>
              </a:spcAft>
              <a:buNone/>
            </a:pPr>
            <a:r>
              <a:rPr b="1" i="0" lang="en-US" sz="1400" u="none" cap="none" strike="noStrike">
                <a:solidFill>
                  <a:srgbClr val="C00000"/>
                </a:solidFill>
                <a:latin typeface="Calibri"/>
                <a:ea typeface="Calibri"/>
                <a:cs typeface="Calibri"/>
                <a:sym typeface="Calibri"/>
              </a:rPr>
              <a:t>                                                        </a:t>
            </a:r>
            <a:endParaRPr b="0" i="0" sz="1200" u="none" cap="none" strike="noStrike">
              <a:solidFill>
                <a:srgbClr val="C00000"/>
              </a:solidFill>
              <a:latin typeface="Times New Roman"/>
              <a:ea typeface="Times New Roman"/>
              <a:cs typeface="Times New Roman"/>
              <a:sym typeface="Times New Roman"/>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p3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Sum of the year digit (SOYD) method (Cont’d…) </a:t>
            </a:r>
            <a:endParaRPr/>
          </a:p>
        </p:txBody>
      </p:sp>
      <p:sp>
        <p:nvSpPr>
          <p:cNvPr id="338" name="Google Shape;338;p3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SOYD Depreciation (D</a:t>
            </a:r>
            <a:r>
              <a:rPr b="1" baseline="-25000" lang="en-US">
                <a:solidFill>
                  <a:srgbClr val="C00000"/>
                </a:solidFill>
                <a:latin typeface="Times New Roman"/>
                <a:ea typeface="Times New Roman"/>
                <a:cs typeface="Times New Roman"/>
                <a:sym typeface="Times New Roman"/>
              </a:rPr>
              <a:t>n</a:t>
            </a:r>
            <a:r>
              <a:rPr b="1" lang="en-US">
                <a:solidFill>
                  <a:srgbClr val="C00000"/>
                </a:solidFill>
                <a:latin typeface="Times New Roman"/>
                <a:ea typeface="Times New Roman"/>
                <a:cs typeface="Times New Roman"/>
                <a:sym typeface="Times New Roman"/>
              </a:rPr>
              <a:t>) = {N – n + 1} (I – S)</a:t>
            </a:r>
            <a:endParaRPr/>
          </a:p>
          <a:p>
            <a:pPr indent="0" lvl="0" marL="0" rtl="0" algn="ctr">
              <a:lnSpc>
                <a:spcPct val="9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                               SOYD              </a:t>
            </a:r>
            <a:endParaRPr b="1">
              <a:solidFill>
                <a:srgbClr val="C00000"/>
              </a:solidFill>
              <a:latin typeface="Times New Roman"/>
              <a:ea typeface="Times New Roman"/>
              <a:cs typeface="Times New Roman"/>
              <a:sym typeface="Times New Roman"/>
            </a:endParaRPr>
          </a:p>
          <a:p>
            <a:pPr indent="0" lvl="0" marL="0" rtl="0" algn="l">
              <a:lnSpc>
                <a:spcPct val="90000"/>
              </a:lnSpc>
              <a:spcBef>
                <a:spcPts val="100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Example </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Compute the SOYD depreciation schedule for the following data: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Cost basis of the asset, I , = $ 10,000</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Useful life , N ,                    = 5 years</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Salvage Value , S,               = $ 2,000</a:t>
            </a:r>
            <a:endParaRPr/>
          </a:p>
          <a:p>
            <a:pPr indent="-228600" lvl="0" marL="228600" rtl="0" algn="just">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cxnSp>
        <p:nvCxnSpPr>
          <p:cNvPr id="339" name="Google Shape;339;p37"/>
          <p:cNvCxnSpPr/>
          <p:nvPr/>
        </p:nvCxnSpPr>
        <p:spPr>
          <a:xfrm>
            <a:off x="6871627" y="2304505"/>
            <a:ext cx="1736035" cy="0"/>
          </a:xfrm>
          <a:prstGeom prst="straightConnector1">
            <a:avLst/>
          </a:prstGeom>
          <a:noFill/>
          <a:ln cap="flat" cmpd="sng" w="57150">
            <a:solidFill>
              <a:srgbClr val="C00000"/>
            </a:solidFill>
            <a:prstDash val="solid"/>
            <a:miter lim="800000"/>
            <a:headEnd len="sm" w="sm" type="none"/>
            <a:tailEnd len="sm" w="sm" type="none"/>
          </a:ln>
        </p:spPr>
      </p:cxn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38"/>
          <p:cNvSpPr txBox="1"/>
          <p:nvPr>
            <p:ph idx="1" type="body"/>
          </p:nvPr>
        </p:nvSpPr>
        <p:spPr>
          <a:xfrm>
            <a:off x="1132311" y="1595887"/>
            <a:ext cx="8229600" cy="110418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Font typeface="Arial"/>
              <a:buNone/>
            </a:pPr>
            <a:r>
              <a:rPr b="1" lang="en-US" sz="2400">
                <a:latin typeface="Times New Roman"/>
                <a:ea typeface="Times New Roman"/>
                <a:cs typeface="Times New Roman"/>
                <a:sym typeface="Times New Roman"/>
              </a:rPr>
              <a:t>We first compute the sum – of – years’ digits</a:t>
            </a:r>
            <a:endParaRPr/>
          </a:p>
          <a:p>
            <a:pPr indent="-228600" lvl="0" marL="228600" rtl="0" algn="l">
              <a:lnSpc>
                <a:spcPct val="90000"/>
              </a:lnSpc>
              <a:spcBef>
                <a:spcPts val="1000"/>
              </a:spcBef>
              <a:spcAft>
                <a:spcPts val="0"/>
              </a:spcAft>
              <a:buClr>
                <a:schemeClr val="dk1"/>
              </a:buClr>
              <a:buSzPts val="2400"/>
              <a:buFont typeface="Arial"/>
              <a:buNone/>
            </a:pPr>
            <a:r>
              <a:rPr b="1" lang="en-US" sz="2400">
                <a:latin typeface="Times New Roman"/>
                <a:ea typeface="Times New Roman"/>
                <a:cs typeface="Times New Roman"/>
                <a:sym typeface="Times New Roman"/>
              </a:rPr>
              <a:t>  SOYD = 1+2+3+4+5 = 5 (5+1) / 2  = 15</a:t>
            </a:r>
            <a:endParaRPr/>
          </a:p>
          <a:p>
            <a:pPr indent="-228600" lvl="0" marL="228600" rtl="0" algn="l">
              <a:lnSpc>
                <a:spcPct val="90000"/>
              </a:lnSpc>
              <a:spcBef>
                <a:spcPts val="1000"/>
              </a:spcBef>
              <a:spcAft>
                <a:spcPts val="0"/>
              </a:spcAft>
              <a:buClr>
                <a:schemeClr val="dk1"/>
              </a:buClr>
              <a:buSzPts val="2400"/>
              <a:buFont typeface="Arial"/>
              <a:buNone/>
            </a:pPr>
            <a:r>
              <a:t/>
            </a:r>
            <a:endParaRPr sz="2400"/>
          </a:p>
        </p:txBody>
      </p:sp>
      <p:graphicFrame>
        <p:nvGraphicFramePr>
          <p:cNvPr id="345" name="Google Shape;345;p38"/>
          <p:cNvGraphicFramePr/>
          <p:nvPr/>
        </p:nvGraphicFramePr>
        <p:xfrm>
          <a:off x="1077677" y="2789508"/>
          <a:ext cx="3000000" cy="3000000"/>
        </p:xfrm>
        <a:graphic>
          <a:graphicData uri="http://schemas.openxmlformats.org/drawingml/2006/table">
            <a:tbl>
              <a:tblPr bandRow="1" firstRow="1">
                <a:noFill/>
                <a:tableStyleId>{A94F57D6-6E30-420B-A929-F54C7F686708}</a:tableStyleId>
              </a:tblPr>
              <a:tblGrid>
                <a:gridCol w="1166750"/>
                <a:gridCol w="4451500"/>
                <a:gridCol w="3618525"/>
              </a:tblGrid>
              <a:tr h="364875">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Year</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a:t>
                      </a:r>
                      <a:r>
                        <a:rPr b="1" baseline="-25000" lang="en-US" sz="2000" u="none" cap="none" strike="noStrike">
                          <a:solidFill>
                            <a:srgbClr val="C00000"/>
                          </a:solidFill>
                          <a:latin typeface="Times New Roman"/>
                          <a:ea typeface="Times New Roman"/>
                          <a:cs typeface="Times New Roman"/>
                          <a:sym typeface="Times New Roman"/>
                        </a:rPr>
                        <a:t>n</a:t>
                      </a:r>
                      <a:endParaRPr b="1" baseline="-25000" sz="2000" u="none" cap="none" strike="noStrike">
                        <a:solidFill>
                          <a:srgbClr val="C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B</a:t>
                      </a:r>
                      <a:r>
                        <a:rPr b="1" baseline="-25000" lang="en-US" sz="2000" u="none" cap="none" strike="noStrike">
                          <a:solidFill>
                            <a:srgbClr val="C00000"/>
                          </a:solidFill>
                          <a:latin typeface="Times New Roman"/>
                          <a:ea typeface="Times New Roman"/>
                          <a:cs typeface="Times New Roman"/>
                          <a:sym typeface="Times New Roman"/>
                        </a:rPr>
                        <a:t>n</a:t>
                      </a:r>
                      <a:endParaRPr b="1" baseline="-25000" sz="2000" u="none" cap="none" strike="noStrike">
                        <a:solidFill>
                          <a:srgbClr val="C00000"/>
                        </a:solidFill>
                        <a:latin typeface="Times New Roman"/>
                        <a:ea typeface="Times New Roman"/>
                        <a:cs typeface="Times New Roman"/>
                        <a:sym typeface="Times New Roman"/>
                      </a:endParaRPr>
                    </a:p>
                  </a:txBody>
                  <a:tcPr marT="45725" marB="45725" marR="91450" marL="91450"/>
                </a:tc>
              </a:tr>
              <a:tr h="364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(5/15 ) ($10,000 - $2,000) = $ 2667</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$ 10,000 - $ 2667   = $ 7,333</a:t>
                      </a:r>
                      <a:endParaRPr b="1" sz="2000" u="none" cap="none" strike="noStrike">
                        <a:latin typeface="Times New Roman"/>
                        <a:ea typeface="Times New Roman"/>
                        <a:cs typeface="Times New Roman"/>
                        <a:sym typeface="Times New Roman"/>
                      </a:endParaRPr>
                    </a:p>
                  </a:txBody>
                  <a:tcPr marT="45725" marB="45725" marR="91450" marL="91450"/>
                </a:tc>
              </a:tr>
              <a:tr h="364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(4/15 ) ($10,000 - $2,000) = $ 2133</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$ 7,333 - $ 2,133     = $ 5,200</a:t>
                      </a:r>
                      <a:endParaRPr/>
                    </a:p>
                  </a:txBody>
                  <a:tcPr marT="45725" marB="45725" marR="91450" marL="91450"/>
                </a:tc>
              </a:tr>
              <a:tr h="364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(3/15 ) ($10,000 - $2,000) = $ 1600</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$ 5,200 - $ 1,600     = $ 3,600</a:t>
                      </a:r>
                      <a:endParaRPr/>
                    </a:p>
                  </a:txBody>
                  <a:tcPr marT="45725" marB="45725" marR="91450" marL="91450"/>
                </a:tc>
              </a:tr>
              <a:tr h="3648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4</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(2/15 ) ($10,000 - $2,000) = $ 1067</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$ 3,600 - $ 1067     =  $ 2,533</a:t>
                      </a:r>
                      <a:endParaRPr b="1" sz="2000" u="none" cap="none" strike="noStrike">
                        <a:latin typeface="Times New Roman"/>
                        <a:ea typeface="Times New Roman"/>
                        <a:cs typeface="Times New Roman"/>
                        <a:sym typeface="Times New Roman"/>
                      </a:endParaRPr>
                    </a:p>
                  </a:txBody>
                  <a:tcPr marT="45725" marB="45725" marR="91450" marL="91450"/>
                </a:tc>
              </a:tr>
              <a:tr h="5792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(1/15 ) ($10,000 - $2,000) = $ 533</a:t>
                      </a:r>
                      <a:endParaRPr/>
                    </a:p>
                  </a:txBody>
                  <a:tcPr marT="45725" marB="45725"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$ 2,533 - $ 533        = $ 2,000 </a:t>
                      </a:r>
                      <a:endParaRPr/>
                    </a:p>
                  </a:txBody>
                  <a:tcPr marT="45725" marB="45725" marR="91450" marL="91450"/>
                </a:tc>
              </a:tr>
            </a:tbl>
          </a:graphicData>
        </a:graphic>
      </p:graphicFrame>
      <p:sp>
        <p:nvSpPr>
          <p:cNvPr id="346" name="Google Shape;346;p38"/>
          <p:cNvSpPr txBox="1"/>
          <p:nvPr>
            <p:ph type="title"/>
          </p:nvPr>
        </p:nvSpPr>
        <p:spPr>
          <a:xfrm>
            <a:off x="933904" y="416883"/>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Sum of the year digit (SOYD) method (Cont’d…)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9"/>
          <p:cNvSpPr txBox="1"/>
          <p:nvPr>
            <p:ph idx="1" type="body"/>
          </p:nvPr>
        </p:nvSpPr>
        <p:spPr>
          <a:xfrm>
            <a:off x="631166" y="1308040"/>
            <a:ext cx="9832675" cy="4971989"/>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(c) Sinking Fund Method </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Sinking fund method is a method of calculating depreciation for an asset in which apart from calculating depreciation, it also keeps aside a fund for </a:t>
            </a:r>
            <a:r>
              <a:rPr b="1" lang="en-US">
                <a:solidFill>
                  <a:srgbClr val="C00000"/>
                </a:solidFill>
                <a:latin typeface="Times New Roman"/>
                <a:ea typeface="Times New Roman"/>
                <a:cs typeface="Times New Roman"/>
                <a:sym typeface="Times New Roman"/>
              </a:rPr>
              <a:t>replacing the asset </a:t>
            </a:r>
            <a:r>
              <a:rPr b="1" lang="en-US">
                <a:latin typeface="Times New Roman"/>
                <a:ea typeface="Times New Roman"/>
                <a:cs typeface="Times New Roman"/>
                <a:sym typeface="Times New Roman"/>
              </a:rPr>
              <a:t>at the end of its useful life. [6]</a:t>
            </a:r>
            <a:endParaRPr/>
          </a:p>
          <a:p>
            <a:pPr indent="-228600" lvl="0" marL="228600" rtl="0" algn="just">
              <a:lnSpc>
                <a:spcPct val="10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In this method of depreciation, the book value decreases at increasing rates with respect to the life of the asset. </a:t>
            </a:r>
            <a:endParaRPr b="1">
              <a:latin typeface="Times New Roman"/>
              <a:ea typeface="Times New Roman"/>
              <a:cs typeface="Times New Roman"/>
              <a:sym typeface="Times New Roman"/>
            </a:endParaRPr>
          </a:p>
          <a:p>
            <a:pPr indent="-228600" lvl="0" marL="228600" rtl="0" algn="just">
              <a:lnSpc>
                <a:spcPct val="9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fixed sum depreciated at the end of every time period earns an interest at the rate of i% compounded annually. </a:t>
            </a:r>
            <a:endParaRPr b="1">
              <a:latin typeface="Times New Roman"/>
              <a:ea typeface="Times New Roman"/>
              <a:cs typeface="Times New Roman"/>
              <a:sym typeface="Times New Roman"/>
            </a:endParaRPr>
          </a:p>
          <a:p>
            <a:pPr indent="-50800" lvl="0" marL="228600" rtl="0" algn="just">
              <a:lnSpc>
                <a:spcPct val="10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p:txBody>
      </p:sp>
      <p:sp>
        <p:nvSpPr>
          <p:cNvPr id="352" name="Google Shape;352;p39"/>
          <p:cNvSpPr txBox="1"/>
          <p:nvPr/>
        </p:nvSpPr>
        <p:spPr>
          <a:xfrm>
            <a:off x="1545566" y="114177"/>
            <a:ext cx="10515600"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Methods of Depreciation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40"/>
          <p:cNvSpPr txBox="1"/>
          <p:nvPr>
            <p:ph type="title"/>
          </p:nvPr>
        </p:nvSpPr>
        <p:spPr>
          <a:xfrm>
            <a:off x="737997" y="506590"/>
            <a:ext cx="8911687" cy="128089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Sinking Fund Method (Cont’d…)</a:t>
            </a:r>
            <a:endParaRPr sz="3200">
              <a:solidFill>
                <a:srgbClr val="002060"/>
              </a:solidFill>
              <a:latin typeface="Times New Roman"/>
              <a:ea typeface="Times New Roman"/>
              <a:cs typeface="Times New Roman"/>
              <a:sym typeface="Times New Roman"/>
            </a:endParaRPr>
          </a:p>
        </p:txBody>
      </p:sp>
      <p:sp>
        <p:nvSpPr>
          <p:cNvPr id="358" name="Google Shape;358;p40"/>
          <p:cNvSpPr txBox="1"/>
          <p:nvPr>
            <p:ph idx="1" type="body"/>
          </p:nvPr>
        </p:nvSpPr>
        <p:spPr>
          <a:xfrm>
            <a:off x="808295" y="1601513"/>
            <a:ext cx="8915400" cy="4609506"/>
          </a:xfrm>
          <a:prstGeom prst="rect">
            <a:avLst/>
          </a:prstGeom>
          <a:noFill/>
          <a:ln>
            <a:noFill/>
          </a:ln>
        </p:spPr>
        <p:txBody>
          <a:bodyPr anchorCtr="0" anchor="t" bIns="45700" lIns="91425" spcFirstLastPara="1" rIns="91425" wrap="square" tIns="45700">
            <a:normAutofit/>
          </a:bodyPr>
          <a:lstStyle/>
          <a:p>
            <a:pPr indent="0" lvl="0" marL="114300" rtl="0" algn="just">
              <a:lnSpc>
                <a:spcPct val="115000"/>
              </a:lnSpc>
              <a:spcBef>
                <a:spcPts val="0"/>
              </a:spcBef>
              <a:spcAft>
                <a:spcPts val="0"/>
              </a:spcAft>
              <a:buClr>
                <a:srgbClr val="FF0000"/>
              </a:buClr>
              <a:buSzPts val="2800"/>
              <a:buNone/>
            </a:pPr>
            <a:r>
              <a:rPr b="1" lang="en-US">
                <a:solidFill>
                  <a:srgbClr val="FF0000"/>
                </a:solidFill>
                <a:latin typeface="Times New Roman"/>
                <a:ea typeface="Times New Roman"/>
                <a:cs typeface="Times New Roman"/>
                <a:sym typeface="Times New Roman"/>
              </a:rPr>
              <a:t>Example </a:t>
            </a:r>
            <a:endParaRPr b="1" sz="2800">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sz="2800">
                <a:latin typeface="Times New Roman"/>
                <a:ea typeface="Times New Roman"/>
                <a:cs typeface="Times New Roman"/>
                <a:sym typeface="Times New Roman"/>
              </a:rPr>
              <a:t>Compute the depreciation charge and book value in each year using sinking fund method.</a:t>
            </a:r>
            <a:endParaRPr b="1" sz="2800">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sz="2800">
                <a:latin typeface="Times New Roman"/>
                <a:ea typeface="Times New Roman"/>
                <a:cs typeface="Times New Roman"/>
                <a:sym typeface="Times New Roman"/>
              </a:rPr>
              <a:t>Cost of the asset      	= $ 1, 00,000</a:t>
            </a:r>
            <a:endParaRPr b="1" sz="2800">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sz="2800">
                <a:latin typeface="Times New Roman"/>
                <a:ea typeface="Times New Roman"/>
                <a:cs typeface="Times New Roman"/>
                <a:sym typeface="Times New Roman"/>
              </a:rPr>
              <a:t>Salvage value         	= $ 20,000 </a:t>
            </a:r>
            <a:endParaRPr b="1" sz="2800">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sz="2800">
                <a:latin typeface="Times New Roman"/>
                <a:ea typeface="Times New Roman"/>
                <a:cs typeface="Times New Roman"/>
                <a:sym typeface="Times New Roman"/>
              </a:rPr>
              <a:t>Life of the asset (N)	= 8 years </a:t>
            </a:r>
            <a:endParaRPr b="1" sz="2800">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sz="2800">
                <a:latin typeface="Times New Roman"/>
                <a:ea typeface="Times New Roman"/>
                <a:cs typeface="Times New Roman"/>
                <a:sym typeface="Times New Roman"/>
              </a:rPr>
              <a:t>Interest rate (i)        	= 12% </a:t>
            </a:r>
            <a:endParaRPr b="1" sz="2800">
              <a:latin typeface="Times New Roman"/>
              <a:ea typeface="Times New Roman"/>
              <a:cs typeface="Times New Roman"/>
              <a:sym typeface="Times New Roman"/>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41"/>
          <p:cNvSpPr txBox="1"/>
          <p:nvPr>
            <p:ph idx="1" type="body"/>
          </p:nvPr>
        </p:nvSpPr>
        <p:spPr>
          <a:xfrm>
            <a:off x="665672" y="1221775"/>
            <a:ext cx="10515600" cy="5291167"/>
          </a:xfrm>
          <a:prstGeom prst="rect">
            <a:avLst/>
          </a:prstGeom>
          <a:noFill/>
          <a:ln>
            <a:noFill/>
          </a:ln>
        </p:spPr>
        <p:txBody>
          <a:bodyPr anchorCtr="0" anchor="t" bIns="45700" lIns="91425" spcFirstLastPara="1" rIns="91425" wrap="square" tIns="45700">
            <a:normAutofit lnSpcReduction="10000"/>
          </a:bodyPr>
          <a:lstStyle/>
          <a:p>
            <a:pPr indent="0" lvl="0" marL="114300" rtl="0" algn="just">
              <a:lnSpc>
                <a:spcPct val="115000"/>
              </a:lnSpc>
              <a:spcBef>
                <a:spcPts val="0"/>
              </a:spcBef>
              <a:spcAft>
                <a:spcPts val="0"/>
              </a:spcAft>
              <a:buClr>
                <a:schemeClr val="dk1"/>
              </a:buClr>
              <a:buSzPts val="2800"/>
              <a:buNone/>
            </a:pPr>
            <a:r>
              <a:rPr b="1" lang="en-US">
                <a:latin typeface="Times New Roman"/>
                <a:ea typeface="Times New Roman"/>
                <a:cs typeface="Times New Roman"/>
                <a:sym typeface="Times New Roman"/>
              </a:rPr>
              <a:t>Fixed or the annual depreciation charge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A = (P-F) (A/F, 12%, 8) = ( 1, 00, 000 – 20, 000) (0.0813) = $6,504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Depreciation at the end of 1st year (D</a:t>
            </a:r>
            <a:r>
              <a:rPr b="1" baseline="-25000" lang="en-US">
                <a:latin typeface="Times New Roman"/>
                <a:ea typeface="Times New Roman"/>
                <a:cs typeface="Times New Roman"/>
                <a:sym typeface="Times New Roman"/>
              </a:rPr>
              <a:t>1</a:t>
            </a:r>
            <a:r>
              <a:rPr b="1" lang="en-US">
                <a:latin typeface="Times New Roman"/>
                <a:ea typeface="Times New Roman"/>
                <a:cs typeface="Times New Roman"/>
                <a:sym typeface="Times New Roman"/>
              </a:rPr>
              <a:t>) = $ 6,504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Depreciation at the end of 2nd year (D</a:t>
            </a:r>
            <a:r>
              <a:rPr b="1" baseline="-25000" lang="en-US">
                <a:latin typeface="Times New Roman"/>
                <a:ea typeface="Times New Roman"/>
                <a:cs typeface="Times New Roman"/>
                <a:sym typeface="Times New Roman"/>
              </a:rPr>
              <a:t>2</a:t>
            </a:r>
            <a:r>
              <a:rPr b="1" lang="en-US">
                <a:latin typeface="Times New Roman"/>
                <a:ea typeface="Times New Roman"/>
                <a:cs typeface="Times New Roman"/>
                <a:sym typeface="Times New Roman"/>
              </a:rPr>
              <a:t>)  = 6,504 + (6,504 *0.12) </a:t>
            </a:r>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 = $ 7284.48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Depreciation at the end of 3rd year (D</a:t>
            </a:r>
            <a:r>
              <a:rPr b="1" baseline="-25000" lang="en-US">
                <a:latin typeface="Times New Roman"/>
                <a:ea typeface="Times New Roman"/>
                <a:cs typeface="Times New Roman"/>
                <a:sym typeface="Times New Roman"/>
              </a:rPr>
              <a:t>3</a:t>
            </a:r>
            <a:r>
              <a:rPr b="1" lang="en-US">
                <a:latin typeface="Times New Roman"/>
                <a:ea typeface="Times New Roman"/>
                <a:cs typeface="Times New Roman"/>
                <a:sym typeface="Times New Roman"/>
              </a:rPr>
              <a:t>)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 {6,504 + (6,504 + 7,284.48) *0.12} = $. 8,158.62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Depreciation at the end of 4th year (D</a:t>
            </a:r>
            <a:r>
              <a:rPr b="1" baseline="-25000" lang="en-US">
                <a:latin typeface="Times New Roman"/>
                <a:ea typeface="Times New Roman"/>
                <a:cs typeface="Times New Roman"/>
                <a:sym typeface="Times New Roman"/>
              </a:rPr>
              <a:t>4</a:t>
            </a:r>
            <a:r>
              <a:rPr b="1" lang="en-US">
                <a:latin typeface="Times New Roman"/>
                <a:ea typeface="Times New Roman"/>
                <a:cs typeface="Times New Roman"/>
                <a:sym typeface="Times New Roman"/>
              </a:rPr>
              <a:t>) </a:t>
            </a:r>
            <a:endParaRPr b="1">
              <a:latin typeface="Times New Roman"/>
              <a:ea typeface="Times New Roman"/>
              <a:cs typeface="Times New Roman"/>
              <a:sym typeface="Times New Roman"/>
            </a:endParaRPr>
          </a:p>
          <a:p>
            <a:pPr indent="0" lvl="0" marL="114300" rtl="0" algn="just">
              <a:lnSpc>
                <a:spcPct val="115000"/>
              </a:lnSpc>
              <a:spcBef>
                <a:spcPts val="1000"/>
              </a:spcBef>
              <a:spcAft>
                <a:spcPts val="0"/>
              </a:spcAft>
              <a:buClr>
                <a:schemeClr val="dk1"/>
              </a:buClr>
              <a:buSzPts val="2800"/>
              <a:buNone/>
            </a:pPr>
            <a:r>
              <a:rPr b="1" lang="en-US">
                <a:latin typeface="Times New Roman"/>
                <a:ea typeface="Times New Roman"/>
                <a:cs typeface="Times New Roman"/>
                <a:sym typeface="Times New Roman"/>
              </a:rPr>
              <a:t>= {6,504 + (6,504 + 7,284.48+8,158.62) *0.12} = $ 9,137.65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364" name="Google Shape;364;p41"/>
          <p:cNvSpPr txBox="1"/>
          <p:nvPr>
            <p:ph type="title"/>
          </p:nvPr>
        </p:nvSpPr>
        <p:spPr>
          <a:xfrm>
            <a:off x="1735348" y="111873"/>
            <a:ext cx="7313762"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Sinking Fund Method (Cont’d….)  </a:t>
            </a:r>
            <a:endParaRPr sz="3200">
              <a:solidFill>
                <a:srgbClr val="002060"/>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graphicFrame>
        <p:nvGraphicFramePr>
          <p:cNvPr id="369" name="Google Shape;369;p42"/>
          <p:cNvGraphicFramePr/>
          <p:nvPr/>
        </p:nvGraphicFramePr>
        <p:xfrm>
          <a:off x="771125" y="1868757"/>
          <a:ext cx="3000000" cy="3000000"/>
        </p:xfrm>
        <a:graphic>
          <a:graphicData uri="http://schemas.openxmlformats.org/drawingml/2006/table">
            <a:tbl>
              <a:tblPr bandRow="1" firstCol="1" firstRow="1">
                <a:noFill/>
                <a:tableStyleId>{A94F57D6-6E30-420B-A929-F54C7F686708}</a:tableStyleId>
              </a:tblPr>
              <a:tblGrid>
                <a:gridCol w="1256075"/>
                <a:gridCol w="2648300"/>
                <a:gridCol w="3364300"/>
                <a:gridCol w="2524675"/>
              </a:tblGrid>
              <a:tr h="5144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EOY (n)</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Fixed depreciation</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Net depreciation(D</a:t>
                      </a:r>
                      <a:r>
                        <a:rPr b="1" baseline="-25000" lang="en-US" sz="2400" u="none" cap="none" strike="noStrike">
                          <a:latin typeface="Times New Roman"/>
                          <a:ea typeface="Times New Roman"/>
                          <a:cs typeface="Times New Roman"/>
                          <a:sym typeface="Times New Roman"/>
                        </a:rPr>
                        <a:t>t</a:t>
                      </a:r>
                      <a:r>
                        <a:rPr b="1" lang="en-US" sz="2400" u="none" cap="none" strike="noStrike">
                          <a:latin typeface="Times New Roman"/>
                          <a:ea typeface="Times New Roman"/>
                          <a:cs typeface="Times New Roman"/>
                          <a:sym typeface="Times New Roman"/>
                        </a:rPr>
                        <a:t>) Rs</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Book value (B</a:t>
                      </a:r>
                      <a:r>
                        <a:rPr b="1" baseline="-25000" lang="en-US" sz="2400" u="none" cap="none" strike="noStrike">
                          <a:latin typeface="Times New Roman"/>
                          <a:ea typeface="Times New Roman"/>
                          <a:cs typeface="Times New Roman"/>
                          <a:sym typeface="Times New Roman"/>
                        </a:rPr>
                        <a:t>n</a:t>
                      </a:r>
                      <a:r>
                        <a:rPr b="1" lang="en-US" sz="2400" u="none" cap="none" strike="noStrike">
                          <a:latin typeface="Times New Roman"/>
                          <a:ea typeface="Times New Roman"/>
                          <a:cs typeface="Times New Roman"/>
                          <a:sym typeface="Times New Roman"/>
                        </a:rPr>
                        <a:t>) $</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 </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1,00,000</a:t>
                      </a:r>
                      <a:endParaRPr b="1" sz="2400" u="none" cap="none" strike="noStrike">
                        <a:latin typeface="Times New Roman"/>
                        <a:ea typeface="Times New Roman"/>
                        <a:cs typeface="Times New Roman"/>
                        <a:sym typeface="Times New Roman"/>
                      </a:endParaRPr>
                    </a:p>
                  </a:txBody>
                  <a:tcPr marT="0" marB="0" marR="68575" marL="68575"/>
                </a:tc>
              </a:tr>
              <a:tr h="362675">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6, 504.00</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93,496.00</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2</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7,284.48</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86,211.52</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3</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8,158.62</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78,052.90</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9,137.65</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68,915.25</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5</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10,234.17</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58.681.08</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11,462.27</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47,218.81</a:t>
                      </a:r>
                      <a:endParaRPr b="1" sz="2400" u="none" cap="none" strike="noStrike">
                        <a:latin typeface="Times New Roman"/>
                        <a:ea typeface="Times New Roman"/>
                        <a:cs typeface="Times New Roman"/>
                        <a:sym typeface="Times New Roman"/>
                      </a:endParaRPr>
                    </a:p>
                  </a:txBody>
                  <a:tcPr marT="0" marB="0" marR="68575" marL="68575"/>
                </a:tc>
              </a:tr>
              <a:tr h="35120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7</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12,837.74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34,381.07</a:t>
                      </a:r>
                      <a:endParaRPr b="1" sz="2400" u="none" cap="none" strike="noStrike">
                        <a:latin typeface="Times New Roman"/>
                        <a:ea typeface="Times New Roman"/>
                        <a:cs typeface="Times New Roman"/>
                        <a:sym typeface="Times New Roman"/>
                      </a:endParaRPr>
                    </a:p>
                  </a:txBody>
                  <a:tcPr marT="0" marB="0" marR="68575" marL="68575"/>
                </a:tc>
              </a:tr>
              <a:tr h="678850">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8</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6, 504</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14,378.27</a:t>
                      </a:r>
                      <a:endParaRPr b="1" sz="24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400" u="none" cap="none" strike="noStrike">
                          <a:latin typeface="Times New Roman"/>
                          <a:ea typeface="Times New Roman"/>
                          <a:cs typeface="Times New Roman"/>
                          <a:sym typeface="Times New Roman"/>
                        </a:rPr>
                        <a:t>20,002.80</a:t>
                      </a:r>
                      <a:endParaRPr b="1" sz="2400" u="none" cap="none" strike="noStrike">
                        <a:latin typeface="Times New Roman"/>
                        <a:ea typeface="Times New Roman"/>
                        <a:cs typeface="Times New Roman"/>
                        <a:sym typeface="Times New Roman"/>
                      </a:endParaRPr>
                    </a:p>
                  </a:txBody>
                  <a:tcPr marT="0" marB="0" marR="68575" marL="68575"/>
                </a:tc>
              </a:tr>
            </a:tbl>
          </a:graphicData>
        </a:graphic>
      </p:graphicFrame>
      <p:sp>
        <p:nvSpPr>
          <p:cNvPr id="370" name="Google Shape;370;p42"/>
          <p:cNvSpPr txBox="1"/>
          <p:nvPr>
            <p:ph type="title"/>
          </p:nvPr>
        </p:nvSpPr>
        <p:spPr>
          <a:xfrm>
            <a:off x="1554193" y="77368"/>
            <a:ext cx="7313762"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Sinking Fund Method (Cont’d….)  </a:t>
            </a:r>
            <a:endParaRPr sz="3200">
              <a:solidFill>
                <a:srgbClr val="002060"/>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43"/>
          <p:cNvSpPr txBox="1"/>
          <p:nvPr>
            <p:ph idx="1" type="body"/>
          </p:nvPr>
        </p:nvSpPr>
        <p:spPr>
          <a:xfrm>
            <a:off x="596661" y="1273532"/>
            <a:ext cx="10515600" cy="5429192"/>
          </a:xfrm>
          <a:prstGeom prst="rect">
            <a:avLst/>
          </a:prstGeom>
          <a:noFill/>
          <a:ln>
            <a:noFill/>
          </a:ln>
        </p:spPr>
        <p:txBody>
          <a:bodyPr anchorCtr="0" anchor="t" bIns="45700" lIns="91425" spcFirstLastPara="1" rIns="91425" wrap="square" tIns="45700">
            <a:normAutofit/>
          </a:bodyPr>
          <a:lstStyle/>
          <a:p>
            <a:pPr indent="-228600" lvl="0" marL="228600" rtl="0" algn="just">
              <a:lnSpc>
                <a:spcPct val="11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Tax Depreciation Method</a:t>
            </a:r>
            <a:endParaRPr/>
          </a:p>
          <a:p>
            <a:pPr indent="-228600" lvl="0" marL="228600" rtl="0" algn="just">
              <a:lnSpc>
                <a:spcPct val="110000"/>
              </a:lnSpc>
              <a:spcBef>
                <a:spcPts val="1000"/>
              </a:spcBef>
              <a:spcAft>
                <a:spcPts val="0"/>
              </a:spcAft>
              <a:buClr>
                <a:srgbClr val="3F21F1"/>
              </a:buClr>
              <a:buSzPts val="2800"/>
              <a:buNone/>
            </a:pPr>
            <a:r>
              <a:rPr b="1" lang="en-US">
                <a:solidFill>
                  <a:srgbClr val="3F21F1"/>
                </a:solidFill>
                <a:latin typeface="Times New Roman"/>
                <a:ea typeface="Times New Roman"/>
                <a:cs typeface="Times New Roman"/>
                <a:sym typeface="Times New Roman"/>
              </a:rPr>
              <a:t>Modified Accelerated Cost Recovery System (MACRS)</a:t>
            </a:r>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 In 1980, the U.S. introduced MACRS as the required tax depreciation method for all depreciable assets. [5]</a:t>
            </a:r>
            <a:endParaRPr/>
          </a:p>
          <a:p>
            <a:pPr indent="-228600" lvl="0" marL="228600" rtl="0" algn="just">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Historically, for the tax purposes as well as for accounting, an asset’s depreciable life was determined by its estimated useful life i.e. an asset would be fully depreciated at approximately the end of its useful life.</a:t>
            </a:r>
            <a:endParaRPr b="1">
              <a:latin typeface="Times New Roman"/>
              <a:ea typeface="Times New Roman"/>
              <a:cs typeface="Times New Roman"/>
              <a:sym typeface="Times New Roman"/>
            </a:endParaRPr>
          </a:p>
        </p:txBody>
      </p:sp>
      <p:sp>
        <p:nvSpPr>
          <p:cNvPr id="376" name="Google Shape;376;p43"/>
          <p:cNvSpPr txBox="1"/>
          <p:nvPr>
            <p:ph type="title"/>
          </p:nvPr>
        </p:nvSpPr>
        <p:spPr>
          <a:xfrm>
            <a:off x="1795732" y="12358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Methods of Depreciation (Cont’d….)  </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44"/>
          <p:cNvSpPr txBox="1"/>
          <p:nvPr>
            <p:ph type="title"/>
          </p:nvPr>
        </p:nvSpPr>
        <p:spPr>
          <a:xfrm>
            <a:off x="838200" y="365125"/>
            <a:ext cx="8072887" cy="1325563"/>
          </a:xfrm>
          <a:prstGeom prst="rect">
            <a:avLst/>
          </a:prstGeom>
          <a:noFill/>
          <a:ln>
            <a:noFill/>
          </a:ln>
        </p:spPr>
        <p:txBody>
          <a:bodyPr anchorCtr="0" anchor="ctr" bIns="45700" lIns="91425" spcFirstLastPara="1" rIns="91425" wrap="square" tIns="45700">
            <a:normAutofit/>
          </a:bodyPr>
          <a:lstStyle/>
          <a:p>
            <a:pPr indent="0" lvl="0" marL="0" rtl="0" algn="l">
              <a:lnSpc>
                <a:spcPct val="11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Modified Accelerated Cost Recovery System (MACRS) (Cont’d…)</a:t>
            </a:r>
            <a:endParaRPr b="1" sz="3200">
              <a:solidFill>
                <a:srgbClr val="002060"/>
              </a:solidFill>
              <a:latin typeface="Times New Roman"/>
              <a:ea typeface="Times New Roman"/>
              <a:cs typeface="Times New Roman"/>
              <a:sym typeface="Times New Roman"/>
            </a:endParaRPr>
          </a:p>
        </p:txBody>
      </p:sp>
      <p:sp>
        <p:nvSpPr>
          <p:cNvPr id="382" name="Google Shape;382;p44"/>
          <p:cNvSpPr txBox="1"/>
          <p:nvPr>
            <p:ph idx="1" type="body"/>
          </p:nvPr>
        </p:nvSpPr>
        <p:spPr>
          <a:xfrm>
            <a:off x="838200" y="1825624"/>
            <a:ext cx="9763664" cy="4652813"/>
          </a:xfrm>
          <a:prstGeom prst="rect">
            <a:avLst/>
          </a:prstGeom>
          <a:noFill/>
          <a:ln>
            <a:noFill/>
          </a:ln>
        </p:spPr>
        <p:txBody>
          <a:bodyPr anchorCtr="0" anchor="t" bIns="45700" lIns="91425" spcFirstLastPara="1" rIns="91425" wrap="square" tIns="45700">
            <a:normAutofit lnSpcReduction="10000"/>
          </a:bodyPr>
          <a:lstStyle/>
          <a:p>
            <a:pPr indent="-228600" lvl="0" marL="228600" rtl="0" algn="just">
              <a:lnSpc>
                <a:spcPct val="150000"/>
              </a:lnSpc>
              <a:spcBef>
                <a:spcPts val="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MACRS  scheme, totally abandon this practice and simpler guidelines were set which created several classes of assets, each with more or less arbitrary life called </a:t>
            </a:r>
            <a:r>
              <a:rPr b="1" lang="en-US">
                <a:solidFill>
                  <a:srgbClr val="C00000"/>
                </a:solidFill>
                <a:latin typeface="Times New Roman"/>
                <a:ea typeface="Times New Roman"/>
                <a:cs typeface="Times New Roman"/>
                <a:sym typeface="Times New Roman"/>
              </a:rPr>
              <a:t>Recovery Period. </a:t>
            </a:r>
            <a:r>
              <a:rPr b="1" lang="en-US">
                <a:latin typeface="Times New Roman"/>
                <a:ea typeface="Times New Roman"/>
                <a:cs typeface="Times New Roman"/>
                <a:sym typeface="Times New Roman"/>
              </a:rPr>
              <a:t>[4]</a:t>
            </a:r>
            <a:endParaRPr b="1">
              <a:latin typeface="Times New Roman"/>
              <a:ea typeface="Times New Roman"/>
              <a:cs typeface="Times New Roman"/>
              <a:sym typeface="Times New Roman"/>
            </a:endParaRPr>
          </a:p>
          <a:p>
            <a:pPr indent="-228600" lvl="0" marL="228600" rtl="0" algn="just">
              <a:lnSpc>
                <a:spcPct val="150000"/>
              </a:lnSpc>
              <a:spcBef>
                <a:spcPts val="1000"/>
              </a:spcBef>
              <a:spcAft>
                <a:spcPts val="0"/>
              </a:spcAft>
              <a:buClr>
                <a:schemeClr val="dk1"/>
              </a:buClr>
              <a:buSzPts val="2800"/>
              <a:buFont typeface="Noto Sans Symbols"/>
              <a:buChar char="⮚"/>
            </a:pPr>
            <a:r>
              <a:rPr b="1" lang="en-US">
                <a:latin typeface="Times New Roman"/>
                <a:ea typeface="Times New Roman"/>
                <a:cs typeface="Times New Roman"/>
                <a:sym typeface="Times New Roman"/>
              </a:rPr>
              <a:t>The MARCS scheme includes 8 categories of assets: 3 year, 5 year, 7 year, 10 year, 15 year, 20 year, 27.5 year and 39 year.</a:t>
            </a:r>
            <a:endParaRPr/>
          </a:p>
          <a:p>
            <a:pPr indent="-228600" lvl="0" marL="228600" rtl="0" algn="just">
              <a:lnSpc>
                <a:spcPct val="150000"/>
              </a:lnSpc>
              <a:spcBef>
                <a:spcPts val="1000"/>
              </a:spcBef>
              <a:spcAft>
                <a:spcPts val="0"/>
              </a:spcAft>
              <a:buClr>
                <a:srgbClr val="C00000"/>
              </a:buClr>
              <a:buSzPts val="2800"/>
              <a:buFont typeface="Noto Sans Symbols"/>
              <a:buChar char="⮚"/>
            </a:pPr>
            <a:r>
              <a:rPr b="1" lang="en-US">
                <a:solidFill>
                  <a:srgbClr val="C00000"/>
                </a:solidFill>
                <a:latin typeface="Times New Roman"/>
                <a:ea typeface="Times New Roman"/>
                <a:cs typeface="Times New Roman"/>
                <a:sym typeface="Times New Roman"/>
              </a:rPr>
              <a:t>The salvage value of property is always treated as zero.</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45"/>
          <p:cNvSpPr txBox="1"/>
          <p:nvPr>
            <p:ph type="title"/>
          </p:nvPr>
        </p:nvSpPr>
        <p:spPr>
          <a:xfrm>
            <a:off x="838200" y="365125"/>
            <a:ext cx="9470366" cy="1325563"/>
          </a:xfrm>
          <a:prstGeom prst="rect">
            <a:avLst/>
          </a:prstGeom>
          <a:noFill/>
          <a:ln>
            <a:noFill/>
          </a:ln>
        </p:spPr>
        <p:txBody>
          <a:bodyPr anchorCtr="0" anchor="ctr" bIns="45700" lIns="91425" spcFirstLastPara="1" rIns="91425" wrap="square" tIns="45700">
            <a:normAutofit/>
          </a:bodyPr>
          <a:lstStyle/>
          <a:p>
            <a:pPr indent="0" lvl="0" marL="0" rtl="0" algn="l">
              <a:lnSpc>
                <a:spcPct val="11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Modified Accelerated Cost Recovery System (MACRS) (Cont’d…)</a:t>
            </a:r>
            <a:endParaRPr b="1" sz="3200">
              <a:solidFill>
                <a:srgbClr val="002060"/>
              </a:solidFill>
              <a:latin typeface="Times New Roman"/>
              <a:ea typeface="Times New Roman"/>
              <a:cs typeface="Times New Roman"/>
              <a:sym typeface="Times New Roman"/>
            </a:endParaRPr>
          </a:p>
        </p:txBody>
      </p:sp>
      <p:graphicFrame>
        <p:nvGraphicFramePr>
          <p:cNvPr id="388" name="Google Shape;388;p45"/>
          <p:cNvGraphicFramePr/>
          <p:nvPr/>
        </p:nvGraphicFramePr>
        <p:xfrm>
          <a:off x="838200" y="2139262"/>
          <a:ext cx="3000000" cy="3000000"/>
        </p:xfrm>
        <a:graphic>
          <a:graphicData uri="http://schemas.openxmlformats.org/drawingml/2006/table">
            <a:tbl>
              <a:tblPr bandRow="1" firstCol="1" firstRow="1">
                <a:noFill/>
                <a:tableStyleId>{A94F57D6-6E30-420B-A929-F54C7F686708}</a:tableStyleId>
              </a:tblPr>
              <a:tblGrid>
                <a:gridCol w="2086150"/>
                <a:gridCol w="7653075"/>
              </a:tblGrid>
              <a:tr h="325450">
                <a:tc>
                  <a:txBody>
                    <a:bodyPr/>
                    <a:lstStyle/>
                    <a:p>
                      <a:pPr indent="0" lvl="0" marL="0" marR="0" rtl="0" algn="ctr">
                        <a:lnSpc>
                          <a:spcPct val="115000"/>
                        </a:lnSpc>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Recovery Period</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Applicable Property</a:t>
                      </a:r>
                      <a:endParaRPr b="1" sz="2000" u="none" cap="none" strike="noStrike">
                        <a:solidFill>
                          <a:srgbClr val="C00000"/>
                        </a:solidFill>
                        <a:latin typeface="Times New Roman"/>
                        <a:ea typeface="Times New Roman"/>
                        <a:cs typeface="Times New Roman"/>
                        <a:sym typeface="Times New Roman"/>
                      </a:endParaRPr>
                    </a:p>
                  </a:txBody>
                  <a:tcPr marT="0" marB="0" marR="68575" marL="68575"/>
                </a:tc>
              </a:tr>
              <a:tr h="65090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3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l">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Special tools for manufacture of plastics products, metal products and motor vehicle</a:t>
                      </a:r>
                      <a:endParaRPr b="1" sz="2000" u="none" cap="none" strike="noStrike">
                        <a:latin typeface="Times New Roman"/>
                        <a:ea typeface="Times New Roman"/>
                        <a:cs typeface="Times New Roman"/>
                        <a:sym typeface="Times New Roman"/>
                      </a:endParaRPr>
                    </a:p>
                  </a:txBody>
                  <a:tcPr marT="0" marB="0" marR="68575" marL="68575"/>
                </a:tc>
              </a:tr>
              <a:tr h="65090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5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Automobiles, light trucks, equipment used of R&amp;D, computerized telephone switching systems.</a:t>
                      </a:r>
                      <a:endParaRPr b="1" sz="2000" u="none" cap="none" strike="noStrike">
                        <a:latin typeface="Times New Roman"/>
                        <a:ea typeface="Times New Roman"/>
                        <a:cs typeface="Times New Roman"/>
                        <a:sym typeface="Times New Roman"/>
                      </a:endParaRPr>
                    </a:p>
                  </a:txBody>
                  <a:tcPr marT="0" marB="0" marR="68575" marL="68575"/>
                </a:tc>
              </a:tr>
              <a:tr h="32545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7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Manufacturing equipment, office furniture.</a:t>
                      </a:r>
                      <a:endParaRPr b="1" sz="2000" u="none" cap="none" strike="noStrike">
                        <a:latin typeface="Times New Roman"/>
                        <a:ea typeface="Times New Roman"/>
                        <a:cs typeface="Times New Roman"/>
                        <a:sym typeface="Times New Roman"/>
                      </a:endParaRPr>
                    </a:p>
                  </a:txBody>
                  <a:tcPr marT="0" marB="0" marR="68575" marL="68575"/>
                </a:tc>
              </a:tr>
              <a:tr h="32545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10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Vessels, barges, tugs </a:t>
                      </a:r>
                      <a:endParaRPr b="1" sz="2000" u="none" cap="none" strike="noStrike">
                        <a:latin typeface="Times New Roman"/>
                        <a:ea typeface="Times New Roman"/>
                        <a:cs typeface="Times New Roman"/>
                        <a:sym typeface="Times New Roman"/>
                      </a:endParaRPr>
                    </a:p>
                  </a:txBody>
                  <a:tcPr marT="0" marB="0" marR="68575" marL="68575"/>
                </a:tc>
              </a:tr>
              <a:tr h="32545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15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Waste water plants, telephone distribution plants</a:t>
                      </a:r>
                      <a:endParaRPr b="1" sz="2000" u="none" cap="none" strike="noStrike">
                        <a:latin typeface="Times New Roman"/>
                        <a:ea typeface="Times New Roman"/>
                        <a:cs typeface="Times New Roman"/>
                        <a:sym typeface="Times New Roman"/>
                      </a:endParaRPr>
                    </a:p>
                  </a:txBody>
                  <a:tcPr marT="0" marB="0" marR="68575" marL="68575"/>
                </a:tc>
              </a:tr>
              <a:tr h="32545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20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Municipal sewers, electrical power plants</a:t>
                      </a:r>
                      <a:endParaRPr b="1" sz="2000" u="none" cap="none" strike="noStrike">
                        <a:latin typeface="Times New Roman"/>
                        <a:ea typeface="Times New Roman"/>
                        <a:cs typeface="Times New Roman"/>
                        <a:sym typeface="Times New Roman"/>
                      </a:endParaRPr>
                    </a:p>
                  </a:txBody>
                  <a:tcPr marT="0" marB="0" marR="68575" marL="68575"/>
                </a:tc>
              </a:tr>
              <a:tr h="32545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27.5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Residential rental property</a:t>
                      </a:r>
                      <a:endParaRPr b="1" sz="2000" u="none" cap="none" strike="noStrike">
                        <a:latin typeface="Times New Roman"/>
                        <a:ea typeface="Times New Roman"/>
                        <a:cs typeface="Times New Roman"/>
                        <a:sym typeface="Times New Roman"/>
                      </a:endParaRPr>
                    </a:p>
                  </a:txBody>
                  <a:tcPr marT="0" marB="0" marR="68575" marL="68575"/>
                </a:tc>
              </a:tr>
              <a:tr h="325450">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39 year</a:t>
                      </a:r>
                      <a:endParaRPr b="1" sz="2000" u="none" cap="none" strike="noStrike">
                        <a:latin typeface="Times New Roman"/>
                        <a:ea typeface="Times New Roman"/>
                        <a:cs typeface="Times New Roman"/>
                        <a:sym typeface="Times New Roman"/>
                      </a:endParaRPr>
                    </a:p>
                  </a:txBody>
                  <a:tcPr marT="0" marB="0" marR="68575" marL="68575"/>
                </a:tc>
                <a:tc>
                  <a:txBody>
                    <a:bodyPr/>
                    <a:lstStyle/>
                    <a:p>
                      <a:pPr indent="0" lvl="0" marL="0" marR="0" rtl="0" algn="ctr">
                        <a:lnSpc>
                          <a:spcPct val="115000"/>
                        </a:lnSpc>
                        <a:spcBef>
                          <a:spcPts val="0"/>
                        </a:spcBef>
                        <a:spcAft>
                          <a:spcPts val="0"/>
                        </a:spcAft>
                        <a:buNone/>
                      </a:pPr>
                      <a:r>
                        <a:rPr b="1" lang="en-US" sz="2000" u="none" cap="none" strike="noStrike">
                          <a:latin typeface="Times New Roman"/>
                          <a:ea typeface="Times New Roman"/>
                          <a:cs typeface="Times New Roman"/>
                          <a:sym typeface="Times New Roman"/>
                        </a:rPr>
                        <a:t>Nonresidential real property including elevators and escalators</a:t>
                      </a:r>
                      <a:endParaRPr b="1" sz="2000" u="none" cap="none" strike="noStrike">
                        <a:latin typeface="Times New Roman"/>
                        <a:ea typeface="Times New Roman"/>
                        <a:cs typeface="Times New Roman"/>
                        <a:sym typeface="Times New Roman"/>
                      </a:endParaRPr>
                    </a:p>
                  </a:txBody>
                  <a:tcPr marT="0" marB="0" marR="68575" marL="68575"/>
                </a:tc>
              </a:tr>
            </a:tbl>
          </a:graphicData>
        </a:graphic>
      </p:graphicFrame>
      <p:sp>
        <p:nvSpPr>
          <p:cNvPr id="389" name="Google Shape;389;p45"/>
          <p:cNvSpPr/>
          <p:nvPr/>
        </p:nvSpPr>
        <p:spPr>
          <a:xfrm>
            <a:off x="704088" y="1690688"/>
            <a:ext cx="3537635" cy="392159"/>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0" lang="en-US" sz="1800" u="none" cap="none" strike="noStrike">
                <a:solidFill>
                  <a:srgbClr val="C00000"/>
                </a:solidFill>
                <a:latin typeface="Constantia"/>
                <a:ea typeface="Constantia"/>
                <a:cs typeface="Constantia"/>
                <a:sym typeface="Constantia"/>
              </a:rPr>
              <a:t>MACRS Property Classification</a:t>
            </a:r>
            <a:endParaRPr b="0" i="0" sz="1800" u="none" cap="none" strike="noStrike">
              <a:solidFill>
                <a:srgbClr val="C00000"/>
              </a:solidFill>
              <a:latin typeface="Constantia"/>
              <a:ea typeface="Constantia"/>
              <a:cs typeface="Constantia"/>
              <a:sym typeface="Constantia"/>
            </a:endParaRPr>
          </a:p>
        </p:txBody>
      </p:sp>
      <p:sp>
        <p:nvSpPr>
          <p:cNvPr id="390" name="Google Shape;390;p45"/>
          <p:cNvSpPr/>
          <p:nvPr/>
        </p:nvSpPr>
        <p:spPr>
          <a:xfrm>
            <a:off x="5117937" y="5940636"/>
            <a:ext cx="1321837" cy="41088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i="0" lang="en-US" sz="1800" u="none" cap="none" strike="noStrike">
                <a:solidFill>
                  <a:srgbClr val="C00000"/>
                </a:solidFill>
                <a:latin typeface="Times New Roman"/>
                <a:ea typeface="Times New Roman"/>
                <a:cs typeface="Times New Roman"/>
                <a:sym typeface="Times New Roman"/>
              </a:rPr>
              <a:t>Source: [4] </a:t>
            </a:r>
            <a:endParaRPr b="0" i="0" sz="1800" u="none" cap="none" strike="noStrike">
              <a:solidFill>
                <a:srgbClr val="C00000"/>
              </a:solidFill>
              <a:latin typeface="Times New Roman"/>
              <a:ea typeface="Times New Roman"/>
              <a:cs typeface="Times New Roman"/>
              <a:sym typeface="Times New Roman"/>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46"/>
          <p:cNvSpPr txBox="1"/>
          <p:nvPr>
            <p:ph idx="1" type="body"/>
          </p:nvPr>
        </p:nvSpPr>
        <p:spPr>
          <a:xfrm>
            <a:off x="706903" y="1621677"/>
            <a:ext cx="10257270" cy="4891266"/>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110000"/>
              </a:lnSpc>
              <a:spcBef>
                <a:spcPts val="0"/>
              </a:spcBef>
              <a:spcAft>
                <a:spcPts val="0"/>
              </a:spcAft>
              <a:buClr>
                <a:srgbClr val="FF0000"/>
              </a:buClr>
              <a:buSzPct val="100000"/>
              <a:buNone/>
            </a:pPr>
            <a:r>
              <a:rPr b="1" lang="en-US">
                <a:solidFill>
                  <a:srgbClr val="FF0000"/>
                </a:solidFill>
                <a:latin typeface="Constantia"/>
                <a:ea typeface="Constantia"/>
                <a:cs typeface="Constantia"/>
                <a:sym typeface="Constantia"/>
              </a:rPr>
              <a:t>Half year Convention</a:t>
            </a:r>
            <a:endParaRPr b="1">
              <a:solidFill>
                <a:srgbClr val="FF0000"/>
              </a:solidFill>
              <a:latin typeface="Constantia"/>
              <a:ea typeface="Constantia"/>
              <a:cs typeface="Constantia"/>
              <a:sym typeface="Constantia"/>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The MACRS scheme uses the half-year convention i.e. it is assumed that all assets are placed in service at mid-year and they have zero salvage value.</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Only half year depreciation is allowed for the first year of the asset placed in service.</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With half year’s depreciation being taken in service, a full year’s depreciation is allowed in each of the remaining years of the assets recovery period.</a:t>
            </a:r>
            <a:endParaRPr/>
          </a:p>
          <a:p>
            <a:pPr indent="-228600" lvl="0" marL="228600" rtl="0" algn="just">
              <a:lnSpc>
                <a:spcPct val="110000"/>
              </a:lnSpc>
              <a:spcBef>
                <a:spcPts val="1000"/>
              </a:spcBef>
              <a:spcAft>
                <a:spcPts val="0"/>
              </a:spcAft>
              <a:buClr>
                <a:schemeClr val="dk1"/>
              </a:buClr>
              <a:buSzPct val="100000"/>
              <a:buFont typeface="Noto Sans Symbols"/>
              <a:buChar char="⮚"/>
            </a:pPr>
            <a:r>
              <a:rPr b="1" lang="en-US">
                <a:latin typeface="Times New Roman"/>
                <a:ea typeface="Times New Roman"/>
                <a:cs typeface="Times New Roman"/>
                <a:sym typeface="Times New Roman"/>
              </a:rPr>
              <a:t>Finally the remaining half year depreciation in the year following the end of the recovery period. </a:t>
            </a:r>
            <a:endParaRPr/>
          </a:p>
        </p:txBody>
      </p:sp>
      <p:sp>
        <p:nvSpPr>
          <p:cNvPr id="396" name="Google Shape;396;p46"/>
          <p:cNvSpPr txBox="1"/>
          <p:nvPr>
            <p:ph type="title"/>
          </p:nvPr>
        </p:nvSpPr>
        <p:spPr>
          <a:xfrm>
            <a:off x="1364411" y="296114"/>
            <a:ext cx="8072887" cy="1325563"/>
          </a:xfrm>
          <a:prstGeom prst="rect">
            <a:avLst/>
          </a:prstGeom>
          <a:noFill/>
          <a:ln>
            <a:noFill/>
          </a:ln>
        </p:spPr>
        <p:txBody>
          <a:bodyPr anchorCtr="0" anchor="ctr" bIns="45700" lIns="91425" spcFirstLastPara="1" rIns="91425" wrap="square" tIns="45700">
            <a:normAutofit/>
          </a:bodyPr>
          <a:lstStyle/>
          <a:p>
            <a:pPr indent="0" lvl="0" marL="0" rtl="0" algn="l">
              <a:lnSpc>
                <a:spcPct val="11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Modified Accelerated Cost Recovery System (MACRS) (Cont’d…)</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47"/>
          <p:cNvSpPr txBox="1"/>
          <p:nvPr>
            <p:ph type="title"/>
          </p:nvPr>
        </p:nvSpPr>
        <p:spPr>
          <a:xfrm>
            <a:off x="1459302" y="391004"/>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Calculation for MACRS</a:t>
            </a:r>
            <a:endParaRPr/>
          </a:p>
        </p:txBody>
      </p:sp>
      <p:sp>
        <p:nvSpPr>
          <p:cNvPr id="402" name="Google Shape;402;p4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rgbClr val="C00000"/>
              </a:buClr>
              <a:buSzPts val="2800"/>
              <a:buNone/>
            </a:pPr>
            <a:r>
              <a:rPr b="1" lang="en-US">
                <a:solidFill>
                  <a:srgbClr val="C00000"/>
                </a:solidFill>
                <a:latin typeface="Times New Roman"/>
                <a:ea typeface="Times New Roman"/>
                <a:cs typeface="Times New Roman"/>
                <a:sym typeface="Times New Roman"/>
              </a:rPr>
              <a:t>Switching from Declining Balance to Straight Line Method</a:t>
            </a:r>
            <a:endParaRPr/>
          </a:p>
          <a:p>
            <a:pPr indent="-228600" lvl="0" marL="228600" rtl="0" algn="l">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The MACRS asset is depreciated initially by the Declining balance (DB) method and then Straight line method.</a:t>
            </a:r>
            <a:endParaRPr/>
          </a:p>
          <a:p>
            <a:pPr indent="-228600" lvl="0" marL="228600" rtl="0" algn="l">
              <a:lnSpc>
                <a:spcPct val="150000"/>
              </a:lnSpc>
              <a:spcBef>
                <a:spcPts val="1000"/>
              </a:spcBef>
              <a:spcAft>
                <a:spcPts val="0"/>
              </a:spcAft>
              <a:buClr>
                <a:schemeClr val="dk1"/>
              </a:buClr>
              <a:buSzPts val="2800"/>
              <a:buChar char="•"/>
            </a:pPr>
            <a:r>
              <a:rPr b="1" lang="en-US">
                <a:latin typeface="Times New Roman"/>
                <a:ea typeface="Times New Roman"/>
                <a:cs typeface="Times New Roman"/>
                <a:sym typeface="Times New Roman"/>
              </a:rPr>
              <a:t>It adopts the switching convention as discussed in the previous section.</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8"/>
          <p:cNvSpPr txBox="1"/>
          <p:nvPr>
            <p:ph idx="1" type="body"/>
          </p:nvPr>
        </p:nvSpPr>
        <p:spPr>
          <a:xfrm>
            <a:off x="1010729" y="2300077"/>
            <a:ext cx="9297837" cy="4351338"/>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rgbClr val="C00000"/>
              </a:buClr>
              <a:buSzPts val="3200"/>
              <a:buNone/>
            </a:pPr>
            <a:r>
              <a:rPr b="1" lang="en-US" sz="3200">
                <a:solidFill>
                  <a:srgbClr val="C00000"/>
                </a:solidFill>
                <a:latin typeface="Times New Roman"/>
                <a:ea typeface="Times New Roman"/>
                <a:cs typeface="Times New Roman"/>
                <a:sym typeface="Times New Roman"/>
              </a:rPr>
              <a:t>Example</a:t>
            </a:r>
            <a:endParaRPr/>
          </a:p>
          <a:p>
            <a:pPr indent="0" lvl="0" marL="0" rtl="0" algn="just">
              <a:lnSpc>
                <a:spcPct val="100000"/>
              </a:lnSpc>
              <a:spcBef>
                <a:spcPts val="1000"/>
              </a:spcBef>
              <a:spcAft>
                <a:spcPts val="0"/>
              </a:spcAft>
              <a:buClr>
                <a:schemeClr val="dk1"/>
              </a:buClr>
              <a:buSzPts val="3200"/>
              <a:buNone/>
            </a:pPr>
            <a:r>
              <a:rPr b="1" lang="en-US" sz="3200">
                <a:latin typeface="Times New Roman"/>
                <a:ea typeface="Times New Roman"/>
                <a:cs typeface="Times New Roman"/>
                <a:sym typeface="Times New Roman"/>
              </a:rPr>
              <a:t>A tax payer wants to place in service a $ 10,000 asset that is assigned to the 5 year class. Compute the MACRS percentage and depreciation amounts for the asset.</a:t>
            </a:r>
            <a:endParaRPr/>
          </a:p>
        </p:txBody>
      </p:sp>
      <p:sp>
        <p:nvSpPr>
          <p:cNvPr id="408" name="Google Shape;408;p48"/>
          <p:cNvSpPr txBox="1"/>
          <p:nvPr/>
        </p:nvSpPr>
        <p:spPr>
          <a:xfrm>
            <a:off x="1114245" y="692929"/>
            <a:ext cx="8072887"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11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Modified Accelerated Cost Recovery System (MACRS) (Cont’d…)</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49"/>
          <p:cNvSpPr txBox="1"/>
          <p:nvPr>
            <p:ph idx="1" type="body"/>
          </p:nvPr>
        </p:nvSpPr>
        <p:spPr>
          <a:xfrm>
            <a:off x="838200" y="1825625"/>
            <a:ext cx="8875143" cy="4351338"/>
          </a:xfrm>
          <a:prstGeom prst="rect">
            <a:avLst/>
          </a:prstGeom>
          <a:noFill/>
          <a:ln>
            <a:noFill/>
          </a:ln>
        </p:spPr>
        <p:txBody>
          <a:bodyPr anchorCtr="0" anchor="t" bIns="45700" lIns="91425" spcFirstLastPara="1" rIns="91425" wrap="square" tIns="45700">
            <a:normAutofit/>
          </a:bodyPr>
          <a:lstStyle/>
          <a:p>
            <a:pPr indent="-228600" lvl="0" marL="228600" rtl="0" algn="just">
              <a:lnSpc>
                <a:spcPct val="150000"/>
              </a:lnSpc>
              <a:spcBef>
                <a:spcPts val="0"/>
              </a:spcBef>
              <a:spcAft>
                <a:spcPts val="0"/>
              </a:spcAft>
              <a:buClr>
                <a:schemeClr val="dk1"/>
              </a:buClr>
              <a:buSzPts val="2800"/>
              <a:buNone/>
            </a:pPr>
            <a:r>
              <a:rPr b="1" lang="en-US">
                <a:latin typeface="Times New Roman"/>
                <a:ea typeface="Times New Roman"/>
                <a:cs typeface="Times New Roman"/>
                <a:sym typeface="Times New Roman"/>
              </a:rPr>
              <a:t>  MACRS deduction percentages, beginning with the first taxable year and ending with the 6</a:t>
            </a:r>
            <a:r>
              <a:rPr b="1" baseline="30000" lang="en-US">
                <a:latin typeface="Times New Roman"/>
                <a:ea typeface="Times New Roman"/>
                <a:cs typeface="Times New Roman"/>
                <a:sym typeface="Times New Roman"/>
              </a:rPr>
              <a:t>th</a:t>
            </a:r>
            <a:r>
              <a:rPr b="1" lang="en-US">
                <a:latin typeface="Times New Roman"/>
                <a:ea typeface="Times New Roman"/>
                <a:cs typeface="Times New Roman"/>
                <a:sym typeface="Times New Roman"/>
              </a:rPr>
              <a:t> year is</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Straight line rate = 1/5 = 0.20 </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Double declining balance rate </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(α) = 1/5 *200% = 40%</a:t>
            </a:r>
            <a:endParaRPr/>
          </a:p>
          <a:p>
            <a:pPr indent="-228600" lvl="0" marL="228600" rtl="0" algn="just">
              <a:lnSpc>
                <a:spcPct val="90000"/>
              </a:lnSpc>
              <a:spcBef>
                <a:spcPts val="1000"/>
              </a:spcBef>
              <a:spcAft>
                <a:spcPts val="0"/>
              </a:spcAft>
              <a:buClr>
                <a:schemeClr val="dk1"/>
              </a:buClr>
              <a:buSzPts val="2800"/>
              <a:buNone/>
            </a:pPr>
            <a:r>
              <a:rPr b="1" lang="en-US">
                <a:latin typeface="Times New Roman"/>
                <a:ea typeface="Times New Roman"/>
                <a:cs typeface="Times New Roman"/>
                <a:sym typeface="Times New Roman"/>
              </a:rPr>
              <a:t>                      Under MACRS, salvage value = 0 </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414" name="Google Shape;414;p49"/>
          <p:cNvSpPr txBox="1"/>
          <p:nvPr>
            <p:ph type="title"/>
          </p:nvPr>
        </p:nvSpPr>
        <p:spPr>
          <a:xfrm>
            <a:off x="838200" y="365125"/>
            <a:ext cx="7995249"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11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Modified Accelerated Cost Recovery System (MACRS) (Cont’d…)</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8" name="Shape 418"/>
        <p:cNvGrpSpPr/>
        <p:nvPr/>
      </p:nvGrpSpPr>
      <p:grpSpPr>
        <a:xfrm>
          <a:off x="0" y="0"/>
          <a:ext cx="0" cy="0"/>
          <a:chOff x="0" y="0"/>
          <a:chExt cx="0" cy="0"/>
        </a:xfrm>
      </p:grpSpPr>
      <p:graphicFrame>
        <p:nvGraphicFramePr>
          <p:cNvPr id="419" name="Google Shape;419;p50"/>
          <p:cNvGraphicFramePr/>
          <p:nvPr/>
        </p:nvGraphicFramePr>
        <p:xfrm>
          <a:off x="1005727" y="1922555"/>
          <a:ext cx="3000000" cy="3000000"/>
        </p:xfrm>
        <a:graphic>
          <a:graphicData uri="http://schemas.openxmlformats.org/drawingml/2006/table">
            <a:tbl>
              <a:tblPr bandRow="1" firstRow="1">
                <a:noFill/>
                <a:tableStyleId>{A94F57D6-6E30-420B-A929-F54C7F686708}</a:tableStyleId>
              </a:tblPr>
              <a:tblGrid>
                <a:gridCol w="894075"/>
                <a:gridCol w="4001550"/>
                <a:gridCol w="1280150"/>
                <a:gridCol w="1659975"/>
              </a:tblGrid>
              <a:tr h="396200">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Year </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Calculation(%)</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MACRS %</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Decision</a:t>
                      </a:r>
                      <a:endParaRPr/>
                    </a:p>
                  </a:txBody>
                  <a:tcPr marT="45700" marB="45700" marR="91450" marL="91450"/>
                </a:tc>
              </a:tr>
              <a:tr h="3962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½ year DDB dep. = (0.5) (0.4) (100%) </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20%</a:t>
                      </a:r>
                      <a:endParaRPr/>
                    </a:p>
                  </a:txBody>
                  <a:tcPr marT="45700" marB="45700" marR="91450" marL="91450"/>
                </a:tc>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00" marB="45700" marR="91450" marL="91450"/>
                </a:tc>
              </a:tr>
              <a:tr h="7009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DDB dep. = (0.4) (100% -20%)</a:t>
                      </a:r>
                      <a:endParaRPr/>
                    </a:p>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SL dep. (1/4.5) (100% -20%)</a:t>
                      </a:r>
                      <a:endParaRPr b="1" sz="2000" u="none" cap="none" strike="noStrike">
                        <a:solidFill>
                          <a:srgbClr val="3F21F1"/>
                        </a:solidFill>
                        <a:latin typeface="Times New Roman"/>
                        <a:ea typeface="Times New Roman"/>
                        <a:cs typeface="Times New Roman"/>
                        <a:sym typeface="Times New Roman"/>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32%</a:t>
                      </a:r>
                      <a:endParaRPr/>
                    </a:p>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17.78%</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Do not switch</a:t>
                      </a:r>
                      <a:endParaRPr/>
                    </a:p>
                  </a:txBody>
                  <a:tcPr marT="45700" marB="45700" marR="91450" marL="91450"/>
                </a:tc>
              </a:tr>
              <a:tr h="7009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DDB dep. =  (0.4) (100% - 52%)</a:t>
                      </a:r>
                      <a:endParaRPr/>
                    </a:p>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SL dep. (1/3.5) (100% -52%) </a:t>
                      </a:r>
                      <a:endParaRPr b="1" sz="2000" u="none" cap="none" strike="noStrike">
                        <a:solidFill>
                          <a:srgbClr val="3F21F1"/>
                        </a:solidFill>
                        <a:latin typeface="Times New Roman"/>
                        <a:ea typeface="Times New Roman"/>
                        <a:cs typeface="Times New Roman"/>
                        <a:sym typeface="Times New Roman"/>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19.20%</a:t>
                      </a:r>
                      <a:endParaRPr/>
                    </a:p>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13.71%</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Do not switch</a:t>
                      </a:r>
                      <a:endParaRPr/>
                    </a:p>
                  </a:txBody>
                  <a:tcPr marT="45700" marB="45700" marR="91450" marL="91450"/>
                </a:tc>
              </a:tr>
              <a:tr h="7009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4</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DDB dep. = (0.4) (100%-71.20%)</a:t>
                      </a:r>
                      <a:endParaRPr/>
                    </a:p>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SL dep. (1/2.5) (100% -71.20)</a:t>
                      </a:r>
                      <a:endParaRPr b="1" sz="2000" u="none" cap="none" strike="noStrike">
                        <a:latin typeface="Times New Roman"/>
                        <a:ea typeface="Times New Roman"/>
                        <a:cs typeface="Times New Roman"/>
                        <a:sym typeface="Times New Roman"/>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Switch to SL</a:t>
                      </a:r>
                      <a:endParaRPr/>
                    </a:p>
                  </a:txBody>
                  <a:tcPr marT="45700" marB="45700" marR="91450" marL="91450"/>
                </a:tc>
              </a:tr>
              <a:tr h="3962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SL dep. (1/1.5) (100% - 82.72%)</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txBody>
                  <a:tcPr marT="45700" marB="45700" marR="91450" marL="91450"/>
                </a:tc>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00" marB="45700" marR="91450" marL="91450"/>
                </a:tc>
              </a:tr>
              <a:tr h="3962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6</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½  year SL dep. = (0.5) (11.52%)</a:t>
                      </a:r>
                      <a:endParaRPr/>
                    </a:p>
                  </a:txBody>
                  <a:tcPr marT="45700" marB="45700" marR="91450" marL="91450"/>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5.76%</a:t>
                      </a:r>
                      <a:endParaRPr/>
                    </a:p>
                  </a:txBody>
                  <a:tcPr marT="45700" marB="45700" marR="91450" marL="91450"/>
                </a:tc>
                <a:tc>
                  <a:txBody>
                    <a:bodyPr/>
                    <a:lstStyle/>
                    <a:p>
                      <a:pPr indent="0" lvl="0" marL="0" marR="0" rtl="0" algn="ctr">
                        <a:spcBef>
                          <a:spcPts val="0"/>
                        </a:spcBef>
                        <a:spcAft>
                          <a:spcPts val="0"/>
                        </a:spcAft>
                        <a:buNone/>
                      </a:pPr>
                      <a:r>
                        <a:t/>
                      </a:r>
                      <a:endParaRPr b="1" sz="2000" u="none" cap="none" strike="noStrike">
                        <a:latin typeface="Times New Roman"/>
                        <a:ea typeface="Times New Roman"/>
                        <a:cs typeface="Times New Roman"/>
                        <a:sym typeface="Times New Roman"/>
                      </a:endParaRPr>
                    </a:p>
                  </a:txBody>
                  <a:tcPr marT="45700" marB="45700" marR="91450" marL="91450"/>
                </a:tc>
              </a:tr>
            </a:tbl>
          </a:graphicData>
        </a:graphic>
      </p:graphicFrame>
      <p:sp>
        <p:nvSpPr>
          <p:cNvPr id="420" name="Google Shape;420;p50"/>
          <p:cNvSpPr txBox="1"/>
          <p:nvPr/>
        </p:nvSpPr>
        <p:spPr>
          <a:xfrm>
            <a:off x="8998788" y="3378312"/>
            <a:ext cx="2422585"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u="none" cap="none" strike="noStrike">
                <a:solidFill>
                  <a:srgbClr val="002060"/>
                </a:solidFill>
                <a:latin typeface="Calibri"/>
                <a:ea typeface="Calibri"/>
                <a:cs typeface="Calibri"/>
                <a:sym typeface="Calibri"/>
              </a:rPr>
              <a:t>In the year 4, SL depreciation is ≥ DDB depreciation and we switch to SL</a:t>
            </a:r>
            <a:r>
              <a:rPr b="0" i="0" lang="en-US" sz="2400" u="none" cap="none" strike="noStrike">
                <a:solidFill>
                  <a:schemeClr val="dk1"/>
                </a:solidFill>
                <a:latin typeface="Calibri"/>
                <a:ea typeface="Calibri"/>
                <a:cs typeface="Calibri"/>
                <a:sym typeface="Calibri"/>
              </a:rPr>
              <a:t>.</a:t>
            </a:r>
            <a:endParaRPr/>
          </a:p>
        </p:txBody>
      </p:sp>
      <p:sp>
        <p:nvSpPr>
          <p:cNvPr id="421" name="Google Shape;421;p50"/>
          <p:cNvSpPr txBox="1"/>
          <p:nvPr>
            <p:ph type="title"/>
          </p:nvPr>
        </p:nvSpPr>
        <p:spPr>
          <a:xfrm>
            <a:off x="838200" y="365125"/>
            <a:ext cx="9487619"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11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Modified Accelerated Cost Recovery System (MACRS) (Cont’d…)</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19"/>
                                        </p:tgtEl>
                                        <p:attrNameLst>
                                          <p:attrName>style.visibility</p:attrName>
                                        </p:attrNameLst>
                                      </p:cBhvr>
                                      <p:to>
                                        <p:strVal val="visible"/>
                                      </p:to>
                                    </p:set>
                                    <p:animEffect filter="fade" transition="in">
                                      <p:cBhvr>
                                        <p:cTn dur="2000"/>
                                        <p:tgtEl>
                                          <p:spTgt spid="4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graphicFrame>
        <p:nvGraphicFramePr>
          <p:cNvPr id="426" name="Google Shape;426;p51"/>
          <p:cNvGraphicFramePr/>
          <p:nvPr/>
        </p:nvGraphicFramePr>
        <p:xfrm>
          <a:off x="1565695" y="2751825"/>
          <a:ext cx="3000000" cy="3000000"/>
        </p:xfrm>
        <a:graphic>
          <a:graphicData uri="http://schemas.openxmlformats.org/drawingml/2006/table">
            <a:tbl>
              <a:tblPr bandRow="1" firstRow="1">
                <a:noFill/>
                <a:tableStyleId>{A94F57D6-6E30-420B-A929-F54C7F686708}</a:tableStyleId>
              </a:tblPr>
              <a:tblGrid>
                <a:gridCol w="990525"/>
                <a:gridCol w="1981025"/>
                <a:gridCol w="457150"/>
                <a:gridCol w="2584375"/>
                <a:gridCol w="2099050"/>
              </a:tblGrid>
              <a:tr h="690125">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Year (n)</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MARCS  Percentage (%)</a:t>
                      </a:r>
                      <a:endParaRPr/>
                    </a:p>
                  </a:txBody>
                  <a:tcPr marT="45700" marB="45700" marR="91425" marL="91425"/>
                </a:tc>
                <a:tc>
                  <a:txBody>
                    <a:bodyPr/>
                    <a:lstStyle/>
                    <a:p>
                      <a:pPr indent="0" lvl="0" marL="0" marR="0" rtl="0" algn="ctr">
                        <a:spcBef>
                          <a:spcPts val="0"/>
                        </a:spcBef>
                        <a:spcAft>
                          <a:spcPts val="0"/>
                        </a:spcAft>
                        <a:buNone/>
                      </a:pPr>
                      <a:r>
                        <a:t/>
                      </a:r>
                      <a:endParaRPr b="1" sz="2000" u="none" cap="none" strike="noStrike">
                        <a:solidFill>
                          <a:srgbClr val="C00000"/>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Depreciation basis</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solidFill>
                            <a:srgbClr val="C00000"/>
                          </a:solidFill>
                          <a:latin typeface="Times New Roman"/>
                          <a:ea typeface="Times New Roman"/>
                          <a:cs typeface="Times New Roman"/>
                          <a:sym typeface="Times New Roman"/>
                        </a:rPr>
                        <a:t>Depreciation Amount (D</a:t>
                      </a:r>
                      <a:r>
                        <a:rPr b="1" baseline="-25000" lang="en-US" sz="2000" u="none" cap="none" strike="noStrike">
                          <a:solidFill>
                            <a:srgbClr val="C00000"/>
                          </a:solidFill>
                          <a:latin typeface="Times New Roman"/>
                          <a:ea typeface="Times New Roman"/>
                          <a:cs typeface="Times New Roman"/>
                          <a:sym typeface="Times New Roman"/>
                        </a:rPr>
                        <a:t>n</a:t>
                      </a:r>
                      <a:r>
                        <a:rPr b="1" lang="en-US" sz="2000" u="none" cap="none" strike="noStrike">
                          <a:solidFill>
                            <a:srgbClr val="C00000"/>
                          </a:solidFill>
                          <a:latin typeface="Times New Roman"/>
                          <a:ea typeface="Times New Roman"/>
                          <a:cs typeface="Times New Roman"/>
                          <a:sym typeface="Times New Roman"/>
                        </a:rPr>
                        <a:t>)</a:t>
                      </a:r>
                      <a:endParaRPr/>
                    </a:p>
                  </a:txBody>
                  <a:tcPr marT="45700" marB="45700" marR="91425" marL="91425"/>
                </a:tc>
              </a:tr>
              <a:tr h="36865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solidFill>
                          <a:srgbClr val="3F21F1"/>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$ 2,000</a:t>
                      </a:r>
                      <a:endParaRPr/>
                    </a:p>
                  </a:txBody>
                  <a:tcPr marT="45700" marB="45700" marR="91425" marL="91425"/>
                </a:tc>
              </a:tr>
              <a:tr h="36062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2</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32</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solidFill>
                          <a:srgbClr val="3F21F1"/>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$ 3,200</a:t>
                      </a:r>
                      <a:endParaRPr/>
                    </a:p>
                  </a:txBody>
                  <a:tcPr marT="45700" marB="45700" marR="91425" marL="91425"/>
                </a:tc>
              </a:tr>
              <a:tr h="36120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3</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19.20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solidFill>
                          <a:srgbClr val="3F21F1"/>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$ 1,920</a:t>
                      </a:r>
                      <a:endParaRPr/>
                    </a:p>
                  </a:txBody>
                  <a:tcPr marT="45700" marB="45700" marR="91425" marL="91425"/>
                </a:tc>
              </a:tr>
              <a:tr h="344550">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4</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solidFill>
                          <a:srgbClr val="3F21F1"/>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txBody>
                  <a:tcPr marT="45700" marB="45700" marR="91425" marL="91425"/>
                </a:tc>
              </a:tr>
              <a:tr h="38827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solidFill>
                          <a:srgbClr val="3F21F1"/>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$1,152</a:t>
                      </a:r>
                      <a:endParaRPr/>
                    </a:p>
                  </a:txBody>
                  <a:tcPr marT="45700" marB="45700" marR="91425" marL="91425"/>
                </a:tc>
              </a:tr>
              <a:tr h="518125">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6</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5.76</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a:t>
                      </a:r>
                      <a:endParaRPr b="1" sz="2000" u="none" cap="none" strike="noStrike">
                        <a:solidFill>
                          <a:srgbClr val="3F21F1"/>
                        </a:solidFill>
                        <a:latin typeface="Times New Roman"/>
                        <a:ea typeface="Times New Roman"/>
                        <a:cs typeface="Times New Roman"/>
                        <a:sym typeface="Times New Roman"/>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$ 10,000</a:t>
                      </a:r>
                      <a:endParaRPr/>
                    </a:p>
                  </a:txBody>
                  <a:tcPr marT="45700" marB="45700" marR="91425" marL="91425"/>
                </a:tc>
                <a:tc>
                  <a:txBody>
                    <a:bodyPr/>
                    <a:lstStyle/>
                    <a:p>
                      <a:pPr indent="0" lvl="0" marL="0" marR="0" rtl="0" algn="ctr">
                        <a:spcBef>
                          <a:spcPts val="0"/>
                        </a:spcBef>
                        <a:spcAft>
                          <a:spcPts val="0"/>
                        </a:spcAft>
                        <a:buNone/>
                      </a:pPr>
                      <a:r>
                        <a:rPr b="1" lang="en-US" sz="2000" u="none" cap="none" strike="noStrike">
                          <a:latin typeface="Times New Roman"/>
                          <a:ea typeface="Times New Roman"/>
                          <a:cs typeface="Times New Roman"/>
                          <a:sym typeface="Times New Roman"/>
                        </a:rPr>
                        <a:t>$576</a:t>
                      </a:r>
                      <a:endParaRPr/>
                    </a:p>
                  </a:txBody>
                  <a:tcPr marT="45700" marB="45700" marR="91425" marL="91425"/>
                </a:tc>
              </a:tr>
            </a:tbl>
          </a:graphicData>
        </a:graphic>
      </p:graphicFrame>
      <p:sp>
        <p:nvSpPr>
          <p:cNvPr id="427" name="Google Shape;427;p51"/>
          <p:cNvSpPr txBox="1"/>
          <p:nvPr>
            <p:ph type="title"/>
          </p:nvPr>
        </p:nvSpPr>
        <p:spPr>
          <a:xfrm>
            <a:off x="1476555" y="511774"/>
            <a:ext cx="8926902"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11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Modified Accelerated Cost Recovery System (MACRS) (Cont’d…)</a:t>
            </a:r>
            <a:endParaRPr b="1" i="0" sz="3200" u="none" cap="none" strike="noStrike">
              <a:solidFill>
                <a:srgbClr val="002060"/>
              </a:solidFill>
              <a:latin typeface="Times New Roman"/>
              <a:ea typeface="Times New Roman"/>
              <a:cs typeface="Times New Roman"/>
              <a:sym typeface="Times New Roman"/>
            </a:endParaRPr>
          </a:p>
        </p:txBody>
      </p:sp>
      <p:sp>
        <p:nvSpPr>
          <p:cNvPr id="428" name="Google Shape;428;p51"/>
          <p:cNvSpPr txBox="1"/>
          <p:nvPr>
            <p:ph idx="1" type="body"/>
          </p:nvPr>
        </p:nvSpPr>
        <p:spPr>
          <a:xfrm>
            <a:off x="1715220" y="2057400"/>
            <a:ext cx="8229600" cy="533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400"/>
              <a:buNone/>
            </a:pPr>
            <a:r>
              <a:rPr b="1" lang="en-US" sz="2400">
                <a:latin typeface="Times New Roman"/>
                <a:ea typeface="Times New Roman"/>
                <a:cs typeface="Times New Roman"/>
                <a:sym typeface="Times New Roman"/>
              </a:rPr>
              <a:t>Calculate the depreciation amounts from the percentages</a:t>
            </a:r>
            <a:r>
              <a:rPr lang="en-US" sz="2400">
                <a:latin typeface="Times New Roman"/>
                <a:ea typeface="Times New Roman"/>
                <a:cs typeface="Times New Roman"/>
                <a:sym typeface="Times New Roman"/>
              </a:rPr>
              <a:t>.</a:t>
            </a:r>
            <a:endParaRPr/>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graphicFrame>
        <p:nvGraphicFramePr>
          <p:cNvPr id="433" name="Google Shape;433;p52"/>
          <p:cNvGraphicFramePr/>
          <p:nvPr/>
        </p:nvGraphicFramePr>
        <p:xfrm>
          <a:off x="3012432" y="2356324"/>
          <a:ext cx="3000000" cy="3000000"/>
        </p:xfrm>
        <a:graphic>
          <a:graphicData uri="http://schemas.openxmlformats.org/drawingml/2006/table">
            <a:tbl>
              <a:tblPr bandRow="1" firstRow="1">
                <a:noFill/>
                <a:tableStyleId>{A94F57D6-6E30-420B-A929-F54C7F686708}</a:tableStyleId>
              </a:tblPr>
              <a:tblGrid>
                <a:gridCol w="1524000"/>
                <a:gridCol w="1524000"/>
                <a:gridCol w="1524000"/>
                <a:gridCol w="1524000"/>
              </a:tblGrid>
              <a:tr h="518125">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n</a:t>
                      </a:r>
                      <a:endParaRPr/>
                    </a:p>
                  </a:txBody>
                  <a:tcPr marT="45725" marB="45725" marR="91450" marL="91450"/>
                </a:tc>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B</a:t>
                      </a:r>
                      <a:r>
                        <a:rPr b="1" baseline="-25000" lang="en-US" sz="2800" u="none" cap="none" strike="noStrike">
                          <a:solidFill>
                            <a:srgbClr val="C00000"/>
                          </a:solidFill>
                          <a:latin typeface="Times New Roman"/>
                          <a:ea typeface="Times New Roman"/>
                          <a:cs typeface="Times New Roman"/>
                          <a:sym typeface="Times New Roman"/>
                        </a:rPr>
                        <a:t>n-1</a:t>
                      </a:r>
                      <a:endParaRPr/>
                    </a:p>
                  </a:txBody>
                  <a:tcPr marT="45725" marB="45725" marR="91450" marL="91450"/>
                </a:tc>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D</a:t>
                      </a:r>
                      <a:r>
                        <a:rPr b="1" baseline="-25000" lang="en-US" sz="2800" u="none" cap="none" strike="noStrike">
                          <a:solidFill>
                            <a:srgbClr val="C00000"/>
                          </a:solidFill>
                          <a:latin typeface="Times New Roman"/>
                          <a:ea typeface="Times New Roman"/>
                          <a:cs typeface="Times New Roman"/>
                          <a:sym typeface="Times New Roman"/>
                        </a:rPr>
                        <a:t>n</a:t>
                      </a:r>
                      <a:endParaRPr b="1" baseline="-25000" sz="2800" u="none" cap="none" strike="noStrike">
                        <a:solidFill>
                          <a:srgbClr val="C00000"/>
                        </a:solidFill>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800" u="none" cap="none" strike="noStrike">
                          <a:solidFill>
                            <a:srgbClr val="C00000"/>
                          </a:solidFill>
                          <a:latin typeface="Times New Roman"/>
                          <a:ea typeface="Times New Roman"/>
                          <a:cs typeface="Times New Roman"/>
                          <a:sym typeface="Times New Roman"/>
                        </a:rPr>
                        <a:t>B</a:t>
                      </a:r>
                      <a:r>
                        <a:rPr b="1" baseline="-25000" lang="en-US" sz="2800" u="none" cap="none" strike="noStrike">
                          <a:solidFill>
                            <a:srgbClr val="C00000"/>
                          </a:solidFill>
                          <a:latin typeface="Times New Roman"/>
                          <a:ea typeface="Times New Roman"/>
                          <a:cs typeface="Times New Roman"/>
                          <a:sym typeface="Times New Roman"/>
                        </a:rPr>
                        <a:t>n</a:t>
                      </a:r>
                      <a:endParaRPr b="1" baseline="-25000" sz="2800" u="none" cap="none" strike="noStrike">
                        <a:solidFill>
                          <a:srgbClr val="C00000"/>
                        </a:solidFill>
                        <a:latin typeface="Times New Roman"/>
                        <a:ea typeface="Times New Roman"/>
                        <a:cs typeface="Times New Roman"/>
                        <a:sym typeface="Times New Roman"/>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1</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$ 10,000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$ 2,000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$ 8,000</a:t>
                      </a:r>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2</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400"/>
                        <a:buFont typeface="Times New Roman"/>
                        <a:buNone/>
                      </a:pPr>
                      <a:r>
                        <a:rPr b="1" lang="en-US" sz="2400" u="none" cap="none" strike="noStrike">
                          <a:latin typeface="Times New Roman"/>
                          <a:ea typeface="Times New Roman"/>
                          <a:cs typeface="Times New Roman"/>
                          <a:sym typeface="Times New Roman"/>
                        </a:rPr>
                        <a:t>$ 8,000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$ 3,200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$ 4,800</a:t>
                      </a:r>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3</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400"/>
                        <a:buFont typeface="Times New Roman"/>
                        <a:buNone/>
                      </a:pPr>
                      <a:r>
                        <a:rPr b="1" lang="en-US" sz="2400" u="none" cap="none" strike="noStrike">
                          <a:latin typeface="Times New Roman"/>
                          <a:ea typeface="Times New Roman"/>
                          <a:cs typeface="Times New Roman"/>
                          <a:sym typeface="Times New Roman"/>
                        </a:rPr>
                        <a:t>$ 4,800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$ 1,920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$ 2,880</a:t>
                      </a:r>
                      <a:endParaRPr/>
                    </a:p>
                  </a:txBody>
                  <a:tcPr marT="45725" marB="45725" marR="91450" marL="91450"/>
                </a:tc>
              </a:tr>
              <a:tr h="4571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4</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2400"/>
                        <a:buFont typeface="Times New Roman"/>
                        <a:buNone/>
                      </a:pPr>
                      <a:r>
                        <a:rPr b="1" lang="en-US" sz="2400" u="none" cap="none" strike="noStrike">
                          <a:latin typeface="Times New Roman"/>
                          <a:ea typeface="Times New Roman"/>
                          <a:cs typeface="Times New Roman"/>
                          <a:sym typeface="Times New Roman"/>
                        </a:rPr>
                        <a:t>$ 2,880</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$ 1,152</a:t>
                      </a:r>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$ 1,728</a:t>
                      </a:r>
                      <a:endParaRPr/>
                    </a:p>
                  </a:txBody>
                  <a:tcPr marT="45725" marB="45725" marR="91450" marL="91450"/>
                </a:tc>
              </a:tr>
              <a:tr h="42087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5</a:t>
                      </a:r>
                      <a:endParaRPr/>
                    </a:p>
                    <a:p>
                      <a:pPr indent="0" lvl="0" marL="0" marR="0" rtl="0" algn="ctr">
                        <a:spcBef>
                          <a:spcPts val="0"/>
                        </a:spcBef>
                        <a:spcAft>
                          <a:spcPts val="0"/>
                        </a:spcAft>
                        <a:buNone/>
                      </a:pPr>
                      <a:r>
                        <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$ 1,728</a:t>
                      </a:r>
                      <a:endParaRPr/>
                    </a:p>
                    <a:p>
                      <a:pPr indent="0" lvl="0" marL="0" marR="0" rtl="0" algn="ctr">
                        <a:spcBef>
                          <a:spcPts val="0"/>
                        </a:spcBef>
                        <a:spcAft>
                          <a:spcPts val="0"/>
                        </a:spcAft>
                        <a:buNone/>
                      </a:pPr>
                      <a:r>
                        <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$ 1,152</a:t>
                      </a:r>
                      <a:endParaRPr/>
                    </a:p>
                    <a:p>
                      <a:pPr indent="0" lvl="0" marL="0" marR="0" rtl="0" algn="ctr">
                        <a:spcBef>
                          <a:spcPts val="0"/>
                        </a:spcBef>
                        <a:spcAft>
                          <a:spcPts val="0"/>
                        </a:spcAft>
                        <a:buNone/>
                      </a:pPr>
                      <a:r>
                        <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$ 576 </a:t>
                      </a:r>
                      <a:endParaRPr b="1" sz="2400" u="none" cap="none" strike="noStrike">
                        <a:latin typeface="Times New Roman"/>
                        <a:ea typeface="Times New Roman"/>
                        <a:cs typeface="Times New Roman"/>
                        <a:sym typeface="Times New Roman"/>
                      </a:endParaRPr>
                    </a:p>
                  </a:txBody>
                  <a:tcPr marT="45725" marB="45725" marR="91450" marL="91450"/>
                </a:tc>
              </a:tr>
              <a:tr h="551925">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6</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$576</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$576</a:t>
                      </a:r>
                      <a:endParaRPr b="1" sz="2400" u="none" cap="none" strike="noStrike">
                        <a:latin typeface="Times New Roman"/>
                        <a:ea typeface="Times New Roman"/>
                        <a:cs typeface="Times New Roman"/>
                        <a:sym typeface="Times New Roman"/>
                      </a:endParaRPr>
                    </a:p>
                  </a:txBody>
                  <a:tcPr marT="45725" marB="45725" marR="91450" marL="91450"/>
                </a:tc>
                <a:tc>
                  <a:txBody>
                    <a:bodyPr/>
                    <a:lstStyle/>
                    <a:p>
                      <a:pPr indent="0" lvl="0" marL="0" marR="0" rtl="0" algn="ctr">
                        <a:spcBef>
                          <a:spcPts val="0"/>
                        </a:spcBef>
                        <a:spcAft>
                          <a:spcPts val="0"/>
                        </a:spcAft>
                        <a:buNone/>
                      </a:pPr>
                      <a:r>
                        <a:rPr b="1" lang="en-US" sz="2400" u="none" cap="none" strike="noStrike">
                          <a:latin typeface="Times New Roman"/>
                          <a:ea typeface="Times New Roman"/>
                          <a:cs typeface="Times New Roman"/>
                          <a:sym typeface="Times New Roman"/>
                        </a:rPr>
                        <a:t>$0</a:t>
                      </a:r>
                      <a:endParaRPr b="1" sz="2400" u="none" cap="none" strike="noStrike">
                        <a:latin typeface="Times New Roman"/>
                        <a:ea typeface="Times New Roman"/>
                        <a:cs typeface="Times New Roman"/>
                        <a:sym typeface="Times New Roman"/>
                      </a:endParaRPr>
                    </a:p>
                  </a:txBody>
                  <a:tcPr marT="45725" marB="45725" marR="91450" marL="91450"/>
                </a:tc>
              </a:tr>
            </a:tbl>
          </a:graphicData>
        </a:graphic>
      </p:graphicFrame>
      <p:sp>
        <p:nvSpPr>
          <p:cNvPr id="434" name="Google Shape;434;p52"/>
          <p:cNvSpPr/>
          <p:nvPr/>
        </p:nvSpPr>
        <p:spPr>
          <a:xfrm>
            <a:off x="3310460" y="1907239"/>
            <a:ext cx="32039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2400" u="none" cap="none" strike="noStrike">
                <a:solidFill>
                  <a:schemeClr val="dk1"/>
                </a:solidFill>
                <a:latin typeface="Times New Roman"/>
                <a:ea typeface="Times New Roman"/>
                <a:cs typeface="Times New Roman"/>
                <a:sym typeface="Times New Roman"/>
              </a:rPr>
              <a:t>Depreciation Schedule </a:t>
            </a:r>
            <a:endParaRPr sz="2400">
              <a:solidFill>
                <a:schemeClr val="dk1"/>
              </a:solidFill>
              <a:latin typeface="Times New Roman"/>
              <a:ea typeface="Times New Roman"/>
              <a:cs typeface="Times New Roman"/>
              <a:sym typeface="Times New Roman"/>
            </a:endParaRPr>
          </a:p>
        </p:txBody>
      </p:sp>
      <p:sp>
        <p:nvSpPr>
          <p:cNvPr id="435" name="Google Shape;435;p52"/>
          <p:cNvSpPr txBox="1"/>
          <p:nvPr>
            <p:ph type="title"/>
          </p:nvPr>
        </p:nvSpPr>
        <p:spPr>
          <a:xfrm>
            <a:off x="1580071" y="581676"/>
            <a:ext cx="7106728"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110000"/>
              </a:lnSpc>
              <a:spcBef>
                <a:spcPts val="0"/>
              </a:spcBef>
              <a:spcAft>
                <a:spcPts val="0"/>
              </a:spcAft>
              <a:buClr>
                <a:srgbClr val="002060"/>
              </a:buClr>
              <a:buSzPts val="3200"/>
              <a:buFont typeface="Times New Roman"/>
              <a:buNone/>
            </a:pPr>
            <a:r>
              <a:rPr b="1" i="0" lang="en-US" sz="3200" u="none" cap="none" strike="noStrike">
                <a:solidFill>
                  <a:srgbClr val="002060"/>
                </a:solidFill>
                <a:latin typeface="Times New Roman"/>
                <a:ea typeface="Times New Roman"/>
                <a:cs typeface="Times New Roman"/>
                <a:sym typeface="Times New Roman"/>
              </a:rPr>
              <a:t>Modified Accelerated Cost Recovery System (MACRS) (Cont’d…)</a:t>
            </a:r>
            <a:endParaRPr b="1" i="0" sz="3200" u="none" cap="none" strike="noStrike">
              <a:solidFill>
                <a:srgbClr val="002060"/>
              </a:solidFill>
              <a:latin typeface="Times New Roman"/>
              <a:ea typeface="Times New Roman"/>
              <a:cs typeface="Times New Roman"/>
              <a:sym typeface="Times New Roman"/>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sp>
        <p:nvSpPr>
          <p:cNvPr id="440" name="Google Shape;440;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References: </a:t>
            </a:r>
            <a:endParaRPr b="1" sz="3200">
              <a:solidFill>
                <a:srgbClr val="002060"/>
              </a:solidFill>
              <a:latin typeface="Times New Roman"/>
              <a:ea typeface="Times New Roman"/>
              <a:cs typeface="Times New Roman"/>
              <a:sym typeface="Times New Roman"/>
            </a:endParaRPr>
          </a:p>
        </p:txBody>
      </p:sp>
      <p:sp>
        <p:nvSpPr>
          <p:cNvPr id="441" name="Google Shape;441;p53"/>
          <p:cNvSpPr txBox="1"/>
          <p:nvPr>
            <p:ph idx="1" type="body"/>
          </p:nvPr>
        </p:nvSpPr>
        <p:spPr>
          <a:xfrm>
            <a:off x="674298" y="1609964"/>
            <a:ext cx="10515600" cy="4833967"/>
          </a:xfrm>
          <a:prstGeom prst="rect">
            <a:avLst/>
          </a:prstGeom>
          <a:noFill/>
          <a:ln>
            <a:noFill/>
          </a:ln>
        </p:spPr>
        <p:txBody>
          <a:bodyPr anchorCtr="0" anchor="t" bIns="45700" lIns="91425" spcFirstLastPara="1" rIns="91425" wrap="square" tIns="45700">
            <a:normAutofit/>
          </a:bodyPr>
          <a:lstStyle/>
          <a:p>
            <a:pPr indent="0" lvl="0" marL="0" rtl="0" algn="just">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[1] </a:t>
            </a:r>
            <a:r>
              <a:rPr b="1" i="1" lang="en-US">
                <a:latin typeface="Times New Roman"/>
                <a:ea typeface="Times New Roman"/>
                <a:cs typeface="Times New Roman"/>
                <a:sym typeface="Times New Roman"/>
              </a:rPr>
              <a:t>Engineering Economics and Costing : </a:t>
            </a:r>
            <a:r>
              <a:rPr b="1" lang="en-US">
                <a:latin typeface="Times New Roman"/>
                <a:ea typeface="Times New Roman"/>
                <a:cs typeface="Times New Roman"/>
                <a:sym typeface="Times New Roman"/>
              </a:rPr>
              <a:t>Dr. K.K. Patra &amp; Dhiraj Bhattacharjee, First Edition, S. Chand and Company Ltd, 2013. </a:t>
            </a:r>
            <a:endParaRPr/>
          </a:p>
          <a:p>
            <a:pPr indent="0" lvl="0" marL="0" rtl="0" algn="just">
              <a:lnSpc>
                <a:spcPct val="100000"/>
              </a:lnSpc>
              <a:spcBef>
                <a:spcPts val="1000"/>
              </a:spcBef>
              <a:spcAft>
                <a:spcPts val="0"/>
              </a:spcAft>
              <a:buClr>
                <a:schemeClr val="dk1"/>
              </a:buClr>
              <a:buSzPts val="2800"/>
              <a:buNone/>
            </a:pPr>
            <a:r>
              <a:rPr b="1" lang="en-US">
                <a:latin typeface="Times New Roman"/>
                <a:ea typeface="Times New Roman"/>
                <a:cs typeface="Times New Roman"/>
                <a:sym typeface="Times New Roman"/>
              </a:rPr>
              <a:t>[2] </a:t>
            </a:r>
            <a:r>
              <a:rPr b="1" i="1" lang="en-US">
                <a:latin typeface="Times New Roman"/>
                <a:ea typeface="Times New Roman"/>
                <a:cs typeface="Times New Roman"/>
                <a:sym typeface="Times New Roman"/>
              </a:rPr>
              <a:t>Engineering Economy:</a:t>
            </a:r>
            <a:r>
              <a:rPr b="1" lang="en-US">
                <a:latin typeface="Times New Roman"/>
                <a:ea typeface="Times New Roman"/>
                <a:cs typeface="Times New Roman"/>
                <a:sym typeface="Times New Roman"/>
              </a:rPr>
              <a:t> William G. Sullivan, James A. Bontadelli &amp; Elin M. Wicks, Eleventh Edition, Pearson Educations, Inc. 2000 . </a:t>
            </a:r>
            <a:endParaRPr/>
          </a:p>
          <a:p>
            <a:pPr indent="0" lvl="0" marL="0" rtl="0" algn="just">
              <a:lnSpc>
                <a:spcPct val="100000"/>
              </a:lnSpc>
              <a:spcBef>
                <a:spcPts val="1000"/>
              </a:spcBef>
              <a:spcAft>
                <a:spcPts val="0"/>
              </a:spcAft>
              <a:buClr>
                <a:schemeClr val="dk1"/>
              </a:buClr>
              <a:buSzPts val="2800"/>
              <a:buNone/>
            </a:pPr>
            <a:r>
              <a:rPr b="1" lang="en-US">
                <a:latin typeface="Times New Roman"/>
                <a:ea typeface="Times New Roman"/>
                <a:cs typeface="Times New Roman"/>
                <a:sym typeface="Times New Roman"/>
              </a:rPr>
              <a:t>[3] </a:t>
            </a:r>
            <a:r>
              <a:rPr b="1" i="1" lang="en-US">
                <a:latin typeface="Times New Roman"/>
                <a:ea typeface="Times New Roman"/>
                <a:cs typeface="Times New Roman"/>
                <a:sym typeface="Times New Roman"/>
              </a:rPr>
              <a:t>Engineering Economics: </a:t>
            </a:r>
            <a:r>
              <a:rPr b="1" lang="en-US">
                <a:latin typeface="Times New Roman"/>
                <a:ea typeface="Times New Roman"/>
                <a:cs typeface="Times New Roman"/>
                <a:sym typeface="Times New Roman"/>
              </a:rPr>
              <a:t>James L. Riggs, David D. Bedworth and Sabah U. Randhawa, Fourth Edition, Tata McGraw Hill Education Private Limited, New Delhi, India, 2004. </a:t>
            </a:r>
            <a:endParaRPr/>
          </a:p>
          <a:p>
            <a:pPr indent="0" lvl="0" marL="0" rtl="0" algn="just">
              <a:lnSpc>
                <a:spcPct val="100000"/>
              </a:lnSpc>
              <a:spcBef>
                <a:spcPts val="1000"/>
              </a:spcBef>
              <a:spcAft>
                <a:spcPts val="0"/>
              </a:spcAft>
              <a:buClr>
                <a:schemeClr val="dk1"/>
              </a:buClr>
              <a:buSzPts val="2800"/>
              <a:buNone/>
            </a:pPr>
            <a:r>
              <a:rPr b="1" lang="en-US">
                <a:latin typeface="Times New Roman"/>
                <a:ea typeface="Times New Roman"/>
                <a:cs typeface="Times New Roman"/>
                <a:sym typeface="Times New Roman"/>
              </a:rPr>
              <a:t>[4]</a:t>
            </a:r>
            <a:r>
              <a:rPr lang="en-US">
                <a:latin typeface="Times New Roman"/>
                <a:ea typeface="Times New Roman"/>
                <a:cs typeface="Times New Roman"/>
                <a:sym typeface="Times New Roman"/>
              </a:rPr>
              <a:t> </a:t>
            </a:r>
            <a:r>
              <a:rPr b="1" i="1" lang="en-US">
                <a:latin typeface="Times New Roman"/>
                <a:ea typeface="Times New Roman"/>
                <a:cs typeface="Times New Roman"/>
                <a:sym typeface="Times New Roman"/>
              </a:rPr>
              <a:t>Contemporary Engineering Economics, </a:t>
            </a:r>
            <a:r>
              <a:rPr b="1" lang="en-US">
                <a:latin typeface="Times New Roman"/>
                <a:ea typeface="Times New Roman"/>
                <a:cs typeface="Times New Roman"/>
                <a:sym typeface="Times New Roman"/>
              </a:rPr>
              <a:t>Chan S. Park Second Edition, Addison-Wesley Publishing Company, 1997.</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5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b="1" lang="en-US">
                <a:latin typeface="Times New Roman"/>
                <a:ea typeface="Times New Roman"/>
                <a:cs typeface="Times New Roman"/>
                <a:sym typeface="Times New Roman"/>
              </a:rPr>
              <a:t>[5] </a:t>
            </a:r>
            <a:r>
              <a:rPr b="1" i="1" lang="en-US">
                <a:latin typeface="Times New Roman"/>
                <a:ea typeface="Times New Roman"/>
                <a:cs typeface="Times New Roman"/>
                <a:sym typeface="Times New Roman"/>
              </a:rPr>
              <a:t>Basics of Engineering Economy: </a:t>
            </a:r>
            <a:r>
              <a:rPr b="1" lang="en-US">
                <a:latin typeface="Times New Roman"/>
                <a:ea typeface="Times New Roman"/>
                <a:cs typeface="Times New Roman"/>
                <a:sym typeface="Times New Roman"/>
              </a:rPr>
              <a:t>Leland Blank and Anthony Tarquin, Indian Edition, Tata McGraw Hill Education Private Limited, New Delhi, India, 2013. </a:t>
            </a:r>
            <a:endParaRPr/>
          </a:p>
          <a:p>
            <a:pPr indent="0" lvl="0" marL="0" rtl="0" algn="l">
              <a:lnSpc>
                <a:spcPct val="100000"/>
              </a:lnSpc>
              <a:spcBef>
                <a:spcPts val="1000"/>
              </a:spcBef>
              <a:spcAft>
                <a:spcPts val="0"/>
              </a:spcAft>
              <a:buClr>
                <a:schemeClr val="dk1"/>
              </a:buClr>
              <a:buSzPts val="2800"/>
              <a:buNone/>
            </a:pPr>
            <a:r>
              <a:rPr b="1" lang="en-US">
                <a:latin typeface="Times New Roman"/>
                <a:ea typeface="Times New Roman"/>
                <a:cs typeface="Times New Roman"/>
                <a:sym typeface="Times New Roman"/>
              </a:rPr>
              <a:t>[6] </a:t>
            </a:r>
            <a:r>
              <a:rPr b="1" lang="en-US" u="sng">
                <a:solidFill>
                  <a:schemeClr val="hlink"/>
                </a:solidFill>
                <a:latin typeface="Times New Roman"/>
                <a:ea typeface="Times New Roman"/>
                <a:cs typeface="Times New Roman"/>
                <a:sym typeface="Times New Roman"/>
                <a:hlinkClick r:id="rId3"/>
              </a:rPr>
              <a:t>https://byjus.com/commerce/sinking-fund-method/</a:t>
            </a:r>
            <a:r>
              <a:rPr b="1" lang="en-US">
                <a:latin typeface="Times New Roman"/>
                <a:ea typeface="Times New Roman"/>
                <a:cs typeface="Times New Roman"/>
                <a:sym typeface="Times New Roman"/>
              </a:rPr>
              <a:t> (Viewed November 2022)</a:t>
            </a:r>
            <a:endParaRPr/>
          </a:p>
          <a:p>
            <a:pPr indent="0" lvl="0" marL="0" rtl="0" algn="l">
              <a:lnSpc>
                <a:spcPct val="90000"/>
              </a:lnSpc>
              <a:spcBef>
                <a:spcPts val="1000"/>
              </a:spcBef>
              <a:spcAft>
                <a:spcPts val="0"/>
              </a:spcAft>
              <a:buClr>
                <a:schemeClr val="dk1"/>
              </a:buClr>
              <a:buSzPts val="2800"/>
              <a:buNone/>
            </a:pPr>
            <a:r>
              <a:t/>
            </a:r>
            <a:endParaRPr b="1">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t/>
            </a:r>
            <a:endParaRPr/>
          </a:p>
        </p:txBody>
      </p:sp>
      <p:sp>
        <p:nvSpPr>
          <p:cNvPr id="447" name="Google Shape;447;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3200"/>
              <a:buFont typeface="Times New Roman"/>
              <a:buNone/>
            </a:pPr>
            <a:r>
              <a:rPr b="1" lang="en-US" sz="3200">
                <a:solidFill>
                  <a:srgbClr val="002060"/>
                </a:solidFill>
                <a:latin typeface="Times New Roman"/>
                <a:ea typeface="Times New Roman"/>
                <a:cs typeface="Times New Roman"/>
                <a:sym typeface="Times New Roman"/>
              </a:rPr>
              <a:t>References (Cont’d….) </a:t>
            </a:r>
            <a:endParaRPr b="1" sz="3200">
              <a:solidFill>
                <a:srgbClr val="002060"/>
              </a:solidFill>
              <a:latin typeface="Times New Roman"/>
              <a:ea typeface="Times New Roman"/>
              <a:cs typeface="Times New Roman"/>
              <a:sym typeface="Times New Roman"/>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5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6600"/>
              <a:buNone/>
            </a:pPr>
            <a:r>
              <a:t/>
            </a:r>
            <a:endParaRPr sz="6600"/>
          </a:p>
          <a:p>
            <a:pPr indent="0" lvl="0" marL="0" rtl="0" algn="ctr">
              <a:lnSpc>
                <a:spcPct val="90000"/>
              </a:lnSpc>
              <a:spcBef>
                <a:spcPts val="1000"/>
              </a:spcBef>
              <a:spcAft>
                <a:spcPts val="0"/>
              </a:spcAft>
              <a:buClr>
                <a:schemeClr val="dk1"/>
              </a:buClr>
              <a:buSzPts val="6600"/>
              <a:buNone/>
            </a:pPr>
            <a:r>
              <a:rPr lang="en-US" sz="6600"/>
              <a:t>THANK YOU </a:t>
            </a:r>
            <a:endParaRPr sz="66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2022-10-15T09:05:28Z</dcterms:created>
  <dc:creator>Dell</dc:creator>
</cp:coreProperties>
</file>