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5" r:id="rId5"/>
    <p:sldId id="261" r:id="rId6"/>
    <p:sldId id="262" r:id="rId7"/>
    <p:sldId id="263" r:id="rId8"/>
    <p:sldId id="264" r:id="rId9"/>
    <p:sldId id="267" r:id="rId10"/>
    <p:sldId id="266" r:id="rId11"/>
    <p:sldId id="269" r:id="rId12"/>
    <p:sldId id="268" r:id="rId13"/>
    <p:sldId id="270" r:id="rId14"/>
    <p:sldId id="271" r:id="rId15"/>
    <p:sldId id="274" r:id="rId16"/>
    <p:sldId id="272" r:id="rId17"/>
    <p:sldId id="275" r:id="rId18"/>
    <p:sldId id="299" r:id="rId19"/>
    <p:sldId id="273"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300" r:id="rId33"/>
    <p:sldId id="301" r:id="rId34"/>
    <p:sldId id="302" r:id="rId35"/>
    <p:sldId id="303" r:id="rId36"/>
    <p:sldId id="304" r:id="rId37"/>
    <p:sldId id="305" r:id="rId38"/>
    <p:sldId id="306" r:id="rId39"/>
    <p:sldId id="307" r:id="rId40"/>
    <p:sldId id="308" r:id="rId41"/>
    <p:sldId id="309" r:id="rId42"/>
    <p:sldId id="310" r:id="rId43"/>
    <p:sldId id="288" r:id="rId44"/>
    <p:sldId id="289" r:id="rId45"/>
    <p:sldId id="290" r:id="rId46"/>
    <p:sldId id="292" r:id="rId47"/>
    <p:sldId id="294" r:id="rId48"/>
    <p:sldId id="293" r:id="rId49"/>
    <p:sldId id="296" r:id="rId50"/>
    <p:sldId id="297" r:id="rId51"/>
    <p:sldId id="295" r:id="rId52"/>
    <p:sldId id="298" r:id="rId53"/>
    <p:sldId id="29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E1E1D09-1017-495D-A370-5BB3242E7841}" type="datetimeFigureOut">
              <a:rPr lang="en-US" smtClean="0"/>
              <a:t>10/23/2022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3298574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1E1D09-1017-495D-A370-5BB3242E7841}" type="datetimeFigureOut">
              <a:rPr lang="en-US" smtClean="0"/>
              <a:t>10/23/2022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2874367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1E1D09-1017-495D-A370-5BB3242E7841}" type="datetimeFigureOut">
              <a:rPr lang="en-US" smtClean="0"/>
              <a:t>10/23/2022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1135099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E1E1D09-1017-495D-A370-5BB3242E7841}" type="datetimeFigureOut">
              <a:rPr lang="en-US" smtClean="0"/>
              <a:t>10/23/2022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227206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E1E1D09-1017-495D-A370-5BB3242E7841}" type="datetimeFigureOut">
              <a:rPr lang="en-US" smtClean="0"/>
              <a:t>10/23/2022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3048441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1E1D09-1017-495D-A370-5BB3242E7841}" type="datetimeFigureOut">
              <a:rPr lang="en-US" smtClean="0"/>
              <a:t>10/23/2022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1709939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1E1D09-1017-495D-A370-5BB3242E7841}" type="datetimeFigureOut">
              <a:rPr lang="en-US" smtClean="0"/>
              <a:t>10/23/2022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2534451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1E1D09-1017-495D-A370-5BB3242E7841}" type="datetimeFigureOut">
              <a:rPr lang="en-US" smtClean="0"/>
              <a:t>10/23/2022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165348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E1E1D09-1017-495D-A370-5BB3242E7841}" type="datetimeFigureOut">
              <a:rPr lang="en-US" smtClean="0"/>
              <a:t>10/23/2022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3414427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1E1D09-1017-495D-A370-5BB3242E7841}" type="datetimeFigureOut">
              <a:rPr lang="en-US" smtClean="0"/>
              <a:t>10/23/2022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428203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1E1D09-1017-495D-A370-5BB3242E7841}" type="datetimeFigureOut">
              <a:rPr lang="en-US" smtClean="0"/>
              <a:t>10/23/2022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152438-DD52-40B0-95A8-CF0456980A84}" type="slidenum">
              <a:rPr lang="en-US" smtClean="0"/>
              <a:t>‹#›</a:t>
            </a:fld>
            <a:endParaRPr lang="en-US"/>
          </a:p>
        </p:txBody>
      </p:sp>
    </p:spTree>
    <p:extLst>
      <p:ext uri="{BB962C8B-B14F-4D97-AF65-F5344CB8AC3E}">
        <p14:creationId xmlns:p14="http://schemas.microsoft.com/office/powerpoint/2010/main" val="2360621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E1D09-1017-495D-A370-5BB3242E7841}" type="datetimeFigureOut">
              <a:rPr lang="en-US" smtClean="0"/>
              <a:t>10/23/2022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152438-DD52-40B0-95A8-CF0456980A84}" type="slidenum">
              <a:rPr lang="en-US" smtClean="0"/>
              <a:t>‹#›</a:t>
            </a:fld>
            <a:endParaRPr lang="en-US"/>
          </a:p>
        </p:txBody>
      </p:sp>
    </p:spTree>
    <p:extLst>
      <p:ext uri="{BB962C8B-B14F-4D97-AF65-F5344CB8AC3E}">
        <p14:creationId xmlns:p14="http://schemas.microsoft.com/office/powerpoint/2010/main" val="4112889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corporatefinanceinstitute.com/resources/knowledge/accounting/economic-life/" TargetMode="External"/><Relationship Id="rId2" Type="http://schemas.openxmlformats.org/officeDocument/2006/relationships/hyperlink" Target="https://www.investopedia.com/terms/e/economic-life.asp"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hyperlink" Target="https://pressbooks.bccampus.ca/uvicecon103/chapter/1-3-marginal-analysi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790477" y="-561225"/>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149755" y="1920966"/>
            <a:ext cx="9359153" cy="4643736"/>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5 -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9) </a:t>
            </a:r>
          </a:p>
          <a:p>
            <a:r>
              <a:rPr lang="en-AU" sz="3200" b="1" dirty="0" smtClean="0">
                <a:solidFill>
                  <a:srgbClr val="002060"/>
                </a:solidFill>
                <a:latin typeface="Times New Roman" panose="02020603050405020304" pitchFamily="18" charset="0"/>
                <a:cs typeface="Times New Roman" panose="02020603050405020304" pitchFamily="18" charset="0"/>
              </a:rPr>
              <a:t>REPLACEMENT ANALYSIS</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9</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20000"/>
              </a:lnSpc>
            </a:pPr>
            <a:r>
              <a:rPr lang="en-AU" sz="2800" b="1" dirty="0" smtClean="0">
                <a:solidFill>
                  <a:srgbClr val="FF0000"/>
                </a:solidFill>
                <a:latin typeface="Times New Roman" panose="02020603050405020304" pitchFamily="18" charset="0"/>
                <a:cs typeface="Times New Roman" panose="02020603050405020304" pitchFamily="18" charset="0"/>
              </a:rPr>
              <a:t>Approach for comparing defender and challenger, economic service life, replacement analysis under infinite and finite planning horizon </a:t>
            </a:r>
          </a:p>
          <a:p>
            <a:endParaRPr lang="en-AU"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05039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p:txBody>
          <a:bodyPr/>
          <a:lstStyle/>
          <a:p>
            <a:pPr marL="0" indent="0">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buNone/>
            </a:pPr>
            <a:endParaRPr lang="en-AU"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Approach for comparing defender and challenger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Economic service life of a defender and challenger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Replacement analysis under the infinite planning horizon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Replacement analysis under the finite planning horizon </a:t>
            </a:r>
          </a:p>
          <a:p>
            <a:pPr marL="0" indent="0" algn="just">
              <a:lnSpc>
                <a:spcPct val="150000"/>
              </a:lnSpc>
              <a:buNone/>
            </a:pPr>
            <a:endParaRPr lang="en-US" dirty="0"/>
          </a:p>
        </p:txBody>
      </p:sp>
      <p:sp>
        <p:nvSpPr>
          <p:cNvPr id="5" name="Title 1"/>
          <p:cNvSpPr txBox="1">
            <a:spLocks noGrp="1"/>
          </p:cNvSpPr>
          <p:nvPr>
            <p:ph type="title"/>
          </p:nvPr>
        </p:nvSpPr>
        <p:spPr>
          <a:xfrm>
            <a:off x="1433423"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22769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302" y="215390"/>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Introduction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70781" y="1385677"/>
            <a:ext cx="9806796" cy="4790835"/>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previous lecture we have discussed about the basic concept of replacement analysis including the reasons for investment as well as the terminologies associated with it.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We are going to learn about the remaining topics regarding the replacement analysis under this lecture.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Replacement analysis is the economic comparison between the existing asset (defender) and the new asset (challenger)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decision in the replacement analysis is to make whether the existing equipment should be retained or replaced by the new equipment?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8080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061" y="379291"/>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Basic Comparison in Replacement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4298" y="1446062"/>
            <a:ext cx="9470366" cy="5679357"/>
          </a:xfrm>
        </p:spPr>
        <p:txBody>
          <a:bodyPr>
            <a:normAutofit/>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first step in the replacement analysis is to </a:t>
            </a:r>
            <a:r>
              <a:rPr lang="en-US" b="1" dirty="0" smtClean="0">
                <a:solidFill>
                  <a:srgbClr val="C00000"/>
                </a:solidFill>
                <a:latin typeface="Times New Roman" panose="02020603050405020304" pitchFamily="18" charset="0"/>
                <a:cs typeface="Times New Roman" panose="02020603050405020304" pitchFamily="18" charset="0"/>
              </a:rPr>
              <a:t>identify the participants</a:t>
            </a:r>
            <a:r>
              <a:rPr lang="en-US" b="1" dirty="0" smtClean="0">
                <a:latin typeface="Times New Roman" panose="02020603050405020304" pitchFamily="18" charset="0"/>
                <a:cs typeface="Times New Roman" panose="02020603050405020304" pitchFamily="18" charset="0"/>
              </a:rPr>
              <a:t> (defender and challenger)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Challenger is chosen from a mutually exclusive set of challengers.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Best challenger should be chosen </a:t>
            </a:r>
            <a:r>
              <a:rPr lang="en-US" b="1" dirty="0" smtClean="0">
                <a:solidFill>
                  <a:srgbClr val="C00000"/>
                </a:solidFill>
                <a:latin typeface="Times New Roman" panose="02020603050405020304" pitchFamily="18" charset="0"/>
                <a:cs typeface="Times New Roman" panose="02020603050405020304" pitchFamily="18" charset="0"/>
              </a:rPr>
              <a:t>based on challengers minimum cost life. </a:t>
            </a:r>
          </a:p>
          <a:p>
            <a:pPr algn="just">
              <a:lnSpc>
                <a:spcPct val="100000"/>
              </a:lnSpc>
              <a:buFont typeface="Wingdings" panose="05000000000000000000" pitchFamily="2" charset="2"/>
              <a:buChar char="Ø"/>
            </a:pPr>
            <a:r>
              <a:rPr lang="en-US" b="1" dirty="0" smtClean="0">
                <a:solidFill>
                  <a:srgbClr val="C00000"/>
                </a:solidFill>
                <a:latin typeface="Times New Roman" panose="02020603050405020304" pitchFamily="18" charset="0"/>
                <a:cs typeface="Times New Roman" panose="02020603050405020304" pitchFamily="18" charset="0"/>
              </a:rPr>
              <a:t>Economic comparison </a:t>
            </a:r>
            <a:r>
              <a:rPr lang="en-US" b="1" dirty="0" smtClean="0">
                <a:latin typeface="Times New Roman" panose="02020603050405020304" pitchFamily="18" charset="0"/>
                <a:cs typeface="Times New Roman" panose="02020603050405020304" pitchFamily="18" charset="0"/>
              </a:rPr>
              <a:t>is made between defender and chosen challenger to decide </a:t>
            </a:r>
            <a:r>
              <a:rPr lang="en-US" b="1" dirty="0" smtClean="0">
                <a:solidFill>
                  <a:srgbClr val="C00000"/>
                </a:solidFill>
                <a:latin typeface="Times New Roman" panose="02020603050405020304" pitchFamily="18" charset="0"/>
                <a:cs typeface="Times New Roman" panose="02020603050405020304" pitchFamily="18" charset="0"/>
              </a:rPr>
              <a:t>whether to continue with defender or replace it by new challenger. </a:t>
            </a:r>
            <a:endParaRPr lang="en-US"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3994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8971" y="373751"/>
            <a:ext cx="9056298" cy="1325563"/>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Approach for comparing Defender and Challenger</a:t>
            </a:r>
            <a:r>
              <a:rPr lang="en-AU" sz="3200" b="1" dirty="0">
                <a:solidFill>
                  <a:srgbClr val="002060"/>
                </a:solidFill>
                <a:latin typeface="Times New Roman" panose="02020603050405020304" pitchFamily="18" charset="0"/>
                <a:cs typeface="Times New Roman" panose="02020603050405020304" pitchFamily="18" charset="0"/>
              </a:rPr>
              <a:t/>
            </a:r>
            <a:br>
              <a:rPr lang="en-AU" sz="3200" b="1" dirty="0">
                <a:solidFill>
                  <a:srgbClr val="002060"/>
                </a:solidFill>
                <a:latin typeface="Times New Roman" panose="02020603050405020304" pitchFamily="18" charset="0"/>
                <a:cs typeface="Times New Roman" panose="02020603050405020304" pitchFamily="18" charset="0"/>
              </a:rPr>
            </a:b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65673" y="1377051"/>
            <a:ext cx="9168441" cy="5084134"/>
          </a:xfrm>
        </p:spPr>
        <p:txBody>
          <a:bodyPr/>
          <a:lstStyle/>
          <a:p>
            <a:pPr algn="just">
              <a:lnSpc>
                <a:spcPct val="100000"/>
              </a:lnSpc>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Two basic approaches are considered for the analysis of replacement decision.  </a:t>
            </a:r>
          </a:p>
          <a:p>
            <a:pPr marL="0" indent="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(a) Cash Flow approach </a:t>
            </a:r>
          </a:p>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                    (b) Opportunity Cost approach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analysis is made where the defender and the challenger have the same useful life.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Presumably the defender has been around for a while before this time, and the required service period for the defender is relatively short. [1]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916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9302" y="347872"/>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Cash Flow Approach </a:t>
            </a:r>
          </a:p>
        </p:txBody>
      </p:sp>
      <p:sp>
        <p:nvSpPr>
          <p:cNvPr id="3" name="Content Placeholder 2"/>
          <p:cNvSpPr>
            <a:spLocks noGrp="1"/>
          </p:cNvSpPr>
          <p:nvPr>
            <p:ph idx="1"/>
          </p:nvPr>
        </p:nvSpPr>
        <p:spPr>
          <a:xfrm>
            <a:off x="829574" y="1673435"/>
            <a:ext cx="9711906" cy="4351338"/>
          </a:xfrm>
        </p:spPr>
        <p:txBody>
          <a:bodyPr/>
          <a:lstStyle/>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In a cash flow approach, proceeding from the </a:t>
            </a:r>
            <a:r>
              <a:rPr lang="en-US" b="1" dirty="0" smtClean="0">
                <a:solidFill>
                  <a:srgbClr val="C00000"/>
                </a:solidFill>
                <a:effectLst/>
                <a:latin typeface="Times New Roman" panose="02020603050405020304" pitchFamily="18" charset="0"/>
                <a:ea typeface="Times New Roman" panose="02020603050405020304" pitchFamily="18" charset="0"/>
              </a:rPr>
              <a:t>sale of the old machine is treated as down payment towards purchasing the new machine.</a:t>
            </a:r>
            <a:r>
              <a:rPr lang="en-US" b="1" dirty="0" smtClean="0">
                <a:effectLst/>
                <a:latin typeface="Times New Roman" panose="02020603050405020304" pitchFamily="18" charset="0"/>
                <a:ea typeface="Times New Roman" panose="02020603050405020304" pitchFamily="18" charset="0"/>
              </a:rPr>
              <a:t> </a:t>
            </a: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 This approach is meaningful when both the defender and challenger have same useful life. </a:t>
            </a: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Net present worth method and annual equivalent worth method is used for the comparison. </a:t>
            </a:r>
            <a:endParaRPr lang="en-AU"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021080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264" y="988862"/>
            <a:ext cx="9539377" cy="5541334"/>
          </a:xfrm>
        </p:spPr>
        <p:txBody>
          <a:bodyPr>
            <a:normAutofit lnSpcReduction="10000"/>
          </a:bodyPr>
          <a:lstStyle/>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In an opportunity cost approach, proceedings from the </a:t>
            </a:r>
            <a:r>
              <a:rPr lang="en-US" b="1" dirty="0" smtClean="0">
                <a:solidFill>
                  <a:srgbClr val="C00000"/>
                </a:solidFill>
                <a:effectLst/>
                <a:latin typeface="Times New Roman" panose="02020603050405020304" pitchFamily="18" charset="0"/>
                <a:ea typeface="Times New Roman" panose="02020603050405020304" pitchFamily="18" charset="0"/>
              </a:rPr>
              <a:t>sale of old machine is treated as the investment required to keep the old machine</a:t>
            </a:r>
            <a:r>
              <a:rPr lang="en-US" b="1" dirty="0" smtClean="0">
                <a:effectLst/>
                <a:latin typeface="Times New Roman" panose="02020603050405020304" pitchFamily="18" charset="0"/>
                <a:ea typeface="Times New Roman" panose="02020603050405020304" pitchFamily="18" charset="0"/>
              </a:rPr>
              <a:t>.</a:t>
            </a:r>
          </a:p>
          <a:p>
            <a:pPr algn="just">
              <a:lnSpc>
                <a:spcPct val="115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rPr>
              <a:t>Also known as the ‘outsider viewpoint’ because it represent the view of an impartial third party to establish the fair market value of used asset. [2]</a:t>
            </a:r>
            <a:endParaRPr lang="en-US" b="1" dirty="0" smtClean="0">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rPr>
              <a:t>If the current market value of the defender is assigned to the defender then it cannot also be assigned as a benefit in regard to the challenger. </a:t>
            </a:r>
            <a:r>
              <a:rPr lang="en-US" b="1" dirty="0">
                <a:latin typeface="Times New Roman" panose="02020603050405020304" pitchFamily="18" charset="0"/>
                <a:ea typeface="Times New Roman" panose="02020603050405020304" pitchFamily="18" charset="0"/>
              </a:rPr>
              <a:t> </a:t>
            </a:r>
            <a:endParaRPr lang="en-US" b="1" dirty="0" smtClean="0">
              <a:effectLst/>
              <a:latin typeface="Times New Roman" panose="02020603050405020304" pitchFamily="18" charset="0"/>
              <a:ea typeface="Times New Roman" panose="02020603050405020304" pitchFamily="18" charset="0"/>
            </a:endParaRPr>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 This approach is more commonly practiced in replacement analysis. </a:t>
            </a:r>
            <a:endParaRPr lang="en-AU" b="1" dirty="0">
              <a:effectLst/>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1406106" y="0"/>
            <a:ext cx="9904562"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Opportunity Cost Approach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2123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Example [1]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marL="0" indent="0">
              <a:buNone/>
            </a:pPr>
            <a:r>
              <a:rPr lang="en-US" b="1" dirty="0">
                <a:latin typeface="Times New Roman" panose="02020603050405020304" pitchFamily="18" charset="0"/>
                <a:cs typeface="Times New Roman" panose="02020603050405020304" pitchFamily="18" charset="0"/>
              </a:rPr>
              <a:t>Decide whether replacement is justified </a:t>
            </a:r>
            <a:r>
              <a:rPr lang="en-US" b="1" dirty="0" smtClean="0">
                <a:latin typeface="Times New Roman" panose="02020603050405020304" pitchFamily="18" charset="0"/>
                <a:cs typeface="Times New Roman" panose="02020603050405020304" pitchFamily="18" charset="0"/>
              </a:rPr>
              <a:t>for using cash flow and opportunity cost approach. </a:t>
            </a: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 xmlns:a16="http://schemas.microsoft.com/office/drawing/2014/main" id="{D50BA731-7608-4FD6-9228-A8CE979520F0}"/>
              </a:ext>
            </a:extLst>
          </p:cNvPr>
          <p:cNvGraphicFramePr>
            <a:graphicFrameLocks noGrp="1"/>
          </p:cNvGraphicFramePr>
          <p:nvPr>
            <p:extLst>
              <p:ext uri="{D42A27DB-BD31-4B8C-83A1-F6EECF244321}">
                <p14:modId xmlns:p14="http://schemas.microsoft.com/office/powerpoint/2010/main" val="1037179077"/>
              </p:ext>
            </p:extLst>
          </p:nvPr>
        </p:nvGraphicFramePr>
        <p:xfrm>
          <a:off x="1437506" y="2976537"/>
          <a:ext cx="8913941" cy="3101981"/>
        </p:xfrm>
        <a:graphic>
          <a:graphicData uri="http://schemas.openxmlformats.org/drawingml/2006/table">
            <a:tbl>
              <a:tblPr firstRow="1" firstCol="1" bandRow="1">
                <a:tableStyleId>{616DA210-FB5B-4158-B5E0-FEB733F419BA}</a:tableStyleId>
              </a:tblPr>
              <a:tblGrid>
                <a:gridCol w="5037743">
                  <a:extLst>
                    <a:ext uri="{9D8B030D-6E8A-4147-A177-3AD203B41FA5}">
                      <a16:colId xmlns="" xmlns:a16="http://schemas.microsoft.com/office/drawing/2014/main" val="1253022992"/>
                    </a:ext>
                  </a:extLst>
                </a:gridCol>
                <a:gridCol w="3876198">
                  <a:extLst>
                    <a:ext uri="{9D8B030D-6E8A-4147-A177-3AD203B41FA5}">
                      <a16:colId xmlns="" xmlns:a16="http://schemas.microsoft.com/office/drawing/2014/main" val="585532590"/>
                    </a:ext>
                  </a:extLst>
                </a:gridCol>
              </a:tblGrid>
              <a:tr h="443140">
                <a:tc>
                  <a:txBody>
                    <a:bodyPr/>
                    <a:lstStyle/>
                    <a:p>
                      <a:pPr algn="ctr"/>
                      <a:r>
                        <a:rPr lang="en-US" sz="2400" dirty="0">
                          <a:solidFill>
                            <a:srgbClr val="C00000"/>
                          </a:solidFill>
                          <a:effectLst/>
                          <a:latin typeface="Times New Roman" panose="02020603050405020304" pitchFamily="18" charset="0"/>
                          <a:cs typeface="Times New Roman" panose="02020603050405020304" pitchFamily="18" charset="0"/>
                        </a:rPr>
                        <a:t>Defender</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dirty="0">
                          <a:solidFill>
                            <a:srgbClr val="C00000"/>
                          </a:solidFill>
                          <a:effectLst/>
                          <a:latin typeface="Times New Roman" panose="02020603050405020304" pitchFamily="18" charset="0"/>
                          <a:cs typeface="Times New Roman" panose="02020603050405020304" pitchFamily="18" charset="0"/>
                        </a:rPr>
                        <a:t>Challenger</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447171571"/>
                  </a:ext>
                </a:extLst>
              </a:tr>
              <a:tr h="443140">
                <a:tc>
                  <a:txBody>
                    <a:bodyPr/>
                    <a:lstStyle/>
                    <a:p>
                      <a:pPr algn="ctr"/>
                      <a:r>
                        <a:rPr lang="en-US" sz="2400" dirty="0">
                          <a:effectLst/>
                          <a:latin typeface="Times New Roman" panose="02020603050405020304" pitchFamily="18" charset="0"/>
                          <a:cs typeface="Times New Roman" panose="02020603050405020304" pitchFamily="18" charset="0"/>
                        </a:rPr>
                        <a:t>Market Price = </a:t>
                      </a:r>
                      <a:r>
                        <a:rPr lang="en-US" sz="2400" dirty="0" smtClean="0">
                          <a:effectLst/>
                          <a:latin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cs typeface="Times New Roman" panose="02020603050405020304" pitchFamily="18" charset="0"/>
                        </a:rPr>
                        <a:t>10,000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Initial Cost =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15,000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954035573"/>
                  </a:ext>
                </a:extLst>
              </a:tr>
              <a:tr h="443140">
                <a:tc>
                  <a:txBody>
                    <a:bodyPr/>
                    <a:lstStyle/>
                    <a:p>
                      <a:pPr algn="ctr"/>
                      <a:r>
                        <a:rPr lang="en-US" sz="2400" dirty="0">
                          <a:effectLst/>
                          <a:latin typeface="Times New Roman" panose="02020603050405020304" pitchFamily="18" charset="0"/>
                          <a:cs typeface="Times New Roman" panose="02020603050405020304" pitchFamily="18" charset="0"/>
                        </a:rPr>
                        <a:t>Remaining Useful life = 3 years</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Useful Life </a:t>
                      </a:r>
                      <a:r>
                        <a:rPr lang="en-US" sz="2400" b="1">
                          <a:effectLst/>
                          <a:latin typeface="Times New Roman" panose="02020603050405020304" pitchFamily="18" charset="0"/>
                          <a:cs typeface="Times New Roman" panose="02020603050405020304" pitchFamily="18" charset="0"/>
                        </a:rPr>
                        <a:t>= </a:t>
                      </a:r>
                      <a:r>
                        <a:rPr lang="en-US" sz="2400" b="1" smtClean="0">
                          <a:effectLst/>
                          <a:latin typeface="Times New Roman" panose="02020603050405020304" pitchFamily="18" charset="0"/>
                          <a:cs typeface="Times New Roman" panose="02020603050405020304" pitchFamily="18" charset="0"/>
                        </a:rPr>
                        <a:t>3 </a:t>
                      </a:r>
                      <a:r>
                        <a:rPr lang="en-US" sz="2400" b="1" dirty="0">
                          <a:effectLst/>
                          <a:latin typeface="Times New Roman" panose="02020603050405020304" pitchFamily="18" charset="0"/>
                          <a:cs typeface="Times New Roman" panose="02020603050405020304" pitchFamily="18" charset="0"/>
                        </a:rPr>
                        <a:t>Years</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242415930"/>
                  </a:ext>
                </a:extLst>
              </a:tr>
              <a:tr h="443140">
                <a:tc>
                  <a:txBody>
                    <a:bodyPr/>
                    <a:lstStyle/>
                    <a:p>
                      <a:pPr algn="ctr"/>
                      <a:r>
                        <a:rPr lang="en-US" sz="2400" dirty="0">
                          <a:effectLst/>
                          <a:latin typeface="Times New Roman" panose="02020603050405020304" pitchFamily="18" charset="0"/>
                          <a:cs typeface="Times New Roman" panose="02020603050405020304" pitchFamily="18" charset="0"/>
                        </a:rPr>
                        <a:t>Salvage Value = </a:t>
                      </a:r>
                      <a:r>
                        <a:rPr lang="en-US" sz="2400" dirty="0" smtClean="0">
                          <a:effectLst/>
                          <a:latin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cs typeface="Times New Roman" panose="02020603050405020304" pitchFamily="18" charset="0"/>
                        </a:rPr>
                        <a:t>2500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Salvage Value =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5,500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37816874"/>
                  </a:ext>
                </a:extLst>
              </a:tr>
              <a:tr h="886281">
                <a:tc>
                  <a:txBody>
                    <a:bodyPr/>
                    <a:lstStyle/>
                    <a:p>
                      <a:pPr algn="ctr"/>
                      <a:r>
                        <a:rPr lang="en-US" sz="2400" dirty="0">
                          <a:effectLst/>
                          <a:latin typeface="Times New Roman" panose="02020603050405020304" pitchFamily="18" charset="0"/>
                          <a:cs typeface="Times New Roman" panose="02020603050405020304" pitchFamily="18" charset="0"/>
                        </a:rPr>
                        <a:t>Operation and Maintenance cost </a:t>
                      </a:r>
                      <a:endParaRPr lang="en-US" sz="2400" dirty="0" smtClean="0">
                        <a:effectLst/>
                        <a:latin typeface="Times New Roman" panose="02020603050405020304" pitchFamily="18" charset="0"/>
                        <a:cs typeface="Times New Roman" panose="02020603050405020304" pitchFamily="18" charset="0"/>
                      </a:endParaRPr>
                    </a:p>
                    <a:p>
                      <a:pPr algn="ctr"/>
                      <a:r>
                        <a:rPr lang="en-US" sz="2400" dirty="0" smtClean="0">
                          <a:effectLst/>
                          <a:latin typeface="Times New Roman" panose="02020603050405020304" pitchFamily="18" charset="0"/>
                          <a:cs typeface="Times New Roman" panose="02020603050405020304" pitchFamily="18" charset="0"/>
                        </a:rPr>
                        <a:t>= $ </a:t>
                      </a:r>
                      <a:r>
                        <a:rPr lang="en-US" sz="2400" dirty="0">
                          <a:effectLst/>
                          <a:latin typeface="Times New Roman" panose="02020603050405020304" pitchFamily="18" charset="0"/>
                          <a:cs typeface="Times New Roman" panose="02020603050405020304" pitchFamily="18" charset="0"/>
                        </a:rPr>
                        <a:t>8000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Operation and Maintenance = </a:t>
                      </a:r>
                      <a:r>
                        <a:rPr lang="en-US" sz="2400" b="1" dirty="0" smtClean="0">
                          <a:effectLst/>
                          <a:latin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cs typeface="Times New Roman" panose="02020603050405020304" pitchFamily="18" charset="0"/>
                        </a:rPr>
                        <a:t>6,000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3372549918"/>
                  </a:ext>
                </a:extLst>
              </a:tr>
              <a:tr h="443140">
                <a:tc gridSpan="2">
                  <a:txBody>
                    <a:bodyPr/>
                    <a:lstStyle/>
                    <a:p>
                      <a:pPr algn="ctr"/>
                      <a:r>
                        <a:rPr lang="en-US" sz="2400" dirty="0">
                          <a:effectLst/>
                          <a:latin typeface="Times New Roman" panose="02020603050405020304" pitchFamily="18" charset="0"/>
                          <a:cs typeface="Times New Roman" panose="02020603050405020304" pitchFamily="18" charset="0"/>
                        </a:rPr>
                        <a:t>MARR = 12%</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hMerge="1">
                  <a:txBody>
                    <a:bodyPr/>
                    <a:lstStyle/>
                    <a:p>
                      <a:endParaRPr lang="en-AU"/>
                    </a:p>
                  </a:txBody>
                  <a:tcPr/>
                </a:tc>
                <a:extLst>
                  <a:ext uri="{0D108BD9-81ED-4DB2-BD59-A6C34878D82A}">
                    <a16:rowId xmlns="" xmlns:a16="http://schemas.microsoft.com/office/drawing/2014/main" val="4038181847"/>
                  </a:ext>
                </a:extLst>
              </a:tr>
            </a:tbl>
          </a:graphicData>
        </a:graphic>
      </p:graphicFrame>
    </p:spTree>
    <p:extLst>
      <p:ext uri="{BB962C8B-B14F-4D97-AF65-F5344CB8AC3E}">
        <p14:creationId xmlns:p14="http://schemas.microsoft.com/office/powerpoint/2010/main" val="32689651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C4AF7B4-5269-45A8-9E14-C66A1D8DA378}"/>
              </a:ext>
            </a:extLst>
          </p:cNvPr>
          <p:cNvSpPr>
            <a:spLocks noGrp="1"/>
          </p:cNvSpPr>
          <p:nvPr>
            <p:ph idx="1"/>
          </p:nvPr>
        </p:nvSpPr>
        <p:spPr>
          <a:xfrm>
            <a:off x="549416" y="678705"/>
            <a:ext cx="7729728" cy="1027129"/>
          </a:xfrm>
        </p:spPr>
        <p:txBody>
          <a:bodyPr/>
          <a:lstStyle/>
          <a:p>
            <a:pPr marL="0" indent="0">
              <a:buNone/>
            </a:pPr>
            <a:endParaRPr lang="en-AU" sz="1800" dirty="0">
              <a:effectLst/>
              <a:latin typeface="Times New Roman" panose="02020603050405020304" pitchFamily="18" charset="0"/>
              <a:ea typeface="Times New Roman" panose="02020603050405020304" pitchFamily="18" charset="0"/>
            </a:endParaRPr>
          </a:p>
          <a:p>
            <a:pPr marL="342900" lvl="0" indent="-342900">
              <a:buFont typeface="+mj-lt"/>
              <a:buAutoNum type="alphaLcParenBoth"/>
            </a:pPr>
            <a:r>
              <a:rPr lang="en-US" sz="2400" b="1" dirty="0" smtClean="0">
                <a:solidFill>
                  <a:srgbClr val="C00000"/>
                </a:solidFill>
                <a:effectLst/>
                <a:latin typeface="Times New Roman" panose="02020603050405020304" pitchFamily="18" charset="0"/>
                <a:ea typeface="Times New Roman" panose="02020603050405020304" pitchFamily="18" charset="0"/>
              </a:rPr>
              <a:t> From </a:t>
            </a:r>
            <a:r>
              <a:rPr lang="en-US" sz="2400" b="1" dirty="0">
                <a:solidFill>
                  <a:srgbClr val="C00000"/>
                </a:solidFill>
                <a:effectLst/>
                <a:latin typeface="Times New Roman" panose="02020603050405020304" pitchFamily="18" charset="0"/>
                <a:ea typeface="Times New Roman" panose="02020603050405020304" pitchFamily="18" charset="0"/>
              </a:rPr>
              <a:t>Cash Flow Approach </a:t>
            </a:r>
            <a:endParaRPr lang="en-AU" sz="2400" b="1" dirty="0">
              <a:solidFill>
                <a:srgbClr val="C00000"/>
              </a:solidFill>
              <a:effectLst/>
              <a:latin typeface="Times New Roman" panose="02020603050405020304" pitchFamily="18" charset="0"/>
              <a:ea typeface="Times New Roman" panose="02020603050405020304" pitchFamily="18" charset="0"/>
            </a:endParaRPr>
          </a:p>
          <a:p>
            <a:endParaRPr lang="en-AU" dirty="0"/>
          </a:p>
        </p:txBody>
      </p:sp>
      <p:grpSp>
        <p:nvGrpSpPr>
          <p:cNvPr id="30" name="Group 29">
            <a:extLst>
              <a:ext uri="{FF2B5EF4-FFF2-40B4-BE49-F238E27FC236}">
                <a16:creationId xmlns="" xmlns:a16="http://schemas.microsoft.com/office/drawing/2014/main" id="{E78A19C6-B486-4687-BE26-8DA97FCCFF62}"/>
              </a:ext>
            </a:extLst>
          </p:cNvPr>
          <p:cNvGrpSpPr/>
          <p:nvPr/>
        </p:nvGrpSpPr>
        <p:grpSpPr>
          <a:xfrm>
            <a:off x="1435312" y="1550559"/>
            <a:ext cx="8287926" cy="4564797"/>
            <a:chOff x="1889920" y="1150938"/>
            <a:chExt cx="8287926" cy="4564797"/>
          </a:xfrm>
        </p:grpSpPr>
        <p:sp>
          <p:nvSpPr>
            <p:cNvPr id="4" name="Oval 3">
              <a:extLst>
                <a:ext uri="{FF2B5EF4-FFF2-40B4-BE49-F238E27FC236}">
                  <a16:creationId xmlns="" xmlns:a16="http://schemas.microsoft.com/office/drawing/2014/main" id="{A677A79B-607B-4569-AE02-08D409AD8B85}"/>
                </a:ext>
              </a:extLst>
            </p:cNvPr>
            <p:cNvSpPr>
              <a:spLocks noChangeArrowheads="1"/>
            </p:cNvSpPr>
            <p:nvPr/>
          </p:nvSpPr>
          <p:spPr bwMode="auto">
            <a:xfrm>
              <a:off x="5653882" y="1531938"/>
              <a:ext cx="1676400" cy="1981200"/>
            </a:xfrm>
            <a:prstGeom prst="ellipse">
              <a:avLst/>
            </a:prstGeom>
            <a:solidFill>
              <a:srgbClr val="FFFFCC"/>
            </a:solidFill>
            <a:ln w="9525">
              <a:solidFill>
                <a:schemeClr val="tx1"/>
              </a:solidFill>
              <a:round/>
              <a:headEnd/>
              <a:tailEnd/>
            </a:ln>
            <a:effectLst/>
          </p:spPr>
          <p:txBody>
            <a:bodyPr wrap="none" anchor="ct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5" name="Line 3">
              <a:extLst>
                <a:ext uri="{FF2B5EF4-FFF2-40B4-BE49-F238E27FC236}">
                  <a16:creationId xmlns="" xmlns:a16="http://schemas.microsoft.com/office/drawing/2014/main" id="{E9B40C70-8D22-4FF5-86D7-922FC448F1DE}"/>
                </a:ext>
              </a:extLst>
            </p:cNvPr>
            <p:cNvSpPr>
              <a:spLocks noChangeShapeType="1"/>
            </p:cNvSpPr>
            <p:nvPr/>
          </p:nvSpPr>
          <p:spPr bwMode="auto">
            <a:xfrm>
              <a:off x="1966120" y="3624263"/>
              <a:ext cx="3048000" cy="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6" name="Text Box 4">
              <a:extLst>
                <a:ext uri="{FF2B5EF4-FFF2-40B4-BE49-F238E27FC236}">
                  <a16:creationId xmlns="" xmlns:a16="http://schemas.microsoft.com/office/drawing/2014/main" id="{9FACD881-14F7-40D3-B57E-9F94AC7350F4}"/>
                </a:ext>
              </a:extLst>
            </p:cNvPr>
            <p:cNvSpPr txBox="1">
              <a:spLocks noChangeArrowheads="1"/>
            </p:cNvSpPr>
            <p:nvPr/>
          </p:nvSpPr>
          <p:spPr bwMode="auto">
            <a:xfrm>
              <a:off x="1889920" y="3243263"/>
              <a:ext cx="3416320"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l"/>
              <a:r>
                <a:rPr lang="en-US" dirty="0"/>
                <a:t>0	</a:t>
              </a:r>
              <a:r>
                <a:rPr lang="en-US" dirty="0" smtClean="0"/>
                <a:t>1     </a:t>
              </a:r>
              <a:r>
                <a:rPr lang="en-US" dirty="0"/>
                <a:t>	2          </a:t>
              </a:r>
              <a:r>
                <a:rPr lang="en-US" dirty="0" smtClean="0"/>
                <a:t>    3</a:t>
              </a:r>
              <a:endParaRPr lang="en-US" dirty="0"/>
            </a:p>
          </p:txBody>
        </p:sp>
        <p:sp>
          <p:nvSpPr>
            <p:cNvPr id="7" name="Text Box 5">
              <a:extLst>
                <a:ext uri="{FF2B5EF4-FFF2-40B4-BE49-F238E27FC236}">
                  <a16:creationId xmlns="" xmlns:a16="http://schemas.microsoft.com/office/drawing/2014/main" id="{10069A61-DCD4-4914-AB07-6F88DEA7A545}"/>
                </a:ext>
              </a:extLst>
            </p:cNvPr>
            <p:cNvSpPr txBox="1">
              <a:spLocks noChangeArrowheads="1"/>
            </p:cNvSpPr>
            <p:nvPr/>
          </p:nvSpPr>
          <p:spPr bwMode="auto">
            <a:xfrm>
              <a:off x="6538120" y="3090863"/>
              <a:ext cx="3416320"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l"/>
              <a:r>
                <a:rPr lang="en-US" dirty="0"/>
                <a:t>0	</a:t>
              </a:r>
              <a:r>
                <a:rPr lang="en-US" dirty="0" smtClean="0"/>
                <a:t>1          2              </a:t>
              </a:r>
              <a:r>
                <a:rPr lang="en-US" dirty="0"/>
                <a:t>3</a:t>
              </a:r>
            </a:p>
          </p:txBody>
        </p:sp>
        <p:sp>
          <p:nvSpPr>
            <p:cNvPr id="8" name="Line 6">
              <a:extLst>
                <a:ext uri="{FF2B5EF4-FFF2-40B4-BE49-F238E27FC236}">
                  <a16:creationId xmlns="" xmlns:a16="http://schemas.microsoft.com/office/drawing/2014/main" id="{875301F5-0384-4DCB-B8EE-9533F4F5A3A7}"/>
                </a:ext>
              </a:extLst>
            </p:cNvPr>
            <p:cNvSpPr>
              <a:spLocks noChangeShapeType="1"/>
            </p:cNvSpPr>
            <p:nvPr/>
          </p:nvSpPr>
          <p:spPr bwMode="auto">
            <a:xfrm>
              <a:off x="6614320" y="3471863"/>
              <a:ext cx="3048000" cy="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9" name="Line 7">
              <a:extLst>
                <a:ext uri="{FF2B5EF4-FFF2-40B4-BE49-F238E27FC236}">
                  <a16:creationId xmlns="" xmlns:a16="http://schemas.microsoft.com/office/drawing/2014/main" id="{EA2EA301-6F7A-4C9F-B2A5-982F92E51EBB}"/>
                </a:ext>
              </a:extLst>
            </p:cNvPr>
            <p:cNvSpPr>
              <a:spLocks noChangeShapeType="1"/>
            </p:cNvSpPr>
            <p:nvPr/>
          </p:nvSpPr>
          <p:spPr bwMode="auto">
            <a:xfrm>
              <a:off x="2956720" y="3624263"/>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0" name="Line 8">
              <a:extLst>
                <a:ext uri="{FF2B5EF4-FFF2-40B4-BE49-F238E27FC236}">
                  <a16:creationId xmlns="" xmlns:a16="http://schemas.microsoft.com/office/drawing/2014/main" id="{57A4539D-8419-48B2-A99D-EC3529F01FF3}"/>
                </a:ext>
              </a:extLst>
            </p:cNvPr>
            <p:cNvSpPr>
              <a:spLocks noChangeShapeType="1"/>
            </p:cNvSpPr>
            <p:nvPr/>
          </p:nvSpPr>
          <p:spPr bwMode="auto">
            <a:xfrm>
              <a:off x="3871120" y="3624263"/>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1" name="Line 9">
              <a:extLst>
                <a:ext uri="{FF2B5EF4-FFF2-40B4-BE49-F238E27FC236}">
                  <a16:creationId xmlns="" xmlns:a16="http://schemas.microsoft.com/office/drawing/2014/main" id="{4E4975F2-ED8F-4AA4-9A7D-96F30E611E69}"/>
                </a:ext>
              </a:extLst>
            </p:cNvPr>
            <p:cNvSpPr>
              <a:spLocks noChangeShapeType="1"/>
            </p:cNvSpPr>
            <p:nvPr/>
          </p:nvSpPr>
          <p:spPr bwMode="auto">
            <a:xfrm>
              <a:off x="5014120" y="3624263"/>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2" name="Line 10">
              <a:extLst>
                <a:ext uri="{FF2B5EF4-FFF2-40B4-BE49-F238E27FC236}">
                  <a16:creationId xmlns="" xmlns:a16="http://schemas.microsoft.com/office/drawing/2014/main" id="{1334E2C4-A0DB-4E4B-BB9C-157F19F2D510}"/>
                </a:ext>
              </a:extLst>
            </p:cNvPr>
            <p:cNvSpPr>
              <a:spLocks noChangeShapeType="1"/>
            </p:cNvSpPr>
            <p:nvPr/>
          </p:nvSpPr>
          <p:spPr bwMode="auto">
            <a:xfrm flipV="1">
              <a:off x="5014120" y="3090863"/>
              <a:ext cx="0" cy="5334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3" name="Text Box 11">
              <a:extLst>
                <a:ext uri="{FF2B5EF4-FFF2-40B4-BE49-F238E27FC236}">
                  <a16:creationId xmlns="" xmlns:a16="http://schemas.microsoft.com/office/drawing/2014/main" id="{4C58F042-B047-4418-8D48-DDCD81B7CD7E}"/>
                </a:ext>
              </a:extLst>
            </p:cNvPr>
            <p:cNvSpPr txBox="1">
              <a:spLocks noChangeArrowheads="1"/>
            </p:cNvSpPr>
            <p:nvPr/>
          </p:nvSpPr>
          <p:spPr bwMode="auto">
            <a:xfrm>
              <a:off x="3244832" y="4386263"/>
              <a:ext cx="954107"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cs typeface="Times New Roman" panose="02020603050405020304" pitchFamily="18" charset="0"/>
                </a:rPr>
                <a:t>$</a:t>
              </a:r>
              <a:r>
                <a:rPr lang="en-US" dirty="0" smtClean="0"/>
                <a:t>8000</a:t>
              </a:r>
              <a:endParaRPr lang="en-US" dirty="0"/>
            </a:p>
          </p:txBody>
        </p:sp>
        <p:sp>
          <p:nvSpPr>
            <p:cNvPr id="14" name="Text Box 12">
              <a:extLst>
                <a:ext uri="{FF2B5EF4-FFF2-40B4-BE49-F238E27FC236}">
                  <a16:creationId xmlns="" xmlns:a16="http://schemas.microsoft.com/office/drawing/2014/main" id="{18B7D6D5-E4D1-48A4-98FD-F1FD6F927C0A}"/>
                </a:ext>
              </a:extLst>
            </p:cNvPr>
            <p:cNvSpPr txBox="1">
              <a:spLocks noChangeArrowheads="1"/>
            </p:cNvSpPr>
            <p:nvPr/>
          </p:nvSpPr>
          <p:spPr bwMode="auto">
            <a:xfrm>
              <a:off x="4498594" y="2635299"/>
              <a:ext cx="1031051"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smtClean="0">
                  <a:cs typeface="Times New Roman" panose="02020603050405020304" pitchFamily="18" charset="0"/>
                </a:rPr>
                <a:t>$</a:t>
              </a:r>
              <a:r>
                <a:rPr lang="en-US" dirty="0" smtClean="0"/>
                <a:t> </a:t>
              </a:r>
              <a:r>
                <a:rPr lang="en-US" dirty="0"/>
                <a:t>2500</a:t>
              </a:r>
            </a:p>
          </p:txBody>
        </p:sp>
        <p:sp>
          <p:nvSpPr>
            <p:cNvPr id="15" name="Line 13">
              <a:extLst>
                <a:ext uri="{FF2B5EF4-FFF2-40B4-BE49-F238E27FC236}">
                  <a16:creationId xmlns="" xmlns:a16="http://schemas.microsoft.com/office/drawing/2014/main" id="{88CBE3E1-3E67-4153-874A-79E03218F6D2}"/>
                </a:ext>
              </a:extLst>
            </p:cNvPr>
            <p:cNvSpPr>
              <a:spLocks noChangeShapeType="1"/>
            </p:cNvSpPr>
            <p:nvPr/>
          </p:nvSpPr>
          <p:spPr bwMode="auto">
            <a:xfrm>
              <a:off x="1966120" y="3624263"/>
              <a:ext cx="0" cy="7620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6" name="Line 15">
              <a:extLst>
                <a:ext uri="{FF2B5EF4-FFF2-40B4-BE49-F238E27FC236}">
                  <a16:creationId xmlns="" xmlns:a16="http://schemas.microsoft.com/office/drawing/2014/main" id="{47C5588F-71A2-43D3-A92B-70E596F70851}"/>
                </a:ext>
              </a:extLst>
            </p:cNvPr>
            <p:cNvSpPr>
              <a:spLocks noChangeShapeType="1"/>
            </p:cNvSpPr>
            <p:nvPr/>
          </p:nvSpPr>
          <p:spPr bwMode="auto">
            <a:xfrm>
              <a:off x="7604920" y="3471863"/>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7" name="Line 16">
              <a:extLst>
                <a:ext uri="{FF2B5EF4-FFF2-40B4-BE49-F238E27FC236}">
                  <a16:creationId xmlns="" xmlns:a16="http://schemas.microsoft.com/office/drawing/2014/main" id="{433ABFEB-39EF-43E4-9E97-FFDA227AA6A4}"/>
                </a:ext>
              </a:extLst>
            </p:cNvPr>
            <p:cNvSpPr>
              <a:spLocks noChangeShapeType="1"/>
            </p:cNvSpPr>
            <p:nvPr/>
          </p:nvSpPr>
          <p:spPr bwMode="auto">
            <a:xfrm>
              <a:off x="8519320" y="3471863"/>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8" name="Line 17">
              <a:extLst>
                <a:ext uri="{FF2B5EF4-FFF2-40B4-BE49-F238E27FC236}">
                  <a16:creationId xmlns="" xmlns:a16="http://schemas.microsoft.com/office/drawing/2014/main" id="{DB554CA7-D87A-471D-92D4-D8DE4D7C64CE}"/>
                </a:ext>
              </a:extLst>
            </p:cNvPr>
            <p:cNvSpPr>
              <a:spLocks noChangeShapeType="1"/>
            </p:cNvSpPr>
            <p:nvPr/>
          </p:nvSpPr>
          <p:spPr bwMode="auto">
            <a:xfrm>
              <a:off x="9662320" y="3471863"/>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9" name="Line 18">
              <a:extLst>
                <a:ext uri="{FF2B5EF4-FFF2-40B4-BE49-F238E27FC236}">
                  <a16:creationId xmlns="" xmlns:a16="http://schemas.microsoft.com/office/drawing/2014/main" id="{05BE2BA7-5CC6-4DA9-B63E-2B14894B4463}"/>
                </a:ext>
              </a:extLst>
            </p:cNvPr>
            <p:cNvSpPr>
              <a:spLocks noChangeShapeType="1"/>
            </p:cNvSpPr>
            <p:nvPr/>
          </p:nvSpPr>
          <p:spPr bwMode="auto">
            <a:xfrm flipV="1">
              <a:off x="9662320" y="2786063"/>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0" name="Text Box 19">
              <a:extLst>
                <a:ext uri="{FF2B5EF4-FFF2-40B4-BE49-F238E27FC236}">
                  <a16:creationId xmlns="" xmlns:a16="http://schemas.microsoft.com/office/drawing/2014/main" id="{E8A3A919-8FCB-447E-8698-F98AEA2595EF}"/>
                </a:ext>
              </a:extLst>
            </p:cNvPr>
            <p:cNvSpPr txBox="1">
              <a:spLocks noChangeArrowheads="1"/>
            </p:cNvSpPr>
            <p:nvPr/>
          </p:nvSpPr>
          <p:spPr bwMode="auto">
            <a:xfrm>
              <a:off x="6029787" y="5037138"/>
              <a:ext cx="1184940"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smtClean="0">
                  <a:cs typeface="Times New Roman" panose="02020603050405020304" pitchFamily="18" charset="0"/>
                </a:rPr>
                <a:t>$</a:t>
              </a:r>
              <a:r>
                <a:rPr lang="en-US" dirty="0" smtClean="0"/>
                <a:t>15,000</a:t>
              </a:r>
              <a:endParaRPr lang="en-US" dirty="0"/>
            </a:p>
          </p:txBody>
        </p:sp>
        <p:sp>
          <p:nvSpPr>
            <p:cNvPr id="21" name="Text Box 20">
              <a:extLst>
                <a:ext uri="{FF2B5EF4-FFF2-40B4-BE49-F238E27FC236}">
                  <a16:creationId xmlns="" xmlns:a16="http://schemas.microsoft.com/office/drawing/2014/main" id="{3269EC74-E11C-4DE6-BACA-F94B66557751}"/>
                </a:ext>
              </a:extLst>
            </p:cNvPr>
            <p:cNvSpPr txBox="1">
              <a:spLocks noChangeArrowheads="1"/>
            </p:cNvSpPr>
            <p:nvPr/>
          </p:nvSpPr>
          <p:spPr bwMode="auto">
            <a:xfrm>
              <a:off x="8003795" y="4046538"/>
              <a:ext cx="1031052"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smtClean="0">
                  <a:cs typeface="Times New Roman" panose="02020603050405020304" pitchFamily="18" charset="0"/>
                </a:rPr>
                <a:t>$ </a:t>
              </a:r>
              <a:r>
                <a:rPr lang="en-US" dirty="0" smtClean="0"/>
                <a:t>6000</a:t>
              </a:r>
              <a:endParaRPr lang="en-US" dirty="0"/>
            </a:p>
          </p:txBody>
        </p:sp>
        <p:sp>
          <p:nvSpPr>
            <p:cNvPr id="22" name="Text Box 21">
              <a:extLst>
                <a:ext uri="{FF2B5EF4-FFF2-40B4-BE49-F238E27FC236}">
                  <a16:creationId xmlns="" xmlns:a16="http://schemas.microsoft.com/office/drawing/2014/main" id="{29343CDF-0C37-4BFF-B811-159008260A53}"/>
                </a:ext>
              </a:extLst>
            </p:cNvPr>
            <p:cNvSpPr txBox="1">
              <a:spLocks noChangeArrowheads="1"/>
            </p:cNvSpPr>
            <p:nvPr/>
          </p:nvSpPr>
          <p:spPr bwMode="auto">
            <a:xfrm>
              <a:off x="9146794" y="2366963"/>
              <a:ext cx="1031052"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smtClean="0">
                  <a:cs typeface="Times New Roman" panose="02020603050405020304" pitchFamily="18" charset="0"/>
                </a:rPr>
                <a:t>$ </a:t>
              </a:r>
              <a:r>
                <a:rPr lang="en-US" dirty="0" smtClean="0"/>
                <a:t>5500</a:t>
              </a:r>
              <a:endParaRPr lang="en-US" dirty="0"/>
            </a:p>
          </p:txBody>
        </p:sp>
        <p:sp>
          <p:nvSpPr>
            <p:cNvPr id="23" name="Text Box 24">
              <a:extLst>
                <a:ext uri="{FF2B5EF4-FFF2-40B4-BE49-F238E27FC236}">
                  <a16:creationId xmlns="" xmlns:a16="http://schemas.microsoft.com/office/drawing/2014/main" id="{405592AD-5B81-452E-B09D-D6EC0F5C4709}"/>
                </a:ext>
              </a:extLst>
            </p:cNvPr>
            <p:cNvSpPr txBox="1">
              <a:spLocks noChangeArrowheads="1"/>
            </p:cNvSpPr>
            <p:nvPr/>
          </p:nvSpPr>
          <p:spPr bwMode="auto">
            <a:xfrm>
              <a:off x="2878636" y="4884738"/>
              <a:ext cx="1834156" cy="830997"/>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b="1" dirty="0"/>
                <a:t>(a) Defender</a:t>
              </a:r>
            </a:p>
            <a:p>
              <a:endParaRPr lang="en-US" dirty="0"/>
            </a:p>
          </p:txBody>
        </p:sp>
        <p:sp>
          <p:nvSpPr>
            <p:cNvPr id="24" name="Text Box 25">
              <a:extLst>
                <a:ext uri="{FF2B5EF4-FFF2-40B4-BE49-F238E27FC236}">
                  <a16:creationId xmlns="" xmlns:a16="http://schemas.microsoft.com/office/drawing/2014/main" id="{2BC8CBD6-44E7-4CF5-9F67-E31E7D611C6B}"/>
                </a:ext>
              </a:extLst>
            </p:cNvPr>
            <p:cNvSpPr txBox="1">
              <a:spLocks noChangeArrowheads="1"/>
            </p:cNvSpPr>
            <p:nvPr/>
          </p:nvSpPr>
          <p:spPr bwMode="auto">
            <a:xfrm>
              <a:off x="7489083" y="4884738"/>
              <a:ext cx="2090637" cy="830997"/>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b="1" dirty="0"/>
                <a:t>(b) Challenger</a:t>
              </a:r>
            </a:p>
            <a:p>
              <a:endParaRPr lang="en-US" dirty="0"/>
            </a:p>
          </p:txBody>
        </p:sp>
        <p:sp>
          <p:nvSpPr>
            <p:cNvPr id="25" name="Line 26">
              <a:extLst>
                <a:ext uri="{FF2B5EF4-FFF2-40B4-BE49-F238E27FC236}">
                  <a16:creationId xmlns="" xmlns:a16="http://schemas.microsoft.com/office/drawing/2014/main" id="{02966824-8CB9-4EBF-9378-CC40032B116F}"/>
                </a:ext>
              </a:extLst>
            </p:cNvPr>
            <p:cNvSpPr>
              <a:spLocks noChangeShapeType="1"/>
            </p:cNvSpPr>
            <p:nvPr/>
          </p:nvSpPr>
          <p:spPr bwMode="auto">
            <a:xfrm>
              <a:off x="6644482" y="3436938"/>
              <a:ext cx="0" cy="1524000"/>
            </a:xfrm>
            <a:prstGeom prst="line">
              <a:avLst/>
            </a:prstGeom>
            <a:noFill/>
            <a:ln w="76200">
              <a:solidFill>
                <a:srgbClr val="FF3300"/>
              </a:solidFill>
              <a:round/>
              <a:headEnd/>
              <a:tailEnd type="arrow"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6" name="Line 29">
              <a:extLst>
                <a:ext uri="{FF2B5EF4-FFF2-40B4-BE49-F238E27FC236}">
                  <a16:creationId xmlns="" xmlns:a16="http://schemas.microsoft.com/office/drawing/2014/main" id="{58D0E5EA-338C-46C1-97FA-1E19CD66BB34}"/>
                </a:ext>
              </a:extLst>
            </p:cNvPr>
            <p:cNvSpPr>
              <a:spLocks noChangeShapeType="1"/>
            </p:cNvSpPr>
            <p:nvPr/>
          </p:nvSpPr>
          <p:spPr bwMode="auto">
            <a:xfrm flipV="1">
              <a:off x="6644482" y="2293938"/>
              <a:ext cx="0" cy="990600"/>
            </a:xfrm>
            <a:prstGeom prst="line">
              <a:avLst/>
            </a:prstGeom>
            <a:noFill/>
            <a:ln w="57150">
              <a:solidFill>
                <a:schemeClr val="accent1"/>
              </a:solidFill>
              <a:prstDash val="dash"/>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7" name="Text Box 30">
              <a:extLst>
                <a:ext uri="{FF2B5EF4-FFF2-40B4-BE49-F238E27FC236}">
                  <a16:creationId xmlns="" xmlns:a16="http://schemas.microsoft.com/office/drawing/2014/main" id="{D63D5FC5-4F6C-4891-8614-705A231C4E76}"/>
                </a:ext>
              </a:extLst>
            </p:cNvPr>
            <p:cNvSpPr txBox="1">
              <a:spLocks noChangeArrowheads="1"/>
            </p:cNvSpPr>
            <p:nvPr/>
          </p:nvSpPr>
          <p:spPr bwMode="auto">
            <a:xfrm>
              <a:off x="5877387" y="1836738"/>
              <a:ext cx="1184940"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cs typeface="Times New Roman" panose="02020603050405020304" pitchFamily="18" charset="0"/>
                </a:rPr>
                <a:t>$</a:t>
              </a:r>
              <a:r>
                <a:rPr lang="en-US" dirty="0" smtClean="0"/>
                <a:t>10,000</a:t>
              </a:r>
              <a:endParaRPr lang="en-US" dirty="0"/>
            </a:p>
          </p:txBody>
        </p:sp>
        <p:sp>
          <p:nvSpPr>
            <p:cNvPr id="28" name="Text Box 32">
              <a:extLst>
                <a:ext uri="{FF2B5EF4-FFF2-40B4-BE49-F238E27FC236}">
                  <a16:creationId xmlns="" xmlns:a16="http://schemas.microsoft.com/office/drawing/2014/main" id="{5F5D09C4-8C83-4A2C-B302-A2C5EE5A125B}"/>
                </a:ext>
              </a:extLst>
            </p:cNvPr>
            <p:cNvSpPr txBox="1">
              <a:spLocks noChangeArrowheads="1"/>
            </p:cNvSpPr>
            <p:nvPr/>
          </p:nvSpPr>
          <p:spPr bwMode="auto">
            <a:xfrm>
              <a:off x="3444082" y="1150938"/>
              <a:ext cx="2062163" cy="822325"/>
            </a:xfrm>
            <a:prstGeom prst="rect">
              <a:avLst/>
            </a:prstGeom>
            <a:solidFill>
              <a:schemeClr val="hlink"/>
            </a:solid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a:t>Sales proceeds </a:t>
              </a:r>
            </a:p>
            <a:p>
              <a:r>
                <a:rPr lang="en-US"/>
                <a:t>from defender</a:t>
              </a:r>
            </a:p>
          </p:txBody>
        </p:sp>
        <p:sp>
          <p:nvSpPr>
            <p:cNvPr id="29" name="AutoShape 33">
              <a:extLst>
                <a:ext uri="{FF2B5EF4-FFF2-40B4-BE49-F238E27FC236}">
                  <a16:creationId xmlns="" xmlns:a16="http://schemas.microsoft.com/office/drawing/2014/main" id="{2DDB80E5-7953-4ED8-BED9-BB54A077C151}"/>
                </a:ext>
              </a:extLst>
            </p:cNvPr>
            <p:cNvSpPr>
              <a:spLocks noChangeArrowheads="1"/>
            </p:cNvSpPr>
            <p:nvPr/>
          </p:nvSpPr>
          <p:spPr bwMode="auto">
            <a:xfrm rot="1327162">
              <a:off x="5120482" y="2065338"/>
              <a:ext cx="533400" cy="5334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grpSp>
      <p:sp>
        <p:nvSpPr>
          <p:cNvPr id="31" name="Title 1"/>
          <p:cNvSpPr>
            <a:spLocks noGrp="1"/>
          </p:cNvSpPr>
          <p:nvPr>
            <p:ph type="title"/>
          </p:nvPr>
        </p:nvSpPr>
        <p:spPr>
          <a:xfrm>
            <a:off x="1435312" y="3736"/>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2" name="Title 1"/>
          <p:cNvSpPr txBox="1">
            <a:spLocks/>
          </p:cNvSpPr>
          <p:nvPr/>
        </p:nvSpPr>
        <p:spPr>
          <a:xfrm>
            <a:off x="3993041" y="5378817"/>
            <a:ext cx="439366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Times New Roman" panose="02020603050405020304" pitchFamily="18" charset="0"/>
                <a:cs typeface="Times New Roman" panose="02020603050405020304" pitchFamily="18" charset="0"/>
              </a:rPr>
              <a:t>Source : [1]</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115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circle(in)">
                                      <p:cBhvr>
                                        <p:cTn id="12" dur="2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4737" y="1437436"/>
            <a:ext cx="5503651" cy="2824013"/>
          </a:xfrm>
        </p:spPr>
        <p:txBody>
          <a:bodyPr>
            <a:normAutofit lnSpcReduction="10000"/>
          </a:bodyPr>
          <a:lstStyle/>
          <a:p>
            <a:pPr marL="0" indent="0">
              <a:buNone/>
            </a:pPr>
            <a:r>
              <a:rPr lang="en-US" sz="2400" b="1" dirty="0" smtClean="0">
                <a:solidFill>
                  <a:srgbClr val="C00000"/>
                </a:solidFill>
                <a:effectLst/>
                <a:latin typeface="Times New Roman" panose="02020603050405020304" pitchFamily="18" charset="0"/>
                <a:ea typeface="Times New Roman" panose="02020603050405020304" pitchFamily="18" charset="0"/>
              </a:rPr>
              <a:t>Defender: </a:t>
            </a:r>
            <a:endParaRPr lang="en-AU" sz="2400" b="1" dirty="0" smtClean="0">
              <a:solidFill>
                <a:srgbClr val="C00000"/>
              </a:solidFill>
              <a:effectLst/>
              <a:latin typeface="Times New Roman" panose="02020603050405020304" pitchFamily="18" charset="0"/>
              <a:ea typeface="Times New Roman" panose="02020603050405020304" pitchFamily="18" charset="0"/>
            </a:endParaRPr>
          </a:p>
          <a:p>
            <a:pPr marL="0" indent="0">
              <a:buNone/>
            </a:pPr>
            <a:r>
              <a:rPr lang="en-US" sz="2400" b="1" dirty="0" smtClean="0">
                <a:effectLst/>
                <a:latin typeface="Times New Roman" panose="02020603050405020304" pitchFamily="18" charset="0"/>
                <a:ea typeface="Times New Roman" panose="02020603050405020304" pitchFamily="18" charset="0"/>
              </a:rPr>
              <a:t>PW (12%)</a:t>
            </a:r>
            <a:r>
              <a:rPr lang="en-US" sz="2400" b="1" baseline="-25000" dirty="0" smtClean="0">
                <a:effectLst/>
                <a:latin typeface="Times New Roman" panose="02020603050405020304" pitchFamily="18" charset="0"/>
                <a:ea typeface="Times New Roman" panose="02020603050405020304" pitchFamily="18" charset="0"/>
              </a:rPr>
              <a:t> D  	</a:t>
            </a:r>
            <a:r>
              <a:rPr lang="en-US" sz="2400" b="1" dirty="0" smtClean="0">
                <a:effectLst/>
                <a:latin typeface="Times New Roman" panose="02020603050405020304" pitchFamily="18" charset="0"/>
                <a:ea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2, 500 (</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F</a:t>
            </a:r>
            <a:r>
              <a:rPr lang="en-US" sz="2400" b="1" dirty="0" smtClean="0">
                <a:effectLst/>
                <a:latin typeface="Times New Roman" panose="02020603050405020304" pitchFamily="18" charset="0"/>
                <a:ea typeface="Times New Roman" panose="02020603050405020304" pitchFamily="18" charset="0"/>
              </a:rPr>
              <a:t>, 12%, 3) –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8, 000 (</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A</a:t>
            </a:r>
            <a:r>
              <a:rPr lang="en-US" sz="2400" b="1" dirty="0" smtClean="0">
                <a:effectLst/>
                <a:latin typeface="Times New Roman" panose="02020603050405020304" pitchFamily="18" charset="0"/>
                <a:ea typeface="Times New Roman" panose="02020603050405020304" pitchFamily="18" charset="0"/>
              </a:rPr>
              <a:t>, 12%, 3)</a:t>
            </a:r>
            <a:endParaRPr lang="en-AU" sz="2400" b="1" dirty="0" smtClean="0">
              <a:effectLst/>
              <a:latin typeface="Times New Roman" panose="02020603050405020304" pitchFamily="18" charset="0"/>
              <a:ea typeface="Times New Roman" panose="02020603050405020304" pitchFamily="18" charset="0"/>
            </a:endParaRPr>
          </a:p>
          <a:p>
            <a:pPr marL="0" indent="0">
              <a:buNone/>
            </a:pPr>
            <a:r>
              <a:rPr lang="en-US" sz="2400" b="1" dirty="0" smtClean="0">
                <a:effectLst/>
                <a:latin typeface="Times New Roman" panose="02020603050405020304" pitchFamily="18" charset="0"/>
                <a:ea typeface="Times New Roman" panose="02020603050405020304" pitchFamily="18" charset="0"/>
              </a:rPr>
              <a:t>	            = -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17, 434.90</a:t>
            </a:r>
            <a:endParaRPr lang="en-AU" sz="2400" b="1" dirty="0" smtClean="0">
              <a:effectLst/>
              <a:latin typeface="Times New Roman" panose="02020603050405020304" pitchFamily="18" charset="0"/>
              <a:ea typeface="Times New Roman" panose="02020603050405020304" pitchFamily="18" charset="0"/>
            </a:endParaRPr>
          </a:p>
          <a:p>
            <a:pPr marL="0" indent="0">
              <a:buNone/>
            </a:pPr>
            <a:r>
              <a:rPr lang="en-US" sz="2400" b="1" dirty="0" smtClean="0">
                <a:effectLst/>
                <a:latin typeface="Times New Roman" panose="02020603050405020304" pitchFamily="18" charset="0"/>
                <a:ea typeface="Times New Roman" panose="02020603050405020304" pitchFamily="18" charset="0"/>
              </a:rPr>
              <a:t>AW (12%)</a:t>
            </a:r>
            <a:r>
              <a:rPr lang="en-US" sz="2400" b="1" baseline="-25000" dirty="0" smtClean="0">
                <a:effectLst/>
                <a:latin typeface="Times New Roman" panose="02020603050405020304" pitchFamily="18" charset="0"/>
                <a:ea typeface="Times New Roman" panose="02020603050405020304" pitchFamily="18" charset="0"/>
              </a:rPr>
              <a:t> D 	</a:t>
            </a:r>
            <a:r>
              <a:rPr lang="en-US" sz="2400" b="1" dirty="0" smtClean="0">
                <a:effectLst/>
                <a:latin typeface="Times New Roman" panose="02020603050405020304" pitchFamily="18" charset="0"/>
                <a:ea typeface="Times New Roman" panose="02020603050405020304" pitchFamily="18" charset="0"/>
              </a:rPr>
              <a:t>= PW (12%)</a:t>
            </a:r>
            <a:r>
              <a:rPr lang="en-US" sz="2400" b="1" baseline="-25000" dirty="0" smtClean="0">
                <a:effectLst/>
                <a:latin typeface="Times New Roman" panose="02020603050405020304" pitchFamily="18" charset="0"/>
                <a:ea typeface="Times New Roman" panose="02020603050405020304" pitchFamily="18" charset="0"/>
              </a:rPr>
              <a:t> D</a:t>
            </a:r>
            <a:r>
              <a:rPr lang="en-US" sz="2400" b="1" dirty="0" smtClean="0">
                <a:effectLst/>
                <a:latin typeface="Times New Roman" panose="02020603050405020304" pitchFamily="18" charset="0"/>
                <a:ea typeface="Times New Roman" panose="02020603050405020304" pitchFamily="18" charset="0"/>
              </a:rPr>
              <a:t> (</a:t>
            </a:r>
            <a:r>
              <a:rPr lang="en-US" sz="2400" b="1" i="1" dirty="0" smtClean="0">
                <a:effectLst/>
                <a:latin typeface="Times New Roman" panose="02020603050405020304" pitchFamily="18" charset="0"/>
                <a:ea typeface="Times New Roman" panose="02020603050405020304" pitchFamily="18" charset="0"/>
              </a:rPr>
              <a:t>A</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 12%, 3)</a:t>
            </a:r>
            <a:endParaRPr lang="en-AU" sz="2400" b="1" dirty="0" smtClean="0">
              <a:effectLst/>
              <a:latin typeface="Times New Roman" panose="02020603050405020304" pitchFamily="18" charset="0"/>
              <a:ea typeface="Times New Roman" panose="02020603050405020304" pitchFamily="18" charset="0"/>
            </a:endParaRPr>
          </a:p>
          <a:p>
            <a:pPr marL="0" indent="0">
              <a:buNone/>
            </a:pPr>
            <a:r>
              <a:rPr lang="en-US" sz="2400" b="1" dirty="0" smtClean="0">
                <a:effectLst/>
                <a:latin typeface="Times New Roman" panose="02020603050405020304" pitchFamily="18" charset="0"/>
                <a:ea typeface="Times New Roman" panose="02020603050405020304" pitchFamily="18" charset="0"/>
              </a:rPr>
              <a:t>                     	= -</a:t>
            </a:r>
            <a:r>
              <a:rPr lang="en-US" sz="2400" dirty="0" smtClean="0">
                <a:effectLst/>
                <a:latin typeface="Times New Roman" panose="02020603050405020304" pitchFamily="18" charset="0"/>
                <a:cs typeface="Times New Roman" panose="02020603050405020304" pitchFamily="18" charset="0"/>
              </a:rPr>
              <a:t>$</a:t>
            </a:r>
            <a:r>
              <a:rPr lang="en-US" sz="2400" b="1" dirty="0" smtClean="0">
                <a:effectLst/>
                <a:latin typeface="Times New Roman" panose="02020603050405020304" pitchFamily="18" charset="0"/>
                <a:ea typeface="Times New Roman" panose="02020603050405020304" pitchFamily="18" charset="0"/>
              </a:rPr>
              <a:t>7, 259.10</a:t>
            </a:r>
            <a:endParaRPr lang="en-AU" sz="2400" b="1" dirty="0" smtClean="0">
              <a:effectLst/>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1017917" y="190401"/>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6012611" y="1510614"/>
            <a:ext cx="5520906" cy="2677656"/>
          </a:xfrm>
          <a:prstGeom prst="rect">
            <a:avLst/>
          </a:prstGeom>
        </p:spPr>
        <p:txBody>
          <a:bodyPr wrap="square">
            <a:spAutoFit/>
          </a:bodyPr>
          <a:lstStyle/>
          <a:p>
            <a:r>
              <a:rPr lang="en-US" sz="2400" b="1" dirty="0" smtClean="0">
                <a:solidFill>
                  <a:srgbClr val="C00000"/>
                </a:solidFill>
                <a:effectLst/>
                <a:latin typeface="Times New Roman" panose="02020603050405020304" pitchFamily="18" charset="0"/>
                <a:ea typeface="Times New Roman" panose="02020603050405020304" pitchFamily="18" charset="0"/>
              </a:rPr>
              <a:t>Challenger: </a:t>
            </a:r>
            <a:endParaRPr lang="en-AU" sz="2400" b="1" dirty="0" smtClean="0">
              <a:solidFill>
                <a:srgbClr val="C00000"/>
              </a:solidFill>
              <a:effectLst/>
              <a:latin typeface="Times New Roman" panose="02020603050405020304" pitchFamily="18" charset="0"/>
              <a:ea typeface="Times New Roman" panose="02020603050405020304" pitchFamily="18" charset="0"/>
            </a:endParaRPr>
          </a:p>
          <a:p>
            <a:r>
              <a:rPr lang="en-US" sz="2400" b="1" dirty="0" smtClean="0">
                <a:effectLst/>
                <a:latin typeface="Times New Roman" panose="02020603050405020304" pitchFamily="18" charset="0"/>
                <a:ea typeface="Times New Roman" panose="02020603050405020304" pitchFamily="18" charset="0"/>
              </a:rPr>
              <a:t>PW (12%)</a:t>
            </a:r>
            <a:r>
              <a:rPr lang="en-US" sz="2400" b="1" baseline="-25000" dirty="0" smtClean="0">
                <a:effectLst/>
                <a:latin typeface="Times New Roman" panose="02020603050405020304" pitchFamily="18" charset="0"/>
                <a:ea typeface="Times New Roman" panose="02020603050405020304" pitchFamily="18" charset="0"/>
              </a:rPr>
              <a:t> C	 </a:t>
            </a:r>
            <a:r>
              <a:rPr lang="en-US" sz="2400" b="1" dirty="0" smtClean="0">
                <a:effectLst/>
                <a:latin typeface="Times New Roman" panose="02020603050405020304" pitchFamily="18" charset="0"/>
                <a:ea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5, 500 (</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F</a:t>
            </a:r>
            <a:r>
              <a:rPr lang="en-US" sz="2400" b="1" dirty="0" smtClean="0">
                <a:effectLst/>
                <a:latin typeface="Times New Roman" panose="02020603050405020304" pitchFamily="18" charset="0"/>
                <a:ea typeface="Times New Roman" panose="02020603050405020304" pitchFamily="18" charset="0"/>
              </a:rPr>
              <a:t>, 12%, 3) -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5, 000- </a:t>
            </a:r>
            <a:r>
              <a:rPr lang="en-US" sz="2400" dirty="0" smtClean="0">
                <a:effectLst/>
                <a:latin typeface="Times New Roman" panose="02020603050405020304" pitchFamily="18" charset="0"/>
                <a:cs typeface="Times New Roman" panose="02020603050405020304" pitchFamily="18" charset="0"/>
              </a:rPr>
              <a:t>$ </a:t>
            </a:r>
            <a:r>
              <a:rPr lang="en-US" sz="2400" b="1" dirty="0" smtClean="0">
                <a:effectLst/>
                <a:latin typeface="Times New Roman" panose="02020603050405020304" pitchFamily="18" charset="0"/>
                <a:ea typeface="Times New Roman" panose="02020603050405020304" pitchFamily="18" charset="0"/>
              </a:rPr>
              <a:t>6, 000 (</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A</a:t>
            </a:r>
            <a:r>
              <a:rPr lang="en-US" sz="2400" b="1" dirty="0" smtClean="0">
                <a:effectLst/>
                <a:latin typeface="Times New Roman" panose="02020603050405020304" pitchFamily="18" charset="0"/>
                <a:ea typeface="Times New Roman" panose="02020603050405020304" pitchFamily="18" charset="0"/>
              </a:rPr>
              <a:t>, 12%, 3)</a:t>
            </a:r>
            <a:endParaRPr lang="en-AU" sz="2400" b="1" dirty="0" smtClean="0">
              <a:effectLst/>
              <a:latin typeface="Times New Roman" panose="02020603050405020304" pitchFamily="18" charset="0"/>
              <a:ea typeface="Times New Roman" panose="02020603050405020304" pitchFamily="18" charset="0"/>
            </a:endParaRPr>
          </a:p>
          <a:p>
            <a:r>
              <a:rPr lang="en-US" sz="2400" b="1" dirty="0" smtClean="0">
                <a:effectLst/>
                <a:latin typeface="Times New Roman" panose="02020603050405020304" pitchFamily="18" charset="0"/>
                <a:ea typeface="Times New Roman" panose="02020603050405020304" pitchFamily="18" charset="0"/>
              </a:rPr>
              <a:t>	       	= - </a:t>
            </a:r>
            <a:r>
              <a:rPr lang="en-US" sz="2400" dirty="0" smtClean="0">
                <a:effectLst/>
                <a:latin typeface="Times New Roman" panose="02020603050405020304" pitchFamily="18" charset="0"/>
                <a:cs typeface="Times New Roman" panose="02020603050405020304" pitchFamily="18" charset="0"/>
              </a:rPr>
              <a:t>$</a:t>
            </a:r>
            <a:r>
              <a:rPr lang="en-US" sz="2400" b="1" dirty="0" smtClean="0">
                <a:effectLst/>
                <a:latin typeface="Times New Roman" panose="02020603050405020304" pitchFamily="18" charset="0"/>
                <a:ea typeface="Times New Roman" panose="02020603050405020304" pitchFamily="18" charset="0"/>
              </a:rPr>
              <a:t>15, 495.90</a:t>
            </a:r>
            <a:endParaRPr lang="en-AU" sz="2400" b="1" dirty="0" smtClean="0">
              <a:effectLst/>
              <a:latin typeface="Times New Roman" panose="02020603050405020304" pitchFamily="18" charset="0"/>
              <a:ea typeface="Times New Roman" panose="02020603050405020304" pitchFamily="18" charset="0"/>
            </a:endParaRPr>
          </a:p>
          <a:p>
            <a:r>
              <a:rPr lang="en-US" sz="2400" b="1" dirty="0" smtClean="0">
                <a:effectLst/>
                <a:latin typeface="Times New Roman" panose="02020603050405020304" pitchFamily="18" charset="0"/>
                <a:ea typeface="Times New Roman" panose="02020603050405020304" pitchFamily="18" charset="0"/>
              </a:rPr>
              <a:t>	</a:t>
            </a:r>
          </a:p>
          <a:p>
            <a:r>
              <a:rPr lang="en-US" sz="2400" b="1" dirty="0" smtClean="0">
                <a:effectLst/>
                <a:latin typeface="Times New Roman" panose="02020603050405020304" pitchFamily="18" charset="0"/>
                <a:ea typeface="Times New Roman" panose="02020603050405020304" pitchFamily="18" charset="0"/>
              </a:rPr>
              <a:t>AW (12%)</a:t>
            </a:r>
            <a:r>
              <a:rPr lang="en-US" sz="2400" b="1" baseline="-25000" dirty="0" smtClean="0">
                <a:effectLst/>
                <a:latin typeface="Times New Roman" panose="02020603050405020304" pitchFamily="18" charset="0"/>
                <a:ea typeface="Times New Roman" panose="02020603050405020304" pitchFamily="18" charset="0"/>
              </a:rPr>
              <a:t> C   </a:t>
            </a:r>
            <a:r>
              <a:rPr lang="en-US" sz="2400" b="1" dirty="0" smtClean="0">
                <a:effectLst/>
                <a:latin typeface="Times New Roman" panose="02020603050405020304" pitchFamily="18" charset="0"/>
                <a:ea typeface="Times New Roman" panose="02020603050405020304" pitchFamily="18" charset="0"/>
              </a:rPr>
              <a:t>= PW (12%)</a:t>
            </a:r>
            <a:r>
              <a:rPr lang="en-US" sz="2400" b="1" baseline="-25000" dirty="0" smtClean="0">
                <a:effectLst/>
                <a:latin typeface="Times New Roman" panose="02020603050405020304" pitchFamily="18" charset="0"/>
                <a:ea typeface="Times New Roman" panose="02020603050405020304" pitchFamily="18" charset="0"/>
              </a:rPr>
              <a:t>C </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A</a:t>
            </a:r>
            <a:r>
              <a:rPr lang="en-US" sz="2400" b="1" dirty="0" smtClean="0">
                <a:effectLst/>
                <a:latin typeface="Times New Roman" panose="02020603050405020304" pitchFamily="18" charset="0"/>
                <a:ea typeface="Times New Roman" panose="02020603050405020304" pitchFamily="18" charset="0"/>
              </a:rPr>
              <a:t>/</a:t>
            </a:r>
            <a:r>
              <a:rPr lang="en-US" sz="2400" b="1" i="1" dirty="0" smtClean="0">
                <a:effectLst/>
                <a:latin typeface="Times New Roman" panose="02020603050405020304" pitchFamily="18" charset="0"/>
                <a:ea typeface="Times New Roman" panose="02020603050405020304" pitchFamily="18" charset="0"/>
              </a:rPr>
              <a:t>P</a:t>
            </a:r>
            <a:r>
              <a:rPr lang="en-US" sz="2400" b="1" dirty="0" smtClean="0">
                <a:effectLst/>
                <a:latin typeface="Times New Roman" panose="02020603050405020304" pitchFamily="18" charset="0"/>
                <a:ea typeface="Times New Roman" panose="02020603050405020304" pitchFamily="18" charset="0"/>
              </a:rPr>
              <a:t>, 12%, 3)</a:t>
            </a:r>
            <a:endParaRPr lang="en-AU" sz="2400" b="1" dirty="0" smtClean="0">
              <a:effectLst/>
              <a:latin typeface="Times New Roman" panose="02020603050405020304" pitchFamily="18" charset="0"/>
              <a:ea typeface="Times New Roman" panose="02020603050405020304" pitchFamily="18" charset="0"/>
            </a:endParaRPr>
          </a:p>
          <a:p>
            <a:r>
              <a:rPr lang="en-US" sz="2400" b="1" dirty="0" smtClean="0">
                <a:effectLst/>
                <a:latin typeface="Times New Roman" panose="02020603050405020304" pitchFamily="18" charset="0"/>
                <a:ea typeface="Times New Roman" panose="02020603050405020304" pitchFamily="18" charset="0"/>
              </a:rPr>
              <a:t>	           = - </a:t>
            </a:r>
            <a:r>
              <a:rPr lang="en-US" sz="2400" dirty="0" smtClean="0">
                <a:effectLst/>
                <a:latin typeface="Times New Roman" panose="02020603050405020304" pitchFamily="18" charset="0"/>
                <a:cs typeface="Times New Roman" panose="02020603050405020304" pitchFamily="18" charset="0"/>
              </a:rPr>
              <a:t>$</a:t>
            </a:r>
            <a:r>
              <a:rPr lang="en-US" sz="2400" b="1" dirty="0" smtClean="0">
                <a:effectLst/>
                <a:latin typeface="Times New Roman" panose="02020603050405020304" pitchFamily="18" charset="0"/>
                <a:ea typeface="Times New Roman" panose="02020603050405020304" pitchFamily="18" charset="0"/>
              </a:rPr>
              <a:t>6, 451.79</a:t>
            </a:r>
            <a:endParaRPr lang="en-AU" sz="2400" b="1" dirty="0" smtClean="0">
              <a:effectLst/>
              <a:latin typeface="Times New Roman" panose="02020603050405020304" pitchFamily="18" charset="0"/>
              <a:ea typeface="Times New Roman" panose="02020603050405020304" pitchFamily="18" charset="0"/>
            </a:endParaRPr>
          </a:p>
        </p:txBody>
      </p:sp>
      <p:sp>
        <p:nvSpPr>
          <p:cNvPr id="6" name="Rectangle 5"/>
          <p:cNvSpPr/>
          <p:nvPr/>
        </p:nvSpPr>
        <p:spPr>
          <a:xfrm>
            <a:off x="1150188" y="5148617"/>
            <a:ext cx="8701178" cy="954107"/>
          </a:xfrm>
          <a:prstGeom prst="rect">
            <a:avLst/>
          </a:prstGeom>
        </p:spPr>
        <p:txBody>
          <a:bodyPr wrap="square">
            <a:spAutoFit/>
          </a:bodyPr>
          <a:lstStyle/>
          <a:p>
            <a:r>
              <a:rPr lang="en-US" sz="2800" b="1" dirty="0" smtClean="0">
                <a:solidFill>
                  <a:srgbClr val="C00000"/>
                </a:solidFill>
                <a:effectLst/>
                <a:latin typeface="Times New Roman" panose="02020603050405020304" pitchFamily="18" charset="0"/>
                <a:ea typeface="Times New Roman" panose="02020603050405020304" pitchFamily="18" charset="0"/>
              </a:rPr>
              <a:t>Here AW of Challenger is greater than Defender, replace the defender.</a:t>
            </a:r>
            <a:endParaRPr lang="en-US" sz="2800" dirty="0">
              <a:solidFill>
                <a:srgbClr val="C00000"/>
              </a:solidFill>
            </a:endParaRPr>
          </a:p>
        </p:txBody>
      </p:sp>
    </p:spTree>
    <p:extLst>
      <p:ext uri="{BB962C8B-B14F-4D97-AF65-F5344CB8AC3E}">
        <p14:creationId xmlns:p14="http://schemas.microsoft.com/office/powerpoint/2010/main" val="36365864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1A0D600E-375E-49E1-A368-E1D1D47BCE7B}"/>
              </a:ext>
            </a:extLst>
          </p:cNvPr>
          <p:cNvSpPr>
            <a:spLocks noGrp="1"/>
          </p:cNvSpPr>
          <p:nvPr>
            <p:ph idx="1"/>
          </p:nvPr>
        </p:nvSpPr>
        <p:spPr>
          <a:xfrm>
            <a:off x="512999" y="1603737"/>
            <a:ext cx="7729728" cy="933954"/>
          </a:xfrm>
        </p:spPr>
        <p:txBody>
          <a:bodyPr/>
          <a:lstStyle/>
          <a:p>
            <a:pPr marL="0" lvl="0" indent="0">
              <a:buNone/>
            </a:pPr>
            <a:r>
              <a:rPr lang="en-US" sz="2400" b="1" dirty="0" smtClean="0">
                <a:solidFill>
                  <a:srgbClr val="C00000"/>
                </a:solidFill>
                <a:effectLst/>
                <a:latin typeface="Times New Roman" panose="02020603050405020304" pitchFamily="18" charset="0"/>
                <a:ea typeface="Times New Roman" panose="02020603050405020304" pitchFamily="18" charset="0"/>
              </a:rPr>
              <a:t>(b) From </a:t>
            </a:r>
            <a:r>
              <a:rPr lang="en-US" sz="2400" b="1" dirty="0">
                <a:solidFill>
                  <a:srgbClr val="C00000"/>
                </a:solidFill>
                <a:effectLst/>
                <a:latin typeface="Times New Roman" panose="02020603050405020304" pitchFamily="18" charset="0"/>
                <a:ea typeface="Times New Roman" panose="02020603050405020304" pitchFamily="18" charset="0"/>
              </a:rPr>
              <a:t>Opportunity Cost Approach </a:t>
            </a:r>
            <a:endParaRPr lang="en-AU" sz="2400" b="1" dirty="0">
              <a:solidFill>
                <a:srgbClr val="C00000"/>
              </a:solidFill>
              <a:effectLst/>
              <a:latin typeface="Times New Roman" panose="02020603050405020304" pitchFamily="18" charset="0"/>
              <a:ea typeface="Times New Roman" panose="02020603050405020304" pitchFamily="18" charset="0"/>
            </a:endParaRPr>
          </a:p>
          <a:p>
            <a:pPr marL="0" indent="0">
              <a:buNone/>
            </a:pPr>
            <a:endParaRPr lang="en-AU" sz="2400" dirty="0">
              <a:effectLst/>
              <a:latin typeface="Times New Roman" panose="02020603050405020304" pitchFamily="18" charset="0"/>
              <a:ea typeface="Times New Roman" panose="02020603050405020304" pitchFamily="18" charset="0"/>
            </a:endParaRPr>
          </a:p>
          <a:p>
            <a:endParaRPr lang="en-AU" dirty="0"/>
          </a:p>
        </p:txBody>
      </p:sp>
      <p:grpSp>
        <p:nvGrpSpPr>
          <p:cNvPr id="31" name="Group 30">
            <a:extLst>
              <a:ext uri="{FF2B5EF4-FFF2-40B4-BE49-F238E27FC236}">
                <a16:creationId xmlns="" xmlns:a16="http://schemas.microsoft.com/office/drawing/2014/main" id="{148071B2-07CE-4411-9169-C3D2C4E874C6}"/>
              </a:ext>
            </a:extLst>
          </p:cNvPr>
          <p:cNvGrpSpPr/>
          <p:nvPr/>
        </p:nvGrpSpPr>
        <p:grpSpPr>
          <a:xfrm>
            <a:off x="673485" y="2273812"/>
            <a:ext cx="10193373" cy="3436395"/>
            <a:chOff x="1924237" y="1707899"/>
            <a:chExt cx="8154655" cy="3436395"/>
          </a:xfrm>
        </p:grpSpPr>
        <p:sp>
          <p:nvSpPr>
            <p:cNvPr id="4" name="Oval 3">
              <a:extLst>
                <a:ext uri="{FF2B5EF4-FFF2-40B4-BE49-F238E27FC236}">
                  <a16:creationId xmlns="" xmlns:a16="http://schemas.microsoft.com/office/drawing/2014/main" id="{61F164D2-C49D-49C3-A8A6-4F6F76FB06AC}"/>
                </a:ext>
              </a:extLst>
            </p:cNvPr>
            <p:cNvSpPr>
              <a:spLocks noChangeArrowheads="1"/>
            </p:cNvSpPr>
            <p:nvPr/>
          </p:nvSpPr>
          <p:spPr bwMode="auto">
            <a:xfrm>
              <a:off x="1924237" y="1866106"/>
              <a:ext cx="1143000" cy="3048000"/>
            </a:xfrm>
            <a:prstGeom prst="ellipse">
              <a:avLst/>
            </a:prstGeom>
            <a:solidFill>
              <a:srgbClr val="FFFF00"/>
            </a:solidFill>
            <a:ln w="9525">
              <a:solidFill>
                <a:schemeClr val="tx1"/>
              </a:solidFill>
              <a:round/>
              <a:headEnd/>
              <a:tailEnd/>
            </a:ln>
            <a:effectLst/>
          </p:spPr>
          <p:txBody>
            <a:bodyPr wrap="none" anchor="ct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5" name="Line 3">
              <a:extLst>
                <a:ext uri="{FF2B5EF4-FFF2-40B4-BE49-F238E27FC236}">
                  <a16:creationId xmlns="" xmlns:a16="http://schemas.microsoft.com/office/drawing/2014/main" id="{7AC30BFA-96BF-4380-BE3B-9C7B1C0B3B35}"/>
                </a:ext>
              </a:extLst>
            </p:cNvPr>
            <p:cNvSpPr>
              <a:spLocks noChangeShapeType="1"/>
            </p:cNvSpPr>
            <p:nvPr/>
          </p:nvSpPr>
          <p:spPr bwMode="auto">
            <a:xfrm>
              <a:off x="2381437" y="2780506"/>
              <a:ext cx="3048000" cy="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6" name="Text Box 4">
              <a:extLst>
                <a:ext uri="{FF2B5EF4-FFF2-40B4-BE49-F238E27FC236}">
                  <a16:creationId xmlns="" xmlns:a16="http://schemas.microsoft.com/office/drawing/2014/main" id="{4CC3E712-A43C-4C14-A8E0-6ED1E70A41C0}"/>
                </a:ext>
              </a:extLst>
            </p:cNvPr>
            <p:cNvSpPr txBox="1">
              <a:spLocks noChangeArrowheads="1"/>
            </p:cNvSpPr>
            <p:nvPr/>
          </p:nvSpPr>
          <p:spPr bwMode="auto">
            <a:xfrm>
              <a:off x="2305237" y="2399506"/>
              <a:ext cx="3410146"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l"/>
              <a:r>
                <a:rPr lang="en-US" dirty="0"/>
                <a:t>0	  </a:t>
              </a:r>
              <a:r>
                <a:rPr lang="en-US" dirty="0" smtClean="0"/>
                <a:t> </a:t>
              </a:r>
              <a:r>
                <a:rPr lang="en-US" dirty="0"/>
                <a:t>1	   </a:t>
              </a:r>
              <a:r>
                <a:rPr lang="en-US" dirty="0" smtClean="0"/>
                <a:t>   </a:t>
              </a:r>
              <a:r>
                <a:rPr lang="en-US" dirty="0"/>
                <a:t>2	          </a:t>
              </a:r>
              <a:r>
                <a:rPr lang="en-US" dirty="0" smtClean="0"/>
                <a:t>    </a:t>
              </a:r>
              <a:r>
                <a:rPr lang="en-US" dirty="0"/>
                <a:t>3</a:t>
              </a:r>
            </a:p>
          </p:txBody>
        </p:sp>
        <p:sp>
          <p:nvSpPr>
            <p:cNvPr id="7" name="Text Box 5">
              <a:extLst>
                <a:ext uri="{FF2B5EF4-FFF2-40B4-BE49-F238E27FC236}">
                  <a16:creationId xmlns="" xmlns:a16="http://schemas.microsoft.com/office/drawing/2014/main" id="{483442AC-A4C6-43AD-8FC0-599773C9147B}"/>
                </a:ext>
              </a:extLst>
            </p:cNvPr>
            <p:cNvSpPr txBox="1">
              <a:spLocks noChangeArrowheads="1"/>
            </p:cNvSpPr>
            <p:nvPr/>
          </p:nvSpPr>
          <p:spPr bwMode="auto">
            <a:xfrm>
              <a:off x="6468598" y="2422523"/>
              <a:ext cx="3471702"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l"/>
              <a:r>
                <a:rPr lang="en-US" dirty="0"/>
                <a:t>0	   </a:t>
              </a:r>
              <a:r>
                <a:rPr lang="en-US" dirty="0" smtClean="0"/>
                <a:t>  </a:t>
              </a:r>
              <a:r>
                <a:rPr lang="en-US" dirty="0"/>
                <a:t>1	   </a:t>
              </a:r>
              <a:r>
                <a:rPr lang="en-US" dirty="0" smtClean="0"/>
                <a:t>     </a:t>
              </a:r>
              <a:r>
                <a:rPr lang="en-US" dirty="0"/>
                <a:t>2	           </a:t>
              </a:r>
              <a:r>
                <a:rPr lang="en-US" dirty="0" smtClean="0"/>
                <a:t>     </a:t>
              </a:r>
              <a:r>
                <a:rPr lang="en-US" dirty="0"/>
                <a:t>3</a:t>
              </a:r>
            </a:p>
          </p:txBody>
        </p:sp>
        <p:sp>
          <p:nvSpPr>
            <p:cNvPr id="8" name="Line 6">
              <a:extLst>
                <a:ext uri="{FF2B5EF4-FFF2-40B4-BE49-F238E27FC236}">
                  <a16:creationId xmlns="" xmlns:a16="http://schemas.microsoft.com/office/drawing/2014/main" id="{E4FEEA23-0585-4586-B588-6CFDE622D080}"/>
                </a:ext>
              </a:extLst>
            </p:cNvPr>
            <p:cNvSpPr>
              <a:spLocks noChangeShapeType="1"/>
            </p:cNvSpPr>
            <p:nvPr/>
          </p:nvSpPr>
          <p:spPr bwMode="auto">
            <a:xfrm>
              <a:off x="6618475" y="2815431"/>
              <a:ext cx="3048000" cy="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9" name="Line 7">
              <a:extLst>
                <a:ext uri="{FF2B5EF4-FFF2-40B4-BE49-F238E27FC236}">
                  <a16:creationId xmlns="" xmlns:a16="http://schemas.microsoft.com/office/drawing/2014/main" id="{D1310B70-5522-4F2F-8F8B-10481D108416}"/>
                </a:ext>
              </a:extLst>
            </p:cNvPr>
            <p:cNvSpPr>
              <a:spLocks noChangeShapeType="1"/>
            </p:cNvSpPr>
            <p:nvPr/>
          </p:nvSpPr>
          <p:spPr bwMode="auto">
            <a:xfrm>
              <a:off x="3372037" y="2780506"/>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0" name="Line 8">
              <a:extLst>
                <a:ext uri="{FF2B5EF4-FFF2-40B4-BE49-F238E27FC236}">
                  <a16:creationId xmlns="" xmlns:a16="http://schemas.microsoft.com/office/drawing/2014/main" id="{4D239EAE-6082-4BC2-B907-3B00D8325A6B}"/>
                </a:ext>
              </a:extLst>
            </p:cNvPr>
            <p:cNvSpPr>
              <a:spLocks noChangeShapeType="1"/>
            </p:cNvSpPr>
            <p:nvPr/>
          </p:nvSpPr>
          <p:spPr bwMode="auto">
            <a:xfrm>
              <a:off x="4286437" y="2780506"/>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1" name="Line 9">
              <a:extLst>
                <a:ext uri="{FF2B5EF4-FFF2-40B4-BE49-F238E27FC236}">
                  <a16:creationId xmlns="" xmlns:a16="http://schemas.microsoft.com/office/drawing/2014/main" id="{214CEC6A-DEFB-4D67-A1CB-AC2CE3757E97}"/>
                </a:ext>
              </a:extLst>
            </p:cNvPr>
            <p:cNvSpPr>
              <a:spLocks noChangeShapeType="1"/>
            </p:cNvSpPr>
            <p:nvPr/>
          </p:nvSpPr>
          <p:spPr bwMode="auto">
            <a:xfrm>
              <a:off x="5429437" y="2780506"/>
              <a:ext cx="0" cy="7620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2" name="Line 10">
              <a:extLst>
                <a:ext uri="{FF2B5EF4-FFF2-40B4-BE49-F238E27FC236}">
                  <a16:creationId xmlns="" xmlns:a16="http://schemas.microsoft.com/office/drawing/2014/main" id="{EDB5F577-E42B-49C2-B99A-6AF7F041110A}"/>
                </a:ext>
              </a:extLst>
            </p:cNvPr>
            <p:cNvSpPr>
              <a:spLocks noChangeShapeType="1"/>
            </p:cNvSpPr>
            <p:nvPr/>
          </p:nvSpPr>
          <p:spPr bwMode="auto">
            <a:xfrm flipV="1">
              <a:off x="5429437" y="2247106"/>
              <a:ext cx="0" cy="5334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3" name="Text Box 11">
              <a:extLst>
                <a:ext uri="{FF2B5EF4-FFF2-40B4-BE49-F238E27FC236}">
                  <a16:creationId xmlns="" xmlns:a16="http://schemas.microsoft.com/office/drawing/2014/main" id="{8B724240-6D2E-4C88-A6FE-74610D87B04B}"/>
                </a:ext>
              </a:extLst>
            </p:cNvPr>
            <p:cNvSpPr txBox="1">
              <a:spLocks noChangeArrowheads="1"/>
            </p:cNvSpPr>
            <p:nvPr/>
          </p:nvSpPr>
          <p:spPr bwMode="auto">
            <a:xfrm>
              <a:off x="3874019" y="3431381"/>
              <a:ext cx="824836"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t>$ 8000</a:t>
              </a:r>
            </a:p>
          </p:txBody>
        </p:sp>
        <p:sp>
          <p:nvSpPr>
            <p:cNvPr id="14" name="Text Box 12">
              <a:extLst>
                <a:ext uri="{FF2B5EF4-FFF2-40B4-BE49-F238E27FC236}">
                  <a16:creationId xmlns="" xmlns:a16="http://schemas.microsoft.com/office/drawing/2014/main" id="{9CACBFEF-A0EC-4BE1-8282-95605C6BD10F}"/>
                </a:ext>
              </a:extLst>
            </p:cNvPr>
            <p:cNvSpPr txBox="1">
              <a:spLocks noChangeArrowheads="1"/>
            </p:cNvSpPr>
            <p:nvPr/>
          </p:nvSpPr>
          <p:spPr bwMode="auto">
            <a:xfrm>
              <a:off x="5017020" y="1831181"/>
              <a:ext cx="824837"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smtClean="0"/>
                <a:t>$ 2500</a:t>
              </a:r>
              <a:endParaRPr lang="en-US" dirty="0"/>
            </a:p>
          </p:txBody>
        </p:sp>
        <p:sp>
          <p:nvSpPr>
            <p:cNvPr id="15" name="Line 13">
              <a:extLst>
                <a:ext uri="{FF2B5EF4-FFF2-40B4-BE49-F238E27FC236}">
                  <a16:creationId xmlns="" xmlns:a16="http://schemas.microsoft.com/office/drawing/2014/main" id="{35717D9B-1AE3-4132-BF6B-E4732883B323}"/>
                </a:ext>
              </a:extLst>
            </p:cNvPr>
            <p:cNvSpPr>
              <a:spLocks noChangeShapeType="1"/>
            </p:cNvSpPr>
            <p:nvPr/>
          </p:nvSpPr>
          <p:spPr bwMode="auto">
            <a:xfrm>
              <a:off x="2381437" y="2780506"/>
              <a:ext cx="0" cy="76200"/>
            </a:xfrm>
            <a:prstGeom prst="line">
              <a:avLst/>
            </a:prstGeom>
            <a:noFill/>
            <a:ln w="9525">
              <a:solidFill>
                <a:schemeClr val="tx1"/>
              </a:solidFill>
              <a:round/>
              <a:headEnd/>
              <a:tailEn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6" name="Line 15">
              <a:extLst>
                <a:ext uri="{FF2B5EF4-FFF2-40B4-BE49-F238E27FC236}">
                  <a16:creationId xmlns="" xmlns:a16="http://schemas.microsoft.com/office/drawing/2014/main" id="{AC659EC3-26FF-4B39-B5B6-7E35475EE404}"/>
                </a:ext>
              </a:extLst>
            </p:cNvPr>
            <p:cNvSpPr>
              <a:spLocks noChangeShapeType="1"/>
            </p:cNvSpPr>
            <p:nvPr/>
          </p:nvSpPr>
          <p:spPr bwMode="auto">
            <a:xfrm>
              <a:off x="7609075" y="2815431"/>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7" name="Line 16">
              <a:extLst>
                <a:ext uri="{FF2B5EF4-FFF2-40B4-BE49-F238E27FC236}">
                  <a16:creationId xmlns="" xmlns:a16="http://schemas.microsoft.com/office/drawing/2014/main" id="{68C86FD7-244C-4491-A142-6FA48B2E1CCA}"/>
                </a:ext>
              </a:extLst>
            </p:cNvPr>
            <p:cNvSpPr>
              <a:spLocks noChangeShapeType="1"/>
            </p:cNvSpPr>
            <p:nvPr/>
          </p:nvSpPr>
          <p:spPr bwMode="auto">
            <a:xfrm>
              <a:off x="8523475" y="2815431"/>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8" name="Line 17">
              <a:extLst>
                <a:ext uri="{FF2B5EF4-FFF2-40B4-BE49-F238E27FC236}">
                  <a16:creationId xmlns="" xmlns:a16="http://schemas.microsoft.com/office/drawing/2014/main" id="{02E43AF4-C8A3-435A-939C-618E686952E0}"/>
                </a:ext>
              </a:extLst>
            </p:cNvPr>
            <p:cNvSpPr>
              <a:spLocks noChangeShapeType="1"/>
            </p:cNvSpPr>
            <p:nvPr/>
          </p:nvSpPr>
          <p:spPr bwMode="auto">
            <a:xfrm>
              <a:off x="9666475" y="2815431"/>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19" name="Line 18">
              <a:extLst>
                <a:ext uri="{FF2B5EF4-FFF2-40B4-BE49-F238E27FC236}">
                  <a16:creationId xmlns="" xmlns:a16="http://schemas.microsoft.com/office/drawing/2014/main" id="{F965CFE4-154F-4D72-8D13-52A5C41AEC10}"/>
                </a:ext>
              </a:extLst>
            </p:cNvPr>
            <p:cNvSpPr>
              <a:spLocks noChangeShapeType="1"/>
            </p:cNvSpPr>
            <p:nvPr/>
          </p:nvSpPr>
          <p:spPr bwMode="auto">
            <a:xfrm flipV="1">
              <a:off x="9666475" y="2129631"/>
              <a:ext cx="0" cy="685800"/>
            </a:xfrm>
            <a:prstGeom prst="line">
              <a:avLst/>
            </a:prstGeom>
            <a:noFill/>
            <a:ln w="28575">
              <a:solidFill>
                <a:schemeClr val="tx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0" name="Text Box 19">
              <a:extLst>
                <a:ext uri="{FF2B5EF4-FFF2-40B4-BE49-F238E27FC236}">
                  <a16:creationId xmlns="" xmlns:a16="http://schemas.microsoft.com/office/drawing/2014/main" id="{435EA92A-CF66-4254-9D9C-CB1FD82C4891}"/>
                </a:ext>
              </a:extLst>
            </p:cNvPr>
            <p:cNvSpPr txBox="1">
              <a:spLocks noChangeArrowheads="1"/>
            </p:cNvSpPr>
            <p:nvPr/>
          </p:nvSpPr>
          <p:spPr bwMode="auto">
            <a:xfrm>
              <a:off x="6197861" y="4380706"/>
              <a:ext cx="1009502"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t>$ 15,000</a:t>
              </a:r>
            </a:p>
          </p:txBody>
        </p:sp>
        <p:sp>
          <p:nvSpPr>
            <p:cNvPr id="21" name="Text Box 20">
              <a:extLst>
                <a:ext uri="{FF2B5EF4-FFF2-40B4-BE49-F238E27FC236}">
                  <a16:creationId xmlns="" xmlns:a16="http://schemas.microsoft.com/office/drawing/2014/main" id="{16F116A3-78E6-43AD-81B6-5B9F4038130E}"/>
                </a:ext>
              </a:extLst>
            </p:cNvPr>
            <p:cNvSpPr txBox="1">
              <a:spLocks noChangeArrowheads="1"/>
            </p:cNvSpPr>
            <p:nvPr/>
          </p:nvSpPr>
          <p:spPr bwMode="auto">
            <a:xfrm>
              <a:off x="8111057" y="3390106"/>
              <a:ext cx="824836"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t>$ 6000</a:t>
              </a:r>
            </a:p>
          </p:txBody>
        </p:sp>
        <p:sp>
          <p:nvSpPr>
            <p:cNvPr id="22" name="Text Box 21">
              <a:extLst>
                <a:ext uri="{FF2B5EF4-FFF2-40B4-BE49-F238E27FC236}">
                  <a16:creationId xmlns="" xmlns:a16="http://schemas.microsoft.com/office/drawing/2014/main" id="{F45552CA-37D8-4C0E-AA3F-C5A31C8CBBE5}"/>
                </a:ext>
              </a:extLst>
            </p:cNvPr>
            <p:cNvSpPr txBox="1">
              <a:spLocks noChangeArrowheads="1"/>
            </p:cNvSpPr>
            <p:nvPr/>
          </p:nvSpPr>
          <p:spPr bwMode="auto">
            <a:xfrm>
              <a:off x="9254056" y="1707899"/>
              <a:ext cx="824836"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t>$ 5500</a:t>
              </a:r>
            </a:p>
          </p:txBody>
        </p:sp>
        <p:sp>
          <p:nvSpPr>
            <p:cNvPr id="23" name="Text Box 22">
              <a:extLst>
                <a:ext uri="{FF2B5EF4-FFF2-40B4-BE49-F238E27FC236}">
                  <a16:creationId xmlns="" xmlns:a16="http://schemas.microsoft.com/office/drawing/2014/main" id="{95563FAF-CD2B-4410-8458-E1A4D3229FFE}"/>
                </a:ext>
              </a:extLst>
            </p:cNvPr>
            <p:cNvSpPr txBox="1">
              <a:spLocks noChangeArrowheads="1"/>
            </p:cNvSpPr>
            <p:nvPr/>
          </p:nvSpPr>
          <p:spPr bwMode="auto">
            <a:xfrm>
              <a:off x="3242996" y="1789906"/>
              <a:ext cx="1118506" cy="461665"/>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b="1" dirty="0"/>
                <a:t>Defender</a:t>
              </a:r>
            </a:p>
          </p:txBody>
        </p:sp>
        <p:sp>
          <p:nvSpPr>
            <p:cNvPr id="24" name="Text Box 23">
              <a:extLst>
                <a:ext uri="{FF2B5EF4-FFF2-40B4-BE49-F238E27FC236}">
                  <a16:creationId xmlns="" xmlns:a16="http://schemas.microsoft.com/office/drawing/2014/main" id="{232061AF-935C-4F2C-8D22-E0440487FA07}"/>
                </a:ext>
              </a:extLst>
            </p:cNvPr>
            <p:cNvSpPr txBox="1">
              <a:spLocks noChangeArrowheads="1"/>
            </p:cNvSpPr>
            <p:nvPr/>
          </p:nvSpPr>
          <p:spPr bwMode="auto">
            <a:xfrm>
              <a:off x="7182037" y="1713706"/>
              <a:ext cx="1519238" cy="457200"/>
            </a:xfrm>
            <a:prstGeom prst="rect">
              <a:avLst/>
            </a:prstGeom>
            <a:noFill/>
            <a:ln w="9525">
              <a:noFill/>
              <a:miter lim="800000"/>
              <a:headEnd/>
              <a:tailEnd/>
            </a:ln>
            <a:effectLst/>
          </p:spPr>
          <p:txBody>
            <a:bodyPr>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b="1" dirty="0"/>
                <a:t>Challenger</a:t>
              </a:r>
            </a:p>
          </p:txBody>
        </p:sp>
        <p:sp>
          <p:nvSpPr>
            <p:cNvPr id="25" name="Line 26">
              <a:extLst>
                <a:ext uri="{FF2B5EF4-FFF2-40B4-BE49-F238E27FC236}">
                  <a16:creationId xmlns="" xmlns:a16="http://schemas.microsoft.com/office/drawing/2014/main" id="{58491716-E160-4E9B-89FB-A6D160428A1D}"/>
                </a:ext>
              </a:extLst>
            </p:cNvPr>
            <p:cNvSpPr>
              <a:spLocks noChangeShapeType="1"/>
            </p:cNvSpPr>
            <p:nvPr/>
          </p:nvSpPr>
          <p:spPr bwMode="auto">
            <a:xfrm>
              <a:off x="2411600" y="2821781"/>
              <a:ext cx="0" cy="990600"/>
            </a:xfrm>
            <a:prstGeom prst="line">
              <a:avLst/>
            </a:prstGeom>
            <a:noFill/>
            <a:ln w="57150">
              <a:solidFill>
                <a:schemeClr val="accent1"/>
              </a:solidFill>
              <a:prstDash val="sysDot"/>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6" name="Text Box 27">
              <a:extLst>
                <a:ext uri="{FF2B5EF4-FFF2-40B4-BE49-F238E27FC236}">
                  <a16:creationId xmlns="" xmlns:a16="http://schemas.microsoft.com/office/drawing/2014/main" id="{7CEC3055-3920-48BF-B548-935F68C89101}"/>
                </a:ext>
              </a:extLst>
            </p:cNvPr>
            <p:cNvSpPr txBox="1">
              <a:spLocks noChangeArrowheads="1"/>
            </p:cNvSpPr>
            <p:nvPr/>
          </p:nvSpPr>
          <p:spPr bwMode="auto">
            <a:xfrm>
              <a:off x="1924237" y="3771106"/>
              <a:ext cx="1174750" cy="457200"/>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r>
                <a:rPr lang="en-US" dirty="0"/>
                <a:t>$10,000</a:t>
              </a:r>
            </a:p>
          </p:txBody>
        </p:sp>
        <p:sp>
          <p:nvSpPr>
            <p:cNvPr id="27" name="Line 28">
              <a:extLst>
                <a:ext uri="{FF2B5EF4-FFF2-40B4-BE49-F238E27FC236}">
                  <a16:creationId xmlns="" xmlns:a16="http://schemas.microsoft.com/office/drawing/2014/main" id="{A27DFE86-62B9-492D-876A-E3E48D6FC52B}"/>
                </a:ext>
              </a:extLst>
            </p:cNvPr>
            <p:cNvSpPr>
              <a:spLocks noChangeShapeType="1"/>
            </p:cNvSpPr>
            <p:nvPr/>
          </p:nvSpPr>
          <p:spPr bwMode="auto">
            <a:xfrm>
              <a:off x="6648637" y="2780506"/>
              <a:ext cx="0" cy="1524000"/>
            </a:xfrm>
            <a:prstGeom prst="line">
              <a:avLst/>
            </a:prstGeom>
            <a:noFill/>
            <a:ln w="76200">
              <a:solidFill>
                <a:srgbClr val="FF3300"/>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sp>
          <p:nvSpPr>
            <p:cNvPr id="28" name="Text Box 30">
              <a:extLst>
                <a:ext uri="{FF2B5EF4-FFF2-40B4-BE49-F238E27FC236}">
                  <a16:creationId xmlns="" xmlns:a16="http://schemas.microsoft.com/office/drawing/2014/main" id="{7FCA1DA5-CC85-4681-8156-3A0FB3E82D95}"/>
                </a:ext>
              </a:extLst>
            </p:cNvPr>
            <p:cNvSpPr txBox="1">
              <a:spLocks noChangeArrowheads="1"/>
            </p:cNvSpPr>
            <p:nvPr/>
          </p:nvSpPr>
          <p:spPr bwMode="auto">
            <a:xfrm>
              <a:off x="3067237" y="4228306"/>
              <a:ext cx="2978150" cy="915988"/>
            </a:xfrm>
            <a:prstGeom prst="rect">
              <a:avLst/>
            </a:prstGeom>
            <a:noFill/>
            <a:ln w="9525">
              <a:noFill/>
              <a:miter lim="800000"/>
              <a:headEnd/>
              <a:tailEnd/>
            </a:ln>
            <a:effectLst/>
          </p:spPr>
          <p:txBody>
            <a:bodyPr wrap="none">
              <a:spAutoFit/>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pPr algn="l"/>
              <a:r>
                <a:rPr lang="en-US" sz="1800">
                  <a:solidFill>
                    <a:srgbClr val="A50021"/>
                  </a:solidFill>
                </a:rPr>
                <a:t>Proceeds from sale viewed as</a:t>
              </a:r>
            </a:p>
            <a:p>
              <a:pPr algn="l"/>
              <a:r>
                <a:rPr lang="en-US" sz="1800">
                  <a:solidFill>
                    <a:srgbClr val="A50021"/>
                  </a:solidFill>
                </a:rPr>
                <a:t>an opportunity cost of keeping</a:t>
              </a:r>
            </a:p>
            <a:p>
              <a:pPr algn="l"/>
              <a:r>
                <a:rPr lang="en-US" sz="1800">
                  <a:solidFill>
                    <a:srgbClr val="A50021"/>
                  </a:solidFill>
                </a:rPr>
                <a:t>the asset</a:t>
              </a:r>
            </a:p>
          </p:txBody>
        </p:sp>
        <p:sp>
          <p:nvSpPr>
            <p:cNvPr id="29" name="Line 31">
              <a:extLst>
                <a:ext uri="{FF2B5EF4-FFF2-40B4-BE49-F238E27FC236}">
                  <a16:creationId xmlns="" xmlns:a16="http://schemas.microsoft.com/office/drawing/2014/main" id="{537C62A1-422E-4320-B2BD-FF0A31D4AA0F}"/>
                </a:ext>
              </a:extLst>
            </p:cNvPr>
            <p:cNvSpPr>
              <a:spLocks noChangeShapeType="1"/>
            </p:cNvSpPr>
            <p:nvPr/>
          </p:nvSpPr>
          <p:spPr bwMode="auto">
            <a:xfrm flipH="1" flipV="1">
              <a:off x="2914837" y="4456906"/>
              <a:ext cx="152400" cy="304800"/>
            </a:xfrm>
            <a:prstGeom prst="line">
              <a:avLst/>
            </a:prstGeom>
            <a:noFill/>
            <a:ln w="9525">
              <a:solidFill>
                <a:schemeClr val="accent1"/>
              </a:solidFill>
              <a:round/>
              <a:headEnd/>
              <a:tailEnd type="triangle" w="med" len="med"/>
            </a:ln>
            <a:effectLst/>
          </p:spPr>
          <p:txBody>
            <a:bodyPr/>
            <a:lstStyle>
              <a:defPPr>
                <a:defRPr lang="en-US"/>
              </a:defPPr>
              <a:lvl1pPr algn="ctr" rtl="0" fontAlgn="base">
                <a:spcBef>
                  <a:spcPct val="0"/>
                </a:spcBef>
                <a:spcAft>
                  <a:spcPct val="0"/>
                </a:spcAft>
                <a:defRPr sz="2400" kern="1200">
                  <a:solidFill>
                    <a:schemeClr val="tx1"/>
                  </a:solidFill>
                  <a:latin typeface="Times New Roman" pitchFamily="18" charset="0"/>
                  <a:ea typeface="+mn-ea"/>
                  <a:cs typeface="+mn-cs"/>
                </a:defRPr>
              </a:lvl1pPr>
              <a:lvl2pPr marL="457200" algn="ctr" rtl="0" fontAlgn="base">
                <a:spcBef>
                  <a:spcPct val="0"/>
                </a:spcBef>
                <a:spcAft>
                  <a:spcPct val="0"/>
                </a:spcAft>
                <a:defRPr sz="2400" kern="1200">
                  <a:solidFill>
                    <a:schemeClr val="tx1"/>
                  </a:solidFill>
                  <a:latin typeface="Times New Roman" pitchFamily="18" charset="0"/>
                  <a:ea typeface="+mn-ea"/>
                  <a:cs typeface="+mn-cs"/>
                </a:defRPr>
              </a:lvl2pPr>
              <a:lvl3pPr marL="914400" algn="ctr" rtl="0" fontAlgn="base">
                <a:spcBef>
                  <a:spcPct val="0"/>
                </a:spcBef>
                <a:spcAft>
                  <a:spcPct val="0"/>
                </a:spcAft>
                <a:defRPr sz="2400" kern="1200">
                  <a:solidFill>
                    <a:schemeClr val="tx1"/>
                  </a:solidFill>
                  <a:latin typeface="Times New Roman" pitchFamily="18" charset="0"/>
                  <a:ea typeface="+mn-ea"/>
                  <a:cs typeface="+mn-cs"/>
                </a:defRPr>
              </a:lvl3pPr>
              <a:lvl4pPr marL="1371600" algn="ctr" rtl="0" fontAlgn="base">
                <a:spcBef>
                  <a:spcPct val="0"/>
                </a:spcBef>
                <a:spcAft>
                  <a:spcPct val="0"/>
                </a:spcAft>
                <a:defRPr sz="2400" kern="1200">
                  <a:solidFill>
                    <a:schemeClr val="tx1"/>
                  </a:solidFill>
                  <a:latin typeface="Times New Roman" pitchFamily="18" charset="0"/>
                  <a:ea typeface="+mn-ea"/>
                  <a:cs typeface="+mn-cs"/>
                </a:defRPr>
              </a:lvl4pPr>
              <a:lvl5pPr marL="1828800" algn="ctr"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a:lstStyle>
            <a:p>
              <a:endParaRPr lang="en-US"/>
            </a:p>
          </p:txBody>
        </p:sp>
      </p:grpSp>
      <p:sp>
        <p:nvSpPr>
          <p:cNvPr id="30" name="Title 1"/>
          <p:cNvSpPr>
            <a:spLocks noGrp="1"/>
          </p:cNvSpPr>
          <p:nvPr>
            <p:ph type="title"/>
          </p:nvPr>
        </p:nvSpPr>
        <p:spPr>
          <a:xfrm>
            <a:off x="1407707" y="328432"/>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2" name="Title 1"/>
          <p:cNvSpPr txBox="1">
            <a:spLocks/>
          </p:cNvSpPr>
          <p:nvPr/>
        </p:nvSpPr>
        <p:spPr>
          <a:xfrm>
            <a:off x="4344481" y="5047425"/>
            <a:ext cx="439366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Times New Roman" panose="02020603050405020304" pitchFamily="18" charset="0"/>
                <a:cs typeface="Times New Roman" panose="02020603050405020304" pitchFamily="18" charset="0"/>
              </a:rPr>
              <a:t>Source : [1]</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52204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418" y="1394304"/>
            <a:ext cx="5381446" cy="4885725"/>
          </a:xfrm>
        </p:spPr>
        <p:txBody>
          <a:bodyPr>
            <a:normAutofit/>
          </a:bodyPr>
          <a:lstStyle/>
          <a:p>
            <a:pPr marL="0" indent="0">
              <a:buNone/>
            </a:pPr>
            <a:r>
              <a:rPr lang="en-US" sz="2600" b="1" dirty="0">
                <a:solidFill>
                  <a:srgbClr val="C00000"/>
                </a:solidFill>
                <a:latin typeface="Times New Roman" panose="02020603050405020304" pitchFamily="18" charset="0"/>
                <a:ea typeface="Times New Roman" panose="02020603050405020304" pitchFamily="18" charset="0"/>
              </a:rPr>
              <a:t>Defender: </a:t>
            </a:r>
            <a:endParaRPr lang="en-AU" sz="2600" b="1" dirty="0">
              <a:solidFill>
                <a:srgbClr val="C00000"/>
              </a:solidFill>
              <a:latin typeface="Times New Roman" panose="02020603050405020304" pitchFamily="18" charset="0"/>
              <a:ea typeface="Times New Roman" panose="02020603050405020304" pitchFamily="18" charset="0"/>
            </a:endParaRPr>
          </a:p>
          <a:p>
            <a:pPr marL="0" indent="0">
              <a:buNone/>
            </a:pPr>
            <a:r>
              <a:rPr lang="en-US" sz="2600" b="1" dirty="0" smtClean="0">
                <a:effectLst/>
                <a:latin typeface="Times New Roman" panose="02020603050405020304" pitchFamily="18" charset="0"/>
                <a:ea typeface="Times New Roman" panose="02020603050405020304" pitchFamily="18" charset="0"/>
              </a:rPr>
              <a:t>PW (12%)</a:t>
            </a:r>
            <a:r>
              <a:rPr lang="en-US" sz="2600" b="1" baseline="-25000" dirty="0" smtClean="0">
                <a:effectLst/>
                <a:latin typeface="Times New Roman" panose="02020603050405020304" pitchFamily="18" charset="0"/>
                <a:ea typeface="Times New Roman" panose="02020603050405020304" pitchFamily="18" charset="0"/>
              </a:rPr>
              <a:t> D 	</a:t>
            </a:r>
            <a:r>
              <a:rPr lang="en-US" sz="2600" b="1" dirty="0" smtClean="0">
                <a:effectLst/>
                <a:latin typeface="Times New Roman" panose="02020603050405020304" pitchFamily="18" charset="0"/>
                <a:ea typeface="Times New Roman" panose="02020603050405020304" pitchFamily="18" charset="0"/>
              </a:rPr>
              <a:t>= - $ 10, 000 - $8,000(</a:t>
            </a:r>
            <a:r>
              <a:rPr lang="en-US" sz="2600" b="1" i="1" dirty="0" smtClean="0">
                <a:effectLst/>
                <a:latin typeface="Times New Roman" panose="02020603050405020304" pitchFamily="18" charset="0"/>
                <a:ea typeface="Times New Roman" panose="02020603050405020304" pitchFamily="18" charset="0"/>
              </a:rPr>
              <a:t>P</a:t>
            </a:r>
            <a:r>
              <a:rPr lang="en-US" sz="2600" b="1" dirty="0" smtClean="0">
                <a:effectLst/>
                <a:latin typeface="Times New Roman" panose="02020603050405020304" pitchFamily="18" charset="0"/>
                <a:ea typeface="Times New Roman" panose="02020603050405020304" pitchFamily="18" charset="0"/>
              </a:rPr>
              <a:t>/</a:t>
            </a:r>
            <a:r>
              <a:rPr lang="en-US" sz="2600" b="1" i="1" dirty="0" smtClean="0">
                <a:effectLst/>
                <a:latin typeface="Times New Roman" panose="02020603050405020304" pitchFamily="18" charset="0"/>
                <a:ea typeface="Times New Roman" panose="02020603050405020304" pitchFamily="18" charset="0"/>
              </a:rPr>
              <a:t>A</a:t>
            </a:r>
            <a:r>
              <a:rPr lang="en-US" sz="2600" b="1" dirty="0" smtClean="0">
                <a:effectLst/>
                <a:latin typeface="Times New Roman" panose="02020603050405020304" pitchFamily="18" charset="0"/>
                <a:ea typeface="Times New Roman" panose="02020603050405020304" pitchFamily="18" charset="0"/>
              </a:rPr>
              <a:t>, 12%, 3) + $2, 500(</a:t>
            </a:r>
            <a:r>
              <a:rPr lang="en-US" sz="2600" b="1" i="1" dirty="0" smtClean="0">
                <a:effectLst/>
                <a:latin typeface="Times New Roman" panose="02020603050405020304" pitchFamily="18" charset="0"/>
                <a:ea typeface="Times New Roman" panose="02020603050405020304" pitchFamily="18" charset="0"/>
              </a:rPr>
              <a:t>P</a:t>
            </a:r>
            <a:r>
              <a:rPr lang="en-US" sz="2600" b="1" dirty="0" smtClean="0">
                <a:effectLst/>
                <a:latin typeface="Times New Roman" panose="02020603050405020304" pitchFamily="18" charset="0"/>
                <a:ea typeface="Times New Roman" panose="02020603050405020304" pitchFamily="18" charset="0"/>
              </a:rPr>
              <a:t>/</a:t>
            </a:r>
            <a:r>
              <a:rPr lang="en-US" sz="2600" b="1" i="1" dirty="0" smtClean="0">
                <a:effectLst/>
                <a:latin typeface="Times New Roman" panose="02020603050405020304" pitchFamily="18" charset="0"/>
                <a:ea typeface="Times New Roman" panose="02020603050405020304" pitchFamily="18" charset="0"/>
              </a:rPr>
              <a:t>F</a:t>
            </a:r>
            <a:r>
              <a:rPr lang="en-US" sz="2600" b="1" dirty="0" smtClean="0">
                <a:effectLst/>
                <a:latin typeface="Times New Roman" panose="02020603050405020304" pitchFamily="18" charset="0"/>
                <a:ea typeface="Times New Roman" panose="02020603050405020304" pitchFamily="18" charset="0"/>
              </a:rPr>
              <a:t>, 12%, 3)</a:t>
            </a:r>
            <a:endParaRPr lang="en-AU" sz="2600" b="1" dirty="0" smtClean="0">
              <a:effectLst/>
              <a:latin typeface="Times New Roman" panose="02020603050405020304" pitchFamily="18" charset="0"/>
              <a:ea typeface="Times New Roman" panose="02020603050405020304" pitchFamily="18" charset="0"/>
            </a:endParaRPr>
          </a:p>
          <a:p>
            <a:pPr marL="0" indent="0">
              <a:buNone/>
            </a:pPr>
            <a:r>
              <a:rPr lang="en-US" sz="2600" b="1" dirty="0" smtClean="0">
                <a:effectLst/>
                <a:latin typeface="Times New Roman" panose="02020603050405020304" pitchFamily="18" charset="0"/>
                <a:ea typeface="Times New Roman" panose="02020603050405020304" pitchFamily="18" charset="0"/>
              </a:rPr>
              <a:t> 	= - $ 27, 434.90</a:t>
            </a:r>
            <a:endParaRPr lang="en-AU" sz="2600" b="1" dirty="0" smtClean="0">
              <a:effectLst/>
              <a:latin typeface="Times New Roman" panose="02020603050405020304" pitchFamily="18" charset="0"/>
              <a:ea typeface="Times New Roman" panose="02020603050405020304" pitchFamily="18" charset="0"/>
            </a:endParaRPr>
          </a:p>
          <a:p>
            <a:pPr marL="0" indent="0">
              <a:buNone/>
            </a:pPr>
            <a:r>
              <a:rPr lang="en-US" sz="2600" b="1" dirty="0" smtClean="0">
                <a:effectLst/>
                <a:latin typeface="Times New Roman" panose="02020603050405020304" pitchFamily="18" charset="0"/>
                <a:ea typeface="Times New Roman" panose="02020603050405020304" pitchFamily="18" charset="0"/>
              </a:rPr>
              <a:t>AW (12%)</a:t>
            </a:r>
            <a:r>
              <a:rPr lang="en-US" sz="2600" b="1" baseline="-25000" dirty="0" smtClean="0">
                <a:effectLst/>
                <a:latin typeface="Times New Roman" panose="02020603050405020304" pitchFamily="18" charset="0"/>
                <a:ea typeface="Times New Roman" panose="02020603050405020304" pitchFamily="18" charset="0"/>
              </a:rPr>
              <a:t> D </a:t>
            </a:r>
            <a:r>
              <a:rPr lang="en-US" sz="2600" b="1" dirty="0" smtClean="0">
                <a:effectLst/>
                <a:latin typeface="Times New Roman" panose="02020603050405020304" pitchFamily="18" charset="0"/>
                <a:ea typeface="Times New Roman" panose="02020603050405020304" pitchFamily="18" charset="0"/>
              </a:rPr>
              <a:t>= PW (12%)</a:t>
            </a:r>
            <a:r>
              <a:rPr lang="en-US" sz="2600" b="1" baseline="-25000" dirty="0" smtClean="0">
                <a:effectLst/>
                <a:latin typeface="Times New Roman" panose="02020603050405020304" pitchFamily="18" charset="0"/>
                <a:ea typeface="Times New Roman" panose="02020603050405020304" pitchFamily="18" charset="0"/>
              </a:rPr>
              <a:t> D</a:t>
            </a:r>
            <a:r>
              <a:rPr lang="en-US" sz="2600" b="1" dirty="0" smtClean="0">
                <a:effectLst/>
                <a:latin typeface="Times New Roman" panose="02020603050405020304" pitchFamily="18" charset="0"/>
                <a:ea typeface="Times New Roman" panose="02020603050405020304" pitchFamily="18" charset="0"/>
              </a:rPr>
              <a:t> (</a:t>
            </a:r>
            <a:r>
              <a:rPr lang="en-US" sz="2600" b="1" i="1" dirty="0" smtClean="0">
                <a:effectLst/>
                <a:latin typeface="Times New Roman" panose="02020603050405020304" pitchFamily="18" charset="0"/>
                <a:ea typeface="Times New Roman" panose="02020603050405020304" pitchFamily="18" charset="0"/>
              </a:rPr>
              <a:t>A</a:t>
            </a:r>
            <a:r>
              <a:rPr lang="en-US" sz="2600" b="1" dirty="0" smtClean="0">
                <a:effectLst/>
                <a:latin typeface="Times New Roman" panose="02020603050405020304" pitchFamily="18" charset="0"/>
                <a:ea typeface="Times New Roman" panose="02020603050405020304" pitchFamily="18" charset="0"/>
              </a:rPr>
              <a:t>/</a:t>
            </a:r>
            <a:r>
              <a:rPr lang="en-US" sz="2600" b="1" i="1" dirty="0" smtClean="0">
                <a:effectLst/>
                <a:latin typeface="Times New Roman" panose="02020603050405020304" pitchFamily="18" charset="0"/>
                <a:ea typeface="Times New Roman" panose="02020603050405020304" pitchFamily="18" charset="0"/>
              </a:rPr>
              <a:t>P</a:t>
            </a:r>
            <a:r>
              <a:rPr lang="en-US" sz="2600" b="1" dirty="0" smtClean="0">
                <a:effectLst/>
                <a:latin typeface="Times New Roman" panose="02020603050405020304" pitchFamily="18" charset="0"/>
                <a:ea typeface="Times New Roman" panose="02020603050405020304" pitchFamily="18" charset="0"/>
              </a:rPr>
              <a:t>, 12%, 3)</a:t>
            </a:r>
            <a:endParaRPr lang="en-AU" sz="2600" b="1" dirty="0" smtClean="0">
              <a:effectLst/>
              <a:latin typeface="Times New Roman" panose="02020603050405020304" pitchFamily="18" charset="0"/>
              <a:ea typeface="Times New Roman" panose="02020603050405020304" pitchFamily="18" charset="0"/>
            </a:endParaRPr>
          </a:p>
          <a:p>
            <a:pPr marL="0" indent="0">
              <a:buNone/>
            </a:pPr>
            <a:r>
              <a:rPr lang="en-US" sz="2600" b="1" dirty="0" smtClean="0">
                <a:effectLst/>
                <a:latin typeface="Times New Roman" panose="02020603050405020304" pitchFamily="18" charset="0"/>
                <a:ea typeface="Times New Roman" panose="02020603050405020304" pitchFamily="18" charset="0"/>
              </a:rPr>
              <a:t>                  	 = - $ 11, 422.64</a:t>
            </a:r>
            <a:endParaRPr lang="en-AU" sz="2600" b="1" dirty="0" smtClean="0">
              <a:effectLst/>
              <a:latin typeface="Times New Roman" panose="02020603050405020304" pitchFamily="18" charset="0"/>
              <a:ea typeface="Times New Roman" panose="02020603050405020304" pitchFamily="18" charset="0"/>
            </a:endParaRPr>
          </a:p>
          <a:p>
            <a:endParaRPr lang="en-US" dirty="0"/>
          </a:p>
        </p:txBody>
      </p:sp>
      <p:sp>
        <p:nvSpPr>
          <p:cNvPr id="4" name="Title 1"/>
          <p:cNvSpPr>
            <a:spLocks noGrp="1"/>
          </p:cNvSpPr>
          <p:nvPr>
            <p:ph type="title"/>
          </p:nvPr>
        </p:nvSpPr>
        <p:spPr>
          <a:xfrm>
            <a:off x="838200" y="218476"/>
            <a:ext cx="10515600" cy="1325563"/>
          </a:xfrm>
        </p:spPr>
        <p:txBody>
          <a:bodyPr>
            <a:norm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926348" y="1425634"/>
            <a:ext cx="5891842" cy="2893100"/>
          </a:xfrm>
          <a:prstGeom prst="rect">
            <a:avLst/>
          </a:prstGeom>
        </p:spPr>
        <p:txBody>
          <a:bodyPr wrap="square">
            <a:spAutoFit/>
          </a:bodyPr>
          <a:lstStyle/>
          <a:p>
            <a:r>
              <a:rPr lang="en-US" sz="2600" b="1" dirty="0">
                <a:solidFill>
                  <a:srgbClr val="C00000"/>
                </a:solidFill>
                <a:latin typeface="Times New Roman" panose="02020603050405020304" pitchFamily="18" charset="0"/>
                <a:ea typeface="Times New Roman" panose="02020603050405020304" pitchFamily="18" charset="0"/>
              </a:rPr>
              <a:t>Challenger: </a:t>
            </a:r>
            <a:endParaRPr lang="en-AU" sz="2600" b="1" dirty="0">
              <a:solidFill>
                <a:srgbClr val="C00000"/>
              </a:solidFill>
              <a:latin typeface="Times New Roman" panose="02020603050405020304" pitchFamily="18" charset="0"/>
              <a:ea typeface="Times New Roman" panose="02020603050405020304" pitchFamily="18" charset="0"/>
            </a:endParaRPr>
          </a:p>
          <a:p>
            <a:r>
              <a:rPr lang="en-US" sz="2600" b="1" dirty="0" smtClean="0">
                <a:latin typeface="Times New Roman" panose="02020603050405020304" pitchFamily="18" charset="0"/>
                <a:ea typeface="Times New Roman" panose="02020603050405020304" pitchFamily="18" charset="0"/>
              </a:rPr>
              <a:t>PW </a:t>
            </a:r>
            <a:r>
              <a:rPr lang="en-US" sz="2600" b="1" dirty="0">
                <a:latin typeface="Times New Roman" panose="02020603050405020304" pitchFamily="18" charset="0"/>
                <a:ea typeface="Times New Roman" panose="02020603050405020304" pitchFamily="18" charset="0"/>
              </a:rPr>
              <a:t>(12%) </a:t>
            </a:r>
            <a:r>
              <a:rPr lang="en-US" sz="2600" b="1" baseline="-25000" dirty="0">
                <a:latin typeface="Times New Roman" panose="02020603050405020304" pitchFamily="18" charset="0"/>
                <a:ea typeface="Times New Roman" panose="02020603050405020304" pitchFamily="18" charset="0"/>
              </a:rPr>
              <a:t>C</a:t>
            </a:r>
            <a:r>
              <a:rPr lang="en-US" sz="2600" b="1" dirty="0">
                <a:latin typeface="Times New Roman" panose="02020603050405020304" pitchFamily="18" charset="0"/>
                <a:ea typeface="Times New Roman" panose="02020603050405020304" pitchFamily="18" charset="0"/>
              </a:rPr>
              <a:t>	 = - </a:t>
            </a:r>
            <a:r>
              <a:rPr lang="en-US" sz="2600" b="1" dirty="0" smtClean="0">
                <a:effectLst/>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15</a:t>
            </a:r>
            <a:r>
              <a:rPr lang="en-US" sz="2600" b="1" dirty="0">
                <a:latin typeface="Times New Roman" panose="02020603050405020304" pitchFamily="18" charset="0"/>
                <a:ea typeface="Times New Roman" panose="02020603050405020304" pitchFamily="18" charset="0"/>
              </a:rPr>
              <a:t>, 000 - </a:t>
            </a:r>
            <a:r>
              <a:rPr lang="en-US" sz="2600" b="1" dirty="0" smtClean="0">
                <a:effectLst/>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6</a:t>
            </a:r>
            <a:r>
              <a:rPr lang="en-US" sz="2600" b="1" dirty="0">
                <a:latin typeface="Times New Roman" panose="02020603050405020304" pitchFamily="18" charset="0"/>
                <a:ea typeface="Times New Roman" panose="02020603050405020304" pitchFamily="18" charset="0"/>
              </a:rPr>
              <a:t>, 000(P/A, 12%, 3) + </a:t>
            </a:r>
            <a:r>
              <a:rPr lang="en-US" sz="2600" b="1" dirty="0" smtClean="0">
                <a:effectLst/>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5</a:t>
            </a:r>
            <a:r>
              <a:rPr lang="en-US" sz="2600" b="1" dirty="0">
                <a:latin typeface="Times New Roman" panose="02020603050405020304" pitchFamily="18" charset="0"/>
                <a:ea typeface="Times New Roman" panose="02020603050405020304" pitchFamily="18" charset="0"/>
              </a:rPr>
              <a:t>, 500(P/F, 12%, 3)</a:t>
            </a:r>
            <a:endParaRPr lang="en-AU" sz="2600" b="1" dirty="0">
              <a:latin typeface="Times New Roman" panose="02020603050405020304" pitchFamily="18" charset="0"/>
              <a:ea typeface="Times New Roman" panose="02020603050405020304" pitchFamily="18" charset="0"/>
            </a:endParaRPr>
          </a:p>
          <a:p>
            <a:r>
              <a:rPr lang="en-US" sz="2600" b="1" dirty="0">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 </a:t>
            </a:r>
            <a:r>
              <a:rPr lang="en-US" sz="2600" b="1" dirty="0">
                <a:latin typeface="Times New Roman" panose="02020603050405020304" pitchFamily="18" charset="0"/>
                <a:ea typeface="Times New Roman" panose="02020603050405020304" pitchFamily="18" charset="0"/>
              </a:rPr>
              <a:t>- </a:t>
            </a:r>
            <a:r>
              <a:rPr lang="en-US" sz="2600" b="1" dirty="0" smtClean="0">
                <a:effectLst/>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25</a:t>
            </a:r>
            <a:r>
              <a:rPr lang="en-US" sz="2600" b="1" dirty="0">
                <a:latin typeface="Times New Roman" panose="02020603050405020304" pitchFamily="18" charset="0"/>
                <a:ea typeface="Times New Roman" panose="02020603050405020304" pitchFamily="18" charset="0"/>
              </a:rPr>
              <a:t>, 495.90</a:t>
            </a:r>
            <a:endParaRPr lang="en-AU" sz="2600" b="1" dirty="0">
              <a:latin typeface="Times New Roman" panose="02020603050405020304" pitchFamily="18" charset="0"/>
              <a:ea typeface="Times New Roman" panose="02020603050405020304" pitchFamily="18" charset="0"/>
            </a:endParaRPr>
          </a:p>
          <a:p>
            <a:r>
              <a:rPr lang="en-US" sz="2600" b="1" dirty="0" smtClean="0">
                <a:latin typeface="Times New Roman" panose="02020603050405020304" pitchFamily="18" charset="0"/>
                <a:ea typeface="Times New Roman" panose="02020603050405020304" pitchFamily="18" charset="0"/>
              </a:rPr>
              <a:t>AW </a:t>
            </a:r>
            <a:r>
              <a:rPr lang="en-US" sz="2600" b="1" dirty="0">
                <a:latin typeface="Times New Roman" panose="02020603050405020304" pitchFamily="18" charset="0"/>
                <a:ea typeface="Times New Roman" panose="02020603050405020304" pitchFamily="18" charset="0"/>
              </a:rPr>
              <a:t>(12%) </a:t>
            </a:r>
            <a:r>
              <a:rPr lang="en-US" sz="2600" b="1" baseline="-25000" dirty="0">
                <a:latin typeface="Times New Roman" panose="02020603050405020304" pitchFamily="18" charset="0"/>
                <a:ea typeface="Times New Roman" panose="02020603050405020304" pitchFamily="18" charset="0"/>
              </a:rPr>
              <a:t>C</a:t>
            </a:r>
            <a:r>
              <a:rPr lang="en-US" sz="2600" b="1" dirty="0">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 </a:t>
            </a:r>
            <a:r>
              <a:rPr lang="en-US" sz="2600" b="1" dirty="0">
                <a:latin typeface="Times New Roman" panose="02020603050405020304" pitchFamily="18" charset="0"/>
                <a:ea typeface="Times New Roman" panose="02020603050405020304" pitchFamily="18" charset="0"/>
              </a:rPr>
              <a:t>= PW (12%) C (A/P, 12%, 3)</a:t>
            </a:r>
            <a:endParaRPr lang="en-AU" sz="2600" b="1" dirty="0">
              <a:latin typeface="Times New Roman" panose="02020603050405020304" pitchFamily="18" charset="0"/>
              <a:ea typeface="Times New Roman" panose="02020603050405020304" pitchFamily="18" charset="0"/>
            </a:endParaRPr>
          </a:p>
          <a:p>
            <a:r>
              <a:rPr lang="en-US" sz="2600" b="1" dirty="0">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 </a:t>
            </a:r>
            <a:r>
              <a:rPr lang="en-US" sz="2600" b="1" dirty="0">
                <a:latin typeface="Times New Roman" panose="02020603050405020304" pitchFamily="18" charset="0"/>
                <a:ea typeface="Times New Roman" panose="02020603050405020304" pitchFamily="18" charset="0"/>
              </a:rPr>
              <a:t>= - </a:t>
            </a:r>
            <a:r>
              <a:rPr lang="en-US" sz="2600" b="1" dirty="0" smtClean="0">
                <a:effectLst/>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10</a:t>
            </a:r>
            <a:r>
              <a:rPr lang="en-US" sz="2600" b="1" dirty="0">
                <a:latin typeface="Times New Roman" panose="02020603050405020304" pitchFamily="18" charset="0"/>
                <a:ea typeface="Times New Roman" panose="02020603050405020304" pitchFamily="18" charset="0"/>
              </a:rPr>
              <a:t>, </a:t>
            </a:r>
            <a:r>
              <a:rPr lang="en-US" sz="2600" b="1" dirty="0" smtClean="0">
                <a:latin typeface="Times New Roman" panose="02020603050405020304" pitchFamily="18" charset="0"/>
                <a:ea typeface="Times New Roman" panose="02020603050405020304" pitchFamily="18" charset="0"/>
              </a:rPr>
              <a:t>615.33</a:t>
            </a:r>
            <a:endParaRPr lang="en-AU" sz="2600" b="1" dirty="0">
              <a:latin typeface="Times New Roman" panose="02020603050405020304" pitchFamily="18" charset="0"/>
              <a:ea typeface="Times New Roman" panose="02020603050405020304" pitchFamily="18" charset="0"/>
            </a:endParaRPr>
          </a:p>
        </p:txBody>
      </p:sp>
      <p:sp>
        <p:nvSpPr>
          <p:cNvPr id="6" name="Rectangle 5"/>
          <p:cNvSpPr/>
          <p:nvPr/>
        </p:nvSpPr>
        <p:spPr>
          <a:xfrm>
            <a:off x="1443487" y="4791536"/>
            <a:ext cx="8174966" cy="954107"/>
          </a:xfrm>
          <a:prstGeom prst="rect">
            <a:avLst/>
          </a:prstGeom>
        </p:spPr>
        <p:txBody>
          <a:bodyPr wrap="square">
            <a:spAutoFit/>
          </a:bodyPr>
          <a:lstStyle/>
          <a:p>
            <a:r>
              <a:rPr lang="en-US" sz="2800" b="1" dirty="0">
                <a:solidFill>
                  <a:srgbClr val="C00000"/>
                </a:solidFill>
                <a:latin typeface="Times New Roman" panose="02020603050405020304" pitchFamily="18" charset="0"/>
                <a:ea typeface="Times New Roman" panose="02020603050405020304" pitchFamily="18" charset="0"/>
              </a:rPr>
              <a:t>Here AW of Challenger &lt; AW of Defender, replace the defender now. </a:t>
            </a:r>
            <a:endParaRPr lang="en-AU" sz="2800" b="1" dirty="0">
              <a:solidFill>
                <a:srgbClr val="C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933104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49" y="180884"/>
            <a:ext cx="10515600" cy="1325563"/>
          </a:xfrm>
        </p:spPr>
        <p:txBody>
          <a:bodyPr>
            <a:normAutofit/>
          </a:bodyPr>
          <a:lstStyle/>
          <a:p>
            <a:r>
              <a:rPr lang="en-US" altLang="en-US" sz="3200" b="1" dirty="0">
                <a:solidFill>
                  <a:srgbClr val="002060"/>
                </a:solidFill>
                <a:latin typeface="Times New Roman" panose="02020603050405020304" pitchFamily="18" charset="0"/>
                <a:cs typeface="Times New Roman" panose="02020603050405020304" pitchFamily="18" charset="0"/>
              </a:rPr>
              <a:t>Economic service </a:t>
            </a:r>
            <a:r>
              <a:rPr lang="en-US" altLang="en-US" sz="3200" b="1" dirty="0" smtClean="0">
                <a:solidFill>
                  <a:srgbClr val="002060"/>
                </a:solidFill>
                <a:latin typeface="Times New Roman" panose="02020603050405020304" pitchFamily="18" charset="0"/>
                <a:cs typeface="Times New Roman" panose="02020603050405020304" pitchFamily="18" charset="0"/>
              </a:rPr>
              <a:t>Life (ESL) </a:t>
            </a:r>
            <a:endParaRPr lang="en-US" sz="3200" b="1" dirty="0">
              <a:solidFill>
                <a:srgbClr val="002060"/>
              </a:solidFill>
              <a:latin typeface="Times New Roman" panose="02020603050405020304" pitchFamily="18" charset="0"/>
              <a:cs typeface="Times New Roman" panose="02020603050405020304" pitchFamily="18" charset="0"/>
            </a:endParaRPr>
          </a:p>
        </p:txBody>
      </p:sp>
      <p:pic>
        <p:nvPicPr>
          <p:cNvPr id="1026" name="Picture 2" descr="Economic L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9292" y="4499161"/>
            <a:ext cx="9618452" cy="165627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579407" y="1135062"/>
            <a:ext cx="9565257" cy="4351338"/>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Economic </a:t>
            </a:r>
            <a:r>
              <a:rPr lang="en-US" b="1" dirty="0">
                <a:latin typeface="Times New Roman" panose="02020603050405020304" pitchFamily="18" charset="0"/>
                <a:cs typeface="Times New Roman" panose="02020603050405020304" pitchFamily="18" charset="0"/>
              </a:rPr>
              <a:t>life is the expected period of time during which an asset remains useful to the average owner. When an asset is no longer useful to its owner, then it is said to be past its economic </a:t>
            </a:r>
            <a:r>
              <a:rPr lang="en-US" b="1" dirty="0" smtClean="0">
                <a:latin typeface="Times New Roman" panose="02020603050405020304" pitchFamily="18" charset="0"/>
                <a:cs typeface="Times New Roman" panose="02020603050405020304" pitchFamily="18" charset="0"/>
              </a:rPr>
              <a:t>life. [3]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 asset should be retained for a time period that minimizes its cost to the owner.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We need to consider how long an asset should be held once it is placed in service. </a:t>
            </a:r>
            <a:endParaRPr lang="en-US"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5362035" y="5789297"/>
            <a:ext cx="4393666" cy="55974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Times New Roman" panose="02020603050405020304" pitchFamily="18" charset="0"/>
                <a:cs typeface="Times New Roman" panose="02020603050405020304" pitchFamily="18" charset="0"/>
              </a:rPr>
              <a:t>Source : [4]</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81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034" y="1497821"/>
            <a:ext cx="9573883" cy="4997870"/>
          </a:xfrm>
        </p:spPr>
        <p:txBody>
          <a:bodyPr>
            <a:normAutofit/>
          </a:bodyPr>
          <a:lstStyle/>
          <a:p>
            <a:pPr algn="just">
              <a:lnSpc>
                <a:spcPct val="100000"/>
              </a:lnSpc>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In engineering economic analysis, an asset’s operating and maintenance (O&amp;M) costs increase with age, we are more interested in knowing the asset’s practical service life, rather than its remaining physical life. [1]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The economic service life (ESL) is the number of year n at which the </a:t>
            </a:r>
            <a:r>
              <a:rPr lang="en-US" altLang="en-US" b="1" dirty="0">
                <a:solidFill>
                  <a:srgbClr val="C00000"/>
                </a:solidFill>
                <a:latin typeface="Times New Roman" panose="02020603050405020304" pitchFamily="18" charset="0"/>
                <a:cs typeface="Times New Roman" panose="02020603050405020304" pitchFamily="18" charset="0"/>
              </a:rPr>
              <a:t>equivalent uniform annual worth (AW) of </a:t>
            </a:r>
            <a:r>
              <a:rPr lang="en-US" altLang="en-US" b="1" dirty="0" smtClean="0">
                <a:solidFill>
                  <a:srgbClr val="C00000"/>
                </a:solidFill>
                <a:latin typeface="Times New Roman" panose="02020603050405020304" pitchFamily="18" charset="0"/>
                <a:cs typeface="Times New Roman" panose="02020603050405020304" pitchFamily="18" charset="0"/>
              </a:rPr>
              <a:t>costs (EUAC) </a:t>
            </a:r>
            <a:r>
              <a:rPr lang="en-US" altLang="en-US" b="1" dirty="0">
                <a:solidFill>
                  <a:srgbClr val="C00000"/>
                </a:solidFill>
                <a:latin typeface="Times New Roman" panose="02020603050405020304" pitchFamily="18" charset="0"/>
                <a:cs typeface="Times New Roman" panose="02020603050405020304" pitchFamily="18" charset="0"/>
              </a:rPr>
              <a:t>is the minimum</a:t>
            </a:r>
            <a:r>
              <a:rPr lang="en-US" altLang="en-US" b="1" dirty="0">
                <a:latin typeface="Times New Roman" panose="02020603050405020304" pitchFamily="18" charset="0"/>
                <a:cs typeface="Times New Roman" panose="02020603050405020304" pitchFamily="18" charset="0"/>
              </a:rPr>
              <a:t>, considering the most current cost estimates over all possible years that the asset may provide a needed service</a:t>
            </a:r>
            <a:r>
              <a:rPr lang="en-US" alt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altLang="en-US" b="1" dirty="0" smtClean="0">
                <a:latin typeface="Times New Roman" panose="02020603050405020304" pitchFamily="18" charset="0"/>
                <a:cs typeface="Times New Roman" panose="02020603050405020304" pitchFamily="18" charset="0"/>
              </a:rPr>
              <a:t>The smallest total AW of costs identifies the ESL value. [5]</a:t>
            </a:r>
            <a:endParaRPr lang="en-US" altLang="en-US" b="1"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dirty="0"/>
          </a:p>
        </p:txBody>
      </p:sp>
      <p:sp>
        <p:nvSpPr>
          <p:cNvPr id="4" name="Title 1"/>
          <p:cNvSpPr>
            <a:spLocks noGrp="1"/>
          </p:cNvSpPr>
          <p:nvPr>
            <p:ph type="title"/>
          </p:nvPr>
        </p:nvSpPr>
        <p:spPr>
          <a:xfrm>
            <a:off x="1433423" y="172258"/>
            <a:ext cx="10515600" cy="1325563"/>
          </a:xfrm>
        </p:spPr>
        <p:txBody>
          <a:bodyPr>
            <a:normAutofit/>
          </a:bodyPr>
          <a:lstStyle/>
          <a:p>
            <a:r>
              <a:rPr lang="en-US" altLang="en-US" sz="3200" b="1" dirty="0">
                <a:solidFill>
                  <a:srgbClr val="002060"/>
                </a:solidFill>
                <a:latin typeface="Times New Roman" panose="02020603050405020304" pitchFamily="18" charset="0"/>
                <a:cs typeface="Times New Roman" panose="02020603050405020304" pitchFamily="18" charset="0"/>
              </a:rPr>
              <a:t>Economic service </a:t>
            </a:r>
            <a:r>
              <a:rPr lang="en-US" altLang="en-US" sz="3200" b="1" dirty="0" smtClean="0">
                <a:solidFill>
                  <a:srgbClr val="002060"/>
                </a:solidFill>
                <a:latin typeface="Times New Roman" panose="02020603050405020304" pitchFamily="18" charset="0"/>
                <a:cs typeface="Times New Roman" panose="02020603050405020304" pitchFamily="18" charset="0"/>
              </a:rPr>
              <a:t>Life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777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11889"/>
            <a:ext cx="6045679" cy="4351338"/>
          </a:xfrm>
        </p:spPr>
        <p:txBody>
          <a:bodyPr>
            <a:normAutofit/>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“economic service life” is the useful life of a defender, or a challenger, that results in the minimum </a:t>
            </a:r>
            <a:r>
              <a:rPr lang="en-US" b="1" dirty="0" smtClean="0">
                <a:latin typeface="Times New Roman" panose="02020603050405020304" pitchFamily="18" charset="0"/>
                <a:cs typeface="Times New Roman" panose="02020603050405020304" pitchFamily="18" charset="0"/>
              </a:rPr>
              <a:t>uniform equivalent </a:t>
            </a:r>
            <a:r>
              <a:rPr lang="en-US" b="1" dirty="0">
                <a:latin typeface="Times New Roman" panose="02020603050405020304" pitchFamily="18" charset="0"/>
                <a:cs typeface="Times New Roman" panose="02020603050405020304" pitchFamily="18" charset="0"/>
              </a:rPr>
              <a:t>annual cost </a:t>
            </a:r>
            <a:r>
              <a:rPr lang="en-US" b="1" dirty="0" smtClean="0">
                <a:latin typeface="Times New Roman" panose="02020603050405020304" pitchFamily="18" charset="0"/>
                <a:cs typeface="Times New Roman" panose="02020603050405020304" pitchFamily="18" charset="0"/>
              </a:rPr>
              <a:t>(EUAC) of </a:t>
            </a:r>
            <a:r>
              <a:rPr lang="en-US" b="1" dirty="0">
                <a:latin typeface="Times New Roman" panose="02020603050405020304" pitchFamily="18" charset="0"/>
                <a:cs typeface="Times New Roman" panose="02020603050405020304" pitchFamily="18" charset="0"/>
              </a:rPr>
              <a:t>owning &amp; operating the asset. </a:t>
            </a: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Any </a:t>
            </a:r>
            <a:r>
              <a:rPr lang="en-US" b="1" dirty="0">
                <a:latin typeface="Times New Roman" panose="02020603050405020304" pitchFamily="18" charset="0"/>
                <a:cs typeface="Times New Roman" panose="02020603050405020304" pitchFamily="18" charset="0"/>
              </a:rPr>
              <a:t>defender &amp; challenger comparison should be based on their respective economic service lives. </a:t>
            </a:r>
          </a:p>
        </p:txBody>
      </p:sp>
      <p:sp>
        <p:nvSpPr>
          <p:cNvPr id="5" name="Rectangle 4"/>
          <p:cNvSpPr/>
          <p:nvPr/>
        </p:nvSpPr>
        <p:spPr>
          <a:xfrm>
            <a:off x="7530860" y="2337757"/>
            <a:ext cx="3045125" cy="322628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 name="Oval 5"/>
          <p:cNvSpPr/>
          <p:nvPr/>
        </p:nvSpPr>
        <p:spPr>
          <a:xfrm>
            <a:off x="7668883" y="2518913"/>
            <a:ext cx="2682815" cy="11731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867290" y="2596551"/>
            <a:ext cx="2286000" cy="830997"/>
          </a:xfrm>
          <a:prstGeom prst="rect">
            <a:avLst/>
          </a:prstGeom>
          <a:noFill/>
        </p:spPr>
        <p:txBody>
          <a:bodyPr wrap="square" rtlCol="0">
            <a:spAutoFit/>
          </a:bodyPr>
          <a:lstStyle/>
          <a:p>
            <a:pPr algn="ctr"/>
            <a:r>
              <a:rPr lang="en-US" sz="2400" b="1" dirty="0" smtClean="0">
                <a:latin typeface="Times New Roman" panose="02020603050405020304" pitchFamily="18" charset="0"/>
                <a:cs typeface="Times New Roman" panose="02020603050405020304" pitchFamily="18" charset="0"/>
              </a:rPr>
              <a:t>Ownership or Capital Cost </a:t>
            </a:r>
            <a:endParaRPr lang="en-US" sz="2400" b="1" dirty="0">
              <a:latin typeface="Times New Roman" panose="02020603050405020304" pitchFamily="18" charset="0"/>
              <a:cs typeface="Times New Roman" panose="02020603050405020304" pitchFamily="18" charset="0"/>
            </a:endParaRPr>
          </a:p>
        </p:txBody>
      </p:sp>
      <p:sp>
        <p:nvSpPr>
          <p:cNvPr id="8" name="Oval 7"/>
          <p:cNvSpPr/>
          <p:nvPr/>
        </p:nvSpPr>
        <p:spPr>
          <a:xfrm>
            <a:off x="7752272" y="4154982"/>
            <a:ext cx="2682815" cy="117319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7950679" y="4268645"/>
            <a:ext cx="2286000" cy="830997"/>
          </a:xfrm>
          <a:prstGeom prst="rect">
            <a:avLst/>
          </a:prstGeom>
          <a:noFill/>
        </p:spPr>
        <p:txBody>
          <a:bodyPr wrap="square" rtlCol="0">
            <a:spAutoFit/>
          </a:bodyPr>
          <a:lstStyle/>
          <a:p>
            <a:pPr algn="ctr"/>
            <a:r>
              <a:rPr lang="en-US" sz="2400" b="1" dirty="0" smtClean="0">
                <a:latin typeface="Times New Roman" panose="02020603050405020304" pitchFamily="18" charset="0"/>
                <a:cs typeface="Times New Roman" panose="02020603050405020304" pitchFamily="18" charset="0"/>
              </a:rPr>
              <a:t>Operating </a:t>
            </a:r>
          </a:p>
          <a:p>
            <a:pPr algn="ctr"/>
            <a:r>
              <a:rPr lang="en-US" sz="2400" b="1" dirty="0" smtClean="0">
                <a:latin typeface="Times New Roman" panose="02020603050405020304" pitchFamily="18" charset="0"/>
                <a:cs typeface="Times New Roman" panose="02020603050405020304" pitchFamily="18" charset="0"/>
              </a:rPr>
              <a:t>Cost </a:t>
            </a:r>
            <a:endParaRPr lang="en-US" sz="24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8816196" y="3812875"/>
            <a:ext cx="448574" cy="2501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8876581" y="3704374"/>
            <a:ext cx="388189" cy="461665"/>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7530859" y="2016212"/>
            <a:ext cx="3045125" cy="30927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3" name="TextBox 12"/>
          <p:cNvSpPr txBox="1"/>
          <p:nvPr/>
        </p:nvSpPr>
        <p:spPr>
          <a:xfrm>
            <a:off x="7752272" y="1934214"/>
            <a:ext cx="2286000" cy="461665"/>
          </a:xfrm>
          <a:prstGeom prst="rect">
            <a:avLst/>
          </a:prstGeom>
          <a:noFill/>
        </p:spPr>
        <p:txBody>
          <a:bodyPr wrap="square" rtlCol="0">
            <a:spAutoFit/>
          </a:bodyPr>
          <a:lstStyle/>
          <a:p>
            <a:pPr algn="ctr"/>
            <a:r>
              <a:rPr lang="en-US" sz="2400" b="1" dirty="0" smtClean="0">
                <a:latin typeface="Times New Roman" panose="02020603050405020304" pitchFamily="18" charset="0"/>
                <a:cs typeface="Times New Roman" panose="02020603050405020304" pitchFamily="18" charset="0"/>
              </a:rPr>
              <a:t>Minimization of </a:t>
            </a:r>
            <a:endParaRPr lang="en-US" sz="2400" b="1" dirty="0">
              <a:latin typeface="Times New Roman" panose="02020603050405020304" pitchFamily="18" charset="0"/>
              <a:cs typeface="Times New Roman" panose="02020603050405020304" pitchFamily="18" charset="0"/>
            </a:endParaRPr>
          </a:p>
        </p:txBody>
      </p:sp>
      <p:sp>
        <p:nvSpPr>
          <p:cNvPr id="14" name="Title 1"/>
          <p:cNvSpPr>
            <a:spLocks noGrp="1"/>
          </p:cNvSpPr>
          <p:nvPr>
            <p:ph type="title"/>
          </p:nvPr>
        </p:nvSpPr>
        <p:spPr>
          <a:xfrm>
            <a:off x="1485181" y="250719"/>
            <a:ext cx="10515600" cy="1325563"/>
          </a:xfrm>
        </p:spPr>
        <p:txBody>
          <a:bodyPr>
            <a:normAutofit/>
          </a:bodyPr>
          <a:lstStyle/>
          <a:p>
            <a:r>
              <a:rPr lang="en-US" altLang="en-US" sz="3200" b="1" dirty="0">
                <a:solidFill>
                  <a:srgbClr val="002060"/>
                </a:solidFill>
                <a:latin typeface="Times New Roman" panose="02020603050405020304" pitchFamily="18" charset="0"/>
                <a:cs typeface="Times New Roman" panose="02020603050405020304" pitchFamily="18" charset="0"/>
              </a:rPr>
              <a:t>Economic service </a:t>
            </a:r>
            <a:r>
              <a:rPr lang="en-US" altLang="en-US" sz="3200" b="1" dirty="0" smtClean="0">
                <a:solidFill>
                  <a:srgbClr val="002060"/>
                </a:solidFill>
                <a:latin typeface="Times New Roman" panose="02020603050405020304" pitchFamily="18" charset="0"/>
                <a:cs typeface="Times New Roman" panose="02020603050405020304" pitchFamily="18" charset="0"/>
              </a:rPr>
              <a:t>Life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177871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37429" y="1492370"/>
            <a:ext cx="5759479" cy="3606291"/>
          </a:xfrm>
        </p:spPr>
      </p:pic>
      <p:sp>
        <p:nvSpPr>
          <p:cNvPr id="7" name="Title 1"/>
          <p:cNvSpPr txBox="1">
            <a:spLocks/>
          </p:cNvSpPr>
          <p:nvPr/>
        </p:nvSpPr>
        <p:spPr>
          <a:xfrm>
            <a:off x="1467930" y="26732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Economic service Life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353683" y="1690777"/>
            <a:ext cx="5727940" cy="3539430"/>
          </a:xfrm>
          <a:prstGeom prst="rect">
            <a:avLst/>
          </a:prstGeom>
          <a:noFill/>
        </p:spPr>
        <p:txBody>
          <a:bodyPr wrap="square" rtlCol="0">
            <a:spAutoFit/>
          </a:bodyPr>
          <a:lstStyle/>
          <a:p>
            <a:pPr algn="just"/>
            <a:r>
              <a:rPr lang="en-US" sz="2800" b="1" dirty="0" smtClean="0">
                <a:latin typeface="Times New Roman" panose="02020603050405020304" pitchFamily="18" charset="0"/>
                <a:cs typeface="Times New Roman" panose="02020603050405020304" pitchFamily="18" charset="0"/>
              </a:rPr>
              <a:t>Total AW of costs is the sum of the asset’s annual capital recovery and AW of annual operating cost, i.e. </a:t>
            </a:r>
          </a:p>
          <a:p>
            <a:endParaRPr lang="en-US" sz="2800" b="1" dirty="0">
              <a:latin typeface="Times New Roman" panose="020206030504050203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pPr algn="just"/>
            <a:r>
              <a:rPr lang="en-US" sz="2800" b="1" dirty="0" smtClean="0">
                <a:solidFill>
                  <a:srgbClr val="C00000"/>
                </a:solidFill>
                <a:latin typeface="Times New Roman" panose="02020603050405020304" pitchFamily="18" charset="0"/>
                <a:cs typeface="Times New Roman" panose="02020603050405020304" pitchFamily="18" charset="0"/>
              </a:rPr>
              <a:t>Total AW = (-) Capital recovery – Aw of annual operating costs </a:t>
            </a:r>
          </a:p>
          <a:p>
            <a:pPr algn="just"/>
            <a:r>
              <a:rPr lang="en-US" sz="2800" b="1" dirty="0">
                <a:solidFill>
                  <a:srgbClr val="C00000"/>
                </a:solidFill>
                <a:latin typeface="Times New Roman" panose="02020603050405020304" pitchFamily="18" charset="0"/>
                <a:cs typeface="Times New Roman" panose="02020603050405020304" pitchFamily="18" charset="0"/>
              </a:rPr>
              <a:t> </a:t>
            </a:r>
            <a:r>
              <a:rPr lang="en-US" sz="2800" b="1" dirty="0" smtClean="0">
                <a:solidFill>
                  <a:srgbClr val="C00000"/>
                </a:solidFill>
                <a:latin typeface="Times New Roman" panose="02020603050405020304" pitchFamily="18" charset="0"/>
                <a:cs typeface="Times New Roman" panose="02020603050405020304" pitchFamily="18" charset="0"/>
              </a:rPr>
              <a:t>                =  (-) CR – AW of AOC  </a:t>
            </a:r>
            <a:endParaRPr lang="en-US" sz="2800" b="1" dirty="0">
              <a:solidFill>
                <a:srgbClr val="C00000"/>
              </a:solidFill>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7798334" y="4776667"/>
            <a:ext cx="289842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Times New Roman" panose="02020603050405020304" pitchFamily="18" charset="0"/>
                <a:cs typeface="Times New Roman" panose="02020603050405020304" pitchFamily="18" charset="0"/>
              </a:rPr>
              <a:t>Source : [5]</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06157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332343" cy="4497537"/>
          </a:xfrm>
        </p:spPr>
        <p:txBody>
          <a:bodyPr/>
          <a:lstStyle/>
          <a:p>
            <a:pPr algn="just">
              <a:buFont typeface="Wingdings" panose="05000000000000000000" pitchFamily="2" charset="2"/>
              <a:buChar char="Ø"/>
            </a:pPr>
            <a:r>
              <a:rPr lang="en-US" dirty="0" smtClean="0"/>
              <a:t> </a:t>
            </a:r>
            <a:r>
              <a:rPr lang="en-US" b="1" dirty="0">
                <a:latin typeface="Times New Roman" panose="02020603050405020304" pitchFamily="18" charset="0"/>
                <a:cs typeface="Times New Roman" panose="02020603050405020304" pitchFamily="18" charset="0"/>
              </a:rPr>
              <a:t>I</a:t>
            </a:r>
            <a:r>
              <a:rPr lang="en-US" b="1" dirty="0" smtClean="0">
                <a:latin typeface="Times New Roman" panose="02020603050405020304" pitchFamily="18" charset="0"/>
                <a:cs typeface="Times New Roman" panose="02020603050405020304" pitchFamily="18" charset="0"/>
              </a:rPr>
              <a:t>n figure, the curve of total AW of costs is represented by the concave  shape.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capital recovery cost (CR) decreases as the time is elapsing and the annual operating cost (AOC) increases.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At any year ‘n’ the capital recovery cost (CR) and annual operating cost (AOC) is calculated as: </a:t>
            </a:r>
          </a:p>
          <a:p>
            <a:pPr marL="0" indent="0" algn="just">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a:t>
            </a:r>
            <a:r>
              <a:rPr lang="en-US" b="1" dirty="0" smtClean="0">
                <a:solidFill>
                  <a:srgbClr val="C00000"/>
                </a:solidFill>
                <a:latin typeface="Times New Roman" panose="02020603050405020304" pitchFamily="18" charset="0"/>
                <a:cs typeface="Times New Roman" panose="02020603050405020304" pitchFamily="18" charset="0"/>
              </a:rPr>
              <a:t>(CR)</a:t>
            </a:r>
            <a:r>
              <a:rPr lang="en-US" b="1" baseline="-25000" dirty="0" smtClean="0">
                <a:solidFill>
                  <a:srgbClr val="C00000"/>
                </a:solidFill>
                <a:latin typeface="Times New Roman" panose="02020603050405020304" pitchFamily="18" charset="0"/>
                <a:cs typeface="Times New Roman" panose="02020603050405020304" pitchFamily="18" charset="0"/>
              </a:rPr>
              <a:t>n</a:t>
            </a:r>
            <a:r>
              <a:rPr lang="en-US" b="1" dirty="0" smtClean="0">
                <a:solidFill>
                  <a:srgbClr val="C00000"/>
                </a:solidFill>
                <a:latin typeface="Times New Roman" panose="02020603050405020304" pitchFamily="18" charset="0"/>
                <a:cs typeface="Times New Roman" panose="02020603050405020304" pitchFamily="18" charset="0"/>
              </a:rPr>
              <a:t> = - I (A/P,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n) + S (A/F,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n) </a:t>
            </a:r>
          </a:p>
          <a:p>
            <a:pPr marL="0" indent="0" algn="ctr">
              <a:buNone/>
            </a:pPr>
            <a:r>
              <a:rPr lang="en-US" b="1" dirty="0" smtClean="0">
                <a:solidFill>
                  <a:srgbClr val="C00000"/>
                </a:solidFill>
                <a:latin typeface="Times New Roman" panose="02020603050405020304" pitchFamily="18" charset="0"/>
                <a:cs typeface="Times New Roman" panose="02020603050405020304" pitchFamily="18" charset="0"/>
              </a:rPr>
              <a:t>AW of (AOC)</a:t>
            </a:r>
            <a:r>
              <a:rPr lang="en-US" b="1" baseline="-25000" dirty="0" smtClean="0">
                <a:solidFill>
                  <a:srgbClr val="C00000"/>
                </a:solidFill>
                <a:latin typeface="Times New Roman" panose="02020603050405020304" pitchFamily="18" charset="0"/>
                <a:cs typeface="Times New Roman" panose="02020603050405020304" pitchFamily="18" charset="0"/>
              </a:rPr>
              <a:t>n</a:t>
            </a:r>
            <a:r>
              <a:rPr lang="en-US" b="1" dirty="0" smtClean="0">
                <a:solidFill>
                  <a:srgbClr val="C00000"/>
                </a:solidFill>
                <a:latin typeface="Times New Roman" panose="02020603050405020304" pitchFamily="18" charset="0"/>
                <a:cs typeface="Times New Roman" panose="02020603050405020304" pitchFamily="18" charset="0"/>
              </a:rPr>
              <a:t> = { AOC</a:t>
            </a:r>
            <a:r>
              <a:rPr lang="en-US" b="1" baseline="-25000" dirty="0" smtClean="0">
                <a:solidFill>
                  <a:srgbClr val="C00000"/>
                </a:solidFill>
                <a:latin typeface="Times New Roman" panose="02020603050405020304" pitchFamily="18" charset="0"/>
                <a:cs typeface="Times New Roman" panose="02020603050405020304" pitchFamily="18" charset="0"/>
              </a:rPr>
              <a:t>1</a:t>
            </a:r>
            <a:r>
              <a:rPr lang="en-US" b="1" dirty="0" smtClean="0">
                <a:solidFill>
                  <a:srgbClr val="C00000"/>
                </a:solidFill>
                <a:latin typeface="Times New Roman" panose="02020603050405020304" pitchFamily="18" charset="0"/>
                <a:cs typeface="Times New Roman" panose="02020603050405020304" pitchFamily="18" charset="0"/>
              </a:rPr>
              <a:t>(P/F,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1) + AOC</a:t>
            </a:r>
            <a:r>
              <a:rPr lang="en-US" b="1" baseline="-25000" dirty="0" smtClean="0">
                <a:solidFill>
                  <a:srgbClr val="C00000"/>
                </a:solidFill>
                <a:latin typeface="Times New Roman" panose="02020603050405020304" pitchFamily="18" charset="0"/>
                <a:cs typeface="Times New Roman" panose="02020603050405020304" pitchFamily="18" charset="0"/>
              </a:rPr>
              <a:t>2</a:t>
            </a:r>
            <a:r>
              <a:rPr lang="en-US" b="1" dirty="0" smtClean="0">
                <a:solidFill>
                  <a:srgbClr val="C00000"/>
                </a:solidFill>
                <a:latin typeface="Times New Roman" panose="02020603050405020304" pitchFamily="18" charset="0"/>
                <a:cs typeface="Times New Roman" panose="02020603050405020304" pitchFamily="18" charset="0"/>
              </a:rPr>
              <a:t>(P/F,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1) …… + AOC </a:t>
            </a:r>
            <a:r>
              <a:rPr lang="en-US" b="1" baseline="-25000" dirty="0" smtClean="0">
                <a:solidFill>
                  <a:srgbClr val="C00000"/>
                </a:solidFill>
                <a:latin typeface="Times New Roman" panose="02020603050405020304" pitchFamily="18" charset="0"/>
                <a:cs typeface="Times New Roman" panose="02020603050405020304" pitchFamily="18" charset="0"/>
              </a:rPr>
              <a:t>n</a:t>
            </a:r>
            <a:r>
              <a:rPr lang="en-US" b="1" dirty="0" smtClean="0">
                <a:solidFill>
                  <a:srgbClr val="C00000"/>
                </a:solidFill>
                <a:latin typeface="Times New Roman" panose="02020603050405020304" pitchFamily="18" charset="0"/>
                <a:cs typeface="Times New Roman" panose="02020603050405020304" pitchFamily="18" charset="0"/>
              </a:rPr>
              <a:t> (P/F,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n) } (A/P, </a:t>
            </a:r>
            <a:r>
              <a:rPr lang="en-US" b="1" dirty="0" err="1" smtClean="0">
                <a:solidFill>
                  <a:srgbClr val="C00000"/>
                </a:solidFill>
                <a:latin typeface="Times New Roman" panose="02020603050405020304" pitchFamily="18" charset="0"/>
                <a:cs typeface="Times New Roman" panose="02020603050405020304" pitchFamily="18" charset="0"/>
              </a:rPr>
              <a:t>i</a:t>
            </a:r>
            <a:r>
              <a:rPr lang="en-US" b="1" dirty="0" smtClean="0">
                <a:solidFill>
                  <a:srgbClr val="C00000"/>
                </a:solidFill>
                <a:latin typeface="Times New Roman" panose="02020603050405020304" pitchFamily="18" charset="0"/>
                <a:cs typeface="Times New Roman" panose="02020603050405020304" pitchFamily="18" charset="0"/>
              </a:rPr>
              <a:t>%, n) </a:t>
            </a:r>
            <a:endParaRPr lang="en-US"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1442049" y="30474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Economic service Life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4798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4412" y="391005"/>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Minimum Cost life of an asset</a:t>
            </a:r>
          </a:p>
        </p:txBody>
      </p:sp>
      <p:sp>
        <p:nvSpPr>
          <p:cNvPr id="3" name="Content Placeholder 2"/>
          <p:cNvSpPr>
            <a:spLocks noGrp="1"/>
          </p:cNvSpPr>
          <p:nvPr>
            <p:ph idx="1"/>
          </p:nvPr>
        </p:nvSpPr>
        <p:spPr>
          <a:xfrm>
            <a:off x="838200" y="1825625"/>
            <a:ext cx="9884434" cy="4351338"/>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Minimum cost life of any new (existing) asset is the number of years at which the equivalent uniform annual cost (EUAC) of the ownership is minimized.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That </a:t>
            </a:r>
            <a:r>
              <a:rPr lang="en-US" b="1" dirty="0">
                <a:latin typeface="Times New Roman" panose="02020603050405020304" pitchFamily="18" charset="0"/>
                <a:cs typeface="Times New Roman" panose="02020603050405020304" pitchFamily="18" charset="0"/>
              </a:rPr>
              <a:t>is we need to identify the year in which the total EUAC is minimized.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minimum cost life is normally shorter than the useful life of the asset because of increasing operating and maintenance cost in the later years of asset life. </a:t>
            </a:r>
          </a:p>
          <a:p>
            <a:pPr marL="0" indent="0">
              <a:buNone/>
            </a:pPr>
            <a:endParaRPr lang="en-US" dirty="0"/>
          </a:p>
        </p:txBody>
      </p:sp>
    </p:spTree>
    <p:extLst>
      <p:ext uri="{BB962C8B-B14F-4D97-AF65-F5344CB8AC3E}">
        <p14:creationId xmlns:p14="http://schemas.microsoft.com/office/powerpoint/2010/main" val="2688638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2049" y="382378"/>
            <a:ext cx="10515600" cy="1325563"/>
          </a:xfrm>
        </p:spPr>
        <p:txBody>
          <a:bodyPr>
            <a:normAutofit/>
          </a:bodyPr>
          <a:lstStyle/>
          <a:p>
            <a:r>
              <a:rPr lang="en-US" altLang="en-US" sz="3200" b="1" dirty="0">
                <a:solidFill>
                  <a:srgbClr val="002060"/>
                </a:solidFill>
                <a:latin typeface="Times New Roman" panose="02020603050405020304" pitchFamily="18" charset="0"/>
                <a:cs typeface="Times New Roman" panose="02020603050405020304" pitchFamily="18" charset="0"/>
              </a:rPr>
              <a:t>EXAMPLE</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8978660" cy="4351338"/>
          </a:xfrm>
        </p:spPr>
        <p:txBody>
          <a:bodyPr/>
          <a:lstStyle/>
          <a:p>
            <a:pPr marL="0" indent="0" algn="just">
              <a:lnSpc>
                <a:spcPct val="100000"/>
              </a:lnSpc>
              <a:buNone/>
            </a:pPr>
            <a:r>
              <a:rPr lang="en-US" altLang="en-US" b="1" dirty="0">
                <a:latin typeface="Times New Roman" panose="02020603050405020304" pitchFamily="18" charset="0"/>
                <a:cs typeface="Times New Roman" panose="02020603050405020304" pitchFamily="18" charset="0"/>
              </a:rPr>
              <a:t>A piece of machinery costs $7500 and has no salvage value after it is installed. No maintenance or repair is required in the first year. The second year, the maintenance cost will be $900 and will increase on a $900 arithmetic gradient in the subsequent years. The first year operating expense will be $500 and will increase on a $400 arithmetic gradient in the following years. If interest is 8%, compute the useful life of the machinery that will result in a minimum EUAC (Find its minimum cost life).</a:t>
            </a:r>
          </a:p>
          <a:p>
            <a:pPr marL="0" indent="0" algn="just">
              <a:buNone/>
            </a:pPr>
            <a:endParaRPr lang="en-US" dirty="0"/>
          </a:p>
        </p:txBody>
      </p:sp>
    </p:spTree>
    <p:extLst>
      <p:ext uri="{BB962C8B-B14F-4D97-AF65-F5344CB8AC3E}">
        <p14:creationId xmlns:p14="http://schemas.microsoft.com/office/powerpoint/2010/main" val="31866274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164" y="4856671"/>
            <a:ext cx="9849929" cy="1565006"/>
          </a:xfrm>
        </p:spPr>
        <p:txBody>
          <a:bodyPr>
            <a:normAutofit/>
          </a:bodyPr>
          <a:lstStyle/>
          <a:p>
            <a:pPr marL="0" indent="0" algn="just">
              <a:buNone/>
            </a:pPr>
            <a:r>
              <a:rPr lang="en-US" altLang="en-US" sz="2600" b="1" dirty="0" smtClean="0">
                <a:latin typeface="Times New Roman" panose="02020603050405020304" pitchFamily="18" charset="0"/>
                <a:cs typeface="Times New Roman" panose="02020603050405020304" pitchFamily="18" charset="0"/>
              </a:rPr>
              <a:t>The EUAC are estimated for 15 years period and plotted in the following figure. From either the table or the figure, the minimum cost life of the machinery is 4 years, with minimum EUAC of $4589 for each of those 4 years.</a:t>
            </a:r>
          </a:p>
          <a:p>
            <a:pPr marL="0" indent="0">
              <a:buNone/>
            </a:pPr>
            <a:endParaRPr lang="en-US" dirty="0"/>
          </a:p>
        </p:txBody>
      </p:sp>
      <p:graphicFrame>
        <p:nvGraphicFramePr>
          <p:cNvPr id="4" name="Group 100">
            <a:extLst>
              <a:ext uri="{FF2B5EF4-FFF2-40B4-BE49-F238E27FC236}">
                <a16:creationId xmlns="" xmlns:a16="http://schemas.microsoft.com/office/drawing/2014/main" id="{F10DEA4B-9CCC-4C37-B390-154A1E1565D4}"/>
              </a:ext>
            </a:extLst>
          </p:cNvPr>
          <p:cNvGraphicFramePr>
            <a:graphicFrameLocks/>
          </p:cNvGraphicFramePr>
          <p:nvPr>
            <p:extLst>
              <p:ext uri="{D42A27DB-BD31-4B8C-83A1-F6EECF244321}">
                <p14:modId xmlns:p14="http://schemas.microsoft.com/office/powerpoint/2010/main" val="3228979841"/>
              </p:ext>
            </p:extLst>
          </p:nvPr>
        </p:nvGraphicFramePr>
        <p:xfrm>
          <a:off x="1045232" y="1363595"/>
          <a:ext cx="9021791" cy="3493076"/>
        </p:xfrm>
        <a:graphic>
          <a:graphicData uri="http://schemas.openxmlformats.org/drawingml/2006/table">
            <a:tbl>
              <a:tblPr/>
              <a:tblGrid>
                <a:gridCol w="895393">
                  <a:extLst>
                    <a:ext uri="{9D8B030D-6E8A-4147-A177-3AD203B41FA5}">
                      <a16:colId xmlns="" xmlns:a16="http://schemas.microsoft.com/office/drawing/2014/main" val="20000"/>
                    </a:ext>
                  </a:extLst>
                </a:gridCol>
                <a:gridCol w="2312633">
                  <a:extLst>
                    <a:ext uri="{9D8B030D-6E8A-4147-A177-3AD203B41FA5}">
                      <a16:colId xmlns="" xmlns:a16="http://schemas.microsoft.com/office/drawing/2014/main" val="20001"/>
                    </a:ext>
                  </a:extLst>
                </a:gridCol>
                <a:gridCol w="2245515">
                  <a:extLst>
                    <a:ext uri="{9D8B030D-6E8A-4147-A177-3AD203B41FA5}">
                      <a16:colId xmlns="" xmlns:a16="http://schemas.microsoft.com/office/drawing/2014/main" val="20002"/>
                    </a:ext>
                  </a:extLst>
                </a:gridCol>
                <a:gridCol w="2099935">
                  <a:extLst>
                    <a:ext uri="{9D8B030D-6E8A-4147-A177-3AD203B41FA5}">
                      <a16:colId xmlns="" xmlns:a16="http://schemas.microsoft.com/office/drawing/2014/main" val="20003"/>
                    </a:ext>
                  </a:extLst>
                </a:gridCol>
                <a:gridCol w="1468315">
                  <a:extLst>
                    <a:ext uri="{9D8B030D-6E8A-4147-A177-3AD203B41FA5}">
                      <a16:colId xmlns="" xmlns:a16="http://schemas.microsoft.com/office/drawing/2014/main" val="20004"/>
                    </a:ext>
                  </a:extLst>
                </a:gridCol>
              </a:tblGrid>
              <a:tr h="1268172">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Year</a:t>
                      </a:r>
                      <a:r>
                        <a:rPr kumimoji="0" lang="en-US" sz="1800" b="0" i="0" u="none" strike="noStrike" cap="none" normalizeH="0" baseline="0" dirty="0">
                          <a:ln>
                            <a:noFill/>
                          </a:ln>
                          <a:solidFill>
                            <a:srgbClr val="000099"/>
                          </a:solidFill>
                          <a:effectLst/>
                          <a:latin typeface="Arial" charset="0"/>
                          <a:cs typeface="Arial" charset="0"/>
                        </a:rPr>
                        <a:t>  </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EUAC of</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Capital Recovery   cost</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$ 7500 (A/P,8%,n)-0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EUAC of Maintenance and  Repair cost</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$ 900 (A/G, 8%,n)</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EUAC of operating costs</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rgbClr val="000099"/>
                          </a:solidFill>
                          <a:effectLst/>
                          <a:latin typeface="Arial" charset="0"/>
                          <a:cs typeface="Arial" charset="0"/>
                        </a:rPr>
                        <a:t>500 + 400 (A/G,8%,n)</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rgbClr val="000099"/>
                          </a:solidFill>
                          <a:effectLst/>
                          <a:latin typeface="Arial" charset="0"/>
                          <a:cs typeface="Arial" charset="0"/>
                        </a:rPr>
                        <a:t>EUAC </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rgbClr val="000099"/>
                          </a:solidFill>
                          <a:effectLst/>
                          <a:latin typeface="Arial" charset="0"/>
                          <a:cs typeface="Arial" charset="0"/>
                        </a:rPr>
                        <a:t>Total </a:t>
                      </a:r>
                    </a:p>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endParaRPr kumimoji="0" lang="en-US" sz="1800" b="1" i="0" u="none" strike="noStrike" cap="none" normalizeH="0" baseline="0">
                        <a:ln>
                          <a:noFill/>
                        </a:ln>
                        <a:solidFill>
                          <a:srgbClr val="000099"/>
                        </a:solidFill>
                        <a:effectLst/>
                        <a:latin typeface="Arial" charset="0"/>
                        <a:cs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chemeClr val="tx1"/>
                          </a:solidFill>
                          <a:effectLst/>
                          <a:latin typeface="Arial" charset="0"/>
                          <a:cs typeface="Arial" charset="0"/>
                        </a:rPr>
                        <a:t>$8100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chemeClr val="tx1"/>
                          </a:solidFill>
                          <a:effectLst/>
                          <a:latin typeface="Arial" charset="0"/>
                          <a:cs typeface="Arial" charset="0"/>
                        </a:rPr>
                        <a:t> $0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$500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$8600</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2</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$4206</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$ 433</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$692</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$5331</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3</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$2910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$ 854</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$880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$4644</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4</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$2264</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$1264</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$1062</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a:t>
                      </a:r>
                      <a:r>
                        <a:rPr kumimoji="0" lang="en-US" sz="1800" b="1" i="0" u="none" strike="noStrike" cap="none" normalizeH="0" baseline="0">
                          <a:ln>
                            <a:noFill/>
                          </a:ln>
                          <a:solidFill>
                            <a:srgbClr val="D61295"/>
                          </a:solidFill>
                          <a:effectLst/>
                          <a:latin typeface="Arial" charset="0"/>
                          <a:cs typeface="Arial" charset="0"/>
                        </a:rPr>
                        <a:t>$4589</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5</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$1878</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$1661</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$1238</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$4779</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5"/>
                  </a:ext>
                </a:extLst>
              </a:tr>
              <a:tr h="365771">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6</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$1622</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$ 2048</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a:ln>
                            <a:noFill/>
                          </a:ln>
                          <a:solidFill>
                            <a:schemeClr val="tx1"/>
                          </a:solidFill>
                          <a:effectLst/>
                          <a:latin typeface="Arial" charset="0"/>
                          <a:cs typeface="Arial" charset="0"/>
                        </a:rPr>
                        <a:t>$1410</a:t>
                      </a:r>
                    </a:p>
                  </a:txBody>
                  <a:tcPr marT="45721" marB="4572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Tx/>
                        <a:buFont typeface="Wingdings" pitchFamily="2" charset="2"/>
                        <a:buNone/>
                        <a:tabLst/>
                      </a:pPr>
                      <a:r>
                        <a:rPr kumimoji="0" lang="en-US" sz="1800" b="1" i="0" u="none" strike="noStrike" cap="none" normalizeH="0" baseline="0" dirty="0">
                          <a:ln>
                            <a:noFill/>
                          </a:ln>
                          <a:solidFill>
                            <a:schemeClr val="tx1"/>
                          </a:solidFill>
                          <a:effectLst/>
                          <a:latin typeface="Arial" charset="0"/>
                          <a:cs typeface="Arial" charset="0"/>
                        </a:rPr>
                        <a:t>    $5081</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6"/>
                  </a:ext>
                </a:extLst>
              </a:tr>
            </a:tbl>
          </a:graphicData>
        </a:graphic>
      </p:graphicFrame>
      <p:sp>
        <p:nvSpPr>
          <p:cNvPr id="5" name="Title 1"/>
          <p:cNvSpPr>
            <a:spLocks noGrp="1"/>
          </p:cNvSpPr>
          <p:nvPr>
            <p:ph type="title"/>
          </p:nvPr>
        </p:nvSpPr>
        <p:spPr>
          <a:xfrm>
            <a:off x="1536940" y="114959"/>
            <a:ext cx="6123317"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93480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30578172"/>
              </p:ext>
            </p:extLst>
          </p:nvPr>
        </p:nvGraphicFramePr>
        <p:xfrm>
          <a:off x="655607" y="1268078"/>
          <a:ext cx="9609828" cy="5021691"/>
        </p:xfrm>
        <a:graphic>
          <a:graphicData uri="http://schemas.openxmlformats.org/drawingml/2006/table">
            <a:tbl>
              <a:tblPr firstRow="1" firstCol="1" bandRow="1">
                <a:tableStyleId>{5C22544A-7EE6-4342-B048-85BDC9FD1C3A}</a:tableStyleId>
              </a:tblPr>
              <a:tblGrid>
                <a:gridCol w="1124000"/>
                <a:gridCol w="2017085"/>
                <a:gridCol w="2615023"/>
                <a:gridCol w="2064494"/>
                <a:gridCol w="1789226"/>
              </a:tblGrid>
              <a:tr h="1078341">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Year</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EUAC of Capital Recovery</a:t>
                      </a:r>
                    </a:p>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Rs 7500 (A/P,8%,n)</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EUAC of Maintenance and Repair Cost</a:t>
                      </a:r>
                    </a:p>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Rs 900 (A/G, 8%,n)</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EUAC of Operating Costs</a:t>
                      </a:r>
                    </a:p>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Rs 500 + Rs 400 (A/G,8%,n)</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Total EUAC</a:t>
                      </a:r>
                    </a:p>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(Rs)</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8100</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500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8600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4205.77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432.69</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692.31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5330.77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2910.25</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853.87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879.50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4643.62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i="1" dirty="0">
                          <a:solidFill>
                            <a:srgbClr val="C00000"/>
                          </a:solidFill>
                          <a:effectLst/>
                          <a:latin typeface="Times New Roman" panose="02020603050405020304" pitchFamily="18" charset="0"/>
                          <a:cs typeface="Times New Roman" panose="02020603050405020304" pitchFamily="18" charset="0"/>
                        </a:rPr>
                        <a:t>4</a:t>
                      </a:r>
                      <a:endParaRPr lang="en-US" sz="1500" b="1" i="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i="1" dirty="0">
                          <a:solidFill>
                            <a:srgbClr val="C00000"/>
                          </a:solidFill>
                          <a:effectLst/>
                          <a:latin typeface="Times New Roman" panose="02020603050405020304" pitchFamily="18" charset="0"/>
                          <a:cs typeface="Times New Roman" panose="02020603050405020304" pitchFamily="18" charset="0"/>
                        </a:rPr>
                        <a:t>2264.41</a:t>
                      </a:r>
                      <a:endParaRPr lang="en-US" sz="1500" b="1" i="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i="1" dirty="0">
                          <a:solidFill>
                            <a:srgbClr val="C00000"/>
                          </a:solidFill>
                          <a:effectLst/>
                          <a:latin typeface="Times New Roman" panose="02020603050405020304" pitchFamily="18" charset="0"/>
                          <a:cs typeface="Times New Roman" panose="02020603050405020304" pitchFamily="18" charset="0"/>
                        </a:rPr>
                        <a:t>1263.56</a:t>
                      </a:r>
                      <a:endParaRPr lang="en-US" sz="1500" b="1" i="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i="1" dirty="0">
                          <a:solidFill>
                            <a:srgbClr val="C00000"/>
                          </a:solidFill>
                          <a:effectLst/>
                          <a:latin typeface="Times New Roman" panose="02020603050405020304" pitchFamily="18" charset="0"/>
                          <a:cs typeface="Times New Roman" panose="02020603050405020304" pitchFamily="18" charset="0"/>
                        </a:rPr>
                        <a:t>1061.58</a:t>
                      </a:r>
                      <a:endParaRPr lang="en-US" sz="1500" b="1" i="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i="1" dirty="0">
                          <a:solidFill>
                            <a:srgbClr val="C00000"/>
                          </a:solidFill>
                          <a:effectLst/>
                          <a:latin typeface="Times New Roman" panose="02020603050405020304" pitchFamily="18" charset="0"/>
                          <a:cs typeface="Times New Roman" panose="02020603050405020304" pitchFamily="18" charset="0"/>
                        </a:rPr>
                        <a:t>4589.55</a:t>
                      </a:r>
                      <a:endParaRPr lang="en-US" sz="1500" b="1" i="1" dirty="0">
                        <a:solidFill>
                          <a:srgbClr val="C00000"/>
                        </a:solidFill>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5</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1878.42</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1661.82</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1238.59</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4778.84</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6</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1622.37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2048.71</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1410.54</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5081.62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1440.54</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2424.30</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1577.47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5442.31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8</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1305.11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2788.67</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1739.41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5883.19</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9</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1200.60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3141.93</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1896.41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6238.94</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10</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1117.72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3484.18</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2048.53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6650.43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1050.57</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3815.55</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2195.80</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7061.93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995.21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4136.17</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2338.30</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7469.68</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948.91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4446.19</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2476.08</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7871.18</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14</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909.73</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4745.75</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2609.22</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8264.69</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r h="253039">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15</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876.22</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a:effectLst/>
                          <a:latin typeface="Times New Roman" panose="02020603050405020304" pitchFamily="18" charset="0"/>
                          <a:cs typeface="Times New Roman" panose="02020603050405020304" pitchFamily="18" charset="0"/>
                        </a:rPr>
                        <a:t>5035.01</a:t>
                      </a:r>
                      <a:endParaRPr lang="en-US" sz="15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2737.78</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US" sz="1500" b="1" dirty="0">
                          <a:effectLst/>
                          <a:latin typeface="Times New Roman" panose="02020603050405020304" pitchFamily="18" charset="0"/>
                          <a:cs typeface="Times New Roman" panose="02020603050405020304" pitchFamily="18" charset="0"/>
                        </a:rPr>
                        <a:t>8649.02</a:t>
                      </a:r>
                      <a:endParaRPr lang="en-US" sz="15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r>
            </a:tbl>
          </a:graphicData>
        </a:graphic>
      </p:graphicFrame>
      <p:sp>
        <p:nvSpPr>
          <p:cNvPr id="5" name="Title 1"/>
          <p:cNvSpPr>
            <a:spLocks noGrp="1"/>
          </p:cNvSpPr>
          <p:nvPr>
            <p:ph type="title"/>
          </p:nvPr>
        </p:nvSpPr>
        <p:spPr>
          <a:xfrm>
            <a:off x="777815" y="149465"/>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4873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a:extLst>
              <a:ext uri="{FF2B5EF4-FFF2-40B4-BE49-F238E27FC236}">
                <a16:creationId xmlns="" xmlns:a16="http://schemas.microsoft.com/office/drawing/2014/main" id="{8EE281CD-ABA1-4078-886B-D399029ED7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468" y="1104091"/>
            <a:ext cx="9269896" cy="4451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1493808" y="0"/>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2627073" y="5651818"/>
            <a:ext cx="5747407" cy="369332"/>
          </a:xfrm>
          <a:prstGeom prst="rect">
            <a:avLst/>
          </a:prstGeom>
        </p:spPr>
        <p:txBody>
          <a:bodyPr wrap="none">
            <a:spAutoFit/>
          </a:bodyPr>
          <a:lstStyle/>
          <a:p>
            <a:r>
              <a:rPr lang="en-US" b="1" dirty="0" smtClean="0">
                <a:effectLst/>
                <a:latin typeface="Constantia" panose="02030602050306030303" pitchFamily="18" charset="0"/>
                <a:ea typeface="Constantia" panose="02030602050306030303" pitchFamily="18" charset="0"/>
                <a:cs typeface="Times New Roman" panose="02020603050405020304" pitchFamily="18" charset="0"/>
              </a:rPr>
              <a:t>Economic life is where the Total EUAC is minimized</a:t>
            </a:r>
            <a:endParaRPr lang="en-US" dirty="0"/>
          </a:p>
        </p:txBody>
      </p:sp>
    </p:spTree>
    <p:extLst>
      <p:ext uri="{BB962C8B-B14F-4D97-AF65-F5344CB8AC3E}">
        <p14:creationId xmlns:p14="http://schemas.microsoft.com/office/powerpoint/2010/main" val="6763007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98" y="142299"/>
            <a:ext cx="10515600" cy="1325563"/>
          </a:xfrm>
        </p:spPr>
        <p:txBody>
          <a:bodyPr>
            <a:normAutofit/>
          </a:bodyPr>
          <a:lstStyle/>
          <a:p>
            <a:pPr algn="ctr"/>
            <a:r>
              <a:rPr lang="en-US" sz="3200" b="1" dirty="0">
                <a:solidFill>
                  <a:srgbClr val="002060"/>
                </a:solidFill>
                <a:latin typeface="Times New Roman" panose="02020603050405020304" pitchFamily="18" charset="0"/>
                <a:cs typeface="Times New Roman" panose="02020603050405020304" pitchFamily="18" charset="0"/>
              </a:rPr>
              <a:t>PERFORMING REPLACEMENT STUDY</a:t>
            </a:r>
          </a:p>
        </p:txBody>
      </p:sp>
      <p:sp>
        <p:nvSpPr>
          <p:cNvPr id="4" name="Rectangle 3"/>
          <p:cNvSpPr/>
          <p:nvPr/>
        </p:nvSpPr>
        <p:spPr>
          <a:xfrm>
            <a:off x="3926456" y="1221776"/>
            <a:ext cx="2655498" cy="69457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5" name="TextBox 4"/>
          <p:cNvSpPr txBox="1"/>
          <p:nvPr/>
        </p:nvSpPr>
        <p:spPr>
          <a:xfrm>
            <a:off x="3925018" y="1293962"/>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REPLACEMENT STUDY </a:t>
            </a:r>
            <a:endParaRPr lang="en-US" sz="2000" b="1" dirty="0">
              <a:solidFill>
                <a:srgbClr val="C0000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a:off x="5262112" y="2001848"/>
            <a:ext cx="0" cy="18978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424022" y="2216989"/>
            <a:ext cx="5460521" cy="926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2424020" y="2241853"/>
            <a:ext cx="2" cy="7332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1394603" y="3000243"/>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Infinite Planning Horizon</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17" name="TextBox 16"/>
          <p:cNvSpPr txBox="1"/>
          <p:nvPr/>
        </p:nvSpPr>
        <p:spPr>
          <a:xfrm>
            <a:off x="6886755" y="2975099"/>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Finite Planning Horizon</a:t>
            </a:r>
            <a:endParaRPr lang="en-US" sz="2000" b="1" dirty="0">
              <a:solidFill>
                <a:srgbClr val="C00000"/>
              </a:solidFill>
              <a:latin typeface="Times New Roman" panose="02020603050405020304" pitchFamily="18" charset="0"/>
              <a:cs typeface="Times New Roman" panose="02020603050405020304" pitchFamily="18" charset="0"/>
            </a:endParaRPr>
          </a:p>
        </p:txBody>
      </p:sp>
      <p:cxnSp>
        <p:nvCxnSpPr>
          <p:cNvPr id="27" name="Straight Arrow Connector 26"/>
          <p:cNvCxnSpPr/>
          <p:nvPr/>
        </p:nvCxnSpPr>
        <p:spPr>
          <a:xfrm flipH="1">
            <a:off x="7901795" y="2218994"/>
            <a:ext cx="2" cy="7332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394603" y="4153537"/>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Find ESL of Defender and Challenger</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6886755" y="4219673"/>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Find PW /FW/AW over specified period</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1385976" y="5240510"/>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Select better AW using Marginal cost analysis</a:t>
            </a:r>
            <a:endParaRPr lang="en-US" sz="2000" b="1" dirty="0">
              <a:solidFill>
                <a:srgbClr val="C00000"/>
              </a:solidFill>
              <a:latin typeface="Times New Roman" panose="02020603050405020304" pitchFamily="18" charset="0"/>
              <a:cs typeface="Times New Roman" panose="02020603050405020304" pitchFamily="18" charset="0"/>
            </a:endParaRPr>
          </a:p>
        </p:txBody>
      </p:sp>
      <p:sp>
        <p:nvSpPr>
          <p:cNvPr id="35" name="TextBox 34"/>
          <p:cNvSpPr txBox="1"/>
          <p:nvPr/>
        </p:nvSpPr>
        <p:spPr>
          <a:xfrm>
            <a:off x="6927010" y="5240510"/>
            <a:ext cx="2656936"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en-US" sz="2000" b="1" dirty="0" smtClean="0">
                <a:solidFill>
                  <a:srgbClr val="C00000"/>
                </a:solidFill>
                <a:latin typeface="Times New Roman" panose="02020603050405020304" pitchFamily="18" charset="0"/>
                <a:cs typeface="Times New Roman" panose="02020603050405020304" pitchFamily="18" charset="0"/>
              </a:rPr>
              <a:t>Select the better Option</a:t>
            </a:r>
            <a:endParaRPr lang="en-US" sz="2000" b="1" dirty="0">
              <a:solidFill>
                <a:srgbClr val="C00000"/>
              </a:solidFill>
              <a:latin typeface="Times New Roman" panose="02020603050405020304" pitchFamily="18" charset="0"/>
              <a:cs typeface="Times New Roman" panose="02020603050405020304" pitchFamily="18" charset="0"/>
            </a:endParaRPr>
          </a:p>
        </p:txBody>
      </p:sp>
      <p:cxnSp>
        <p:nvCxnSpPr>
          <p:cNvPr id="37" name="Straight Arrow Connector 36"/>
          <p:cNvCxnSpPr/>
          <p:nvPr/>
        </p:nvCxnSpPr>
        <p:spPr>
          <a:xfrm>
            <a:off x="2424020" y="3708129"/>
            <a:ext cx="0" cy="44540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2424020" y="4861423"/>
            <a:ext cx="0" cy="37908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901795" y="3682985"/>
            <a:ext cx="0" cy="53668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7901795" y="4927559"/>
            <a:ext cx="0" cy="31295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35876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3848" y="1489195"/>
            <a:ext cx="9687465" cy="4851220"/>
          </a:xfrm>
        </p:spPr>
        <p:txBody>
          <a:bodyPr>
            <a:normAutofit/>
          </a:bodyPr>
          <a:lstStyle/>
          <a:p>
            <a:pPr algn="just">
              <a:buFont typeface="Wingdings" panose="05000000000000000000" pitchFamily="2" charset="2"/>
              <a:buChar char="Ø"/>
            </a:pPr>
            <a:r>
              <a:rPr lang="en-US" dirty="0" smtClean="0"/>
              <a:t> </a:t>
            </a:r>
            <a:r>
              <a:rPr lang="en-US" b="1" dirty="0" smtClean="0">
                <a:latin typeface="Times New Roman" panose="02020603050405020304" pitchFamily="18" charset="0"/>
                <a:cs typeface="Times New Roman" panose="02020603050405020304" pitchFamily="18" charset="0"/>
              </a:rPr>
              <a:t>While performing replacement analysis , the analysis period (planning horizon) could be long i.e. infinite and finite.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Economic Service life is used to determine when is the right time to replace the defender?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If now is not the right time, when is the optimal time to replace the defender? For answering the above question the following three assumptions are made</a:t>
            </a:r>
            <a:r>
              <a:rPr lang="en-US" b="1" dirty="0" smtClean="0">
                <a:latin typeface="Times New Roman" panose="02020603050405020304" pitchFamily="18" charset="0"/>
                <a:cs typeface="Times New Roman" panose="02020603050405020304" pitchFamily="18" charset="0"/>
              </a:rPr>
              <a:t>. [1]  </a:t>
            </a:r>
            <a:endParaRPr lang="en-US" b="1" dirty="0">
              <a:latin typeface="Times New Roman" panose="02020603050405020304" pitchFamily="18" charset="0"/>
              <a:cs typeface="Times New Roman" panose="02020603050405020304" pitchFamily="18" charset="0"/>
            </a:endParaRPr>
          </a:p>
          <a:p>
            <a:pPr lvl="0" algn="just"/>
            <a:r>
              <a:rPr lang="en-US" b="1" dirty="0">
                <a:latin typeface="Times New Roman" panose="02020603050405020304" pitchFamily="18" charset="0"/>
                <a:cs typeface="Times New Roman" panose="02020603050405020304" pitchFamily="18" charset="0"/>
              </a:rPr>
              <a:t>Planning horizon (study period) </a:t>
            </a:r>
          </a:p>
          <a:p>
            <a:pPr lvl="0" algn="just"/>
            <a:r>
              <a:rPr lang="en-US" b="1" dirty="0">
                <a:latin typeface="Times New Roman" panose="02020603050405020304" pitchFamily="18" charset="0"/>
                <a:cs typeface="Times New Roman" panose="02020603050405020304" pitchFamily="18" charset="0"/>
              </a:rPr>
              <a:t>Technology</a:t>
            </a:r>
          </a:p>
          <a:p>
            <a:pPr lvl="0" algn="just"/>
            <a:r>
              <a:rPr lang="en-US" b="1" dirty="0">
                <a:latin typeface="Times New Roman" panose="02020603050405020304" pitchFamily="18" charset="0"/>
                <a:cs typeface="Times New Roman" panose="02020603050405020304" pitchFamily="18" charset="0"/>
              </a:rPr>
              <a:t>Relevant cash flow information</a:t>
            </a:r>
          </a:p>
          <a:p>
            <a:pPr>
              <a:buFont typeface="Wingdings" panose="05000000000000000000" pitchFamily="2" charset="2"/>
              <a:buChar char="Ø"/>
            </a:pPr>
            <a:endParaRPr lang="en-US" dirty="0"/>
          </a:p>
        </p:txBody>
      </p:sp>
      <p:sp>
        <p:nvSpPr>
          <p:cNvPr id="4" name="Title 1"/>
          <p:cNvSpPr>
            <a:spLocks noGrp="1"/>
          </p:cNvSpPr>
          <p:nvPr>
            <p:ph type="title"/>
          </p:nvPr>
        </p:nvSpPr>
        <p:spPr>
          <a:xfrm>
            <a:off x="957531" y="296114"/>
            <a:ext cx="7944929" cy="1325563"/>
          </a:xfrm>
        </p:spPr>
        <p:txBody>
          <a:bodyPr>
            <a:normAutofit/>
          </a:bodyPr>
          <a:lstStyle/>
          <a:p>
            <a:pPr algn="ctr"/>
            <a:r>
              <a:rPr lang="en-US" sz="3200" b="1" dirty="0" smtClean="0">
                <a:solidFill>
                  <a:srgbClr val="002060"/>
                </a:solidFill>
                <a:latin typeface="Times New Roman" panose="02020603050405020304" pitchFamily="18" charset="0"/>
                <a:cs typeface="Times New Roman" panose="02020603050405020304" pitchFamily="18" charset="0"/>
              </a:rPr>
              <a:t>Performing 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2903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711906" cy="4351338"/>
          </a:xfrm>
        </p:spPr>
        <p:txBody>
          <a:bodyPr>
            <a:normAutofit lnSpcReduction="10000"/>
          </a:bodyPr>
          <a:lstStyle/>
          <a:p>
            <a:pPr marL="0" lvl="0" indent="0" algn="just">
              <a:buNone/>
            </a:pPr>
            <a:r>
              <a:rPr lang="en-US" b="1" dirty="0">
                <a:solidFill>
                  <a:srgbClr val="C00000"/>
                </a:solidFill>
                <a:latin typeface="Times New Roman" panose="02020603050405020304" pitchFamily="18" charset="0"/>
                <a:cs typeface="Times New Roman" panose="02020603050405020304" pitchFamily="18" charset="0"/>
              </a:rPr>
              <a:t>Planning horizon</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By planning horizon it is mean that the service period required by the defender and a sequence of future challenger</a:t>
            </a:r>
            <a:r>
              <a:rPr lang="en-US" b="1" dirty="0" smtClean="0">
                <a:latin typeface="Times New Roman" panose="02020603050405020304" pitchFamily="18" charset="0"/>
                <a:cs typeface="Times New Roman" panose="02020603050405020304" pitchFamily="18" charset="0"/>
              </a:rPr>
              <a:t>. [1]  </a:t>
            </a:r>
            <a:endParaRPr lang="en-US" b="1" dirty="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i="1" dirty="0">
                <a:latin typeface="Times New Roman" panose="02020603050405020304" pitchFamily="18" charset="0"/>
                <a:cs typeface="Times New Roman" panose="02020603050405020304" pitchFamily="18" charset="0"/>
              </a:rPr>
              <a:t>Infinite planning horizon</a:t>
            </a:r>
            <a:r>
              <a:rPr lang="en-US" b="1" dirty="0">
                <a:latin typeface="Times New Roman" panose="02020603050405020304" pitchFamily="18" charset="0"/>
                <a:cs typeface="Times New Roman" panose="02020603050405020304" pitchFamily="18" charset="0"/>
              </a:rPr>
              <a:t>: It is used when we are unable to predict when the activity under consideration will be terminated. </a:t>
            </a:r>
          </a:p>
          <a:p>
            <a:pPr lvl="0" algn="just">
              <a:buFont typeface="Wingdings" panose="05000000000000000000" pitchFamily="2" charset="2"/>
              <a:buChar char="Ø"/>
            </a:pPr>
            <a:r>
              <a:rPr lang="en-US" b="1" i="1" dirty="0">
                <a:latin typeface="Times New Roman" panose="02020603050405020304" pitchFamily="18" charset="0"/>
                <a:cs typeface="Times New Roman" panose="02020603050405020304" pitchFamily="18" charset="0"/>
              </a:rPr>
              <a:t>Finite planning horizon:</a:t>
            </a:r>
            <a:r>
              <a:rPr lang="en-US" b="1" dirty="0">
                <a:latin typeface="Times New Roman" panose="02020603050405020304" pitchFamily="18" charset="0"/>
                <a:cs typeface="Times New Roman" panose="02020603050405020304" pitchFamily="18" charset="0"/>
              </a:rPr>
              <a:t> When the project has a definite and predictable duration, replacement policy should be formulated more realistically based on a finite planning horizon</a:t>
            </a:r>
            <a:r>
              <a:rPr lang="en-US" dirty="0">
                <a:latin typeface="Times New Roman" panose="02020603050405020304" pitchFamily="18" charset="0"/>
                <a:cs typeface="Times New Roman" panose="02020603050405020304" pitchFamily="18" charset="0"/>
              </a:rPr>
              <a:t>. </a:t>
            </a:r>
          </a:p>
          <a:p>
            <a:pPr marL="0" indent="0">
              <a:buNone/>
            </a:pPr>
            <a:endParaRPr lang="en-US" dirty="0"/>
          </a:p>
        </p:txBody>
      </p:sp>
      <p:sp>
        <p:nvSpPr>
          <p:cNvPr id="4" name="Title 1"/>
          <p:cNvSpPr>
            <a:spLocks noGrp="1"/>
          </p:cNvSpPr>
          <p:nvPr>
            <p:ph type="title"/>
          </p:nvPr>
        </p:nvSpPr>
        <p:spPr>
          <a:xfrm>
            <a:off x="217099" y="330619"/>
            <a:ext cx="10515600" cy="1325563"/>
          </a:xfrm>
        </p:spPr>
        <p:txBody>
          <a:bodyPr>
            <a:normAutofit/>
          </a:bodyPr>
          <a:lstStyle/>
          <a:p>
            <a:pPr algn="ctr"/>
            <a:r>
              <a:rPr lang="en-US" sz="3200" b="1" dirty="0" smtClean="0">
                <a:solidFill>
                  <a:srgbClr val="002060"/>
                </a:solidFill>
                <a:latin typeface="Times New Roman" panose="02020603050405020304" pitchFamily="18" charset="0"/>
                <a:cs typeface="Times New Roman" panose="02020603050405020304" pitchFamily="18" charset="0"/>
              </a:rPr>
              <a:t>Performing 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5726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13" y="1601338"/>
            <a:ext cx="9168442" cy="4635559"/>
          </a:xfrm>
        </p:spPr>
        <p:txBody>
          <a:bodyPr>
            <a:normAutofit lnSpcReduction="10000"/>
          </a:bodyPr>
          <a:lstStyle/>
          <a:p>
            <a:pPr marL="0" lvl="0" indent="0">
              <a:buNone/>
            </a:pPr>
            <a:r>
              <a:rPr lang="en-US" b="1" dirty="0">
                <a:solidFill>
                  <a:srgbClr val="C00000"/>
                </a:solidFill>
                <a:latin typeface="Times New Roman" panose="02020603050405020304" pitchFamily="18" charset="0"/>
                <a:cs typeface="Times New Roman" panose="02020603050405020304" pitchFamily="18" charset="0"/>
              </a:rPr>
              <a:t>Technology</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number of possibilities exist in predicting purchase cost, salvage value and operating cost dictated by the efficiency of machine over the life of an asset</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If we assume that all future machines will be same as those now in service, there is no technological progress in the area will occur.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We </a:t>
            </a:r>
            <a:r>
              <a:rPr lang="en-US" b="1" dirty="0">
                <a:latin typeface="Times New Roman" panose="02020603050405020304" pitchFamily="18" charset="0"/>
                <a:cs typeface="Times New Roman" panose="02020603050405020304" pitchFamily="18" charset="0"/>
              </a:rPr>
              <a:t>may recognize the possibility of future machine that will be significantly more efficient, reliable or productive than those currently on the market.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56713" y="382378"/>
            <a:ext cx="10515600" cy="1325563"/>
          </a:xfrm>
        </p:spPr>
        <p:txBody>
          <a:bodyPr>
            <a:normAutofit/>
          </a:bodyPr>
          <a:lstStyle/>
          <a:p>
            <a:pPr algn="ctr"/>
            <a:r>
              <a:rPr lang="en-US" sz="3200" b="1" dirty="0" smtClean="0">
                <a:solidFill>
                  <a:srgbClr val="002060"/>
                </a:solidFill>
                <a:latin typeface="Times New Roman" panose="02020603050405020304" pitchFamily="18" charset="0"/>
                <a:cs typeface="Times New Roman" panose="02020603050405020304" pitchFamily="18" charset="0"/>
              </a:rPr>
              <a:t>Performing 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28018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6661" y="1394304"/>
            <a:ext cx="9677400" cy="5006496"/>
          </a:xfrm>
        </p:spPr>
        <p:txBody>
          <a:bodyPr>
            <a:normAutofit/>
          </a:bodyPr>
          <a:lstStyle/>
          <a:p>
            <a:pPr marL="0" lv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Relevant cash flow information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Many varieties of cash flow can occur while estimating the revenues, costs and salvage value during the life of an asset. </a:t>
            </a:r>
          </a:p>
          <a:p>
            <a:pPr lvl="0"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Sometimes revenue is constant, but costs increase, while salvage value does not, over the life of the machine.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other situations, a decline in revenue over equipment life can be expected. </a:t>
            </a:r>
          </a:p>
          <a:p>
            <a:pPr lvl="0"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specific situation will determine whether replacement analysis is directed toward cost minimization (with constant revenue) or profit maximization (with varying revenue). </a:t>
            </a:r>
            <a:r>
              <a:rPr lang="en-US" b="1" dirty="0" smtClean="0">
                <a:latin typeface="Times New Roman" panose="02020603050405020304" pitchFamily="18" charset="0"/>
                <a:cs typeface="Times New Roman" panose="02020603050405020304" pitchFamily="18" charset="0"/>
              </a:rPr>
              <a:t>[1[</a:t>
            </a:r>
            <a:endParaRPr lang="en-US"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67264" y="227102"/>
            <a:ext cx="10515600" cy="1325563"/>
          </a:xfrm>
        </p:spPr>
        <p:txBody>
          <a:bodyPr>
            <a:normAutofit/>
          </a:bodyPr>
          <a:lstStyle/>
          <a:p>
            <a:pPr algn="ctr"/>
            <a:r>
              <a:rPr lang="en-US" sz="3200" b="1" dirty="0" smtClean="0">
                <a:solidFill>
                  <a:srgbClr val="002060"/>
                </a:solidFill>
                <a:latin typeface="Times New Roman" panose="02020603050405020304" pitchFamily="18" charset="0"/>
                <a:cs typeface="Times New Roman" panose="02020603050405020304" pitchFamily="18" charset="0"/>
              </a:rPr>
              <a:t>Performing replacement analysis (Cont’d…)</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48621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894" y="500062"/>
            <a:ext cx="8926902"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Replacement analysis under infinite planning horizon </a:t>
            </a:r>
          </a:p>
        </p:txBody>
      </p:sp>
      <p:sp>
        <p:nvSpPr>
          <p:cNvPr id="3" name="Content Placeholder 2"/>
          <p:cNvSpPr>
            <a:spLocks noGrp="1"/>
          </p:cNvSpPr>
          <p:nvPr>
            <p:ph idx="1"/>
          </p:nvPr>
        </p:nvSpPr>
        <p:spPr>
          <a:xfrm>
            <a:off x="838200" y="1825625"/>
            <a:ext cx="9832675" cy="4351338"/>
          </a:xfrm>
        </p:spPr>
        <p:txBody>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Under the infinite planning horizon, the service is required for a very long time</a:t>
            </a:r>
            <a:r>
              <a:rPr lang="en-US" b="1" dirty="0" smtClean="0">
                <a:latin typeface="Times New Roman" panose="02020603050405020304" pitchFamily="18" charset="0"/>
                <a:cs typeface="Times New Roman" panose="02020603050405020304" pitchFamily="18" charset="0"/>
              </a:rPr>
              <a:t>.</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Either we continue to use the defender to provide the service or we replace the defender with the best available challenger for the same service </a:t>
            </a:r>
            <a:r>
              <a:rPr lang="en-US" b="1" dirty="0" smtClean="0">
                <a:latin typeface="Times New Roman" panose="02020603050405020304" pitchFamily="18" charset="0"/>
                <a:cs typeface="Times New Roman" panose="02020603050405020304" pitchFamily="18" charset="0"/>
              </a:rPr>
              <a:t>requirement.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16183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218872"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Procedure for replacement analysis (infinite planning horizon)</a:t>
            </a:r>
          </a:p>
        </p:txBody>
      </p:sp>
      <p:sp>
        <p:nvSpPr>
          <p:cNvPr id="3" name="Content Placeholder 2"/>
          <p:cNvSpPr>
            <a:spLocks noGrp="1"/>
          </p:cNvSpPr>
          <p:nvPr>
            <p:ph idx="1"/>
          </p:nvPr>
        </p:nvSpPr>
        <p:spPr>
          <a:xfrm>
            <a:off x="838200" y="1825624"/>
            <a:ext cx="9375475" cy="4842595"/>
          </a:xfrm>
        </p:spPr>
        <p:txBody>
          <a:bodyPr>
            <a:normAutofit/>
          </a:bodyPr>
          <a:lstStyle/>
          <a:p>
            <a:pPr marL="514350" lvl="0" indent="-514350" algn="just">
              <a:buFont typeface="+mj-lt"/>
              <a:buAutoNum type="arabicPeriod"/>
            </a:pPr>
            <a:r>
              <a:rPr lang="en-US" b="1" dirty="0">
                <a:solidFill>
                  <a:srgbClr val="C00000"/>
                </a:solidFill>
                <a:latin typeface="Times New Roman" panose="02020603050405020304" pitchFamily="18" charset="0"/>
                <a:cs typeface="Times New Roman" panose="02020603050405020304" pitchFamily="18" charset="0"/>
              </a:rPr>
              <a:t>Compute the economic service life </a:t>
            </a:r>
            <a:r>
              <a:rPr lang="en-US" b="1" dirty="0">
                <a:latin typeface="Times New Roman" panose="02020603050405020304" pitchFamily="18" charset="0"/>
                <a:cs typeface="Times New Roman" panose="02020603050405020304" pitchFamily="18" charset="0"/>
              </a:rPr>
              <a:t>of the both defender and challenger. Use </a:t>
            </a:r>
            <a:r>
              <a:rPr lang="en-US" b="1" dirty="0" smtClean="0">
                <a:latin typeface="Times New Roman" panose="02020603050405020304" pitchFamily="18" charset="0"/>
                <a:cs typeface="Times New Roman" panose="02020603050405020304" pitchFamily="18" charset="0"/>
              </a:rPr>
              <a:t>N</a:t>
            </a:r>
            <a:r>
              <a:rPr lang="en-US" b="1" baseline="-25000" dirty="0" smtClean="0">
                <a:latin typeface="Times New Roman" panose="02020603050405020304" pitchFamily="18" charset="0"/>
                <a:cs typeface="Times New Roman" panose="02020603050405020304" pitchFamily="18" charset="0"/>
              </a:rPr>
              <a:t>D</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(economic service life of defender) and N</a:t>
            </a:r>
            <a:r>
              <a:rPr lang="en-US" b="1" baseline="-25000" dirty="0">
                <a:latin typeface="Times New Roman" panose="02020603050405020304" pitchFamily="18" charset="0"/>
                <a:cs typeface="Times New Roman" panose="02020603050405020304" pitchFamily="18" charset="0"/>
              </a:rPr>
              <a:t>C</a:t>
            </a:r>
            <a:r>
              <a:rPr lang="en-US" b="1" dirty="0">
                <a:latin typeface="Times New Roman" panose="02020603050405020304" pitchFamily="18" charset="0"/>
                <a:cs typeface="Times New Roman" panose="02020603050405020304" pitchFamily="18" charset="0"/>
              </a:rPr>
              <a:t>* (economic service life of Challenger) respectively. </a:t>
            </a:r>
            <a:endParaRPr lang="en-US" b="1" dirty="0" smtClean="0">
              <a:latin typeface="Times New Roman" panose="02020603050405020304" pitchFamily="18" charset="0"/>
              <a:cs typeface="Times New Roman" panose="02020603050405020304" pitchFamily="18" charset="0"/>
            </a:endParaRPr>
          </a:p>
          <a:p>
            <a:pPr marL="514350" lvl="0" indent="-514350" algn="just">
              <a:buFont typeface="+mj-lt"/>
              <a:buAutoNum type="arabicPeriod"/>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annual equivalent cost for the defender and challenger at their economic lives are indicted by AE</a:t>
            </a:r>
            <a:r>
              <a:rPr lang="en-US" b="1" baseline="-25000" dirty="0">
                <a:latin typeface="Times New Roman" panose="02020603050405020304" pitchFamily="18" charset="0"/>
                <a:cs typeface="Times New Roman" panose="02020603050405020304" pitchFamily="18" charset="0"/>
              </a:rPr>
              <a:t>D</a:t>
            </a:r>
            <a:r>
              <a:rPr lang="en-US" b="1" dirty="0">
                <a:latin typeface="Times New Roman" panose="02020603050405020304" pitchFamily="18" charset="0"/>
                <a:cs typeface="Times New Roman" panose="02020603050405020304" pitchFamily="18" charset="0"/>
              </a:rPr>
              <a:t>* and AE</a:t>
            </a:r>
            <a:r>
              <a:rPr lang="en-US" b="1" baseline="-25000" dirty="0">
                <a:latin typeface="Times New Roman" panose="02020603050405020304" pitchFamily="18" charset="0"/>
                <a:cs typeface="Times New Roman" panose="02020603050405020304" pitchFamily="18" charset="0"/>
              </a:rPr>
              <a:t>C</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b="1" dirty="0">
                <a:solidFill>
                  <a:srgbClr val="C00000"/>
                </a:solidFill>
                <a:latin typeface="Times New Roman" panose="02020603050405020304" pitchFamily="18" charset="0"/>
                <a:cs typeface="Times New Roman" panose="02020603050405020304" pitchFamily="18" charset="0"/>
              </a:rPr>
              <a:t>Compare AE</a:t>
            </a:r>
            <a:r>
              <a:rPr lang="en-US" b="1" baseline="-25000" dirty="0">
                <a:solidFill>
                  <a:srgbClr val="C00000"/>
                </a:solidFill>
                <a:latin typeface="Times New Roman" panose="02020603050405020304" pitchFamily="18" charset="0"/>
                <a:cs typeface="Times New Roman" panose="02020603050405020304" pitchFamily="18" charset="0"/>
              </a:rPr>
              <a:t>D</a:t>
            </a:r>
            <a:r>
              <a:rPr lang="en-US" b="1" dirty="0">
                <a:solidFill>
                  <a:srgbClr val="C00000"/>
                </a:solidFill>
                <a:latin typeface="Times New Roman" panose="02020603050405020304" pitchFamily="18" charset="0"/>
                <a:cs typeface="Times New Roman" panose="02020603050405020304" pitchFamily="18" charset="0"/>
              </a:rPr>
              <a:t>* and AE</a:t>
            </a:r>
            <a:r>
              <a:rPr lang="en-US" b="1" baseline="-25000" dirty="0">
                <a:solidFill>
                  <a:srgbClr val="C00000"/>
                </a:solidFill>
                <a:latin typeface="Times New Roman" panose="02020603050405020304" pitchFamily="18" charset="0"/>
                <a:cs typeface="Times New Roman" panose="02020603050405020304" pitchFamily="18" charset="0"/>
              </a:rPr>
              <a:t>C</a:t>
            </a:r>
            <a:r>
              <a:rPr lang="en-US" b="1" dirty="0">
                <a:solidFill>
                  <a:srgbClr val="C00000"/>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If AE</a:t>
            </a:r>
            <a:r>
              <a:rPr lang="en-US" b="1" baseline="-25000" dirty="0">
                <a:latin typeface="Times New Roman" panose="02020603050405020304" pitchFamily="18" charset="0"/>
                <a:cs typeface="Times New Roman" panose="02020603050405020304" pitchFamily="18" charset="0"/>
              </a:rPr>
              <a:t>D</a:t>
            </a:r>
            <a:r>
              <a:rPr lang="en-US" b="1" dirty="0">
                <a:latin typeface="Times New Roman" panose="02020603050405020304" pitchFamily="18" charset="0"/>
                <a:cs typeface="Times New Roman" panose="02020603050405020304" pitchFamily="18" charset="0"/>
              </a:rPr>
              <a:t>* is bigger than AE</a:t>
            </a:r>
            <a:r>
              <a:rPr lang="en-US" b="1" baseline="-25000" dirty="0">
                <a:latin typeface="Times New Roman" panose="02020603050405020304" pitchFamily="18" charset="0"/>
                <a:cs typeface="Times New Roman" panose="02020603050405020304" pitchFamily="18" charset="0"/>
              </a:rPr>
              <a:t>C</a:t>
            </a:r>
            <a:r>
              <a:rPr lang="en-US" b="1" dirty="0">
                <a:latin typeface="Times New Roman" panose="02020603050405020304" pitchFamily="18" charset="0"/>
                <a:cs typeface="Times New Roman" panose="02020603050405020304" pitchFamily="18" charset="0"/>
              </a:rPr>
              <a:t>*, we know that it is more costly to keep the defender than to replace it with the challenger. Thus the challenger should replace the defender now. </a:t>
            </a:r>
          </a:p>
          <a:p>
            <a:pPr marL="514350" lvl="0" indent="-514350" algn="just">
              <a:buFont typeface="+mj-lt"/>
              <a:buAutoNum type="arabicPeriod"/>
            </a:pPr>
            <a:endParaRPr lang="en-US" b="1" dirty="0">
              <a:latin typeface="Times New Roman" panose="02020603050405020304" pitchFamily="18" charset="0"/>
              <a:cs typeface="Times New Roman" panose="02020603050405020304" pitchFamily="18" charset="0"/>
            </a:endParaRPr>
          </a:p>
          <a:p>
            <a:pPr marL="514350" indent="-514350">
              <a:buFont typeface="+mj-lt"/>
              <a:buAutoNum type="arabicPeriod"/>
            </a:pPr>
            <a:endParaRPr lang="en-US" dirty="0"/>
          </a:p>
        </p:txBody>
      </p:sp>
    </p:spTree>
    <p:extLst>
      <p:ext uri="{BB962C8B-B14F-4D97-AF65-F5344CB8AC3E}">
        <p14:creationId xmlns:p14="http://schemas.microsoft.com/office/powerpoint/2010/main" val="22684318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935528" cy="4506164"/>
          </a:xfrm>
        </p:spPr>
        <p:txBody>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defender should not be replaced now, </a:t>
            </a:r>
            <a:r>
              <a:rPr lang="en-US" b="1" dirty="0">
                <a:solidFill>
                  <a:srgbClr val="C00000"/>
                </a:solidFill>
                <a:latin typeface="Times New Roman" panose="02020603050405020304" pitchFamily="18" charset="0"/>
                <a:cs typeface="Times New Roman" panose="02020603050405020304" pitchFamily="18" charset="0"/>
              </a:rPr>
              <a:t>when should it be replaced? </a:t>
            </a:r>
            <a:r>
              <a:rPr lang="en-US" b="1" dirty="0">
                <a:latin typeface="Times New Roman" panose="02020603050405020304" pitchFamily="18" charset="0"/>
                <a:cs typeface="Times New Roman" panose="02020603050405020304" pitchFamily="18" charset="0"/>
              </a:rPr>
              <a:t>First, we need to continue to use until its economic service life is over. </a:t>
            </a: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Then we should calculate the </a:t>
            </a:r>
            <a:r>
              <a:rPr lang="en-US" b="1" dirty="0">
                <a:solidFill>
                  <a:srgbClr val="C00000"/>
                </a:solidFill>
                <a:latin typeface="Times New Roman" panose="02020603050405020304" pitchFamily="18" charset="0"/>
                <a:cs typeface="Times New Roman" panose="02020603050405020304" pitchFamily="18" charset="0"/>
              </a:rPr>
              <a:t>cost of running the defender for one more year </a:t>
            </a:r>
            <a:r>
              <a:rPr lang="en-US" b="1" dirty="0">
                <a:latin typeface="Times New Roman" panose="02020603050405020304" pitchFamily="18" charset="0"/>
                <a:cs typeface="Times New Roman" panose="02020603050405020304" pitchFamily="18" charset="0"/>
              </a:rPr>
              <a:t>after its economic life. </a:t>
            </a:r>
            <a:endParaRPr lang="en-US"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this cost is greater than AE</a:t>
            </a:r>
            <a:r>
              <a:rPr lang="en-US" b="1" baseline="-25000" dirty="0">
                <a:latin typeface="Times New Roman" panose="02020603050405020304" pitchFamily="18" charset="0"/>
                <a:cs typeface="Times New Roman" panose="02020603050405020304" pitchFamily="18" charset="0"/>
              </a:rPr>
              <a:t>C</a:t>
            </a:r>
            <a:r>
              <a:rPr lang="en-US" b="1" dirty="0">
                <a:latin typeface="Times New Roman" panose="02020603050405020304" pitchFamily="18" charset="0"/>
                <a:cs typeface="Times New Roman" panose="02020603050405020304" pitchFamily="18" charset="0"/>
              </a:rPr>
              <a:t>*, the defender should be replaced at the end of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its economic life </a:t>
            </a:r>
            <a:r>
              <a:rPr lang="en-US" b="1" dirty="0" smtClean="0">
                <a:latin typeface="Times New Roman" panose="02020603050405020304" pitchFamily="18" charset="0"/>
                <a:cs typeface="Times New Roman" panose="02020603050405020304" pitchFamily="18" charset="0"/>
              </a:rPr>
              <a:t>.</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process should be continued until we find the </a:t>
            </a:r>
            <a:r>
              <a:rPr lang="en-US" b="1" dirty="0">
                <a:solidFill>
                  <a:srgbClr val="C00000"/>
                </a:solidFill>
                <a:latin typeface="Times New Roman" panose="02020603050405020304" pitchFamily="18" charset="0"/>
                <a:cs typeface="Times New Roman" panose="02020603050405020304" pitchFamily="18" charset="0"/>
              </a:rPr>
              <a:t>optimal replacement time</a:t>
            </a:r>
            <a:r>
              <a:rPr lang="en-US" b="1" dirty="0">
                <a:latin typeface="Times New Roman" panose="02020603050405020304" pitchFamily="18" charset="0"/>
                <a:cs typeface="Times New Roman" panose="02020603050405020304" pitchFamily="18" charset="0"/>
              </a:rPr>
              <a:t>.</a:t>
            </a:r>
            <a:endParaRPr lang="en-US"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dirty="0"/>
          </a:p>
        </p:txBody>
      </p:sp>
      <p:sp>
        <p:nvSpPr>
          <p:cNvPr id="4" name="Title 1"/>
          <p:cNvSpPr>
            <a:spLocks noGrp="1"/>
          </p:cNvSpPr>
          <p:nvPr>
            <p:ph type="title"/>
          </p:nvPr>
        </p:nvSpPr>
        <p:spPr>
          <a:xfrm>
            <a:off x="838200" y="365125"/>
            <a:ext cx="7098102"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Procedure for replacement analysis (infinite planning horizon</a:t>
            </a:r>
            <a:r>
              <a:rPr lang="en-US" sz="3200" b="1" dirty="0" smtClean="0">
                <a:solidFill>
                  <a:srgbClr val="002060"/>
                </a:solidFill>
                <a:latin typeface="Times New Roman" panose="02020603050405020304" pitchFamily="18" charset="0"/>
                <a:cs typeface="Times New Roman" panose="02020603050405020304" pitchFamily="18" charset="0"/>
              </a:rPr>
              <a:t>)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39642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638" y="1483653"/>
            <a:ext cx="9573883" cy="4856761"/>
          </a:xfrm>
        </p:spPr>
        <p:txBody>
          <a:bodyPr>
            <a:normAutofit/>
          </a:bodyPr>
          <a:lstStyle/>
          <a:p>
            <a:pPr lvl="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approach is called the </a:t>
            </a:r>
            <a:r>
              <a:rPr lang="en-US" b="1" i="1" dirty="0" smtClean="0">
                <a:solidFill>
                  <a:srgbClr val="C00000"/>
                </a:solidFill>
                <a:latin typeface="Times New Roman" panose="02020603050405020304" pitchFamily="18" charset="0"/>
                <a:cs typeface="Times New Roman" panose="02020603050405020304" pitchFamily="18" charset="0"/>
              </a:rPr>
              <a:t>marginal cost analysis</a:t>
            </a:r>
            <a:r>
              <a:rPr lang="en-US" b="1" i="1" dirty="0">
                <a:latin typeface="Times New Roman" panose="02020603050405020304" pitchFamily="18" charset="0"/>
                <a:cs typeface="Times New Roman" panose="02020603050405020304" pitchFamily="18" charset="0"/>
              </a:rPr>
              <a:t>, i.e.</a:t>
            </a:r>
            <a:r>
              <a:rPr lang="en-US" b="1" dirty="0">
                <a:latin typeface="Times New Roman" panose="02020603050405020304" pitchFamily="18" charset="0"/>
                <a:cs typeface="Times New Roman" panose="02020603050405020304" pitchFamily="18" charset="0"/>
              </a:rPr>
              <a:t>to calculate the incremental cost of operating the defender for just one more year. </a:t>
            </a:r>
            <a:endParaRPr lang="en-US" b="1" dirty="0" smtClean="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Marginal </a:t>
            </a:r>
            <a:r>
              <a:rPr lang="en-US" b="1" dirty="0">
                <a:latin typeface="Times New Roman" panose="02020603050405020304" pitchFamily="18" charset="0"/>
                <a:cs typeface="Times New Roman" panose="02020603050405020304" pitchFamily="18" charset="0"/>
              </a:rPr>
              <a:t>analysis is the process of breaking down a decision into a series of ‘yes or no’ decisions. </a:t>
            </a:r>
            <a:endParaRPr lang="en-US" b="1" dirty="0" smtClean="0">
              <a:latin typeface="Times New Roman" panose="02020603050405020304" pitchFamily="18" charset="0"/>
              <a:cs typeface="Times New Roman" panose="02020603050405020304" pitchFamily="18" charset="0"/>
            </a:endParaRP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Marginal costs are year by year estimates of the cost to own and operate an asset for that year. </a:t>
            </a:r>
          </a:p>
          <a:p>
            <a:pPr lvl="0"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More </a:t>
            </a:r>
            <a:r>
              <a:rPr lang="en-US" b="1" dirty="0">
                <a:latin typeface="Times New Roman" panose="02020603050405020304" pitchFamily="18" charset="0"/>
                <a:cs typeface="Times New Roman" panose="02020603050405020304" pitchFamily="18" charset="0"/>
              </a:rPr>
              <a:t>formally, it is an examination of the additional benefits of an activity compared to the additional costs incurred by that same </a:t>
            </a:r>
            <a:r>
              <a:rPr lang="en-US" b="1" dirty="0" smtClean="0">
                <a:latin typeface="Times New Roman" panose="02020603050405020304" pitchFamily="18" charset="0"/>
                <a:cs typeface="Times New Roman" panose="02020603050405020304" pitchFamily="18" charset="0"/>
              </a:rPr>
              <a:t>activity. [6]</a:t>
            </a:r>
            <a:endParaRPr lang="en-US" b="1" dirty="0">
              <a:latin typeface="Times New Roman" panose="02020603050405020304" pitchFamily="18" charset="0"/>
              <a:cs typeface="Times New Roman" panose="02020603050405020304" pitchFamily="18" charset="0"/>
            </a:endParaRPr>
          </a:p>
          <a:p>
            <a:pPr algn="just"/>
            <a:endParaRPr lang="en-US"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50343" y="158091"/>
            <a:ext cx="9401355"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Procedure for replacement analysis (infinite planning horizon</a:t>
            </a:r>
            <a:r>
              <a:rPr lang="en-US" sz="3200" b="1" dirty="0" smtClean="0">
                <a:solidFill>
                  <a:srgbClr val="002060"/>
                </a:solidFill>
                <a:latin typeface="Times New Roman" panose="02020603050405020304" pitchFamily="18" charset="0"/>
                <a:cs typeface="Times New Roman" panose="02020603050405020304" pitchFamily="18" charset="0"/>
              </a:rPr>
              <a:t>)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46739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EB75F22-1FE7-42CA-A99B-EA47F416395C}"/>
              </a:ext>
            </a:extLst>
          </p:cNvPr>
          <p:cNvSpPr>
            <a:spLocks noGrp="1"/>
          </p:cNvSpPr>
          <p:nvPr>
            <p:ph type="title"/>
          </p:nvPr>
        </p:nvSpPr>
        <p:spPr>
          <a:xfrm>
            <a:off x="1420253" y="159435"/>
            <a:ext cx="6636819" cy="1188720"/>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a:t>
            </a:r>
            <a:endParaRPr lang="en-AU" sz="3200" dirty="0">
              <a:solidFill>
                <a:srgbClr val="002060"/>
              </a:solidFill>
            </a:endParaRPr>
          </a:p>
        </p:txBody>
      </p:sp>
      <p:sp>
        <p:nvSpPr>
          <p:cNvPr id="3" name="Content Placeholder 2">
            <a:extLst>
              <a:ext uri="{FF2B5EF4-FFF2-40B4-BE49-F238E27FC236}">
                <a16:creationId xmlns="" xmlns:a16="http://schemas.microsoft.com/office/drawing/2014/main" id="{E03C78D3-2764-494E-8F71-E9203DF51101}"/>
              </a:ext>
            </a:extLst>
          </p:cNvPr>
          <p:cNvSpPr>
            <a:spLocks noGrp="1"/>
          </p:cNvSpPr>
          <p:nvPr>
            <p:ph idx="1"/>
          </p:nvPr>
        </p:nvSpPr>
        <p:spPr>
          <a:xfrm>
            <a:off x="398941" y="1563814"/>
            <a:ext cx="10384078" cy="5091618"/>
          </a:xfrm>
        </p:spPr>
        <p:txBody>
          <a:bodyPr>
            <a:normAutofit/>
          </a:bodyPr>
          <a:lstStyle/>
          <a:p>
            <a:pPr algn="just"/>
            <a:r>
              <a:rPr lang="en-US" sz="2600" b="1" dirty="0">
                <a:effectLst/>
                <a:latin typeface="Times New Roman" panose="02020603050405020304" pitchFamily="18" charset="0"/>
                <a:ea typeface="Times New Roman" panose="02020603050405020304" pitchFamily="18" charset="0"/>
              </a:rPr>
              <a:t>A company is considering the replacement of the old inspection machine. If the machine is repaired, it can be used for 5 more years. It can be sold to the other firm in </a:t>
            </a:r>
            <a:r>
              <a:rPr lang="en-US" sz="2600" b="1" dirty="0" smtClean="0">
                <a:effectLst/>
                <a:latin typeface="Times New Roman" panose="02020603050405020304" pitchFamily="18" charset="0"/>
                <a:ea typeface="Times New Roman" panose="02020603050405020304" pitchFamily="18" charset="0"/>
              </a:rPr>
              <a:t>$5,000</a:t>
            </a:r>
            <a:r>
              <a:rPr lang="en-US" sz="2600" b="1" dirty="0">
                <a:effectLst/>
                <a:latin typeface="Times New Roman" panose="02020603050405020304" pitchFamily="18" charset="0"/>
                <a:ea typeface="Times New Roman" panose="02020603050405020304" pitchFamily="18" charset="0"/>
              </a:rPr>
              <a:t>. If the machine is kept it will require an immediate overhaul (renovation) of </a:t>
            </a:r>
            <a:r>
              <a:rPr lang="en-US" sz="2600" b="1" dirty="0" smtClean="0">
                <a:effectLst/>
                <a:latin typeface="Times New Roman" panose="02020603050405020304" pitchFamily="18" charset="0"/>
                <a:ea typeface="Times New Roman" panose="02020603050405020304" pitchFamily="18" charset="0"/>
              </a:rPr>
              <a:t>$1200 </a:t>
            </a:r>
            <a:r>
              <a:rPr lang="en-US" sz="2600" b="1" dirty="0">
                <a:effectLst/>
                <a:latin typeface="Times New Roman" panose="02020603050405020304" pitchFamily="18" charset="0"/>
                <a:ea typeface="Times New Roman" panose="02020603050405020304" pitchFamily="18" charset="0"/>
              </a:rPr>
              <a:t>to make it in operable condition. Overhaul charge is not extended for service life. The operation costs are estimated at </a:t>
            </a:r>
            <a:r>
              <a:rPr lang="en-US" sz="2600" b="1" dirty="0" smtClean="0">
                <a:effectLst/>
                <a:latin typeface="Times New Roman" panose="02020603050405020304" pitchFamily="18" charset="0"/>
                <a:ea typeface="Times New Roman" panose="02020603050405020304" pitchFamily="18" charset="0"/>
              </a:rPr>
              <a:t>$ </a:t>
            </a:r>
            <a:r>
              <a:rPr lang="en-US" sz="2600" b="1" dirty="0">
                <a:effectLst/>
                <a:latin typeface="Times New Roman" panose="02020603050405020304" pitchFamily="18" charset="0"/>
                <a:ea typeface="Times New Roman" panose="02020603050405020304" pitchFamily="18" charset="0"/>
              </a:rPr>
              <a:t>2000 during first year and these are expected to increase by </a:t>
            </a:r>
            <a:r>
              <a:rPr lang="en-US" sz="2600" b="1" dirty="0" smtClean="0">
                <a:effectLst/>
                <a:latin typeface="Times New Roman" panose="02020603050405020304" pitchFamily="18" charset="0"/>
                <a:ea typeface="Times New Roman" panose="02020603050405020304" pitchFamily="18" charset="0"/>
              </a:rPr>
              <a:t>$1500 </a:t>
            </a:r>
            <a:r>
              <a:rPr lang="en-US" sz="2600" b="1" dirty="0">
                <a:effectLst/>
                <a:latin typeface="Times New Roman" panose="02020603050405020304" pitchFamily="18" charset="0"/>
                <a:ea typeface="Times New Roman" panose="02020603050405020304" pitchFamily="18" charset="0"/>
              </a:rPr>
              <a:t>per year thereafter. Future market values are expected to decline by </a:t>
            </a:r>
            <a:r>
              <a:rPr lang="en-US" sz="2600" b="1" dirty="0" smtClean="0">
                <a:effectLst/>
                <a:latin typeface="Times New Roman" panose="02020603050405020304" pitchFamily="18" charset="0"/>
                <a:ea typeface="Times New Roman" panose="02020603050405020304" pitchFamily="18" charset="0"/>
              </a:rPr>
              <a:t>$1000 </a:t>
            </a:r>
            <a:r>
              <a:rPr lang="en-US" sz="2600" b="1" dirty="0">
                <a:effectLst/>
                <a:latin typeface="Times New Roman" panose="02020603050405020304" pitchFamily="18" charset="0"/>
                <a:ea typeface="Times New Roman" panose="02020603050405020304" pitchFamily="18" charset="0"/>
              </a:rPr>
              <a:t>per year. </a:t>
            </a:r>
            <a:endParaRPr lang="en-AU" sz="2600" b="1" dirty="0">
              <a:effectLst/>
              <a:latin typeface="Times New Roman" panose="02020603050405020304" pitchFamily="18" charset="0"/>
              <a:ea typeface="Times New Roman" panose="02020603050405020304" pitchFamily="18" charset="0"/>
            </a:endParaRPr>
          </a:p>
          <a:p>
            <a:pPr algn="just"/>
            <a:r>
              <a:rPr lang="en-US" sz="2600" b="1" dirty="0">
                <a:effectLst/>
                <a:latin typeface="Times New Roman" panose="02020603050405020304" pitchFamily="18" charset="0"/>
                <a:ea typeface="Times New Roman" panose="02020603050405020304" pitchFamily="18" charset="0"/>
              </a:rPr>
              <a:t>The new machine costs </a:t>
            </a:r>
            <a:r>
              <a:rPr lang="en-US" sz="2600" b="1" dirty="0" smtClean="0">
                <a:effectLst/>
                <a:latin typeface="Times New Roman" panose="02020603050405020304" pitchFamily="18" charset="0"/>
                <a:ea typeface="Times New Roman" panose="02020603050405020304" pitchFamily="18" charset="0"/>
              </a:rPr>
              <a:t>$ </a:t>
            </a:r>
            <a:r>
              <a:rPr lang="en-US" sz="2600" b="1" dirty="0">
                <a:effectLst/>
                <a:latin typeface="Times New Roman" panose="02020603050405020304" pitchFamily="18" charset="0"/>
                <a:ea typeface="Times New Roman" panose="02020603050405020304" pitchFamily="18" charset="0"/>
              </a:rPr>
              <a:t>10,000 and will have operating costs of </a:t>
            </a:r>
            <a:r>
              <a:rPr lang="en-US" sz="2600" b="1" dirty="0" smtClean="0">
                <a:effectLst/>
                <a:latin typeface="Times New Roman" panose="02020603050405020304" pitchFamily="18" charset="0"/>
                <a:ea typeface="Times New Roman" panose="02020603050405020304" pitchFamily="18" charset="0"/>
              </a:rPr>
              <a:t>$ 2000 </a:t>
            </a:r>
            <a:r>
              <a:rPr lang="en-US" sz="2600" b="1" dirty="0">
                <a:effectLst/>
                <a:latin typeface="Times New Roman" panose="02020603050405020304" pitchFamily="18" charset="0"/>
                <a:ea typeface="Times New Roman" panose="02020603050405020304" pitchFamily="18" charset="0"/>
              </a:rPr>
              <a:t>in the first year, increasing </a:t>
            </a:r>
            <a:r>
              <a:rPr lang="en-US" sz="2600" b="1" dirty="0" smtClean="0">
                <a:effectLst/>
                <a:latin typeface="Times New Roman" panose="02020603050405020304" pitchFamily="18" charset="0"/>
                <a:ea typeface="Times New Roman" panose="02020603050405020304" pitchFamily="18" charset="0"/>
              </a:rPr>
              <a:t>$ </a:t>
            </a:r>
            <a:r>
              <a:rPr lang="en-US" sz="2600" b="1" dirty="0">
                <a:effectLst/>
                <a:latin typeface="Times New Roman" panose="02020603050405020304" pitchFamily="18" charset="0"/>
                <a:ea typeface="Times New Roman" panose="02020603050405020304" pitchFamily="18" charset="0"/>
              </a:rPr>
              <a:t>800 per year thereafter. Salvage value is </a:t>
            </a:r>
            <a:r>
              <a:rPr lang="en-US" sz="2600" b="1" dirty="0" smtClean="0">
                <a:effectLst/>
                <a:latin typeface="Times New Roman" panose="02020603050405020304" pitchFamily="18" charset="0"/>
                <a:ea typeface="Times New Roman" panose="02020603050405020304" pitchFamily="18" charset="0"/>
              </a:rPr>
              <a:t>$ </a:t>
            </a:r>
            <a:r>
              <a:rPr lang="en-US" sz="2600" b="1" dirty="0">
                <a:effectLst/>
                <a:latin typeface="Times New Roman" panose="02020603050405020304" pitchFamily="18" charset="0"/>
                <a:ea typeface="Times New Roman" panose="02020603050405020304" pitchFamily="18" charset="0"/>
              </a:rPr>
              <a:t>6000 after one year and will decline by 15% each year. The company requires a rate of return of 15%. Determine Economic life of each option and when the defender should be replaced? </a:t>
            </a:r>
            <a:endParaRPr lang="en-AU" sz="2600" b="1" dirty="0">
              <a:effectLst/>
              <a:latin typeface="Times New Roman" panose="02020603050405020304" pitchFamily="18" charset="0"/>
              <a:ea typeface="Times New Roman" panose="02020603050405020304" pitchFamily="18" charset="0"/>
            </a:endParaRPr>
          </a:p>
          <a:p>
            <a:endParaRPr lang="en-AU" dirty="0"/>
          </a:p>
        </p:txBody>
      </p:sp>
    </p:spTree>
    <p:extLst>
      <p:ext uri="{BB962C8B-B14F-4D97-AF65-F5344CB8AC3E}">
        <p14:creationId xmlns:p14="http://schemas.microsoft.com/office/powerpoint/2010/main" val="3008395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88FF34B-113F-4C44-8F29-43FDA2BB2338}"/>
              </a:ext>
            </a:extLst>
          </p:cNvPr>
          <p:cNvSpPr>
            <a:spLocks noGrp="1"/>
          </p:cNvSpPr>
          <p:nvPr>
            <p:ph idx="1"/>
          </p:nvPr>
        </p:nvSpPr>
        <p:spPr>
          <a:xfrm>
            <a:off x="677379" y="1426722"/>
            <a:ext cx="8785797" cy="540102"/>
          </a:xfrm>
        </p:spPr>
        <p:txBody>
          <a:bodyPr>
            <a:noAutofit/>
          </a:bodyPr>
          <a:lstStyle/>
          <a:p>
            <a:pPr marL="0" indent="0">
              <a:buNone/>
            </a:pPr>
            <a:r>
              <a:rPr lang="en-US" b="1" dirty="0" smtClean="0">
                <a:effectLst/>
                <a:latin typeface="Times New Roman" panose="02020603050405020304" pitchFamily="18" charset="0"/>
                <a:ea typeface="Times New Roman" panose="02020603050405020304" pitchFamily="18" charset="0"/>
              </a:rPr>
              <a:t>Relevant </a:t>
            </a:r>
            <a:r>
              <a:rPr lang="en-US" b="1" dirty="0">
                <a:effectLst/>
                <a:latin typeface="Times New Roman" panose="02020603050405020304" pitchFamily="18" charset="0"/>
                <a:ea typeface="Times New Roman" panose="02020603050405020304" pitchFamily="18" charset="0"/>
              </a:rPr>
              <a:t>cash flow information for defender </a:t>
            </a:r>
            <a:endParaRPr lang="en-AU" b="1" dirty="0"/>
          </a:p>
        </p:txBody>
      </p:sp>
      <p:graphicFrame>
        <p:nvGraphicFramePr>
          <p:cNvPr id="4" name="Table 3">
            <a:extLst>
              <a:ext uri="{FF2B5EF4-FFF2-40B4-BE49-F238E27FC236}">
                <a16:creationId xmlns="" xmlns:a16="http://schemas.microsoft.com/office/drawing/2014/main" id="{24BD183E-0EB4-40AD-AFA5-76992AD9473E}"/>
              </a:ext>
            </a:extLst>
          </p:cNvPr>
          <p:cNvGraphicFramePr>
            <a:graphicFrameLocks noGrp="1"/>
          </p:cNvGraphicFramePr>
          <p:nvPr>
            <p:extLst>
              <p:ext uri="{D42A27DB-BD31-4B8C-83A1-F6EECF244321}">
                <p14:modId xmlns:p14="http://schemas.microsoft.com/office/powerpoint/2010/main" val="2366404211"/>
              </p:ext>
            </p:extLst>
          </p:nvPr>
        </p:nvGraphicFramePr>
        <p:xfrm>
          <a:off x="1314841" y="1964369"/>
          <a:ext cx="8890208" cy="2903877"/>
        </p:xfrm>
        <a:graphic>
          <a:graphicData uri="http://schemas.openxmlformats.org/drawingml/2006/table">
            <a:tbl>
              <a:tblPr firstRow="1" firstCol="1" bandRow="1">
                <a:tableStyleId>{616DA210-FB5B-4158-B5E0-FEB733F419BA}</a:tableStyleId>
              </a:tblPr>
              <a:tblGrid>
                <a:gridCol w="829139">
                  <a:extLst>
                    <a:ext uri="{9D8B030D-6E8A-4147-A177-3AD203B41FA5}">
                      <a16:colId xmlns="" xmlns:a16="http://schemas.microsoft.com/office/drawing/2014/main" val="2672033214"/>
                    </a:ext>
                  </a:extLst>
                </a:gridCol>
                <a:gridCol w="2212359">
                  <a:extLst>
                    <a:ext uri="{9D8B030D-6E8A-4147-A177-3AD203B41FA5}">
                      <a16:colId xmlns="" xmlns:a16="http://schemas.microsoft.com/office/drawing/2014/main" val="4184265247"/>
                    </a:ext>
                  </a:extLst>
                </a:gridCol>
                <a:gridCol w="3071004">
                  <a:extLst>
                    <a:ext uri="{9D8B030D-6E8A-4147-A177-3AD203B41FA5}">
                      <a16:colId xmlns="" xmlns:a16="http://schemas.microsoft.com/office/drawing/2014/main" val="436488391"/>
                    </a:ext>
                  </a:extLst>
                </a:gridCol>
                <a:gridCol w="2777706">
                  <a:extLst>
                    <a:ext uri="{9D8B030D-6E8A-4147-A177-3AD203B41FA5}">
                      <a16:colId xmlns="" xmlns:a16="http://schemas.microsoft.com/office/drawing/2014/main" val="2625090879"/>
                    </a:ext>
                  </a:extLst>
                </a:gridCol>
              </a:tblGrid>
              <a:tr h="709317">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n</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Overhaul </a:t>
                      </a:r>
                      <a:r>
                        <a:rPr lang="en-US" sz="2400" b="1" dirty="0" smtClean="0">
                          <a:solidFill>
                            <a:srgbClr val="C00000"/>
                          </a:solidFill>
                          <a:effectLst/>
                          <a:latin typeface="Times New Roman" panose="02020603050405020304" pitchFamily="18" charset="0"/>
                          <a:cs typeface="Times New Roman" panose="02020603050405020304" pitchFamily="18" charset="0"/>
                        </a:rPr>
                        <a:t>($)</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Operating Cost </a:t>
                      </a:r>
                      <a:r>
                        <a:rPr lang="en-US" sz="2400" b="1" dirty="0" smtClean="0">
                          <a:solidFill>
                            <a:srgbClr val="C00000"/>
                          </a:solidFill>
                          <a:effectLst/>
                          <a:latin typeface="Times New Roman" panose="02020603050405020304" pitchFamily="18" charset="0"/>
                          <a:cs typeface="Times New Roman" panose="02020603050405020304" pitchFamily="18" charset="0"/>
                        </a:rPr>
                        <a:t>($)</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Salvage Value </a:t>
                      </a:r>
                      <a:r>
                        <a:rPr lang="en-US" sz="2400" b="1" dirty="0" smtClean="0">
                          <a:solidFill>
                            <a:srgbClr val="C00000"/>
                          </a:solidFill>
                          <a:effectLst/>
                          <a:latin typeface="Times New Roman" panose="02020603050405020304" pitchFamily="18" charset="0"/>
                          <a:cs typeface="Times New Roman" panose="02020603050405020304" pitchFamily="18" charset="0"/>
                        </a:rPr>
                        <a:t>($)</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3308868210"/>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1200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5000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505838808"/>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1</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2000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4000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785542129"/>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2</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3500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3000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137881498"/>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3</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2000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828280537"/>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4</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6500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1000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735103469"/>
                  </a:ext>
                </a:extLst>
              </a:tr>
              <a:tr h="354659">
                <a:tc>
                  <a:txBody>
                    <a:bodyPr/>
                    <a:lstStyle/>
                    <a:p>
                      <a:pPr algn="ctr"/>
                      <a:r>
                        <a:rPr lang="en-US" sz="2400" b="1">
                          <a:effectLst/>
                          <a:latin typeface="Times New Roman" panose="02020603050405020304" pitchFamily="18" charset="0"/>
                          <a:cs typeface="Times New Roman" panose="02020603050405020304" pitchFamily="18" charset="0"/>
                        </a:rPr>
                        <a:t>5</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83900725"/>
                  </a:ext>
                </a:extLst>
              </a:tr>
            </a:tbl>
          </a:graphicData>
        </a:graphic>
      </p:graphicFrame>
      <p:sp>
        <p:nvSpPr>
          <p:cNvPr id="6" name="TextBox 5">
            <a:extLst>
              <a:ext uri="{FF2B5EF4-FFF2-40B4-BE49-F238E27FC236}">
                <a16:creationId xmlns="" xmlns:a16="http://schemas.microsoft.com/office/drawing/2014/main" id="{01AB4378-B4A5-45B6-BF04-766D066733BD}"/>
              </a:ext>
            </a:extLst>
          </p:cNvPr>
          <p:cNvSpPr txBox="1"/>
          <p:nvPr/>
        </p:nvSpPr>
        <p:spPr>
          <a:xfrm>
            <a:off x="400315" y="4868246"/>
            <a:ext cx="8375374" cy="1569660"/>
          </a:xfrm>
          <a:prstGeom prst="rect">
            <a:avLst/>
          </a:prstGeom>
          <a:noFill/>
        </p:spPr>
        <p:txBody>
          <a:bodyPr wrap="square">
            <a:spAutoFit/>
          </a:bodyPr>
          <a:lstStyle/>
          <a:p>
            <a:r>
              <a:rPr lang="en-US" sz="2400" b="1" u="sng" dirty="0">
                <a:effectLst/>
                <a:latin typeface="Times New Roman" panose="02020603050405020304" pitchFamily="18" charset="0"/>
                <a:ea typeface="Times New Roman" panose="02020603050405020304" pitchFamily="18" charset="0"/>
              </a:rPr>
              <a:t>When n=1</a:t>
            </a:r>
            <a:endParaRPr lang="en-AU" sz="2400" b="1" dirty="0">
              <a:effectLst/>
              <a:latin typeface="Times New Roman" panose="02020603050405020304" pitchFamily="18" charset="0"/>
              <a:ea typeface="Times New Roman" panose="02020603050405020304" pitchFamily="18" charset="0"/>
            </a:endParaRPr>
          </a:p>
          <a:p>
            <a:r>
              <a:rPr lang="en-US" sz="2400" b="1" dirty="0">
                <a:effectLst/>
                <a:latin typeface="Times New Roman" panose="02020603050405020304" pitchFamily="18" charset="0"/>
                <a:ea typeface="Times New Roman" panose="02020603050405020304" pitchFamily="18" charset="0"/>
              </a:rPr>
              <a:t>CR (15%) = 6200 (A/P, 15%, 1) – 4000 (A/F, 15%, 1)	</a:t>
            </a:r>
            <a:endParaRPr lang="en-AU" sz="2400" b="1" dirty="0">
              <a:effectLst/>
              <a:latin typeface="Times New Roman" panose="02020603050405020304" pitchFamily="18" charset="0"/>
              <a:ea typeface="Times New Roman" panose="02020603050405020304" pitchFamily="18" charset="0"/>
            </a:endParaRPr>
          </a:p>
          <a:p>
            <a:pPr>
              <a:tabLst>
                <a:tab pos="696595" algn="l"/>
              </a:tabLst>
            </a:pPr>
            <a:r>
              <a:rPr lang="en-US" sz="2400" b="1" dirty="0">
                <a:effectLst/>
                <a:latin typeface="Times New Roman" panose="02020603050405020304" pitchFamily="18" charset="0"/>
                <a:ea typeface="Times New Roman" panose="02020603050405020304" pitchFamily="18" charset="0"/>
              </a:rPr>
              <a:t>	         = 6200 *1.15 – 4000 *1 = 3,130. </a:t>
            </a:r>
            <a:endParaRPr lang="en-AU" sz="2400" b="1" dirty="0">
              <a:effectLst/>
              <a:latin typeface="Times New Roman" panose="02020603050405020304" pitchFamily="18" charset="0"/>
              <a:ea typeface="Times New Roman" panose="02020603050405020304" pitchFamily="18" charset="0"/>
            </a:endParaRPr>
          </a:p>
          <a:p>
            <a:pPr>
              <a:tabLst>
                <a:tab pos="696595" algn="l"/>
              </a:tabLst>
            </a:pPr>
            <a:r>
              <a:rPr lang="en-US" sz="2400" b="1" dirty="0">
                <a:effectLst/>
                <a:latin typeface="Times New Roman" panose="02020603050405020304" pitchFamily="18" charset="0"/>
                <a:ea typeface="Times New Roman" panose="02020603050405020304" pitchFamily="18" charset="0"/>
              </a:rPr>
              <a:t>Annual equivalent cost (AEC)</a:t>
            </a:r>
            <a:r>
              <a:rPr lang="en-US" sz="2400" b="1" baseline="-25000" dirty="0">
                <a:effectLst/>
                <a:latin typeface="Times New Roman" panose="02020603050405020304" pitchFamily="18" charset="0"/>
                <a:ea typeface="Times New Roman" panose="02020603050405020304" pitchFamily="18" charset="0"/>
              </a:rPr>
              <a:t> 1</a:t>
            </a:r>
            <a:r>
              <a:rPr lang="en-US" sz="2400" b="1" dirty="0">
                <a:effectLst/>
                <a:latin typeface="Times New Roman" panose="02020603050405020304" pitchFamily="18" charset="0"/>
                <a:ea typeface="Times New Roman" panose="02020603050405020304" pitchFamily="18" charset="0"/>
              </a:rPr>
              <a:t> = 3130 + 2000 </a:t>
            </a:r>
            <a:r>
              <a:rPr lang="en-US" sz="2400" b="1" dirty="0" smtClean="0">
                <a:effectLst/>
                <a:latin typeface="Times New Roman" panose="02020603050405020304" pitchFamily="18" charset="0"/>
                <a:ea typeface="Times New Roman" panose="02020603050405020304" pitchFamily="18" charset="0"/>
              </a:rPr>
              <a:t>= 5,130</a:t>
            </a:r>
            <a:endParaRPr lang="en-AU" sz="2400" b="1" dirty="0">
              <a:effectLst/>
              <a:latin typeface="Times New Roman" panose="02020603050405020304" pitchFamily="18" charset="0"/>
              <a:ea typeface="Times New Roman" panose="02020603050405020304" pitchFamily="18" charset="0"/>
            </a:endParaRPr>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833657" y="0"/>
            <a:ext cx="8698532" cy="1188720"/>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1088830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8BA0B4C-E88C-443F-A3F5-55059DF5962C}"/>
              </a:ext>
            </a:extLst>
          </p:cNvPr>
          <p:cNvSpPr>
            <a:spLocks noGrp="1"/>
          </p:cNvSpPr>
          <p:nvPr>
            <p:ph idx="1"/>
          </p:nvPr>
        </p:nvSpPr>
        <p:spPr>
          <a:xfrm>
            <a:off x="427715" y="1558059"/>
            <a:ext cx="11445108" cy="4859993"/>
          </a:xfrm>
        </p:spPr>
        <p:txBody>
          <a:bodyPr>
            <a:normAutofit/>
          </a:bodyPr>
          <a:lstStyle/>
          <a:p>
            <a:pPr marL="0" indent="0">
              <a:buNone/>
            </a:pPr>
            <a:r>
              <a:rPr lang="en-US" b="1" dirty="0">
                <a:latin typeface="Times New Roman" panose="02020603050405020304" pitchFamily="18" charset="0"/>
              </a:rPr>
              <a:t>When n=2</a:t>
            </a:r>
            <a:endParaRPr lang="en-AU" b="1" dirty="0">
              <a:latin typeface="Times New Roman" panose="02020603050405020304" pitchFamily="18" charset="0"/>
            </a:endParaRPr>
          </a:p>
          <a:p>
            <a:pPr marL="0" indent="0">
              <a:buNone/>
            </a:pPr>
            <a:r>
              <a:rPr lang="en-US" b="1" dirty="0">
                <a:latin typeface="Times New Roman" panose="02020603050405020304" pitchFamily="18" charset="0"/>
              </a:rPr>
              <a:t>CR (15%) </a:t>
            </a:r>
            <a:r>
              <a:rPr lang="en-US" b="1" dirty="0">
                <a:effectLst/>
                <a:latin typeface="Times New Roman" panose="02020603050405020304" pitchFamily="18" charset="0"/>
                <a:ea typeface="Times New Roman" panose="02020603050405020304" pitchFamily="18" charset="0"/>
              </a:rPr>
              <a:t>= 6200 (A/P, 15%, 2) – 3000 (A/F, 15%, 2) 	</a:t>
            </a:r>
            <a:endParaRPr lang="en-AU" b="1" dirty="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smtClean="0">
                <a:effectLst/>
                <a:latin typeface="Times New Roman" panose="02020603050405020304" pitchFamily="18" charset="0"/>
                <a:ea typeface="Times New Roman" panose="02020603050405020304" pitchFamily="18" charset="0"/>
              </a:rPr>
              <a:t>                  = </a:t>
            </a:r>
            <a:r>
              <a:rPr lang="en-US" b="1" dirty="0">
                <a:effectLst/>
                <a:latin typeface="Times New Roman" panose="02020603050405020304" pitchFamily="18" charset="0"/>
                <a:ea typeface="Times New Roman" panose="02020603050405020304" pitchFamily="18" charset="0"/>
              </a:rPr>
              <a:t>6200 *0.6151 – 3000 *</a:t>
            </a:r>
            <a:r>
              <a:rPr lang="en-US" b="1" dirty="0" smtClean="0">
                <a:effectLst/>
                <a:latin typeface="Times New Roman" panose="02020603050405020304" pitchFamily="18" charset="0"/>
                <a:ea typeface="Times New Roman" panose="02020603050405020304" pitchFamily="18" charset="0"/>
              </a:rPr>
              <a:t>0.4631</a:t>
            </a:r>
          </a:p>
          <a:p>
            <a:pPr marL="0" indent="0">
              <a:buNone/>
              <a:tabLst>
                <a:tab pos="696595" algn="l"/>
              </a:tabLst>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2,418.32 </a:t>
            </a:r>
            <a:endParaRPr lang="en-AU" b="1" dirty="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a:effectLst/>
                <a:latin typeface="Times New Roman" panose="02020603050405020304" pitchFamily="18" charset="0"/>
                <a:ea typeface="Times New Roman" panose="02020603050405020304" pitchFamily="18" charset="0"/>
              </a:rPr>
              <a:t> Operating Cost = {2000 (P/F, 15%, 1) + 3500 (P/F, 15%, 2)} (A/P, 15%, 2) </a:t>
            </a:r>
            <a:endParaRPr lang="en-AU" b="1" dirty="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smtClean="0">
                <a:effectLst/>
                <a:latin typeface="Times New Roman" panose="02020603050405020304" pitchFamily="18" charset="0"/>
                <a:ea typeface="Times New Roman" panose="02020603050405020304" pitchFamily="18" charset="0"/>
              </a:rPr>
              <a:t>                            = </a:t>
            </a:r>
            <a:r>
              <a:rPr lang="en-US" b="1" dirty="0">
                <a:effectLst/>
                <a:latin typeface="Times New Roman" panose="02020603050405020304" pitchFamily="18" charset="0"/>
                <a:ea typeface="Times New Roman" panose="02020603050405020304" pitchFamily="18" charset="0"/>
              </a:rPr>
              <a:t>2000*0.8696 + 3500 * 0.7561} * 0.6151 </a:t>
            </a:r>
            <a:endParaRPr lang="en-AU" b="1" dirty="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smtClean="0">
                <a:effectLst/>
                <a:latin typeface="Times New Roman" panose="02020603050405020304" pitchFamily="18" charset="0"/>
                <a:ea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rPr>
              <a:t>= 2697.55</a:t>
            </a:r>
            <a:endParaRPr lang="en-AU" b="1" dirty="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a:effectLst/>
                <a:latin typeface="Times New Roman" panose="02020603050405020304" pitchFamily="18" charset="0"/>
                <a:ea typeface="Times New Roman" panose="02020603050405020304" pitchFamily="18" charset="0"/>
              </a:rPr>
              <a:t> Annual equivalent cost (AEC)</a:t>
            </a:r>
            <a:r>
              <a:rPr lang="en-US" b="1" baseline="-25000" dirty="0">
                <a:effectLst/>
                <a:latin typeface="Times New Roman" panose="02020603050405020304" pitchFamily="18" charset="0"/>
                <a:ea typeface="Times New Roman" panose="02020603050405020304" pitchFamily="18" charset="0"/>
              </a:rPr>
              <a:t> 2</a:t>
            </a:r>
            <a:r>
              <a:rPr lang="en-US" b="1" dirty="0">
                <a:effectLst/>
                <a:latin typeface="Times New Roman" panose="02020603050405020304" pitchFamily="18" charset="0"/>
                <a:ea typeface="Times New Roman" panose="02020603050405020304" pitchFamily="18" charset="0"/>
              </a:rPr>
              <a:t> = 2,418.32 + 2697.55 </a:t>
            </a:r>
            <a:endParaRPr lang="en-US" b="1" dirty="0" smtClean="0">
              <a:effectLst/>
              <a:latin typeface="Times New Roman" panose="02020603050405020304" pitchFamily="18" charset="0"/>
              <a:ea typeface="Times New Roman" panose="02020603050405020304" pitchFamily="18" charset="0"/>
            </a:endParaRPr>
          </a:p>
          <a:p>
            <a:pPr marL="0" indent="0">
              <a:buNone/>
              <a:tabLst>
                <a:tab pos="696595" algn="l"/>
              </a:tabLst>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a:t>
            </a:r>
            <a:r>
              <a:rPr lang="en-US" b="1" dirty="0">
                <a:effectLst/>
                <a:latin typeface="Times New Roman" panose="02020603050405020304" pitchFamily="18" charset="0"/>
                <a:ea typeface="Times New Roman" panose="02020603050405020304" pitchFamily="18" charset="0"/>
              </a:rPr>
              <a:t>5,115. 87</a:t>
            </a:r>
            <a:endParaRPr lang="en-AU" b="1" dirty="0">
              <a:effectLst/>
              <a:latin typeface="Times New Roman" panose="02020603050405020304" pitchFamily="18" charset="0"/>
              <a:ea typeface="Times New Roman" panose="02020603050405020304" pitchFamily="18" charset="0"/>
            </a:endParaRPr>
          </a:p>
          <a:p>
            <a:endParaRPr lang="en-AU" dirty="0"/>
          </a:p>
        </p:txBody>
      </p:sp>
      <p:sp>
        <p:nvSpPr>
          <p:cNvPr id="4" name="Title 1">
            <a:extLst>
              <a:ext uri="{FF2B5EF4-FFF2-40B4-BE49-F238E27FC236}">
                <a16:creationId xmlns="" xmlns:a16="http://schemas.microsoft.com/office/drawing/2014/main" id="{EEB75F22-1FE7-42CA-A99B-EA47F416395C}"/>
              </a:ext>
            </a:extLst>
          </p:cNvPr>
          <p:cNvSpPr>
            <a:spLocks noGrp="1"/>
          </p:cNvSpPr>
          <p:nvPr>
            <p:ph type="title"/>
          </p:nvPr>
        </p:nvSpPr>
        <p:spPr>
          <a:xfrm>
            <a:off x="816404" y="232914"/>
            <a:ext cx="8698532" cy="1188720"/>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2066401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D15C57A7-5E95-4F3F-8EF5-D04AD9A488FE}"/>
              </a:ext>
            </a:extLst>
          </p:cNvPr>
          <p:cNvSpPr txBox="1"/>
          <p:nvPr/>
        </p:nvSpPr>
        <p:spPr>
          <a:xfrm>
            <a:off x="613914" y="1781355"/>
            <a:ext cx="10946298" cy="4832092"/>
          </a:xfrm>
          <a:prstGeom prst="rect">
            <a:avLst/>
          </a:prstGeom>
          <a:noFill/>
        </p:spPr>
        <p:txBody>
          <a:bodyPr wrap="square">
            <a:spAutoFit/>
          </a:bodyPr>
          <a:lstStyle/>
          <a:p>
            <a:r>
              <a:rPr lang="en-US" sz="2800" b="1" u="sng" dirty="0">
                <a:effectLst/>
                <a:latin typeface="Times New Roman" panose="02020603050405020304" pitchFamily="18" charset="0"/>
                <a:ea typeface="Times New Roman" panose="02020603050405020304" pitchFamily="18" charset="0"/>
              </a:rPr>
              <a:t>When n=3</a:t>
            </a:r>
            <a:endParaRPr lang="en-AU" sz="2800" b="1" dirty="0">
              <a:effectLst/>
              <a:latin typeface="Times New Roman" panose="02020603050405020304" pitchFamily="18" charset="0"/>
              <a:ea typeface="Times New Roman" panose="02020603050405020304" pitchFamily="18" charset="0"/>
            </a:endParaRPr>
          </a:p>
          <a:p>
            <a:r>
              <a:rPr lang="en-US" sz="2800" b="1" dirty="0">
                <a:effectLst/>
                <a:latin typeface="Times New Roman" panose="02020603050405020304" pitchFamily="18" charset="0"/>
                <a:ea typeface="Times New Roman" panose="02020603050405020304" pitchFamily="18" charset="0"/>
              </a:rPr>
              <a:t>CR (15%) = 6200 (A/P, 15%, 3) – 2000 (A/F, 15%, 3)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a:t>
            </a:r>
            <a:r>
              <a:rPr lang="en-US" sz="2800" b="1" dirty="0" smtClean="0">
                <a:effectLst/>
                <a:latin typeface="Times New Roman" panose="02020603050405020304" pitchFamily="18" charset="0"/>
                <a:ea typeface="Times New Roman" panose="02020603050405020304" pitchFamily="18" charset="0"/>
              </a:rPr>
              <a:t>          = </a:t>
            </a:r>
            <a:r>
              <a:rPr lang="en-US" sz="2800" b="1" dirty="0">
                <a:effectLst/>
                <a:latin typeface="Times New Roman" panose="02020603050405020304" pitchFamily="18" charset="0"/>
                <a:ea typeface="Times New Roman" panose="02020603050405020304" pitchFamily="18" charset="0"/>
              </a:rPr>
              <a:t>6200 *0.4380 – 3000 *</a:t>
            </a:r>
            <a:r>
              <a:rPr lang="en-US" sz="2800" b="1" dirty="0" smtClean="0">
                <a:effectLst/>
                <a:latin typeface="Times New Roman" panose="02020603050405020304" pitchFamily="18" charset="0"/>
                <a:ea typeface="Times New Roman" panose="02020603050405020304" pitchFamily="18" charset="0"/>
              </a:rPr>
              <a:t>0.2880</a:t>
            </a:r>
          </a:p>
          <a:p>
            <a:pPr>
              <a:tabLst>
                <a:tab pos="696595" algn="l"/>
              </a:tabLst>
            </a:pPr>
            <a:r>
              <a:rPr lang="en-US" sz="2800" b="1" dirty="0">
                <a:latin typeface="Times New Roman" panose="02020603050405020304" pitchFamily="18" charset="0"/>
                <a:ea typeface="Times New Roman" panose="02020603050405020304" pitchFamily="18" charset="0"/>
              </a:rPr>
              <a:t> </a:t>
            </a:r>
            <a:r>
              <a:rPr lang="en-US" sz="2800" b="1" dirty="0" smtClean="0">
                <a:latin typeface="Times New Roman" panose="02020603050405020304" pitchFamily="18" charset="0"/>
                <a:ea typeface="Times New Roman" panose="02020603050405020304" pitchFamily="18" charset="0"/>
              </a:rPr>
              <a:t>                 </a:t>
            </a:r>
            <a:r>
              <a:rPr lang="en-US" sz="2800" b="1" dirty="0" smtClean="0">
                <a:effectLst/>
                <a:latin typeface="Times New Roman" panose="02020603050405020304" pitchFamily="18" charset="0"/>
                <a:ea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rPr>
              <a:t>2,139.60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Operating Cost = {2000 (P/F, 15%, 1) + 3500 (P/F, 15%, 2) + 5000 (P/F, 15%, 3)} (A/P, 15%, 3)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a:t>
            </a:r>
            <a:r>
              <a:rPr lang="en-US" sz="2800" b="1" dirty="0" smtClean="0">
                <a:effectLst/>
                <a:latin typeface="Times New Roman" panose="02020603050405020304" pitchFamily="18" charset="0"/>
                <a:ea typeface="Times New Roman" panose="02020603050405020304" pitchFamily="18" charset="0"/>
              </a:rPr>
              <a:t>       </a:t>
            </a:r>
            <a:r>
              <a:rPr lang="en-US" sz="2800" b="1" dirty="0">
                <a:effectLst/>
                <a:latin typeface="Times New Roman" panose="02020603050405020304" pitchFamily="18" charset="0"/>
                <a:ea typeface="Times New Roman" panose="02020603050405020304" pitchFamily="18" charset="0"/>
              </a:rPr>
              <a:t>= 2000*0.8696 + 3500 * 0.7561 + 5000 * 0.6575} * 0.4379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 3360.02</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a:t>
            </a:r>
            <a:r>
              <a:rPr lang="en-US" sz="2800" b="1" dirty="0" smtClean="0">
                <a:effectLst/>
                <a:latin typeface="Times New Roman" panose="02020603050405020304" pitchFamily="18" charset="0"/>
                <a:ea typeface="Times New Roman" panose="02020603050405020304" pitchFamily="18" charset="0"/>
              </a:rPr>
              <a:t>Annual </a:t>
            </a:r>
            <a:r>
              <a:rPr lang="en-US" sz="2800" b="1" dirty="0">
                <a:effectLst/>
                <a:latin typeface="Times New Roman" panose="02020603050405020304" pitchFamily="18" charset="0"/>
                <a:ea typeface="Times New Roman" panose="02020603050405020304" pitchFamily="18" charset="0"/>
              </a:rPr>
              <a:t>equivalent cost (AEC)</a:t>
            </a:r>
            <a:r>
              <a:rPr lang="en-US" sz="2800" b="1" baseline="-25000" dirty="0">
                <a:effectLst/>
                <a:latin typeface="Times New Roman" panose="02020603050405020304" pitchFamily="18" charset="0"/>
                <a:ea typeface="Times New Roman" panose="02020603050405020304" pitchFamily="18" charset="0"/>
              </a:rPr>
              <a:t> 3</a:t>
            </a:r>
            <a:r>
              <a:rPr lang="en-US" sz="2800" b="1" dirty="0">
                <a:effectLst/>
                <a:latin typeface="Times New Roman" panose="02020603050405020304" pitchFamily="18" charset="0"/>
                <a:ea typeface="Times New Roman" panose="02020603050405020304" pitchFamily="18" charset="0"/>
              </a:rPr>
              <a:t> = 2,139.60 + 3360.02 </a:t>
            </a:r>
            <a:r>
              <a:rPr lang="en-US" sz="2800" b="1" dirty="0" smtClean="0">
                <a:effectLst/>
                <a:latin typeface="Times New Roman" panose="02020603050405020304" pitchFamily="18" charset="0"/>
                <a:ea typeface="Times New Roman" panose="02020603050405020304" pitchFamily="18" charset="0"/>
              </a:rPr>
              <a:t>= 5,499.82</a:t>
            </a:r>
            <a:endParaRPr lang="en-AU" sz="2800" b="1" dirty="0">
              <a:effectLst/>
              <a:latin typeface="Times New Roman" panose="02020603050405020304" pitchFamily="18" charset="0"/>
              <a:ea typeface="Times New Roman" panose="02020603050405020304" pitchFamily="18" charset="0"/>
            </a:endParaRPr>
          </a:p>
          <a:p>
            <a:r>
              <a:rPr lang="en-US" sz="2800" dirty="0">
                <a:effectLst/>
                <a:latin typeface="Times New Roman" panose="02020603050405020304" pitchFamily="18" charset="0"/>
                <a:ea typeface="Times New Roman" panose="02020603050405020304" pitchFamily="18" charset="0"/>
              </a:rPr>
              <a:t> </a:t>
            </a:r>
            <a:endParaRPr lang="en-AU" sz="2800" dirty="0">
              <a:effectLst/>
              <a:latin typeface="Times New Roman" panose="02020603050405020304" pitchFamily="18" charset="0"/>
              <a:ea typeface="Times New Roman" panose="02020603050405020304" pitchFamily="18" charset="0"/>
            </a:endParaRPr>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613914" y="209850"/>
            <a:ext cx="9349595"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4203732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107881E2-EFE3-4707-B391-8F0BC8F544AA}"/>
              </a:ext>
            </a:extLst>
          </p:cNvPr>
          <p:cNvSpPr txBox="1"/>
          <p:nvPr/>
        </p:nvSpPr>
        <p:spPr>
          <a:xfrm>
            <a:off x="293049" y="1622988"/>
            <a:ext cx="11476382" cy="4739759"/>
          </a:xfrm>
          <a:prstGeom prst="rect">
            <a:avLst/>
          </a:prstGeom>
          <a:noFill/>
        </p:spPr>
        <p:txBody>
          <a:bodyPr wrap="square">
            <a:spAutoFit/>
          </a:bodyPr>
          <a:lstStyle/>
          <a:p>
            <a:pPr defTabSz="914400">
              <a:spcBef>
                <a:spcPts val="1000"/>
              </a:spcBef>
              <a:buClr>
                <a:schemeClr val="accent2"/>
              </a:buClr>
            </a:pPr>
            <a:r>
              <a:rPr lang="en-US" sz="2800" b="1" u="sng" dirty="0">
                <a:solidFill>
                  <a:schemeClr val="tx1">
                    <a:lumMod val="85000"/>
                    <a:lumOff val="15000"/>
                  </a:schemeClr>
                </a:solidFill>
                <a:latin typeface="Times New Roman" panose="02020603050405020304" pitchFamily="18" charset="0"/>
              </a:rPr>
              <a:t>When n=4</a:t>
            </a:r>
            <a:endParaRPr lang="en-AU" sz="2800" b="1" u="sng"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pPr>
            <a:r>
              <a:rPr lang="en-US" sz="2800" b="1" dirty="0">
                <a:solidFill>
                  <a:schemeClr val="tx1">
                    <a:lumMod val="85000"/>
                    <a:lumOff val="15000"/>
                  </a:schemeClr>
                </a:solidFill>
                <a:latin typeface="Times New Roman" panose="02020603050405020304" pitchFamily="18" charset="0"/>
              </a:rPr>
              <a:t>CR (15%) = 6200 (A/P, 15%, 4) – 1000 (A/F, 15%, 4) 	</a:t>
            </a:r>
            <a:endParaRPr lang="en-AU" sz="2800" b="1"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tabLst>
                <a:tab pos="696595" algn="l"/>
              </a:tabLst>
            </a:pPr>
            <a:r>
              <a:rPr lang="en-US" sz="2800" b="1" dirty="0">
                <a:solidFill>
                  <a:schemeClr val="tx1">
                    <a:lumMod val="85000"/>
                    <a:lumOff val="15000"/>
                  </a:schemeClr>
                </a:solidFill>
                <a:latin typeface="Times New Roman" panose="02020603050405020304" pitchFamily="18" charset="0"/>
              </a:rPr>
              <a:t>                 = 6200 *0.3503 – 3000 *0.2003= 1,972.56 </a:t>
            </a:r>
            <a:endParaRPr lang="en-AU" sz="2800" b="1"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tabLst>
                <a:tab pos="696595" algn="l"/>
              </a:tabLst>
            </a:pPr>
            <a:r>
              <a:rPr lang="en-US" sz="2800" b="1" dirty="0">
                <a:solidFill>
                  <a:schemeClr val="tx1">
                    <a:lumMod val="85000"/>
                    <a:lumOff val="15000"/>
                  </a:schemeClr>
                </a:solidFill>
                <a:latin typeface="Times New Roman" panose="02020603050405020304" pitchFamily="18" charset="0"/>
              </a:rPr>
              <a:t> Operating Cost = {2000 (P/F, 15%, 1) + 3500 (P/F, 15%, 2) + 5000 (P/F, 15%, 3) + 6500 (P/F, 15%, 4)} (A/P, 15%, 4) </a:t>
            </a:r>
            <a:endParaRPr lang="en-AU" sz="2800" b="1"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tabLst>
                <a:tab pos="696595" algn="l"/>
              </a:tabLst>
            </a:pPr>
            <a:r>
              <a:rPr lang="en-US" sz="2800" b="1" dirty="0">
                <a:solidFill>
                  <a:schemeClr val="tx1">
                    <a:lumMod val="85000"/>
                    <a:lumOff val="15000"/>
                  </a:schemeClr>
                </a:solidFill>
                <a:latin typeface="Times New Roman" panose="02020603050405020304" pitchFamily="18" charset="0"/>
              </a:rPr>
              <a:t>                           = 2000*0.8696 + 3500 * 0.7561 + 5000 * 0.6575 +6500* 0.5718} * 0.3503</a:t>
            </a:r>
            <a:endParaRPr lang="en-AU" sz="2800" b="1"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tabLst>
                <a:tab pos="696595" algn="l"/>
              </a:tabLst>
            </a:pPr>
            <a:r>
              <a:rPr lang="en-US" sz="2800" b="1" dirty="0">
                <a:solidFill>
                  <a:schemeClr val="tx1">
                    <a:lumMod val="85000"/>
                    <a:lumOff val="15000"/>
                  </a:schemeClr>
                </a:solidFill>
                <a:latin typeface="Times New Roman" panose="02020603050405020304" pitchFamily="18" charset="0"/>
              </a:rPr>
              <a:t>                           = 3989.43</a:t>
            </a:r>
            <a:endParaRPr lang="en-AU" sz="2800" b="1" dirty="0">
              <a:solidFill>
                <a:schemeClr val="tx1">
                  <a:lumMod val="85000"/>
                  <a:lumOff val="15000"/>
                </a:schemeClr>
              </a:solidFill>
              <a:latin typeface="Times New Roman" panose="02020603050405020304" pitchFamily="18" charset="0"/>
            </a:endParaRPr>
          </a:p>
          <a:p>
            <a:pPr defTabSz="914400">
              <a:spcBef>
                <a:spcPts val="1000"/>
              </a:spcBef>
              <a:buClr>
                <a:schemeClr val="accent2"/>
              </a:buClr>
              <a:tabLst>
                <a:tab pos="696595" algn="l"/>
              </a:tabLst>
            </a:pPr>
            <a:r>
              <a:rPr lang="en-US" sz="2800" b="1" dirty="0">
                <a:solidFill>
                  <a:schemeClr val="tx1">
                    <a:lumMod val="85000"/>
                    <a:lumOff val="15000"/>
                  </a:schemeClr>
                </a:solidFill>
                <a:latin typeface="Times New Roman" panose="02020603050405020304" pitchFamily="18" charset="0"/>
              </a:rPr>
              <a:t> Annual equivalent cost (AEC) 4 = 1,972.56 + 3989.43= 5,960.99</a:t>
            </a:r>
            <a:endParaRPr lang="en-AU" sz="2800" b="1" dirty="0">
              <a:solidFill>
                <a:schemeClr val="tx1">
                  <a:lumMod val="85000"/>
                  <a:lumOff val="15000"/>
                </a:schemeClr>
              </a:solidFill>
              <a:latin typeface="Times New Roman" panose="02020603050405020304" pitchFamily="18" charset="0"/>
            </a:endParaRPr>
          </a:p>
        </p:txBody>
      </p:sp>
      <p:sp>
        <p:nvSpPr>
          <p:cNvPr id="4" name="Title 1">
            <a:extLst>
              <a:ext uri="{FF2B5EF4-FFF2-40B4-BE49-F238E27FC236}">
                <a16:creationId xmlns="" xmlns:a16="http://schemas.microsoft.com/office/drawing/2014/main" id="{EEB75F22-1FE7-42CA-A99B-EA47F416395C}"/>
              </a:ext>
            </a:extLst>
          </p:cNvPr>
          <p:cNvSpPr>
            <a:spLocks noGrp="1"/>
          </p:cNvSpPr>
          <p:nvPr>
            <p:ph type="title"/>
          </p:nvPr>
        </p:nvSpPr>
        <p:spPr>
          <a:xfrm>
            <a:off x="613914" y="209850"/>
            <a:ext cx="9349595"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25614806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3E27B5C-C823-49BD-98A2-1D3809C96CF0}"/>
              </a:ext>
            </a:extLst>
          </p:cNvPr>
          <p:cNvSpPr txBox="1"/>
          <p:nvPr/>
        </p:nvSpPr>
        <p:spPr>
          <a:xfrm>
            <a:off x="349183" y="1660311"/>
            <a:ext cx="11476381" cy="4401205"/>
          </a:xfrm>
          <a:prstGeom prst="rect">
            <a:avLst/>
          </a:prstGeom>
          <a:noFill/>
        </p:spPr>
        <p:txBody>
          <a:bodyPr wrap="square">
            <a:spAutoFit/>
          </a:bodyPr>
          <a:lstStyle/>
          <a:p>
            <a:r>
              <a:rPr lang="en-US" sz="2800" b="1" u="sng" dirty="0">
                <a:effectLst/>
                <a:latin typeface="Times New Roman" panose="02020603050405020304" pitchFamily="18" charset="0"/>
                <a:ea typeface="Times New Roman" panose="02020603050405020304" pitchFamily="18" charset="0"/>
              </a:rPr>
              <a:t>When n=5</a:t>
            </a:r>
            <a:endParaRPr lang="en-AU" sz="2800" b="1" dirty="0">
              <a:effectLst/>
              <a:latin typeface="Times New Roman" panose="02020603050405020304" pitchFamily="18" charset="0"/>
              <a:ea typeface="Times New Roman" panose="02020603050405020304" pitchFamily="18" charset="0"/>
            </a:endParaRPr>
          </a:p>
          <a:p>
            <a:r>
              <a:rPr lang="en-US" sz="2800" b="1" dirty="0">
                <a:effectLst/>
                <a:latin typeface="Times New Roman" panose="02020603050405020304" pitchFamily="18" charset="0"/>
                <a:ea typeface="Times New Roman" panose="02020603050405020304" pitchFamily="18" charset="0"/>
              </a:rPr>
              <a:t>CR (15%) = 6200 (A/P, 15%, 5) – 0</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 6200 *0.3503 = 1,850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Operating Cost = {2000 (P/F, 15%, 1) + 3500 (P/F, 15%, 2) + 5000 (P/F, 15%, 3) + 6500 (P/F, 15%, </a:t>
            </a:r>
            <a:r>
              <a:rPr lang="en-US" sz="2800" b="1" dirty="0" smtClean="0">
                <a:effectLst/>
                <a:latin typeface="Times New Roman" panose="02020603050405020304" pitchFamily="18" charset="0"/>
                <a:ea typeface="Times New Roman" panose="02020603050405020304" pitchFamily="18" charset="0"/>
              </a:rPr>
              <a:t>4) +</a:t>
            </a:r>
            <a:r>
              <a:rPr lang="en-US" sz="2800" b="1" dirty="0">
                <a:effectLst/>
                <a:latin typeface="Times New Roman" panose="02020603050405020304" pitchFamily="18" charset="0"/>
                <a:ea typeface="Times New Roman" panose="02020603050405020304" pitchFamily="18" charset="0"/>
              </a:rPr>
              <a:t>8000 (P/F, 15%, 5)} (A/P, 15%, 5) </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 2000*0.8696 + 3500 * 0.7561 + 5000 * 0.6575 +6500* 0.5718 +0.4972} * 0.2983</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                        = 4584</a:t>
            </a:r>
            <a:endParaRPr lang="en-AU" sz="2800" b="1" dirty="0">
              <a:effectLst/>
              <a:latin typeface="Times New Roman" panose="02020603050405020304" pitchFamily="18" charset="0"/>
              <a:ea typeface="Times New Roman" panose="02020603050405020304" pitchFamily="18" charset="0"/>
            </a:endParaRPr>
          </a:p>
          <a:p>
            <a:pPr>
              <a:tabLst>
                <a:tab pos="696595" algn="l"/>
              </a:tabLst>
            </a:pPr>
            <a:r>
              <a:rPr lang="en-US" sz="2800" b="1" dirty="0">
                <a:effectLst/>
                <a:latin typeface="Times New Roman" panose="02020603050405020304" pitchFamily="18" charset="0"/>
                <a:ea typeface="Times New Roman" panose="02020603050405020304" pitchFamily="18" charset="0"/>
              </a:rPr>
              <a:t>Annual equivalent cost (AEC)</a:t>
            </a:r>
            <a:r>
              <a:rPr lang="en-US" sz="2800" b="1" baseline="-25000" dirty="0">
                <a:effectLst/>
                <a:latin typeface="Times New Roman" panose="02020603050405020304" pitchFamily="18" charset="0"/>
                <a:ea typeface="Times New Roman" panose="02020603050405020304" pitchFamily="18" charset="0"/>
              </a:rPr>
              <a:t> 5</a:t>
            </a:r>
            <a:r>
              <a:rPr lang="en-US" sz="2800" b="1" dirty="0">
                <a:effectLst/>
                <a:latin typeface="Times New Roman" panose="02020603050405020304" pitchFamily="18" charset="0"/>
                <a:ea typeface="Times New Roman" panose="02020603050405020304" pitchFamily="18" charset="0"/>
              </a:rPr>
              <a:t> = 1,850 + 4584= 6,434</a:t>
            </a:r>
            <a:endParaRPr lang="en-AU" sz="2800" b="1" dirty="0">
              <a:effectLst/>
              <a:latin typeface="Times New Roman" panose="02020603050405020304" pitchFamily="18" charset="0"/>
              <a:ea typeface="Times New Roman" panose="02020603050405020304" pitchFamily="18" charset="0"/>
            </a:endParaRPr>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544902" y="0"/>
            <a:ext cx="8495581"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4128810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E622DD73-DC0A-4F39-A233-BEDADA2A1683}"/>
              </a:ext>
            </a:extLst>
          </p:cNvPr>
          <p:cNvSpPr>
            <a:spLocks noGrp="1"/>
          </p:cNvSpPr>
          <p:nvPr>
            <p:ph idx="1"/>
          </p:nvPr>
        </p:nvSpPr>
        <p:spPr>
          <a:xfrm>
            <a:off x="529856" y="1649506"/>
            <a:ext cx="10437942" cy="3101983"/>
          </a:xfrm>
        </p:spPr>
        <p:txBody>
          <a:bodyPr/>
          <a:lstStyle/>
          <a:p>
            <a:pPr marL="0" indent="0">
              <a:buNone/>
            </a:pPr>
            <a:r>
              <a:rPr lang="en-US" b="1" dirty="0">
                <a:effectLst/>
                <a:latin typeface="Times New Roman" panose="02020603050405020304" pitchFamily="18" charset="0"/>
                <a:ea typeface="Times New Roman" panose="02020603050405020304" pitchFamily="18" charset="0"/>
              </a:rPr>
              <a:t>From year one to five, the annual equivalent cost of defender is as follows: </a:t>
            </a:r>
            <a:endParaRPr lang="en-AU" b="1" dirty="0">
              <a:effectLst/>
              <a:latin typeface="Times New Roman" panose="02020603050405020304" pitchFamily="18" charset="0"/>
              <a:ea typeface="Times New Roman" panose="02020603050405020304" pitchFamily="18" charset="0"/>
            </a:endParaRPr>
          </a:p>
          <a:p>
            <a:endParaRPr lang="en-AU" dirty="0"/>
          </a:p>
        </p:txBody>
      </p:sp>
      <p:graphicFrame>
        <p:nvGraphicFramePr>
          <p:cNvPr id="4" name="Table 3">
            <a:extLst>
              <a:ext uri="{FF2B5EF4-FFF2-40B4-BE49-F238E27FC236}">
                <a16:creationId xmlns="" xmlns:a16="http://schemas.microsoft.com/office/drawing/2014/main" id="{0600698C-A5DC-493F-9E35-51A66B7BBB91}"/>
              </a:ext>
            </a:extLst>
          </p:cNvPr>
          <p:cNvGraphicFramePr>
            <a:graphicFrameLocks noGrp="1"/>
          </p:cNvGraphicFramePr>
          <p:nvPr>
            <p:extLst>
              <p:ext uri="{D42A27DB-BD31-4B8C-83A1-F6EECF244321}">
                <p14:modId xmlns:p14="http://schemas.microsoft.com/office/powerpoint/2010/main" val="50368148"/>
              </p:ext>
            </p:extLst>
          </p:nvPr>
        </p:nvGraphicFramePr>
        <p:xfrm>
          <a:off x="3134889" y="2480657"/>
          <a:ext cx="3909392" cy="2386034"/>
        </p:xfrm>
        <a:graphic>
          <a:graphicData uri="http://schemas.openxmlformats.org/drawingml/2006/table">
            <a:tbl>
              <a:tblPr firstRow="1" firstCol="1" bandRow="1">
                <a:tableStyleId>{616DA210-FB5B-4158-B5E0-FEB733F419BA}</a:tableStyleId>
              </a:tblPr>
              <a:tblGrid>
                <a:gridCol w="1499493">
                  <a:extLst>
                    <a:ext uri="{9D8B030D-6E8A-4147-A177-3AD203B41FA5}">
                      <a16:colId xmlns="" xmlns:a16="http://schemas.microsoft.com/office/drawing/2014/main" val="1890100333"/>
                    </a:ext>
                  </a:extLst>
                </a:gridCol>
                <a:gridCol w="2409899">
                  <a:extLst>
                    <a:ext uri="{9D8B030D-6E8A-4147-A177-3AD203B41FA5}">
                      <a16:colId xmlns="" xmlns:a16="http://schemas.microsoft.com/office/drawing/2014/main" val="3134484134"/>
                    </a:ext>
                  </a:extLst>
                </a:gridCol>
              </a:tblGrid>
              <a:tr h="557234">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Year (n)</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solidFill>
                            <a:srgbClr val="C00000"/>
                          </a:solidFill>
                          <a:effectLst/>
                          <a:latin typeface="Times New Roman" panose="02020603050405020304" pitchFamily="18" charset="0"/>
                          <a:cs typeface="Times New Roman" panose="02020603050405020304" pitchFamily="18" charset="0"/>
                        </a:rPr>
                        <a:t>AEC </a:t>
                      </a:r>
                      <a:r>
                        <a:rPr lang="en-US" sz="2400" b="1" dirty="0" smtClean="0">
                          <a:solidFill>
                            <a:srgbClr val="C00000"/>
                          </a:solidFill>
                          <a:effectLst/>
                          <a:latin typeface="Times New Roman" panose="02020603050405020304" pitchFamily="18" charset="0"/>
                          <a:cs typeface="Times New Roman" panose="02020603050405020304" pitchFamily="18" charset="0"/>
                        </a:rPr>
                        <a:t>($)</a:t>
                      </a:r>
                      <a:endParaRPr lang="en-AU" sz="2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69497358"/>
                  </a:ext>
                </a:extLst>
              </a:tr>
              <a:tr h="278617">
                <a:tc>
                  <a:txBody>
                    <a:bodyPr/>
                    <a:lstStyle/>
                    <a:p>
                      <a:pPr algn="ctr"/>
                      <a:r>
                        <a:rPr lang="en-US" sz="2400" b="1">
                          <a:effectLst/>
                          <a:latin typeface="Times New Roman" panose="02020603050405020304" pitchFamily="18" charset="0"/>
                          <a:cs typeface="Times New Roman" panose="02020603050405020304" pitchFamily="18" charset="0"/>
                        </a:rPr>
                        <a:t>1</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5,130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3011318663"/>
                  </a:ext>
                </a:extLst>
              </a:tr>
              <a:tr h="278617">
                <a:tc>
                  <a:txBody>
                    <a:bodyPr/>
                    <a:lstStyle/>
                    <a:p>
                      <a:pPr algn="ctr"/>
                      <a:r>
                        <a:rPr lang="en-US" sz="2400" b="1" dirty="0">
                          <a:solidFill>
                            <a:srgbClr val="FF0000"/>
                          </a:solidFill>
                          <a:effectLst/>
                          <a:latin typeface="Times New Roman" panose="02020603050405020304" pitchFamily="18" charset="0"/>
                          <a:cs typeface="Times New Roman" panose="02020603050405020304" pitchFamily="18" charset="0"/>
                        </a:rPr>
                        <a:t>2</a:t>
                      </a:r>
                      <a:endParaRPr lang="en-AU"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solidFill>
                            <a:srgbClr val="FF0000"/>
                          </a:solidFill>
                          <a:effectLst/>
                          <a:latin typeface="Times New Roman" panose="02020603050405020304" pitchFamily="18" charset="0"/>
                          <a:cs typeface="Times New Roman" panose="02020603050405020304" pitchFamily="18" charset="0"/>
                        </a:rPr>
                        <a:t>5,115.87</a:t>
                      </a:r>
                      <a:endParaRPr lang="en-AU"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032608123"/>
                  </a:ext>
                </a:extLst>
              </a:tr>
              <a:tr h="278617">
                <a:tc>
                  <a:txBody>
                    <a:bodyPr/>
                    <a:lstStyle/>
                    <a:p>
                      <a:pPr algn="ctr"/>
                      <a:r>
                        <a:rPr lang="en-US" sz="2400" b="1">
                          <a:effectLst/>
                          <a:latin typeface="Times New Roman" panose="02020603050405020304" pitchFamily="18" charset="0"/>
                          <a:cs typeface="Times New Roman" panose="02020603050405020304" pitchFamily="18" charset="0"/>
                        </a:rPr>
                        <a:t>3</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5,499.62</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765882587"/>
                  </a:ext>
                </a:extLst>
              </a:tr>
              <a:tr h="278617">
                <a:tc>
                  <a:txBody>
                    <a:bodyPr/>
                    <a:lstStyle/>
                    <a:p>
                      <a:pPr algn="ctr"/>
                      <a:r>
                        <a:rPr lang="en-US" sz="2400" b="1">
                          <a:effectLst/>
                          <a:latin typeface="Times New Roman" panose="02020603050405020304" pitchFamily="18" charset="0"/>
                          <a:cs typeface="Times New Roman" panose="02020603050405020304" pitchFamily="18" charset="0"/>
                        </a:rPr>
                        <a:t>4</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5,960.99</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531987128"/>
                  </a:ext>
                </a:extLst>
              </a:tr>
              <a:tr h="278617">
                <a:tc>
                  <a:txBody>
                    <a:bodyPr/>
                    <a:lstStyle/>
                    <a:p>
                      <a:pPr algn="ctr"/>
                      <a:r>
                        <a:rPr lang="en-US" sz="2400" b="1">
                          <a:effectLst/>
                          <a:latin typeface="Times New Roman" panose="02020603050405020304" pitchFamily="18" charset="0"/>
                          <a:cs typeface="Times New Roman" panose="02020603050405020304" pitchFamily="18" charset="0"/>
                        </a:rPr>
                        <a:t>5</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400" b="1" dirty="0">
                          <a:effectLst/>
                          <a:latin typeface="Times New Roman" panose="02020603050405020304" pitchFamily="18" charset="0"/>
                          <a:cs typeface="Times New Roman" panose="02020603050405020304" pitchFamily="18" charset="0"/>
                        </a:rPr>
                        <a:t>6,434</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422470812"/>
                  </a:ext>
                </a:extLst>
              </a:tr>
            </a:tbl>
          </a:graphicData>
        </a:graphic>
      </p:graphicFrame>
      <p:sp>
        <p:nvSpPr>
          <p:cNvPr id="6" name="TextBox 5">
            <a:extLst>
              <a:ext uri="{FF2B5EF4-FFF2-40B4-BE49-F238E27FC236}">
                <a16:creationId xmlns="" xmlns:a16="http://schemas.microsoft.com/office/drawing/2014/main" id="{2620F010-95B9-4E50-A02E-738929C184BF}"/>
              </a:ext>
            </a:extLst>
          </p:cNvPr>
          <p:cNvSpPr txBox="1"/>
          <p:nvPr/>
        </p:nvSpPr>
        <p:spPr>
          <a:xfrm>
            <a:off x="1087928" y="5042234"/>
            <a:ext cx="10164417" cy="954107"/>
          </a:xfrm>
          <a:prstGeom prst="rect">
            <a:avLst/>
          </a:prstGeom>
          <a:noFill/>
        </p:spPr>
        <p:txBody>
          <a:bodyPr wrap="square">
            <a:spAutoFit/>
          </a:bodyPr>
          <a:lstStyle/>
          <a:p>
            <a:r>
              <a:rPr lang="en-US" sz="2800" b="1" dirty="0">
                <a:effectLst/>
                <a:latin typeface="Times New Roman" panose="02020603050405020304" pitchFamily="18" charset="0"/>
                <a:ea typeface="Times New Roman" panose="02020603050405020304" pitchFamily="18" charset="0"/>
              </a:rPr>
              <a:t>When n= 2 years, we can see the lowest AEC value. Thus the defender’s </a:t>
            </a:r>
            <a:r>
              <a:rPr lang="en-US" sz="2800" b="1" dirty="0">
                <a:solidFill>
                  <a:srgbClr val="FF0000"/>
                </a:solidFill>
                <a:effectLst/>
                <a:latin typeface="Times New Roman" panose="02020603050405020304" pitchFamily="18" charset="0"/>
                <a:ea typeface="Times New Roman" panose="02020603050405020304" pitchFamily="18" charset="0"/>
              </a:rPr>
              <a:t>economic service life is 2 years. </a:t>
            </a:r>
            <a:endParaRPr lang="en-AU" sz="2800" b="1" dirty="0">
              <a:solidFill>
                <a:srgbClr val="FF0000"/>
              </a:solidFill>
            </a:endParaRPr>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544902" y="0"/>
            <a:ext cx="8495581"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16424706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29ACFB10-B856-4854-8155-819B6F368D20}"/>
              </a:ext>
            </a:extLst>
          </p:cNvPr>
          <p:cNvSpPr>
            <a:spLocks noGrp="1"/>
          </p:cNvSpPr>
          <p:nvPr>
            <p:ph idx="1"/>
          </p:nvPr>
        </p:nvSpPr>
        <p:spPr>
          <a:xfrm>
            <a:off x="369955" y="1577847"/>
            <a:ext cx="10954777" cy="3101983"/>
          </a:xfrm>
        </p:spPr>
        <p:txBody>
          <a:bodyPr>
            <a:normAutofit/>
          </a:bodyPr>
          <a:lstStyle/>
          <a:p>
            <a:pPr marL="0" indent="0" algn="just">
              <a:buNone/>
            </a:pPr>
            <a:r>
              <a:rPr lang="en-US" b="1" dirty="0" smtClean="0">
                <a:latin typeface="Times New Roman" panose="02020603050405020304" pitchFamily="18" charset="0"/>
                <a:ea typeface="Times New Roman" panose="02020603050405020304" pitchFamily="18" charset="0"/>
              </a:rPr>
              <a:t>In similar fashion the economic service life of the challenger is calculated. </a:t>
            </a:r>
            <a:r>
              <a:rPr lang="en-US" b="1" dirty="0" smtClean="0">
                <a:effectLst/>
                <a:latin typeface="Times New Roman" panose="02020603050405020304" pitchFamily="18" charset="0"/>
                <a:ea typeface="Times New Roman" panose="02020603050405020304" pitchFamily="18" charset="0"/>
              </a:rPr>
              <a:t>From </a:t>
            </a:r>
            <a:r>
              <a:rPr lang="en-US" b="1" dirty="0">
                <a:effectLst/>
                <a:latin typeface="Times New Roman" panose="02020603050405020304" pitchFamily="18" charset="0"/>
                <a:ea typeface="Times New Roman" panose="02020603050405020304" pitchFamily="18" charset="0"/>
              </a:rPr>
              <a:t>year one to five, the annual equivalent cost of challenger is as </a:t>
            </a:r>
            <a:r>
              <a:rPr lang="en-US" b="1" dirty="0" smtClean="0">
                <a:effectLst/>
                <a:latin typeface="Times New Roman" panose="02020603050405020304" pitchFamily="18" charset="0"/>
                <a:ea typeface="Times New Roman" panose="02020603050405020304" pitchFamily="18" charset="0"/>
              </a:rPr>
              <a:t>follows:</a:t>
            </a:r>
            <a:endParaRPr lang="en-AU" b="1" dirty="0"/>
          </a:p>
        </p:txBody>
      </p:sp>
      <p:graphicFrame>
        <p:nvGraphicFramePr>
          <p:cNvPr id="4" name="Table 3">
            <a:extLst>
              <a:ext uri="{FF2B5EF4-FFF2-40B4-BE49-F238E27FC236}">
                <a16:creationId xmlns="" xmlns:a16="http://schemas.microsoft.com/office/drawing/2014/main" id="{BC5EEEE2-8C25-4443-8919-A9F1F2A489E8}"/>
              </a:ext>
            </a:extLst>
          </p:cNvPr>
          <p:cNvGraphicFramePr>
            <a:graphicFrameLocks noGrp="1"/>
          </p:cNvGraphicFramePr>
          <p:nvPr>
            <p:extLst>
              <p:ext uri="{D42A27DB-BD31-4B8C-83A1-F6EECF244321}">
                <p14:modId xmlns:p14="http://schemas.microsoft.com/office/powerpoint/2010/main" val="1790327406"/>
              </p:ext>
            </p:extLst>
          </p:nvPr>
        </p:nvGraphicFramePr>
        <p:xfrm>
          <a:off x="3306417" y="2899785"/>
          <a:ext cx="4320209" cy="2641248"/>
        </p:xfrm>
        <a:graphic>
          <a:graphicData uri="http://schemas.openxmlformats.org/drawingml/2006/table">
            <a:tbl>
              <a:tblPr firstRow="1" firstCol="1" bandRow="1">
                <a:tableStyleId>{616DA210-FB5B-4158-B5E0-FEB733F419BA}</a:tableStyleId>
              </a:tblPr>
              <a:tblGrid>
                <a:gridCol w="1657066">
                  <a:extLst>
                    <a:ext uri="{9D8B030D-6E8A-4147-A177-3AD203B41FA5}">
                      <a16:colId xmlns="" xmlns:a16="http://schemas.microsoft.com/office/drawing/2014/main" val="4270986384"/>
                    </a:ext>
                  </a:extLst>
                </a:gridCol>
                <a:gridCol w="2663143">
                  <a:extLst>
                    <a:ext uri="{9D8B030D-6E8A-4147-A177-3AD203B41FA5}">
                      <a16:colId xmlns="" xmlns:a16="http://schemas.microsoft.com/office/drawing/2014/main" val="3253631075"/>
                    </a:ext>
                  </a:extLst>
                </a:gridCol>
              </a:tblGrid>
              <a:tr h="507648">
                <a:tc>
                  <a:txBody>
                    <a:bodyPr/>
                    <a:lstStyle/>
                    <a:p>
                      <a:pPr algn="ctr"/>
                      <a:r>
                        <a:rPr lang="en-US" sz="2800" b="1" dirty="0">
                          <a:solidFill>
                            <a:srgbClr val="C00000"/>
                          </a:solidFill>
                          <a:effectLst/>
                          <a:latin typeface="Times New Roman" panose="02020603050405020304" pitchFamily="18" charset="0"/>
                          <a:cs typeface="Times New Roman" panose="02020603050405020304" pitchFamily="18" charset="0"/>
                        </a:rPr>
                        <a:t>Year (n)</a:t>
                      </a:r>
                      <a:endParaRPr lang="en-AU"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solidFill>
                            <a:srgbClr val="C00000"/>
                          </a:solidFill>
                          <a:effectLst/>
                          <a:latin typeface="Times New Roman" panose="02020603050405020304" pitchFamily="18" charset="0"/>
                          <a:cs typeface="Times New Roman" panose="02020603050405020304" pitchFamily="18" charset="0"/>
                        </a:rPr>
                        <a:t>AEC </a:t>
                      </a:r>
                      <a:r>
                        <a:rPr lang="en-US" sz="2800" b="1" dirty="0" smtClean="0">
                          <a:solidFill>
                            <a:srgbClr val="C00000"/>
                          </a:solidFill>
                          <a:effectLst/>
                          <a:latin typeface="Times New Roman" panose="02020603050405020304" pitchFamily="18" charset="0"/>
                          <a:cs typeface="Times New Roman" panose="02020603050405020304" pitchFamily="18" charset="0"/>
                        </a:rPr>
                        <a:t>($)</a:t>
                      </a:r>
                      <a:endParaRPr lang="en-AU" sz="28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414038246"/>
                  </a:ext>
                </a:extLst>
              </a:tr>
              <a:tr h="338993">
                <a:tc>
                  <a:txBody>
                    <a:bodyPr/>
                    <a:lstStyle/>
                    <a:p>
                      <a:pPr algn="ctr"/>
                      <a:r>
                        <a:rPr lang="en-US" sz="2800" b="1">
                          <a:effectLst/>
                          <a:latin typeface="Times New Roman" panose="02020603050405020304" pitchFamily="18" charset="0"/>
                          <a:cs typeface="Times New Roman" panose="02020603050405020304" pitchFamily="18" charset="0"/>
                        </a:rPr>
                        <a:t>1</a:t>
                      </a:r>
                      <a:endParaRPr lang="en-AU"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effectLst/>
                          <a:latin typeface="Times New Roman" panose="02020603050405020304" pitchFamily="18" charset="0"/>
                          <a:cs typeface="Times New Roman" panose="02020603050405020304" pitchFamily="18" charset="0"/>
                        </a:rPr>
                        <a:t>7,500</a:t>
                      </a:r>
                      <a:endParaRPr lang="en-A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456214634"/>
                  </a:ext>
                </a:extLst>
              </a:tr>
              <a:tr h="338993">
                <a:tc>
                  <a:txBody>
                    <a:bodyPr/>
                    <a:lstStyle/>
                    <a:p>
                      <a:pPr algn="ctr"/>
                      <a:r>
                        <a:rPr lang="en-US" sz="2800" b="1" dirty="0">
                          <a:effectLst/>
                          <a:latin typeface="Times New Roman" panose="02020603050405020304" pitchFamily="18" charset="0"/>
                          <a:cs typeface="Times New Roman" panose="02020603050405020304" pitchFamily="18" charset="0"/>
                        </a:rPr>
                        <a:t>2</a:t>
                      </a:r>
                      <a:endParaRPr lang="en-A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effectLst/>
                          <a:latin typeface="Times New Roman" panose="02020603050405020304" pitchFamily="18" charset="0"/>
                          <a:cs typeface="Times New Roman" panose="02020603050405020304" pitchFamily="18" charset="0"/>
                        </a:rPr>
                        <a:t>6,151</a:t>
                      </a:r>
                      <a:endParaRPr lang="en-A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621651149"/>
                  </a:ext>
                </a:extLst>
              </a:tr>
              <a:tr h="338993">
                <a:tc>
                  <a:txBody>
                    <a:bodyPr/>
                    <a:lstStyle/>
                    <a:p>
                      <a:pPr algn="ctr"/>
                      <a:r>
                        <a:rPr lang="en-US" sz="2800" b="1">
                          <a:effectLst/>
                          <a:latin typeface="Times New Roman" panose="02020603050405020304" pitchFamily="18" charset="0"/>
                          <a:cs typeface="Times New Roman" panose="02020603050405020304" pitchFamily="18" charset="0"/>
                        </a:rPr>
                        <a:t>3</a:t>
                      </a:r>
                      <a:endParaRPr lang="en-AU"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effectLst/>
                          <a:latin typeface="Times New Roman" panose="02020603050405020304" pitchFamily="18" charset="0"/>
                          <a:cs typeface="Times New Roman" panose="02020603050405020304" pitchFamily="18" charset="0"/>
                        </a:rPr>
                        <a:t>5,857</a:t>
                      </a:r>
                      <a:endParaRPr lang="en-A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2377550451"/>
                  </a:ext>
                </a:extLst>
              </a:tr>
              <a:tr h="338993">
                <a:tc>
                  <a:txBody>
                    <a:bodyPr/>
                    <a:lstStyle/>
                    <a:p>
                      <a:pPr algn="ctr"/>
                      <a:r>
                        <a:rPr lang="en-US" sz="2800" b="1" dirty="0">
                          <a:solidFill>
                            <a:srgbClr val="FF0000"/>
                          </a:solidFill>
                          <a:effectLst/>
                          <a:latin typeface="Times New Roman" panose="02020603050405020304" pitchFamily="18" charset="0"/>
                          <a:cs typeface="Times New Roman" panose="02020603050405020304" pitchFamily="18" charset="0"/>
                        </a:rPr>
                        <a:t>4</a:t>
                      </a:r>
                      <a:endParaRPr lang="en-AU" sz="2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solidFill>
                            <a:srgbClr val="FF0000"/>
                          </a:solidFill>
                          <a:effectLst/>
                          <a:latin typeface="Times New Roman" panose="02020603050405020304" pitchFamily="18" charset="0"/>
                          <a:cs typeface="Times New Roman" panose="02020603050405020304" pitchFamily="18" charset="0"/>
                        </a:rPr>
                        <a:t>5,826</a:t>
                      </a:r>
                      <a:endParaRPr lang="en-AU" sz="2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3475189800"/>
                  </a:ext>
                </a:extLst>
              </a:tr>
              <a:tr h="338993">
                <a:tc>
                  <a:txBody>
                    <a:bodyPr/>
                    <a:lstStyle/>
                    <a:p>
                      <a:pPr algn="ctr"/>
                      <a:r>
                        <a:rPr lang="en-US" sz="2800" b="1">
                          <a:effectLst/>
                          <a:latin typeface="Times New Roman" panose="02020603050405020304" pitchFamily="18" charset="0"/>
                          <a:cs typeface="Times New Roman" panose="02020603050405020304" pitchFamily="18" charset="0"/>
                        </a:rPr>
                        <a:t>5</a:t>
                      </a:r>
                      <a:endParaRPr lang="en-AU" sz="28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ctr"/>
                      <a:r>
                        <a:rPr lang="en-US" sz="2800" b="1" dirty="0">
                          <a:effectLst/>
                          <a:latin typeface="Times New Roman" panose="02020603050405020304" pitchFamily="18" charset="0"/>
                          <a:cs typeface="Times New Roman" panose="02020603050405020304" pitchFamily="18" charset="0"/>
                        </a:rPr>
                        <a:t>5,897</a:t>
                      </a:r>
                      <a:endParaRPr lang="en-A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62317477"/>
                  </a:ext>
                </a:extLst>
              </a:tr>
            </a:tbl>
          </a:graphicData>
        </a:graphic>
      </p:graphicFrame>
      <p:sp>
        <p:nvSpPr>
          <p:cNvPr id="6" name="TextBox 5">
            <a:extLst>
              <a:ext uri="{FF2B5EF4-FFF2-40B4-BE49-F238E27FC236}">
                <a16:creationId xmlns="" xmlns:a16="http://schemas.microsoft.com/office/drawing/2014/main" id="{B09D6A4F-496C-4262-B9D9-A434275FD11C}"/>
              </a:ext>
            </a:extLst>
          </p:cNvPr>
          <p:cNvSpPr txBox="1"/>
          <p:nvPr/>
        </p:nvSpPr>
        <p:spPr>
          <a:xfrm>
            <a:off x="952780" y="5632842"/>
            <a:ext cx="9250017" cy="1231106"/>
          </a:xfrm>
          <a:prstGeom prst="rect">
            <a:avLst/>
          </a:prstGeom>
          <a:noFill/>
        </p:spPr>
        <p:txBody>
          <a:bodyPr wrap="square">
            <a:spAutoFit/>
          </a:bodyPr>
          <a:lstStyle/>
          <a:p>
            <a:r>
              <a:rPr lang="en-US" sz="2800" b="1" dirty="0">
                <a:effectLst/>
                <a:latin typeface="Times New Roman" panose="02020603050405020304" pitchFamily="18" charset="0"/>
                <a:ea typeface="Times New Roman" panose="02020603050405020304" pitchFamily="18" charset="0"/>
              </a:rPr>
              <a:t>When n= 4 years, we can see the lowest AEC value. Thus the challenger’s </a:t>
            </a:r>
            <a:r>
              <a:rPr lang="en-US" sz="2800" b="1" dirty="0">
                <a:solidFill>
                  <a:srgbClr val="FF0000"/>
                </a:solidFill>
                <a:effectLst/>
                <a:latin typeface="Times New Roman" panose="02020603050405020304" pitchFamily="18" charset="0"/>
                <a:ea typeface="Times New Roman" panose="02020603050405020304" pitchFamily="18" charset="0"/>
              </a:rPr>
              <a:t>economic service life is 4 years.</a:t>
            </a:r>
            <a:endParaRPr lang="en-AU" sz="2800" b="1" dirty="0">
              <a:solidFill>
                <a:srgbClr val="FF0000"/>
              </a:solidFill>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rPr>
              <a:t> </a:t>
            </a:r>
            <a:endParaRPr lang="en-AU" sz="2000" dirty="0">
              <a:effectLst/>
              <a:latin typeface="Times New Roman" panose="02020603050405020304" pitchFamily="18" charset="0"/>
              <a:ea typeface="Times New Roman" panose="02020603050405020304" pitchFamily="18" charset="0"/>
            </a:endParaRPr>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952780" y="-127278"/>
            <a:ext cx="8495581"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985763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D5464AE6-A0CC-4641-837B-D4619B51FA73}"/>
              </a:ext>
            </a:extLst>
          </p:cNvPr>
          <p:cNvSpPr>
            <a:spLocks noGrp="1"/>
          </p:cNvSpPr>
          <p:nvPr>
            <p:ph idx="1"/>
          </p:nvPr>
        </p:nvSpPr>
        <p:spPr>
          <a:xfrm>
            <a:off x="541860" y="1569221"/>
            <a:ext cx="10215280" cy="5928009"/>
          </a:xfrm>
        </p:spPr>
        <p:txBody>
          <a:bodyPr>
            <a:normAutofit/>
          </a:bodyPr>
          <a:lstStyle/>
          <a:p>
            <a:pPr marL="0" indent="0">
              <a:buNone/>
            </a:pPr>
            <a:r>
              <a:rPr lang="en-US" b="1" u="sng" dirty="0">
                <a:effectLst/>
                <a:latin typeface="Times New Roman" panose="02020603050405020304" pitchFamily="18" charset="0"/>
                <a:ea typeface="Times New Roman" panose="02020603050405020304" pitchFamily="18" charset="0"/>
              </a:rPr>
              <a:t>Replacement Decision  </a:t>
            </a:r>
            <a:endParaRPr lang="en-AU" b="1" dirty="0">
              <a:effectLst/>
              <a:latin typeface="Times New Roman" panose="02020603050405020304" pitchFamily="18" charset="0"/>
              <a:ea typeface="Times New Roman" panose="02020603050405020304" pitchFamily="18" charset="0"/>
            </a:endParaRPr>
          </a:p>
          <a:p>
            <a:pPr algn="just">
              <a:lnSpc>
                <a:spcPct val="100000"/>
              </a:lnSpc>
              <a:buFont typeface="Wingdings" panose="05000000000000000000" pitchFamily="2" charset="2"/>
              <a:buChar char="Ø"/>
            </a:pPr>
            <a:r>
              <a:rPr lang="en-US" b="1" dirty="0">
                <a:effectLst/>
                <a:latin typeface="Times New Roman" panose="02020603050405020304" pitchFamily="18" charset="0"/>
                <a:ea typeface="Times New Roman" panose="02020603050405020304" pitchFamily="18" charset="0"/>
              </a:rPr>
              <a:t>The annual equivalent cost (AEC) of </a:t>
            </a:r>
            <a:r>
              <a:rPr lang="en-US" b="1" dirty="0">
                <a:solidFill>
                  <a:srgbClr val="C00000"/>
                </a:solidFill>
                <a:effectLst/>
                <a:latin typeface="Times New Roman" panose="02020603050405020304" pitchFamily="18" charset="0"/>
                <a:ea typeface="Times New Roman" panose="02020603050405020304" pitchFamily="18" charset="0"/>
              </a:rPr>
              <a:t>defender (5116) &lt; The annual equivalent cost of Challenger (5826)</a:t>
            </a:r>
            <a:r>
              <a:rPr lang="en-US" b="1" dirty="0">
                <a:effectLst/>
                <a:latin typeface="Times New Roman" panose="02020603050405020304" pitchFamily="18" charset="0"/>
                <a:ea typeface="Times New Roman" panose="02020603050405020304" pitchFamily="18" charset="0"/>
              </a:rPr>
              <a:t>. Hence the </a:t>
            </a:r>
            <a:r>
              <a:rPr lang="en-US" b="1" dirty="0">
                <a:solidFill>
                  <a:srgbClr val="C00000"/>
                </a:solidFill>
                <a:effectLst/>
                <a:latin typeface="Times New Roman" panose="02020603050405020304" pitchFamily="18" charset="0"/>
                <a:ea typeface="Times New Roman" panose="02020603050405020304" pitchFamily="18" charset="0"/>
              </a:rPr>
              <a:t>defender is not replaced now. </a:t>
            </a:r>
            <a:r>
              <a:rPr lang="en-US" b="1" dirty="0">
                <a:effectLst/>
                <a:latin typeface="Times New Roman" panose="02020603050405020304" pitchFamily="18" charset="0"/>
                <a:ea typeface="Times New Roman" panose="02020603050405020304" pitchFamily="18" charset="0"/>
              </a:rPr>
              <a:t>If there is no technological advancement in the next few years the defender should be used for at least 2 more years. </a:t>
            </a:r>
            <a:endParaRPr lang="en-AU" b="1" dirty="0">
              <a:effectLst/>
              <a:latin typeface="Times New Roman" panose="02020603050405020304" pitchFamily="18" charset="0"/>
              <a:ea typeface="Times New Roman" panose="02020603050405020304" pitchFamily="18" charset="0"/>
            </a:endParaRPr>
          </a:p>
          <a:p>
            <a:pPr algn="just">
              <a:lnSpc>
                <a:spcPct val="100000"/>
              </a:lnSpc>
              <a:buFont typeface="Wingdings" panose="05000000000000000000" pitchFamily="2" charset="2"/>
              <a:buChar char="Ø"/>
            </a:pPr>
            <a:r>
              <a:rPr lang="en-US" b="1" dirty="0">
                <a:effectLst/>
                <a:latin typeface="Times New Roman" panose="02020603050405020304" pitchFamily="18" charset="0"/>
                <a:ea typeface="Times New Roman" panose="02020603050405020304" pitchFamily="18" charset="0"/>
              </a:rPr>
              <a:t> We have to calculate the cost of keeping and using defender for the third year from today. That is not </a:t>
            </a:r>
            <a:r>
              <a:rPr lang="en-US" b="1" dirty="0">
                <a:latin typeface="Times New Roman" panose="02020603050405020304" pitchFamily="18" charset="0"/>
              </a:rPr>
              <a:t>selling the defender at the end of year 2 using it for the third year and replacing it at the end of year 3. </a:t>
            </a:r>
            <a:endParaRPr lang="en-AU" b="1" dirty="0">
              <a:latin typeface="Times New Roman" panose="02020603050405020304" pitchFamily="18" charset="0"/>
            </a:endParaRPr>
          </a:p>
          <a:p>
            <a:pPr algn="just">
              <a:buFont typeface="Wingdings" panose="05000000000000000000" pitchFamily="2" charset="2"/>
              <a:buChar char="Ø"/>
            </a:pPr>
            <a:endParaRPr lang="en-AU" dirty="0"/>
          </a:p>
        </p:txBody>
      </p:sp>
      <p:sp>
        <p:nvSpPr>
          <p:cNvPr id="5" name="Title 1">
            <a:extLst>
              <a:ext uri="{FF2B5EF4-FFF2-40B4-BE49-F238E27FC236}">
                <a16:creationId xmlns="" xmlns:a16="http://schemas.microsoft.com/office/drawing/2014/main" id="{EEB75F22-1FE7-42CA-A99B-EA47F416395C}"/>
              </a:ext>
            </a:extLst>
          </p:cNvPr>
          <p:cNvSpPr>
            <a:spLocks noGrp="1"/>
          </p:cNvSpPr>
          <p:nvPr>
            <p:ph type="title"/>
          </p:nvPr>
        </p:nvSpPr>
        <p:spPr>
          <a:xfrm>
            <a:off x="849263" y="131514"/>
            <a:ext cx="8495581"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14176513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7650" y="1903688"/>
            <a:ext cx="9755037" cy="4351338"/>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rPr>
              <a:t>Opportunity cost at the end of year 2 = </a:t>
            </a:r>
            <a:r>
              <a:rPr lang="en-US" b="1" dirty="0" smtClean="0">
                <a:latin typeface="Times New Roman" panose="02020603050405020304" pitchFamily="18" charset="0"/>
              </a:rPr>
              <a:t>$ 3000 </a:t>
            </a:r>
            <a:r>
              <a:rPr lang="en-US" b="1" dirty="0">
                <a:latin typeface="Times New Roman" panose="02020603050405020304" pitchFamily="18" charset="0"/>
              </a:rPr>
              <a:t>(market value of the defender at the end of year 2) </a:t>
            </a:r>
          </a:p>
          <a:p>
            <a:pPr algn="just">
              <a:lnSpc>
                <a:spcPct val="100000"/>
              </a:lnSpc>
              <a:buFont typeface="Wingdings" panose="05000000000000000000" pitchFamily="2" charset="2"/>
              <a:buChar char="Ø"/>
            </a:pPr>
            <a:r>
              <a:rPr lang="en-US" b="1" dirty="0">
                <a:latin typeface="Times New Roman" panose="02020603050405020304" pitchFamily="18" charset="0"/>
              </a:rPr>
              <a:t>Operating Cost for 3</a:t>
            </a:r>
            <a:r>
              <a:rPr lang="en-US" b="1" baseline="30000" dirty="0">
                <a:latin typeface="Times New Roman" panose="02020603050405020304" pitchFamily="18" charset="0"/>
              </a:rPr>
              <a:t>rd</a:t>
            </a:r>
            <a:r>
              <a:rPr lang="en-US" b="1" dirty="0">
                <a:latin typeface="Times New Roman" panose="02020603050405020304" pitchFamily="18" charset="0"/>
              </a:rPr>
              <a:t> Year  </a:t>
            </a:r>
            <a:r>
              <a:rPr lang="en-US" b="1" dirty="0" smtClean="0">
                <a:latin typeface="Times New Roman" panose="02020603050405020304" pitchFamily="18" charset="0"/>
              </a:rPr>
              <a:t>= $ </a:t>
            </a:r>
            <a:r>
              <a:rPr lang="en-US" b="1" dirty="0">
                <a:latin typeface="Times New Roman" panose="02020603050405020304" pitchFamily="18" charset="0"/>
              </a:rPr>
              <a:t>5,000 </a:t>
            </a:r>
          </a:p>
          <a:p>
            <a:pPr algn="just">
              <a:lnSpc>
                <a:spcPct val="100000"/>
              </a:lnSpc>
              <a:buFont typeface="Wingdings" panose="05000000000000000000" pitchFamily="2" charset="2"/>
              <a:buChar char="Ø"/>
            </a:pPr>
            <a:r>
              <a:rPr lang="en-US" b="1" dirty="0">
                <a:latin typeface="Times New Roman" panose="02020603050405020304" pitchFamily="18" charset="0"/>
              </a:rPr>
              <a:t>Salvage value of the defender at the end of year 3 </a:t>
            </a:r>
            <a:r>
              <a:rPr lang="en-US" b="1" dirty="0" smtClean="0">
                <a:latin typeface="Times New Roman" panose="02020603050405020304" pitchFamily="18" charset="0"/>
              </a:rPr>
              <a:t>= $ </a:t>
            </a:r>
            <a:r>
              <a:rPr lang="en-US" b="1" dirty="0">
                <a:latin typeface="Times New Roman" panose="02020603050405020304" pitchFamily="18" charset="0"/>
              </a:rPr>
              <a:t>2000 </a:t>
            </a:r>
            <a:endParaRPr lang="en-AU" b="1" dirty="0">
              <a:latin typeface="Times New Roman" panose="02020603050405020304" pitchFamily="18" charset="0"/>
            </a:endParaRPr>
          </a:p>
          <a:p>
            <a:pPr marL="0" indent="0">
              <a:buNone/>
            </a:pPr>
            <a:endParaRPr lang="en-US" dirty="0"/>
          </a:p>
        </p:txBody>
      </p:sp>
      <p:pic>
        <p:nvPicPr>
          <p:cNvPr id="4" name="Picture 3">
            <a:extLst>
              <a:ext uri="{FF2B5EF4-FFF2-40B4-BE49-F238E27FC236}">
                <a16:creationId xmlns="" xmlns:a16="http://schemas.microsoft.com/office/drawing/2014/main" id="{D5ED7CC5-D573-4B1F-BAD5-18F3842DB5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1496" y="4306957"/>
            <a:ext cx="4544310" cy="1948069"/>
          </a:xfrm>
          <a:prstGeom prst="rect">
            <a:avLst/>
          </a:prstGeom>
        </p:spPr>
      </p:pic>
      <p:sp>
        <p:nvSpPr>
          <p:cNvPr id="5" name="TextBox 4">
            <a:extLst>
              <a:ext uri="{FF2B5EF4-FFF2-40B4-BE49-F238E27FC236}">
                <a16:creationId xmlns="" xmlns:a16="http://schemas.microsoft.com/office/drawing/2014/main" id="{EA3655B5-3A60-457B-8BCC-9299C74690E6}"/>
              </a:ext>
            </a:extLst>
          </p:cNvPr>
          <p:cNvSpPr txBox="1"/>
          <p:nvPr/>
        </p:nvSpPr>
        <p:spPr>
          <a:xfrm>
            <a:off x="3105635" y="5592030"/>
            <a:ext cx="1033669" cy="369332"/>
          </a:xfrm>
          <a:prstGeom prst="rect">
            <a:avLst/>
          </a:prstGeom>
          <a:solidFill>
            <a:schemeClr val="bg1"/>
          </a:solidFill>
        </p:spPr>
        <p:txBody>
          <a:bodyPr wrap="square" rtlCol="0">
            <a:spAutoFit/>
          </a:bodyPr>
          <a:lstStyle/>
          <a:p>
            <a:r>
              <a:rPr lang="en-AU" dirty="0"/>
              <a:t>3000</a:t>
            </a:r>
          </a:p>
        </p:txBody>
      </p:sp>
      <p:sp>
        <p:nvSpPr>
          <p:cNvPr id="6" name="Title 1">
            <a:extLst>
              <a:ext uri="{FF2B5EF4-FFF2-40B4-BE49-F238E27FC236}">
                <a16:creationId xmlns="" xmlns:a16="http://schemas.microsoft.com/office/drawing/2014/main" id="{EEB75F22-1FE7-42CA-A99B-EA47F416395C}"/>
              </a:ext>
            </a:extLst>
          </p:cNvPr>
          <p:cNvSpPr>
            <a:spLocks noGrp="1"/>
          </p:cNvSpPr>
          <p:nvPr>
            <p:ph type="title"/>
          </p:nvPr>
        </p:nvSpPr>
        <p:spPr>
          <a:xfrm>
            <a:off x="838200" y="-77822"/>
            <a:ext cx="7805468"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29668324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626933"/>
          </a:xfrm>
        </p:spPr>
        <p:txBody>
          <a:bodyPr/>
          <a:lstStyle/>
          <a:p>
            <a:pPr lvl="0"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Calculate the equivalent cost of the defender one more year from the end of its economic service life.</a:t>
            </a:r>
            <a:endParaRPr lang="en-AU" b="1" dirty="0">
              <a:latin typeface="Times New Roman" panose="02020603050405020304" pitchFamily="18" charset="0"/>
              <a:ea typeface="Times New Roman" panose="02020603050405020304" pitchFamily="18" charset="0"/>
            </a:endParaRPr>
          </a:p>
          <a:p>
            <a:pPr indent="0" algn="just">
              <a:lnSpc>
                <a:spcPct val="100000"/>
              </a:lnSpc>
              <a:buNone/>
            </a:pPr>
            <a:r>
              <a:rPr lang="en-US" b="1" dirty="0" smtClean="0">
                <a:latin typeface="Times New Roman" panose="02020603050405020304" pitchFamily="18" charset="0"/>
                <a:ea typeface="Times New Roman" panose="02020603050405020304" pitchFamily="18" charset="0"/>
              </a:rPr>
              <a:t>         3000 </a:t>
            </a:r>
            <a:r>
              <a:rPr lang="en-US" b="1" dirty="0">
                <a:latin typeface="Times New Roman" panose="02020603050405020304" pitchFamily="18" charset="0"/>
                <a:ea typeface="Times New Roman" panose="02020603050405020304" pitchFamily="18" charset="0"/>
              </a:rPr>
              <a:t>(F/P, 15%, 1) + 5000 -2000 = </a:t>
            </a:r>
            <a:r>
              <a:rPr lang="en-US" b="1" dirty="0" smtClean="0">
                <a:latin typeface="Times New Roman" panose="02020603050405020304" pitchFamily="18" charset="0"/>
                <a:ea typeface="Times New Roman" panose="02020603050405020304" pitchFamily="18" charset="0"/>
              </a:rPr>
              <a:t>$ 6450 </a:t>
            </a:r>
            <a:endParaRPr lang="en-AU" b="1" dirty="0">
              <a:latin typeface="Times New Roman" panose="02020603050405020304" pitchFamily="18" charset="0"/>
              <a:ea typeface="Times New Roman" panose="02020603050405020304" pitchFamily="18" charset="0"/>
            </a:endParaRPr>
          </a:p>
          <a:p>
            <a:pPr lvl="0"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Compare this cost with annual equivalent cost of </a:t>
            </a:r>
            <a:r>
              <a:rPr lang="en-US" b="1" dirty="0" smtClean="0">
                <a:latin typeface="Times New Roman" panose="02020603050405020304" pitchFamily="18" charset="0"/>
                <a:ea typeface="Times New Roman" panose="02020603050405020304" pitchFamily="18" charset="0"/>
              </a:rPr>
              <a:t>challenger  </a:t>
            </a:r>
            <a:r>
              <a:rPr lang="en-US" b="1" dirty="0">
                <a:latin typeface="Times New Roman" panose="02020603050405020304" pitchFamily="18" charset="0"/>
                <a:ea typeface="Times New Roman" panose="02020603050405020304" pitchFamily="18" charset="0"/>
              </a:rPr>
              <a:t>(AEC) = </a:t>
            </a:r>
            <a:r>
              <a:rPr lang="en-US" b="1" dirty="0" smtClean="0">
                <a:latin typeface="Times New Roman" panose="02020603050405020304" pitchFamily="18" charset="0"/>
                <a:ea typeface="Times New Roman" panose="02020603050405020304" pitchFamily="18" charset="0"/>
              </a:rPr>
              <a:t>$5857 in the year 3. </a:t>
            </a:r>
            <a:endParaRPr lang="en-AU" b="1" dirty="0">
              <a:latin typeface="Times New Roman" panose="02020603050405020304" pitchFamily="18" charset="0"/>
              <a:ea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Since the equivalent cost of the defender is greater than annual equivalent cost of the challenger, it is concluded that the </a:t>
            </a:r>
            <a:r>
              <a:rPr lang="en-US" b="1" dirty="0">
                <a:solidFill>
                  <a:srgbClr val="C00000"/>
                </a:solidFill>
                <a:latin typeface="Times New Roman" panose="02020603050405020304" pitchFamily="18" charset="0"/>
                <a:ea typeface="Times New Roman" panose="02020603050405020304" pitchFamily="18" charset="0"/>
              </a:rPr>
              <a:t>defender should be replaced at the end of year 2.</a:t>
            </a:r>
            <a:r>
              <a:rPr lang="en-US" b="1" dirty="0">
                <a:latin typeface="Times New Roman" panose="02020603050405020304" pitchFamily="18" charset="0"/>
                <a:ea typeface="Times New Roman" panose="02020603050405020304" pitchFamily="18" charset="0"/>
              </a:rPr>
              <a:t> </a:t>
            </a:r>
            <a:endParaRPr lang="en-AU" b="1" dirty="0">
              <a:latin typeface="Times New Roman" panose="02020603050405020304" pitchFamily="18" charset="0"/>
              <a:ea typeface="Times New Roman" panose="02020603050405020304" pitchFamily="18" charset="0"/>
            </a:endParaRPr>
          </a:p>
          <a:p>
            <a:pPr marL="0" indent="0">
              <a:buNone/>
            </a:pPr>
            <a:endParaRPr lang="en-US" dirty="0"/>
          </a:p>
        </p:txBody>
      </p:sp>
      <p:sp>
        <p:nvSpPr>
          <p:cNvPr id="4" name="Title 1">
            <a:extLst>
              <a:ext uri="{FF2B5EF4-FFF2-40B4-BE49-F238E27FC236}">
                <a16:creationId xmlns="" xmlns:a16="http://schemas.microsoft.com/office/drawing/2014/main" id="{EEB75F22-1FE7-42CA-A99B-EA47F416395C}"/>
              </a:ext>
            </a:extLst>
          </p:cNvPr>
          <p:cNvSpPr>
            <a:spLocks noGrp="1"/>
          </p:cNvSpPr>
          <p:nvPr>
            <p:ph type="title"/>
          </p:nvPr>
        </p:nvSpPr>
        <p:spPr>
          <a:xfrm>
            <a:off x="838200" y="365125"/>
            <a:ext cx="8288547" cy="1325563"/>
          </a:xfrm>
        </p:spPr>
        <p:txBody>
          <a:bodyPr>
            <a:noAutofit/>
          </a:bodyPr>
          <a:lstStyle/>
          <a:p>
            <a:pPr>
              <a:tabLst>
                <a:tab pos="1003935" algn="l"/>
              </a:tabLst>
            </a:pPr>
            <a:r>
              <a:rPr lang="en-US" sz="2400" b="1" u="sng" dirty="0">
                <a:solidFill>
                  <a:srgbClr val="C00000"/>
                </a:solidFill>
                <a:effectLst/>
                <a:latin typeface="Times New Roman" panose="02020603050405020304" pitchFamily="18" charset="0"/>
                <a:ea typeface="Times New Roman" panose="02020603050405020304" pitchFamily="18" charset="0"/>
              </a:rPr>
              <a:t/>
            </a:r>
            <a:br>
              <a:rPr lang="en-US" sz="2400" b="1" u="sng" dirty="0">
                <a:solidFill>
                  <a:srgbClr val="C00000"/>
                </a:solidFill>
                <a:effectLst/>
                <a:latin typeface="Times New Roman" panose="02020603050405020304" pitchFamily="18" charset="0"/>
                <a:ea typeface="Times New Roman" panose="02020603050405020304" pitchFamily="18" charset="0"/>
              </a:rPr>
            </a:br>
            <a:r>
              <a:rPr lang="en-US" sz="3200" b="1" u="sng" dirty="0">
                <a:solidFill>
                  <a:srgbClr val="002060"/>
                </a:solidFill>
                <a:effectLst/>
                <a:latin typeface="Times New Roman" panose="02020603050405020304" pitchFamily="18" charset="0"/>
                <a:ea typeface="Times New Roman" panose="02020603050405020304" pitchFamily="18" charset="0"/>
              </a:rPr>
              <a:t>Replacement Analysis </a:t>
            </a:r>
            <a:r>
              <a:rPr lang="en-US" sz="3200" b="1" u="sng" dirty="0" smtClean="0">
                <a:solidFill>
                  <a:srgbClr val="002060"/>
                </a:solidFill>
                <a:effectLst/>
                <a:latin typeface="Times New Roman" panose="02020603050405020304" pitchFamily="18" charset="0"/>
                <a:ea typeface="Times New Roman" panose="02020603050405020304" pitchFamily="18" charset="0"/>
              </a:rPr>
              <a:t>under infinite planning horizon (Example) (Cont’d….)</a:t>
            </a:r>
            <a:endParaRPr lang="en-AU" sz="3200" dirty="0">
              <a:solidFill>
                <a:srgbClr val="002060"/>
              </a:solidFill>
            </a:endParaRPr>
          </a:p>
        </p:txBody>
      </p:sp>
    </p:spTree>
    <p:extLst>
      <p:ext uri="{BB962C8B-B14F-4D97-AF65-F5344CB8AC3E}">
        <p14:creationId xmlns:p14="http://schemas.microsoft.com/office/powerpoint/2010/main" val="409702876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276" y="1523700"/>
            <a:ext cx="9556630" cy="4626933"/>
          </a:xfrm>
        </p:spPr>
        <p:txBody>
          <a:bodyPr>
            <a:normAutofit lnSpcReduction="10000"/>
          </a:bodyPr>
          <a:lstStyle/>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planning period is finite, comparison based on the annual equivalent cost (AEC) method over a defender’s economic service life does not generally apply</a:t>
            </a:r>
            <a:r>
              <a:rPr lang="en-US" b="1" dirty="0" smtClean="0">
                <a:latin typeface="Times New Roman" panose="02020603050405020304" pitchFamily="18" charset="0"/>
                <a:cs typeface="Times New Roman" panose="02020603050405020304" pitchFamily="18" charset="0"/>
              </a:rPr>
              <a:t>. [1]</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procedure for solving such a problem with a finite planning horizon is to establish all ‘reasonable’ replacement patterns and then use the equivalent worth value for the planning period to select the most economical pattern. </a:t>
            </a:r>
          </a:p>
        </p:txBody>
      </p:sp>
      <p:sp>
        <p:nvSpPr>
          <p:cNvPr id="4" name="Title 1"/>
          <p:cNvSpPr>
            <a:spLocks noGrp="1"/>
          </p:cNvSpPr>
          <p:nvPr>
            <p:ph type="title"/>
          </p:nvPr>
        </p:nvSpPr>
        <p:spPr>
          <a:xfrm>
            <a:off x="958970" y="365125"/>
            <a:ext cx="8952781"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Procedure for replacement analysis </a:t>
            </a:r>
            <a:r>
              <a:rPr lang="en-US" sz="3200" b="1" dirty="0" smtClean="0">
                <a:solidFill>
                  <a:srgbClr val="002060"/>
                </a:solidFill>
                <a:latin typeface="Times New Roman" panose="02020603050405020304" pitchFamily="18" charset="0"/>
                <a:cs typeface="Times New Roman" panose="02020603050405020304" pitchFamily="18" charset="0"/>
              </a:rPr>
              <a:t>(finite </a:t>
            </a:r>
            <a:r>
              <a:rPr lang="en-US" sz="3200" b="1" dirty="0">
                <a:solidFill>
                  <a:srgbClr val="002060"/>
                </a:solidFill>
                <a:latin typeface="Times New Roman" panose="02020603050405020304" pitchFamily="18" charset="0"/>
                <a:cs typeface="Times New Roman" panose="02020603050405020304" pitchFamily="18" charset="0"/>
              </a:rPr>
              <a:t>planning horizon</a:t>
            </a:r>
            <a:r>
              <a:rPr lang="en-US" sz="3200" b="1" dirty="0" smtClean="0">
                <a:solidFill>
                  <a:srgbClr val="002060"/>
                </a:solidFill>
                <a:latin typeface="Times New Roman" panose="02020603050405020304" pitchFamily="18" charset="0"/>
                <a:cs typeface="Times New Roman" panose="02020603050405020304" pitchFamily="18" charset="0"/>
              </a:rPr>
              <a:t>)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40335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079" y="0"/>
            <a:ext cx="6994586"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Procedure for replacement analysis (finite planning horizon) Example </a:t>
            </a:r>
          </a:p>
        </p:txBody>
      </p:sp>
      <p:sp>
        <p:nvSpPr>
          <p:cNvPr id="3" name="Content Placeholder 2"/>
          <p:cNvSpPr>
            <a:spLocks noGrp="1"/>
          </p:cNvSpPr>
          <p:nvPr>
            <p:ph idx="1"/>
          </p:nvPr>
        </p:nvSpPr>
        <p:spPr>
          <a:xfrm>
            <a:off x="484517" y="1083752"/>
            <a:ext cx="9617015" cy="5420564"/>
          </a:xfrm>
        </p:spPr>
        <p:txBody>
          <a:bodyPr>
            <a:normAutofit/>
          </a:bodyPr>
          <a:lstStyle/>
          <a:p>
            <a:pPr algn="just"/>
            <a:r>
              <a:rPr lang="en-US" sz="2600" b="1" dirty="0">
                <a:latin typeface="Times New Roman" panose="02020603050405020304" pitchFamily="18" charset="0"/>
                <a:cs typeface="Times New Roman" panose="02020603050405020304" pitchFamily="18" charset="0"/>
              </a:rPr>
              <a:t>An existing machine has a market value of </a:t>
            </a:r>
            <a:r>
              <a:rPr lang="en-US" sz="2600" b="1" dirty="0" smtClean="0">
                <a:latin typeface="Times New Roman" panose="02020603050405020304" pitchFamily="18" charset="0"/>
                <a:cs typeface="Times New Roman" panose="02020603050405020304" pitchFamily="18" charset="0"/>
              </a:rPr>
              <a:t>$ 50,000 </a:t>
            </a:r>
            <a:r>
              <a:rPr lang="en-US" sz="2600" b="1" dirty="0">
                <a:latin typeface="Times New Roman" panose="02020603050405020304" pitchFamily="18" charset="0"/>
                <a:cs typeface="Times New Roman" panose="02020603050405020304" pitchFamily="18" charset="0"/>
              </a:rPr>
              <a:t>and can be used for six years after repair. The machine will require an immediate $</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12000 overhaul to restore it to operable condition. The opportunity costs are estimated $</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20,000 during first year and expected to increase by $</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15,000 per year thereafter. Book value of the machine is expected to decline by 25% each year over the previous year’s value. </a:t>
            </a:r>
          </a:p>
          <a:p>
            <a:pPr algn="just"/>
            <a:r>
              <a:rPr lang="en-US" sz="2600" b="1" dirty="0">
                <a:latin typeface="Times New Roman" panose="02020603050405020304" pitchFamily="18" charset="0"/>
                <a:cs typeface="Times New Roman" panose="02020603050405020304" pitchFamily="18" charset="0"/>
              </a:rPr>
              <a:t>New machine can be bought at </a:t>
            </a:r>
            <a:r>
              <a:rPr lang="en-US" sz="2600" b="1" dirty="0" smtClean="0">
                <a:latin typeface="Times New Roman" panose="02020603050405020304" pitchFamily="18" charset="0"/>
                <a:cs typeface="Times New Roman" panose="02020603050405020304" pitchFamily="18" charset="0"/>
              </a:rPr>
              <a:t>$1</a:t>
            </a:r>
            <a:r>
              <a:rPr lang="en-US" sz="2600" b="1" dirty="0">
                <a:latin typeface="Times New Roman" panose="02020603050405020304" pitchFamily="18" charset="0"/>
                <a:cs typeface="Times New Roman" panose="02020603050405020304" pitchFamily="18" charset="0"/>
              </a:rPr>
              <a:t>, 00,000 and will have operating cost of $</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22,000 in the first year and increases by 20% per year thereafter. </a:t>
            </a:r>
            <a:r>
              <a:rPr lang="en-US" sz="2600" b="1" dirty="0" smtClean="0">
                <a:latin typeface="Times New Roman" panose="02020603050405020304" pitchFamily="18" charset="0"/>
                <a:cs typeface="Times New Roman" panose="02020603050405020304" pitchFamily="18" charset="0"/>
              </a:rPr>
              <a:t>Salvage </a:t>
            </a:r>
            <a:r>
              <a:rPr lang="en-US" sz="2600" b="1" dirty="0">
                <a:latin typeface="Times New Roman" panose="02020603050405020304" pitchFamily="18" charset="0"/>
                <a:cs typeface="Times New Roman" panose="02020603050405020304" pitchFamily="18" charset="0"/>
              </a:rPr>
              <a:t>value will be $</a:t>
            </a:r>
            <a:r>
              <a:rPr lang="en-US" sz="2600" b="1" dirty="0" smtClean="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60,000 after one year and will decline 15% each year. This new machine will last for eight years. Find the economic service life of both the alternatives and determine the best replacement strategy if a firm has a contract to perform a given service for next eight years. MARR =15% </a:t>
            </a:r>
          </a:p>
          <a:p>
            <a:pPr marL="0" indent="0">
              <a:buNone/>
            </a:pPr>
            <a:endParaRPr lang="en-US" dirty="0"/>
          </a:p>
        </p:txBody>
      </p:sp>
    </p:spTree>
    <p:extLst>
      <p:ext uri="{BB962C8B-B14F-4D97-AF65-F5344CB8AC3E}">
        <p14:creationId xmlns:p14="http://schemas.microsoft.com/office/powerpoint/2010/main" val="366050161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1551" y="1325563"/>
            <a:ext cx="9504871" cy="4351338"/>
          </a:xfrm>
        </p:spPr>
        <p:txBody>
          <a:bodyPr/>
          <a:lstStyle/>
          <a:p>
            <a:pPr marL="0" indent="0" algn="just">
              <a:buNone/>
            </a:pPr>
            <a:r>
              <a:rPr lang="en-US" b="1" dirty="0">
                <a:latin typeface="Times New Roman" panose="02020603050405020304" pitchFamily="18" charset="0"/>
                <a:ea typeface="Constantia" panose="02030602050306030303" pitchFamily="18" charset="0"/>
                <a:cs typeface="Times New Roman" panose="02020603050405020304" pitchFamily="18" charset="0"/>
              </a:rPr>
              <a:t>If the existing machine (defender) is retained, total cost will be equal to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50,000 +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12,000 =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62, 000 i.e.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50,000 as opportunity cost and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b="1" dirty="0">
                <a:latin typeface="Times New Roman" panose="02020603050405020304" pitchFamily="18" charset="0"/>
                <a:ea typeface="Constantia" panose="02030602050306030303" pitchFamily="18" charset="0"/>
                <a:cs typeface="Times New Roman" panose="02020603050405020304" pitchFamily="18" charset="0"/>
              </a:rPr>
              <a:t>12,000 as overhaul cost. Operating costs and book values can be calculated as following: </a:t>
            </a:r>
            <a:endParaRPr lang="en-AU" b="1" dirty="0">
              <a:latin typeface="Times New Roman" panose="02020603050405020304" pitchFamily="18" charset="0"/>
              <a:ea typeface="Constantia" panose="02030602050306030303" pitchFamily="18" charset="0"/>
              <a:cs typeface="Times New Roman" panose="02020603050405020304" pitchFamily="18" charset="0"/>
            </a:endParaRPr>
          </a:p>
          <a:p>
            <a:pPr marL="0" indent="0">
              <a:buNone/>
            </a:pPr>
            <a:endParaRPr lang="en-US" dirty="0"/>
          </a:p>
        </p:txBody>
      </p:sp>
      <p:graphicFrame>
        <p:nvGraphicFramePr>
          <p:cNvPr id="5" name="Table 4">
            <a:extLst>
              <a:ext uri="{FF2B5EF4-FFF2-40B4-BE49-F238E27FC236}">
                <a16:creationId xmlns:a16="http://schemas.microsoft.com/office/drawing/2014/main" xmlns="" id="{89645757-FCAF-4F57-B972-858039B15FD5}"/>
              </a:ext>
            </a:extLst>
          </p:cNvPr>
          <p:cNvGraphicFramePr>
            <a:graphicFrameLocks noGrp="1"/>
          </p:cNvGraphicFramePr>
          <p:nvPr>
            <p:extLst>
              <p:ext uri="{D42A27DB-BD31-4B8C-83A1-F6EECF244321}">
                <p14:modId xmlns:p14="http://schemas.microsoft.com/office/powerpoint/2010/main" val="2888631982"/>
              </p:ext>
            </p:extLst>
          </p:nvPr>
        </p:nvGraphicFramePr>
        <p:xfrm>
          <a:off x="1403605" y="2934142"/>
          <a:ext cx="8282608" cy="3587970"/>
        </p:xfrm>
        <a:graphic>
          <a:graphicData uri="http://schemas.openxmlformats.org/drawingml/2006/table">
            <a:tbl>
              <a:tblPr firstRow="1" firstCol="1" bandRow="1">
                <a:tableStyleId>{616DA210-FB5B-4158-B5E0-FEB733F419BA}</a:tableStyleId>
              </a:tblPr>
              <a:tblGrid>
                <a:gridCol w="1373701">
                  <a:extLst>
                    <a:ext uri="{9D8B030D-6E8A-4147-A177-3AD203B41FA5}">
                      <a16:colId xmlns:a16="http://schemas.microsoft.com/office/drawing/2014/main" xmlns="" val="775555798"/>
                    </a:ext>
                  </a:extLst>
                </a:gridCol>
                <a:gridCol w="3097561">
                  <a:extLst>
                    <a:ext uri="{9D8B030D-6E8A-4147-A177-3AD203B41FA5}">
                      <a16:colId xmlns:a16="http://schemas.microsoft.com/office/drawing/2014/main" xmlns="" val="1923551213"/>
                    </a:ext>
                  </a:extLst>
                </a:gridCol>
                <a:gridCol w="3811346">
                  <a:extLst>
                    <a:ext uri="{9D8B030D-6E8A-4147-A177-3AD203B41FA5}">
                      <a16:colId xmlns:a16="http://schemas.microsoft.com/office/drawing/2014/main" xmlns="" val="2687770821"/>
                    </a:ext>
                  </a:extLst>
                </a:gridCol>
              </a:tblGrid>
              <a:tr h="1064226">
                <a:tc>
                  <a:txBody>
                    <a:bodyPr/>
                    <a:lstStyle/>
                    <a:p>
                      <a:pPr algn="ct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Year</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O&amp;M (increasing by </a:t>
                      </a:r>
                      <a:r>
                        <a:rPr lang="en-US" sz="2400" b="1" dirty="0" smtClean="0">
                          <a:effectLst/>
                          <a:latin typeface="Times New Roman" panose="02020603050405020304" pitchFamily="18" charset="0"/>
                          <a:cs typeface="Times New Roman" panose="02020603050405020304" pitchFamily="18" charset="0"/>
                        </a:rPr>
                        <a:t>$15,000 </a:t>
                      </a:r>
                      <a:r>
                        <a:rPr lang="en-US" sz="2400" b="1" dirty="0">
                          <a:effectLst/>
                          <a:latin typeface="Times New Roman" panose="02020603050405020304" pitchFamily="18" charset="0"/>
                          <a:cs typeface="Times New Roman" panose="02020603050405020304" pitchFamily="18" charset="0"/>
                        </a:rPr>
                        <a:t>per year)</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dirty="0" smtClean="0">
                          <a:effectLst/>
                          <a:latin typeface="Times New Roman" panose="02020603050405020304" pitchFamily="18" charset="0"/>
                          <a:cs typeface="Times New Roman" panose="02020603050405020304" pitchFamily="18" charset="0"/>
                        </a:rPr>
                        <a:t>Salvage </a:t>
                      </a:r>
                      <a:r>
                        <a:rPr lang="en-US" sz="2400" b="1" dirty="0">
                          <a:effectLst/>
                          <a:latin typeface="Times New Roman" panose="02020603050405020304" pitchFamily="18" charset="0"/>
                          <a:cs typeface="Times New Roman" panose="02020603050405020304" pitchFamily="18" charset="0"/>
                        </a:rPr>
                        <a:t>Values </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527300891"/>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1</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20,000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50,000 = 37,500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483149335"/>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2</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35,000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37,500 = 28,130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520145932"/>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3</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50,000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28,130 = 21,090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34041126"/>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4</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65,000</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21,090 = 15,820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125925852"/>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5</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80,000</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15,820 = 11870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3666416170"/>
                  </a:ext>
                </a:extLst>
              </a:tr>
              <a:tr h="339626">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6</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400" b="1">
                          <a:effectLst/>
                          <a:latin typeface="Times New Roman" panose="02020603050405020304" pitchFamily="18" charset="0"/>
                          <a:cs typeface="Times New Roman" panose="02020603050405020304" pitchFamily="18" charset="0"/>
                        </a:rPr>
                        <a:t>95,000</a:t>
                      </a:r>
                      <a:endParaRPr lang="en-AU" sz="2400" b="1">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tc>
                  <a:txBody>
                    <a:bodyPr/>
                    <a:lstStyle/>
                    <a:p>
                      <a:pPr>
                        <a:lnSpc>
                          <a:spcPct val="115000"/>
                        </a:lnSpc>
                        <a:spcAft>
                          <a:spcPts val="1000"/>
                        </a:spcAft>
                      </a:pPr>
                      <a:r>
                        <a:rPr lang="en-US" sz="2400" b="1" dirty="0">
                          <a:effectLst/>
                          <a:latin typeface="Times New Roman" panose="02020603050405020304" pitchFamily="18" charset="0"/>
                          <a:cs typeface="Times New Roman" panose="02020603050405020304" pitchFamily="18" charset="0"/>
                        </a:rPr>
                        <a:t>75% of 11870 = 8,900</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084924449"/>
                  </a:ext>
                </a:extLst>
              </a:tr>
            </a:tbl>
          </a:graphicData>
        </a:graphic>
      </p:graphicFrame>
      <p:sp>
        <p:nvSpPr>
          <p:cNvPr id="6" name="Title 1"/>
          <p:cNvSpPr txBox="1">
            <a:spLocks/>
          </p:cNvSpPr>
          <p:nvPr/>
        </p:nvSpPr>
        <p:spPr>
          <a:xfrm>
            <a:off x="864079" y="0"/>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730377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7315AA8C-C06D-4AE7-B7D8-93FAEEDD1F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70851" y="1057230"/>
            <a:ext cx="3242090" cy="1637334"/>
          </a:xfrm>
        </p:spPr>
      </p:pic>
      <p:sp>
        <p:nvSpPr>
          <p:cNvPr id="7" name="TextBox 6">
            <a:extLst>
              <a:ext uri="{FF2B5EF4-FFF2-40B4-BE49-F238E27FC236}">
                <a16:creationId xmlns:a16="http://schemas.microsoft.com/office/drawing/2014/main" xmlns="" id="{446F39B9-0C5B-4B51-826C-6659F085F6CC}"/>
              </a:ext>
            </a:extLst>
          </p:cNvPr>
          <p:cNvSpPr txBox="1"/>
          <p:nvPr/>
        </p:nvSpPr>
        <p:spPr>
          <a:xfrm>
            <a:off x="6843149" y="1437463"/>
            <a:ext cx="3872200" cy="857671"/>
          </a:xfrm>
          <a:prstGeom prst="rect">
            <a:avLst/>
          </a:prstGeom>
          <a:noFill/>
        </p:spPr>
        <p:txBody>
          <a:bodyPr wrap="square">
            <a:spAutoFit/>
          </a:bodyPr>
          <a:lstStyle/>
          <a:p>
            <a:pPr>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62,000 *1.15 + 20,000 -37,500</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a:p>
            <a:pPr>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53,800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AA323B35-7631-442C-91D7-63EC1F1A00B0}"/>
              </a:ext>
            </a:extLst>
          </p:cNvPr>
          <p:cNvSpPr txBox="1"/>
          <p:nvPr/>
        </p:nvSpPr>
        <p:spPr>
          <a:xfrm>
            <a:off x="1441265" y="1224103"/>
            <a:ext cx="6096000" cy="392159"/>
          </a:xfrm>
          <a:prstGeom prst="rect">
            <a:avLst/>
          </a:prstGeom>
          <a:noFill/>
        </p:spPr>
        <p:txBody>
          <a:bodyPr wrap="square">
            <a:spAutoFit/>
          </a:bodyPr>
          <a:lstStyle/>
          <a:p>
            <a:pPr>
              <a:lnSpc>
                <a:spcPct val="115000"/>
              </a:lnSpc>
              <a:spcAft>
                <a:spcPts val="1000"/>
              </a:spcAft>
            </a:pPr>
            <a:r>
              <a:rPr lang="en-US" sz="1800" b="1" u="sng" dirty="0">
                <a:effectLst/>
                <a:latin typeface="Constantia" panose="02030602050306030303" pitchFamily="18" charset="0"/>
                <a:ea typeface="Constantia" panose="02030602050306030303" pitchFamily="18" charset="0"/>
                <a:cs typeface="Times New Roman" panose="02020603050405020304" pitchFamily="18" charset="0"/>
              </a:rPr>
              <a:t>AEC for N =1</a:t>
            </a:r>
          </a:p>
        </p:txBody>
      </p:sp>
      <p:sp>
        <p:nvSpPr>
          <p:cNvPr id="11" name="TextBox 10">
            <a:extLst>
              <a:ext uri="{FF2B5EF4-FFF2-40B4-BE49-F238E27FC236}">
                <a16:creationId xmlns:a16="http://schemas.microsoft.com/office/drawing/2014/main" xmlns="" id="{E13B8FC5-BFFD-4194-95A4-11432247158E}"/>
              </a:ext>
            </a:extLst>
          </p:cNvPr>
          <p:cNvSpPr txBox="1"/>
          <p:nvPr/>
        </p:nvSpPr>
        <p:spPr>
          <a:xfrm>
            <a:off x="1441265" y="2322327"/>
            <a:ext cx="6679094" cy="392159"/>
          </a:xfrm>
          <a:prstGeom prst="rect">
            <a:avLst/>
          </a:prstGeom>
          <a:noFill/>
        </p:spPr>
        <p:txBody>
          <a:bodyPr wrap="square">
            <a:spAutoFit/>
          </a:bodyPr>
          <a:lstStyle/>
          <a:p>
            <a:pPr>
              <a:lnSpc>
                <a:spcPct val="115000"/>
              </a:lnSpc>
              <a:spcAft>
                <a:spcPts val="1000"/>
              </a:spcAft>
            </a:pPr>
            <a:r>
              <a:rPr lang="en-US" b="1" u="sng" dirty="0">
                <a:latin typeface="Constantia" panose="02030602050306030303" pitchFamily="18" charset="0"/>
                <a:cs typeface="Times New Roman" panose="02020603050405020304" pitchFamily="18" charset="0"/>
              </a:rPr>
              <a:t>AEC for N=2</a:t>
            </a:r>
            <a:endParaRPr lang="en-AU" b="1" u="sng" dirty="0">
              <a:latin typeface="Constantia" panose="02030602050306030303"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xmlns="" id="{46C27011-987F-4CD9-8950-EE5A7DBD25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3729" y="2616122"/>
            <a:ext cx="5415111" cy="1655502"/>
          </a:xfrm>
          <a:prstGeom prst="rect">
            <a:avLst/>
          </a:prstGeom>
        </p:spPr>
      </p:pic>
      <p:sp>
        <p:nvSpPr>
          <p:cNvPr id="15" name="TextBox 14">
            <a:extLst>
              <a:ext uri="{FF2B5EF4-FFF2-40B4-BE49-F238E27FC236}">
                <a16:creationId xmlns:a16="http://schemas.microsoft.com/office/drawing/2014/main" xmlns="" id="{CF1DF913-7DFF-418D-9C53-D5BA0EC478B1}"/>
              </a:ext>
            </a:extLst>
          </p:cNvPr>
          <p:cNvSpPr txBox="1"/>
          <p:nvPr/>
        </p:nvSpPr>
        <p:spPr>
          <a:xfrm>
            <a:off x="5960156" y="3647834"/>
            <a:ext cx="6679094" cy="857671"/>
          </a:xfrm>
          <a:prstGeom prst="rect">
            <a:avLst/>
          </a:prstGeom>
          <a:noFill/>
        </p:spPr>
        <p:txBody>
          <a:bodyPr wrap="square">
            <a:spAutoFit/>
          </a:bodyPr>
          <a:lstStyle/>
          <a:p>
            <a:pPr>
              <a:lnSpc>
                <a:spcPct val="115000"/>
              </a:lnSpc>
              <a:spcAft>
                <a:spcPts val="1000"/>
              </a:spcAft>
            </a:pPr>
            <a:r>
              <a:rPr lang="en-US" b="1" dirty="0">
                <a:latin typeface="Constantia" panose="02030602050306030303" pitchFamily="18" charset="0"/>
                <a:cs typeface="Times New Roman" panose="02020603050405020304" pitchFamily="18" charset="0"/>
              </a:rPr>
              <a:t>62,000 (A/P, 15%, 2) + 20,000 -13,130 (A/F, 15%, 2) </a:t>
            </a:r>
            <a:endParaRPr lang="en-AU" b="1" dirty="0">
              <a:latin typeface="Constantia" panose="02030602050306030303" pitchFamily="18" charset="0"/>
              <a:cs typeface="Times New Roman" panose="02020603050405020304" pitchFamily="18" charset="0"/>
            </a:endParaRPr>
          </a:p>
          <a:p>
            <a:pPr>
              <a:lnSpc>
                <a:spcPct val="115000"/>
              </a:lnSpc>
              <a:spcAft>
                <a:spcPts val="1000"/>
              </a:spcAft>
            </a:pPr>
            <a:r>
              <a:rPr lang="en-US" b="1" dirty="0">
                <a:latin typeface="Constantia" panose="02030602050306030303" pitchFamily="18" charset="0"/>
                <a:cs typeface="Times New Roman" panose="02020603050405020304" pitchFamily="18" charset="0"/>
              </a:rPr>
              <a:t>= $</a:t>
            </a:r>
            <a:r>
              <a:rPr lang="en-US" b="1" dirty="0" smtClean="0">
                <a:latin typeface="Constantia" panose="02030602050306030303" pitchFamily="18" charset="0"/>
                <a:cs typeface="Times New Roman" panose="02020603050405020304" pitchFamily="18" charset="0"/>
              </a:rPr>
              <a:t> </a:t>
            </a:r>
            <a:r>
              <a:rPr lang="en-US" b="1" dirty="0">
                <a:latin typeface="Constantia" panose="02030602050306030303" pitchFamily="18" charset="0"/>
                <a:cs typeface="Times New Roman" panose="02020603050405020304" pitchFamily="18" charset="0"/>
              </a:rPr>
              <a:t>52,030</a:t>
            </a:r>
            <a:endParaRPr lang="en-AU" b="1" dirty="0">
              <a:latin typeface="Constantia" panose="02030602050306030303"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xmlns="" id="{3DE18497-F1A0-424D-842B-10B4A333D978}"/>
              </a:ext>
            </a:extLst>
          </p:cNvPr>
          <p:cNvSpPr txBox="1"/>
          <p:nvPr/>
        </p:nvSpPr>
        <p:spPr>
          <a:xfrm>
            <a:off x="1233729" y="4075544"/>
            <a:ext cx="6679094" cy="392159"/>
          </a:xfrm>
          <a:prstGeom prst="rect">
            <a:avLst/>
          </a:prstGeom>
          <a:noFill/>
        </p:spPr>
        <p:txBody>
          <a:bodyPr wrap="square">
            <a:spAutoFit/>
          </a:bodyPr>
          <a:lstStyle/>
          <a:p>
            <a:pPr>
              <a:lnSpc>
                <a:spcPct val="115000"/>
              </a:lnSpc>
              <a:spcAft>
                <a:spcPts val="1000"/>
              </a:spcAft>
            </a:pPr>
            <a:r>
              <a:rPr lang="en-US" b="1" u="sng" dirty="0">
                <a:latin typeface="Constantia" panose="02030602050306030303" pitchFamily="18" charset="0"/>
                <a:cs typeface="Times New Roman" panose="02020603050405020304" pitchFamily="18" charset="0"/>
              </a:rPr>
              <a:t>AEC for N=3</a:t>
            </a:r>
            <a:endParaRPr lang="en-AU" b="1" u="sng" dirty="0">
              <a:latin typeface="Constantia" panose="02030602050306030303"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xmlns="" id="{05190938-BD2D-4D85-BC50-CD8347A51B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552" y="4419952"/>
            <a:ext cx="5034120" cy="1898064"/>
          </a:xfrm>
          <a:prstGeom prst="rect">
            <a:avLst/>
          </a:prstGeom>
        </p:spPr>
      </p:pic>
      <p:sp>
        <p:nvSpPr>
          <p:cNvPr id="21" name="TextBox 20">
            <a:extLst>
              <a:ext uri="{FF2B5EF4-FFF2-40B4-BE49-F238E27FC236}">
                <a16:creationId xmlns:a16="http://schemas.microsoft.com/office/drawing/2014/main" xmlns="" id="{095A9913-CB18-429F-ACFE-1331F4AB958F}"/>
              </a:ext>
            </a:extLst>
          </p:cNvPr>
          <p:cNvSpPr txBox="1"/>
          <p:nvPr/>
        </p:nvSpPr>
        <p:spPr>
          <a:xfrm>
            <a:off x="5512906" y="4790236"/>
            <a:ext cx="6679094" cy="1176219"/>
          </a:xfrm>
          <a:prstGeom prst="rect">
            <a:avLst/>
          </a:prstGeom>
          <a:noFill/>
        </p:spPr>
        <p:txBody>
          <a:bodyPr wrap="square">
            <a:spAutoFit/>
          </a:bodyPr>
          <a:lstStyle/>
          <a:p>
            <a:pPr>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62,000 (A/P, 15%, 3) + 20,000 + {15000 *1.15 + 30,000 -21090} (A/F, 15%, 3) </a:t>
            </a:r>
          </a:p>
          <a:p>
            <a:pPr>
              <a:lnSpc>
                <a:spcPct val="115000"/>
              </a:lnSpc>
              <a:spcAft>
                <a:spcPts val="1000"/>
              </a:spcAft>
            </a:pPr>
            <a:r>
              <a:rPr lang="en-US" b="1" dirty="0">
                <a:latin typeface="Constantia" panose="02030602050306030303" pitchFamily="18" charset="0"/>
                <a:ea typeface="Constantia" panose="02030602050306030303" pitchFamily="18" charset="0"/>
                <a:cs typeface="Times New Roman" panose="02020603050405020304" pitchFamily="18" charset="0"/>
              </a:rPr>
              <a:t>= </a:t>
            </a:r>
            <a:r>
              <a:rPr lang="en-US" b="1" dirty="0" smtClean="0">
                <a:latin typeface="Constantia" panose="02030602050306030303" pitchFamily="18" charset="0"/>
                <a:ea typeface="Constantia" panose="02030602050306030303" pitchFamily="18" charset="0"/>
                <a:cs typeface="Times New Roman" panose="02020603050405020304" pitchFamily="18" charset="0"/>
              </a:rPr>
              <a:t>$ 54,690</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4" name="Title 1"/>
          <p:cNvSpPr txBox="1">
            <a:spLocks/>
          </p:cNvSpPr>
          <p:nvPr/>
        </p:nvSpPr>
        <p:spPr>
          <a:xfrm>
            <a:off x="864079" y="0"/>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41038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726E7FC4-D6FC-4401-8E04-B23F41F6C46F}"/>
              </a:ext>
            </a:extLst>
          </p:cNvPr>
          <p:cNvSpPr txBox="1"/>
          <p:nvPr/>
        </p:nvSpPr>
        <p:spPr>
          <a:xfrm>
            <a:off x="997788" y="1054939"/>
            <a:ext cx="6096000" cy="392159"/>
          </a:xfrm>
          <a:prstGeom prst="rect">
            <a:avLst/>
          </a:prstGeom>
          <a:noFill/>
        </p:spPr>
        <p:txBody>
          <a:bodyPr wrap="square">
            <a:spAutoFit/>
          </a:bodyPr>
          <a:lstStyle/>
          <a:p>
            <a:pPr>
              <a:lnSpc>
                <a:spcPct val="115000"/>
              </a:lnSpc>
              <a:spcAft>
                <a:spcPts val="1000"/>
              </a:spcAft>
            </a:pPr>
            <a:r>
              <a:rPr lang="en-US" sz="1800" b="1" u="sng" dirty="0">
                <a:effectLst/>
                <a:latin typeface="Constantia" panose="02030602050306030303" pitchFamily="18" charset="0"/>
                <a:ea typeface="Constantia" panose="02030602050306030303" pitchFamily="18" charset="0"/>
                <a:cs typeface="Times New Roman" panose="02020603050405020304" pitchFamily="18" charset="0"/>
              </a:rPr>
              <a:t>AEC for N=4</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xmlns="" id="{D4A0BE9F-B53B-4C42-AFF1-34BA5C283B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7788" y="1378270"/>
            <a:ext cx="5696310" cy="2802214"/>
          </a:xfrm>
          <a:prstGeom prst="rect">
            <a:avLst/>
          </a:prstGeom>
        </p:spPr>
      </p:pic>
      <p:sp>
        <p:nvSpPr>
          <p:cNvPr id="9" name="TextBox 8">
            <a:extLst>
              <a:ext uri="{FF2B5EF4-FFF2-40B4-BE49-F238E27FC236}">
                <a16:creationId xmlns:a16="http://schemas.microsoft.com/office/drawing/2014/main" xmlns="" id="{8FCE2B3F-C080-4451-A70B-F40AF2A77C02}"/>
              </a:ext>
            </a:extLst>
          </p:cNvPr>
          <p:cNvSpPr txBox="1"/>
          <p:nvPr/>
        </p:nvSpPr>
        <p:spPr>
          <a:xfrm>
            <a:off x="6350166" y="1792579"/>
            <a:ext cx="4786535" cy="1623008"/>
          </a:xfrm>
          <a:prstGeom prst="rect">
            <a:avLst/>
          </a:prstGeom>
          <a:noFill/>
        </p:spPr>
        <p:txBody>
          <a:bodyPr wrap="square">
            <a:spAutoFit/>
          </a:bodyPr>
          <a:lstStyle/>
          <a:p>
            <a:pPr>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62,000 (A/P, 15%, 4) + 20,000 + {15000 *1.15</a:t>
            </a:r>
            <a:r>
              <a:rPr lang="en-US" sz="1800" b="1" baseline="30000" dirty="0">
                <a:effectLst/>
                <a:latin typeface="Constantia" panose="02030602050306030303" pitchFamily="18" charset="0"/>
                <a:ea typeface="Constantia" panose="02030602050306030303" pitchFamily="18" charset="0"/>
                <a:cs typeface="Times New Roman" panose="02020603050405020304" pitchFamily="18" charset="0"/>
              </a:rPr>
              <a:t>2</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+ 30,000*1.15 + 45,000 – 15820} (A/F, 15%, 4)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a:p>
            <a:pPr>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58440</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a:p>
            <a:pPr>
              <a:lnSpc>
                <a:spcPct val="115000"/>
              </a:lnSpc>
              <a:spcAft>
                <a:spcPts val="1000"/>
              </a:spcAft>
            </a:pPr>
            <a:r>
              <a:rPr lang="en-US" sz="1800" b="1" u="none" strike="noStrike" dirty="0">
                <a:effectLst/>
                <a:latin typeface="Constantia" panose="02030602050306030303" pitchFamily="18" charset="0"/>
                <a:ea typeface="Constantia" panose="02030602050306030303" pitchFamily="18" charset="0"/>
                <a:cs typeface="Times New Roman" panose="02020603050405020304" pitchFamily="18" charset="0"/>
              </a:rPr>
              <a:t> </a:t>
            </a:r>
            <a:endParaRPr lang="en-AU" sz="18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726E7FC4-D6FC-4401-8E04-B23F41F6C46F}"/>
              </a:ext>
            </a:extLst>
          </p:cNvPr>
          <p:cNvSpPr txBox="1"/>
          <p:nvPr/>
        </p:nvSpPr>
        <p:spPr>
          <a:xfrm>
            <a:off x="997788" y="4106548"/>
            <a:ext cx="6096000" cy="1304460"/>
          </a:xfrm>
          <a:prstGeom prst="rect">
            <a:avLst/>
          </a:prstGeom>
          <a:noFill/>
        </p:spPr>
        <p:txBody>
          <a:bodyPr wrap="square">
            <a:spAutoFit/>
          </a:bodyPr>
          <a:lstStyle/>
          <a:p>
            <a:pPr>
              <a:lnSpc>
                <a:spcPct val="115000"/>
              </a:lnSpc>
              <a:spcAft>
                <a:spcPts val="1000"/>
              </a:spcAft>
            </a:pPr>
            <a:r>
              <a:rPr lang="en-US" sz="1800" b="1" dirty="0" smtClean="0">
                <a:effectLst/>
                <a:latin typeface="Times New Roman" panose="02020603050405020304" pitchFamily="18" charset="0"/>
                <a:ea typeface="Constantia" panose="02030602050306030303" pitchFamily="18" charset="0"/>
                <a:cs typeface="Times New Roman" panose="02020603050405020304" pitchFamily="18" charset="0"/>
              </a:rPr>
              <a:t>Similarly,   </a:t>
            </a:r>
            <a:r>
              <a:rPr lang="en-US" sz="1800" b="1" dirty="0">
                <a:effectLst/>
                <a:latin typeface="Times New Roman" panose="02020603050405020304" pitchFamily="18" charset="0"/>
                <a:ea typeface="Constantia" panose="02030602050306030303" pitchFamily="18" charset="0"/>
                <a:cs typeface="Times New Roman" panose="02020603050405020304" pitchFamily="18" charset="0"/>
              </a:rPr>
              <a:t>for N</a:t>
            </a:r>
            <a:r>
              <a:rPr lang="en-US" sz="1800" b="1" dirty="0" smtClean="0">
                <a:effectLst/>
                <a:latin typeface="Times New Roman" panose="02020603050405020304" pitchFamily="18" charset="0"/>
                <a:ea typeface="Constantia" panose="02030602050306030303" pitchFamily="18" charset="0"/>
                <a:cs typeface="Times New Roman" panose="02020603050405020304" pitchFamily="18" charset="0"/>
              </a:rPr>
              <a:t>= 5 years,  AEC = $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62,580</a:t>
            </a:r>
            <a:endParaRPr lang="en-AU" b="1" dirty="0">
              <a:latin typeface="Times New Roman" panose="02020603050405020304" pitchFamily="18" charset="0"/>
              <a:ea typeface="Constantia" panose="02030602050306030303" pitchFamily="18" charset="0"/>
              <a:cs typeface="Times New Roman" panose="02020603050405020304" pitchFamily="18" charset="0"/>
            </a:endParaRPr>
          </a:p>
          <a:p>
            <a:pPr>
              <a:lnSpc>
                <a:spcPct val="115000"/>
              </a:lnSpc>
              <a:spcAft>
                <a:spcPts val="1000"/>
              </a:spcAft>
            </a:pPr>
            <a:r>
              <a:rPr lang="en-US" sz="1800" b="1" dirty="0" smtClean="0">
                <a:effectLst/>
                <a:latin typeface="Times New Roman" panose="02020603050405020304" pitchFamily="18" charset="0"/>
                <a:ea typeface="Constantia" panose="02030602050306030303" pitchFamily="18" charset="0"/>
                <a:cs typeface="Times New Roman" panose="02020603050405020304" pitchFamily="18" charset="0"/>
              </a:rPr>
              <a:t>                   for N = 6 years, AEC =  $ </a:t>
            </a:r>
            <a:r>
              <a:rPr lang="en-US" b="1" dirty="0" smtClean="0">
                <a:latin typeface="Times New Roman" panose="02020603050405020304" pitchFamily="18" charset="0"/>
                <a:ea typeface="Constantia" panose="02030602050306030303" pitchFamily="18" charset="0"/>
                <a:cs typeface="Times New Roman" panose="02020603050405020304" pitchFamily="18" charset="0"/>
              </a:rPr>
              <a:t>66,820</a:t>
            </a:r>
            <a:endParaRPr lang="en-AU" b="1" dirty="0">
              <a:latin typeface="Times New Roman" panose="02020603050405020304" pitchFamily="18" charset="0"/>
              <a:ea typeface="Constantia" panose="02030602050306030303" pitchFamily="18" charset="0"/>
              <a:cs typeface="Times New Roman" panose="02020603050405020304" pitchFamily="18" charset="0"/>
            </a:endParaRPr>
          </a:p>
          <a:p>
            <a:pPr>
              <a:lnSpc>
                <a:spcPct val="115000"/>
              </a:lnSpc>
              <a:spcAft>
                <a:spcPts val="1000"/>
              </a:spcAft>
            </a:pPr>
            <a:r>
              <a:rPr lang="en-US" sz="1800" b="1" u="sng" dirty="0" smtClean="0">
                <a:effectLst/>
                <a:latin typeface="Constantia" panose="02030602050306030303" pitchFamily="18" charset="0"/>
                <a:ea typeface="Constantia" panose="02030602050306030303" pitchFamily="18" charset="0"/>
                <a:cs typeface="Times New Roman" panose="02020603050405020304" pitchFamily="18" charset="0"/>
              </a:rPr>
              <a:t>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2" name="Rectangle 1"/>
          <p:cNvSpPr/>
          <p:nvPr/>
        </p:nvSpPr>
        <p:spPr>
          <a:xfrm>
            <a:off x="776378" y="5082866"/>
            <a:ext cx="10360324" cy="1083374"/>
          </a:xfrm>
          <a:prstGeom prst="rect">
            <a:avLst/>
          </a:prstGeom>
        </p:spPr>
        <p:txBody>
          <a:bodyPr wrap="square">
            <a:spAutoFit/>
          </a:bodyPr>
          <a:lstStyle/>
          <a:p>
            <a:pPr algn="just">
              <a:lnSpc>
                <a:spcPct val="115000"/>
              </a:lnSpc>
              <a:spcAft>
                <a:spcPts val="1000"/>
              </a:spcAft>
            </a:pPr>
            <a:r>
              <a:rPr lang="en-US" sz="2800" b="1" dirty="0">
                <a:latin typeface="Times New Roman" panose="02020603050405020304" pitchFamily="18" charset="0"/>
                <a:ea typeface="Constantia" panose="02030602050306030303" pitchFamily="18" charset="0"/>
                <a:cs typeface="Times New Roman" panose="02020603050405020304" pitchFamily="18" charset="0"/>
              </a:rPr>
              <a:t>AEC is minimum i.e. </a:t>
            </a:r>
            <a:r>
              <a:rPr lang="en-US" sz="28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800" b="1" dirty="0">
                <a:latin typeface="Times New Roman" panose="02020603050405020304" pitchFamily="18" charset="0"/>
                <a:ea typeface="Constantia" panose="02030602050306030303" pitchFamily="18" charset="0"/>
                <a:cs typeface="Times New Roman" panose="02020603050405020304" pitchFamily="18" charset="0"/>
              </a:rPr>
              <a:t>52030 when N =2 years. Thus, the </a:t>
            </a:r>
            <a:r>
              <a:rPr lang="en-US" sz="2800" b="1" dirty="0">
                <a:solidFill>
                  <a:srgbClr val="FF0000"/>
                </a:solidFill>
                <a:latin typeface="Times New Roman" panose="02020603050405020304" pitchFamily="18" charset="0"/>
                <a:ea typeface="Constantia" panose="02030602050306030303" pitchFamily="18" charset="0"/>
                <a:cs typeface="Times New Roman" panose="02020603050405020304" pitchFamily="18" charset="0"/>
              </a:rPr>
              <a:t>defender’s economic service life is 2 years. </a:t>
            </a:r>
            <a:endParaRPr lang="en-AU" sz="2800" b="1" dirty="0">
              <a:solidFill>
                <a:srgbClr val="FF0000"/>
              </a:solidFill>
              <a:latin typeface="Times New Roman" panose="02020603050405020304" pitchFamily="18" charset="0"/>
              <a:ea typeface="Constantia" panose="02030602050306030303" pitchFamily="18" charset="0"/>
              <a:cs typeface="Times New Roman" panose="02020603050405020304" pitchFamily="18" charset="0"/>
            </a:endParaRPr>
          </a:p>
        </p:txBody>
      </p:sp>
      <p:sp>
        <p:nvSpPr>
          <p:cNvPr id="11" name="Title 1"/>
          <p:cNvSpPr txBox="1">
            <a:spLocks/>
          </p:cNvSpPr>
          <p:nvPr/>
        </p:nvSpPr>
        <p:spPr>
          <a:xfrm>
            <a:off x="860327" y="14620"/>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468166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0562" y="1466402"/>
            <a:ext cx="9090804" cy="4934398"/>
          </a:xfrm>
        </p:spPr>
        <p:txBody>
          <a:bodyPr>
            <a:normAutofit fontScale="92500" lnSpcReduction="10000"/>
          </a:bodyPr>
          <a:lstStyle/>
          <a:p>
            <a:pPr marL="0" indent="0" algn="just">
              <a:buNone/>
            </a:pPr>
            <a:r>
              <a:rPr lang="en-US" b="1" dirty="0" smtClean="0">
                <a:latin typeface="Times New Roman" panose="02020603050405020304" pitchFamily="18" charset="0"/>
                <a:cs typeface="Times New Roman" panose="02020603050405020304" pitchFamily="18" charset="0"/>
              </a:rPr>
              <a:t>In similar fashion, Economic service life (ESL) is calculated for the challenger. </a:t>
            </a:r>
          </a:p>
          <a:p>
            <a:pPr marL="0" indent="0" algn="just">
              <a:buNone/>
            </a:pPr>
            <a:r>
              <a:rPr lang="en-US" b="1" dirty="0" smtClean="0">
                <a:latin typeface="Times New Roman" panose="02020603050405020304" pitchFamily="18" charset="0"/>
                <a:cs typeface="Times New Roman" panose="02020603050405020304" pitchFamily="18" charset="0"/>
              </a:rPr>
              <a:t>For Challenger, </a:t>
            </a:r>
          </a:p>
          <a:p>
            <a:pPr marL="0" indent="0" algn="just">
              <a:buNone/>
            </a:pPr>
            <a:r>
              <a:rPr lang="en-US" b="1" dirty="0" smtClean="0">
                <a:latin typeface="Times New Roman" panose="02020603050405020304" pitchFamily="18" charset="0"/>
                <a:cs typeface="Times New Roman" panose="02020603050405020304" pitchFamily="18" charset="0"/>
              </a:rPr>
              <a:t>For n = 1 years, AEC = $ 53,800 </a:t>
            </a:r>
          </a:p>
          <a:p>
            <a:pPr marL="0" indent="0" algn="just">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n = 2 years, AEC = </a:t>
            </a:r>
            <a:r>
              <a:rPr lang="en-US" b="1" dirty="0">
                <a:latin typeface="Times New Roman" panose="02020603050405020304" pitchFamily="18" charset="0"/>
                <a:cs typeface="Times New Roman" panose="02020603050405020304" pitchFamily="18" charset="0"/>
              </a:rPr>
              <a:t>$ 61,840 </a:t>
            </a:r>
          </a:p>
          <a:p>
            <a:pPr marL="0" indent="0" algn="just">
              <a:buNone/>
            </a:pPr>
            <a:r>
              <a:rPr lang="en-US" b="1" dirty="0">
                <a:latin typeface="Times New Roman" panose="02020603050405020304" pitchFamily="18" charset="0"/>
                <a:cs typeface="Times New Roman" panose="02020603050405020304" pitchFamily="18" charset="0"/>
              </a:rPr>
              <a:t>       n = 3 years, AEC = $ 57,560 </a:t>
            </a:r>
          </a:p>
          <a:p>
            <a:pPr marL="0" indent="0">
              <a:buNone/>
            </a:pPr>
            <a:r>
              <a:rPr lang="en-US" b="1" dirty="0">
                <a:latin typeface="Times New Roman" panose="02020603050405020304" pitchFamily="18" charset="0"/>
                <a:cs typeface="Times New Roman" panose="02020603050405020304" pitchFamily="18" charset="0"/>
              </a:rPr>
              <a:t>       n = 4 years, </a:t>
            </a:r>
            <a:r>
              <a:rPr lang="en-US" b="1" dirty="0" smtClean="0">
                <a:latin typeface="Times New Roman" panose="02020603050405020304" pitchFamily="18" charset="0"/>
                <a:cs typeface="Times New Roman" panose="02020603050405020304" pitchFamily="18" charset="0"/>
              </a:rPr>
              <a:t>AEC = $ </a:t>
            </a:r>
            <a:r>
              <a:rPr lang="en-US" b="1" dirty="0">
                <a:latin typeface="Times New Roman" panose="02020603050405020304" pitchFamily="18" charset="0"/>
                <a:cs typeface="Times New Roman" panose="02020603050405020304" pitchFamily="18" charset="0"/>
              </a:rPr>
              <a:t>56,250</a:t>
            </a:r>
            <a:r>
              <a:rPr lang="en-US" dirty="0"/>
              <a:t>	</a:t>
            </a:r>
          </a:p>
          <a:p>
            <a:pPr marL="0" indent="0">
              <a:buNone/>
            </a:pPr>
            <a:r>
              <a:rPr lang="en-US" b="1" dirty="0" smtClean="0">
                <a:latin typeface="Times New Roman" panose="02020603050405020304" pitchFamily="18" charset="0"/>
                <a:cs typeface="Times New Roman" panose="02020603050405020304" pitchFamily="18" charset="0"/>
              </a:rPr>
              <a:t>       n = 5 </a:t>
            </a:r>
            <a:r>
              <a:rPr lang="en-US" b="1" dirty="0">
                <a:latin typeface="Times New Roman" panose="02020603050405020304" pitchFamily="18" charset="0"/>
                <a:cs typeface="Times New Roman" panose="02020603050405020304" pitchFamily="18" charset="0"/>
              </a:rPr>
              <a:t>years, AEC = $ 56,310 </a:t>
            </a:r>
          </a:p>
          <a:p>
            <a:pPr marL="0" indent="0">
              <a:buNone/>
            </a:pPr>
            <a:r>
              <a:rPr lang="en-US" b="1" dirty="0">
                <a:latin typeface="Times New Roman" panose="02020603050405020304" pitchFamily="18" charset="0"/>
                <a:cs typeface="Times New Roman" panose="02020603050405020304" pitchFamily="18" charset="0"/>
              </a:rPr>
              <a:t>       n = 6 years, AEC = $ 57210 </a:t>
            </a:r>
          </a:p>
          <a:p>
            <a:pPr marL="0" indent="0">
              <a:buNone/>
            </a:pPr>
            <a:r>
              <a:rPr lang="en-US" b="1" dirty="0">
                <a:latin typeface="Times New Roman" panose="02020603050405020304" pitchFamily="18" charset="0"/>
                <a:cs typeface="Times New Roman" panose="02020603050405020304" pitchFamily="18" charset="0"/>
              </a:rPr>
              <a:t>       n = 7 years, AEC = </a:t>
            </a:r>
            <a:r>
              <a:rPr lang="en-US" b="1" dirty="0" smtClean="0">
                <a:latin typeface="Times New Roman" panose="02020603050405020304" pitchFamily="18" charset="0"/>
                <a:cs typeface="Times New Roman" panose="02020603050405020304" pitchFamily="18" charset="0"/>
              </a:rPr>
              <a:t>$ 58,690 </a:t>
            </a:r>
            <a:endParaRPr lang="en-US" b="1" dirty="0">
              <a:latin typeface="Times New Roman" panose="02020603050405020304" pitchFamily="18" charset="0"/>
              <a:cs typeface="Times New Roman" panose="02020603050405020304" pitchFamily="18" charset="0"/>
            </a:endParaRPr>
          </a:p>
          <a:p>
            <a:pPr marL="0" indent="0">
              <a:buNone/>
            </a:pPr>
            <a:r>
              <a:rPr lang="en-US" b="1" dirty="0">
                <a:latin typeface="Times New Roman" panose="02020603050405020304" pitchFamily="18" charset="0"/>
                <a:cs typeface="Times New Roman" panose="02020603050405020304" pitchFamily="18" charset="0"/>
              </a:rPr>
              <a:t>       n = 8 years, AEC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60660</a:t>
            </a:r>
            <a:r>
              <a:rPr lang="en-US" dirty="0" smtClean="0"/>
              <a:t> </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US" b="1" dirty="0">
              <a:latin typeface="Times New Roman" panose="02020603050405020304" pitchFamily="18" charset="0"/>
              <a:cs typeface="Times New Roman" panose="02020603050405020304" pitchFamily="18" charset="0"/>
            </a:endParaRPr>
          </a:p>
        </p:txBody>
      </p:sp>
      <p:sp>
        <p:nvSpPr>
          <p:cNvPr id="5" name="Rectangle 4"/>
          <p:cNvSpPr/>
          <p:nvPr/>
        </p:nvSpPr>
        <p:spPr>
          <a:xfrm>
            <a:off x="5696309" y="3250068"/>
            <a:ext cx="5216106" cy="2074414"/>
          </a:xfrm>
          <a:prstGeom prst="rect">
            <a:avLst/>
          </a:prstGeom>
        </p:spPr>
        <p:txBody>
          <a:bodyPr wrap="square">
            <a:spAutoFit/>
          </a:bodyPr>
          <a:lstStyle/>
          <a:p>
            <a:pPr algn="just">
              <a:lnSpc>
                <a:spcPct val="115000"/>
              </a:lnSpc>
              <a:spcAft>
                <a:spcPts val="1000"/>
              </a:spcAft>
            </a:pPr>
            <a:r>
              <a:rPr lang="en-US" sz="2800" b="1" dirty="0">
                <a:latin typeface="Times New Roman" panose="02020603050405020304" pitchFamily="18" charset="0"/>
                <a:ea typeface="Constantia" panose="02030602050306030303" pitchFamily="18" charset="0"/>
                <a:cs typeface="Times New Roman" panose="02020603050405020304" pitchFamily="18" charset="0"/>
              </a:rPr>
              <a:t>Minimum AEC of Challenger is </a:t>
            </a:r>
            <a:r>
              <a:rPr lang="en-US" sz="2800" b="1" dirty="0" smtClean="0">
                <a:latin typeface="Times New Roman" panose="02020603050405020304" pitchFamily="18" charset="0"/>
                <a:ea typeface="Constantia" panose="02030602050306030303" pitchFamily="18" charset="0"/>
                <a:cs typeface="Times New Roman" panose="02020603050405020304" pitchFamily="18" charset="0"/>
              </a:rPr>
              <a:t>$ </a:t>
            </a:r>
            <a:r>
              <a:rPr lang="en-US" sz="2800" b="1" dirty="0">
                <a:latin typeface="Times New Roman" panose="02020603050405020304" pitchFamily="18" charset="0"/>
                <a:ea typeface="Constantia" panose="02030602050306030303" pitchFamily="18" charset="0"/>
                <a:cs typeface="Times New Roman" panose="02020603050405020304" pitchFamily="18" charset="0"/>
              </a:rPr>
              <a:t>56250 when N = 4years. Thus, the </a:t>
            </a:r>
            <a:r>
              <a:rPr lang="en-US" sz="2800" b="1" dirty="0">
                <a:solidFill>
                  <a:srgbClr val="FF0000"/>
                </a:solidFill>
                <a:latin typeface="Times New Roman" panose="02020603050405020304" pitchFamily="18" charset="0"/>
                <a:ea typeface="Constantia" panose="02030602050306030303" pitchFamily="18" charset="0"/>
                <a:cs typeface="Times New Roman" panose="02020603050405020304" pitchFamily="18" charset="0"/>
              </a:rPr>
              <a:t>challenger’s economic service life is 4 years. </a:t>
            </a:r>
            <a:endParaRPr lang="en-AU" sz="2800" b="1" dirty="0">
              <a:solidFill>
                <a:srgbClr val="FF0000"/>
              </a:solidFill>
              <a:latin typeface="Times New Roman" panose="02020603050405020304" pitchFamily="18" charset="0"/>
              <a:ea typeface="Constantia" panose="02030602050306030303" pitchFamily="18" charset="0"/>
              <a:cs typeface="Times New Roman" panose="02020603050405020304" pitchFamily="18" charset="0"/>
            </a:endParaRPr>
          </a:p>
        </p:txBody>
      </p:sp>
      <p:sp>
        <p:nvSpPr>
          <p:cNvPr id="6" name="Title 1"/>
          <p:cNvSpPr txBox="1">
            <a:spLocks/>
          </p:cNvSpPr>
          <p:nvPr/>
        </p:nvSpPr>
        <p:spPr>
          <a:xfrm>
            <a:off x="976222" y="140839"/>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763580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7EE7DC63-2E58-491B-9F03-8F03320441B4}"/>
              </a:ext>
            </a:extLst>
          </p:cNvPr>
          <p:cNvSpPr txBox="1"/>
          <p:nvPr/>
        </p:nvSpPr>
        <p:spPr>
          <a:xfrm>
            <a:off x="607317" y="1095062"/>
            <a:ext cx="9338940" cy="941796"/>
          </a:xfrm>
          <a:prstGeom prst="rect">
            <a:avLst/>
          </a:prstGeom>
          <a:noFill/>
        </p:spPr>
        <p:txBody>
          <a:bodyPr wrap="square">
            <a:spAutoFit/>
          </a:bodyPr>
          <a:lstStyle/>
          <a:p>
            <a:pPr algn="just">
              <a:lnSpc>
                <a:spcPct val="115000"/>
              </a:lnSpc>
              <a:spcAft>
                <a:spcPts val="1000"/>
              </a:spcAft>
            </a:pPr>
            <a:r>
              <a:rPr lang="en-US" sz="2400" b="1" dirty="0">
                <a:effectLst/>
                <a:latin typeface="Times New Roman" panose="02020603050405020304" pitchFamily="18" charset="0"/>
                <a:ea typeface="Constantia" panose="02030602050306030303" pitchFamily="18" charset="0"/>
                <a:cs typeface="Times New Roman" panose="02020603050405020304" pitchFamily="18" charset="0"/>
              </a:rPr>
              <a:t>Many replacement scenario options would fulfill an eight year planning horizon as below. </a:t>
            </a:r>
            <a:endParaRPr lang="en-AU" sz="2400" b="1" dirty="0">
              <a:effectLst/>
              <a:latin typeface="Times New Roman" panose="02020603050405020304" pitchFamily="18" charset="0"/>
              <a:ea typeface="Constantia" panose="02030602050306030303"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070A7DAB-B7C4-435A-BA5C-CEC1B794F4BE}"/>
              </a:ext>
            </a:extLst>
          </p:cNvPr>
          <p:cNvSpPr txBox="1"/>
          <p:nvPr/>
        </p:nvSpPr>
        <p:spPr>
          <a:xfrm>
            <a:off x="2377273" y="1955020"/>
            <a:ext cx="6096000" cy="392159"/>
          </a:xfrm>
          <a:prstGeom prst="rect">
            <a:avLst/>
          </a:prstGeom>
          <a:noFill/>
        </p:spPr>
        <p:txBody>
          <a:bodyPr wrap="square">
            <a:spAutoFit/>
          </a:bodyPr>
          <a:lstStyle/>
          <a:p>
            <a:pPr algn="just">
              <a:lnSpc>
                <a:spcPct val="115000"/>
              </a:lnSpc>
              <a:spcAft>
                <a:spcPts val="1000"/>
              </a:spcAft>
            </a:pPr>
            <a:r>
              <a:rPr lang="en-US" sz="1800" b="1" u="sng" dirty="0">
                <a:solidFill>
                  <a:srgbClr val="FF0000"/>
                </a:solidFill>
                <a:effectLst/>
                <a:latin typeface="Times New Roman" panose="02020603050405020304" pitchFamily="18" charset="0"/>
                <a:ea typeface="Constantia" panose="02030602050306030303" pitchFamily="18" charset="0"/>
                <a:cs typeface="Times New Roman" panose="02020603050405020304" pitchFamily="18" charset="0"/>
              </a:rPr>
              <a:t>Option 1:</a:t>
            </a:r>
            <a:r>
              <a:rPr lang="en-US" sz="1800" b="1" dirty="0">
                <a:solidFill>
                  <a:srgbClr val="FF0000"/>
                </a:solidFill>
                <a:effectLst/>
                <a:latin typeface="Times New Roman" panose="02020603050405020304" pitchFamily="18" charset="0"/>
                <a:ea typeface="Constantia" panose="02030602050306030303" pitchFamily="18" charset="0"/>
                <a:cs typeface="Times New Roman" panose="02020603050405020304" pitchFamily="18" charset="0"/>
              </a:rPr>
              <a:t> Use Challenger for eight years (4C+ 4C years) </a:t>
            </a:r>
            <a:endParaRPr lang="en-AU" sz="1800" b="1" dirty="0">
              <a:solidFill>
                <a:srgbClr val="FF0000"/>
              </a:solidFill>
              <a:effectLst/>
              <a:latin typeface="Times New Roman" panose="02020603050405020304" pitchFamily="18" charset="0"/>
              <a:ea typeface="Constantia" panose="02030602050306030303"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xmlns="" id="{9EA3678C-D868-4B75-AA69-5F6BED96E4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4326" y="2321952"/>
            <a:ext cx="3911674" cy="1555414"/>
          </a:xfrm>
          <a:prstGeom prst="rect">
            <a:avLst/>
          </a:prstGeom>
        </p:spPr>
      </p:pic>
      <p:sp>
        <p:nvSpPr>
          <p:cNvPr id="11" name="TextBox 10">
            <a:extLst>
              <a:ext uri="{FF2B5EF4-FFF2-40B4-BE49-F238E27FC236}">
                <a16:creationId xmlns:a16="http://schemas.microsoft.com/office/drawing/2014/main" xmlns="" id="{08455C7A-DB08-4D25-8474-594F190B962A}"/>
              </a:ext>
            </a:extLst>
          </p:cNvPr>
          <p:cNvSpPr txBox="1"/>
          <p:nvPr/>
        </p:nvSpPr>
        <p:spPr>
          <a:xfrm>
            <a:off x="6096000" y="2697497"/>
            <a:ext cx="6096000" cy="410882"/>
          </a:xfrm>
          <a:prstGeom prst="rect">
            <a:avLst/>
          </a:prstGeom>
          <a:noFill/>
        </p:spPr>
        <p:txBody>
          <a:bodyPr wrap="square">
            <a:spAutoFit/>
          </a:bodyPr>
          <a:lstStyle/>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PW = 56,250 (P/A, 15%, 8) =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2,52,410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D0608C05-66F9-4792-A534-952D2B48A41E}"/>
              </a:ext>
            </a:extLst>
          </p:cNvPr>
          <p:cNvSpPr txBox="1"/>
          <p:nvPr/>
        </p:nvSpPr>
        <p:spPr>
          <a:xfrm>
            <a:off x="974723" y="3762348"/>
            <a:ext cx="10242553" cy="729430"/>
          </a:xfrm>
          <a:prstGeom prst="rect">
            <a:avLst/>
          </a:prstGeom>
          <a:noFill/>
        </p:spPr>
        <p:txBody>
          <a:bodyPr wrap="square">
            <a:spAutoFit/>
          </a:bodyPr>
          <a:lstStyle/>
          <a:p>
            <a:pPr algn="just">
              <a:lnSpc>
                <a:spcPct val="115000"/>
              </a:lnSpc>
              <a:spcAft>
                <a:spcPts val="1000"/>
              </a:spcAft>
            </a:pPr>
            <a:r>
              <a:rPr lang="en-US" b="1" u="sng" dirty="0">
                <a:solidFill>
                  <a:srgbClr val="FF0000"/>
                </a:solidFill>
                <a:latin typeface="Times New Roman" panose="02020603050405020304" pitchFamily="18" charset="0"/>
                <a:cs typeface="Times New Roman" panose="02020603050405020304" pitchFamily="18" charset="0"/>
              </a:rPr>
              <a:t>Option 2:</a:t>
            </a:r>
            <a:r>
              <a:rPr lang="en-US" b="1" dirty="0">
                <a:solidFill>
                  <a:srgbClr val="FF0000"/>
                </a:solidFill>
                <a:latin typeface="Times New Roman" panose="02020603050405020304" pitchFamily="18" charset="0"/>
                <a:cs typeface="Times New Roman" panose="02020603050405020304" pitchFamily="18" charset="0"/>
              </a:rPr>
              <a:t> Use defender for 2 years, challenger for next four years and challenger for two more years again (2D+4C + 2C) </a:t>
            </a:r>
            <a:endParaRPr lang="en-AU" b="1" dirty="0">
              <a:solidFill>
                <a:srgbClr val="FF0000"/>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xmlns="" id="{936BB2FD-2D26-4389-B154-765ED609C5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846" y="4405588"/>
            <a:ext cx="3911674" cy="1565967"/>
          </a:xfrm>
          <a:prstGeom prst="rect">
            <a:avLst/>
          </a:prstGeom>
        </p:spPr>
      </p:pic>
      <p:pic>
        <p:nvPicPr>
          <p:cNvPr id="17" name="Picture 16">
            <a:extLst>
              <a:ext uri="{FF2B5EF4-FFF2-40B4-BE49-F238E27FC236}">
                <a16:creationId xmlns:a16="http://schemas.microsoft.com/office/drawing/2014/main" xmlns="" id="{2F8FBDEF-4158-469A-8F29-4BD2D6FCB4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5099" y="5543771"/>
            <a:ext cx="1418350" cy="695987"/>
          </a:xfrm>
          <a:prstGeom prst="rect">
            <a:avLst/>
          </a:prstGeom>
        </p:spPr>
      </p:pic>
      <p:sp>
        <p:nvSpPr>
          <p:cNvPr id="19" name="TextBox 18">
            <a:extLst>
              <a:ext uri="{FF2B5EF4-FFF2-40B4-BE49-F238E27FC236}">
                <a16:creationId xmlns:a16="http://schemas.microsoft.com/office/drawing/2014/main" xmlns="" id="{30FFED4B-B7B8-43E9-8ECF-4518DBD1E325}"/>
              </a:ext>
            </a:extLst>
          </p:cNvPr>
          <p:cNvSpPr txBox="1"/>
          <p:nvPr/>
        </p:nvSpPr>
        <p:spPr>
          <a:xfrm>
            <a:off x="4691520" y="4609823"/>
            <a:ext cx="6838123" cy="1176219"/>
          </a:xfrm>
          <a:prstGeom prst="rect">
            <a:avLst/>
          </a:prstGeom>
          <a:noFill/>
        </p:spPr>
        <p:txBody>
          <a:bodyPr wrap="square">
            <a:spAutoFit/>
          </a:bodyPr>
          <a:lstStyle/>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PW = 52,030 (P/A, 15%,2) + 56,250 (P/A,15%,4) * {P/F,15%,2} + 61,840 (P/A, 15%,2) * {P/F,15%,6}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$ 2</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49,480</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2" name="Title 1"/>
          <p:cNvSpPr txBox="1">
            <a:spLocks/>
          </p:cNvSpPr>
          <p:nvPr/>
        </p:nvSpPr>
        <p:spPr>
          <a:xfrm>
            <a:off x="974723" y="50389"/>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01358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1C71F903-F4EF-41E0-915A-1C6B86DF1D61}"/>
              </a:ext>
            </a:extLst>
          </p:cNvPr>
          <p:cNvSpPr txBox="1"/>
          <p:nvPr/>
        </p:nvSpPr>
        <p:spPr>
          <a:xfrm>
            <a:off x="689112" y="1024245"/>
            <a:ext cx="7851039" cy="729430"/>
          </a:xfrm>
          <a:prstGeom prst="rect">
            <a:avLst/>
          </a:prstGeom>
          <a:noFill/>
        </p:spPr>
        <p:txBody>
          <a:bodyPr wrap="square">
            <a:spAutoFit/>
          </a:bodyPr>
          <a:lstStyle/>
          <a:p>
            <a:pPr algn="just">
              <a:lnSpc>
                <a:spcPct val="115000"/>
              </a:lnSpc>
              <a:spcAft>
                <a:spcPts val="1000"/>
              </a:spcAft>
            </a:pPr>
            <a:r>
              <a:rPr lang="en-US" b="1" u="sng" dirty="0">
                <a:solidFill>
                  <a:srgbClr val="FF0000"/>
                </a:solidFill>
                <a:latin typeface="Constantia" panose="02030602050306030303" pitchFamily="18" charset="0"/>
                <a:cs typeface="Times New Roman" panose="02020603050405020304" pitchFamily="18" charset="0"/>
              </a:rPr>
              <a:t>Option 3:</a:t>
            </a:r>
            <a:r>
              <a:rPr lang="en-US" b="1" dirty="0">
                <a:solidFill>
                  <a:srgbClr val="FF0000"/>
                </a:solidFill>
                <a:latin typeface="Constantia" panose="02030602050306030303" pitchFamily="18" charset="0"/>
                <a:cs typeface="Times New Roman" panose="02020603050405020304" pitchFamily="18" charset="0"/>
              </a:rPr>
              <a:t> Using defender for four years and challenger for remaining four years (4D + 4C )</a:t>
            </a:r>
            <a:endParaRPr lang="en-AU" b="1" dirty="0">
              <a:solidFill>
                <a:srgbClr val="FF0000"/>
              </a:solidFill>
              <a:latin typeface="Constantia" panose="02030602050306030303"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xmlns="" id="{FE843CD8-B67D-46D3-B0CC-4AA53D91CA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648" y="1624969"/>
            <a:ext cx="4144418" cy="1261603"/>
          </a:xfrm>
          <a:prstGeom prst="rect">
            <a:avLst/>
          </a:prstGeom>
        </p:spPr>
      </p:pic>
      <p:sp>
        <p:nvSpPr>
          <p:cNvPr id="9" name="TextBox 8">
            <a:extLst>
              <a:ext uri="{FF2B5EF4-FFF2-40B4-BE49-F238E27FC236}">
                <a16:creationId xmlns:a16="http://schemas.microsoft.com/office/drawing/2014/main" xmlns="" id="{BE79AC06-D207-4C89-A743-51AF1C98DA95}"/>
              </a:ext>
            </a:extLst>
          </p:cNvPr>
          <p:cNvSpPr txBox="1"/>
          <p:nvPr/>
        </p:nvSpPr>
        <p:spPr>
          <a:xfrm>
            <a:off x="4979066" y="1687935"/>
            <a:ext cx="6459560" cy="729430"/>
          </a:xfrm>
          <a:prstGeom prst="rect">
            <a:avLst/>
          </a:prstGeom>
          <a:noFill/>
        </p:spPr>
        <p:txBody>
          <a:bodyPr wrap="square">
            <a:spAutoFit/>
          </a:bodyPr>
          <a:lstStyle/>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PW = 58,440 (P/A, 15%, 4) + 56,250 (P/A, 15%,4) * {P/F,15%,4}                    =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$ 2</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58,660</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1DCA892C-19AD-48A8-B7BE-A240EACBA91D}"/>
              </a:ext>
            </a:extLst>
          </p:cNvPr>
          <p:cNvSpPr txBox="1"/>
          <p:nvPr/>
        </p:nvSpPr>
        <p:spPr>
          <a:xfrm>
            <a:off x="636104" y="2752577"/>
            <a:ext cx="11039062" cy="392159"/>
          </a:xfrm>
          <a:prstGeom prst="rect">
            <a:avLst/>
          </a:prstGeom>
          <a:noFill/>
        </p:spPr>
        <p:txBody>
          <a:bodyPr wrap="square">
            <a:spAutoFit/>
          </a:bodyPr>
          <a:lstStyle/>
          <a:p>
            <a:pPr algn="just">
              <a:lnSpc>
                <a:spcPct val="115000"/>
              </a:lnSpc>
              <a:spcAft>
                <a:spcPts val="1000"/>
              </a:spcAft>
            </a:pPr>
            <a:r>
              <a:rPr lang="en-US" sz="1800" b="1" u="sng" dirty="0">
                <a:solidFill>
                  <a:srgbClr val="FF0000"/>
                </a:solidFill>
                <a:effectLst/>
                <a:latin typeface="Constantia" panose="02030602050306030303" pitchFamily="18" charset="0"/>
                <a:ea typeface="Constantia" panose="02030602050306030303" pitchFamily="18" charset="0"/>
                <a:cs typeface="Times New Roman" panose="02020603050405020304" pitchFamily="18" charset="0"/>
              </a:rPr>
              <a:t>Option 4:</a:t>
            </a:r>
            <a:r>
              <a:rPr lang="en-US" sz="1800" b="1" dirty="0">
                <a:solidFill>
                  <a:srgbClr val="FF0000"/>
                </a:solidFill>
                <a:effectLst/>
                <a:latin typeface="Constantia" panose="02030602050306030303" pitchFamily="18" charset="0"/>
                <a:ea typeface="Constantia" panose="02030602050306030303" pitchFamily="18" charset="0"/>
                <a:cs typeface="Times New Roman" panose="02020603050405020304" pitchFamily="18" charset="0"/>
              </a:rPr>
              <a:t> Using defender for three years and challenger for remaining five years (3D + 5C )</a:t>
            </a:r>
            <a:endParaRPr lang="en-AU" sz="1800" b="1" dirty="0">
              <a:solidFill>
                <a:srgbClr val="FF0000"/>
              </a:solidFill>
              <a:effectLst/>
              <a:latin typeface="Constantia" panose="02030602050306030303" pitchFamily="18" charset="0"/>
              <a:ea typeface="Constantia" panose="02030602050306030303"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xmlns="" id="{C5C50C37-848E-4A96-9045-27357FACD2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626" y="3077260"/>
            <a:ext cx="4025148" cy="1507992"/>
          </a:xfrm>
          <a:prstGeom prst="rect">
            <a:avLst/>
          </a:prstGeom>
        </p:spPr>
      </p:pic>
      <p:sp>
        <p:nvSpPr>
          <p:cNvPr id="15" name="TextBox 14">
            <a:extLst>
              <a:ext uri="{FF2B5EF4-FFF2-40B4-BE49-F238E27FC236}">
                <a16:creationId xmlns:a16="http://schemas.microsoft.com/office/drawing/2014/main" xmlns="" id="{B47FE538-D72B-4EA5-A51D-6DFFFA8AC7B4}"/>
              </a:ext>
            </a:extLst>
          </p:cNvPr>
          <p:cNvSpPr txBox="1"/>
          <p:nvPr/>
        </p:nvSpPr>
        <p:spPr>
          <a:xfrm>
            <a:off x="4717774" y="3344021"/>
            <a:ext cx="6957392" cy="729430"/>
          </a:xfrm>
          <a:prstGeom prst="rect">
            <a:avLst/>
          </a:prstGeom>
          <a:noFill/>
        </p:spPr>
        <p:txBody>
          <a:bodyPr wrap="square">
            <a:spAutoFit/>
          </a:bodyPr>
          <a:lstStyle/>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PW = 54,690 (P/A, 15%, 3) + 56,310 (P/A, 15%, 5) * {P/F, 15%, 3}                    =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$ 2</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48,980 (minimum) </a:t>
            </a:r>
            <a:endParaRPr lang="en-AU" sz="1800" b="1"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xmlns="" id="{71683558-A127-49F0-9FD3-4CF450E99403}"/>
              </a:ext>
            </a:extLst>
          </p:cNvPr>
          <p:cNvSpPr txBox="1"/>
          <p:nvPr/>
        </p:nvSpPr>
        <p:spPr>
          <a:xfrm>
            <a:off x="834648" y="4585252"/>
            <a:ext cx="9870733" cy="1047979"/>
          </a:xfrm>
          <a:prstGeom prst="rect">
            <a:avLst/>
          </a:prstGeom>
          <a:noFill/>
        </p:spPr>
        <p:txBody>
          <a:bodyPr wrap="square">
            <a:spAutoFit/>
          </a:bodyPr>
          <a:lstStyle/>
          <a:p>
            <a:pPr algn="just">
              <a:lnSpc>
                <a:spcPct val="115000"/>
              </a:lnSpc>
              <a:spcAft>
                <a:spcPts val="1000"/>
              </a:spcAft>
            </a:pP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From above calculations, least cost solution options considered appear to be option 4 with present worth equivalent of </a:t>
            </a:r>
            <a:r>
              <a:rPr lang="en-US" sz="1800" b="1" dirty="0" smtClean="0">
                <a:effectLst/>
                <a:latin typeface="Constantia" panose="02030602050306030303" pitchFamily="18" charset="0"/>
                <a:ea typeface="Constantia" panose="02030602050306030303" pitchFamily="18" charset="0"/>
                <a:cs typeface="Times New Roman" panose="02020603050405020304" pitchFamily="18" charset="0"/>
              </a:rPr>
              <a:t>$ 2,48,980</a:t>
            </a:r>
            <a:r>
              <a:rPr lang="en-US" sz="1800" b="1" dirty="0">
                <a:effectLst/>
                <a:latin typeface="Constantia" panose="02030602050306030303" pitchFamily="18" charset="0"/>
                <a:ea typeface="Constantia" panose="02030602050306030303" pitchFamily="18" charset="0"/>
                <a:cs typeface="Times New Roman" panose="02020603050405020304" pitchFamily="18" charset="0"/>
              </a:rPr>
              <a:t>. </a:t>
            </a:r>
            <a:r>
              <a:rPr lang="en-US" sz="1800" b="1" dirty="0">
                <a:solidFill>
                  <a:srgbClr val="FF0000"/>
                </a:solidFill>
                <a:effectLst/>
                <a:latin typeface="Constantia" panose="02030602050306030303" pitchFamily="18" charset="0"/>
                <a:ea typeface="Constantia" panose="02030602050306030303" pitchFamily="18" charset="0"/>
                <a:cs typeface="Times New Roman" panose="02020603050405020304" pitchFamily="18" charset="0"/>
              </a:rPr>
              <a:t>So, retain the defender for three years, purchase the challenger and keep it for five years. </a:t>
            </a:r>
            <a:endParaRPr lang="en-AU" sz="1800" b="1" dirty="0">
              <a:solidFill>
                <a:srgbClr val="FF0000"/>
              </a:solidFill>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2" name="Title 1"/>
          <p:cNvSpPr txBox="1">
            <a:spLocks/>
          </p:cNvSpPr>
          <p:nvPr/>
        </p:nvSpPr>
        <p:spPr>
          <a:xfrm>
            <a:off x="1136572" y="-36715"/>
            <a:ext cx="788310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rgbClr val="002060"/>
                </a:solidFill>
                <a:latin typeface="Times New Roman" panose="02020603050405020304" pitchFamily="18" charset="0"/>
                <a:cs typeface="Times New Roman" panose="02020603050405020304" pitchFamily="18" charset="0"/>
              </a:rPr>
              <a:t>Procedure for replacement analysis (finite planning horizon) Example (Cont’d….)  </a:t>
            </a:r>
            <a:endParaRPr lang="en-US"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895666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366" y="0"/>
            <a:ext cx="10515600" cy="1325563"/>
          </a:xfrm>
        </p:spPr>
        <p:txBody>
          <a:bodyPr>
            <a:normAutofit/>
          </a:bodyPr>
          <a:lstStyle/>
          <a:p>
            <a:r>
              <a:rPr lang="en-US" sz="32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639791" y="1411556"/>
            <a:ext cx="9893061" cy="4963365"/>
          </a:xfrm>
        </p:spPr>
        <p:txBody>
          <a:bodyPr>
            <a:normAutofit/>
          </a:bodyPr>
          <a:lstStyle/>
          <a:p>
            <a:pPr marL="0" lvl="0" indent="0" algn="just">
              <a:lnSpc>
                <a:spcPct val="100000"/>
              </a:lnSpc>
              <a:buNone/>
            </a:pPr>
            <a:r>
              <a:rPr lang="en-AU" b="1" dirty="0">
                <a:latin typeface="Times New Roman" panose="02020603050405020304" pitchFamily="18" charset="0"/>
                <a:cs typeface="Times New Roman" panose="02020603050405020304" pitchFamily="18" charset="0"/>
              </a:rPr>
              <a:t>[1] </a:t>
            </a:r>
            <a:r>
              <a:rPr lang="en-US" b="1" i="1" dirty="0">
                <a:latin typeface="Times New Roman" panose="02020603050405020304" pitchFamily="18" charset="0"/>
                <a:cs typeface="Times New Roman" panose="02020603050405020304" pitchFamily="18" charset="0"/>
              </a:rPr>
              <a:t>Contemporary Engineering Economics, </a:t>
            </a:r>
            <a:r>
              <a:rPr lang="en-US" b="1" dirty="0">
                <a:latin typeface="Times New Roman" panose="02020603050405020304" pitchFamily="18" charset="0"/>
                <a:cs typeface="Times New Roman" panose="02020603050405020304" pitchFamily="18" charset="0"/>
              </a:rPr>
              <a:t>Chan S. Park, Second Edition, Addison-Wesley Publishing Company, 1997. </a:t>
            </a: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i="1" dirty="0">
                <a:latin typeface="Times New Roman" panose="02020603050405020304" pitchFamily="18" charset="0"/>
                <a:cs typeface="Times New Roman" panose="02020603050405020304" pitchFamily="18" charset="0"/>
              </a:rPr>
              <a:t>Engineering Economy:</a:t>
            </a:r>
            <a:r>
              <a:rPr lang="en-AU" b="1" dirty="0">
                <a:latin typeface="Times New Roman" panose="02020603050405020304" pitchFamily="18" charset="0"/>
                <a:cs typeface="Times New Roman" panose="02020603050405020304" pitchFamily="18" charset="0"/>
              </a:rPr>
              <a:t> William G. Sullivan, James A. </a:t>
            </a:r>
            <a:r>
              <a:rPr lang="en-AU" b="1" dirty="0" err="1">
                <a:latin typeface="Times New Roman" panose="02020603050405020304" pitchFamily="18" charset="0"/>
                <a:cs typeface="Times New Roman" panose="02020603050405020304" pitchFamily="18" charset="0"/>
              </a:rPr>
              <a:t>Bontadelli</a:t>
            </a:r>
            <a:r>
              <a:rPr lang="en-AU" b="1" dirty="0">
                <a:latin typeface="Times New Roman" panose="02020603050405020304" pitchFamily="18" charset="0"/>
                <a:cs typeface="Times New Roman" panose="02020603050405020304" pitchFamily="18" charset="0"/>
              </a:rPr>
              <a:t> &amp; Elin M. Wicks, Eleventh Edition, Pearson Educations, Inc. 2000 .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US" b="1" dirty="0" smtClean="0">
                <a:latin typeface="Times New Roman" panose="02020603050405020304" pitchFamily="18" charset="0"/>
                <a:cs typeface="Times New Roman" panose="02020603050405020304" pitchFamily="18" charset="0"/>
                <a:hlinkClick r:id="rId2"/>
              </a:rPr>
              <a:t>https</a:t>
            </a:r>
            <a:r>
              <a:rPr lang="en-US" b="1" dirty="0">
                <a:latin typeface="Times New Roman" panose="02020603050405020304" pitchFamily="18" charset="0"/>
                <a:cs typeface="Times New Roman" panose="02020603050405020304" pitchFamily="18" charset="0"/>
                <a:hlinkClick r:id="rId2"/>
              </a:rPr>
              <a:t>://</a:t>
            </a:r>
            <a:r>
              <a:rPr lang="en-US" b="1" dirty="0" smtClean="0">
                <a:latin typeface="Times New Roman" panose="02020603050405020304" pitchFamily="18" charset="0"/>
                <a:cs typeface="Times New Roman" panose="02020603050405020304" pitchFamily="18" charset="0"/>
                <a:hlinkClick r:id="rId2"/>
              </a:rPr>
              <a:t>www.investopedia.com/terms/e/economic-life.asp</a:t>
            </a:r>
            <a:r>
              <a:rPr lang="en-US" b="1" dirty="0" smtClean="0">
                <a:latin typeface="Times New Roman" panose="02020603050405020304" pitchFamily="18" charset="0"/>
                <a:cs typeface="Times New Roman" panose="02020603050405020304" pitchFamily="18" charset="0"/>
              </a:rPr>
              <a:t> (viewed October 2022) </a:t>
            </a:r>
          </a:p>
          <a:p>
            <a:pPr marL="0" indent="0">
              <a:lnSpc>
                <a:spcPct val="100000"/>
              </a:lnSpc>
              <a:buNone/>
            </a:pPr>
            <a:r>
              <a:rPr lang="en-US" b="1" dirty="0" smtClean="0">
                <a:latin typeface="Times New Roman" panose="02020603050405020304" pitchFamily="18" charset="0"/>
                <a:cs typeface="Times New Roman" panose="02020603050405020304" pitchFamily="18" charset="0"/>
              </a:rPr>
              <a:t>[4]                 </a:t>
            </a:r>
            <a:r>
              <a:rPr lang="en-US" b="1" dirty="0" smtClean="0">
                <a:latin typeface="Times New Roman" panose="02020603050405020304" pitchFamily="18" charset="0"/>
                <a:cs typeface="Times New Roman" panose="02020603050405020304" pitchFamily="18" charset="0"/>
                <a:hlinkClick r:id="rId3"/>
              </a:rPr>
              <a:t>https:  // corporatefinanceinstitute.com / resources / knowledge /accounting/economic-life</a:t>
            </a:r>
            <a:r>
              <a:rPr lang="en-US" b="1" dirty="0">
                <a:latin typeface="Times New Roman" panose="02020603050405020304" pitchFamily="18" charset="0"/>
                <a:cs typeface="Times New Roman" panose="02020603050405020304" pitchFamily="18" charset="0"/>
                <a:hlinkClick r:id="rId3"/>
              </a:rPr>
              <a:t>/</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(Viewed October 2022) </a:t>
            </a:r>
          </a:p>
          <a:p>
            <a:pPr mar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US" b="1" dirty="0" smtClean="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pPr marL="0" lvl="0" indent="0">
              <a:buNone/>
            </a:pPr>
            <a:endParaRPr lang="en-US" b="1"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7821649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50000"/>
              </a:lnSpc>
              <a:buNone/>
            </a:pPr>
            <a:r>
              <a:rPr lang="en-US" b="1" dirty="0">
                <a:latin typeface="Times New Roman" panose="02020603050405020304" pitchFamily="18" charset="0"/>
                <a:cs typeface="Times New Roman" panose="02020603050405020304" pitchFamily="18" charset="0"/>
              </a:rPr>
              <a:t>[5]</a:t>
            </a:r>
            <a:r>
              <a:rPr lang="en-US" b="1" i="1" dirty="0">
                <a:latin typeface="Times New Roman" panose="02020603050405020304" pitchFamily="18" charset="0"/>
                <a:cs typeface="Times New Roman" panose="02020603050405020304" pitchFamily="18" charset="0"/>
              </a:rPr>
              <a:t> </a:t>
            </a:r>
            <a:r>
              <a:rPr lang="en-AU" b="1" i="1" dirty="0">
                <a:latin typeface="Times New Roman" panose="02020603050405020304" pitchFamily="18" charset="0"/>
                <a:cs typeface="Times New Roman" panose="02020603050405020304" pitchFamily="18" charset="0"/>
              </a:rPr>
              <a:t>Basics of Engineering Economy: </a:t>
            </a:r>
            <a:r>
              <a:rPr lang="en-AU" b="1" dirty="0">
                <a:latin typeface="Times New Roman" panose="02020603050405020304" pitchFamily="18" charset="0"/>
                <a:cs typeface="Times New Roman" panose="02020603050405020304" pitchFamily="18" charset="0"/>
              </a:rPr>
              <a:t>Leland Blank and Anthony </a:t>
            </a:r>
            <a:r>
              <a:rPr lang="en-AU" b="1" dirty="0" err="1">
                <a:latin typeface="Times New Roman" panose="02020603050405020304" pitchFamily="18" charset="0"/>
                <a:cs typeface="Times New Roman" panose="02020603050405020304" pitchFamily="18" charset="0"/>
              </a:rPr>
              <a:t>Tarquin</a:t>
            </a:r>
            <a:r>
              <a:rPr lang="en-AU" b="1" dirty="0">
                <a:latin typeface="Times New Roman" panose="02020603050405020304" pitchFamily="18" charset="0"/>
                <a:cs typeface="Times New Roman" panose="02020603050405020304" pitchFamily="18" charset="0"/>
              </a:rPr>
              <a:t>, Indian Edition, Tata McGraw Hill Education Private Limited, New Delhi, India, 2013.</a:t>
            </a:r>
          </a:p>
          <a:p>
            <a:pPr marL="0" indent="0">
              <a:lnSpc>
                <a:spcPct val="150000"/>
              </a:lnSpc>
              <a:buNone/>
            </a:pPr>
            <a:r>
              <a:rPr lang="en-AU" b="1" dirty="0" smtClean="0">
                <a:latin typeface="Times New Roman" panose="02020603050405020304" pitchFamily="18" charset="0"/>
                <a:cs typeface="Times New Roman" panose="02020603050405020304" pitchFamily="18" charset="0"/>
              </a:rPr>
              <a:t>[6] </a:t>
            </a:r>
            <a:r>
              <a:rPr lang="en-US" b="1" dirty="0">
                <a:latin typeface="Times New Roman" panose="02020603050405020304" pitchFamily="18" charset="0"/>
                <a:cs typeface="Times New Roman" panose="02020603050405020304" pitchFamily="18" charset="0"/>
                <a:hlinkClick r:id="rId2"/>
              </a:rPr>
              <a:t>https://pressbooks.bccampus.ca/uvicecon103/chapter/1-3-marginal-analysis/</a:t>
            </a:r>
            <a:r>
              <a:rPr lang="en-US" b="1" dirty="0">
                <a:latin typeface="Times New Roman" panose="02020603050405020304" pitchFamily="18" charset="0"/>
                <a:cs typeface="Times New Roman" panose="02020603050405020304" pitchFamily="18" charset="0"/>
              </a:rPr>
              <a:t> (Viewed October 2022) </a:t>
            </a:r>
            <a:endParaRPr lang="en-AU" b="1"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149874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                          </a:t>
            </a:r>
          </a:p>
          <a:p>
            <a:pPr marL="0" indent="0">
              <a:buNone/>
            </a:pPr>
            <a:endParaRPr lang="en-US" dirty="0"/>
          </a:p>
          <a:p>
            <a:pPr marL="0" indent="0">
              <a:buNone/>
            </a:pPr>
            <a:r>
              <a:rPr lang="en-US" dirty="0" smtClean="0"/>
              <a:t>                                         </a:t>
            </a:r>
            <a:r>
              <a:rPr lang="en-US" sz="6000" b="1" dirty="0" smtClean="0"/>
              <a:t>THANK YOU </a:t>
            </a:r>
            <a:endParaRPr lang="en-US" sz="6000" b="1" dirty="0"/>
          </a:p>
        </p:txBody>
      </p:sp>
    </p:spTree>
    <p:extLst>
      <p:ext uri="{BB962C8B-B14F-4D97-AF65-F5344CB8AC3E}">
        <p14:creationId xmlns:p14="http://schemas.microsoft.com/office/powerpoint/2010/main" val="3442555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2921</TotalTime>
  <Words>4004</Words>
  <Application>Microsoft Office PowerPoint</Application>
  <PresentationFormat>Widescreen</PresentationFormat>
  <Paragraphs>532</Paragraphs>
  <Slides>53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Calibri Light</vt:lpstr>
      <vt:lpstr>Constantia</vt:lpstr>
      <vt:lpstr>Times New Roman</vt:lpstr>
      <vt:lpstr>Wingdings</vt:lpstr>
      <vt:lpstr>Office Theme</vt:lpstr>
      <vt:lpstr>COURSE TITLE ENGINEERING ECONOMIC ANALYSIS</vt:lpstr>
      <vt:lpstr>Learning Objective</vt:lpstr>
      <vt:lpstr>Introduction </vt:lpstr>
      <vt:lpstr>Basic Comparison in Replacement </vt:lpstr>
      <vt:lpstr>Approach for comparing Defender and Challenger </vt:lpstr>
      <vt:lpstr>Cash Flow Approach </vt:lpstr>
      <vt:lpstr>Opportunity Cost Approach </vt:lpstr>
      <vt:lpstr>Example [1]  </vt:lpstr>
      <vt:lpstr>Example (Cont’d…..) </vt:lpstr>
      <vt:lpstr>Example (Cont’d…..)   </vt:lpstr>
      <vt:lpstr>Example (Cont’d…..) </vt:lpstr>
      <vt:lpstr>Example (Cont’d…..) </vt:lpstr>
      <vt:lpstr>Economic service Life (ESL) </vt:lpstr>
      <vt:lpstr>Economic service Life (Cont’d….) </vt:lpstr>
      <vt:lpstr>Economic service Life (Cont’d….) </vt:lpstr>
      <vt:lpstr>PowerPoint Presentation</vt:lpstr>
      <vt:lpstr>Economic service Life (Cont’d….) </vt:lpstr>
      <vt:lpstr>Minimum Cost life of an asset</vt:lpstr>
      <vt:lpstr>EXAMPLE</vt:lpstr>
      <vt:lpstr>EXAMPLE (Cont’d) </vt:lpstr>
      <vt:lpstr>EXAMPLE (Cont’d) </vt:lpstr>
      <vt:lpstr>EXAMPLE (Cont’d) </vt:lpstr>
      <vt:lpstr>PERFORMING REPLACEMENT STUDY</vt:lpstr>
      <vt:lpstr>Performing replacement analysis (Cont’d…)</vt:lpstr>
      <vt:lpstr>Performing replacement analysis (Cont’d…)</vt:lpstr>
      <vt:lpstr>Performing replacement analysis (Cont’d…)</vt:lpstr>
      <vt:lpstr>Performing replacement analysis (Cont’d…)</vt:lpstr>
      <vt:lpstr>Replacement analysis under infinite planning horizon </vt:lpstr>
      <vt:lpstr>Procedure for replacement analysis (infinite planning horizon)</vt:lpstr>
      <vt:lpstr>Procedure for replacement analysis (infinite planning horizon) (Cont’d…) </vt:lpstr>
      <vt:lpstr>Procedure for replacement analysis (infinite planning horizon) (Cont’d…) </vt:lpstr>
      <vt:lpstr> Replacement Analysis under infinite planning horizon (Example)</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 Replacement Analysis under infinite planning horizon (Example) (Cont’d….)</vt:lpstr>
      <vt:lpstr>Procedure for replacement analysis (finite planning horizon)  </vt:lpstr>
      <vt:lpstr>Procedure for replacement analysis (finite planning horizon) Example </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ENGINEERING ECONOMIC ANALYSIS</dc:title>
  <dc:creator>Dell</dc:creator>
  <cp:lastModifiedBy>Dell</cp:lastModifiedBy>
  <cp:revision>59</cp:revision>
  <dcterms:created xsi:type="dcterms:W3CDTF">2022-10-10T10:38:20Z</dcterms:created>
  <dcterms:modified xsi:type="dcterms:W3CDTF">2022-10-23T17:18:00Z</dcterms:modified>
</cp:coreProperties>
</file>