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20"/>
  </p:notesMasterIdLst>
  <p:sldIdLst>
    <p:sldId id="256" r:id="rId2"/>
    <p:sldId id="273" r:id="rId3"/>
    <p:sldId id="274" r:id="rId4"/>
    <p:sldId id="287" r:id="rId5"/>
    <p:sldId id="275" r:id="rId6"/>
    <p:sldId id="276" r:id="rId7"/>
    <p:sldId id="277" r:id="rId8"/>
    <p:sldId id="278" r:id="rId9"/>
    <p:sldId id="288" r:id="rId10"/>
    <p:sldId id="289" r:id="rId11"/>
    <p:sldId id="279" r:id="rId12"/>
    <p:sldId id="284" r:id="rId13"/>
    <p:sldId id="280" r:id="rId14"/>
    <p:sldId id="281" r:id="rId15"/>
    <p:sldId id="285" r:id="rId16"/>
    <p:sldId id="282" r:id="rId17"/>
    <p:sldId id="286" r:id="rId18"/>
    <p:sldId id="28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A9B9"/>
    <a:srgbClr val="9B7362"/>
    <a:srgbClr val="769762"/>
    <a:srgbClr val="639491"/>
    <a:srgbClr val="6F63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82" autoAdjust="0"/>
    <p:restoredTop sz="94660"/>
  </p:normalViewPr>
  <p:slideViewPr>
    <p:cSldViewPr snapToGrid="0">
      <p:cViewPr varScale="1">
        <p:scale>
          <a:sx n="72" d="100"/>
          <a:sy n="72" d="100"/>
        </p:scale>
        <p:origin x="5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wmf"/><Relationship Id="rId7" Type="http://schemas.openxmlformats.org/officeDocument/2006/relationships/image" Target="../media/image11.wmf"/><Relationship Id="rId2" Type="http://schemas.openxmlformats.org/officeDocument/2006/relationships/image" Target="../media/image6.wmf"/><Relationship Id="rId1" Type="http://schemas.openxmlformats.org/officeDocument/2006/relationships/image" Target="../media/image5.wmf"/><Relationship Id="rId6" Type="http://schemas.openxmlformats.org/officeDocument/2006/relationships/image" Target="../media/image10.wmf"/><Relationship Id="rId5" Type="http://schemas.openxmlformats.org/officeDocument/2006/relationships/image" Target="../media/image9.wmf"/><Relationship Id="rId4"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5" Type="http://schemas.openxmlformats.org/officeDocument/2006/relationships/image" Target="../media/image16.wmf"/><Relationship Id="rId4"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5.wmf"/><Relationship Id="rId1" Type="http://schemas.openxmlformats.org/officeDocument/2006/relationships/image" Target="../media/image17.wmf"/><Relationship Id="rId4"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5" Type="http://schemas.openxmlformats.org/officeDocument/2006/relationships/image" Target="../media/image24.wmf"/><Relationship Id="rId4" Type="http://schemas.openxmlformats.org/officeDocument/2006/relationships/image" Target="../media/image2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591AE-C3CB-42DF-A86D-A489621B4EA7}" type="datetimeFigureOut">
              <a:rPr lang="ru-RU" smtClean="0"/>
              <a:t>18.04.2019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59F68B-4009-4EC0-96A1-6BF11B64D135}" type="slidenum">
              <a:rPr lang="ru-RU" smtClean="0"/>
              <a:t>‹#›</a:t>
            </a:fld>
            <a:endParaRPr lang="ru-RU"/>
          </a:p>
        </p:txBody>
      </p:sp>
    </p:spTree>
    <p:extLst>
      <p:ext uri="{BB962C8B-B14F-4D97-AF65-F5344CB8AC3E}">
        <p14:creationId xmlns:p14="http://schemas.microsoft.com/office/powerpoint/2010/main" val="122126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r>
              <a:rPr lang="ru-RU" smtClean="0"/>
              <a:t>4/14/2019</a:t>
            </a:r>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ru-RU" smtClean="0"/>
              <a:t>Образец заголовка</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ru-RU" smtClean="0"/>
              <a:t>Образец текста</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r>
              <a:rPr lang="ru-RU" smtClean="0"/>
              <a:t>4/14/2019</a:t>
            </a:r>
            <a:endParaRPr lang="en-US" dirty="0"/>
          </a:p>
        </p:txBody>
      </p:sp>
      <p:sp>
        <p:nvSpPr>
          <p:cNvPr id="8" name="Footer Placeholder 7"/>
          <p:cNvSpPr>
            <a:spLocks noGrp="1"/>
          </p:cNvSpPr>
          <p:nvPr>
            <p:ph type="ftr" sz="quarter" idx="11"/>
          </p:nvPr>
        </p:nvSpPr>
        <p:spPr/>
        <p:txBody>
          <a:bodyPr/>
          <a:lstStyle/>
          <a:p>
            <a:r>
              <a:rPr lang="ru-RU" smtClean="0"/>
              <a:t>Назоратнинг технологик асбоблари</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r>
              <a:rPr lang="ru-RU" smtClean="0"/>
              <a:t>4/14/2019</a:t>
            </a:r>
            <a:endParaRPr lang="en-US" dirty="0"/>
          </a:p>
        </p:txBody>
      </p:sp>
      <p:sp>
        <p:nvSpPr>
          <p:cNvPr id="4" name="Footer Placeholder 3"/>
          <p:cNvSpPr>
            <a:spLocks noGrp="1"/>
          </p:cNvSpPr>
          <p:nvPr>
            <p:ph type="ftr" sz="quarter" idx="11"/>
          </p:nvPr>
        </p:nvSpPr>
        <p:spPr/>
        <p:txBody>
          <a:bodyPr/>
          <a:lstStyle/>
          <a:p>
            <a:r>
              <a:rPr lang="ru-RU" smtClean="0"/>
              <a:t>Назоратнинг технологик асбоблари</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u-RU" smtClean="0"/>
              <a:t>4/14/2019</a:t>
            </a:r>
            <a:endParaRPr lang="en-US" dirty="0"/>
          </a:p>
        </p:txBody>
      </p:sp>
      <p:sp>
        <p:nvSpPr>
          <p:cNvPr id="3" name="Footer Placeholder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ru-RU" smtClean="0"/>
              <a:t>Образец заголовка</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r>
              <a:rPr lang="ru-RU" smtClean="0"/>
              <a:t>4/14/2019</a:t>
            </a:r>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2.m4a"/><Relationship Id="rId7" Type="http://schemas.openxmlformats.org/officeDocument/2006/relationships/image" Target="../media/image3.wmf"/><Relationship Id="rId2" Type="http://schemas.microsoft.com/office/2007/relationships/media" Target="../media/media2.m4a"/><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4.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6.wmf"/><Relationship Id="rId13" Type="http://schemas.openxmlformats.org/officeDocument/2006/relationships/oleObject" Target="../embeddings/oleObject6.bin"/><Relationship Id="rId18" Type="http://schemas.openxmlformats.org/officeDocument/2006/relationships/image" Target="../media/image11.wmf"/><Relationship Id="rId3" Type="http://schemas.openxmlformats.org/officeDocument/2006/relationships/audio" Target="../media/media5.m4a"/><Relationship Id="rId7" Type="http://schemas.openxmlformats.org/officeDocument/2006/relationships/oleObject" Target="../embeddings/oleObject3.bin"/><Relationship Id="rId12" Type="http://schemas.openxmlformats.org/officeDocument/2006/relationships/image" Target="../media/image8.wmf"/><Relationship Id="rId17" Type="http://schemas.openxmlformats.org/officeDocument/2006/relationships/oleObject" Target="../embeddings/oleObject8.bin"/><Relationship Id="rId2" Type="http://schemas.microsoft.com/office/2007/relationships/media" Target="../media/media5.m4a"/><Relationship Id="rId16" Type="http://schemas.openxmlformats.org/officeDocument/2006/relationships/image" Target="../media/image10.wmf"/><Relationship Id="rId1" Type="http://schemas.openxmlformats.org/officeDocument/2006/relationships/vmlDrawing" Target="../drawings/vmlDrawing2.vml"/><Relationship Id="rId6" Type="http://schemas.openxmlformats.org/officeDocument/2006/relationships/image" Target="../media/image5.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7.bin"/><Relationship Id="rId10" Type="http://schemas.openxmlformats.org/officeDocument/2006/relationships/image" Target="../media/image7.wmf"/><Relationship Id="rId19" Type="http://schemas.openxmlformats.org/officeDocument/2006/relationships/image" Target="../media/image2.png"/><Relationship Id="rId4" Type="http://schemas.openxmlformats.org/officeDocument/2006/relationships/slideLayout" Target="../slideLayouts/slideLayout2.xml"/><Relationship Id="rId9" Type="http://schemas.openxmlformats.org/officeDocument/2006/relationships/oleObject" Target="../embeddings/oleObject4.bin"/><Relationship Id="rId14" Type="http://schemas.openxmlformats.org/officeDocument/2006/relationships/image" Target="../media/image9.wmf"/></Relationships>
</file>

<file path=ppt/slides/_rels/slide6.xml.rels><?xml version="1.0" encoding="UTF-8" standalone="yes"?>
<Relationships xmlns="http://schemas.openxmlformats.org/package/2006/relationships"><Relationship Id="rId8" Type="http://schemas.openxmlformats.org/officeDocument/2006/relationships/image" Target="../media/image13.wmf"/><Relationship Id="rId13" Type="http://schemas.openxmlformats.org/officeDocument/2006/relationships/oleObject" Target="../embeddings/oleObject13.bin"/><Relationship Id="rId3" Type="http://schemas.openxmlformats.org/officeDocument/2006/relationships/audio" Target="../media/media6.m4a"/><Relationship Id="rId7" Type="http://schemas.openxmlformats.org/officeDocument/2006/relationships/oleObject" Target="../embeddings/oleObject10.bin"/><Relationship Id="rId12" Type="http://schemas.openxmlformats.org/officeDocument/2006/relationships/image" Target="../media/image15.wmf"/><Relationship Id="rId2" Type="http://schemas.microsoft.com/office/2007/relationships/media" Target="../media/media6.m4a"/><Relationship Id="rId1" Type="http://schemas.openxmlformats.org/officeDocument/2006/relationships/vmlDrawing" Target="../drawings/vmlDrawing3.vml"/><Relationship Id="rId6" Type="http://schemas.openxmlformats.org/officeDocument/2006/relationships/image" Target="../media/image12.wmf"/><Relationship Id="rId11" Type="http://schemas.openxmlformats.org/officeDocument/2006/relationships/oleObject" Target="../embeddings/oleObject12.bin"/><Relationship Id="rId5" Type="http://schemas.openxmlformats.org/officeDocument/2006/relationships/oleObject" Target="../embeddings/oleObject9.bin"/><Relationship Id="rId15" Type="http://schemas.openxmlformats.org/officeDocument/2006/relationships/image" Target="../media/image2.png"/><Relationship Id="rId10" Type="http://schemas.openxmlformats.org/officeDocument/2006/relationships/image" Target="../media/image14.wmf"/><Relationship Id="rId4" Type="http://schemas.openxmlformats.org/officeDocument/2006/relationships/slideLayout" Target="../slideLayouts/slideLayout2.xml"/><Relationship Id="rId9" Type="http://schemas.openxmlformats.org/officeDocument/2006/relationships/oleObject" Target="../embeddings/oleObject11.bin"/><Relationship Id="rId14" Type="http://schemas.openxmlformats.org/officeDocument/2006/relationships/image" Target="../media/image16.wmf"/></Relationships>
</file>

<file path=ppt/slides/_rels/slide7.xml.rels><?xml version="1.0" encoding="UTF-8" standalone="yes"?>
<Relationships xmlns="http://schemas.openxmlformats.org/package/2006/relationships"><Relationship Id="rId8" Type="http://schemas.openxmlformats.org/officeDocument/2006/relationships/image" Target="../media/image15.wmf"/><Relationship Id="rId13" Type="http://schemas.openxmlformats.org/officeDocument/2006/relationships/image" Target="../media/image2.png"/><Relationship Id="rId3" Type="http://schemas.openxmlformats.org/officeDocument/2006/relationships/audio" Target="../media/media7.m4a"/><Relationship Id="rId7" Type="http://schemas.openxmlformats.org/officeDocument/2006/relationships/oleObject" Target="../embeddings/oleObject15.bin"/><Relationship Id="rId12" Type="http://schemas.openxmlformats.org/officeDocument/2006/relationships/image" Target="../media/image19.wmf"/><Relationship Id="rId2" Type="http://schemas.microsoft.com/office/2007/relationships/media" Target="../media/media7.m4a"/><Relationship Id="rId1" Type="http://schemas.openxmlformats.org/officeDocument/2006/relationships/vmlDrawing" Target="../drawings/vmlDrawing4.vml"/><Relationship Id="rId6" Type="http://schemas.openxmlformats.org/officeDocument/2006/relationships/image" Target="../media/image17.wmf"/><Relationship Id="rId11" Type="http://schemas.openxmlformats.org/officeDocument/2006/relationships/oleObject" Target="../embeddings/oleObject17.bin"/><Relationship Id="rId5" Type="http://schemas.openxmlformats.org/officeDocument/2006/relationships/oleObject" Target="../embeddings/oleObject14.bin"/><Relationship Id="rId10" Type="http://schemas.openxmlformats.org/officeDocument/2006/relationships/image" Target="../media/image18.wmf"/><Relationship Id="rId4" Type="http://schemas.openxmlformats.org/officeDocument/2006/relationships/slideLayout" Target="../slideLayouts/slideLayout2.xml"/><Relationship Id="rId9" Type="http://schemas.openxmlformats.org/officeDocument/2006/relationships/oleObject" Target="../embeddings/oleObject16.bin"/></Relationships>
</file>

<file path=ppt/slides/_rels/slide8.xml.rels><?xml version="1.0" encoding="UTF-8" standalone="yes"?>
<Relationships xmlns="http://schemas.openxmlformats.org/package/2006/relationships"><Relationship Id="rId8" Type="http://schemas.openxmlformats.org/officeDocument/2006/relationships/image" Target="../media/image21.wmf"/><Relationship Id="rId13" Type="http://schemas.openxmlformats.org/officeDocument/2006/relationships/oleObject" Target="../embeddings/oleObject22.bin"/><Relationship Id="rId3" Type="http://schemas.openxmlformats.org/officeDocument/2006/relationships/audio" Target="../media/media8.m4a"/><Relationship Id="rId7" Type="http://schemas.openxmlformats.org/officeDocument/2006/relationships/oleObject" Target="../embeddings/oleObject19.bin"/><Relationship Id="rId12" Type="http://schemas.openxmlformats.org/officeDocument/2006/relationships/image" Target="../media/image23.wmf"/><Relationship Id="rId2" Type="http://schemas.microsoft.com/office/2007/relationships/media" Target="../media/media8.m4a"/><Relationship Id="rId16" Type="http://schemas.openxmlformats.org/officeDocument/2006/relationships/image" Target="../media/image2.png"/><Relationship Id="rId1" Type="http://schemas.openxmlformats.org/officeDocument/2006/relationships/vmlDrawing" Target="../drawings/vmlDrawing5.vml"/><Relationship Id="rId6" Type="http://schemas.openxmlformats.org/officeDocument/2006/relationships/image" Target="../media/image20.wmf"/><Relationship Id="rId11" Type="http://schemas.openxmlformats.org/officeDocument/2006/relationships/oleObject" Target="../embeddings/oleObject21.bin"/><Relationship Id="rId5" Type="http://schemas.openxmlformats.org/officeDocument/2006/relationships/oleObject" Target="../embeddings/oleObject18.bin"/><Relationship Id="rId15" Type="http://schemas.openxmlformats.org/officeDocument/2006/relationships/oleObject" Target="../embeddings/oleObject23.bin"/><Relationship Id="rId10" Type="http://schemas.openxmlformats.org/officeDocument/2006/relationships/image" Target="../media/image22.wmf"/><Relationship Id="rId4" Type="http://schemas.openxmlformats.org/officeDocument/2006/relationships/slideLayout" Target="../slideLayouts/slideLayout2.xml"/><Relationship Id="rId9" Type="http://schemas.openxmlformats.org/officeDocument/2006/relationships/oleObject" Target="../embeddings/oleObject20.bin"/><Relationship Id="rId14" Type="http://schemas.openxmlformats.org/officeDocument/2006/relationships/image" Target="../media/image24.wmf"/></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3.m4a"/><Relationship Id="rId7" Type="http://schemas.openxmlformats.org/officeDocument/2006/relationships/image" Target="../media/image26.wmf"/><Relationship Id="rId2" Type="http://schemas.microsoft.com/office/2007/relationships/media" Target="../media/media13.m4a"/><Relationship Id="rId1" Type="http://schemas.openxmlformats.org/officeDocument/2006/relationships/vmlDrawing" Target="../drawings/vmlDrawing6.vml"/><Relationship Id="rId6" Type="http://schemas.openxmlformats.org/officeDocument/2006/relationships/oleObject" Target="../embeddings/oleObject24.bin"/><Relationship Id="rId5" Type="http://schemas.openxmlformats.org/officeDocument/2006/relationships/image" Target="../media/image27.png"/><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52024" y="180304"/>
            <a:ext cx="10238962" cy="1700011"/>
          </a:xfrm>
        </p:spPr>
        <p:txBody>
          <a:bodyPr>
            <a:normAutofit/>
          </a:bodyPr>
          <a:lstStyle/>
          <a:p>
            <a:pPr algn="r"/>
            <a:r>
              <a:rPr lang="ru-RU" sz="4400" dirty="0"/>
              <a:t>6</a:t>
            </a:r>
            <a:r>
              <a:rPr lang="ru-RU" sz="4400" dirty="0" smtClean="0"/>
              <a:t>-мавзу</a:t>
            </a:r>
            <a:r>
              <a:rPr lang="ru-RU" sz="4400" dirty="0" smtClean="0"/>
              <a:t>: </a:t>
            </a:r>
            <a:r>
              <a:rPr lang="ru-RU" sz="4400" dirty="0" err="1"/>
              <a:t>Термоэлектрик</a:t>
            </a:r>
            <a:r>
              <a:rPr lang="ru-RU" sz="4400" dirty="0"/>
              <a:t> </a:t>
            </a:r>
            <a:r>
              <a:rPr lang="ru-RU" sz="4400" dirty="0" err="1" smtClean="0"/>
              <a:t>термометрлар</a:t>
            </a:r>
            <a:endParaRPr lang="ru-RU" sz="4400" dirty="0"/>
          </a:p>
        </p:txBody>
      </p:sp>
      <p:sp>
        <p:nvSpPr>
          <p:cNvPr id="3" name="Подзаголовок 2"/>
          <p:cNvSpPr>
            <a:spLocks noGrp="1"/>
          </p:cNvSpPr>
          <p:nvPr>
            <p:ph type="subTitle" idx="1"/>
          </p:nvPr>
        </p:nvSpPr>
        <p:spPr>
          <a:xfrm>
            <a:off x="1171720" y="1880315"/>
            <a:ext cx="10599570" cy="3493394"/>
          </a:xfrm>
        </p:spPr>
        <p:txBody>
          <a:bodyPr>
            <a:normAutofit/>
          </a:bodyPr>
          <a:lstStyle/>
          <a:p>
            <a:r>
              <a:rPr lang="ru-RU" b="1" dirty="0"/>
              <a:t> </a:t>
            </a:r>
            <a:r>
              <a:rPr lang="ru-RU" b="1" dirty="0" smtClean="0"/>
              <a:t>Режа</a:t>
            </a:r>
            <a:r>
              <a:rPr lang="ru-RU" b="1" dirty="0"/>
              <a:t>:</a:t>
            </a:r>
          </a:p>
          <a:p>
            <a:r>
              <a:rPr lang="ru-RU" b="1" dirty="0"/>
              <a:t> </a:t>
            </a:r>
            <a:endParaRPr lang="ru-RU" b="1" dirty="0" smtClean="0"/>
          </a:p>
          <a:p>
            <a:r>
              <a:rPr lang="ru-RU" b="1" dirty="0" smtClean="0"/>
              <a:t>1.Термоэлектрик </a:t>
            </a:r>
            <a:r>
              <a:rPr lang="ru-RU" b="1" dirty="0" err="1"/>
              <a:t>термометрлар</a:t>
            </a:r>
            <a:r>
              <a:rPr lang="ru-RU" b="1" dirty="0"/>
              <a:t> </a:t>
            </a:r>
            <a:r>
              <a:rPr lang="ru-RU" b="1" dirty="0" err="1"/>
              <a:t>ҳақида</a:t>
            </a:r>
            <a:r>
              <a:rPr lang="ru-RU" b="1" dirty="0"/>
              <a:t> </a:t>
            </a:r>
            <a:r>
              <a:rPr lang="ru-RU" b="1" dirty="0" err="1"/>
              <a:t>умумий</a:t>
            </a:r>
            <a:r>
              <a:rPr lang="ru-RU" b="1" dirty="0"/>
              <a:t> </a:t>
            </a:r>
            <a:r>
              <a:rPr lang="ru-RU" b="1" dirty="0" err="1"/>
              <a:t>маълумотлар</a:t>
            </a:r>
            <a:r>
              <a:rPr lang="ru-RU" b="1" dirty="0"/>
              <a:t>.</a:t>
            </a:r>
          </a:p>
          <a:p>
            <a:r>
              <a:rPr lang="ru-RU" b="1" dirty="0"/>
              <a:t>2.Термоэлектр </a:t>
            </a:r>
            <a:r>
              <a:rPr lang="ru-RU" b="1" dirty="0" err="1"/>
              <a:t>занжирлар</a:t>
            </a:r>
            <a:r>
              <a:rPr lang="ru-RU" b="1" dirty="0"/>
              <a:t>.</a:t>
            </a:r>
          </a:p>
          <a:p>
            <a:r>
              <a:rPr lang="ru-RU" b="1" dirty="0"/>
              <a:t>3.Узатувчи </a:t>
            </a:r>
            <a:r>
              <a:rPr lang="ru-RU" b="1" dirty="0" err="1"/>
              <a:t>термоэлектрод</a:t>
            </a:r>
            <a:r>
              <a:rPr lang="ru-RU" b="1" dirty="0"/>
              <a:t> </a:t>
            </a:r>
            <a:r>
              <a:rPr lang="ru-RU" b="1" dirty="0" err="1"/>
              <a:t>симлари</a:t>
            </a:r>
            <a:r>
              <a:rPr lang="ru-RU" b="1" dirty="0"/>
              <a:t>.</a:t>
            </a:r>
          </a:p>
        </p:txBody>
      </p:sp>
      <p:pic>
        <p:nvPicPr>
          <p:cNvPr id="4" name="6.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66490" y="115910"/>
            <a:ext cx="609600" cy="609600"/>
          </a:xfrm>
          <a:prstGeom prst="rect">
            <a:avLst/>
          </a:prstGeom>
        </p:spPr>
      </p:pic>
    </p:spTree>
    <p:extLst>
      <p:ext uri="{BB962C8B-B14F-4D97-AF65-F5344CB8AC3E}">
        <p14:creationId xmlns:p14="http://schemas.microsoft.com/office/powerpoint/2010/main" val="92794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8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ru-RU" sz="2000" b="1" dirty="0" err="1"/>
              <a:t>Термоэлектрик</a:t>
            </a:r>
            <a:r>
              <a:rPr lang="ru-RU" sz="2000" b="1" dirty="0"/>
              <a:t> </a:t>
            </a:r>
            <a:r>
              <a:rPr lang="ru-RU" sz="2000" b="1" dirty="0" err="1"/>
              <a:t>термометрлар</a:t>
            </a:r>
            <a:r>
              <a:rPr lang="ru-RU" sz="2000" b="1" dirty="0"/>
              <a:t> </a:t>
            </a:r>
            <a:r>
              <a:rPr lang="ru-RU" sz="2000" b="1" dirty="0" err="1"/>
              <a:t>ҳақида</a:t>
            </a:r>
            <a:r>
              <a:rPr lang="ru-RU" sz="2000" b="1" dirty="0"/>
              <a:t> </a:t>
            </a:r>
            <a:r>
              <a:rPr lang="ru-RU" sz="2000" b="1" dirty="0" err="1"/>
              <a:t>умумий</a:t>
            </a:r>
            <a:r>
              <a:rPr lang="ru-RU" sz="2000" b="1" dirty="0"/>
              <a:t> </a:t>
            </a:r>
            <a:r>
              <a:rPr lang="ru-RU" sz="2000" b="1" dirty="0" err="1"/>
              <a:t>маълумотлар</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2</a:t>
            </a:fld>
            <a:endParaRPr lang="en-US" dirty="0"/>
          </a:p>
        </p:txBody>
      </p:sp>
      <p:pic>
        <p:nvPicPr>
          <p:cNvPr id="1027" name="Рисунок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14317" y="2133599"/>
            <a:ext cx="2336800" cy="250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8"/>
          <p:cNvSpPr>
            <a:spLocks noGrp="1" noChangeArrowheads="1"/>
          </p:cNvSpPr>
          <p:nvPr>
            <p:ph idx="1"/>
          </p:nvPr>
        </p:nvSpPr>
        <p:spPr bwMode="auto">
          <a:xfrm>
            <a:off x="380812" y="1448163"/>
            <a:ext cx="817076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Ҳароратни</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ўлчашнинг</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термоэлектр</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усули</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термоэлектр</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термометр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терможуфт</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термо</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ТЭЮК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ининг</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унинг</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ҳароратига</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боғлиқлигига</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асосланган</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 </a:t>
            </a:r>
            <a:endParaRPr kumimoji="0" lang="ru-RU" altLang="ru-RU" b="0" i="0" u="none" strike="noStrike" cap="none" normalizeH="0" baseline="0" dirty="0" smtClean="0">
              <a:ln>
                <a:noFill/>
              </a:ln>
              <a:solidFill>
                <a:schemeClr val="tx1"/>
              </a:solidFill>
              <a:effectLst/>
              <a:latin typeface="+mn-lt"/>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Бу асбоб – 200 </a:t>
            </a:r>
            <a:r>
              <a:rPr kumimoji="0" lang="uz-Cyrl-UZ" altLang="ru-RU" b="0" i="0" u="none" strike="noStrike" cap="none" normalizeH="0" baseline="30000" dirty="0" smtClean="0">
                <a:ln>
                  <a:noFill/>
                </a:ln>
                <a:solidFill>
                  <a:schemeClr val="tx1"/>
                </a:solidFill>
                <a:effectLst/>
                <a:latin typeface="+mn-lt"/>
                <a:ea typeface="Times New Roman" panose="02020603050405020304" pitchFamily="18" charset="0"/>
              </a:rPr>
              <a:t>0</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C дан +2500 </a:t>
            </a:r>
            <a:r>
              <a:rPr kumimoji="0" lang="uz-Cyrl-UZ" altLang="ru-RU" b="0" i="0" u="none" strike="noStrike" cap="none" normalizeH="0" baseline="30000" dirty="0" smtClean="0">
                <a:ln>
                  <a:noFill/>
                </a:ln>
                <a:solidFill>
                  <a:schemeClr val="tx1"/>
                </a:solidFill>
                <a:effectLst/>
                <a:latin typeface="+mn-lt"/>
                <a:ea typeface="Times New Roman" panose="02020603050405020304" pitchFamily="18" charset="0"/>
              </a:rPr>
              <a:t>0</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C гача ҳароратларини ўлчашда техниканинг турли соҳаларида илмий – техникавий ишларда кенг қўлланилади. </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Термоэлектр термометрлар ёрдамида ҳароратни ўлчаш 1821 йилда Зеебек томонидан кашф этилган термоэлектр ҳодисасига асосланган. Бу ҳодиса икки хил металл симдан иборат занжирда уларнинг кавшарланган жойида ҳароратлар фарқи ҳисобига ҳосил бўладиган ТЭЮК эффектига асосланган (1-расм).</a:t>
            </a:r>
            <a:r>
              <a:rPr kumimoji="0" lang="ru-RU" altLang="ru-RU" b="0" i="0" u="none" strike="noStrike" cap="none" normalizeH="0" baseline="0" dirty="0" smtClean="0">
                <a:ln>
                  <a:noFill/>
                </a:ln>
                <a:solidFill>
                  <a:schemeClr val="tx1"/>
                </a:solidFill>
                <a:effectLst/>
                <a:latin typeface="+mn-lt"/>
              </a:rPr>
              <a:t> </a:t>
            </a:r>
          </a:p>
          <a:p>
            <a:pPr marL="0" lvl="0" algn="just">
              <a:lnSpc>
                <a:spcPct val="100000"/>
              </a:lnSpc>
              <a:buClrTx/>
              <a:buSzTx/>
              <a:buNone/>
            </a:pPr>
            <a:r>
              <a:rPr lang="uz-Cyrl-UZ" dirty="0">
                <a:latin typeface="+mn-lt"/>
              </a:rPr>
              <a:t>Терможуфтнинг ўлчанаётган муҳитга тегиб турган қисми т, 1 (иссиқ уланма), </a:t>
            </a:r>
            <a:r>
              <a:rPr lang="uz-Cyrl-UZ" dirty="0" smtClean="0">
                <a:latin typeface="+mn-lt"/>
              </a:rPr>
              <a:t>ўзгармас     муҳитдаги </a:t>
            </a:r>
            <a:r>
              <a:rPr lang="uz-Cyrl-UZ" dirty="0">
                <a:latin typeface="+mn-lt"/>
              </a:rPr>
              <a:t>жойи 2 (совуқ уланма) дейилади. </a:t>
            </a:r>
            <a:r>
              <a:rPr lang="ru-RU" dirty="0">
                <a:latin typeface="+mn-lt"/>
              </a:rPr>
              <a:t>А </a:t>
            </a:r>
            <a:r>
              <a:rPr lang="ru-RU" dirty="0" err="1">
                <a:latin typeface="+mn-lt"/>
              </a:rPr>
              <a:t>ва</a:t>
            </a:r>
            <a:r>
              <a:rPr lang="ru-RU" dirty="0">
                <a:latin typeface="+mn-lt"/>
              </a:rPr>
              <a:t> Б </a:t>
            </a:r>
            <a:r>
              <a:rPr lang="ru-RU" dirty="0" err="1">
                <a:latin typeface="+mn-lt"/>
              </a:rPr>
              <a:t>лар</a:t>
            </a:r>
            <a:r>
              <a:rPr lang="ru-RU" dirty="0">
                <a:latin typeface="+mn-lt"/>
              </a:rPr>
              <a:t> </a:t>
            </a:r>
            <a:r>
              <a:rPr lang="ru-RU" i="1" dirty="0" err="1">
                <a:latin typeface="+mn-lt"/>
              </a:rPr>
              <a:t>термоэлектродлар</a:t>
            </a:r>
            <a:r>
              <a:rPr lang="ru-RU" i="1" dirty="0">
                <a:latin typeface="+mn-lt"/>
              </a:rPr>
              <a:t> </a:t>
            </a:r>
            <a:r>
              <a:rPr lang="ru-RU" dirty="0" err="1">
                <a:latin typeface="+mn-lt"/>
              </a:rPr>
              <a:t>дейилади</a:t>
            </a:r>
            <a:r>
              <a:rPr lang="ru-RU" i="1" dirty="0">
                <a:latin typeface="+mn-lt"/>
              </a:rPr>
              <a:t>. </a:t>
            </a:r>
            <a:r>
              <a:rPr lang="ru-RU" dirty="0" err="1">
                <a:latin typeface="+mn-lt"/>
              </a:rPr>
              <a:t>Бундай</a:t>
            </a:r>
            <a:r>
              <a:rPr lang="ru-RU" dirty="0">
                <a:latin typeface="+mn-lt"/>
              </a:rPr>
              <a:t> </a:t>
            </a:r>
            <a:r>
              <a:rPr lang="ru-RU" dirty="0" err="1">
                <a:latin typeface="+mn-lt"/>
              </a:rPr>
              <a:t>кавшарланган</a:t>
            </a:r>
            <a:r>
              <a:rPr lang="ru-RU" dirty="0">
                <a:latin typeface="+mn-lt"/>
              </a:rPr>
              <a:t> </a:t>
            </a:r>
            <a:r>
              <a:rPr lang="ru-RU" dirty="0" err="1">
                <a:latin typeface="+mn-lt"/>
              </a:rPr>
              <a:t>ўтказгичлар</a:t>
            </a:r>
            <a:r>
              <a:rPr lang="ru-RU" dirty="0">
                <a:latin typeface="+mn-lt"/>
              </a:rPr>
              <a:t> </a:t>
            </a:r>
            <a:r>
              <a:rPr lang="ru-RU" i="1" dirty="0" err="1">
                <a:latin typeface="+mn-lt"/>
              </a:rPr>
              <a:t>терможуфтлар</a:t>
            </a:r>
            <a:r>
              <a:rPr lang="ru-RU" dirty="0">
                <a:latin typeface="+mn-lt"/>
              </a:rPr>
              <a:t> </a:t>
            </a:r>
            <a:r>
              <a:rPr lang="ru-RU" dirty="0" err="1">
                <a:latin typeface="+mn-lt"/>
              </a:rPr>
              <a:t>дейилади</a:t>
            </a:r>
            <a:r>
              <a:rPr lang="ru-RU" dirty="0">
                <a:latin typeface="+mn-lt"/>
              </a:rPr>
              <a:t>, </a:t>
            </a:r>
            <a:r>
              <a:rPr lang="ru-RU" dirty="0" err="1">
                <a:latin typeface="+mn-lt"/>
              </a:rPr>
              <a:t>уларда</a:t>
            </a:r>
            <a:r>
              <a:rPr lang="ru-RU" dirty="0">
                <a:latin typeface="+mn-lt"/>
              </a:rPr>
              <a:t> </a:t>
            </a:r>
            <a:r>
              <a:rPr lang="ru-RU" dirty="0" err="1">
                <a:latin typeface="+mn-lt"/>
              </a:rPr>
              <a:t>ҳосил</a:t>
            </a:r>
            <a:r>
              <a:rPr lang="ru-RU" dirty="0">
                <a:latin typeface="+mn-lt"/>
              </a:rPr>
              <a:t> </a:t>
            </a:r>
            <a:r>
              <a:rPr lang="ru-RU" dirty="0" err="1">
                <a:latin typeface="+mn-lt"/>
              </a:rPr>
              <a:t>бўлган</a:t>
            </a:r>
            <a:r>
              <a:rPr lang="ru-RU" dirty="0">
                <a:latin typeface="+mn-lt"/>
              </a:rPr>
              <a:t> </a:t>
            </a:r>
            <a:r>
              <a:rPr lang="ru-RU" dirty="0" smtClean="0">
                <a:latin typeface="+mn-lt"/>
              </a:rPr>
              <a:t>ЭЮК</a:t>
            </a:r>
            <a:r>
              <a:rPr lang="ru-RU" dirty="0">
                <a:latin typeface="+mn-lt"/>
              </a:rPr>
              <a:t>, </a:t>
            </a:r>
            <a:r>
              <a:rPr lang="ru-RU" i="1" dirty="0" err="1">
                <a:latin typeface="+mn-lt"/>
              </a:rPr>
              <a:t>термо</a:t>
            </a:r>
            <a:r>
              <a:rPr lang="ru-RU" i="1" dirty="0">
                <a:latin typeface="+mn-lt"/>
              </a:rPr>
              <a:t> </a:t>
            </a:r>
            <a:r>
              <a:rPr lang="ru-RU" i="1" dirty="0" err="1">
                <a:latin typeface="+mn-lt"/>
              </a:rPr>
              <a:t>электр</a:t>
            </a:r>
            <a:r>
              <a:rPr lang="ru-RU" i="1" dirty="0">
                <a:latin typeface="+mn-lt"/>
              </a:rPr>
              <a:t> </a:t>
            </a:r>
            <a:r>
              <a:rPr lang="ru-RU" i="1" dirty="0" err="1">
                <a:latin typeface="+mn-lt"/>
              </a:rPr>
              <a:t>юритувчи</a:t>
            </a:r>
            <a:r>
              <a:rPr lang="ru-RU" i="1" dirty="0">
                <a:latin typeface="+mn-lt"/>
              </a:rPr>
              <a:t> куч (ТЭЮК) </a:t>
            </a:r>
            <a:r>
              <a:rPr lang="ru-RU" dirty="0" err="1">
                <a:latin typeface="+mn-lt"/>
              </a:rPr>
              <a:t>дейилади</a:t>
            </a:r>
            <a:endParaRPr kumimoji="0" lang="ru-RU" altLang="ru-RU" b="0" i="0" u="none" strike="noStrike" cap="none" normalizeH="0" baseline="0" dirty="0" smtClean="0">
              <a:ln>
                <a:noFill/>
              </a:ln>
              <a:solidFill>
                <a:schemeClr val="tx1"/>
              </a:solidFill>
              <a:effectLst/>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p14="http://schemas.microsoft.com/office/powerpoint/2010/main" val="3400342311"/>
              </p:ext>
            </p:extLst>
          </p:nvPr>
        </p:nvGraphicFramePr>
        <p:xfrm>
          <a:off x="3621846" y="4727190"/>
          <a:ext cx="281324" cy="450118"/>
        </p:xfrm>
        <a:graphic>
          <a:graphicData uri="http://schemas.openxmlformats.org/presentationml/2006/ole">
            <mc:AlternateContent xmlns:mc="http://schemas.openxmlformats.org/markup-compatibility/2006">
              <mc:Choice xmlns:v="urn:schemas-microsoft-com:vml" Requires="v">
                <p:oleObj spid="_x0000_s1051" name="Формула" r:id="rId6" imgW="139700" imgH="228600" progId="Equation.3">
                  <p:embed/>
                </p:oleObj>
              </mc:Choice>
              <mc:Fallback>
                <p:oleObj name="Формула" r:id="rId6" imgW="139700" imgH="228600" progId="Equation.3">
                  <p:embed/>
                  <p:pic>
                    <p:nvPicPr>
                      <p:cNvPr id="0" name="Object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21846" y="4727190"/>
                        <a:ext cx="281324" cy="450118"/>
                      </a:xfrm>
                      <a:prstGeom prst="rect">
                        <a:avLst/>
                      </a:prstGeom>
                      <a:noFill/>
                    </p:spPr>
                  </p:pic>
                </p:oleObj>
              </mc:Fallback>
            </mc:AlternateContent>
          </a:graphicData>
        </a:graphic>
      </p:graphicFrame>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6.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567478" y="111617"/>
            <a:ext cx="609600" cy="609600"/>
          </a:xfrm>
          <a:prstGeom prst="rect">
            <a:avLst/>
          </a:prstGeom>
        </p:spPr>
      </p:pic>
    </p:spTree>
    <p:extLst>
      <p:ext uri="{BB962C8B-B14F-4D97-AF65-F5344CB8AC3E}">
        <p14:creationId xmlns:p14="http://schemas.microsoft.com/office/powerpoint/2010/main" val="17591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55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ru-RU" sz="2000" b="1" dirty="0" err="1"/>
              <a:t>Термоэлектрик</a:t>
            </a:r>
            <a:r>
              <a:rPr lang="ru-RU" sz="2000" b="1" dirty="0"/>
              <a:t> </a:t>
            </a:r>
            <a:r>
              <a:rPr lang="ru-RU" sz="2000" b="1" dirty="0" err="1"/>
              <a:t>термометрлар</a:t>
            </a:r>
            <a:r>
              <a:rPr lang="ru-RU" sz="2000" b="1" dirty="0"/>
              <a:t> </a:t>
            </a:r>
            <a:r>
              <a:rPr lang="ru-RU" sz="2000" b="1" dirty="0" err="1"/>
              <a:t>ҳақида</a:t>
            </a:r>
            <a:r>
              <a:rPr lang="ru-RU" sz="2000" b="1" dirty="0"/>
              <a:t> </a:t>
            </a:r>
            <a:r>
              <a:rPr lang="ru-RU" sz="2000" b="1" dirty="0" err="1"/>
              <a:t>умумий</a:t>
            </a:r>
            <a:r>
              <a:rPr lang="ru-RU" sz="2000" b="1" dirty="0"/>
              <a:t> </a:t>
            </a:r>
            <a:r>
              <a:rPr lang="ru-RU" sz="2000" b="1" dirty="0" err="1"/>
              <a:t>маълумотлар</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3</a:t>
            </a:fld>
            <a:endParaRPr lang="en-US" dirty="0"/>
          </a:p>
        </p:txBody>
      </p:sp>
      <p:sp>
        <p:nvSpPr>
          <p:cNvPr id="14" name="Rectangle 8"/>
          <p:cNvSpPr>
            <a:spLocks noGrp="1" noChangeArrowheads="1"/>
          </p:cNvSpPr>
          <p:nvPr>
            <p:ph idx="1"/>
          </p:nvPr>
        </p:nvSpPr>
        <p:spPr bwMode="auto">
          <a:xfrm>
            <a:off x="239144" y="888575"/>
            <a:ext cx="10947188" cy="219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r>
              <a:rPr lang="uz-Cyrl-UZ" dirty="0">
                <a:latin typeface="+mn-lt"/>
              </a:rPr>
              <a:t>ТЭЮК ҳосил бўлиш сабаби эркин электронлар зичлиги кўпроқ металнинг эркин электронлар зичлиги камроқ металга диффузияси билан изоҳланади</a:t>
            </a:r>
            <a:r>
              <a:rPr lang="uz-Cyrl-UZ" dirty="0" smtClean="0">
                <a:latin typeface="+mn-lt"/>
              </a:rPr>
              <a:t>.</a:t>
            </a:r>
          </a:p>
          <a:p>
            <a:pPr algn="just"/>
            <a:endParaRPr lang="ru-RU" dirty="0">
              <a:latin typeface="+mn-lt"/>
            </a:endParaRPr>
          </a:p>
          <a:p>
            <a:pPr algn="just"/>
            <a:r>
              <a:rPr lang="ru-RU" dirty="0" err="1">
                <a:latin typeface="+mn-lt"/>
              </a:rPr>
              <a:t>Икки</a:t>
            </a:r>
            <a:r>
              <a:rPr lang="ru-RU" dirty="0">
                <a:latin typeface="+mn-lt"/>
              </a:rPr>
              <a:t> хил метал </a:t>
            </a:r>
            <a:r>
              <a:rPr lang="ru-RU" dirty="0" err="1">
                <a:latin typeface="+mn-lt"/>
              </a:rPr>
              <a:t>симнинг</a:t>
            </a:r>
            <a:r>
              <a:rPr lang="ru-RU" dirty="0">
                <a:latin typeface="+mn-lt"/>
              </a:rPr>
              <a:t> </a:t>
            </a:r>
            <a:r>
              <a:rPr lang="ru-RU" dirty="0" err="1">
                <a:latin typeface="+mn-lt"/>
              </a:rPr>
              <a:t>бирикиш</a:t>
            </a:r>
            <a:r>
              <a:rPr lang="ru-RU" dirty="0">
                <a:latin typeface="+mn-lt"/>
              </a:rPr>
              <a:t> </a:t>
            </a:r>
            <a:r>
              <a:rPr lang="ru-RU" dirty="0" err="1">
                <a:latin typeface="+mn-lt"/>
              </a:rPr>
              <a:t>жойида</a:t>
            </a:r>
            <a:r>
              <a:rPr lang="ru-RU" dirty="0">
                <a:latin typeface="+mn-lt"/>
              </a:rPr>
              <a:t> </a:t>
            </a:r>
            <a:r>
              <a:rPr lang="ru-RU" dirty="0" err="1">
                <a:latin typeface="+mn-lt"/>
              </a:rPr>
              <a:t>пайдо</a:t>
            </a:r>
            <a:r>
              <a:rPr lang="ru-RU" dirty="0">
                <a:latin typeface="+mn-lt"/>
              </a:rPr>
              <a:t> </a:t>
            </a:r>
            <a:r>
              <a:rPr lang="ru-RU" dirty="0" err="1">
                <a:latin typeface="+mn-lt"/>
              </a:rPr>
              <a:t>бўладиган</a:t>
            </a:r>
            <a:r>
              <a:rPr lang="ru-RU" dirty="0">
                <a:latin typeface="+mn-lt"/>
              </a:rPr>
              <a:t> </a:t>
            </a:r>
            <a:r>
              <a:rPr lang="ru-RU" dirty="0" err="1">
                <a:latin typeface="+mn-lt"/>
              </a:rPr>
              <a:t>электр</a:t>
            </a:r>
            <a:r>
              <a:rPr lang="ru-RU" dirty="0">
                <a:latin typeface="+mn-lt"/>
              </a:rPr>
              <a:t> </a:t>
            </a:r>
            <a:r>
              <a:rPr lang="ru-RU" dirty="0" err="1">
                <a:latin typeface="+mn-lt"/>
              </a:rPr>
              <a:t>майдон</a:t>
            </a:r>
            <a:r>
              <a:rPr lang="ru-RU" dirty="0">
                <a:latin typeface="+mn-lt"/>
              </a:rPr>
              <a:t> </a:t>
            </a:r>
            <a:r>
              <a:rPr lang="ru-RU" dirty="0" err="1">
                <a:latin typeface="+mn-lt"/>
              </a:rPr>
              <a:t>диффузияга</a:t>
            </a:r>
            <a:r>
              <a:rPr lang="ru-RU" dirty="0">
                <a:latin typeface="+mn-lt"/>
              </a:rPr>
              <a:t> </a:t>
            </a:r>
            <a:r>
              <a:rPr lang="ru-RU" dirty="0" err="1">
                <a:latin typeface="+mn-lt"/>
              </a:rPr>
              <a:t>қаршилик</a:t>
            </a:r>
            <a:r>
              <a:rPr lang="ru-RU" dirty="0">
                <a:latin typeface="+mn-lt"/>
              </a:rPr>
              <a:t> </a:t>
            </a:r>
            <a:r>
              <a:rPr lang="ru-RU" dirty="0" err="1">
                <a:latin typeface="+mn-lt"/>
              </a:rPr>
              <a:t>кўрсатади</a:t>
            </a:r>
            <a:r>
              <a:rPr lang="ru-RU" dirty="0">
                <a:latin typeface="+mn-lt"/>
              </a:rPr>
              <a:t>. </a:t>
            </a:r>
            <a:r>
              <a:rPr lang="ru-RU" dirty="0" err="1">
                <a:latin typeface="+mn-lt"/>
              </a:rPr>
              <a:t>Электронларнинг</a:t>
            </a:r>
            <a:r>
              <a:rPr lang="ru-RU" dirty="0">
                <a:latin typeface="+mn-lt"/>
              </a:rPr>
              <a:t> </a:t>
            </a:r>
            <a:r>
              <a:rPr lang="ru-RU" dirty="0" err="1">
                <a:latin typeface="+mn-lt"/>
              </a:rPr>
              <a:t>диффузион</a:t>
            </a:r>
            <a:r>
              <a:rPr lang="ru-RU" dirty="0">
                <a:latin typeface="+mn-lt"/>
              </a:rPr>
              <a:t> </a:t>
            </a:r>
            <a:r>
              <a:rPr lang="ru-RU" dirty="0" err="1">
                <a:latin typeface="+mn-lt"/>
              </a:rPr>
              <a:t>ўтиш</a:t>
            </a:r>
            <a:r>
              <a:rPr lang="ru-RU" dirty="0">
                <a:latin typeface="+mn-lt"/>
              </a:rPr>
              <a:t> </a:t>
            </a:r>
            <a:r>
              <a:rPr lang="ru-RU" dirty="0" err="1">
                <a:latin typeface="+mn-lt"/>
              </a:rPr>
              <a:t>тезлиги</a:t>
            </a:r>
            <a:r>
              <a:rPr lang="ru-RU" dirty="0">
                <a:latin typeface="+mn-lt"/>
              </a:rPr>
              <a:t> </a:t>
            </a:r>
            <a:r>
              <a:rPr lang="ru-RU" dirty="0" err="1">
                <a:latin typeface="+mn-lt"/>
              </a:rPr>
              <a:t>электр</a:t>
            </a:r>
            <a:r>
              <a:rPr lang="ru-RU" dirty="0">
                <a:latin typeface="+mn-lt"/>
              </a:rPr>
              <a:t> </a:t>
            </a:r>
            <a:r>
              <a:rPr lang="ru-RU" dirty="0" err="1">
                <a:latin typeface="+mn-lt"/>
              </a:rPr>
              <a:t>майдон</a:t>
            </a:r>
            <a:r>
              <a:rPr lang="ru-RU" dirty="0">
                <a:latin typeface="+mn-lt"/>
              </a:rPr>
              <a:t> </a:t>
            </a:r>
            <a:r>
              <a:rPr lang="ru-RU" dirty="0" err="1">
                <a:latin typeface="+mn-lt"/>
              </a:rPr>
              <a:t>таъсирида</a:t>
            </a:r>
            <a:r>
              <a:rPr lang="ru-RU" dirty="0">
                <a:latin typeface="+mn-lt"/>
              </a:rPr>
              <a:t> </a:t>
            </a:r>
            <a:r>
              <a:rPr lang="ru-RU" dirty="0" err="1">
                <a:latin typeface="+mn-lt"/>
              </a:rPr>
              <a:t>уларнинг</a:t>
            </a:r>
            <a:r>
              <a:rPr lang="ru-RU" dirty="0">
                <a:latin typeface="+mn-lt"/>
              </a:rPr>
              <a:t> </a:t>
            </a:r>
            <a:r>
              <a:rPr lang="ru-RU" dirty="0" err="1">
                <a:latin typeface="+mn-lt"/>
              </a:rPr>
              <a:t>қайта</a:t>
            </a:r>
            <a:r>
              <a:rPr lang="ru-RU" dirty="0">
                <a:latin typeface="+mn-lt"/>
              </a:rPr>
              <a:t> </a:t>
            </a:r>
            <a:r>
              <a:rPr lang="ru-RU" dirty="0" err="1">
                <a:latin typeface="+mn-lt"/>
              </a:rPr>
              <a:t>ўтиш</a:t>
            </a:r>
            <a:r>
              <a:rPr lang="ru-RU" dirty="0">
                <a:latin typeface="+mn-lt"/>
              </a:rPr>
              <a:t> </a:t>
            </a:r>
            <a:r>
              <a:rPr lang="ru-RU" dirty="0" err="1">
                <a:latin typeface="+mn-lt"/>
              </a:rPr>
              <a:t>тезлигига</a:t>
            </a:r>
            <a:r>
              <a:rPr lang="ru-RU" dirty="0">
                <a:latin typeface="+mn-lt"/>
              </a:rPr>
              <a:t> </a:t>
            </a:r>
            <a:r>
              <a:rPr lang="ru-RU" dirty="0" err="1">
                <a:latin typeface="+mn-lt"/>
              </a:rPr>
              <a:t>тенг</a:t>
            </a:r>
            <a:r>
              <a:rPr lang="ru-RU" dirty="0">
                <a:latin typeface="+mn-lt"/>
              </a:rPr>
              <a:t> </a:t>
            </a:r>
            <a:r>
              <a:rPr lang="ru-RU" dirty="0" err="1">
                <a:latin typeface="+mn-lt"/>
              </a:rPr>
              <a:t>бўлганда</a:t>
            </a:r>
            <a:r>
              <a:rPr lang="ru-RU" dirty="0">
                <a:latin typeface="+mn-lt"/>
              </a:rPr>
              <a:t> </a:t>
            </a:r>
            <a:r>
              <a:rPr lang="ru-RU" dirty="0" err="1">
                <a:latin typeface="+mn-lt"/>
              </a:rPr>
              <a:t>ҳаракатли</a:t>
            </a:r>
            <a:r>
              <a:rPr lang="ru-RU" dirty="0">
                <a:latin typeface="+mn-lt"/>
              </a:rPr>
              <a:t> </a:t>
            </a:r>
            <a:r>
              <a:rPr lang="ru-RU" dirty="0" err="1">
                <a:latin typeface="+mn-lt"/>
              </a:rPr>
              <a:t>мувозанат</a:t>
            </a:r>
            <a:r>
              <a:rPr lang="ru-RU" dirty="0">
                <a:latin typeface="+mn-lt"/>
              </a:rPr>
              <a:t> </a:t>
            </a:r>
            <a:r>
              <a:rPr lang="ru-RU" dirty="0" err="1">
                <a:latin typeface="+mn-lt"/>
              </a:rPr>
              <a:t>ҳолати</a:t>
            </a:r>
            <a:r>
              <a:rPr lang="ru-RU" dirty="0">
                <a:latin typeface="+mn-lt"/>
              </a:rPr>
              <a:t> </a:t>
            </a:r>
            <a:r>
              <a:rPr lang="ru-RU" dirty="0" err="1">
                <a:latin typeface="+mn-lt"/>
              </a:rPr>
              <a:t>қарор</a:t>
            </a:r>
            <a:r>
              <a:rPr lang="ru-RU" dirty="0">
                <a:latin typeface="+mn-lt"/>
              </a:rPr>
              <a:t> </a:t>
            </a:r>
            <a:r>
              <a:rPr lang="ru-RU" dirty="0" err="1">
                <a:latin typeface="+mn-lt"/>
              </a:rPr>
              <a:t>топади</a:t>
            </a:r>
            <a:r>
              <a:rPr lang="ru-RU" dirty="0">
                <a:latin typeface="+mn-lt"/>
              </a:rPr>
              <a:t>. </a:t>
            </a:r>
            <a:r>
              <a:rPr lang="ru-RU" dirty="0" err="1">
                <a:latin typeface="+mn-lt"/>
              </a:rPr>
              <a:t>Бу</a:t>
            </a:r>
            <a:r>
              <a:rPr lang="ru-RU" dirty="0">
                <a:latin typeface="+mn-lt"/>
              </a:rPr>
              <a:t> </a:t>
            </a:r>
            <a:r>
              <a:rPr lang="ru-RU" dirty="0" err="1">
                <a:latin typeface="+mn-lt"/>
              </a:rPr>
              <a:t>мувозанатда</a:t>
            </a:r>
            <a:r>
              <a:rPr lang="ru-RU" dirty="0">
                <a:latin typeface="+mn-lt"/>
              </a:rPr>
              <a:t> А </a:t>
            </a:r>
            <a:r>
              <a:rPr lang="ru-RU" dirty="0" err="1">
                <a:latin typeface="+mn-lt"/>
              </a:rPr>
              <a:t>ва</a:t>
            </a:r>
            <a:r>
              <a:rPr lang="ru-RU" dirty="0">
                <a:latin typeface="+mn-lt"/>
              </a:rPr>
              <a:t> Б </a:t>
            </a:r>
            <a:r>
              <a:rPr lang="ru-RU" dirty="0" err="1">
                <a:latin typeface="+mn-lt"/>
              </a:rPr>
              <a:t>металлар</a:t>
            </a:r>
            <a:r>
              <a:rPr lang="ru-RU" dirty="0">
                <a:latin typeface="+mn-lt"/>
              </a:rPr>
              <a:t> </a:t>
            </a:r>
            <a:r>
              <a:rPr lang="ru-RU" dirty="0" err="1">
                <a:latin typeface="+mn-lt"/>
              </a:rPr>
              <a:t>орасида</a:t>
            </a:r>
            <a:r>
              <a:rPr lang="ru-RU" dirty="0">
                <a:latin typeface="+mn-lt"/>
              </a:rPr>
              <a:t> </a:t>
            </a:r>
            <a:r>
              <a:rPr lang="ru-RU" dirty="0" err="1">
                <a:latin typeface="+mn-lt"/>
              </a:rPr>
              <a:t>потенсиаллар</a:t>
            </a:r>
            <a:r>
              <a:rPr lang="ru-RU" dirty="0">
                <a:latin typeface="+mn-lt"/>
              </a:rPr>
              <a:t> </a:t>
            </a:r>
            <a:r>
              <a:rPr lang="ru-RU" dirty="0" err="1">
                <a:latin typeface="+mn-lt"/>
              </a:rPr>
              <a:t>айирмаси</a:t>
            </a:r>
            <a:r>
              <a:rPr lang="ru-RU" dirty="0">
                <a:latin typeface="+mn-lt"/>
              </a:rPr>
              <a:t> </a:t>
            </a:r>
            <a:r>
              <a:rPr lang="ru-RU" dirty="0" err="1">
                <a:latin typeface="+mn-lt"/>
              </a:rPr>
              <a:t>пайдо</a:t>
            </a:r>
            <a:r>
              <a:rPr lang="ru-RU" dirty="0">
                <a:latin typeface="+mn-lt"/>
              </a:rPr>
              <a:t> </a:t>
            </a:r>
            <a:r>
              <a:rPr lang="ru-RU" dirty="0" err="1">
                <a:latin typeface="+mn-lt"/>
              </a:rPr>
              <a:t>бўлади</a:t>
            </a:r>
            <a:r>
              <a:rPr lang="ru-RU" dirty="0" smtClean="0">
                <a:latin typeface="+mn-lt"/>
              </a:rPr>
              <a:t>.</a:t>
            </a:r>
          </a:p>
          <a:p>
            <a:pPr algn="just"/>
            <a:endParaRPr lang="ru-RU" dirty="0" smtClean="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6.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70108"/>
            <a:ext cx="609600" cy="609600"/>
          </a:xfrm>
          <a:prstGeom prst="rect">
            <a:avLst/>
          </a:prstGeom>
        </p:spPr>
      </p:pic>
    </p:spTree>
    <p:extLst>
      <p:ext uri="{BB962C8B-B14F-4D97-AF65-F5344CB8AC3E}">
        <p14:creationId xmlns:p14="http://schemas.microsoft.com/office/powerpoint/2010/main" val="298367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24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ru-RU" sz="2000" b="1" dirty="0" err="1"/>
              <a:t>Термоэлектрик</a:t>
            </a:r>
            <a:r>
              <a:rPr lang="ru-RU" sz="2000" b="1" dirty="0"/>
              <a:t> </a:t>
            </a:r>
            <a:r>
              <a:rPr lang="ru-RU" sz="2000" b="1" dirty="0" err="1"/>
              <a:t>термометрлар</a:t>
            </a:r>
            <a:r>
              <a:rPr lang="ru-RU" sz="2000" b="1" dirty="0"/>
              <a:t> </a:t>
            </a:r>
            <a:r>
              <a:rPr lang="ru-RU" sz="2000" b="1" dirty="0" err="1"/>
              <a:t>ҳақида</a:t>
            </a:r>
            <a:r>
              <a:rPr lang="ru-RU" sz="2000" b="1" dirty="0"/>
              <a:t> </a:t>
            </a:r>
            <a:r>
              <a:rPr lang="ru-RU" sz="2000" b="1" dirty="0" err="1"/>
              <a:t>умумий</a:t>
            </a:r>
            <a:r>
              <a:rPr lang="ru-RU" sz="2000" b="1" dirty="0"/>
              <a:t> </a:t>
            </a:r>
            <a:r>
              <a:rPr lang="ru-RU" sz="2000" b="1" dirty="0" err="1"/>
              <a:t>маълумотлар</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4</a:t>
            </a:fld>
            <a:endParaRPr lang="en-US" dirty="0"/>
          </a:p>
        </p:txBody>
      </p:sp>
      <p:sp>
        <p:nvSpPr>
          <p:cNvPr id="14" name="Rectangle 8"/>
          <p:cNvSpPr>
            <a:spLocks noGrp="1" noChangeArrowheads="1"/>
          </p:cNvSpPr>
          <p:nvPr>
            <p:ph idx="1"/>
          </p:nvPr>
        </p:nvSpPr>
        <p:spPr bwMode="auto">
          <a:xfrm>
            <a:off x="239144" y="852791"/>
            <a:ext cx="10947188" cy="29869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r>
              <a:rPr lang="ru-RU" dirty="0" err="1" smtClean="0">
                <a:latin typeface="+mn-lt"/>
              </a:rPr>
              <a:t>Агар</a:t>
            </a:r>
            <a:r>
              <a:rPr lang="ru-RU" dirty="0" smtClean="0">
                <a:latin typeface="+mn-lt"/>
              </a:rPr>
              <a:t> </a:t>
            </a:r>
            <a:r>
              <a:rPr lang="ru-RU" dirty="0" err="1">
                <a:latin typeface="+mn-lt"/>
              </a:rPr>
              <a:t>кавшарланган</a:t>
            </a:r>
            <a:r>
              <a:rPr lang="ru-RU" dirty="0">
                <a:latin typeface="+mn-lt"/>
              </a:rPr>
              <a:t> </a:t>
            </a:r>
            <a:r>
              <a:rPr lang="ru-RU" dirty="0" err="1">
                <a:latin typeface="+mn-lt"/>
              </a:rPr>
              <a:t>ўтказгичлар</a:t>
            </a:r>
            <a:r>
              <a:rPr lang="ru-RU" dirty="0">
                <a:latin typeface="+mn-lt"/>
              </a:rPr>
              <a:t> </a:t>
            </a:r>
            <a:r>
              <a:rPr lang="ru-RU" dirty="0" err="1">
                <a:latin typeface="+mn-lt"/>
              </a:rPr>
              <a:t>бир</a:t>
            </a:r>
            <a:r>
              <a:rPr lang="ru-RU" dirty="0">
                <a:latin typeface="+mn-lt"/>
              </a:rPr>
              <a:t> хил </a:t>
            </a:r>
            <a:r>
              <a:rPr lang="ru-RU" dirty="0" err="1">
                <a:latin typeface="+mn-lt"/>
              </a:rPr>
              <a:t>бўлса</a:t>
            </a:r>
            <a:r>
              <a:rPr lang="ru-RU" dirty="0">
                <a:latin typeface="+mn-lt"/>
              </a:rPr>
              <a:t> </a:t>
            </a:r>
            <a:r>
              <a:rPr lang="ru-RU" dirty="0" err="1">
                <a:latin typeface="+mn-lt"/>
              </a:rPr>
              <a:t>ва</a:t>
            </a:r>
            <a:r>
              <a:rPr lang="ru-RU" dirty="0">
                <a:latin typeface="+mn-lt"/>
              </a:rPr>
              <a:t> </a:t>
            </a:r>
            <a:r>
              <a:rPr lang="ru-RU" dirty="0" err="1">
                <a:latin typeface="+mn-lt"/>
              </a:rPr>
              <a:t>уларнинг</a:t>
            </a:r>
            <a:r>
              <a:rPr lang="ru-RU" dirty="0">
                <a:latin typeface="+mn-lt"/>
              </a:rPr>
              <a:t> </a:t>
            </a:r>
            <a:r>
              <a:rPr lang="ru-RU" dirty="0" err="1">
                <a:latin typeface="+mn-lt"/>
              </a:rPr>
              <a:t>икки</a:t>
            </a:r>
            <a:r>
              <a:rPr lang="ru-RU" dirty="0">
                <a:latin typeface="+mn-lt"/>
              </a:rPr>
              <a:t> учи </a:t>
            </a:r>
            <a:r>
              <a:rPr lang="ru-RU" dirty="0" err="1">
                <a:latin typeface="+mn-lt"/>
              </a:rPr>
              <a:t>турлича</a:t>
            </a:r>
            <a:r>
              <a:rPr lang="ru-RU" dirty="0">
                <a:latin typeface="+mn-lt"/>
              </a:rPr>
              <a:t> </a:t>
            </a:r>
            <a:r>
              <a:rPr lang="ru-RU" dirty="0" err="1">
                <a:latin typeface="+mn-lt"/>
              </a:rPr>
              <a:t>ҳароратда</a:t>
            </a:r>
            <a:r>
              <a:rPr lang="ru-RU" dirty="0">
                <a:latin typeface="+mn-lt"/>
              </a:rPr>
              <a:t> </a:t>
            </a:r>
            <a:r>
              <a:rPr lang="ru-RU" dirty="0" err="1">
                <a:latin typeface="+mn-lt"/>
              </a:rPr>
              <a:t>қиздирилса</a:t>
            </a:r>
            <a:r>
              <a:rPr lang="ru-RU" dirty="0">
                <a:latin typeface="+mn-lt"/>
              </a:rPr>
              <a:t>, у </a:t>
            </a:r>
            <a:r>
              <a:rPr lang="ru-RU" dirty="0" err="1">
                <a:latin typeface="+mn-lt"/>
              </a:rPr>
              <a:t>ҳолда</a:t>
            </a:r>
            <a:r>
              <a:rPr lang="ru-RU" dirty="0">
                <a:latin typeface="+mn-lt"/>
              </a:rPr>
              <a:t> </a:t>
            </a:r>
            <a:r>
              <a:rPr lang="ru-RU" dirty="0" err="1">
                <a:latin typeface="+mn-lt"/>
              </a:rPr>
              <a:t>ўтказгичнинг</a:t>
            </a:r>
            <a:r>
              <a:rPr lang="ru-RU" dirty="0">
                <a:latin typeface="+mn-lt"/>
              </a:rPr>
              <a:t> </a:t>
            </a:r>
            <a:r>
              <a:rPr lang="ru-RU" dirty="0" err="1">
                <a:latin typeface="+mn-lt"/>
              </a:rPr>
              <a:t>иссиқроқ</a:t>
            </a:r>
            <a:r>
              <a:rPr lang="ru-RU" dirty="0">
                <a:latin typeface="+mn-lt"/>
              </a:rPr>
              <a:t> </a:t>
            </a:r>
            <a:r>
              <a:rPr lang="ru-RU" dirty="0" err="1">
                <a:latin typeface="+mn-lt"/>
              </a:rPr>
              <a:t>қисмдан</a:t>
            </a:r>
            <a:r>
              <a:rPr lang="ru-RU" dirty="0">
                <a:latin typeface="+mn-lt"/>
              </a:rPr>
              <a:t> </a:t>
            </a:r>
            <a:r>
              <a:rPr lang="ru-RU" dirty="0" err="1">
                <a:latin typeface="+mn-lt"/>
              </a:rPr>
              <a:t>совуқроқ</a:t>
            </a:r>
            <a:r>
              <a:rPr lang="ru-RU" dirty="0">
                <a:latin typeface="+mn-lt"/>
              </a:rPr>
              <a:t> </a:t>
            </a:r>
            <a:r>
              <a:rPr lang="ru-RU" dirty="0" err="1">
                <a:latin typeface="+mn-lt"/>
              </a:rPr>
              <a:t>қисмига</a:t>
            </a:r>
            <a:r>
              <a:rPr lang="ru-RU" dirty="0">
                <a:latin typeface="+mn-lt"/>
              </a:rPr>
              <a:t> буш </a:t>
            </a:r>
            <a:r>
              <a:rPr lang="ru-RU" dirty="0" err="1">
                <a:latin typeface="+mn-lt"/>
              </a:rPr>
              <a:t>электронларнинг</a:t>
            </a:r>
            <a:r>
              <a:rPr lang="ru-RU" dirty="0">
                <a:latin typeface="+mn-lt"/>
              </a:rPr>
              <a:t>  </a:t>
            </a:r>
            <a:r>
              <a:rPr lang="ru-RU" dirty="0" err="1">
                <a:latin typeface="+mn-lt"/>
              </a:rPr>
              <a:t>тескари</a:t>
            </a:r>
            <a:r>
              <a:rPr lang="ru-RU" dirty="0">
                <a:latin typeface="+mn-lt"/>
              </a:rPr>
              <a:t> </a:t>
            </a:r>
            <a:r>
              <a:rPr lang="ru-RU" dirty="0" err="1">
                <a:latin typeface="+mn-lt"/>
              </a:rPr>
              <a:t>йўналишдаги</a:t>
            </a:r>
            <a:r>
              <a:rPr lang="ru-RU" dirty="0">
                <a:latin typeface="+mn-lt"/>
              </a:rPr>
              <a:t> </a:t>
            </a:r>
            <a:r>
              <a:rPr lang="ru-RU" dirty="0" err="1">
                <a:latin typeface="+mn-lt"/>
              </a:rPr>
              <a:t>диффузияси</a:t>
            </a:r>
            <a:r>
              <a:rPr lang="ru-RU" dirty="0">
                <a:latin typeface="+mn-lt"/>
              </a:rPr>
              <a:t> </a:t>
            </a:r>
            <a:r>
              <a:rPr lang="ru-RU" dirty="0" err="1">
                <a:latin typeface="+mn-lt"/>
              </a:rPr>
              <a:t>жадалроқ</a:t>
            </a:r>
            <a:r>
              <a:rPr lang="ru-RU" dirty="0">
                <a:latin typeface="+mn-lt"/>
              </a:rPr>
              <a:t> </a:t>
            </a:r>
            <a:r>
              <a:rPr lang="ru-RU" dirty="0" err="1">
                <a:latin typeface="+mn-lt"/>
              </a:rPr>
              <a:t>бўлади</a:t>
            </a:r>
            <a:r>
              <a:rPr lang="ru-RU" dirty="0">
                <a:latin typeface="+mn-lt"/>
              </a:rPr>
              <a:t>. </a:t>
            </a:r>
            <a:r>
              <a:rPr lang="ru-RU" dirty="0" err="1">
                <a:latin typeface="+mn-lt"/>
              </a:rPr>
              <a:t>Потенсиаллар</a:t>
            </a:r>
            <a:r>
              <a:rPr lang="ru-RU" dirty="0">
                <a:latin typeface="+mn-lt"/>
              </a:rPr>
              <a:t> </a:t>
            </a:r>
            <a:r>
              <a:rPr lang="ru-RU" dirty="0" err="1">
                <a:latin typeface="+mn-lt"/>
              </a:rPr>
              <a:t>айирмаси</a:t>
            </a:r>
            <a:r>
              <a:rPr lang="ru-RU" dirty="0">
                <a:latin typeface="+mn-lt"/>
              </a:rPr>
              <a:t> </a:t>
            </a:r>
            <a:r>
              <a:rPr lang="ru-RU" dirty="0" err="1">
                <a:latin typeface="+mn-lt"/>
              </a:rPr>
              <a:t>электронларнинг</a:t>
            </a:r>
            <a:r>
              <a:rPr lang="ru-RU" dirty="0">
                <a:latin typeface="+mn-lt"/>
              </a:rPr>
              <a:t> </a:t>
            </a:r>
            <a:r>
              <a:rPr lang="ru-RU" dirty="0" err="1">
                <a:latin typeface="+mn-lt"/>
              </a:rPr>
              <a:t>иссиқлик</a:t>
            </a:r>
            <a:r>
              <a:rPr lang="ru-RU" dirty="0">
                <a:latin typeface="+mn-lt"/>
              </a:rPr>
              <a:t> </a:t>
            </a:r>
            <a:r>
              <a:rPr lang="ru-RU" dirty="0" err="1">
                <a:latin typeface="+mn-lt"/>
              </a:rPr>
              <a:t>диффузиясига</a:t>
            </a:r>
            <a:r>
              <a:rPr lang="ru-RU" dirty="0">
                <a:latin typeface="+mn-lt"/>
              </a:rPr>
              <a:t> </a:t>
            </a:r>
            <a:r>
              <a:rPr lang="ru-RU" dirty="0" err="1">
                <a:latin typeface="+mn-lt"/>
              </a:rPr>
              <a:t>тескари</a:t>
            </a:r>
            <a:r>
              <a:rPr lang="ru-RU" dirty="0">
                <a:latin typeface="+mn-lt"/>
              </a:rPr>
              <a:t> </a:t>
            </a:r>
            <a:r>
              <a:rPr lang="ru-RU" dirty="0" err="1">
                <a:latin typeface="+mn-lt"/>
              </a:rPr>
              <a:t>йўналишда</a:t>
            </a:r>
            <a:r>
              <a:rPr lang="ru-RU" dirty="0">
                <a:latin typeface="+mn-lt"/>
              </a:rPr>
              <a:t> </a:t>
            </a:r>
            <a:r>
              <a:rPr lang="ru-RU" dirty="0" err="1">
                <a:latin typeface="+mn-lt"/>
              </a:rPr>
              <a:t>таъсир</a:t>
            </a:r>
            <a:r>
              <a:rPr lang="ru-RU" dirty="0">
                <a:latin typeface="+mn-lt"/>
              </a:rPr>
              <a:t> </a:t>
            </a:r>
            <a:r>
              <a:rPr lang="ru-RU" dirty="0" err="1">
                <a:latin typeface="+mn-lt"/>
              </a:rPr>
              <a:t>қилади</a:t>
            </a:r>
            <a:r>
              <a:rPr lang="ru-RU" dirty="0">
                <a:latin typeface="+mn-lt"/>
              </a:rPr>
              <a:t>, </a:t>
            </a:r>
            <a:r>
              <a:rPr lang="ru-RU" dirty="0" err="1">
                <a:latin typeface="+mn-lt"/>
              </a:rPr>
              <a:t>бунинг</a:t>
            </a:r>
            <a:r>
              <a:rPr lang="ru-RU" dirty="0">
                <a:latin typeface="+mn-lt"/>
              </a:rPr>
              <a:t> </a:t>
            </a:r>
            <a:r>
              <a:rPr lang="ru-RU" dirty="0" err="1">
                <a:latin typeface="+mn-lt"/>
              </a:rPr>
              <a:t>натижасида</a:t>
            </a:r>
            <a:r>
              <a:rPr lang="ru-RU" dirty="0">
                <a:latin typeface="+mn-lt"/>
              </a:rPr>
              <a:t> </a:t>
            </a:r>
            <a:r>
              <a:rPr lang="ru-RU" dirty="0" err="1">
                <a:latin typeface="+mn-lt"/>
              </a:rPr>
              <a:t>мувозанат</a:t>
            </a:r>
            <a:r>
              <a:rPr lang="ru-RU" dirty="0">
                <a:latin typeface="+mn-lt"/>
              </a:rPr>
              <a:t> </a:t>
            </a:r>
            <a:r>
              <a:rPr lang="ru-RU" dirty="0" err="1">
                <a:latin typeface="+mn-lt"/>
              </a:rPr>
              <a:t>ҳолати</a:t>
            </a:r>
            <a:r>
              <a:rPr lang="ru-RU" dirty="0">
                <a:latin typeface="+mn-lt"/>
              </a:rPr>
              <a:t> </a:t>
            </a:r>
            <a:r>
              <a:rPr lang="ru-RU" dirty="0" err="1">
                <a:latin typeface="+mn-lt"/>
              </a:rPr>
              <a:t>қарор</a:t>
            </a:r>
            <a:r>
              <a:rPr lang="ru-RU" dirty="0">
                <a:latin typeface="+mn-lt"/>
              </a:rPr>
              <a:t> </a:t>
            </a:r>
            <a:r>
              <a:rPr lang="ru-RU" dirty="0" err="1">
                <a:latin typeface="+mn-lt"/>
              </a:rPr>
              <a:t>топгунча</a:t>
            </a:r>
            <a:r>
              <a:rPr lang="ru-RU" dirty="0">
                <a:latin typeface="+mn-lt"/>
              </a:rPr>
              <a:t> </a:t>
            </a:r>
            <a:r>
              <a:rPr lang="ru-RU" dirty="0" err="1">
                <a:latin typeface="+mn-lt"/>
              </a:rPr>
              <a:t>ўтказгичнинг</a:t>
            </a:r>
            <a:r>
              <a:rPr lang="ru-RU" dirty="0">
                <a:latin typeface="+mn-lt"/>
              </a:rPr>
              <a:t> </a:t>
            </a:r>
            <a:r>
              <a:rPr lang="ru-RU" dirty="0" err="1">
                <a:latin typeface="+mn-lt"/>
              </a:rPr>
              <a:t>иссиқроқ</a:t>
            </a:r>
            <a:r>
              <a:rPr lang="ru-RU" dirty="0">
                <a:latin typeface="+mn-lt"/>
              </a:rPr>
              <a:t> учи (+) </a:t>
            </a:r>
            <a:r>
              <a:rPr lang="ru-RU" dirty="0" err="1">
                <a:latin typeface="+mn-lt"/>
              </a:rPr>
              <a:t>ишорада</a:t>
            </a:r>
            <a:r>
              <a:rPr lang="ru-RU" dirty="0">
                <a:latin typeface="+mn-lt"/>
              </a:rPr>
              <a:t> </a:t>
            </a:r>
            <a:r>
              <a:rPr lang="ru-RU" dirty="0" err="1">
                <a:latin typeface="+mn-lt"/>
              </a:rPr>
              <a:t>зарядланади</a:t>
            </a:r>
            <a:r>
              <a:rPr lang="ru-RU" dirty="0">
                <a:latin typeface="+mn-lt"/>
              </a:rPr>
              <a:t>. </a:t>
            </a:r>
            <a:r>
              <a:rPr lang="ru-RU" dirty="0" err="1">
                <a:latin typeface="+mn-lt"/>
              </a:rPr>
              <a:t>Бинобарин</a:t>
            </a:r>
            <a:r>
              <a:rPr lang="ru-RU" dirty="0">
                <a:latin typeface="+mn-lt"/>
              </a:rPr>
              <a:t> </a:t>
            </a:r>
            <a:r>
              <a:rPr lang="ru-RU" dirty="0" err="1">
                <a:latin typeface="+mn-lt"/>
              </a:rPr>
              <a:t>ҳар</a:t>
            </a:r>
            <a:r>
              <a:rPr lang="ru-RU" dirty="0">
                <a:latin typeface="+mn-lt"/>
              </a:rPr>
              <a:t> хил А </a:t>
            </a:r>
            <a:r>
              <a:rPr lang="ru-RU" dirty="0" err="1">
                <a:latin typeface="+mn-lt"/>
              </a:rPr>
              <a:t>ва</a:t>
            </a:r>
            <a:r>
              <a:rPr lang="ru-RU" dirty="0">
                <a:latin typeface="+mn-lt"/>
              </a:rPr>
              <a:t> Б </a:t>
            </a:r>
            <a:r>
              <a:rPr lang="ru-RU" dirty="0" err="1">
                <a:latin typeface="+mn-lt"/>
              </a:rPr>
              <a:t>ўтказгичлардан</a:t>
            </a:r>
            <a:r>
              <a:rPr lang="ru-RU" dirty="0">
                <a:latin typeface="+mn-lt"/>
              </a:rPr>
              <a:t> </a:t>
            </a:r>
            <a:r>
              <a:rPr lang="ru-RU" dirty="0" err="1">
                <a:latin typeface="+mn-lt"/>
              </a:rPr>
              <a:t>ташкил</a:t>
            </a:r>
            <a:r>
              <a:rPr lang="ru-RU" dirty="0">
                <a:latin typeface="+mn-lt"/>
              </a:rPr>
              <a:t> </a:t>
            </a:r>
            <a:r>
              <a:rPr lang="ru-RU" dirty="0" err="1">
                <a:latin typeface="+mn-lt"/>
              </a:rPr>
              <a:t>топган</a:t>
            </a:r>
            <a:r>
              <a:rPr lang="ru-RU" dirty="0">
                <a:latin typeface="+mn-lt"/>
              </a:rPr>
              <a:t> </a:t>
            </a:r>
            <a:r>
              <a:rPr lang="ru-RU" dirty="0" err="1">
                <a:latin typeface="+mn-lt"/>
              </a:rPr>
              <a:t>энг</a:t>
            </a:r>
            <a:r>
              <a:rPr lang="ru-RU" dirty="0">
                <a:latin typeface="+mn-lt"/>
              </a:rPr>
              <a:t> </a:t>
            </a:r>
            <a:r>
              <a:rPr lang="ru-RU" dirty="0" err="1">
                <a:latin typeface="+mn-lt"/>
              </a:rPr>
              <a:t>содда</a:t>
            </a:r>
            <a:r>
              <a:rPr lang="ru-RU" dirty="0">
                <a:latin typeface="+mn-lt"/>
              </a:rPr>
              <a:t> </a:t>
            </a:r>
            <a:r>
              <a:rPr lang="ru-RU" dirty="0" err="1">
                <a:latin typeface="+mn-lt"/>
              </a:rPr>
              <a:t>термоэлектр</a:t>
            </a:r>
            <a:r>
              <a:rPr lang="ru-RU" dirty="0">
                <a:latin typeface="+mn-lt"/>
              </a:rPr>
              <a:t> </a:t>
            </a:r>
            <a:r>
              <a:rPr lang="ru-RU" dirty="0" err="1">
                <a:latin typeface="+mn-lt"/>
              </a:rPr>
              <a:t>занжирда</a:t>
            </a:r>
            <a:r>
              <a:rPr lang="ru-RU" dirty="0">
                <a:latin typeface="+mn-lt"/>
              </a:rPr>
              <a:t> 4 та </a:t>
            </a:r>
            <a:r>
              <a:rPr lang="ru-RU" dirty="0" err="1">
                <a:latin typeface="+mn-lt"/>
              </a:rPr>
              <a:t>турлича</a:t>
            </a:r>
            <a:r>
              <a:rPr lang="ru-RU" dirty="0">
                <a:latin typeface="+mn-lt"/>
              </a:rPr>
              <a:t> ТЭЮК </a:t>
            </a:r>
            <a:r>
              <a:rPr lang="ru-RU" dirty="0" err="1">
                <a:latin typeface="+mn-lt"/>
              </a:rPr>
              <a:t>ҳосил</a:t>
            </a:r>
            <a:r>
              <a:rPr lang="ru-RU" dirty="0">
                <a:latin typeface="+mn-lt"/>
              </a:rPr>
              <a:t> </a:t>
            </a:r>
            <a:r>
              <a:rPr lang="ru-RU" dirty="0" err="1">
                <a:latin typeface="+mn-lt"/>
              </a:rPr>
              <a:t>бўлади</a:t>
            </a:r>
            <a:r>
              <a:rPr lang="ru-RU" dirty="0">
                <a:latin typeface="+mn-lt"/>
              </a:rPr>
              <a:t>. </a:t>
            </a:r>
            <a:r>
              <a:rPr lang="ru-RU" dirty="0" err="1">
                <a:latin typeface="+mn-lt"/>
              </a:rPr>
              <a:t>Яъни</a:t>
            </a:r>
            <a:r>
              <a:rPr lang="ru-RU" dirty="0">
                <a:latin typeface="+mn-lt"/>
              </a:rPr>
              <a:t> 2 та ТЭЮК А </a:t>
            </a:r>
            <a:r>
              <a:rPr lang="ru-RU" dirty="0" err="1">
                <a:latin typeface="+mn-lt"/>
              </a:rPr>
              <a:t>ва</a:t>
            </a:r>
            <a:r>
              <a:rPr lang="ru-RU" dirty="0">
                <a:latin typeface="+mn-lt"/>
              </a:rPr>
              <a:t> Б </a:t>
            </a:r>
            <a:r>
              <a:rPr lang="ru-RU" dirty="0" err="1">
                <a:latin typeface="+mn-lt"/>
              </a:rPr>
              <a:t>ўтказгичларнинг</a:t>
            </a:r>
            <a:r>
              <a:rPr lang="ru-RU" dirty="0">
                <a:latin typeface="+mn-lt"/>
              </a:rPr>
              <a:t> </a:t>
            </a:r>
            <a:r>
              <a:rPr lang="ru-RU" dirty="0" err="1">
                <a:latin typeface="+mn-lt"/>
              </a:rPr>
              <a:t>кавшарланган</a:t>
            </a:r>
            <a:r>
              <a:rPr lang="ru-RU" dirty="0">
                <a:latin typeface="+mn-lt"/>
              </a:rPr>
              <a:t> </a:t>
            </a:r>
            <a:r>
              <a:rPr lang="ru-RU" dirty="0" err="1">
                <a:latin typeface="+mn-lt"/>
              </a:rPr>
              <a:t>учида</a:t>
            </a:r>
            <a:r>
              <a:rPr lang="ru-RU" dirty="0">
                <a:latin typeface="+mn-lt"/>
              </a:rPr>
              <a:t>; 1 та ТЭЮК А </a:t>
            </a:r>
            <a:r>
              <a:rPr lang="ru-RU" dirty="0" err="1">
                <a:latin typeface="+mn-lt"/>
              </a:rPr>
              <a:t>ўтказгичнинг</a:t>
            </a:r>
            <a:r>
              <a:rPr lang="ru-RU" dirty="0">
                <a:latin typeface="+mn-lt"/>
              </a:rPr>
              <a:t> </a:t>
            </a:r>
            <a:r>
              <a:rPr lang="ru-RU" dirty="0" err="1">
                <a:latin typeface="+mn-lt"/>
              </a:rPr>
              <a:t>учида</a:t>
            </a:r>
            <a:r>
              <a:rPr lang="ru-RU" dirty="0">
                <a:latin typeface="+mn-lt"/>
              </a:rPr>
              <a:t>; 1 та ТЭЮК Б </a:t>
            </a:r>
            <a:r>
              <a:rPr lang="ru-RU" dirty="0" err="1">
                <a:latin typeface="+mn-lt"/>
              </a:rPr>
              <a:t>ўтказгичнинг</a:t>
            </a:r>
            <a:r>
              <a:rPr lang="ru-RU" dirty="0">
                <a:latin typeface="+mn-lt"/>
              </a:rPr>
              <a:t> </a:t>
            </a:r>
            <a:r>
              <a:rPr lang="ru-RU" dirty="0" err="1">
                <a:latin typeface="+mn-lt"/>
              </a:rPr>
              <a:t>учида</a:t>
            </a:r>
            <a:r>
              <a:rPr lang="ru-RU" dirty="0">
                <a:latin typeface="+mn-lt"/>
              </a:rPr>
              <a:t>. </a:t>
            </a:r>
            <a:r>
              <a:rPr lang="ru-RU" dirty="0" err="1">
                <a:latin typeface="+mn-lt"/>
              </a:rPr>
              <a:t>Шуни</a:t>
            </a:r>
            <a:r>
              <a:rPr lang="ru-RU" dirty="0">
                <a:latin typeface="+mn-lt"/>
              </a:rPr>
              <a:t> </a:t>
            </a:r>
            <a:r>
              <a:rPr lang="ru-RU" dirty="0" err="1">
                <a:latin typeface="+mn-lt"/>
              </a:rPr>
              <a:t>назарда</a:t>
            </a:r>
            <a:r>
              <a:rPr lang="ru-RU" dirty="0">
                <a:latin typeface="+mn-lt"/>
              </a:rPr>
              <a:t> </a:t>
            </a:r>
            <a:r>
              <a:rPr lang="ru-RU" dirty="0" err="1">
                <a:latin typeface="+mn-lt"/>
              </a:rPr>
              <a:t>тутиб</a:t>
            </a:r>
            <a:r>
              <a:rPr lang="ru-RU" dirty="0">
                <a:latin typeface="+mn-lt"/>
              </a:rPr>
              <a:t> 1 – </a:t>
            </a:r>
            <a:r>
              <a:rPr lang="ru-RU" dirty="0" err="1">
                <a:latin typeface="+mn-lt"/>
              </a:rPr>
              <a:t>расмда</a:t>
            </a:r>
            <a:r>
              <a:rPr lang="ru-RU" dirty="0">
                <a:latin typeface="+mn-lt"/>
              </a:rPr>
              <a:t> </a:t>
            </a:r>
            <a:r>
              <a:rPr lang="ru-RU" dirty="0" err="1">
                <a:latin typeface="+mn-lt"/>
              </a:rPr>
              <a:t>тасвирлаган</a:t>
            </a:r>
            <a:r>
              <a:rPr lang="ru-RU" dirty="0">
                <a:latin typeface="+mn-lt"/>
              </a:rPr>
              <a:t> </a:t>
            </a:r>
            <a:r>
              <a:rPr lang="ru-RU" dirty="0" err="1">
                <a:latin typeface="+mn-lt"/>
              </a:rPr>
              <a:t>занжирдаги</a:t>
            </a:r>
            <a:r>
              <a:rPr lang="ru-RU" dirty="0">
                <a:latin typeface="+mn-lt"/>
              </a:rPr>
              <a:t> </a:t>
            </a:r>
            <a:r>
              <a:rPr lang="ru-RU" dirty="0" err="1">
                <a:latin typeface="+mn-lt"/>
              </a:rPr>
              <a:t>ТЭЮКни</a:t>
            </a:r>
            <a:r>
              <a:rPr lang="ru-RU" dirty="0">
                <a:latin typeface="+mn-lt"/>
              </a:rPr>
              <a:t> </a:t>
            </a:r>
            <a:r>
              <a:rPr lang="ru-RU" dirty="0" err="1">
                <a:latin typeface="+mn-lt"/>
              </a:rPr>
              <a:t>аниқлаш</a:t>
            </a:r>
            <a:r>
              <a:rPr lang="ru-RU" dirty="0">
                <a:latin typeface="+mn-lt"/>
              </a:rPr>
              <a:t> </a:t>
            </a:r>
            <a:r>
              <a:rPr lang="ru-RU" dirty="0" err="1">
                <a:latin typeface="+mn-lt"/>
              </a:rPr>
              <a:t>мумкин</a:t>
            </a:r>
            <a:r>
              <a:rPr lang="ru-RU" dirty="0">
                <a:latin typeface="+mn-lt"/>
              </a:rPr>
              <a:t>. </a:t>
            </a:r>
            <a:r>
              <a:rPr lang="ru-RU" dirty="0" err="1">
                <a:latin typeface="+mn-lt"/>
              </a:rPr>
              <a:t>Занжирни</a:t>
            </a:r>
            <a:r>
              <a:rPr lang="ru-RU" dirty="0">
                <a:latin typeface="+mn-lt"/>
              </a:rPr>
              <a:t> </a:t>
            </a:r>
            <a:r>
              <a:rPr lang="ru-RU" dirty="0" err="1">
                <a:latin typeface="+mn-lt"/>
              </a:rPr>
              <a:t>соат</a:t>
            </a:r>
            <a:r>
              <a:rPr lang="ru-RU" dirty="0">
                <a:latin typeface="+mn-lt"/>
              </a:rPr>
              <a:t> </a:t>
            </a:r>
            <a:r>
              <a:rPr lang="ru-RU" dirty="0" err="1">
                <a:latin typeface="+mn-lt"/>
              </a:rPr>
              <a:t>стрелкасига</a:t>
            </a:r>
            <a:r>
              <a:rPr lang="ru-RU" dirty="0">
                <a:latin typeface="+mn-lt"/>
              </a:rPr>
              <a:t> </a:t>
            </a:r>
            <a:r>
              <a:rPr lang="ru-RU" dirty="0" err="1">
                <a:latin typeface="+mn-lt"/>
              </a:rPr>
              <a:t>тескари</a:t>
            </a:r>
            <a:r>
              <a:rPr lang="ru-RU" dirty="0">
                <a:latin typeface="+mn-lt"/>
              </a:rPr>
              <a:t> </a:t>
            </a:r>
            <a:r>
              <a:rPr lang="ru-RU" dirty="0" err="1">
                <a:latin typeface="+mn-lt"/>
              </a:rPr>
              <a:t>йўналишда</a:t>
            </a:r>
            <a:r>
              <a:rPr lang="ru-RU" dirty="0">
                <a:latin typeface="+mn-lt"/>
              </a:rPr>
              <a:t> </a:t>
            </a:r>
            <a:r>
              <a:rPr lang="ru-RU" dirty="0" err="1">
                <a:latin typeface="+mn-lt"/>
              </a:rPr>
              <a:t>кузатсак</a:t>
            </a:r>
            <a:r>
              <a:rPr lang="ru-RU" dirty="0">
                <a:latin typeface="+mn-lt"/>
              </a:rPr>
              <a:t> </a:t>
            </a:r>
            <a:r>
              <a:rPr lang="ru-RU" dirty="0" err="1">
                <a:latin typeface="+mn-lt"/>
              </a:rPr>
              <a:t>қуйидагича</a:t>
            </a:r>
            <a:r>
              <a:rPr lang="ru-RU" dirty="0">
                <a:latin typeface="+mn-lt"/>
              </a:rPr>
              <a:t> </a:t>
            </a:r>
            <a:r>
              <a:rPr lang="ru-RU" dirty="0" err="1">
                <a:latin typeface="+mn-lt"/>
              </a:rPr>
              <a:t>натижа</a:t>
            </a:r>
            <a:r>
              <a:rPr lang="ru-RU" dirty="0">
                <a:latin typeface="+mn-lt"/>
              </a:rPr>
              <a:t> </a:t>
            </a:r>
            <a:r>
              <a:rPr lang="ru-RU" dirty="0" err="1">
                <a:latin typeface="+mn-lt"/>
              </a:rPr>
              <a:t>чиқади</a:t>
            </a:r>
            <a:r>
              <a:rPr lang="ru-RU" dirty="0">
                <a:latin typeface="+mn-lt"/>
              </a:rPr>
              <a:t>:</a:t>
            </a:r>
            <a:endParaRPr kumimoji="0" lang="ru-RU" altLang="ru-RU" b="0" i="0" u="none" strike="noStrike" cap="none" normalizeH="0" baseline="0" dirty="0" smtClean="0">
              <a:ln>
                <a:noFill/>
              </a:ln>
              <a:solidFill>
                <a:schemeClr val="tx1"/>
              </a:solidFill>
              <a:effectLst/>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6.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70108"/>
            <a:ext cx="609600" cy="609600"/>
          </a:xfrm>
          <a:prstGeom prst="rect">
            <a:avLst/>
          </a:prstGeom>
        </p:spPr>
      </p:pic>
    </p:spTree>
    <p:extLst>
      <p:ext uri="{BB962C8B-B14F-4D97-AF65-F5344CB8AC3E}">
        <p14:creationId xmlns:p14="http://schemas.microsoft.com/office/powerpoint/2010/main" val="1762952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727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ru-RU" sz="2000" b="1" dirty="0" err="1"/>
              <a:t>Термоэлектрик</a:t>
            </a:r>
            <a:r>
              <a:rPr lang="ru-RU" sz="2000" b="1" dirty="0"/>
              <a:t> </a:t>
            </a:r>
            <a:r>
              <a:rPr lang="ru-RU" sz="2000" b="1" dirty="0" err="1"/>
              <a:t>термометрлар</a:t>
            </a:r>
            <a:r>
              <a:rPr lang="ru-RU" sz="2000" b="1" dirty="0"/>
              <a:t> </a:t>
            </a:r>
            <a:r>
              <a:rPr lang="ru-RU" sz="2000" b="1" dirty="0" err="1"/>
              <a:t>ҳақида</a:t>
            </a:r>
            <a:r>
              <a:rPr lang="ru-RU" sz="2000" b="1" dirty="0"/>
              <a:t> </a:t>
            </a:r>
            <a:r>
              <a:rPr lang="ru-RU" sz="2000" b="1" dirty="0" err="1"/>
              <a:t>умумий</a:t>
            </a:r>
            <a:r>
              <a:rPr lang="ru-RU" sz="2000" b="1" dirty="0"/>
              <a:t> </a:t>
            </a:r>
            <a:r>
              <a:rPr lang="ru-RU" sz="2000" b="1" dirty="0" err="1"/>
              <a:t>маълумотлар</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5</a:t>
            </a:fld>
            <a:endParaRPr lang="en-US" dirty="0"/>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2446986" y="126144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186501154"/>
              </p:ext>
            </p:extLst>
          </p:nvPr>
        </p:nvGraphicFramePr>
        <p:xfrm>
          <a:off x="2292440" y="937862"/>
          <a:ext cx="5499272" cy="721216"/>
        </p:xfrm>
        <a:graphic>
          <a:graphicData uri="http://schemas.openxmlformats.org/presentationml/2006/ole">
            <mc:AlternateContent xmlns:mc="http://schemas.openxmlformats.org/markup-compatibility/2006">
              <mc:Choice xmlns:v="urn:schemas-microsoft-com:vml" Requires="v">
                <p:oleObj spid="_x0000_s2147" name="Формула" r:id="rId5" imgW="1739900" imgH="228600" progId="Equation.3">
                  <p:embed/>
                </p:oleObj>
              </mc:Choice>
              <mc:Fallback>
                <p:oleObj name="Формула" r:id="rId5" imgW="1739900" imgH="228600"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92440" y="937862"/>
                        <a:ext cx="5499272" cy="721216"/>
                      </a:xfrm>
                      <a:prstGeom prst="rect">
                        <a:avLst/>
                      </a:prstGeom>
                      <a:noFill/>
                    </p:spPr>
                  </p:pic>
                </p:oleObj>
              </mc:Fallback>
            </mc:AlternateContent>
          </a:graphicData>
        </a:graphic>
      </p:graphicFrame>
      <p:sp>
        <p:nvSpPr>
          <p:cNvPr id="7" name="Прямоугольник 6"/>
          <p:cNvSpPr/>
          <p:nvPr/>
        </p:nvSpPr>
        <p:spPr>
          <a:xfrm>
            <a:off x="8172859" y="1298470"/>
            <a:ext cx="453970" cy="369332"/>
          </a:xfrm>
          <a:prstGeom prst="rect">
            <a:avLst/>
          </a:prstGeom>
        </p:spPr>
        <p:txBody>
          <a:bodyPr wrap="none">
            <a:spAutoFit/>
          </a:bodyPr>
          <a:lstStyle/>
          <a:p>
            <a:r>
              <a:rPr lang="ru-RU" dirty="0">
                <a:latin typeface="Times New Roman" panose="02020603050405020304" pitchFamily="18" charset="0"/>
                <a:ea typeface="Times New Roman" panose="02020603050405020304" pitchFamily="18" charset="0"/>
              </a:rPr>
              <a:t>(1)</a:t>
            </a:r>
            <a:endParaRPr lang="ru-RU" dirty="0"/>
          </a:p>
        </p:txBody>
      </p:sp>
      <p:sp>
        <p:nvSpPr>
          <p:cNvPr id="8" name="Прямоугольник 7"/>
          <p:cNvSpPr/>
          <p:nvPr/>
        </p:nvSpPr>
        <p:spPr>
          <a:xfrm>
            <a:off x="690050" y="1875723"/>
            <a:ext cx="10431887" cy="923330"/>
          </a:xfrm>
          <a:prstGeom prst="rect">
            <a:avLst/>
          </a:prstGeom>
        </p:spPr>
        <p:txBody>
          <a:bodyPr wrap="square">
            <a:spAutoFit/>
          </a:bodyPr>
          <a:lstStyle/>
          <a:p>
            <a:pPr>
              <a:spcAft>
                <a:spcPts val="0"/>
              </a:spcAft>
            </a:pP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эрда</a:t>
            </a:r>
            <a:r>
              <a:rPr lang="ru-RU" dirty="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		         - </a:t>
            </a:r>
            <a:r>
              <a:rPr lang="ru-RU" dirty="0" err="1">
                <a:latin typeface="Times New Roman" panose="02020603050405020304" pitchFamily="18" charset="0"/>
                <a:ea typeface="Times New Roman" panose="02020603050405020304" pitchFamily="18" charset="0"/>
              </a:rPr>
              <a:t>иккала</a:t>
            </a:r>
            <a:r>
              <a:rPr lang="ru-RU" dirty="0">
                <a:latin typeface="Times New Roman" panose="02020603050405020304" pitchFamily="18" charset="0"/>
                <a:ea typeface="Times New Roman" panose="02020603050405020304" pitchFamily="18" charset="0"/>
              </a:rPr>
              <a:t> фактор </a:t>
            </a:r>
            <a:r>
              <a:rPr lang="ru-RU" dirty="0" err="1">
                <a:latin typeface="Times New Roman" panose="02020603050405020304" pitchFamily="18" charset="0"/>
                <a:ea typeface="Times New Roman" panose="02020603050405020304" pitchFamily="18" charset="0"/>
              </a:rPr>
              <a:t>таъсиридаги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жами</a:t>
            </a:r>
            <a:r>
              <a:rPr lang="ru-RU" dirty="0">
                <a:latin typeface="Times New Roman" panose="02020603050405020304" pitchFamily="18" charset="0"/>
                <a:ea typeface="Times New Roman" panose="02020603050405020304" pitchFamily="18" charset="0"/>
              </a:rPr>
              <a:t> ТЭЮК;</a:t>
            </a:r>
            <a:endParaRPr lang="ru-RU" sz="1400" dirty="0">
              <a:latin typeface="Times New Roman" panose="02020603050405020304" pitchFamily="18" charset="0"/>
              <a:ea typeface="Times New Roman" panose="02020603050405020304" pitchFamily="18" charset="0"/>
            </a:endParaRPr>
          </a:p>
          <a:p>
            <a:pPr>
              <a:spcAft>
                <a:spcPts val="0"/>
              </a:spcAft>
            </a:pPr>
            <a:r>
              <a:rPr lang="ru-RU" dirty="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ва</a:t>
            </a:r>
            <a:r>
              <a:rPr lang="ru-RU" dirty="0" smtClean="0">
                <a:latin typeface="Times New Roman" panose="02020603050405020304" pitchFamily="18" charset="0"/>
                <a:ea typeface="Times New Roman" panose="02020603050405020304" pitchFamily="18" charset="0"/>
              </a:rPr>
              <a:t>             - </a:t>
            </a:r>
            <a:r>
              <a:rPr lang="ru-RU" dirty="0">
                <a:latin typeface="Times New Roman" panose="02020603050405020304" pitchFamily="18" charset="0"/>
                <a:ea typeface="Times New Roman" panose="02020603050405020304" pitchFamily="18" charset="0"/>
              </a:rPr>
              <a:t>А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Б </a:t>
            </a:r>
            <a:r>
              <a:rPr lang="ru-RU" dirty="0" err="1">
                <a:latin typeface="Times New Roman" panose="02020603050405020304" pitchFamily="18" charset="0"/>
                <a:ea typeface="Times New Roman" panose="02020603050405020304" pitchFamily="18" charset="0"/>
              </a:rPr>
              <a:t>ўтказгичлар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потенсиаллар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ҳамда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ҳароратлар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айирмаси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натижасида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rPr>
              <a:t> ТЭЮК.</a:t>
            </a:r>
            <a:endParaRPr lang="ru-RU" sz="1400" dirty="0">
              <a:effectLst/>
              <a:latin typeface="Times New Roman" panose="02020603050405020304" pitchFamily="18" charset="0"/>
              <a:ea typeface="Times New Roman" panose="02020603050405020304" pitchFamily="18" charset="0"/>
            </a:endParaRPr>
          </a:p>
        </p:txBody>
      </p:sp>
      <p:sp>
        <p:nvSpPr>
          <p:cNvPr id="9" name="Rectangle 4"/>
          <p:cNvSpPr>
            <a:spLocks noChangeArrowheads="1"/>
          </p:cNvSpPr>
          <p:nvPr/>
        </p:nvSpPr>
        <p:spPr bwMode="auto">
          <a:xfrm>
            <a:off x="1596981" y="19350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409408271"/>
              </p:ext>
            </p:extLst>
          </p:nvPr>
        </p:nvGraphicFramePr>
        <p:xfrm>
          <a:off x="1596980" y="1837501"/>
          <a:ext cx="955719" cy="364083"/>
        </p:xfrm>
        <a:graphic>
          <a:graphicData uri="http://schemas.openxmlformats.org/presentationml/2006/ole">
            <mc:AlternateContent xmlns:mc="http://schemas.openxmlformats.org/markup-compatibility/2006">
              <mc:Choice xmlns:v="urn:schemas-microsoft-com:vml" Requires="v">
                <p:oleObj spid="_x0000_s2148" name="Формула" r:id="rId7" imgW="596900" imgH="228600" progId="Equation.3">
                  <p:embed/>
                </p:oleObj>
              </mc:Choice>
              <mc:Fallback>
                <p:oleObj name="Формула" r:id="rId7" imgW="596900" imgH="228600"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96980" y="1837501"/>
                        <a:ext cx="955719" cy="364083"/>
                      </a:xfrm>
                      <a:prstGeom prst="rect">
                        <a:avLst/>
                      </a:prstGeom>
                      <a:noFill/>
                    </p:spPr>
                  </p:pic>
                </p:oleObj>
              </mc:Fallback>
            </mc:AlternateContent>
          </a:graphicData>
        </a:graphic>
      </p:graphicFrame>
      <p:sp>
        <p:nvSpPr>
          <p:cNvPr id="11" name="Rectangle 6"/>
          <p:cNvSpPr>
            <a:spLocks noChangeArrowheads="1"/>
          </p:cNvSpPr>
          <p:nvPr/>
        </p:nvSpPr>
        <p:spPr bwMode="auto">
          <a:xfrm>
            <a:off x="690050" y="220158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1505416164"/>
              </p:ext>
            </p:extLst>
          </p:nvPr>
        </p:nvGraphicFramePr>
        <p:xfrm>
          <a:off x="690050" y="2171950"/>
          <a:ext cx="628210" cy="328383"/>
        </p:xfrm>
        <a:graphic>
          <a:graphicData uri="http://schemas.openxmlformats.org/presentationml/2006/ole">
            <mc:AlternateContent xmlns:mc="http://schemas.openxmlformats.org/markup-compatibility/2006">
              <mc:Choice xmlns:v="urn:schemas-microsoft-com:vml" Requires="v">
                <p:oleObj spid="_x0000_s2149" name="Формула" r:id="rId9" imgW="418918" imgH="215806" progId="Equation.3">
                  <p:embed/>
                </p:oleObj>
              </mc:Choice>
              <mc:Fallback>
                <p:oleObj name="Формула" r:id="rId9" imgW="418918" imgH="215806"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0050" y="2171950"/>
                        <a:ext cx="628210" cy="328383"/>
                      </a:xfrm>
                      <a:prstGeom prst="rect">
                        <a:avLst/>
                      </a:prstGeom>
                      <a:noFill/>
                    </p:spPr>
                  </p:pic>
                </p:oleObj>
              </mc:Fallback>
            </mc:AlternateContent>
          </a:graphicData>
        </a:graphic>
      </p:graphicFrame>
      <p:sp>
        <p:nvSpPr>
          <p:cNvPr id="13"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2747620689"/>
              </p:ext>
            </p:extLst>
          </p:nvPr>
        </p:nvGraphicFramePr>
        <p:xfrm>
          <a:off x="1596981" y="2209706"/>
          <a:ext cx="617582" cy="290627"/>
        </p:xfrm>
        <a:graphic>
          <a:graphicData uri="http://schemas.openxmlformats.org/presentationml/2006/ole">
            <mc:AlternateContent xmlns:mc="http://schemas.openxmlformats.org/markup-compatibility/2006">
              <mc:Choice xmlns:v="urn:schemas-microsoft-com:vml" Requires="v">
                <p:oleObj spid="_x0000_s2150" name="Формула" r:id="rId11" imgW="482391" imgH="228501" progId="Equation.3">
                  <p:embed/>
                </p:oleObj>
              </mc:Choice>
              <mc:Fallback>
                <p:oleObj name="Формула" r:id="rId11" imgW="482391" imgH="228501"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96981" y="2209706"/>
                        <a:ext cx="617582" cy="290627"/>
                      </a:xfrm>
                      <a:prstGeom prst="rect">
                        <a:avLst/>
                      </a:prstGeom>
                      <a:noFill/>
                    </p:spPr>
                  </p:pic>
                </p:oleObj>
              </mc:Fallback>
            </mc:AlternateContent>
          </a:graphicData>
        </a:graphic>
      </p:graphicFrame>
      <p:sp>
        <p:nvSpPr>
          <p:cNvPr id="17" name="Прямоугольник 16"/>
          <p:cNvSpPr/>
          <p:nvPr/>
        </p:nvSpPr>
        <p:spPr>
          <a:xfrm>
            <a:off x="596899" y="3065586"/>
            <a:ext cx="10525037" cy="923330"/>
          </a:xfrm>
          <a:prstGeom prst="rect">
            <a:avLst/>
          </a:prstGeom>
        </p:spPr>
        <p:txBody>
          <a:bodyPr wrap="square">
            <a:spAutoFit/>
          </a:bodyPr>
          <a:lstStyle/>
          <a:p>
            <a:pPr>
              <a:spcAft>
                <a:spcPts val="0"/>
              </a:spcAft>
            </a:pPr>
            <a:r>
              <a:rPr lang="ru-RU" dirty="0" err="1" smtClean="0">
                <a:latin typeface="Times New Roman" panose="02020603050405020304" pitchFamily="18" charset="0"/>
                <a:ea typeface="Times New Roman" panose="02020603050405020304" pitchFamily="18" charset="0"/>
              </a:rPr>
              <a:t>Агар</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кавшарланган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учларнинг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ҳарорати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хил </a:t>
            </a:r>
            <a:r>
              <a:rPr lang="ru-RU" dirty="0" err="1">
                <a:latin typeface="Times New Roman" panose="02020603050405020304" pitchFamily="18" charset="0"/>
                <a:ea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rPr>
              <a:t> ТЭЮК </a:t>
            </a:r>
            <a:r>
              <a:rPr lang="ru-RU" dirty="0" err="1">
                <a:latin typeface="Times New Roman" panose="02020603050405020304" pitchFamily="18" charset="0"/>
                <a:ea typeface="Times New Roman" panose="02020603050405020304" pitchFamily="18" charset="0"/>
              </a:rPr>
              <a:t>нолга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чунки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иккала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кавшарда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rPr>
              <a:t> ТЭЮК </a:t>
            </a:r>
            <a:r>
              <a:rPr lang="ru-RU" dirty="0" err="1">
                <a:latin typeface="Times New Roman" panose="02020603050405020304" pitchFamily="18" charset="0"/>
                <a:ea typeface="Times New Roman" panose="02020603050405020304" pitchFamily="18" charset="0"/>
              </a:rPr>
              <a:t>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узаро</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қарама-қарши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томонга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йўналган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демак</a:t>
            </a:r>
            <a:r>
              <a:rPr lang="ru-RU" dirty="0">
                <a:latin typeface="Times New Roman" panose="02020603050405020304" pitchFamily="18" charset="0"/>
                <a:ea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endParaRPr>
          </a:p>
          <a:p>
            <a:pPr>
              <a:spcAft>
                <a:spcPts val="0"/>
              </a:spcAft>
            </a:pPr>
            <a:r>
              <a:rPr lang="ru-RU"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
        <p:nvSpPr>
          <p:cNvPr id="20"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Объект 20"/>
          <p:cNvGraphicFramePr>
            <a:graphicFrameLocks noChangeAspect="1"/>
          </p:cNvGraphicFramePr>
          <p:nvPr>
            <p:extLst>
              <p:ext uri="{D42A27DB-BD31-4B8C-83A1-F6EECF244321}">
                <p14:modId xmlns:p14="http://schemas.microsoft.com/office/powerpoint/2010/main" val="1632341734"/>
              </p:ext>
            </p:extLst>
          </p:nvPr>
        </p:nvGraphicFramePr>
        <p:xfrm>
          <a:off x="690050" y="3624585"/>
          <a:ext cx="536294" cy="347866"/>
        </p:xfrm>
        <a:graphic>
          <a:graphicData uri="http://schemas.openxmlformats.org/presentationml/2006/ole">
            <mc:AlternateContent xmlns:mc="http://schemas.openxmlformats.org/markup-compatibility/2006">
              <mc:Choice xmlns:v="urn:schemas-microsoft-com:vml" Requires="v">
                <p:oleObj spid="_x0000_s2151" name="Формула" r:id="rId13" imgW="355446" imgH="228501" progId="Equation.3">
                  <p:embed/>
                </p:oleObj>
              </mc:Choice>
              <mc:Fallback>
                <p:oleObj name="Формула" r:id="rId13" imgW="355446" imgH="228501"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90050" y="3624585"/>
                        <a:ext cx="536294" cy="347866"/>
                      </a:xfrm>
                      <a:prstGeom prst="rect">
                        <a:avLst/>
                      </a:prstGeom>
                      <a:noFill/>
                    </p:spPr>
                  </p:pic>
                </p:oleObj>
              </mc:Fallback>
            </mc:AlternateContent>
          </a:graphicData>
        </a:graphic>
      </p:graphicFrame>
      <p:sp>
        <p:nvSpPr>
          <p:cNvPr id="22" name="Rectangle 12"/>
          <p:cNvSpPr>
            <a:spLocks noChangeArrowheads="1"/>
          </p:cNvSpPr>
          <p:nvPr/>
        </p:nvSpPr>
        <p:spPr bwMode="auto">
          <a:xfrm>
            <a:off x="2211343" y="4509386"/>
            <a:ext cx="2338949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23" name="Объект 22"/>
          <p:cNvGraphicFramePr>
            <a:graphicFrameLocks noChangeAspect="1"/>
          </p:cNvGraphicFramePr>
          <p:nvPr>
            <p:extLst>
              <p:ext uri="{D42A27DB-BD31-4B8C-83A1-F6EECF244321}">
                <p14:modId xmlns:p14="http://schemas.microsoft.com/office/powerpoint/2010/main" val="1675849716"/>
              </p:ext>
            </p:extLst>
          </p:nvPr>
        </p:nvGraphicFramePr>
        <p:xfrm>
          <a:off x="2211343" y="4509387"/>
          <a:ext cx="6468211" cy="757782"/>
        </p:xfrm>
        <a:graphic>
          <a:graphicData uri="http://schemas.openxmlformats.org/presentationml/2006/ole">
            <mc:AlternateContent xmlns:mc="http://schemas.openxmlformats.org/markup-compatibility/2006">
              <mc:Choice xmlns:v="urn:schemas-microsoft-com:vml" Requires="v">
                <p:oleObj spid="_x0000_s2152" name="Формула" r:id="rId15" imgW="1917700" imgH="228600" progId="Equation.3">
                  <p:embed/>
                </p:oleObj>
              </mc:Choice>
              <mc:Fallback>
                <p:oleObj name="Формула" r:id="rId15" imgW="1917700" imgH="228600" progId="Equation.3">
                  <p:embed/>
                  <p:pic>
                    <p:nvPicPr>
                      <p:cNvPr id="0" name="Object 11"/>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211343" y="4509387"/>
                        <a:ext cx="6468211" cy="757782"/>
                      </a:xfrm>
                      <a:prstGeom prst="rect">
                        <a:avLst/>
                      </a:prstGeom>
                      <a:noFill/>
                    </p:spPr>
                  </p:pic>
                </p:oleObj>
              </mc:Fallback>
            </mc:AlternateContent>
          </a:graphicData>
        </a:graphic>
      </p:graphicFrame>
      <p:sp>
        <p:nvSpPr>
          <p:cNvPr id="24" name="Прямоугольник 23"/>
          <p:cNvSpPr/>
          <p:nvPr/>
        </p:nvSpPr>
        <p:spPr>
          <a:xfrm>
            <a:off x="9061859" y="4860995"/>
            <a:ext cx="453970" cy="369332"/>
          </a:xfrm>
          <a:prstGeom prst="rect">
            <a:avLst/>
          </a:prstGeom>
        </p:spPr>
        <p:txBody>
          <a:bodyPr wrap="none">
            <a:spAutoFit/>
          </a:bodyPr>
          <a:lstStyle/>
          <a:p>
            <a:r>
              <a:rPr lang="ru-RU" dirty="0" smtClean="0">
                <a:latin typeface="Times New Roman" panose="02020603050405020304" pitchFamily="18" charset="0"/>
                <a:ea typeface="Times New Roman" panose="02020603050405020304" pitchFamily="18" charset="0"/>
              </a:rPr>
              <a:t>(2)</a:t>
            </a:r>
            <a:endParaRPr lang="ru-RU" dirty="0"/>
          </a:p>
        </p:txBody>
      </p:sp>
      <p:sp>
        <p:nvSpPr>
          <p:cNvPr id="25" name="Rectangle 14"/>
          <p:cNvSpPr>
            <a:spLocks noChangeArrowheads="1"/>
          </p:cNvSpPr>
          <p:nvPr/>
        </p:nvSpPr>
        <p:spPr bwMode="auto">
          <a:xfrm>
            <a:off x="2683328" y="5399684"/>
            <a:ext cx="3822278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26" name="Объект 25"/>
          <p:cNvGraphicFramePr>
            <a:graphicFrameLocks noChangeAspect="1"/>
          </p:cNvGraphicFramePr>
          <p:nvPr>
            <p:extLst>
              <p:ext uri="{D42A27DB-BD31-4B8C-83A1-F6EECF244321}">
                <p14:modId xmlns:p14="http://schemas.microsoft.com/office/powerpoint/2010/main" val="1750714719"/>
              </p:ext>
            </p:extLst>
          </p:nvPr>
        </p:nvGraphicFramePr>
        <p:xfrm>
          <a:off x="2683328" y="5399684"/>
          <a:ext cx="5336448" cy="1006877"/>
        </p:xfrm>
        <a:graphic>
          <a:graphicData uri="http://schemas.openxmlformats.org/presentationml/2006/ole">
            <mc:AlternateContent xmlns:mc="http://schemas.openxmlformats.org/markup-compatibility/2006">
              <mc:Choice xmlns:v="urn:schemas-microsoft-com:vml" Requires="v">
                <p:oleObj spid="_x0000_s2153" name="Формула" r:id="rId17" imgW="1193800" imgH="228600" progId="Equation.3">
                  <p:embed/>
                </p:oleObj>
              </mc:Choice>
              <mc:Fallback>
                <p:oleObj name="Формула" r:id="rId17" imgW="1193800" imgH="228600" progId="Equation.3">
                  <p:embed/>
                  <p:pic>
                    <p:nvPicPr>
                      <p:cNvPr id="0" name="Object 1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683328" y="5399684"/>
                        <a:ext cx="5336448" cy="1006877"/>
                      </a:xfrm>
                      <a:prstGeom prst="rect">
                        <a:avLst/>
                      </a:prstGeom>
                      <a:noFill/>
                    </p:spPr>
                  </p:pic>
                </p:oleObj>
              </mc:Fallback>
            </mc:AlternateContent>
          </a:graphicData>
        </a:graphic>
      </p:graphicFrame>
      <p:sp>
        <p:nvSpPr>
          <p:cNvPr id="27" name="Прямоугольник 26"/>
          <p:cNvSpPr/>
          <p:nvPr/>
        </p:nvSpPr>
        <p:spPr>
          <a:xfrm>
            <a:off x="8399844" y="5815866"/>
            <a:ext cx="453970" cy="369332"/>
          </a:xfrm>
          <a:prstGeom prst="rect">
            <a:avLst/>
          </a:prstGeom>
        </p:spPr>
        <p:txBody>
          <a:bodyPr wrap="none">
            <a:spAutoFit/>
          </a:bodyPr>
          <a:lstStyle/>
          <a:p>
            <a:r>
              <a:rPr lang="ru-RU" dirty="0" smtClean="0">
                <a:latin typeface="Times New Roman" panose="02020603050405020304" pitchFamily="18" charset="0"/>
                <a:ea typeface="Times New Roman" panose="02020603050405020304" pitchFamily="18" charset="0"/>
              </a:rPr>
              <a:t>(3)</a:t>
            </a:r>
            <a:endParaRPr lang="ru-RU" dirty="0"/>
          </a:p>
        </p:txBody>
      </p:sp>
      <p:sp>
        <p:nvSpPr>
          <p:cNvPr id="28" name="Прямоугольник 27"/>
          <p:cNvSpPr/>
          <p:nvPr/>
        </p:nvSpPr>
        <p:spPr>
          <a:xfrm>
            <a:off x="690050" y="6152646"/>
            <a:ext cx="2532121" cy="507831"/>
          </a:xfrm>
          <a:prstGeom prst="rect">
            <a:avLst/>
          </a:prstGeom>
        </p:spPr>
        <p:txBody>
          <a:bodyPr wrap="square">
            <a:spAutoFit/>
          </a:bodyPr>
          <a:lstStyle/>
          <a:p>
            <a:pPr algn="just">
              <a:lnSpc>
                <a:spcPct val="150000"/>
              </a:lnSpc>
              <a:spcAft>
                <a:spcPts val="0"/>
              </a:spcAft>
            </a:pPr>
            <a:r>
              <a:rPr lang="ru-RU" dirty="0">
                <a:latin typeface="Times New Roman" panose="02020603050405020304" pitchFamily="18" charset="0"/>
                <a:ea typeface="Times New Roman" panose="02020603050405020304" pitchFamily="18" charset="0"/>
              </a:rPr>
              <a:t>(3) ни (1) га </a:t>
            </a:r>
            <a:r>
              <a:rPr lang="ru-RU" dirty="0" err="1">
                <a:latin typeface="Times New Roman" panose="02020603050405020304" pitchFamily="18" charset="0"/>
                <a:ea typeface="Times New Roman" panose="02020603050405020304" pitchFamily="18" charset="0"/>
              </a:rPr>
              <a:t>қўйсак</a:t>
            </a:r>
            <a:r>
              <a:rPr lang="ru-RU" dirty="0">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
        <p:nvSpPr>
          <p:cNvPr id="14" name="Нижний колонтитул 13"/>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16" name="6.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9"/>
          <a:stretch>
            <a:fillRect/>
          </a:stretch>
        </p:blipFill>
        <p:spPr>
          <a:xfrm>
            <a:off x="11567478" y="76930"/>
            <a:ext cx="609600" cy="609600"/>
          </a:xfrm>
          <a:prstGeom prst="rect">
            <a:avLst/>
          </a:prstGeom>
        </p:spPr>
      </p:pic>
    </p:spTree>
    <p:extLst>
      <p:ext uri="{BB962C8B-B14F-4D97-AF65-F5344CB8AC3E}">
        <p14:creationId xmlns:p14="http://schemas.microsoft.com/office/powerpoint/2010/main" val="1843486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1035"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6</a:t>
            </a:fld>
            <a:endParaRPr lang="en-US" dirty="0"/>
          </a:p>
        </p:txBody>
      </p:sp>
      <p:sp>
        <p:nvSpPr>
          <p:cNvPr id="6"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smtClean="0"/>
              <a:t>Термоэлектрик</a:t>
            </a:r>
            <a:r>
              <a:rPr lang="ru-RU" sz="2000" b="1" dirty="0" smtClean="0"/>
              <a:t> </a:t>
            </a:r>
            <a:r>
              <a:rPr lang="ru-RU" sz="2000" b="1" dirty="0" err="1" smtClean="0"/>
              <a:t>термометрлар</a:t>
            </a:r>
            <a:r>
              <a:rPr lang="ru-RU" sz="2000" b="1" dirty="0" smtClean="0"/>
              <a:t> </a:t>
            </a:r>
            <a:r>
              <a:rPr lang="ru-RU" sz="2000" b="1" dirty="0" err="1" smtClean="0"/>
              <a:t>ҳақида</a:t>
            </a:r>
            <a:r>
              <a:rPr lang="ru-RU" sz="2000" b="1" dirty="0" smtClean="0"/>
              <a:t> </a:t>
            </a:r>
            <a:r>
              <a:rPr lang="ru-RU" sz="2000" b="1" dirty="0" err="1" smtClean="0"/>
              <a:t>умумий</a:t>
            </a:r>
            <a:r>
              <a:rPr lang="ru-RU" sz="2000" b="1" dirty="0" smtClean="0"/>
              <a:t> </a:t>
            </a:r>
            <a:r>
              <a:rPr lang="ru-RU" sz="2000" b="1" dirty="0" err="1" smtClean="0"/>
              <a:t>маълумотлар</a:t>
            </a:r>
            <a:endParaRPr lang="ru-RU" sz="2000" dirty="0"/>
          </a:p>
        </p:txBody>
      </p:sp>
      <p:sp>
        <p:nvSpPr>
          <p:cNvPr id="7" name="Rectangle 2"/>
          <p:cNvSpPr>
            <a:spLocks noChangeArrowheads="1"/>
          </p:cNvSpPr>
          <p:nvPr/>
        </p:nvSpPr>
        <p:spPr bwMode="auto">
          <a:xfrm>
            <a:off x="2714171" y="1088570"/>
            <a:ext cx="1868149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133855350"/>
              </p:ext>
            </p:extLst>
          </p:nvPr>
        </p:nvGraphicFramePr>
        <p:xfrm>
          <a:off x="2714172" y="1088571"/>
          <a:ext cx="5007420" cy="667656"/>
        </p:xfrm>
        <a:graphic>
          <a:graphicData uri="http://schemas.openxmlformats.org/presentationml/2006/ole">
            <mc:AlternateContent xmlns:mc="http://schemas.openxmlformats.org/markup-compatibility/2006">
              <mc:Choice xmlns:v="urn:schemas-microsoft-com:vml" Requires="v">
                <p:oleObj spid="_x0000_s4163" name="Формула" r:id="rId5" imgW="1714500" imgH="228600" progId="Equation.3">
                  <p:embed/>
                </p:oleObj>
              </mc:Choice>
              <mc:Fallback>
                <p:oleObj name="Формула" r:id="rId5" imgW="1714500" imgH="228600"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14172" y="1088571"/>
                        <a:ext cx="5007420" cy="667656"/>
                      </a:xfrm>
                      <a:prstGeom prst="rect">
                        <a:avLst/>
                      </a:prstGeom>
                      <a:noFill/>
                    </p:spPr>
                  </p:pic>
                </p:oleObj>
              </mc:Fallback>
            </mc:AlternateContent>
          </a:graphicData>
        </a:graphic>
      </p:graphicFrame>
      <p:sp>
        <p:nvSpPr>
          <p:cNvPr id="9" name="Прямоугольник 8"/>
          <p:cNvSpPr/>
          <p:nvPr/>
        </p:nvSpPr>
        <p:spPr>
          <a:xfrm>
            <a:off x="7875754" y="1449278"/>
            <a:ext cx="453970" cy="369332"/>
          </a:xfrm>
          <a:prstGeom prst="rect">
            <a:avLst/>
          </a:prstGeom>
        </p:spPr>
        <p:txBody>
          <a:bodyPr wrap="square">
            <a:spAutoFit/>
          </a:bodyPr>
          <a:lstStyle/>
          <a:p>
            <a:r>
              <a:rPr lang="ru-RU" dirty="0" smtClean="0">
                <a:latin typeface="Times New Roman" panose="02020603050405020304" pitchFamily="18" charset="0"/>
                <a:ea typeface="Times New Roman" panose="02020603050405020304" pitchFamily="18" charset="0"/>
              </a:rPr>
              <a:t>(4)</a:t>
            </a:r>
            <a:endParaRPr lang="ru-RU" dirty="0"/>
          </a:p>
        </p:txBody>
      </p:sp>
      <p:sp>
        <p:nvSpPr>
          <p:cNvPr id="10" name="Прямоугольник 9"/>
          <p:cNvSpPr/>
          <p:nvPr/>
        </p:nvSpPr>
        <p:spPr>
          <a:xfrm>
            <a:off x="420914" y="2071215"/>
            <a:ext cx="10765418" cy="1061829"/>
          </a:xfrm>
          <a:prstGeom prst="rect">
            <a:avLst/>
          </a:prstGeom>
        </p:spPr>
        <p:txBody>
          <a:bodyPr wrap="square">
            <a:spAutoFit/>
          </a:bodyPr>
          <a:lstStyle/>
          <a:p>
            <a:pPr>
              <a:spcAft>
                <a:spcPts val="0"/>
              </a:spcAft>
            </a:pPr>
            <a:r>
              <a:rPr lang="ru-RU" dirty="0">
                <a:latin typeface="Times New Roman" panose="02020603050405020304" pitchFamily="18" charset="0"/>
                <a:ea typeface="Times New Roman" panose="02020603050405020304" pitchFamily="18" charset="0"/>
              </a:rPr>
              <a:t>(4) </a:t>
            </a:r>
            <a:r>
              <a:rPr lang="ru-RU" dirty="0" err="1">
                <a:latin typeface="Times New Roman" panose="02020603050405020304" pitchFamily="18" charset="0"/>
                <a:ea typeface="Times New Roman" panose="02020603050405020304" pitchFamily="18" charset="0"/>
              </a:rPr>
              <a:t>тенгламадан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кўриниб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турибдики</a:t>
            </a:r>
            <a:r>
              <a:rPr lang="ru-RU" dirty="0">
                <a:latin typeface="Times New Roman" panose="02020603050405020304" pitchFamily="18" charset="0"/>
                <a:ea typeface="Times New Roman" panose="02020603050405020304" pitchFamily="18" charset="0"/>
              </a:rPr>
              <a:t>, ТЭЮК 2 та </a:t>
            </a:r>
            <a:r>
              <a:rPr lang="ru-RU" dirty="0" err="1" smtClean="0">
                <a:latin typeface="Times New Roman" panose="02020603050405020304" pitchFamily="18" charset="0"/>
                <a:ea typeface="Times New Roman" panose="02020603050405020304" pitchFamily="18" charset="0"/>
              </a:rPr>
              <a:t>ўзгарувчан</a:t>
            </a:r>
            <a:r>
              <a:rPr lang="ru-RU"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ва</a:t>
            </a:r>
            <a:r>
              <a:rPr lang="ru-RU"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ҳароратнинг</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мураккаб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функсиясидан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иборат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экан</a:t>
            </a:r>
            <a:r>
              <a:rPr lang="ru-RU" dirty="0">
                <a:latin typeface="Times New Roman" panose="02020603050405020304" pitchFamily="18" charset="0"/>
                <a:ea typeface="Times New Roman" panose="02020603050405020304" pitchFamily="18" charset="0"/>
              </a:rPr>
              <a:t>.</a:t>
            </a:r>
          </a:p>
          <a:p>
            <a:pPr algn="just">
              <a:lnSpc>
                <a:spcPct val="150000"/>
              </a:lnSpc>
              <a:spcAft>
                <a:spcPts val="0"/>
              </a:spcAft>
            </a:pP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Уланмалардан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ҳарорати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ўзгармас</a:t>
            </a:r>
            <a:r>
              <a:rPr lang="ru-RU" dirty="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масалан</a:t>
            </a:r>
            <a:r>
              <a:rPr lang="ru-RU"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унда</a:t>
            </a:r>
            <a:endParaRPr lang="ru-RU" dirty="0">
              <a:effectLst/>
              <a:latin typeface="Times New Roman" panose="02020603050405020304" pitchFamily="18" charset="0"/>
              <a:ea typeface="Times New Roman" panose="02020603050405020304" pitchFamily="18" charset="0"/>
            </a:endParaRPr>
          </a:p>
        </p:txBody>
      </p:sp>
      <p:sp>
        <p:nvSpPr>
          <p:cNvPr id="11" name="Rectangle 5"/>
          <p:cNvSpPr>
            <a:spLocks noChangeArrowheads="1"/>
          </p:cNvSpPr>
          <p:nvPr/>
        </p:nvSpPr>
        <p:spPr bwMode="auto">
          <a:xfrm>
            <a:off x="6527799" y="1893716"/>
            <a:ext cx="4009813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2798329239"/>
              </p:ext>
            </p:extLst>
          </p:nvPr>
        </p:nvGraphicFramePr>
        <p:xfrm>
          <a:off x="6527800" y="1893717"/>
          <a:ext cx="469900" cy="783167"/>
        </p:xfrm>
        <a:graphic>
          <a:graphicData uri="http://schemas.openxmlformats.org/presentationml/2006/ole">
            <mc:AlternateContent xmlns:mc="http://schemas.openxmlformats.org/markup-compatibility/2006">
              <mc:Choice xmlns:v="urn:schemas-microsoft-com:vml" Requires="v">
                <p:oleObj spid="_x0000_s4164" name="Формула" r:id="rId7" imgW="139639" imgH="241195" progId="Equation.3">
                  <p:embed/>
                </p:oleObj>
              </mc:Choice>
              <mc:Fallback>
                <p:oleObj name="Формула" r:id="rId7" imgW="139639" imgH="241195" progId="Equation.3">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27800" y="1893717"/>
                        <a:ext cx="469900" cy="783167"/>
                      </a:xfrm>
                      <a:prstGeom prst="rect">
                        <a:avLst/>
                      </a:prstGeom>
                      <a:noFill/>
                    </p:spPr>
                  </p:pic>
                </p:oleObj>
              </mc:Fallback>
            </mc:AlternateContent>
          </a:graphicData>
        </a:graphic>
      </p:graphicFrame>
      <p:sp>
        <p:nvSpPr>
          <p:cNvPr id="13" name="Rectangle 7"/>
          <p:cNvSpPr>
            <a:spLocks noChangeArrowheads="1"/>
          </p:cNvSpPr>
          <p:nvPr/>
        </p:nvSpPr>
        <p:spPr bwMode="auto">
          <a:xfrm>
            <a:off x="7266154" y="1926741"/>
            <a:ext cx="3886404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1759048339"/>
              </p:ext>
            </p:extLst>
          </p:nvPr>
        </p:nvGraphicFramePr>
        <p:xfrm>
          <a:off x="7266154" y="1926742"/>
          <a:ext cx="455438" cy="728701"/>
        </p:xfrm>
        <a:graphic>
          <a:graphicData uri="http://schemas.openxmlformats.org/presentationml/2006/ole">
            <mc:AlternateContent xmlns:mc="http://schemas.openxmlformats.org/markup-compatibility/2006">
              <mc:Choice xmlns:v="urn:schemas-microsoft-com:vml" Requires="v">
                <p:oleObj spid="_x0000_s4165" name="Формула" r:id="rId9" imgW="139700" imgH="228600" progId="Equation.3">
                  <p:embed/>
                </p:oleObj>
              </mc:Choice>
              <mc:Fallback>
                <p:oleObj name="Формула" r:id="rId9" imgW="139700" imgH="228600" progId="Equation.3">
                  <p:embed/>
                  <p:pic>
                    <p:nvPicPr>
                      <p:cNvPr id="0" name="Object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66154" y="1926742"/>
                        <a:ext cx="455438" cy="728701"/>
                      </a:xfrm>
                      <a:prstGeom prst="rect">
                        <a:avLst/>
                      </a:prstGeom>
                      <a:noFill/>
                    </p:spPr>
                  </p:pic>
                </p:oleObj>
              </mc:Fallback>
            </mc:AlternateContent>
          </a:graphicData>
        </a:graphic>
      </p:graphicFrame>
      <p:sp>
        <p:nvSpPr>
          <p:cNvPr id="15" name="Rectangle 9"/>
          <p:cNvSpPr>
            <a:spLocks noChangeArrowheads="1"/>
          </p:cNvSpPr>
          <p:nvPr/>
        </p:nvSpPr>
        <p:spPr bwMode="auto">
          <a:xfrm>
            <a:off x="6364454" y="2602380"/>
            <a:ext cx="3119394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645827301"/>
              </p:ext>
            </p:extLst>
          </p:nvPr>
        </p:nvGraphicFramePr>
        <p:xfrm>
          <a:off x="6364454" y="2602381"/>
          <a:ext cx="901700" cy="584886"/>
        </p:xfrm>
        <a:graphic>
          <a:graphicData uri="http://schemas.openxmlformats.org/presentationml/2006/ole">
            <mc:AlternateContent xmlns:mc="http://schemas.openxmlformats.org/markup-compatibility/2006">
              <mc:Choice xmlns:v="urn:schemas-microsoft-com:vml" Requires="v">
                <p:oleObj spid="_x0000_s4166" name="Формула" r:id="rId11" imgW="355446" imgH="228501" progId="Equation.3">
                  <p:embed/>
                </p:oleObj>
              </mc:Choice>
              <mc:Fallback>
                <p:oleObj name="Формула" r:id="rId11" imgW="355446" imgH="228501" progId="Equation.3">
                  <p:embed/>
                  <p:pic>
                    <p:nvPicPr>
                      <p:cNvPr id="0" name="Object 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64454" y="2602381"/>
                        <a:ext cx="901700" cy="584886"/>
                      </a:xfrm>
                      <a:prstGeom prst="rect">
                        <a:avLst/>
                      </a:prstGeom>
                      <a:noFill/>
                    </p:spPr>
                  </p:pic>
                </p:oleObj>
              </mc:Fallback>
            </mc:AlternateContent>
          </a:graphicData>
        </a:graphic>
      </p:graphicFrame>
      <p:sp>
        <p:nvSpPr>
          <p:cNvPr id="17" name="Rectangle 11"/>
          <p:cNvSpPr>
            <a:spLocks noChangeArrowheads="1"/>
          </p:cNvSpPr>
          <p:nvPr/>
        </p:nvSpPr>
        <p:spPr bwMode="auto">
          <a:xfrm>
            <a:off x="3619500" y="3606799"/>
            <a:ext cx="27042692"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1281914680"/>
              </p:ext>
            </p:extLst>
          </p:nvPr>
        </p:nvGraphicFramePr>
        <p:xfrm>
          <a:off x="3619500" y="3606800"/>
          <a:ext cx="3114146" cy="698500"/>
        </p:xfrm>
        <a:graphic>
          <a:graphicData uri="http://schemas.openxmlformats.org/presentationml/2006/ole">
            <mc:AlternateContent xmlns:mc="http://schemas.openxmlformats.org/markup-compatibility/2006">
              <mc:Choice xmlns:v="urn:schemas-microsoft-com:vml" Requires="v">
                <p:oleObj spid="_x0000_s4167" name="Формула" r:id="rId13" imgW="1016000" imgH="228600" progId="Equation.3">
                  <p:embed/>
                </p:oleObj>
              </mc:Choice>
              <mc:Fallback>
                <p:oleObj name="Формула" r:id="rId13" imgW="1016000" imgH="228600" progId="Equation.3">
                  <p:embed/>
                  <p:pic>
                    <p:nvPicPr>
                      <p:cNvPr id="0" name="Object 1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619500" y="3606800"/>
                        <a:ext cx="3114146" cy="698500"/>
                      </a:xfrm>
                      <a:prstGeom prst="rect">
                        <a:avLst/>
                      </a:prstGeom>
                      <a:noFill/>
                    </p:spPr>
                  </p:pic>
                </p:oleObj>
              </mc:Fallback>
            </mc:AlternateContent>
          </a:graphicData>
        </a:graphic>
      </p:graphicFrame>
      <p:sp>
        <p:nvSpPr>
          <p:cNvPr id="19" name="Прямоугольник 18"/>
          <p:cNvSpPr/>
          <p:nvPr/>
        </p:nvSpPr>
        <p:spPr>
          <a:xfrm>
            <a:off x="6815304" y="3893110"/>
            <a:ext cx="453970" cy="369332"/>
          </a:xfrm>
          <a:prstGeom prst="rect">
            <a:avLst/>
          </a:prstGeom>
        </p:spPr>
        <p:txBody>
          <a:bodyPr wrap="none">
            <a:spAutoFit/>
          </a:bodyPr>
          <a:lstStyle/>
          <a:p>
            <a:r>
              <a:rPr lang="ru-RU" dirty="0">
                <a:latin typeface="Times New Roman" panose="02020603050405020304" pitchFamily="18" charset="0"/>
                <a:ea typeface="Times New Roman" panose="02020603050405020304" pitchFamily="18" charset="0"/>
              </a:rPr>
              <a:t>(5)</a:t>
            </a:r>
            <a:endParaRPr lang="ru-RU" dirty="0"/>
          </a:p>
        </p:txBody>
      </p:sp>
      <p:sp>
        <p:nvSpPr>
          <p:cNvPr id="20" name="Прямоугольник 19"/>
          <p:cNvSpPr/>
          <p:nvPr/>
        </p:nvSpPr>
        <p:spPr>
          <a:xfrm>
            <a:off x="420914" y="4483042"/>
            <a:ext cx="10589986" cy="923330"/>
          </a:xfrm>
          <a:prstGeom prst="rect">
            <a:avLst/>
          </a:prstGeom>
        </p:spPr>
        <p:txBody>
          <a:bodyPr wrap="square">
            <a:spAutoFit/>
          </a:bodyPr>
          <a:lstStyle/>
          <a:p>
            <a:r>
              <a:rPr lang="ru-RU" dirty="0">
                <a:latin typeface="Times New Roman" panose="02020603050405020304" pitchFamily="18" charset="0"/>
                <a:ea typeface="Times New Roman" panose="02020603050405020304" pitchFamily="18" charset="0"/>
              </a:rPr>
              <a:t>(5) </a:t>
            </a:r>
            <a:r>
              <a:rPr lang="ru-RU" dirty="0" err="1">
                <a:latin typeface="Times New Roman" panose="02020603050405020304" pitchFamily="18" charset="0"/>
                <a:ea typeface="Times New Roman" panose="02020603050405020304" pitchFamily="18" charset="0"/>
              </a:rPr>
              <a:t>ифода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мазкўр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терможуфт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даражалаш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йўли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ТЭЮК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ҳарорат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нисбатини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топиш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ҳароратни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масаласини</a:t>
            </a:r>
            <a:r>
              <a:rPr lang="ru-RU" dirty="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тескари</a:t>
            </a:r>
            <a:r>
              <a:rPr lang="ru-RU" dirty="0" smtClean="0">
                <a:latin typeface="Times New Roman" panose="02020603050405020304" pitchFamily="18" charset="0"/>
                <a:ea typeface="Times New Roman" panose="02020603050405020304" pitchFamily="18" charset="0"/>
              </a:rPr>
              <a:t> </a:t>
            </a:r>
            <a:r>
              <a:rPr lang="ru-RU" dirty="0" err="1" smtClean="0"/>
              <a:t>ечиш</a:t>
            </a:r>
            <a:r>
              <a:rPr lang="ru-RU" dirty="0" smtClean="0"/>
              <a:t> </a:t>
            </a:r>
            <a:r>
              <a:rPr lang="ru-RU" dirty="0" err="1" smtClean="0"/>
              <a:t>кераклигини</a:t>
            </a:r>
            <a:r>
              <a:rPr lang="ru-RU" dirty="0"/>
              <a:t>, </a:t>
            </a:r>
            <a:r>
              <a:rPr lang="ru-RU" dirty="0" err="1"/>
              <a:t>яъни</a:t>
            </a:r>
            <a:r>
              <a:rPr lang="ru-RU" dirty="0"/>
              <a:t> </a:t>
            </a:r>
            <a:r>
              <a:rPr lang="ru-RU" dirty="0" err="1"/>
              <a:t>терможуфтнинг</a:t>
            </a:r>
            <a:r>
              <a:rPr lang="ru-RU" dirty="0"/>
              <a:t> </a:t>
            </a:r>
            <a:r>
              <a:rPr lang="ru-RU" dirty="0" err="1"/>
              <a:t>ТЭЮКини</a:t>
            </a:r>
            <a:r>
              <a:rPr lang="ru-RU" dirty="0"/>
              <a:t> </a:t>
            </a:r>
            <a:r>
              <a:rPr lang="ru-RU" dirty="0" err="1"/>
              <a:t>ўлчаш</a:t>
            </a:r>
            <a:r>
              <a:rPr lang="ru-RU" dirty="0"/>
              <a:t> </a:t>
            </a:r>
            <a:r>
              <a:rPr lang="ru-RU" dirty="0" err="1"/>
              <a:t>билан</a:t>
            </a:r>
            <a:r>
              <a:rPr lang="ru-RU" dirty="0"/>
              <a:t> </a:t>
            </a:r>
            <a:r>
              <a:rPr lang="ru-RU" dirty="0" err="1"/>
              <a:t>ҳароратнинг</a:t>
            </a:r>
            <a:r>
              <a:rPr lang="ru-RU" dirty="0"/>
              <a:t> </a:t>
            </a:r>
            <a:r>
              <a:rPr lang="ru-RU" dirty="0" err="1"/>
              <a:t>қийматини</a:t>
            </a:r>
            <a:r>
              <a:rPr lang="ru-RU" dirty="0"/>
              <a:t> </a:t>
            </a:r>
            <a:r>
              <a:rPr lang="ru-RU" dirty="0" err="1"/>
              <a:t>аниқлаш</a:t>
            </a:r>
            <a:r>
              <a:rPr lang="ru-RU" dirty="0"/>
              <a:t> </a:t>
            </a:r>
            <a:r>
              <a:rPr lang="ru-RU" dirty="0" err="1"/>
              <a:t>мумкинлигини</a:t>
            </a:r>
            <a:r>
              <a:rPr lang="ru-RU" dirty="0"/>
              <a:t> </a:t>
            </a:r>
            <a:r>
              <a:rPr lang="ru-RU" dirty="0" err="1"/>
              <a:t>билдиради</a:t>
            </a:r>
            <a:endParaRPr lang="ru-RU" dirty="0"/>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5"/>
          <a:stretch>
            <a:fillRect/>
          </a:stretch>
        </p:blipFill>
        <p:spPr>
          <a:xfrm>
            <a:off x="11567478" y="153850"/>
            <a:ext cx="609600" cy="609600"/>
          </a:xfrm>
          <a:prstGeom prst="rect">
            <a:avLst/>
          </a:prstGeom>
        </p:spPr>
      </p:pic>
    </p:spTree>
    <p:extLst>
      <p:ext uri="{BB962C8B-B14F-4D97-AF65-F5344CB8AC3E}">
        <p14:creationId xmlns:p14="http://schemas.microsoft.com/office/powerpoint/2010/main" val="3651210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22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42900" y="990601"/>
            <a:ext cx="10611612" cy="2260600"/>
          </a:xfrm>
        </p:spPr>
        <p:txBody>
          <a:bodyPr/>
          <a:lstStyle/>
          <a:p>
            <a:pPr algn="just"/>
            <a:r>
              <a:rPr lang="ru-RU" dirty="0" err="1" smtClean="0"/>
              <a:t>Ўлчаш</a:t>
            </a:r>
            <a:r>
              <a:rPr lang="ru-RU" dirty="0" smtClean="0"/>
              <a:t> </a:t>
            </a:r>
            <a:r>
              <a:rPr lang="ru-RU" dirty="0" err="1"/>
              <a:t>асбобини</a:t>
            </a:r>
            <a:r>
              <a:rPr lang="ru-RU" dirty="0"/>
              <a:t> </a:t>
            </a:r>
            <a:r>
              <a:rPr lang="ru-RU" dirty="0" err="1"/>
              <a:t>улаш</a:t>
            </a:r>
            <a:r>
              <a:rPr lang="ru-RU" dirty="0"/>
              <a:t> </a:t>
            </a:r>
            <a:r>
              <a:rPr lang="ru-RU" dirty="0" err="1"/>
              <a:t>учун</a:t>
            </a:r>
            <a:r>
              <a:rPr lang="ru-RU" dirty="0"/>
              <a:t> </a:t>
            </a:r>
            <a:r>
              <a:rPr lang="ru-RU" dirty="0" err="1"/>
              <a:t>уланмалардан</a:t>
            </a:r>
            <a:r>
              <a:rPr lang="ru-RU" dirty="0"/>
              <a:t> </a:t>
            </a:r>
            <a:r>
              <a:rPr lang="ru-RU" dirty="0" err="1"/>
              <a:t>биридаги</a:t>
            </a:r>
            <a:r>
              <a:rPr lang="ru-RU" dirty="0"/>
              <a:t> </a:t>
            </a:r>
            <a:r>
              <a:rPr lang="ru-RU" dirty="0" err="1"/>
              <a:t>занжирини</a:t>
            </a:r>
            <a:r>
              <a:rPr lang="ru-RU" dirty="0"/>
              <a:t> (2-расм, а) </a:t>
            </a:r>
            <a:r>
              <a:rPr lang="ru-RU" dirty="0" err="1"/>
              <a:t>ёки</a:t>
            </a:r>
            <a:r>
              <a:rPr lang="ru-RU" dirty="0"/>
              <a:t> </a:t>
            </a:r>
            <a:r>
              <a:rPr lang="ru-RU" dirty="0" err="1"/>
              <a:t>термоэлектродлардан</a:t>
            </a:r>
            <a:r>
              <a:rPr lang="ru-RU" dirty="0"/>
              <a:t> </a:t>
            </a:r>
            <a:r>
              <a:rPr lang="ru-RU" dirty="0" err="1"/>
              <a:t>бирини</a:t>
            </a:r>
            <a:r>
              <a:rPr lang="ru-RU" dirty="0"/>
              <a:t> </a:t>
            </a:r>
            <a:r>
              <a:rPr lang="ru-RU" dirty="0" err="1"/>
              <a:t>ўзиш</a:t>
            </a:r>
            <a:r>
              <a:rPr lang="ru-RU" dirty="0"/>
              <a:t> (2-расм, б) </a:t>
            </a:r>
            <a:r>
              <a:rPr lang="ru-RU" dirty="0" err="1"/>
              <a:t>керак</a:t>
            </a:r>
            <a:r>
              <a:rPr lang="ru-RU" dirty="0"/>
              <a:t>.</a:t>
            </a:r>
          </a:p>
          <a:p>
            <a:pPr algn="just"/>
            <a:r>
              <a:rPr lang="ru-RU" dirty="0"/>
              <a:t>	</a:t>
            </a:r>
            <a:r>
              <a:rPr lang="ru-RU" dirty="0" err="1"/>
              <a:t>Терможуфт</a:t>
            </a:r>
            <a:r>
              <a:rPr lang="ru-RU" dirty="0"/>
              <a:t> </a:t>
            </a:r>
            <a:r>
              <a:rPr lang="ru-RU" dirty="0" err="1"/>
              <a:t>занжирига</a:t>
            </a:r>
            <a:r>
              <a:rPr lang="ru-RU" dirty="0"/>
              <a:t> </a:t>
            </a:r>
            <a:r>
              <a:rPr lang="ru-RU" dirty="0" err="1"/>
              <a:t>учинчи</a:t>
            </a:r>
            <a:r>
              <a:rPr lang="ru-RU" dirty="0"/>
              <a:t> </a:t>
            </a:r>
            <a:r>
              <a:rPr lang="uz-Cyrl-UZ" dirty="0"/>
              <a:t>C </a:t>
            </a:r>
            <a:r>
              <a:rPr lang="ru-RU" dirty="0" err="1"/>
              <a:t>ўтказгични</a:t>
            </a:r>
            <a:r>
              <a:rPr lang="ru-RU" dirty="0"/>
              <a:t> </a:t>
            </a:r>
            <a:r>
              <a:rPr lang="ru-RU" dirty="0" err="1"/>
              <a:t>улаш</a:t>
            </a:r>
            <a:r>
              <a:rPr lang="ru-RU" dirty="0"/>
              <a:t> </a:t>
            </a:r>
            <a:r>
              <a:rPr lang="ru-RU" dirty="0" err="1"/>
              <a:t>вариантларидаги</a:t>
            </a:r>
            <a:r>
              <a:rPr lang="ru-RU" dirty="0"/>
              <a:t> </a:t>
            </a:r>
            <a:r>
              <a:rPr lang="ru-RU" dirty="0" err="1"/>
              <a:t>жамланган</a:t>
            </a:r>
            <a:r>
              <a:rPr lang="ru-RU" dirty="0"/>
              <a:t> </a:t>
            </a:r>
            <a:r>
              <a:rPr lang="ru-RU" dirty="0" err="1"/>
              <a:t>ТЭЮКини</a:t>
            </a:r>
            <a:r>
              <a:rPr lang="ru-RU" dirty="0"/>
              <a:t> </a:t>
            </a:r>
            <a:r>
              <a:rPr lang="ru-RU" dirty="0" err="1"/>
              <a:t>кўриб</a:t>
            </a:r>
            <a:r>
              <a:rPr lang="ru-RU" dirty="0"/>
              <a:t> </a:t>
            </a:r>
            <a:r>
              <a:rPr lang="ru-RU" dirty="0" err="1"/>
              <a:t>чиқамиз</a:t>
            </a:r>
            <a:r>
              <a:rPr lang="ru-RU" dirty="0"/>
              <a:t> 2-расм, а </a:t>
            </a:r>
            <a:r>
              <a:rPr lang="ru-RU" dirty="0" err="1"/>
              <a:t>даги</a:t>
            </a:r>
            <a:r>
              <a:rPr lang="ru-RU" dirty="0"/>
              <a:t> вариант </a:t>
            </a:r>
            <a:r>
              <a:rPr lang="ru-RU" dirty="0" err="1"/>
              <a:t>учун</a:t>
            </a:r>
            <a:r>
              <a:rPr lang="ru-RU" dirty="0"/>
              <a:t>:</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7</a:t>
            </a:fld>
            <a:endParaRPr lang="en-US" dirty="0"/>
          </a:p>
        </p:txBody>
      </p:sp>
      <p:sp>
        <p:nvSpPr>
          <p:cNvPr id="6"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smtClean="0"/>
              <a:t>Термоэлектрик</a:t>
            </a:r>
            <a:r>
              <a:rPr lang="ru-RU" sz="2000" b="1" dirty="0" smtClean="0"/>
              <a:t> </a:t>
            </a:r>
            <a:r>
              <a:rPr lang="ru-RU" sz="2000" b="1" dirty="0" err="1" smtClean="0"/>
              <a:t>термометрлар</a:t>
            </a:r>
            <a:r>
              <a:rPr lang="ru-RU" sz="2000" b="1" dirty="0" smtClean="0"/>
              <a:t> </a:t>
            </a:r>
            <a:r>
              <a:rPr lang="ru-RU" sz="2000" b="1" dirty="0" err="1" smtClean="0"/>
              <a:t>ҳақида</a:t>
            </a:r>
            <a:r>
              <a:rPr lang="ru-RU" sz="2000" b="1" dirty="0" smtClean="0"/>
              <a:t> </a:t>
            </a:r>
            <a:r>
              <a:rPr lang="ru-RU" sz="2000" b="1" dirty="0" err="1" smtClean="0"/>
              <a:t>умумий</a:t>
            </a:r>
            <a:r>
              <a:rPr lang="ru-RU" sz="2000" b="1" dirty="0" smtClean="0"/>
              <a:t> </a:t>
            </a:r>
            <a:r>
              <a:rPr lang="ru-RU" sz="2000" b="1" dirty="0" err="1" smtClean="0"/>
              <a:t>маълумотлар</a:t>
            </a:r>
            <a:endParaRPr lang="ru-RU" sz="2000" dirty="0"/>
          </a:p>
        </p:txBody>
      </p:sp>
      <p:sp>
        <p:nvSpPr>
          <p:cNvPr id="7" name="Rectangle 2"/>
          <p:cNvSpPr>
            <a:spLocks noChangeArrowheads="1"/>
          </p:cNvSpPr>
          <p:nvPr/>
        </p:nvSpPr>
        <p:spPr bwMode="auto">
          <a:xfrm>
            <a:off x="2755900" y="3372946"/>
            <a:ext cx="1319658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4126455460"/>
              </p:ext>
            </p:extLst>
          </p:nvPr>
        </p:nvGraphicFramePr>
        <p:xfrm>
          <a:off x="2755900" y="3372947"/>
          <a:ext cx="6185822" cy="538653"/>
        </p:xfrm>
        <a:graphic>
          <a:graphicData uri="http://schemas.openxmlformats.org/presentationml/2006/ole">
            <mc:AlternateContent xmlns:mc="http://schemas.openxmlformats.org/markup-compatibility/2006">
              <mc:Choice xmlns:v="urn:schemas-microsoft-com:vml" Requires="v">
                <p:oleObj spid="_x0000_s5168" name="Формула" r:id="rId5" imgW="2552700" imgH="228600" progId="Equation.3">
                  <p:embed/>
                </p:oleObj>
              </mc:Choice>
              <mc:Fallback>
                <p:oleObj name="Формула" r:id="rId5" imgW="2552700" imgH="228600"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55900" y="3372947"/>
                        <a:ext cx="6185822" cy="538653"/>
                      </a:xfrm>
                      <a:prstGeom prst="rect">
                        <a:avLst/>
                      </a:prstGeom>
                      <a:noFill/>
                    </p:spPr>
                  </p:pic>
                </p:oleObj>
              </mc:Fallback>
            </mc:AlternateContent>
          </a:graphicData>
        </a:graphic>
      </p:graphicFrame>
      <p:sp>
        <p:nvSpPr>
          <p:cNvPr id="9" name="Прямоугольник 8"/>
          <p:cNvSpPr/>
          <p:nvPr/>
        </p:nvSpPr>
        <p:spPr>
          <a:xfrm>
            <a:off x="8941722" y="3680374"/>
            <a:ext cx="453970" cy="369332"/>
          </a:xfrm>
          <a:prstGeom prst="rect">
            <a:avLst/>
          </a:prstGeom>
        </p:spPr>
        <p:txBody>
          <a:bodyPr wrap="none">
            <a:spAutoFit/>
          </a:bodyPr>
          <a:lstStyle/>
          <a:p>
            <a:r>
              <a:rPr lang="ru-RU" dirty="0">
                <a:latin typeface="Times New Roman" panose="02020603050405020304" pitchFamily="18" charset="0"/>
                <a:ea typeface="Times New Roman" panose="02020603050405020304" pitchFamily="18" charset="0"/>
              </a:rPr>
              <a:t>(6)</a:t>
            </a:r>
            <a:endParaRPr lang="ru-RU" dirty="0"/>
          </a:p>
        </p:txBody>
      </p:sp>
      <p:sp>
        <p:nvSpPr>
          <p:cNvPr id="10" name="Прямоугольник 9"/>
          <p:cNvSpPr/>
          <p:nvPr/>
        </p:nvSpPr>
        <p:spPr>
          <a:xfrm>
            <a:off x="2070212" y="4121216"/>
            <a:ext cx="3778599"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rPr>
              <a:t>яъни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уланмалар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ҳарорати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бўлса</a:t>
            </a:r>
            <a:endParaRPr lang="ru-RU" dirty="0"/>
          </a:p>
        </p:txBody>
      </p:sp>
      <p:sp>
        <p:nvSpPr>
          <p:cNvPr id="11" name="Rectangle 4"/>
          <p:cNvSpPr>
            <a:spLocks noChangeArrowheads="1"/>
          </p:cNvSpPr>
          <p:nvPr/>
        </p:nvSpPr>
        <p:spPr bwMode="auto">
          <a:xfrm>
            <a:off x="1384411" y="4121216"/>
            <a:ext cx="2372497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3898346783"/>
              </p:ext>
            </p:extLst>
          </p:nvPr>
        </p:nvGraphicFramePr>
        <p:xfrm>
          <a:off x="1384412" y="4121216"/>
          <a:ext cx="685800" cy="444843"/>
        </p:xfrm>
        <a:graphic>
          <a:graphicData uri="http://schemas.openxmlformats.org/presentationml/2006/ole">
            <mc:AlternateContent xmlns:mc="http://schemas.openxmlformats.org/markup-compatibility/2006">
              <mc:Choice xmlns:v="urn:schemas-microsoft-com:vml" Requires="v">
                <p:oleObj spid="_x0000_s5169" name="Формула" r:id="rId7" imgW="355446" imgH="228501" progId="Equation.3">
                  <p:embed/>
                </p:oleObj>
              </mc:Choice>
              <mc:Fallback>
                <p:oleObj name="Формула" r:id="rId7" imgW="355446" imgH="228501"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84412" y="4121216"/>
                        <a:ext cx="685800" cy="444843"/>
                      </a:xfrm>
                      <a:prstGeom prst="rect">
                        <a:avLst/>
                      </a:prstGeom>
                      <a:noFill/>
                    </p:spPr>
                  </p:pic>
                </p:oleObj>
              </mc:Fallback>
            </mc:AlternateContent>
          </a:graphicData>
        </a:graphic>
      </p:graphicFrame>
      <p:sp>
        <p:nvSpPr>
          <p:cNvPr id="13" name="Rectangle 6"/>
          <p:cNvSpPr>
            <a:spLocks noChangeArrowheads="1"/>
          </p:cNvSpPr>
          <p:nvPr/>
        </p:nvSpPr>
        <p:spPr bwMode="auto">
          <a:xfrm>
            <a:off x="2755899" y="4844774"/>
            <a:ext cx="1587795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4125541467"/>
              </p:ext>
            </p:extLst>
          </p:nvPr>
        </p:nvGraphicFramePr>
        <p:xfrm>
          <a:off x="2498725" y="4845050"/>
          <a:ext cx="5522913" cy="515938"/>
        </p:xfrm>
        <a:graphic>
          <a:graphicData uri="http://schemas.openxmlformats.org/presentationml/2006/ole">
            <mc:AlternateContent xmlns:mc="http://schemas.openxmlformats.org/markup-compatibility/2006">
              <mc:Choice xmlns:v="urn:schemas-microsoft-com:vml" Requires="v">
                <p:oleObj spid="_x0000_s5170" name="Формула" r:id="rId9" imgW="2450880" imgH="228600" progId="Equation.3">
                  <p:embed/>
                </p:oleObj>
              </mc:Choice>
              <mc:Fallback>
                <p:oleObj name="Формула" r:id="rId9" imgW="2450880" imgH="228600" progId="Equation.3">
                  <p:embed/>
                  <p:pic>
                    <p:nvPicPr>
                      <p:cNvPr id="0" name="Object 5"/>
                      <p:cNvPicPr>
                        <a:picLocks noChangeAspect="1" noChangeArrowheads="1"/>
                      </p:cNvPicPr>
                      <p:nvPr/>
                    </p:nvPicPr>
                    <p:blipFill>
                      <a:blip r:embed="rId10"/>
                      <a:srcRect/>
                      <a:stretch>
                        <a:fillRect/>
                      </a:stretch>
                    </p:blipFill>
                    <p:spPr bwMode="auto">
                      <a:xfrm>
                        <a:off x="2498725" y="4845050"/>
                        <a:ext cx="5522913" cy="515938"/>
                      </a:xfrm>
                      <a:prstGeom prst="rect">
                        <a:avLst/>
                      </a:prstGeom>
                      <a:noFill/>
                    </p:spPr>
                  </p:pic>
                </p:oleObj>
              </mc:Fallback>
            </mc:AlternateContent>
          </a:graphicData>
        </a:graphic>
      </p:graphicFrame>
      <p:sp>
        <p:nvSpPr>
          <p:cNvPr id="15" name="Прямоугольник 14"/>
          <p:cNvSpPr/>
          <p:nvPr/>
        </p:nvSpPr>
        <p:spPr>
          <a:xfrm>
            <a:off x="8205122" y="5024160"/>
            <a:ext cx="453970" cy="369332"/>
          </a:xfrm>
          <a:prstGeom prst="rect">
            <a:avLst/>
          </a:prstGeom>
        </p:spPr>
        <p:txBody>
          <a:bodyPr wrap="none">
            <a:spAutoFit/>
          </a:bodyPr>
          <a:lstStyle/>
          <a:p>
            <a:r>
              <a:rPr lang="ru-RU" dirty="0" smtClean="0">
                <a:latin typeface="Times New Roman" panose="02020603050405020304" pitchFamily="18" charset="0"/>
                <a:ea typeface="Times New Roman" panose="02020603050405020304" pitchFamily="18" charset="0"/>
              </a:rPr>
              <a:t>(7)</a:t>
            </a:r>
            <a:endParaRPr lang="ru-RU" dirty="0"/>
          </a:p>
        </p:txBody>
      </p:sp>
      <p:sp>
        <p:nvSpPr>
          <p:cNvPr id="2" name="Прямоугольник 1"/>
          <p:cNvSpPr/>
          <p:nvPr/>
        </p:nvSpPr>
        <p:spPr>
          <a:xfrm>
            <a:off x="547802" y="5480249"/>
            <a:ext cx="2774029" cy="507831"/>
          </a:xfrm>
          <a:prstGeom prst="rect">
            <a:avLst/>
          </a:prstGeom>
        </p:spPr>
        <p:txBody>
          <a:bodyPr wrap="none">
            <a:spAutoFit/>
          </a:bodyPr>
          <a:lstStyle/>
          <a:p>
            <a:pPr algn="just">
              <a:lnSpc>
                <a:spcPct val="150000"/>
              </a:lnSpc>
              <a:spcAft>
                <a:spcPts val="0"/>
              </a:spcAft>
            </a:pP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тенгламадан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маълумки</a:t>
            </a:r>
            <a:r>
              <a:rPr lang="ru-RU" dirty="0">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
        <p:nvSpPr>
          <p:cNvPr id="16" name="Rectangle 23"/>
          <p:cNvSpPr>
            <a:spLocks noChangeArrowheads="1"/>
          </p:cNvSpPr>
          <p:nvPr/>
        </p:nvSpPr>
        <p:spPr bwMode="auto">
          <a:xfrm>
            <a:off x="2748832" y="6028364"/>
            <a:ext cx="2887847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1361978898"/>
              </p:ext>
            </p:extLst>
          </p:nvPr>
        </p:nvGraphicFramePr>
        <p:xfrm>
          <a:off x="2748832" y="6028365"/>
          <a:ext cx="4354333" cy="586594"/>
        </p:xfrm>
        <a:graphic>
          <a:graphicData uri="http://schemas.openxmlformats.org/presentationml/2006/ole">
            <mc:AlternateContent xmlns:mc="http://schemas.openxmlformats.org/markup-compatibility/2006">
              <mc:Choice xmlns:v="urn:schemas-microsoft-com:vml" Requires="v">
                <p:oleObj spid="_x0000_s5171" name="Формула" r:id="rId11" imgW="1752600" imgH="228600" progId="Equation.3">
                  <p:embed/>
                </p:oleObj>
              </mc:Choice>
              <mc:Fallback>
                <p:oleObj name="Формула" r:id="rId11" imgW="1752600" imgH="228600" progId="Equation.3">
                  <p:embed/>
                  <p:pic>
                    <p:nvPicPr>
                      <p:cNvPr id="0" name="Object 2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48832" y="6028365"/>
                        <a:ext cx="4354333" cy="586594"/>
                      </a:xfrm>
                      <a:prstGeom prst="rect">
                        <a:avLst/>
                      </a:prstGeom>
                      <a:noFill/>
                    </p:spPr>
                  </p:pic>
                </p:oleObj>
              </mc:Fallback>
            </mc:AlternateContent>
          </a:graphicData>
        </a:graphic>
      </p:graphicFrame>
      <p:sp>
        <p:nvSpPr>
          <p:cNvPr id="18" name="Прямоугольник 17"/>
          <p:cNvSpPr/>
          <p:nvPr/>
        </p:nvSpPr>
        <p:spPr>
          <a:xfrm>
            <a:off x="7103165" y="6166058"/>
            <a:ext cx="453970" cy="369332"/>
          </a:xfrm>
          <a:prstGeom prst="rect">
            <a:avLst/>
          </a:prstGeom>
        </p:spPr>
        <p:txBody>
          <a:bodyPr wrap="none">
            <a:spAutoFit/>
          </a:bodyPr>
          <a:lstStyle/>
          <a:p>
            <a:r>
              <a:rPr lang="ru-RU" dirty="0" smtClean="0">
                <a:latin typeface="Times New Roman" panose="02020603050405020304" pitchFamily="18" charset="0"/>
                <a:ea typeface="Times New Roman" panose="02020603050405020304" pitchFamily="18" charset="0"/>
              </a:rPr>
              <a:t>(8)</a:t>
            </a:r>
            <a:endParaRPr lang="ru-RU" dirty="0"/>
          </a:p>
        </p:txBody>
      </p:sp>
      <p:sp>
        <p:nvSpPr>
          <p:cNvPr id="19" name="Нижний колонтитул 18"/>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20" name="6.7">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567478" y="111617"/>
            <a:ext cx="609600" cy="609600"/>
          </a:xfrm>
          <a:prstGeom prst="rect">
            <a:avLst/>
          </a:prstGeom>
        </p:spPr>
      </p:pic>
    </p:spTree>
    <p:extLst>
      <p:ext uri="{BB962C8B-B14F-4D97-AF65-F5344CB8AC3E}">
        <p14:creationId xmlns:p14="http://schemas.microsoft.com/office/powerpoint/2010/main" val="1960449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2075"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28034" y="901521"/>
            <a:ext cx="10426478" cy="540913"/>
          </a:xfrm>
        </p:spPr>
        <p:txBody>
          <a:bodyPr/>
          <a:lstStyle/>
          <a:p>
            <a:pPr marL="0" indent="0">
              <a:buNone/>
            </a:pPr>
            <a:r>
              <a:rPr lang="ru-RU" dirty="0"/>
              <a:t>(8) ни (6) га </a:t>
            </a:r>
            <a:r>
              <a:rPr lang="ru-RU" dirty="0" err="1"/>
              <a:t>қўйиб</a:t>
            </a:r>
            <a:r>
              <a:rPr lang="ru-RU" dirty="0"/>
              <a:t> </a:t>
            </a:r>
            <a:r>
              <a:rPr lang="ru-RU" dirty="0" err="1"/>
              <a:t>чиқсак</a:t>
            </a:r>
            <a:r>
              <a:rPr lang="ru-RU" dirty="0"/>
              <a:t> (4) </a:t>
            </a:r>
            <a:r>
              <a:rPr lang="ru-RU" dirty="0" err="1"/>
              <a:t>тенглама</a:t>
            </a:r>
            <a:r>
              <a:rPr lang="ru-RU" dirty="0"/>
              <a:t> </a:t>
            </a:r>
            <a:r>
              <a:rPr lang="ru-RU" dirty="0" err="1"/>
              <a:t>келиб</a:t>
            </a:r>
            <a:r>
              <a:rPr lang="ru-RU" dirty="0"/>
              <a:t> </a:t>
            </a:r>
            <a:r>
              <a:rPr lang="ru-RU" dirty="0" err="1"/>
              <a:t>чиқади</a:t>
            </a:r>
            <a:r>
              <a:rPr lang="ru-RU" dirty="0"/>
              <a:t>. 2-расм, б </a:t>
            </a:r>
            <a:r>
              <a:rPr lang="ru-RU" dirty="0" err="1"/>
              <a:t>даги</a:t>
            </a:r>
            <a:r>
              <a:rPr lang="ru-RU" dirty="0"/>
              <a:t> вариант </a:t>
            </a:r>
            <a:r>
              <a:rPr lang="ru-RU" dirty="0" err="1"/>
              <a:t>учун</a:t>
            </a:r>
            <a:r>
              <a:rPr lang="ru-RU" dirty="0"/>
              <a:t>:</a:t>
            </a:r>
          </a:p>
          <a:p>
            <a:pPr marL="0" indent="0">
              <a:buNone/>
            </a:pPr>
            <a:endParaRPr lang="ru-RU"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8</a:t>
            </a:fld>
            <a:endParaRPr lang="en-US" dirty="0"/>
          </a:p>
        </p:txBody>
      </p:sp>
      <p:sp>
        <p:nvSpPr>
          <p:cNvPr id="6"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smtClean="0"/>
              <a:t>Термоэлектрик</a:t>
            </a:r>
            <a:r>
              <a:rPr lang="ru-RU" sz="2000" b="1" dirty="0" smtClean="0"/>
              <a:t> </a:t>
            </a:r>
            <a:r>
              <a:rPr lang="ru-RU" sz="2000" b="1" dirty="0" err="1" smtClean="0"/>
              <a:t>термометрлар</a:t>
            </a:r>
            <a:r>
              <a:rPr lang="ru-RU" sz="2000" b="1" dirty="0" smtClean="0"/>
              <a:t> </a:t>
            </a:r>
            <a:r>
              <a:rPr lang="ru-RU" sz="2000" b="1" dirty="0" err="1" smtClean="0"/>
              <a:t>ҳақида</a:t>
            </a:r>
            <a:r>
              <a:rPr lang="ru-RU" sz="2000" b="1" dirty="0" smtClean="0"/>
              <a:t> </a:t>
            </a:r>
            <a:r>
              <a:rPr lang="ru-RU" sz="2000" b="1" dirty="0" err="1" smtClean="0"/>
              <a:t>умумий</a:t>
            </a:r>
            <a:r>
              <a:rPr lang="ru-RU" sz="2000" b="1" dirty="0" smtClean="0"/>
              <a:t> </a:t>
            </a:r>
            <a:r>
              <a:rPr lang="ru-RU" sz="2000" b="1" dirty="0" err="1" smtClean="0"/>
              <a:t>маълумотлар</a:t>
            </a:r>
            <a:endParaRPr lang="ru-RU" sz="2000" dirty="0"/>
          </a:p>
        </p:txBody>
      </p:sp>
      <p:sp>
        <p:nvSpPr>
          <p:cNvPr id="7" name="Rectangle 2"/>
          <p:cNvSpPr>
            <a:spLocks noChangeArrowheads="1"/>
          </p:cNvSpPr>
          <p:nvPr/>
        </p:nvSpPr>
        <p:spPr bwMode="auto">
          <a:xfrm>
            <a:off x="2318197" y="1484624"/>
            <a:ext cx="1469215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122649992"/>
              </p:ext>
            </p:extLst>
          </p:nvPr>
        </p:nvGraphicFramePr>
        <p:xfrm>
          <a:off x="2318197" y="1484625"/>
          <a:ext cx="6301758" cy="489949"/>
        </p:xfrm>
        <a:graphic>
          <a:graphicData uri="http://schemas.openxmlformats.org/presentationml/2006/ole">
            <mc:AlternateContent xmlns:mc="http://schemas.openxmlformats.org/markup-compatibility/2006">
              <mc:Choice xmlns:v="urn:schemas-microsoft-com:vml" Requires="v">
                <p:oleObj spid="_x0000_s6187" name="Формула" r:id="rId5" imgW="2946400" imgH="228600" progId="Equation.3">
                  <p:embed/>
                </p:oleObj>
              </mc:Choice>
              <mc:Fallback>
                <p:oleObj name="Формула" r:id="rId5" imgW="2946400" imgH="228600"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18197" y="1484625"/>
                        <a:ext cx="6301758" cy="489949"/>
                      </a:xfrm>
                      <a:prstGeom prst="rect">
                        <a:avLst/>
                      </a:prstGeom>
                      <a:noFill/>
                    </p:spPr>
                  </p:pic>
                </p:oleObj>
              </mc:Fallback>
            </mc:AlternateContent>
          </a:graphicData>
        </a:graphic>
      </p:graphicFrame>
      <p:sp>
        <p:nvSpPr>
          <p:cNvPr id="9" name="Прямоугольник 8"/>
          <p:cNvSpPr/>
          <p:nvPr/>
        </p:nvSpPr>
        <p:spPr>
          <a:xfrm>
            <a:off x="8619955" y="1647305"/>
            <a:ext cx="453970" cy="369332"/>
          </a:xfrm>
          <a:prstGeom prst="rect">
            <a:avLst/>
          </a:prstGeom>
        </p:spPr>
        <p:txBody>
          <a:bodyPr wrap="none">
            <a:spAutoFit/>
          </a:bodyPr>
          <a:lstStyle/>
          <a:p>
            <a:r>
              <a:rPr lang="ru-RU" dirty="0">
                <a:latin typeface="Times New Roman" panose="02020603050405020304" pitchFamily="18" charset="0"/>
                <a:ea typeface="Times New Roman" panose="02020603050405020304" pitchFamily="18" charset="0"/>
              </a:rPr>
              <a:t>(9)</a:t>
            </a:r>
            <a:endParaRPr lang="ru-RU" dirty="0"/>
          </a:p>
        </p:txBody>
      </p:sp>
      <p:sp>
        <p:nvSpPr>
          <p:cNvPr id="10" name="Прямоугольник 9"/>
          <p:cNvSpPr/>
          <p:nvPr/>
        </p:nvSpPr>
        <p:spPr>
          <a:xfrm>
            <a:off x="528034" y="2160399"/>
            <a:ext cx="10426478" cy="369332"/>
          </a:xfrm>
          <a:prstGeom prst="rect">
            <a:avLst/>
          </a:prstGeom>
        </p:spPr>
        <p:txBody>
          <a:bodyPr wrap="square">
            <a:spAutoFit/>
          </a:bodyPr>
          <a:lstStyle/>
          <a:p>
            <a:pPr>
              <a:spcAft>
                <a:spcPts val="0"/>
              </a:spcAft>
            </a:pPr>
            <a:r>
              <a:rPr lang="ru-RU" dirty="0" err="1" smtClean="0">
                <a:latin typeface="Times New Roman" panose="02020603050405020304" pitchFamily="18" charset="0"/>
                <a:ea typeface="Times New Roman" panose="02020603050405020304" pitchFamily="18" charset="0"/>
              </a:rPr>
              <a:t>Агар</a:t>
            </a:r>
            <a:r>
              <a:rPr lang="ru-RU"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ва</a:t>
            </a:r>
            <a:r>
              <a:rPr lang="ru-RU"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ҳисобга</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олинса</a:t>
            </a:r>
            <a:r>
              <a:rPr lang="ru-RU" dirty="0">
                <a:latin typeface="Times New Roman" panose="02020603050405020304" pitchFamily="18" charset="0"/>
                <a:ea typeface="Times New Roman" panose="02020603050405020304" pitchFamily="18" charset="0"/>
              </a:rPr>
              <a:t>, (9) </a:t>
            </a:r>
            <a:r>
              <a:rPr lang="ru-RU" dirty="0" err="1">
                <a:latin typeface="Times New Roman" panose="02020603050405020304" pitchFamily="18" charset="0"/>
                <a:ea typeface="Times New Roman" panose="02020603050405020304" pitchFamily="18" charset="0"/>
              </a:rPr>
              <a:t>тенглама</a:t>
            </a:r>
            <a:r>
              <a:rPr lang="ru-RU" dirty="0">
                <a:latin typeface="Times New Roman" panose="02020603050405020304" pitchFamily="18" charset="0"/>
                <a:ea typeface="Times New Roman" panose="02020603050405020304" pitchFamily="18" charset="0"/>
              </a:rPr>
              <a:t> (4) </a:t>
            </a:r>
            <a:r>
              <a:rPr lang="ru-RU" dirty="0" err="1">
                <a:latin typeface="Times New Roman" panose="02020603050405020304" pitchFamily="18" charset="0"/>
                <a:ea typeface="Times New Roman" panose="02020603050405020304" pitchFamily="18" charset="0"/>
              </a:rPr>
              <a:t>тенгламага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айланади</a:t>
            </a:r>
            <a:r>
              <a:rPr lang="ru-RU" dirty="0">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
        <p:nvSpPr>
          <p:cNvPr id="11" name="Rectangle 4"/>
          <p:cNvSpPr>
            <a:spLocks noChangeArrowheads="1"/>
          </p:cNvSpPr>
          <p:nvPr/>
        </p:nvSpPr>
        <p:spPr bwMode="auto">
          <a:xfrm>
            <a:off x="1184722" y="2229654"/>
            <a:ext cx="15452052"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885665881"/>
              </p:ext>
            </p:extLst>
          </p:nvPr>
        </p:nvGraphicFramePr>
        <p:xfrm>
          <a:off x="1184722" y="2229655"/>
          <a:ext cx="1436558" cy="289726"/>
        </p:xfrm>
        <a:graphic>
          <a:graphicData uri="http://schemas.openxmlformats.org/presentationml/2006/ole">
            <mc:AlternateContent xmlns:mc="http://schemas.openxmlformats.org/markup-compatibility/2006">
              <mc:Choice xmlns:v="urn:schemas-microsoft-com:vml" Requires="v">
                <p:oleObj spid="_x0000_s6188" name="Формула" r:id="rId7" imgW="1130300" imgH="228600" progId="Equation.3">
                  <p:embed/>
                </p:oleObj>
              </mc:Choice>
              <mc:Fallback>
                <p:oleObj name="Формула" r:id="rId7" imgW="1130300" imgH="228600"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4722" y="2229655"/>
                        <a:ext cx="1436558" cy="289726"/>
                      </a:xfrm>
                      <a:prstGeom prst="rect">
                        <a:avLst/>
                      </a:prstGeom>
                      <a:noFill/>
                    </p:spPr>
                  </p:pic>
                </p:oleObj>
              </mc:Fallback>
            </mc:AlternateContent>
          </a:graphicData>
        </a:graphic>
      </p:graphicFrame>
      <p:sp>
        <p:nvSpPr>
          <p:cNvPr id="13" name="Rectangle 6"/>
          <p:cNvSpPr>
            <a:spLocks noChangeArrowheads="1"/>
          </p:cNvSpPr>
          <p:nvPr/>
        </p:nvSpPr>
        <p:spPr bwMode="auto">
          <a:xfrm>
            <a:off x="2895600" y="2205840"/>
            <a:ext cx="1334447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1653467096"/>
              </p:ext>
            </p:extLst>
          </p:nvPr>
        </p:nvGraphicFramePr>
        <p:xfrm>
          <a:off x="2895599" y="2205841"/>
          <a:ext cx="1448771" cy="313540"/>
        </p:xfrm>
        <a:graphic>
          <a:graphicData uri="http://schemas.openxmlformats.org/presentationml/2006/ole">
            <mc:AlternateContent xmlns:mc="http://schemas.openxmlformats.org/markup-compatibility/2006">
              <mc:Choice xmlns:v="urn:schemas-microsoft-com:vml" Requires="v">
                <p:oleObj spid="_x0000_s6189" name="Формула" r:id="rId9" imgW="1104900" imgH="228600" progId="Equation.3">
                  <p:embed/>
                </p:oleObj>
              </mc:Choice>
              <mc:Fallback>
                <p:oleObj name="Формула" r:id="rId9" imgW="1104900" imgH="228600"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95599" y="2205841"/>
                        <a:ext cx="1448771" cy="313540"/>
                      </a:xfrm>
                      <a:prstGeom prst="rect">
                        <a:avLst/>
                      </a:prstGeom>
                      <a:noFill/>
                    </p:spPr>
                  </p:pic>
                </p:oleObj>
              </mc:Fallback>
            </mc:AlternateContent>
          </a:graphicData>
        </a:graphic>
      </p:graphicFrame>
      <p:sp>
        <p:nvSpPr>
          <p:cNvPr id="15" name="Прямоугольник 14"/>
          <p:cNvSpPr/>
          <p:nvPr/>
        </p:nvSpPr>
        <p:spPr>
          <a:xfrm>
            <a:off x="528034" y="2650071"/>
            <a:ext cx="10426478" cy="923330"/>
          </a:xfrm>
          <a:prstGeom prst="rect">
            <a:avLst/>
          </a:prstGeom>
        </p:spPr>
        <p:txBody>
          <a:bodyPr wrap="square">
            <a:spAutoFit/>
          </a:bodyPr>
          <a:lstStyle/>
          <a:p>
            <a:pPr algn="just"/>
            <a:r>
              <a:rPr lang="ru-RU" dirty="0" err="1">
                <a:latin typeface="Times New Roman" panose="02020603050405020304" pitchFamily="18" charset="0"/>
                <a:ea typeface="Times New Roman" panose="02020603050405020304" pitchFamily="18" charset="0"/>
              </a:rPr>
              <a:t>Бундан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қуйидаги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муҳим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ҳулоса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чиқариш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терможуфтнинг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учларидаги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ҳарорати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хил </a:t>
            </a:r>
            <a:r>
              <a:rPr lang="ru-RU" dirty="0" err="1">
                <a:latin typeface="Times New Roman" panose="02020603050405020304" pitchFamily="18" charset="0"/>
                <a:ea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учинчи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ўтказгич</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уланганда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ҳам</a:t>
            </a:r>
            <a:r>
              <a:rPr lang="ru-RU" dirty="0">
                <a:latin typeface="Times New Roman" panose="02020603050405020304" pitchFamily="18" charset="0"/>
                <a:ea typeface="Times New Roman" panose="02020603050405020304" pitchFamily="18" charset="0"/>
              </a:rPr>
              <a:t> ТЭЮК </a:t>
            </a:r>
            <a:r>
              <a:rPr lang="ru-RU" dirty="0" err="1">
                <a:latin typeface="Times New Roman" panose="02020603050405020304" pitchFamily="18" charset="0"/>
                <a:ea typeface="Times New Roman" panose="02020603050405020304" pitchFamily="18" charset="0"/>
              </a:rPr>
              <a:t>ўзгармайди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Демак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терможуфт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симлари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ўлчов</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асбоблари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қаршиликларни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экан</a:t>
            </a:r>
            <a:r>
              <a:rPr lang="ru-RU" dirty="0">
                <a:latin typeface="Times New Roman" panose="02020603050405020304" pitchFamily="18" charset="0"/>
                <a:ea typeface="Times New Roman" panose="02020603050405020304" pitchFamily="18" charset="0"/>
              </a:rPr>
              <a:t>.</a:t>
            </a:r>
            <a:endParaRPr lang="ru-RU" dirty="0"/>
          </a:p>
        </p:txBody>
      </p:sp>
      <p:sp>
        <p:nvSpPr>
          <p:cNvPr id="16" name="Прямоугольник 15"/>
          <p:cNvSpPr/>
          <p:nvPr/>
        </p:nvSpPr>
        <p:spPr>
          <a:xfrm>
            <a:off x="571984" y="3573401"/>
            <a:ext cx="10382528" cy="923330"/>
          </a:xfrm>
          <a:prstGeom prst="rect">
            <a:avLst/>
          </a:prstGeom>
        </p:spPr>
        <p:txBody>
          <a:bodyPr wrap="square">
            <a:spAutoFit/>
          </a:bodyPr>
          <a:lstStyle/>
          <a:p>
            <a:pPr algn="just">
              <a:spcAft>
                <a:spcPts val="0"/>
              </a:spcAft>
            </a:pPr>
            <a:r>
              <a:rPr lang="en-US" dirty="0">
                <a:latin typeface="Times New Roman" panose="02020603050405020304" pitchFamily="18" charset="0"/>
                <a:ea typeface="Times New Roman" panose="02020603050405020304" pitchFamily="18" charset="0"/>
              </a:rPr>
              <a:t>E</a:t>
            </a:r>
            <a:r>
              <a:rPr lang="ru-RU" dirty="0" err="1">
                <a:latin typeface="Times New Roman" panose="02020603050405020304" pitchFamily="18" charset="0"/>
                <a:ea typeface="Times New Roman" panose="02020603050405020304" pitchFamily="18" charset="0"/>
              </a:rPr>
              <a:t>ркин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учлардаги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ҳарорати</a:t>
            </a:r>
            <a:r>
              <a:rPr lang="ru-RU" dirty="0">
                <a:latin typeface="Times New Roman" panose="02020603050405020304" pitchFamily="18" charset="0"/>
                <a:ea typeface="Times New Roman" panose="02020603050405020304" pitchFamily="18" charset="0"/>
              </a:rPr>
              <a:t> т</a:t>
            </a:r>
            <a:r>
              <a:rPr lang="ru-RU" baseline="-25000" dirty="0">
                <a:latin typeface="Times New Roman" panose="02020603050405020304" pitchFamily="18" charset="0"/>
                <a:ea typeface="Times New Roman" panose="02020603050405020304" pitchFamily="18" charset="0"/>
              </a:rPr>
              <a:t>0</a:t>
            </a:r>
            <a:r>
              <a:rPr lang="ru-RU" dirty="0">
                <a:latin typeface="Times New Roman" panose="02020603050405020304" pitchFamily="18" charset="0"/>
                <a:ea typeface="Times New Roman" panose="02020603050405020304" pitchFamily="18" charset="0"/>
              </a:rPr>
              <a:t> га </a:t>
            </a:r>
            <a:r>
              <a:rPr lang="ru-RU"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бўлганда</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тузатиш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киритиш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термоэлектр</a:t>
            </a:r>
            <a:r>
              <a:rPr lang="ru-RU" dirty="0">
                <a:latin typeface="Times New Roman" panose="02020603050405020304" pitchFamily="18" charset="0"/>
                <a:ea typeface="Times New Roman" panose="02020603050405020304" pitchFamily="18" charset="0"/>
              </a:rPr>
              <a:t> термометр </a:t>
            </a:r>
            <a:r>
              <a:rPr lang="ru-RU" dirty="0" err="1">
                <a:latin typeface="Times New Roman" panose="02020603050405020304" pitchFamily="18" charset="0"/>
                <a:ea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қиладиган</a:t>
            </a:r>
            <a:r>
              <a:rPr lang="ru-RU" dirty="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термо</a:t>
            </a:r>
            <a:r>
              <a:rPr lang="ru-RU" dirty="0" smtClean="0">
                <a:latin typeface="Times New Roman" panose="02020603050405020304" pitchFamily="18" charset="0"/>
                <a:ea typeface="Times New Roman" panose="02020603050405020304" pitchFamily="18" charset="0"/>
              </a:rPr>
              <a:t> Э</a:t>
            </a:r>
            <a:r>
              <a:rPr lang="uz-Cyrl-UZ" dirty="0" smtClean="0">
                <a:latin typeface="Times New Roman" panose="02020603050405020304" pitchFamily="18" charset="0"/>
                <a:ea typeface="Times New Roman" panose="02020603050405020304" pitchFamily="18" charset="0"/>
              </a:rPr>
              <a:t>Ю</a:t>
            </a:r>
            <a:r>
              <a:rPr lang="ru-RU" dirty="0" smtClean="0">
                <a:latin typeface="Times New Roman" panose="02020603050405020304" pitchFamily="18" charset="0"/>
                <a:ea typeface="Times New Roman" panose="02020603050405020304" pitchFamily="18" charset="0"/>
              </a:rPr>
              <a:t>К             га </a:t>
            </a:r>
            <a:r>
              <a:rPr lang="ru-RU" dirty="0" err="1">
                <a:latin typeface="Times New Roman" panose="02020603050405020304" pitchFamily="18" charset="0"/>
                <a:ea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 </a:t>
            </a:r>
            <a:r>
              <a:rPr lang="ru-RU" dirty="0"/>
              <a:t>Э(</a:t>
            </a:r>
            <a:r>
              <a:rPr lang="ru-RU" i="1" dirty="0"/>
              <a:t>т</a:t>
            </a:r>
            <a:r>
              <a:rPr lang="uz-Cyrl-UZ" i="1" baseline="-25000" dirty="0"/>
              <a:t>2</a:t>
            </a:r>
            <a:r>
              <a:rPr lang="ru-RU" i="1" dirty="0"/>
              <a:t>, 0</a:t>
            </a:r>
            <a:r>
              <a:rPr lang="ru-RU" dirty="0"/>
              <a:t>) </a:t>
            </a:r>
            <a:r>
              <a:rPr lang="ru-RU" dirty="0" smtClean="0">
                <a:latin typeface="Times New Roman" panose="02020603050405020304" pitchFamily="18" charset="0"/>
                <a:ea typeface="Times New Roman" panose="02020603050405020304" pitchFamily="18" charset="0"/>
              </a:rPr>
              <a:t>ни </a:t>
            </a:r>
            <a:r>
              <a:rPr lang="ru-RU" dirty="0" err="1">
                <a:latin typeface="Times New Roman" panose="02020603050405020304" pitchFamily="18" charset="0"/>
                <a:ea typeface="Times New Roman" panose="02020603050405020304" pitchFamily="18" charset="0"/>
              </a:rPr>
              <a:t>қушиш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лозим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шунда</a:t>
            </a:r>
            <a:r>
              <a:rPr lang="ru-RU" dirty="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термоЭ</a:t>
            </a:r>
            <a:r>
              <a:rPr lang="uz-Cyrl-UZ" dirty="0" smtClean="0">
                <a:latin typeface="Times New Roman" panose="02020603050405020304" pitchFamily="18" charset="0"/>
                <a:ea typeface="Times New Roman" panose="02020603050405020304" pitchFamily="18" charset="0"/>
              </a:rPr>
              <a:t>Ю</a:t>
            </a:r>
            <a:r>
              <a:rPr lang="ru-RU" dirty="0" smtClean="0">
                <a:latin typeface="Times New Roman" panose="02020603050405020304" pitchFamily="18" charset="0"/>
                <a:ea typeface="Times New Roman" panose="02020603050405020304" pitchFamily="18" charset="0"/>
              </a:rPr>
              <a:t>К </a:t>
            </a:r>
            <a:r>
              <a:rPr lang="ru-RU" dirty="0">
                <a:latin typeface="Times New Roman" panose="02020603050405020304" pitchFamily="18" charset="0"/>
                <a:ea typeface="Times New Roman" panose="02020603050405020304" pitchFamily="18" charset="0"/>
              </a:rPr>
              <a:t>Э(т, 0) </a:t>
            </a:r>
            <a:r>
              <a:rPr lang="ru-RU" dirty="0" err="1">
                <a:latin typeface="Times New Roman" panose="02020603050405020304" pitchFamily="18" charset="0"/>
                <a:ea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топилади</a:t>
            </a:r>
            <a:r>
              <a:rPr lang="ru-RU" dirty="0">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
        <p:nvSpPr>
          <p:cNvPr id="17" name="Rectangle 8"/>
          <p:cNvSpPr>
            <a:spLocks noChangeArrowheads="1"/>
          </p:cNvSpPr>
          <p:nvPr/>
        </p:nvSpPr>
        <p:spPr bwMode="auto">
          <a:xfrm flipV="1">
            <a:off x="3953845" y="3693740"/>
            <a:ext cx="1847105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3748834635"/>
              </p:ext>
            </p:extLst>
          </p:nvPr>
        </p:nvGraphicFramePr>
        <p:xfrm>
          <a:off x="3829051" y="3576008"/>
          <a:ext cx="716446" cy="419383"/>
        </p:xfrm>
        <a:graphic>
          <a:graphicData uri="http://schemas.openxmlformats.org/presentationml/2006/ole">
            <mc:AlternateContent xmlns:mc="http://schemas.openxmlformats.org/markup-compatibility/2006">
              <mc:Choice xmlns:v="urn:schemas-microsoft-com:vml" Requires="v">
                <p:oleObj spid="_x0000_s6190" name="Формула" r:id="rId11" imgW="393529" imgH="228501" progId="Equation.3">
                  <p:embed/>
                </p:oleObj>
              </mc:Choice>
              <mc:Fallback>
                <p:oleObj name="Формула" r:id="rId11" imgW="393529" imgH="228501"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829051" y="3576008"/>
                        <a:ext cx="716446" cy="419383"/>
                      </a:xfrm>
                      <a:prstGeom prst="rect">
                        <a:avLst/>
                      </a:prstGeom>
                      <a:noFill/>
                    </p:spPr>
                  </p:pic>
                </p:oleObj>
              </mc:Fallback>
            </mc:AlternateContent>
          </a:graphicData>
        </a:graphic>
      </p:graphicFrame>
      <p:sp>
        <p:nvSpPr>
          <p:cNvPr id="19" name="Rectangle 10"/>
          <p:cNvSpPr>
            <a:spLocks noChangeArrowheads="1"/>
          </p:cNvSpPr>
          <p:nvPr/>
        </p:nvSpPr>
        <p:spPr bwMode="auto">
          <a:xfrm>
            <a:off x="3008243" y="3922340"/>
            <a:ext cx="1551912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20" name="Объект 19"/>
          <p:cNvGraphicFramePr>
            <a:graphicFrameLocks noChangeAspect="1"/>
          </p:cNvGraphicFramePr>
          <p:nvPr>
            <p:extLst>
              <p:ext uri="{D42A27DB-BD31-4B8C-83A1-F6EECF244321}">
                <p14:modId xmlns:p14="http://schemas.microsoft.com/office/powerpoint/2010/main" val="2116811527"/>
              </p:ext>
            </p:extLst>
          </p:nvPr>
        </p:nvGraphicFramePr>
        <p:xfrm>
          <a:off x="2979668" y="3903289"/>
          <a:ext cx="725557" cy="370498"/>
        </p:xfrm>
        <a:graphic>
          <a:graphicData uri="http://schemas.openxmlformats.org/presentationml/2006/ole">
            <mc:AlternateContent xmlns:mc="http://schemas.openxmlformats.org/markup-compatibility/2006">
              <mc:Choice xmlns:v="urn:schemas-microsoft-com:vml" Requires="v">
                <p:oleObj spid="_x0000_s6191" name="Формула" r:id="rId13" imgW="444307" imgH="228501" progId="Equation.3">
                  <p:embed/>
                </p:oleObj>
              </mc:Choice>
              <mc:Fallback>
                <p:oleObj name="Формула" r:id="rId13" imgW="444307" imgH="228501" progId="Equation.3">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79668" y="3903289"/>
                        <a:ext cx="725557" cy="370498"/>
                      </a:xfrm>
                      <a:prstGeom prst="rect">
                        <a:avLst/>
                      </a:prstGeom>
                      <a:noFill/>
                    </p:spPr>
                  </p:pic>
                </p:oleObj>
              </mc:Fallback>
            </mc:AlternateContent>
          </a:graphicData>
        </a:graphic>
      </p:graphicFrame>
      <p:sp>
        <p:nvSpPr>
          <p:cNvPr id="21" name="Rectangle 12"/>
          <p:cNvSpPr>
            <a:spLocks noChangeArrowheads="1"/>
          </p:cNvSpPr>
          <p:nvPr/>
        </p:nvSpPr>
        <p:spPr bwMode="auto">
          <a:xfrm>
            <a:off x="2665690" y="4603675"/>
            <a:ext cx="2882031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22" name="Объект 21"/>
          <p:cNvGraphicFramePr>
            <a:graphicFrameLocks noChangeAspect="1"/>
          </p:cNvGraphicFramePr>
          <p:nvPr>
            <p:extLst>
              <p:ext uri="{D42A27DB-BD31-4B8C-83A1-F6EECF244321}">
                <p14:modId xmlns:p14="http://schemas.microsoft.com/office/powerpoint/2010/main" val="1563839204"/>
              </p:ext>
            </p:extLst>
          </p:nvPr>
        </p:nvGraphicFramePr>
        <p:xfrm>
          <a:off x="2665691" y="4603675"/>
          <a:ext cx="1288154" cy="657781"/>
        </p:xfrm>
        <a:graphic>
          <a:graphicData uri="http://schemas.openxmlformats.org/presentationml/2006/ole">
            <mc:AlternateContent xmlns:mc="http://schemas.openxmlformats.org/markup-compatibility/2006">
              <mc:Choice xmlns:v="urn:schemas-microsoft-com:vml" Requires="v">
                <p:oleObj spid="_x0000_s6192" name="Формула" r:id="rId15" imgW="444307" imgH="228501" progId="Equation.3">
                  <p:embed/>
                </p:oleObj>
              </mc:Choice>
              <mc:Fallback>
                <p:oleObj name="Формула" r:id="rId15" imgW="444307" imgH="228501" progId="Equation.3">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665691" y="4603675"/>
                        <a:ext cx="1288154" cy="657781"/>
                      </a:xfrm>
                      <a:prstGeom prst="rect">
                        <a:avLst/>
                      </a:prstGeom>
                      <a:noFill/>
                    </p:spPr>
                  </p:pic>
                </p:oleObj>
              </mc:Fallback>
            </mc:AlternateContent>
          </a:graphicData>
        </a:graphic>
      </p:graphicFrame>
      <p:sp>
        <p:nvSpPr>
          <p:cNvPr id="23" name="Прямоугольник 22"/>
          <p:cNvSpPr/>
          <p:nvPr/>
        </p:nvSpPr>
        <p:spPr>
          <a:xfrm>
            <a:off x="3939331" y="4631566"/>
            <a:ext cx="3387081" cy="584775"/>
          </a:xfrm>
          <a:prstGeom prst="rect">
            <a:avLst/>
          </a:prstGeom>
        </p:spPr>
        <p:txBody>
          <a:bodyPr wrap="none">
            <a:spAutoFit/>
          </a:bodyPr>
          <a:lstStyle/>
          <a:p>
            <a:r>
              <a:rPr lang="ru-RU" sz="3200" dirty="0">
                <a:latin typeface="Times New Roman" panose="02020603050405020304" pitchFamily="18" charset="0"/>
                <a:ea typeface="Times New Roman" panose="02020603050405020304" pitchFamily="18" charset="0"/>
              </a:rPr>
              <a:t>+ Е(т</a:t>
            </a:r>
            <a:r>
              <a:rPr lang="ru-RU" sz="3200" baseline="-25000" dirty="0">
                <a:latin typeface="Times New Roman" panose="02020603050405020304" pitchFamily="18" charset="0"/>
                <a:ea typeface="Times New Roman" panose="02020603050405020304" pitchFamily="18" charset="0"/>
              </a:rPr>
              <a:t>0</a:t>
            </a:r>
            <a:r>
              <a:rPr lang="ru-RU" sz="3200" dirty="0">
                <a:latin typeface="Times New Roman" panose="02020603050405020304" pitchFamily="18" charset="0"/>
                <a:ea typeface="Times New Roman" panose="02020603050405020304" pitchFamily="18" charset="0"/>
              </a:rPr>
              <a:t>, 0)= Е(т, 0). </a:t>
            </a:r>
            <a:endParaRPr lang="ru-RU" sz="3200" dirty="0"/>
          </a:p>
        </p:txBody>
      </p:sp>
      <p:sp>
        <p:nvSpPr>
          <p:cNvPr id="24" name="Прямоугольник 23"/>
          <p:cNvSpPr/>
          <p:nvPr/>
        </p:nvSpPr>
        <p:spPr>
          <a:xfrm>
            <a:off x="7041718" y="4829846"/>
            <a:ext cx="569387" cy="369332"/>
          </a:xfrm>
          <a:prstGeom prst="rect">
            <a:avLst/>
          </a:prstGeom>
        </p:spPr>
        <p:txBody>
          <a:bodyPr wrap="none">
            <a:spAutoFit/>
          </a:bodyPr>
          <a:lstStyle/>
          <a:p>
            <a:r>
              <a:rPr lang="ru-RU" dirty="0">
                <a:latin typeface="Times New Roman" panose="02020603050405020304" pitchFamily="18" charset="0"/>
                <a:ea typeface="Times New Roman" panose="02020603050405020304" pitchFamily="18" charset="0"/>
              </a:rPr>
              <a:t>(10)</a:t>
            </a:r>
            <a:endParaRPr lang="ru-RU" dirty="0"/>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25" name="6.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6"/>
          <a:stretch>
            <a:fillRect/>
          </a:stretch>
        </p:blipFill>
        <p:spPr>
          <a:xfrm>
            <a:off x="11567478" y="199527"/>
            <a:ext cx="609600" cy="609600"/>
          </a:xfrm>
          <a:prstGeom prst="rect">
            <a:avLst/>
          </a:prstGeom>
        </p:spPr>
      </p:pic>
    </p:spTree>
    <p:extLst>
      <p:ext uri="{BB962C8B-B14F-4D97-AF65-F5344CB8AC3E}">
        <p14:creationId xmlns:p14="http://schemas.microsoft.com/office/powerpoint/2010/main" val="157940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78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9</a:t>
            </a:fld>
            <a:endParaRPr lang="en-US" dirty="0"/>
          </a:p>
        </p:txBody>
      </p:sp>
      <p:sp>
        <p:nvSpPr>
          <p:cNvPr id="6" name="Прямоугольник 5"/>
          <p:cNvSpPr/>
          <p:nvPr/>
        </p:nvSpPr>
        <p:spPr>
          <a:xfrm>
            <a:off x="217715" y="1051448"/>
            <a:ext cx="10813142" cy="646331"/>
          </a:xfrm>
          <a:prstGeom prst="rect">
            <a:avLst/>
          </a:prstGeom>
        </p:spPr>
        <p:txBody>
          <a:bodyPr wrap="square">
            <a:spAutoFit/>
          </a:bodyPr>
          <a:lstStyle/>
          <a:p>
            <a:pPr algn="just"/>
            <a:r>
              <a:rPr lang="ru-RU" dirty="0" smtClean="0">
                <a:ea typeface="Times New Roman" panose="02020603050405020304" pitchFamily="18" charset="0"/>
              </a:rPr>
              <a:t>	</a:t>
            </a:r>
            <a:r>
              <a:rPr lang="ru-RU" dirty="0" err="1" smtClean="0">
                <a:ea typeface="Times New Roman" panose="02020603050405020304" pitchFamily="18" charset="0"/>
              </a:rPr>
              <a:t>Ҳароратни</a:t>
            </a:r>
            <a:r>
              <a:rPr lang="ru-RU" dirty="0" smtClean="0">
                <a:ea typeface="Times New Roman" panose="02020603050405020304" pitchFamily="18" charset="0"/>
              </a:rPr>
              <a:t> </a:t>
            </a:r>
            <a:r>
              <a:rPr lang="ru-RU" dirty="0" err="1">
                <a:ea typeface="Times New Roman" panose="02020603050405020304" pitchFamily="18" charset="0"/>
              </a:rPr>
              <a:t>ўлчашга</a:t>
            </a:r>
            <a:r>
              <a:rPr lang="ru-RU" dirty="0">
                <a:ea typeface="Times New Roman" panose="02020603050405020304" pitchFamily="18" charset="0"/>
              </a:rPr>
              <a:t> </a:t>
            </a:r>
            <a:r>
              <a:rPr lang="ru-RU" dirty="0" err="1">
                <a:ea typeface="Times New Roman" panose="02020603050405020304" pitchFamily="18" charset="0"/>
              </a:rPr>
              <a:t>оид</a:t>
            </a:r>
            <a:r>
              <a:rPr lang="ru-RU" dirty="0">
                <a:ea typeface="Times New Roman" panose="02020603050405020304" pitchFamily="18" charset="0"/>
              </a:rPr>
              <a:t> </a:t>
            </a:r>
            <a:r>
              <a:rPr lang="ru-RU" dirty="0" err="1">
                <a:ea typeface="Times New Roman" panose="02020603050405020304" pitchFamily="18" charset="0"/>
              </a:rPr>
              <a:t>алоҳида</a:t>
            </a:r>
            <a:r>
              <a:rPr lang="ru-RU" dirty="0">
                <a:ea typeface="Times New Roman" panose="02020603050405020304" pitchFamily="18" charset="0"/>
              </a:rPr>
              <a:t> </a:t>
            </a:r>
            <a:r>
              <a:rPr lang="ru-RU" dirty="0" err="1">
                <a:ea typeface="Times New Roman" panose="02020603050405020304" pitchFamily="18" charset="0"/>
              </a:rPr>
              <a:t>масалаларни</a:t>
            </a:r>
            <a:r>
              <a:rPr lang="ru-RU" dirty="0">
                <a:ea typeface="Times New Roman" panose="02020603050405020304" pitchFamily="18" charset="0"/>
              </a:rPr>
              <a:t> </a:t>
            </a:r>
            <a:r>
              <a:rPr lang="ru-RU" dirty="0" err="1">
                <a:ea typeface="Times New Roman" panose="02020603050405020304" pitchFamily="18" charset="0"/>
              </a:rPr>
              <a:t>Ечиш</a:t>
            </a:r>
            <a:r>
              <a:rPr lang="ru-RU" dirty="0">
                <a:ea typeface="Times New Roman" panose="02020603050405020304" pitchFamily="18" charset="0"/>
              </a:rPr>
              <a:t> </a:t>
            </a:r>
            <a:r>
              <a:rPr lang="ru-RU" dirty="0" err="1">
                <a:ea typeface="Times New Roman" panose="02020603050405020304" pitchFamily="18" charset="0"/>
              </a:rPr>
              <a:t>учун</a:t>
            </a:r>
            <a:r>
              <a:rPr lang="ru-RU" dirty="0">
                <a:ea typeface="Times New Roman" panose="02020603050405020304" pitchFamily="18" charset="0"/>
              </a:rPr>
              <a:t> </a:t>
            </a:r>
            <a:r>
              <a:rPr lang="ru-RU" dirty="0" err="1">
                <a:ea typeface="Times New Roman" panose="02020603050405020304" pitchFamily="18" charset="0"/>
              </a:rPr>
              <a:t>термоэлектр</a:t>
            </a:r>
            <a:r>
              <a:rPr lang="ru-RU" dirty="0">
                <a:ea typeface="Times New Roman" panose="02020603050405020304" pitchFamily="18" charset="0"/>
              </a:rPr>
              <a:t> </a:t>
            </a:r>
            <a:r>
              <a:rPr lang="ru-RU" dirty="0" err="1">
                <a:ea typeface="Times New Roman" panose="02020603050405020304" pitchFamily="18" charset="0"/>
              </a:rPr>
              <a:t>термометрларни</a:t>
            </a:r>
            <a:r>
              <a:rPr lang="ru-RU" dirty="0">
                <a:ea typeface="Times New Roman" panose="02020603050405020304" pitchFamily="18" charset="0"/>
              </a:rPr>
              <a:t> </a:t>
            </a:r>
            <a:r>
              <a:rPr lang="ru-RU" dirty="0" err="1">
                <a:ea typeface="Times New Roman" panose="02020603050405020304" pitchFamily="18" charset="0"/>
              </a:rPr>
              <a:t>ўлчаш</a:t>
            </a:r>
            <a:r>
              <a:rPr lang="ru-RU" dirty="0">
                <a:ea typeface="Times New Roman" panose="02020603050405020304" pitchFamily="18" charset="0"/>
              </a:rPr>
              <a:t> </a:t>
            </a:r>
            <a:r>
              <a:rPr lang="ru-RU" dirty="0" err="1">
                <a:ea typeface="Times New Roman" panose="02020603050405020304" pitchFamily="18" charset="0"/>
              </a:rPr>
              <a:t>асбоби</a:t>
            </a:r>
            <a:r>
              <a:rPr lang="ru-RU" dirty="0">
                <a:ea typeface="Times New Roman" panose="02020603050405020304" pitchFamily="18" charset="0"/>
              </a:rPr>
              <a:t> </a:t>
            </a:r>
            <a:r>
              <a:rPr lang="ru-RU" dirty="0" err="1">
                <a:ea typeface="Times New Roman" panose="02020603050405020304" pitchFamily="18" charset="0"/>
              </a:rPr>
              <a:t>билан</a:t>
            </a:r>
            <a:r>
              <a:rPr lang="ru-RU" dirty="0">
                <a:ea typeface="Times New Roman" panose="02020603050405020304" pitchFamily="18" charset="0"/>
              </a:rPr>
              <a:t> </a:t>
            </a:r>
            <a:r>
              <a:rPr lang="ru-RU" dirty="0" err="1">
                <a:ea typeface="Times New Roman" panose="02020603050405020304" pitchFamily="18" charset="0"/>
              </a:rPr>
              <a:t>улашнинг</a:t>
            </a:r>
            <a:r>
              <a:rPr lang="ru-RU" dirty="0">
                <a:ea typeface="Times New Roman" panose="02020603050405020304" pitchFamily="18" charset="0"/>
              </a:rPr>
              <a:t> </a:t>
            </a:r>
            <a:r>
              <a:rPr lang="ru-RU" dirty="0" err="1">
                <a:ea typeface="Times New Roman" panose="02020603050405020304" pitchFamily="18" charset="0"/>
              </a:rPr>
              <a:t>турли</a:t>
            </a:r>
            <a:r>
              <a:rPr lang="ru-RU" dirty="0">
                <a:ea typeface="Times New Roman" panose="02020603050405020304" pitchFamily="18" charset="0"/>
              </a:rPr>
              <a:t> </a:t>
            </a:r>
            <a:r>
              <a:rPr lang="ru-RU" dirty="0" err="1">
                <a:ea typeface="Times New Roman" panose="02020603050405020304" pitchFamily="18" charset="0"/>
              </a:rPr>
              <a:t>усуллари</a:t>
            </a:r>
            <a:r>
              <a:rPr lang="ru-RU" dirty="0">
                <a:ea typeface="Times New Roman" panose="02020603050405020304" pitchFamily="18" charset="0"/>
              </a:rPr>
              <a:t> </a:t>
            </a:r>
            <a:r>
              <a:rPr lang="ru-RU" dirty="0" err="1">
                <a:ea typeface="Times New Roman" panose="02020603050405020304" pitchFamily="18" charset="0"/>
              </a:rPr>
              <a:t>қўлланилади</a:t>
            </a:r>
            <a:r>
              <a:rPr lang="ru-RU" dirty="0">
                <a:ea typeface="Times New Roman" panose="02020603050405020304" pitchFamily="18" charset="0"/>
              </a:rPr>
              <a:t> </a:t>
            </a:r>
            <a:endParaRPr lang="ru-RU" dirty="0"/>
          </a:p>
        </p:txBody>
      </p:sp>
      <p:sp>
        <p:nvSpPr>
          <p:cNvPr id="7"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smtClean="0"/>
              <a:t>Термоэлектрик</a:t>
            </a:r>
            <a:r>
              <a:rPr lang="ru-RU" sz="2000" b="1" dirty="0" smtClean="0"/>
              <a:t> </a:t>
            </a:r>
            <a:r>
              <a:rPr lang="ru-RU" sz="2000" b="1" dirty="0" err="1" smtClean="0"/>
              <a:t>термометрлар</a:t>
            </a:r>
            <a:r>
              <a:rPr lang="ru-RU" sz="2000" b="1" dirty="0" smtClean="0"/>
              <a:t> </a:t>
            </a:r>
            <a:r>
              <a:rPr lang="ru-RU" sz="2000" b="1" dirty="0" err="1" smtClean="0"/>
              <a:t>ҳақида</a:t>
            </a:r>
            <a:r>
              <a:rPr lang="ru-RU" sz="2000" b="1" dirty="0" smtClean="0"/>
              <a:t> </a:t>
            </a:r>
            <a:r>
              <a:rPr lang="ru-RU" sz="2000" b="1" dirty="0" err="1" smtClean="0"/>
              <a:t>умумий</a:t>
            </a:r>
            <a:r>
              <a:rPr lang="ru-RU" sz="2000" b="1" dirty="0" smtClean="0"/>
              <a:t> </a:t>
            </a:r>
            <a:r>
              <a:rPr lang="ru-RU" sz="2000" b="1" dirty="0" err="1" smtClean="0"/>
              <a:t>маълумотлар</a:t>
            </a:r>
            <a:endParaRPr lang="ru-RU" sz="2000" dirty="0"/>
          </a:p>
        </p:txBody>
      </p:sp>
      <p:pic>
        <p:nvPicPr>
          <p:cNvPr id="12290" name="Рисунок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2947" y="1697779"/>
            <a:ext cx="6876596" cy="376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p:nvSpPr>
        <p:spPr>
          <a:xfrm>
            <a:off x="413657" y="5573040"/>
            <a:ext cx="10421257" cy="646331"/>
          </a:xfrm>
          <a:prstGeom prst="rect">
            <a:avLst/>
          </a:prstGeom>
        </p:spPr>
        <p:txBody>
          <a:bodyPr wrap="square">
            <a:spAutoFit/>
          </a:bodyPr>
          <a:lstStyle/>
          <a:p>
            <a:pPr algn="just"/>
            <a:r>
              <a:rPr lang="ru-RU" dirty="0">
                <a:latin typeface="Times New Roman" panose="02020603050405020304" pitchFamily="18" charset="0"/>
                <a:ea typeface="Times New Roman" panose="02020603050405020304" pitchFamily="18" charset="0"/>
              </a:rPr>
              <a:t>3-расмда </a:t>
            </a:r>
            <a:r>
              <a:rPr lang="ru-RU" dirty="0" err="1">
                <a:latin typeface="Times New Roman" panose="02020603050405020304" pitchFamily="18" charset="0"/>
                <a:ea typeface="Times New Roman" panose="02020603050405020304" pitchFamily="18" charset="0"/>
              </a:rPr>
              <a:t>термоэлектрни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асбобига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схемаси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келтирилган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термоэлектр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комплектига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терможуфт</a:t>
            </a:r>
            <a:r>
              <a:rPr lang="ru-RU" dirty="0">
                <a:latin typeface="Times New Roman" panose="02020603050405020304" pitchFamily="18" charset="0"/>
                <a:ea typeface="Times New Roman" panose="02020603050405020304" pitchFamily="18" charset="0"/>
              </a:rPr>
              <a:t> 1, </a:t>
            </a:r>
            <a:r>
              <a:rPr lang="ru-RU" dirty="0" err="1">
                <a:latin typeface="Times New Roman" panose="02020603050405020304" pitchFamily="18" charset="0"/>
                <a:ea typeface="Times New Roman" panose="02020603050405020304" pitchFamily="18" charset="0"/>
              </a:rPr>
              <a:t>улаш</a:t>
            </a:r>
            <a:r>
              <a:rPr lang="ru-RU" dirty="0">
                <a:latin typeface="Times New Roman" panose="02020603050405020304" pitchFamily="18" charset="0"/>
                <a:ea typeface="Times New Roman" panose="02020603050405020304" pitchFamily="18" charset="0"/>
              </a:rPr>
              <a:t> сими 2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ўлчов</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асбоби</a:t>
            </a:r>
            <a:r>
              <a:rPr lang="ru-RU" dirty="0">
                <a:latin typeface="Times New Roman" panose="02020603050405020304" pitchFamily="18" charset="0"/>
                <a:ea typeface="Times New Roman" panose="02020603050405020304" pitchFamily="18" charset="0"/>
              </a:rPr>
              <a:t> 3 </a:t>
            </a:r>
            <a:r>
              <a:rPr lang="ru-RU" dirty="0" err="1">
                <a:latin typeface="Times New Roman" panose="02020603050405020304" pitchFamily="18" charset="0"/>
                <a:ea typeface="Times New Roman" panose="02020603050405020304" pitchFamily="18" charset="0"/>
              </a:rPr>
              <a:t>киради</a:t>
            </a:r>
            <a:r>
              <a:rPr lang="ru-RU" dirty="0">
                <a:latin typeface="Times New Roman" panose="02020603050405020304" pitchFamily="18" charset="0"/>
                <a:ea typeface="Times New Roman" panose="02020603050405020304" pitchFamily="18" charset="0"/>
              </a:rPr>
              <a:t>.</a:t>
            </a:r>
            <a:endParaRPr lang="ru-RU" dirty="0"/>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7478" y="170108"/>
            <a:ext cx="609600" cy="609600"/>
          </a:xfrm>
          <a:prstGeom prst="rect">
            <a:avLst/>
          </a:prstGeom>
        </p:spPr>
      </p:pic>
    </p:spTree>
    <p:extLst>
      <p:ext uri="{BB962C8B-B14F-4D97-AF65-F5344CB8AC3E}">
        <p14:creationId xmlns:p14="http://schemas.microsoft.com/office/powerpoint/2010/main" val="1564480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81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10</a:t>
            </a:fld>
            <a:endParaRPr lang="en-US" dirty="0"/>
          </a:p>
        </p:txBody>
      </p:sp>
      <p:sp>
        <p:nvSpPr>
          <p:cNvPr id="6" name="Прямоугольник 5"/>
          <p:cNvSpPr/>
          <p:nvPr/>
        </p:nvSpPr>
        <p:spPr>
          <a:xfrm>
            <a:off x="217715" y="1051448"/>
            <a:ext cx="10813142" cy="2585323"/>
          </a:xfrm>
          <a:prstGeom prst="rect">
            <a:avLst/>
          </a:prstGeom>
        </p:spPr>
        <p:txBody>
          <a:bodyPr wrap="square">
            <a:spAutoFit/>
          </a:bodyPr>
          <a:lstStyle/>
          <a:p>
            <a:pPr algn="just"/>
            <a:r>
              <a:rPr lang="ru-RU" dirty="0" smtClean="0"/>
              <a:t>	</a:t>
            </a:r>
            <a:r>
              <a:rPr lang="ru-RU" dirty="0" err="1" smtClean="0"/>
              <a:t>Термоэлектр</a:t>
            </a:r>
            <a:r>
              <a:rPr lang="ru-RU" dirty="0" smtClean="0"/>
              <a:t> </a:t>
            </a:r>
            <a:r>
              <a:rPr lang="ru-RU" dirty="0" err="1"/>
              <a:t>термометрларни</a:t>
            </a:r>
            <a:r>
              <a:rPr lang="ru-RU" dirty="0"/>
              <a:t> </a:t>
            </a:r>
            <a:r>
              <a:rPr lang="ru-RU" dirty="0" err="1"/>
              <a:t>ўзгартириш</a:t>
            </a:r>
            <a:r>
              <a:rPr lang="ru-RU" dirty="0"/>
              <a:t> </a:t>
            </a:r>
            <a:r>
              <a:rPr lang="ru-RU" dirty="0" err="1"/>
              <a:t>коеффитсиентини</a:t>
            </a:r>
            <a:r>
              <a:rPr lang="ru-RU" dirty="0"/>
              <a:t> </a:t>
            </a:r>
            <a:r>
              <a:rPr lang="ru-RU" dirty="0" err="1"/>
              <a:t>орттириш</a:t>
            </a:r>
            <a:r>
              <a:rPr lang="ru-RU" dirty="0"/>
              <a:t> </a:t>
            </a:r>
            <a:r>
              <a:rPr lang="ru-RU" dirty="0" err="1"/>
              <a:t>учун</a:t>
            </a:r>
            <a:r>
              <a:rPr lang="ru-RU" dirty="0"/>
              <a:t> </a:t>
            </a:r>
            <a:r>
              <a:rPr lang="ru-RU" dirty="0" err="1"/>
              <a:t>бир</a:t>
            </a:r>
            <a:r>
              <a:rPr lang="ru-RU" dirty="0"/>
              <a:t> </a:t>
            </a:r>
            <a:r>
              <a:rPr lang="ru-RU" dirty="0" err="1"/>
              <a:t>неча</a:t>
            </a:r>
            <a:r>
              <a:rPr lang="ru-RU" dirty="0"/>
              <a:t> </a:t>
            </a:r>
            <a:r>
              <a:rPr lang="ru-RU" dirty="0" err="1"/>
              <a:t>терможуфтларни</a:t>
            </a:r>
            <a:r>
              <a:rPr lang="ru-RU" dirty="0"/>
              <a:t> </a:t>
            </a:r>
            <a:r>
              <a:rPr lang="ru-RU" dirty="0" err="1"/>
              <a:t>кетма</a:t>
            </a:r>
            <a:r>
              <a:rPr lang="ru-RU" dirty="0"/>
              <a:t>-кет </a:t>
            </a:r>
            <a:r>
              <a:rPr lang="ru-RU" dirty="0" err="1"/>
              <a:t>улашда</a:t>
            </a:r>
            <a:r>
              <a:rPr lang="ru-RU" dirty="0"/>
              <a:t> </a:t>
            </a:r>
            <a:r>
              <a:rPr lang="ru-RU" dirty="0" err="1"/>
              <a:t>фойдаланилади</a:t>
            </a:r>
            <a:r>
              <a:rPr lang="ru-RU" dirty="0"/>
              <a:t>. (3-расм, б).</a:t>
            </a:r>
          </a:p>
          <a:p>
            <a:pPr algn="just"/>
            <a:r>
              <a:rPr lang="ru-RU" dirty="0" smtClean="0"/>
              <a:t>	</a:t>
            </a:r>
          </a:p>
          <a:p>
            <a:pPr algn="just"/>
            <a:r>
              <a:rPr lang="ru-RU" dirty="0" smtClean="0"/>
              <a:t>	</a:t>
            </a:r>
            <a:r>
              <a:rPr lang="ru-RU" dirty="0" err="1" smtClean="0"/>
              <a:t>Икки</a:t>
            </a:r>
            <a:r>
              <a:rPr lang="ru-RU" dirty="0" smtClean="0"/>
              <a:t> </a:t>
            </a:r>
            <a:r>
              <a:rPr lang="ru-RU" dirty="0" err="1"/>
              <a:t>нуқта</a:t>
            </a:r>
            <a:r>
              <a:rPr lang="ru-RU" dirty="0"/>
              <a:t> </a:t>
            </a:r>
            <a:r>
              <a:rPr lang="ru-RU" dirty="0" err="1"/>
              <a:t>орасидаги</a:t>
            </a:r>
            <a:r>
              <a:rPr lang="ru-RU" dirty="0"/>
              <a:t> </a:t>
            </a:r>
            <a:r>
              <a:rPr lang="ru-RU" dirty="0" err="1"/>
              <a:t>ҳарорат</a:t>
            </a:r>
            <a:r>
              <a:rPr lang="ru-RU" dirty="0"/>
              <a:t> </a:t>
            </a:r>
            <a:r>
              <a:rPr lang="ru-RU" dirty="0" err="1"/>
              <a:t>фарқини</a:t>
            </a:r>
            <a:r>
              <a:rPr lang="ru-RU" dirty="0"/>
              <a:t> </a:t>
            </a:r>
            <a:r>
              <a:rPr lang="ru-RU" dirty="0" err="1"/>
              <a:t>ўлчаш</a:t>
            </a:r>
            <a:r>
              <a:rPr lang="ru-RU" dirty="0"/>
              <a:t> </a:t>
            </a:r>
            <a:r>
              <a:rPr lang="ru-RU" dirty="0" err="1"/>
              <a:t>учун</a:t>
            </a:r>
            <a:r>
              <a:rPr lang="ru-RU" dirty="0"/>
              <a:t> </a:t>
            </a:r>
            <a:r>
              <a:rPr lang="ru-RU" dirty="0" err="1"/>
              <a:t>дифференсиал</a:t>
            </a:r>
            <a:r>
              <a:rPr lang="ru-RU" dirty="0"/>
              <a:t> </a:t>
            </a:r>
            <a:r>
              <a:rPr lang="ru-RU" dirty="0" err="1"/>
              <a:t>термоэлектр</a:t>
            </a:r>
            <a:r>
              <a:rPr lang="ru-RU" dirty="0"/>
              <a:t> термометр </a:t>
            </a:r>
            <a:r>
              <a:rPr lang="ru-RU" dirty="0" err="1"/>
              <a:t>қўлланилади</a:t>
            </a:r>
            <a:r>
              <a:rPr lang="ru-RU" dirty="0"/>
              <a:t>. У </a:t>
            </a:r>
            <a:r>
              <a:rPr lang="ru-RU" dirty="0" err="1"/>
              <a:t>иккита</a:t>
            </a:r>
            <a:r>
              <a:rPr lang="ru-RU" dirty="0"/>
              <a:t> </a:t>
            </a:r>
            <a:r>
              <a:rPr lang="ru-RU" dirty="0" err="1"/>
              <a:t>қарама-қарши</a:t>
            </a:r>
            <a:r>
              <a:rPr lang="ru-RU" dirty="0"/>
              <a:t> </a:t>
            </a:r>
            <a:r>
              <a:rPr lang="ru-RU" dirty="0" err="1"/>
              <a:t>уланган</a:t>
            </a:r>
            <a:r>
              <a:rPr lang="ru-RU" dirty="0"/>
              <a:t> </a:t>
            </a:r>
            <a:r>
              <a:rPr lang="ru-RU" dirty="0" err="1"/>
              <a:t>бир</a:t>
            </a:r>
            <a:r>
              <a:rPr lang="ru-RU" dirty="0"/>
              <a:t> хил </a:t>
            </a:r>
            <a:r>
              <a:rPr lang="ru-RU" dirty="0" err="1"/>
              <a:t>термометрлардан</a:t>
            </a:r>
            <a:r>
              <a:rPr lang="ru-RU" dirty="0"/>
              <a:t> </a:t>
            </a:r>
            <a:r>
              <a:rPr lang="ru-RU" dirty="0" err="1"/>
              <a:t>тузилган</a:t>
            </a:r>
            <a:r>
              <a:rPr lang="ru-RU" dirty="0"/>
              <a:t>. (3–</a:t>
            </a:r>
            <a:r>
              <a:rPr lang="ru-RU" dirty="0" err="1"/>
              <a:t>расм</a:t>
            </a:r>
            <a:r>
              <a:rPr lang="ru-RU" dirty="0"/>
              <a:t>, в).</a:t>
            </a:r>
          </a:p>
          <a:p>
            <a:pPr algn="just"/>
            <a:r>
              <a:rPr lang="ru-RU" dirty="0" smtClean="0"/>
              <a:t>	</a:t>
            </a:r>
          </a:p>
          <a:p>
            <a:pPr algn="just"/>
            <a:r>
              <a:rPr lang="ru-RU" dirty="0"/>
              <a:t>	</a:t>
            </a:r>
            <a:r>
              <a:rPr lang="ru-RU" dirty="0" smtClean="0"/>
              <a:t>МДХ </a:t>
            </a:r>
            <a:r>
              <a:rPr lang="ru-RU" dirty="0" err="1"/>
              <a:t>мамлакатларида</a:t>
            </a:r>
            <a:r>
              <a:rPr lang="ru-RU" dirty="0"/>
              <a:t> С</a:t>
            </a:r>
            <a:r>
              <a:rPr lang="en-US" dirty="0"/>
              <a:t>E</a:t>
            </a:r>
            <a:r>
              <a:rPr lang="ru-RU" dirty="0"/>
              <a:t>В (СТ С</a:t>
            </a:r>
            <a:r>
              <a:rPr lang="en-US" dirty="0"/>
              <a:t>E</a:t>
            </a:r>
            <a:r>
              <a:rPr lang="ru-RU" dirty="0"/>
              <a:t>В 1059-78) </a:t>
            </a:r>
            <a:r>
              <a:rPr lang="ru-RU" dirty="0" err="1"/>
              <a:t>стандартларига</a:t>
            </a:r>
            <a:r>
              <a:rPr lang="ru-RU" dirty="0"/>
              <a:t> </a:t>
            </a:r>
            <a:r>
              <a:rPr lang="ru-RU" dirty="0" err="1"/>
              <a:t>кўра</a:t>
            </a:r>
            <a:r>
              <a:rPr lang="ru-RU" dirty="0"/>
              <a:t> </a:t>
            </a:r>
            <a:r>
              <a:rPr lang="ru-RU" dirty="0" err="1"/>
              <a:t>қуйидаги</a:t>
            </a:r>
            <a:r>
              <a:rPr lang="ru-RU" dirty="0"/>
              <a:t> металл </a:t>
            </a:r>
            <a:r>
              <a:rPr lang="ru-RU" dirty="0" err="1"/>
              <a:t>электродли</a:t>
            </a:r>
            <a:r>
              <a:rPr lang="ru-RU" dirty="0"/>
              <a:t> </a:t>
            </a:r>
            <a:r>
              <a:rPr lang="ru-RU" dirty="0" err="1"/>
              <a:t>термоэлектр</a:t>
            </a:r>
            <a:r>
              <a:rPr lang="ru-RU" dirty="0"/>
              <a:t> </a:t>
            </a:r>
            <a:r>
              <a:rPr lang="ru-RU" dirty="0" err="1"/>
              <a:t>термометрлар</a:t>
            </a:r>
            <a:r>
              <a:rPr lang="ru-RU" dirty="0"/>
              <a:t> </a:t>
            </a:r>
            <a:r>
              <a:rPr lang="ru-RU" dirty="0" err="1"/>
              <a:t>қўлланилади</a:t>
            </a:r>
            <a:r>
              <a:rPr lang="ru-RU" dirty="0"/>
              <a:t>. </a:t>
            </a:r>
            <a:r>
              <a:rPr lang="ru-RU" dirty="0" err="1"/>
              <a:t>Уларнинг</a:t>
            </a:r>
            <a:r>
              <a:rPr lang="ru-RU" dirty="0"/>
              <a:t> </a:t>
            </a:r>
            <a:r>
              <a:rPr lang="ru-RU" dirty="0" err="1"/>
              <a:t>тавсифлари</a:t>
            </a:r>
            <a:r>
              <a:rPr lang="ru-RU" dirty="0"/>
              <a:t> 1-жадвалда </a:t>
            </a:r>
            <a:r>
              <a:rPr lang="ru-RU" dirty="0" err="1"/>
              <a:t>келтирилган</a:t>
            </a:r>
            <a:r>
              <a:rPr lang="ru-RU" dirty="0"/>
              <a:t>.</a:t>
            </a:r>
          </a:p>
        </p:txBody>
      </p:sp>
      <p:sp>
        <p:nvSpPr>
          <p:cNvPr id="7"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smtClean="0"/>
              <a:t>Термоэлектрик</a:t>
            </a:r>
            <a:r>
              <a:rPr lang="ru-RU" sz="2000" b="1" dirty="0" smtClean="0"/>
              <a:t> </a:t>
            </a:r>
            <a:r>
              <a:rPr lang="ru-RU" sz="2000" b="1" dirty="0" err="1" smtClean="0"/>
              <a:t>термометрлар</a:t>
            </a:r>
            <a:r>
              <a:rPr lang="ru-RU" sz="2000" b="1" dirty="0" smtClean="0"/>
              <a:t> </a:t>
            </a:r>
            <a:r>
              <a:rPr lang="ru-RU" sz="2000" b="1" dirty="0" err="1" smtClean="0"/>
              <a:t>ҳақида</a:t>
            </a:r>
            <a:r>
              <a:rPr lang="ru-RU" sz="2000" b="1" dirty="0" smtClean="0"/>
              <a:t> </a:t>
            </a:r>
            <a:r>
              <a:rPr lang="ru-RU" sz="2000" b="1" dirty="0" err="1" smtClean="0"/>
              <a:t>умумий</a:t>
            </a:r>
            <a:r>
              <a:rPr lang="ru-RU" sz="2000" b="1" dirty="0" smtClean="0"/>
              <a:t> </a:t>
            </a:r>
            <a:r>
              <a:rPr lang="ru-RU" sz="2000" b="1" dirty="0" err="1" smtClean="0"/>
              <a:t>маълумотлар</a:t>
            </a:r>
            <a:endParaRPr lang="ru-RU" sz="2000" dirty="0"/>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1617"/>
            <a:ext cx="609600" cy="609600"/>
          </a:xfrm>
          <a:prstGeom prst="rect">
            <a:avLst/>
          </a:prstGeom>
        </p:spPr>
      </p:pic>
    </p:spTree>
    <p:extLst>
      <p:ext uri="{BB962C8B-B14F-4D97-AF65-F5344CB8AC3E}">
        <p14:creationId xmlns:p14="http://schemas.microsoft.com/office/powerpoint/2010/main" val="295687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16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11</a:t>
            </a:fld>
            <a:endParaRPr lang="en-US" dirty="0"/>
          </a:p>
        </p:txBody>
      </p:sp>
      <p:sp>
        <p:nvSpPr>
          <p:cNvPr id="6"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a:t>Термоэлектр</a:t>
            </a:r>
            <a:r>
              <a:rPr lang="ru-RU" sz="2000" b="1" dirty="0"/>
              <a:t> </a:t>
            </a:r>
            <a:r>
              <a:rPr lang="ru-RU" sz="2000" b="1" dirty="0" err="1"/>
              <a:t>занжирлар</a:t>
            </a:r>
            <a:endParaRPr lang="ru-RU" sz="2000" dirty="0"/>
          </a:p>
        </p:txBody>
      </p:sp>
      <p:sp>
        <p:nvSpPr>
          <p:cNvPr id="25" name="Прямоугольник 24"/>
          <p:cNvSpPr/>
          <p:nvPr/>
        </p:nvSpPr>
        <p:spPr>
          <a:xfrm>
            <a:off x="3220746" y="721217"/>
            <a:ext cx="4097981" cy="369332"/>
          </a:xfrm>
          <a:prstGeom prst="rect">
            <a:avLst/>
          </a:prstGeom>
        </p:spPr>
        <p:txBody>
          <a:bodyPr wrap="none">
            <a:spAutoFit/>
          </a:bodyPr>
          <a:lstStyle/>
          <a:p>
            <a:r>
              <a:rPr lang="ru-RU" b="1" dirty="0">
                <a:latin typeface="Times New Roman" panose="02020603050405020304" pitchFamily="18" charset="0"/>
                <a:ea typeface="Times New Roman" panose="02020603050405020304" pitchFamily="18" charset="0"/>
              </a:rPr>
              <a:t>Стандарт </a:t>
            </a:r>
            <a:r>
              <a:rPr lang="ru-RU" b="1" dirty="0" err="1">
                <a:latin typeface="Times New Roman" panose="02020603050405020304" pitchFamily="18" charset="0"/>
                <a:ea typeface="Times New Roman" panose="02020603050405020304" pitchFamily="18" charset="0"/>
              </a:rPr>
              <a:t>термоэлектр</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термометрлар</a:t>
            </a:r>
            <a:endParaRPr lang="ru-RU" b="1" dirty="0"/>
          </a:p>
        </p:txBody>
      </p:sp>
      <p:sp>
        <p:nvSpPr>
          <p:cNvPr id="26" name="Прямоугольник 25"/>
          <p:cNvSpPr/>
          <p:nvPr/>
        </p:nvSpPr>
        <p:spPr>
          <a:xfrm>
            <a:off x="9408577" y="927183"/>
            <a:ext cx="1312219" cy="507831"/>
          </a:xfrm>
          <a:prstGeom prst="rect">
            <a:avLst/>
          </a:prstGeom>
        </p:spPr>
        <p:txBody>
          <a:bodyPr wrap="none">
            <a:spAutoFit/>
          </a:bodyPr>
          <a:lstStyle/>
          <a:p>
            <a:pPr marL="228600" algn="just">
              <a:lnSpc>
                <a:spcPct val="150000"/>
              </a:lnSpc>
              <a:spcAft>
                <a:spcPts val="0"/>
              </a:spcAft>
            </a:pPr>
            <a:r>
              <a:rPr lang="ru-RU" dirty="0">
                <a:latin typeface="Times New Roman" panose="02020603050405020304" pitchFamily="18" charset="0"/>
                <a:ea typeface="Times New Roman" panose="02020603050405020304" pitchFamily="18" charset="0"/>
              </a:rPr>
              <a:t>1-жадвал</a:t>
            </a:r>
            <a:endParaRPr lang="ru-RU" sz="1400" dirty="0">
              <a:effectLst/>
              <a:latin typeface="Times New Roman" panose="02020603050405020304" pitchFamily="18" charset="0"/>
              <a:ea typeface="Times New Roman" panose="02020603050405020304" pitchFamily="18" charset="0"/>
            </a:endParaRPr>
          </a:p>
        </p:txBody>
      </p:sp>
      <p:graphicFrame>
        <p:nvGraphicFramePr>
          <p:cNvPr id="27" name="Таблица 26"/>
          <p:cNvGraphicFramePr>
            <a:graphicFrameLocks noGrp="1"/>
          </p:cNvGraphicFramePr>
          <p:nvPr>
            <p:extLst>
              <p:ext uri="{D42A27DB-BD31-4B8C-83A1-F6EECF244321}">
                <p14:modId xmlns:p14="http://schemas.microsoft.com/office/powerpoint/2010/main" val="3584384754"/>
              </p:ext>
            </p:extLst>
          </p:nvPr>
        </p:nvGraphicFramePr>
        <p:xfrm>
          <a:off x="232229" y="1435013"/>
          <a:ext cx="10954103" cy="5183500"/>
        </p:xfrm>
        <a:graphic>
          <a:graphicData uri="http://schemas.openxmlformats.org/drawingml/2006/table">
            <a:tbl>
              <a:tblPr firstRow="1" firstCol="1" lastRow="1" lastCol="1" bandRow="1" bandCol="1">
                <a:tableStyleId>{5DA37D80-6434-44D0-A028-1B22A696006F}</a:tableStyleId>
              </a:tblPr>
              <a:tblGrid>
                <a:gridCol w="595085">
                  <a:extLst>
                    <a:ext uri="{9D8B030D-6E8A-4147-A177-3AD203B41FA5}">
                      <a16:colId xmlns:a16="http://schemas.microsoft.com/office/drawing/2014/main" val="4198003611"/>
                    </a:ext>
                  </a:extLst>
                </a:gridCol>
                <a:gridCol w="4180115">
                  <a:extLst>
                    <a:ext uri="{9D8B030D-6E8A-4147-A177-3AD203B41FA5}">
                      <a16:colId xmlns:a16="http://schemas.microsoft.com/office/drawing/2014/main" val="455737465"/>
                    </a:ext>
                  </a:extLst>
                </a:gridCol>
                <a:gridCol w="1828800">
                  <a:extLst>
                    <a:ext uri="{9D8B030D-6E8A-4147-A177-3AD203B41FA5}">
                      <a16:colId xmlns:a16="http://schemas.microsoft.com/office/drawing/2014/main" val="216628213"/>
                    </a:ext>
                  </a:extLst>
                </a:gridCol>
                <a:gridCol w="1190171">
                  <a:extLst>
                    <a:ext uri="{9D8B030D-6E8A-4147-A177-3AD203B41FA5}">
                      <a16:colId xmlns:a16="http://schemas.microsoft.com/office/drawing/2014/main" val="2313530990"/>
                    </a:ext>
                  </a:extLst>
                </a:gridCol>
                <a:gridCol w="1689222">
                  <a:extLst>
                    <a:ext uri="{9D8B030D-6E8A-4147-A177-3AD203B41FA5}">
                      <a16:colId xmlns:a16="http://schemas.microsoft.com/office/drawing/2014/main" val="2095338719"/>
                    </a:ext>
                  </a:extLst>
                </a:gridCol>
                <a:gridCol w="1470710">
                  <a:extLst>
                    <a:ext uri="{9D8B030D-6E8A-4147-A177-3AD203B41FA5}">
                      <a16:colId xmlns:a16="http://schemas.microsoft.com/office/drawing/2014/main" val="3237759653"/>
                    </a:ext>
                  </a:extLst>
                </a:gridCol>
              </a:tblGrid>
              <a:tr h="904528">
                <a:tc rowSpan="2">
                  <a:txBody>
                    <a:bodyPr/>
                    <a:lstStyle/>
                    <a:p>
                      <a:pPr algn="ctr">
                        <a:spcAft>
                          <a:spcPts val="0"/>
                        </a:spcAft>
                      </a:pPr>
                      <a:r>
                        <a:rPr lang="ru-RU" sz="1800" dirty="0" smtClean="0">
                          <a:effectLst/>
                        </a:rPr>
                        <a:t>№</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ru-RU" sz="1800" dirty="0" smtClean="0">
                          <a:effectLst/>
                        </a:rPr>
                        <a:t>ТЕРМОЭЛЕКТР ТЕРМОМЕТР ТЕРМОЖУФТИ ТУРИ</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ru-RU" sz="1800" dirty="0" err="1" smtClean="0">
                          <a:effectLst/>
                        </a:rPr>
                        <a:t>Даражалаш</a:t>
                      </a:r>
                      <a:r>
                        <a:rPr lang="ru-RU" sz="1800" dirty="0" smtClean="0">
                          <a:effectLst/>
                        </a:rPr>
                        <a:t> </a:t>
                      </a:r>
                      <a:r>
                        <a:rPr lang="ru-RU" sz="1800" dirty="0" err="1" smtClean="0">
                          <a:effectLst/>
                        </a:rPr>
                        <a:t>белгиси</a:t>
                      </a:r>
                      <a:r>
                        <a:rPr lang="ru-RU" sz="1800" dirty="0" smtClean="0">
                          <a:effectLst/>
                        </a:rPr>
                        <a:t>, </a:t>
                      </a:r>
                      <a:r>
                        <a:rPr lang="ru-RU" sz="1800" dirty="0" err="1" smtClean="0">
                          <a:effectLst/>
                        </a:rPr>
                        <a:t>янгиси</a:t>
                      </a:r>
                      <a:r>
                        <a:rPr lang="ru-RU" sz="1800" dirty="0" smtClean="0">
                          <a:effectLst/>
                        </a:rPr>
                        <a:t> (</a:t>
                      </a:r>
                      <a:r>
                        <a:rPr lang="ru-RU" sz="1800" dirty="0" err="1" smtClean="0">
                          <a:effectLst/>
                        </a:rPr>
                        <a:t>ескиси</a:t>
                      </a:r>
                      <a:r>
                        <a:rPr lang="ru-RU" sz="1800" dirty="0" smtClean="0">
                          <a:effectLst/>
                        </a:rPr>
                        <a:t>)</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ru-RU" sz="1800" dirty="0" err="1" smtClean="0">
                          <a:effectLst/>
                        </a:rPr>
                        <a:t>Ўлчаш</a:t>
                      </a:r>
                      <a:r>
                        <a:rPr lang="ru-RU" sz="1800" dirty="0" smtClean="0">
                          <a:effectLst/>
                        </a:rPr>
                        <a:t> </a:t>
                      </a:r>
                      <a:r>
                        <a:rPr lang="ru-RU" sz="1800" dirty="0" err="1" smtClean="0">
                          <a:effectLst/>
                        </a:rPr>
                        <a:t>чегараси</a:t>
                      </a:r>
                      <a:r>
                        <a:rPr lang="ru-RU" sz="1800" dirty="0" smtClean="0">
                          <a:effectLst/>
                        </a:rPr>
                        <a:t>, 0C</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gridSpan="2">
                  <a:txBody>
                    <a:bodyPr/>
                    <a:lstStyle/>
                    <a:p>
                      <a:pPr algn="ctr">
                        <a:spcAft>
                          <a:spcPts val="0"/>
                        </a:spcAft>
                      </a:pPr>
                      <a:r>
                        <a:rPr lang="ru-RU" sz="1800" smtClean="0">
                          <a:effectLst/>
                        </a:rPr>
                        <a:t>Юқориги ўлчаш чегараси, 0С</a:t>
                      </a:r>
                      <a:endParaRPr lang="ru-RU" sz="18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extLst>
                  <a:ext uri="{0D108BD9-81ED-4DB2-BD59-A6C34878D82A}">
                    <a16:rowId xmlns:a16="http://schemas.microsoft.com/office/drawing/2014/main" val="311173096"/>
                  </a:ext>
                </a:extLst>
              </a:tr>
              <a:tr h="2017647">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800" dirty="0" smtClean="0">
                          <a:effectLst/>
                        </a:rPr>
                        <a:t>Узок </a:t>
                      </a:r>
                      <a:r>
                        <a:rPr lang="ru-RU" sz="1800" dirty="0" err="1" smtClean="0">
                          <a:effectLst/>
                        </a:rPr>
                        <a:t>вақт</a:t>
                      </a:r>
                      <a:r>
                        <a:rPr lang="ru-RU" sz="1800" dirty="0" smtClean="0">
                          <a:effectLst/>
                        </a:rPr>
                        <a:t> </a:t>
                      </a:r>
                      <a:r>
                        <a:rPr lang="ru-RU" sz="1800" dirty="0" err="1" smtClean="0">
                          <a:effectLst/>
                        </a:rPr>
                        <a:t>қўлланил</a:t>
                      </a:r>
                      <a:endParaRPr lang="ru-RU" sz="1800" dirty="0" smtClean="0">
                        <a:effectLst/>
                      </a:endParaRPr>
                    </a:p>
                    <a:p>
                      <a:pPr algn="ctr">
                        <a:spcAft>
                          <a:spcPts val="0"/>
                        </a:spcAft>
                      </a:pPr>
                      <a:r>
                        <a:rPr lang="ru-RU" sz="1800" dirty="0" err="1" smtClean="0">
                          <a:effectLst/>
                        </a:rPr>
                        <a:t>ганда</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800" dirty="0" smtClean="0">
                          <a:effectLst/>
                        </a:rPr>
                        <a:t>Киска </a:t>
                      </a:r>
                      <a:r>
                        <a:rPr lang="ru-RU" sz="1800" dirty="0" err="1" smtClean="0">
                          <a:effectLst/>
                        </a:rPr>
                        <a:t>вақт</a:t>
                      </a:r>
                      <a:r>
                        <a:rPr lang="ru-RU" sz="1800" dirty="0" smtClean="0">
                          <a:effectLst/>
                        </a:rPr>
                        <a:t> </a:t>
                      </a:r>
                      <a:r>
                        <a:rPr lang="ru-RU" sz="1800" dirty="0" err="1" smtClean="0">
                          <a:effectLst/>
                        </a:rPr>
                        <a:t>қўлланил</a:t>
                      </a:r>
                      <a:endParaRPr lang="ru-RU" sz="1800" dirty="0" smtClean="0">
                        <a:effectLst/>
                      </a:endParaRPr>
                    </a:p>
                    <a:p>
                      <a:pPr algn="ctr">
                        <a:spcAft>
                          <a:spcPts val="0"/>
                        </a:spcAft>
                      </a:pPr>
                      <a:r>
                        <a:rPr lang="ru-RU" sz="1800" dirty="0" err="1" smtClean="0">
                          <a:effectLst/>
                        </a:rPr>
                        <a:t>ганда</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2589245109"/>
                  </a:ext>
                </a:extLst>
              </a:tr>
              <a:tr h="452265">
                <a:tc>
                  <a:txBody>
                    <a:bodyPr/>
                    <a:lstStyle/>
                    <a:p>
                      <a:pPr algn="ctr">
                        <a:spcAft>
                          <a:spcPts val="0"/>
                        </a:spcAft>
                      </a:pPr>
                      <a:r>
                        <a:rPr lang="ru-RU" sz="1800" smtClean="0">
                          <a:effectLst/>
                        </a:rPr>
                        <a:t>1</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800" smtClean="0">
                          <a:effectLst/>
                        </a:rPr>
                        <a:t>Мисс –копелли</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-200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100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600</a:t>
                      </a:r>
                      <a:endParaRPr lang="ru-RU" sz="18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83295378"/>
                  </a:ext>
                </a:extLst>
              </a:tr>
              <a:tr h="452265">
                <a:tc>
                  <a:txBody>
                    <a:bodyPr/>
                    <a:lstStyle/>
                    <a:p>
                      <a:pPr algn="ctr">
                        <a:spcAft>
                          <a:spcPts val="0"/>
                        </a:spcAft>
                      </a:pPr>
                      <a:r>
                        <a:rPr lang="ru-RU" sz="1800" smtClean="0">
                          <a:effectLst/>
                        </a:rPr>
                        <a:t>2</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800" smtClean="0">
                          <a:effectLst/>
                        </a:rPr>
                        <a:t>Мисс-мис-никелли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Т</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-200</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400</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600</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606457091"/>
                  </a:ext>
                </a:extLst>
              </a:tr>
              <a:tr h="452265">
                <a:tc>
                  <a:txBody>
                    <a:bodyPr/>
                    <a:lstStyle/>
                    <a:p>
                      <a:pPr algn="ctr">
                        <a:spcAft>
                          <a:spcPts val="0"/>
                        </a:spcAft>
                      </a:pPr>
                      <a:r>
                        <a:rPr lang="ru-RU" sz="1800" smtClean="0">
                          <a:effectLst/>
                        </a:rPr>
                        <a:t>3</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800" smtClean="0">
                          <a:effectLst/>
                        </a:rPr>
                        <a:t>Темир-мис-никелли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Ж</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-200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700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900</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816356413"/>
                  </a:ext>
                </a:extLst>
              </a:tr>
              <a:tr h="452265">
                <a:tc>
                  <a:txBody>
                    <a:bodyPr/>
                    <a:lstStyle/>
                    <a:p>
                      <a:pPr algn="ctr">
                        <a:spcAft>
                          <a:spcPts val="0"/>
                        </a:spcAft>
                      </a:pPr>
                      <a:r>
                        <a:rPr lang="ru-RU" sz="1800" smtClean="0">
                          <a:effectLst/>
                        </a:rPr>
                        <a:t>4</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800" smtClean="0">
                          <a:effectLst/>
                        </a:rPr>
                        <a:t>Хромел-копелли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(ХК)</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-50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600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800</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4138305"/>
                  </a:ext>
                </a:extLst>
              </a:tr>
              <a:tr h="452265">
                <a:tc>
                  <a:txBody>
                    <a:bodyPr/>
                    <a:lstStyle/>
                    <a:p>
                      <a:pPr algn="ctr">
                        <a:spcAft>
                          <a:spcPts val="0"/>
                        </a:spcAft>
                      </a:pPr>
                      <a:r>
                        <a:rPr lang="ru-RU" sz="1800" smtClean="0">
                          <a:effectLst/>
                        </a:rPr>
                        <a:t>5</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800" smtClean="0">
                          <a:effectLst/>
                        </a:rPr>
                        <a:t>Никелхром-мис-никелли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Е</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-100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700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900</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7409744"/>
                  </a:ext>
                </a:extLst>
              </a:tr>
            </a:tbl>
          </a:graphicData>
        </a:graphic>
      </p:graphicFrame>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1617"/>
            <a:ext cx="609600" cy="609600"/>
          </a:xfrm>
          <a:prstGeom prst="rect">
            <a:avLst/>
          </a:prstGeom>
        </p:spPr>
      </p:pic>
    </p:spTree>
    <p:extLst>
      <p:ext uri="{BB962C8B-B14F-4D97-AF65-F5344CB8AC3E}">
        <p14:creationId xmlns:p14="http://schemas.microsoft.com/office/powerpoint/2010/main" val="231698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691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12</a:t>
            </a:fld>
            <a:endParaRPr lang="en-US" dirty="0"/>
          </a:p>
        </p:txBody>
      </p:sp>
      <p:graphicFrame>
        <p:nvGraphicFramePr>
          <p:cNvPr id="6" name="Таблица 5"/>
          <p:cNvGraphicFramePr>
            <a:graphicFrameLocks noGrp="1"/>
          </p:cNvGraphicFramePr>
          <p:nvPr>
            <p:extLst>
              <p:ext uri="{D42A27DB-BD31-4B8C-83A1-F6EECF244321}">
                <p14:modId xmlns:p14="http://schemas.microsoft.com/office/powerpoint/2010/main" val="1344910647"/>
              </p:ext>
            </p:extLst>
          </p:nvPr>
        </p:nvGraphicFramePr>
        <p:xfrm>
          <a:off x="526290" y="1768842"/>
          <a:ext cx="10475538" cy="2128159"/>
        </p:xfrm>
        <a:graphic>
          <a:graphicData uri="http://schemas.openxmlformats.org/drawingml/2006/table">
            <a:tbl>
              <a:tblPr firstRow="1" firstCol="1" lastRow="1" lastCol="1" bandRow="1" bandCol="1">
                <a:tableStyleId>{5DA37D80-6434-44D0-A028-1B22A696006F}</a:tableStyleId>
              </a:tblPr>
              <a:tblGrid>
                <a:gridCol w="569087">
                  <a:extLst>
                    <a:ext uri="{9D8B030D-6E8A-4147-A177-3AD203B41FA5}">
                      <a16:colId xmlns:a16="http://schemas.microsoft.com/office/drawing/2014/main" val="1391910728"/>
                    </a:ext>
                  </a:extLst>
                </a:gridCol>
                <a:gridCol w="3997494">
                  <a:extLst>
                    <a:ext uri="{9D8B030D-6E8A-4147-A177-3AD203B41FA5}">
                      <a16:colId xmlns:a16="http://schemas.microsoft.com/office/drawing/2014/main" val="1620471355"/>
                    </a:ext>
                  </a:extLst>
                </a:gridCol>
                <a:gridCol w="1748902">
                  <a:extLst>
                    <a:ext uri="{9D8B030D-6E8A-4147-A177-3AD203B41FA5}">
                      <a16:colId xmlns:a16="http://schemas.microsoft.com/office/drawing/2014/main" val="10402143"/>
                    </a:ext>
                  </a:extLst>
                </a:gridCol>
                <a:gridCol w="1138175">
                  <a:extLst>
                    <a:ext uri="{9D8B030D-6E8A-4147-A177-3AD203B41FA5}">
                      <a16:colId xmlns:a16="http://schemas.microsoft.com/office/drawing/2014/main" val="2337091577"/>
                    </a:ext>
                  </a:extLst>
                </a:gridCol>
                <a:gridCol w="1615423">
                  <a:extLst>
                    <a:ext uri="{9D8B030D-6E8A-4147-A177-3AD203B41FA5}">
                      <a16:colId xmlns:a16="http://schemas.microsoft.com/office/drawing/2014/main" val="80545888"/>
                    </a:ext>
                  </a:extLst>
                </a:gridCol>
                <a:gridCol w="1406457">
                  <a:extLst>
                    <a:ext uri="{9D8B030D-6E8A-4147-A177-3AD203B41FA5}">
                      <a16:colId xmlns:a16="http://schemas.microsoft.com/office/drawing/2014/main" val="4278222591"/>
                    </a:ext>
                  </a:extLst>
                </a:gridCol>
              </a:tblGrid>
              <a:tr h="608045">
                <a:tc rowSpan="2">
                  <a:txBody>
                    <a:bodyPr/>
                    <a:lstStyle/>
                    <a:p>
                      <a:pPr algn="ctr">
                        <a:spcAft>
                          <a:spcPts val="0"/>
                        </a:spcAft>
                      </a:pPr>
                      <a:r>
                        <a:rPr lang="ru-RU" sz="1600" dirty="0" smtClean="0">
                          <a:effectLst/>
                        </a:rPr>
                        <a:t>№</a:t>
                      </a:r>
                      <a:endParaRPr lang="ru-RU" sz="1600" dirty="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ru-RU" sz="1600" dirty="0" smtClean="0">
                          <a:effectLst/>
                        </a:rPr>
                        <a:t>ТЕРМОЭЛЕКТР ТЕРМОМЕТР ТЕРМОЖУФТИ ТУРИ</a:t>
                      </a:r>
                      <a:endParaRPr lang="ru-RU" sz="1600" dirty="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ru-RU" sz="1600" dirty="0" err="1" smtClean="0">
                          <a:effectLst/>
                        </a:rPr>
                        <a:t>Даражалаш</a:t>
                      </a:r>
                      <a:r>
                        <a:rPr lang="ru-RU" sz="1600" dirty="0" smtClean="0">
                          <a:effectLst/>
                        </a:rPr>
                        <a:t> </a:t>
                      </a:r>
                      <a:r>
                        <a:rPr lang="ru-RU" sz="1600" dirty="0" err="1" smtClean="0">
                          <a:effectLst/>
                        </a:rPr>
                        <a:t>белгиси</a:t>
                      </a:r>
                      <a:r>
                        <a:rPr lang="ru-RU" sz="1600" dirty="0" smtClean="0">
                          <a:effectLst/>
                        </a:rPr>
                        <a:t>, </a:t>
                      </a:r>
                      <a:r>
                        <a:rPr lang="ru-RU" sz="1600" dirty="0" err="1" smtClean="0">
                          <a:effectLst/>
                        </a:rPr>
                        <a:t>янгиси</a:t>
                      </a:r>
                      <a:r>
                        <a:rPr lang="ru-RU" sz="1600" dirty="0" smtClean="0">
                          <a:effectLst/>
                        </a:rPr>
                        <a:t> (</a:t>
                      </a:r>
                      <a:r>
                        <a:rPr lang="ru-RU" sz="1600" dirty="0" err="1" smtClean="0">
                          <a:effectLst/>
                        </a:rPr>
                        <a:t>ескиси</a:t>
                      </a:r>
                      <a:r>
                        <a:rPr lang="ru-RU" sz="1600" dirty="0" smtClean="0">
                          <a:effectLst/>
                        </a:rPr>
                        <a:t>)</a:t>
                      </a:r>
                      <a:endParaRPr lang="ru-RU" sz="1600" dirty="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ru-RU" sz="1600" dirty="0" err="1" smtClean="0">
                          <a:effectLst/>
                        </a:rPr>
                        <a:t>Ўлчаш</a:t>
                      </a:r>
                      <a:r>
                        <a:rPr lang="ru-RU" sz="1600" dirty="0" smtClean="0">
                          <a:effectLst/>
                        </a:rPr>
                        <a:t> </a:t>
                      </a:r>
                      <a:r>
                        <a:rPr lang="ru-RU" sz="1600" dirty="0" err="1" smtClean="0">
                          <a:effectLst/>
                        </a:rPr>
                        <a:t>чегараси</a:t>
                      </a:r>
                      <a:r>
                        <a:rPr lang="ru-RU" sz="1600" dirty="0" smtClean="0">
                          <a:effectLst/>
                        </a:rPr>
                        <a:t>, 0C</a:t>
                      </a:r>
                      <a:endParaRPr lang="ru-RU" sz="1600" dirty="0">
                        <a:effectLst/>
                        <a:latin typeface="Times New Roman" panose="02020603050405020304" pitchFamily="18" charset="0"/>
                        <a:ea typeface="Times New Roman" panose="02020603050405020304" pitchFamily="18" charset="0"/>
                      </a:endParaRPr>
                    </a:p>
                  </a:txBody>
                  <a:tcPr marL="68580" marR="68580" marT="0" marB="0" anchor="ctr"/>
                </a:tc>
                <a:tc gridSpan="2">
                  <a:txBody>
                    <a:bodyPr/>
                    <a:lstStyle/>
                    <a:p>
                      <a:pPr algn="ctr">
                        <a:spcAft>
                          <a:spcPts val="0"/>
                        </a:spcAft>
                      </a:pPr>
                      <a:r>
                        <a:rPr lang="ru-RU" sz="1600" dirty="0" err="1" smtClean="0">
                          <a:effectLst/>
                        </a:rPr>
                        <a:t>Юқориги</a:t>
                      </a:r>
                      <a:r>
                        <a:rPr lang="ru-RU" sz="1600" dirty="0" smtClean="0">
                          <a:effectLst/>
                        </a:rPr>
                        <a:t> </a:t>
                      </a:r>
                      <a:r>
                        <a:rPr lang="ru-RU" sz="1600" dirty="0" err="1" smtClean="0">
                          <a:effectLst/>
                        </a:rPr>
                        <a:t>ўлчаш</a:t>
                      </a:r>
                      <a:r>
                        <a:rPr lang="ru-RU" sz="1600" dirty="0" smtClean="0">
                          <a:effectLst/>
                        </a:rPr>
                        <a:t> </a:t>
                      </a:r>
                      <a:r>
                        <a:rPr lang="ru-RU" sz="1600" dirty="0" err="1" smtClean="0">
                          <a:effectLst/>
                        </a:rPr>
                        <a:t>чегараси</a:t>
                      </a:r>
                      <a:r>
                        <a:rPr lang="ru-RU" sz="1600" dirty="0" smtClean="0">
                          <a:effectLst/>
                        </a:rPr>
                        <a:t>, 0С</a:t>
                      </a:r>
                      <a:endParaRPr lang="ru-RU" sz="16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extLst>
                  <a:ext uri="{0D108BD9-81ED-4DB2-BD59-A6C34878D82A}">
                    <a16:rowId xmlns:a16="http://schemas.microsoft.com/office/drawing/2014/main" val="310008228"/>
                  </a:ext>
                </a:extLst>
              </a:tr>
              <a:tr h="1520114">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600" dirty="0" smtClean="0">
                          <a:effectLst/>
                        </a:rPr>
                        <a:t>Узок </a:t>
                      </a:r>
                      <a:r>
                        <a:rPr lang="ru-RU" sz="1600" dirty="0" err="1" smtClean="0">
                          <a:effectLst/>
                        </a:rPr>
                        <a:t>вақт</a:t>
                      </a:r>
                      <a:r>
                        <a:rPr lang="ru-RU" sz="1600" dirty="0" smtClean="0">
                          <a:effectLst/>
                        </a:rPr>
                        <a:t> </a:t>
                      </a:r>
                      <a:r>
                        <a:rPr lang="ru-RU" sz="1600" dirty="0" err="1" smtClean="0">
                          <a:effectLst/>
                        </a:rPr>
                        <a:t>қўлланил</a:t>
                      </a:r>
                      <a:endParaRPr lang="ru-RU" sz="1600" dirty="0" smtClean="0">
                        <a:effectLst/>
                      </a:endParaRPr>
                    </a:p>
                    <a:p>
                      <a:pPr algn="ctr">
                        <a:spcAft>
                          <a:spcPts val="0"/>
                        </a:spcAft>
                      </a:pPr>
                      <a:r>
                        <a:rPr lang="ru-RU" sz="1600" dirty="0" err="1" smtClean="0">
                          <a:effectLst/>
                        </a:rPr>
                        <a:t>ганда</a:t>
                      </a:r>
                      <a:endParaRPr lang="ru-RU" sz="16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600" dirty="0" smtClean="0">
                          <a:effectLst/>
                        </a:rPr>
                        <a:t>Киска </a:t>
                      </a:r>
                      <a:r>
                        <a:rPr lang="ru-RU" sz="1600" dirty="0" err="1" smtClean="0">
                          <a:effectLst/>
                        </a:rPr>
                        <a:t>вақт</a:t>
                      </a:r>
                      <a:r>
                        <a:rPr lang="ru-RU" sz="1600" dirty="0" smtClean="0">
                          <a:effectLst/>
                        </a:rPr>
                        <a:t> </a:t>
                      </a:r>
                      <a:r>
                        <a:rPr lang="ru-RU" sz="1600" dirty="0" err="1" smtClean="0">
                          <a:effectLst/>
                        </a:rPr>
                        <a:t>қўлланил</a:t>
                      </a:r>
                      <a:endParaRPr lang="ru-RU" sz="1600" dirty="0" smtClean="0">
                        <a:effectLst/>
                      </a:endParaRPr>
                    </a:p>
                    <a:p>
                      <a:pPr algn="ctr">
                        <a:spcAft>
                          <a:spcPts val="0"/>
                        </a:spcAft>
                      </a:pPr>
                      <a:r>
                        <a:rPr lang="ru-RU" sz="1600" dirty="0" err="1" smtClean="0">
                          <a:effectLst/>
                        </a:rPr>
                        <a:t>ганда</a:t>
                      </a:r>
                      <a:endParaRPr lang="ru-RU" sz="16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3343603611"/>
                  </a:ext>
                </a:extLst>
              </a:tr>
            </a:tbl>
          </a:graphicData>
        </a:graphic>
      </p:graphicFrame>
      <p:sp>
        <p:nvSpPr>
          <p:cNvPr id="7"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a:t>Термоэлектр</a:t>
            </a:r>
            <a:r>
              <a:rPr lang="ru-RU" sz="2000" b="1" dirty="0"/>
              <a:t> </a:t>
            </a:r>
            <a:r>
              <a:rPr lang="ru-RU" sz="2000" b="1" dirty="0" err="1"/>
              <a:t>занжирлар</a:t>
            </a:r>
            <a:endParaRPr lang="ru-RU" sz="2000" dirty="0"/>
          </a:p>
        </p:txBody>
      </p:sp>
      <p:sp>
        <p:nvSpPr>
          <p:cNvPr id="8" name="Прямоугольник 7"/>
          <p:cNvSpPr/>
          <p:nvPr/>
        </p:nvSpPr>
        <p:spPr>
          <a:xfrm>
            <a:off x="3220746" y="721217"/>
            <a:ext cx="4097981" cy="369332"/>
          </a:xfrm>
          <a:prstGeom prst="rect">
            <a:avLst/>
          </a:prstGeom>
        </p:spPr>
        <p:txBody>
          <a:bodyPr wrap="none">
            <a:spAutoFit/>
          </a:bodyPr>
          <a:lstStyle/>
          <a:p>
            <a:r>
              <a:rPr lang="ru-RU" b="1" dirty="0">
                <a:latin typeface="Times New Roman" panose="02020603050405020304" pitchFamily="18" charset="0"/>
                <a:ea typeface="Times New Roman" panose="02020603050405020304" pitchFamily="18" charset="0"/>
              </a:rPr>
              <a:t>Стандарт </a:t>
            </a:r>
            <a:r>
              <a:rPr lang="ru-RU" b="1" dirty="0" err="1">
                <a:latin typeface="Times New Roman" panose="02020603050405020304" pitchFamily="18" charset="0"/>
                <a:ea typeface="Times New Roman" panose="02020603050405020304" pitchFamily="18" charset="0"/>
              </a:rPr>
              <a:t>термоэлектр</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термометрлар</a:t>
            </a:r>
            <a:endParaRPr lang="ru-RU" b="1" dirty="0"/>
          </a:p>
        </p:txBody>
      </p:sp>
      <p:sp>
        <p:nvSpPr>
          <p:cNvPr id="9" name="Прямоугольник 8"/>
          <p:cNvSpPr/>
          <p:nvPr/>
        </p:nvSpPr>
        <p:spPr>
          <a:xfrm>
            <a:off x="9408577" y="927183"/>
            <a:ext cx="1312219" cy="507831"/>
          </a:xfrm>
          <a:prstGeom prst="rect">
            <a:avLst/>
          </a:prstGeom>
        </p:spPr>
        <p:txBody>
          <a:bodyPr wrap="none">
            <a:spAutoFit/>
          </a:bodyPr>
          <a:lstStyle/>
          <a:p>
            <a:pPr marL="228600" algn="just">
              <a:lnSpc>
                <a:spcPct val="150000"/>
              </a:lnSpc>
              <a:spcAft>
                <a:spcPts val="0"/>
              </a:spcAft>
            </a:pPr>
            <a:r>
              <a:rPr lang="ru-RU" dirty="0">
                <a:latin typeface="Times New Roman" panose="02020603050405020304" pitchFamily="18" charset="0"/>
                <a:ea typeface="Times New Roman" panose="02020603050405020304" pitchFamily="18" charset="0"/>
              </a:rPr>
              <a:t>1-жадвал</a:t>
            </a:r>
            <a:endParaRPr lang="ru-RU" sz="1400" dirty="0">
              <a:effectLst/>
              <a:latin typeface="Times New Roman" panose="02020603050405020304" pitchFamily="18" charset="0"/>
              <a:ea typeface="Times New Roman" panose="02020603050405020304" pitchFamily="18" charset="0"/>
            </a:endParaRPr>
          </a:p>
        </p:txBody>
      </p:sp>
      <p:graphicFrame>
        <p:nvGraphicFramePr>
          <p:cNvPr id="10" name="Таблица 9"/>
          <p:cNvGraphicFramePr>
            <a:graphicFrameLocks noGrp="1"/>
          </p:cNvGraphicFramePr>
          <p:nvPr>
            <p:extLst>
              <p:ext uri="{D42A27DB-BD31-4B8C-83A1-F6EECF244321}">
                <p14:modId xmlns:p14="http://schemas.microsoft.com/office/powerpoint/2010/main" val="4155442515"/>
              </p:ext>
            </p:extLst>
          </p:nvPr>
        </p:nvGraphicFramePr>
        <p:xfrm>
          <a:off x="526289" y="3897001"/>
          <a:ext cx="10475539" cy="2910199"/>
        </p:xfrm>
        <a:graphic>
          <a:graphicData uri="http://schemas.openxmlformats.org/drawingml/2006/table">
            <a:tbl>
              <a:tblPr firstRow="1" firstCol="1" lastRow="1" lastCol="1" bandRow="1" bandCol="1">
                <a:tableStyleId>{5DA37D80-6434-44D0-A028-1B22A696006F}</a:tableStyleId>
              </a:tblPr>
              <a:tblGrid>
                <a:gridCol w="569087">
                  <a:extLst>
                    <a:ext uri="{9D8B030D-6E8A-4147-A177-3AD203B41FA5}">
                      <a16:colId xmlns:a16="http://schemas.microsoft.com/office/drawing/2014/main" val="972964429"/>
                    </a:ext>
                  </a:extLst>
                </a:gridCol>
                <a:gridCol w="3997494">
                  <a:extLst>
                    <a:ext uri="{9D8B030D-6E8A-4147-A177-3AD203B41FA5}">
                      <a16:colId xmlns:a16="http://schemas.microsoft.com/office/drawing/2014/main" val="4064150793"/>
                    </a:ext>
                  </a:extLst>
                </a:gridCol>
                <a:gridCol w="1748903">
                  <a:extLst>
                    <a:ext uri="{9D8B030D-6E8A-4147-A177-3AD203B41FA5}">
                      <a16:colId xmlns:a16="http://schemas.microsoft.com/office/drawing/2014/main" val="1167299374"/>
                    </a:ext>
                  </a:extLst>
                </a:gridCol>
                <a:gridCol w="1138175">
                  <a:extLst>
                    <a:ext uri="{9D8B030D-6E8A-4147-A177-3AD203B41FA5}">
                      <a16:colId xmlns:a16="http://schemas.microsoft.com/office/drawing/2014/main" val="169219182"/>
                    </a:ext>
                  </a:extLst>
                </a:gridCol>
                <a:gridCol w="1615423">
                  <a:extLst>
                    <a:ext uri="{9D8B030D-6E8A-4147-A177-3AD203B41FA5}">
                      <a16:colId xmlns:a16="http://schemas.microsoft.com/office/drawing/2014/main" val="2956153683"/>
                    </a:ext>
                  </a:extLst>
                </a:gridCol>
                <a:gridCol w="1406457">
                  <a:extLst>
                    <a:ext uri="{9D8B030D-6E8A-4147-A177-3AD203B41FA5}">
                      <a16:colId xmlns:a16="http://schemas.microsoft.com/office/drawing/2014/main" val="157570709"/>
                    </a:ext>
                  </a:extLst>
                </a:gridCol>
              </a:tblGrid>
              <a:tr h="978274">
                <a:tc>
                  <a:txBody>
                    <a:bodyPr/>
                    <a:lstStyle/>
                    <a:p>
                      <a:pPr algn="ctr">
                        <a:spcAft>
                          <a:spcPts val="0"/>
                        </a:spcAft>
                      </a:pPr>
                      <a:r>
                        <a:rPr lang="ru-RU" sz="1800" dirty="0" smtClean="0">
                          <a:effectLst/>
                        </a:rPr>
                        <a:t>6</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800" dirty="0" err="1" smtClean="0">
                          <a:effectLst/>
                        </a:rPr>
                        <a:t>Никелхром-никел-алюминийли</a:t>
                      </a:r>
                      <a:r>
                        <a:rPr lang="ru-RU" sz="1800" dirty="0" smtClean="0">
                          <a:effectLst/>
                        </a:rPr>
                        <a:t> (хромел-</a:t>
                      </a:r>
                      <a:r>
                        <a:rPr lang="ru-RU" sz="1800" dirty="0" err="1" smtClean="0">
                          <a:effectLst/>
                        </a:rPr>
                        <a:t>алюмелли</a:t>
                      </a:r>
                      <a:r>
                        <a:rPr lang="ru-RU" sz="1800" dirty="0" smtClean="0">
                          <a:effectLst/>
                        </a:rPr>
                        <a:t>)</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(ХА)</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-200</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1000</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1300</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99475072"/>
                  </a:ext>
                </a:extLst>
              </a:tr>
              <a:tr h="652182">
                <a:tc>
                  <a:txBody>
                    <a:bodyPr/>
                    <a:lstStyle/>
                    <a:p>
                      <a:pPr algn="ctr">
                        <a:spcAft>
                          <a:spcPts val="0"/>
                        </a:spcAft>
                      </a:pPr>
                      <a:r>
                        <a:rPr lang="ru-RU" sz="1800" smtClean="0">
                          <a:effectLst/>
                        </a:rPr>
                        <a:t>7</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800" dirty="0" err="1" smtClean="0">
                          <a:effectLst/>
                        </a:rPr>
                        <a:t>Платинородий</a:t>
                      </a:r>
                      <a:r>
                        <a:rPr lang="ru-RU" sz="1800" dirty="0" smtClean="0">
                          <a:effectLst/>
                        </a:rPr>
                        <a:t> (10%)-</a:t>
                      </a:r>
                      <a:r>
                        <a:rPr lang="ru-RU" sz="1800" dirty="0" err="1" smtClean="0">
                          <a:effectLst/>
                        </a:rPr>
                        <a:t>платинали</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С(ПП)</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0</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1300</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1600</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893536722"/>
                  </a:ext>
                </a:extLst>
              </a:tr>
              <a:tr h="627561">
                <a:tc>
                  <a:txBody>
                    <a:bodyPr/>
                    <a:lstStyle/>
                    <a:p>
                      <a:pPr algn="ctr">
                        <a:spcAft>
                          <a:spcPts val="0"/>
                        </a:spcAft>
                      </a:pPr>
                      <a:r>
                        <a:rPr lang="ru-RU" sz="1800" smtClean="0">
                          <a:effectLst/>
                        </a:rPr>
                        <a:t>8</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800" smtClean="0">
                          <a:effectLst/>
                        </a:rPr>
                        <a:t>Платинородий (30%)-</a:t>
                      </a:r>
                    </a:p>
                    <a:p>
                      <a:pPr>
                        <a:spcAft>
                          <a:spcPts val="0"/>
                        </a:spcAft>
                      </a:pPr>
                      <a:r>
                        <a:rPr lang="ru-RU" sz="1800" smtClean="0">
                          <a:effectLst/>
                        </a:rPr>
                        <a:t>Платинародийли (6%)</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В(ПР)</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300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1600</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1800</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50406014"/>
                  </a:ext>
                </a:extLst>
              </a:tr>
              <a:tr h="652182">
                <a:tc>
                  <a:txBody>
                    <a:bodyPr/>
                    <a:lstStyle/>
                    <a:p>
                      <a:pPr algn="ctr">
                        <a:spcAft>
                          <a:spcPts val="0"/>
                        </a:spcAft>
                      </a:pPr>
                      <a:r>
                        <a:rPr lang="ru-RU" sz="1800" smtClean="0">
                          <a:effectLst/>
                        </a:rPr>
                        <a:t>9</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800" smtClean="0">
                          <a:effectLst/>
                        </a:rPr>
                        <a:t>Волфрамрений (5%)-</a:t>
                      </a:r>
                    </a:p>
                    <a:p>
                      <a:pPr>
                        <a:spcAft>
                          <a:spcPts val="0"/>
                        </a:spcAft>
                      </a:pPr>
                      <a:r>
                        <a:rPr lang="ru-RU" sz="1800" smtClean="0">
                          <a:effectLst/>
                        </a:rPr>
                        <a:t>Волфрамренийли (20%)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(ВР)</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smtClean="0">
                          <a:effectLst/>
                        </a:rPr>
                        <a:t>2200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smtClean="0">
                          <a:effectLst/>
                        </a:rPr>
                        <a:t>2500</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25637051"/>
                  </a:ext>
                </a:extLst>
              </a:tr>
            </a:tbl>
          </a:graphicData>
        </a:graphic>
      </p:graphicFrame>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1617"/>
            <a:ext cx="609600" cy="609600"/>
          </a:xfrm>
          <a:prstGeom prst="rect">
            <a:avLst/>
          </a:prstGeom>
        </p:spPr>
      </p:pic>
    </p:spTree>
    <p:extLst>
      <p:ext uri="{BB962C8B-B14F-4D97-AF65-F5344CB8AC3E}">
        <p14:creationId xmlns:p14="http://schemas.microsoft.com/office/powerpoint/2010/main" val="772002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514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943430"/>
            <a:ext cx="8955314" cy="4071170"/>
          </a:xfrm>
        </p:spPr>
        <p:txBody>
          <a:bodyPr/>
          <a:lstStyle/>
          <a:p>
            <a:pPr algn="just"/>
            <a:r>
              <a:rPr lang="ru-RU" dirty="0" err="1"/>
              <a:t>Турли</a:t>
            </a:r>
            <a:r>
              <a:rPr lang="ru-RU" dirty="0"/>
              <a:t> </a:t>
            </a:r>
            <a:r>
              <a:rPr lang="ru-RU" dirty="0" err="1"/>
              <a:t>ўтказгичларнинг</a:t>
            </a:r>
            <a:r>
              <a:rPr lang="ru-RU" dirty="0"/>
              <a:t> </a:t>
            </a:r>
            <a:r>
              <a:rPr lang="ru-RU" dirty="0" err="1"/>
              <a:t>ихтиёрий</a:t>
            </a:r>
            <a:r>
              <a:rPr lang="ru-RU" dirty="0"/>
              <a:t> </a:t>
            </a:r>
            <a:r>
              <a:rPr lang="ru-RU" dirty="0" err="1"/>
              <a:t>жуфти</a:t>
            </a:r>
            <a:r>
              <a:rPr lang="ru-RU" dirty="0"/>
              <a:t> </a:t>
            </a:r>
            <a:r>
              <a:rPr lang="ru-RU" dirty="0" err="1"/>
              <a:t>термоэлектр</a:t>
            </a:r>
            <a:r>
              <a:rPr lang="ru-RU" dirty="0"/>
              <a:t> </a:t>
            </a:r>
            <a:r>
              <a:rPr lang="ru-RU" dirty="0" err="1"/>
              <a:t>ўзгарткични</a:t>
            </a:r>
            <a:r>
              <a:rPr lang="ru-RU" dirty="0"/>
              <a:t> </a:t>
            </a:r>
            <a:r>
              <a:rPr lang="ru-RU" dirty="0" err="1"/>
              <a:t>ташкил</a:t>
            </a:r>
            <a:r>
              <a:rPr lang="ru-RU" dirty="0"/>
              <a:t> </a:t>
            </a:r>
            <a:r>
              <a:rPr lang="ru-RU" dirty="0" err="1"/>
              <a:t>этиши</a:t>
            </a:r>
            <a:r>
              <a:rPr lang="ru-RU" dirty="0"/>
              <a:t> </a:t>
            </a:r>
            <a:r>
              <a:rPr lang="ru-RU" dirty="0" err="1"/>
              <a:t>мумкин</a:t>
            </a:r>
            <a:r>
              <a:rPr lang="ru-RU" dirty="0"/>
              <a:t>, </a:t>
            </a:r>
            <a:r>
              <a:rPr lang="ru-RU" dirty="0" err="1"/>
              <a:t>аммо</a:t>
            </a:r>
            <a:r>
              <a:rPr lang="ru-RU" dirty="0"/>
              <a:t> </a:t>
            </a:r>
            <a:r>
              <a:rPr lang="ru-RU" dirty="0" err="1"/>
              <a:t>ҳар</a:t>
            </a:r>
            <a:r>
              <a:rPr lang="ru-RU" dirty="0"/>
              <a:t> </a:t>
            </a:r>
            <a:r>
              <a:rPr lang="ru-RU" dirty="0" err="1"/>
              <a:t>бир</a:t>
            </a:r>
            <a:r>
              <a:rPr lang="ru-RU" dirty="0"/>
              <a:t> </a:t>
            </a:r>
            <a:r>
              <a:rPr lang="ru-RU" dirty="0" err="1"/>
              <a:t>жуфтлик</a:t>
            </a:r>
            <a:r>
              <a:rPr lang="ru-RU" dirty="0"/>
              <a:t> </a:t>
            </a:r>
            <a:r>
              <a:rPr lang="ru-RU" dirty="0" err="1"/>
              <a:t>ҳам</a:t>
            </a:r>
            <a:r>
              <a:rPr lang="ru-RU" dirty="0"/>
              <a:t> </a:t>
            </a:r>
            <a:r>
              <a:rPr lang="ru-RU" dirty="0" err="1"/>
              <a:t>амалда</a:t>
            </a:r>
            <a:r>
              <a:rPr lang="ru-RU" dirty="0"/>
              <a:t> </a:t>
            </a:r>
            <a:r>
              <a:rPr lang="ru-RU" dirty="0" err="1"/>
              <a:t>қўлланишга</a:t>
            </a:r>
            <a:r>
              <a:rPr lang="ru-RU" dirty="0"/>
              <a:t> </a:t>
            </a:r>
            <a:r>
              <a:rPr lang="ru-RU" dirty="0" err="1"/>
              <a:t>ярайвермайди</a:t>
            </a:r>
            <a:r>
              <a:rPr lang="ru-RU" dirty="0"/>
              <a:t>. </a:t>
            </a:r>
            <a:r>
              <a:rPr lang="ru-RU" dirty="0" err="1"/>
              <a:t>Бунинг</a:t>
            </a:r>
            <a:r>
              <a:rPr lang="ru-RU" dirty="0"/>
              <a:t> </a:t>
            </a:r>
            <a:r>
              <a:rPr lang="ru-RU" dirty="0" err="1"/>
              <a:t>учун</a:t>
            </a:r>
            <a:r>
              <a:rPr lang="ru-RU" dirty="0"/>
              <a:t> </a:t>
            </a:r>
            <a:r>
              <a:rPr lang="ru-RU" dirty="0" err="1"/>
              <a:t>материаллар</a:t>
            </a:r>
            <a:r>
              <a:rPr lang="ru-RU" dirty="0"/>
              <a:t> </a:t>
            </a:r>
            <a:r>
              <a:rPr lang="ru-RU" dirty="0" err="1"/>
              <a:t>юқори</a:t>
            </a:r>
            <a:r>
              <a:rPr lang="ru-RU" dirty="0"/>
              <a:t> </a:t>
            </a:r>
            <a:r>
              <a:rPr lang="ru-RU" dirty="0" err="1"/>
              <a:t>ҳароратлар</a:t>
            </a:r>
            <a:r>
              <a:rPr lang="ru-RU" dirty="0"/>
              <a:t> </a:t>
            </a:r>
            <a:r>
              <a:rPr lang="ru-RU" dirty="0" err="1"/>
              <a:t>таъсирига</a:t>
            </a:r>
            <a:r>
              <a:rPr lang="ru-RU" dirty="0"/>
              <a:t> </a:t>
            </a:r>
            <a:r>
              <a:rPr lang="ru-RU" dirty="0" err="1"/>
              <a:t>чидамлилик</a:t>
            </a:r>
            <a:r>
              <a:rPr lang="ru-RU" dirty="0"/>
              <a:t>, ТЭЮК </a:t>
            </a:r>
            <a:r>
              <a:rPr lang="ru-RU" dirty="0" err="1"/>
              <a:t>нинг</a:t>
            </a:r>
            <a:r>
              <a:rPr lang="ru-RU" dirty="0"/>
              <a:t> </a:t>
            </a:r>
            <a:r>
              <a:rPr lang="ru-RU" dirty="0" err="1"/>
              <a:t>вақт</a:t>
            </a:r>
            <a:r>
              <a:rPr lang="ru-RU" dirty="0"/>
              <a:t> </a:t>
            </a:r>
            <a:r>
              <a:rPr lang="ru-RU" dirty="0" err="1"/>
              <a:t>бўйича</a:t>
            </a:r>
            <a:r>
              <a:rPr lang="ru-RU" dirty="0"/>
              <a:t> </a:t>
            </a:r>
            <a:r>
              <a:rPr lang="ru-RU" dirty="0" err="1"/>
              <a:t>ўзгармаслиги</a:t>
            </a:r>
            <a:r>
              <a:rPr lang="ru-RU" dirty="0"/>
              <a:t>, </a:t>
            </a:r>
            <a:r>
              <a:rPr lang="ru-RU" dirty="0" err="1"/>
              <a:t>унинг</a:t>
            </a:r>
            <a:r>
              <a:rPr lang="ru-RU" dirty="0"/>
              <a:t> </a:t>
            </a:r>
            <a:r>
              <a:rPr lang="ru-RU" dirty="0" err="1"/>
              <a:t>иложи</a:t>
            </a:r>
            <a:r>
              <a:rPr lang="ru-RU" dirty="0"/>
              <a:t> </a:t>
            </a:r>
            <a:r>
              <a:rPr lang="ru-RU" dirty="0" err="1"/>
              <a:t>борича</a:t>
            </a:r>
            <a:r>
              <a:rPr lang="ru-RU" dirty="0"/>
              <a:t> </a:t>
            </a:r>
            <a:r>
              <a:rPr lang="ru-RU" dirty="0" err="1"/>
              <a:t>катта</a:t>
            </a:r>
            <a:r>
              <a:rPr lang="ru-RU" dirty="0"/>
              <a:t> </a:t>
            </a:r>
            <a:r>
              <a:rPr lang="ru-RU" dirty="0" err="1"/>
              <a:t>қийматга</a:t>
            </a:r>
            <a:r>
              <a:rPr lang="ru-RU" dirty="0"/>
              <a:t> </a:t>
            </a:r>
            <a:r>
              <a:rPr lang="ru-RU" dirty="0" err="1"/>
              <a:t>эга</a:t>
            </a:r>
            <a:r>
              <a:rPr lang="ru-RU" dirty="0"/>
              <a:t> </a:t>
            </a:r>
            <a:r>
              <a:rPr lang="ru-RU" dirty="0" err="1"/>
              <a:t>бўлиши</a:t>
            </a:r>
            <a:r>
              <a:rPr lang="ru-RU" dirty="0"/>
              <a:t> </a:t>
            </a:r>
            <a:r>
              <a:rPr lang="ru-RU" dirty="0" err="1"/>
              <a:t>ва</a:t>
            </a:r>
            <a:r>
              <a:rPr lang="ru-RU" dirty="0"/>
              <a:t> </a:t>
            </a:r>
            <a:r>
              <a:rPr lang="ru-RU" dirty="0" err="1"/>
              <a:t>ҳароратга</a:t>
            </a:r>
            <a:r>
              <a:rPr lang="ru-RU" dirty="0"/>
              <a:t> </a:t>
            </a:r>
            <a:r>
              <a:rPr lang="ru-RU" dirty="0" err="1"/>
              <a:t>бир</a:t>
            </a:r>
            <a:r>
              <a:rPr lang="ru-RU" dirty="0"/>
              <a:t> </a:t>
            </a:r>
            <a:r>
              <a:rPr lang="ru-RU" dirty="0" err="1"/>
              <a:t>қийматли</a:t>
            </a:r>
            <a:r>
              <a:rPr lang="ru-RU" dirty="0"/>
              <a:t> </a:t>
            </a:r>
            <a:r>
              <a:rPr lang="ru-RU" dirty="0" err="1"/>
              <a:t>боғлиқлиги</a:t>
            </a:r>
            <a:r>
              <a:rPr lang="ru-RU" dirty="0"/>
              <a:t>, </a:t>
            </a:r>
            <a:r>
              <a:rPr lang="ru-RU" dirty="0" err="1"/>
              <a:t>қаршилик</a:t>
            </a:r>
            <a:r>
              <a:rPr lang="ru-RU" dirty="0"/>
              <a:t> </a:t>
            </a:r>
            <a:r>
              <a:rPr lang="ru-RU" dirty="0" err="1"/>
              <a:t>ҳарорат</a:t>
            </a:r>
            <a:r>
              <a:rPr lang="ru-RU" dirty="0"/>
              <a:t> </a:t>
            </a:r>
            <a:r>
              <a:rPr lang="ru-RU" dirty="0" err="1"/>
              <a:t>коеффитсиентининг</a:t>
            </a:r>
            <a:r>
              <a:rPr lang="ru-RU" dirty="0"/>
              <a:t> </a:t>
            </a:r>
            <a:r>
              <a:rPr lang="ru-RU" dirty="0" err="1"/>
              <a:t>катта</a:t>
            </a:r>
            <a:r>
              <a:rPr lang="ru-RU" dirty="0"/>
              <a:t> </a:t>
            </a:r>
            <a:r>
              <a:rPr lang="ru-RU" dirty="0" err="1"/>
              <a:t>бўлмаслиги</a:t>
            </a:r>
            <a:r>
              <a:rPr lang="ru-RU" dirty="0"/>
              <a:t> </a:t>
            </a:r>
            <a:r>
              <a:rPr lang="ru-RU" dirty="0" err="1"/>
              <a:t>ва</a:t>
            </a:r>
            <a:r>
              <a:rPr lang="ru-RU" dirty="0"/>
              <a:t> </a:t>
            </a:r>
            <a:r>
              <a:rPr lang="ru-RU" dirty="0" err="1"/>
              <a:t>катта</a:t>
            </a:r>
            <a:r>
              <a:rPr lang="ru-RU" dirty="0"/>
              <a:t> </a:t>
            </a:r>
            <a:r>
              <a:rPr lang="ru-RU" dirty="0" err="1"/>
              <a:t>электр</a:t>
            </a:r>
            <a:r>
              <a:rPr lang="ru-RU" dirty="0"/>
              <a:t> </a:t>
            </a:r>
            <a:r>
              <a:rPr lang="ru-RU" dirty="0" err="1"/>
              <a:t>ўтказувчанлик</a:t>
            </a:r>
            <a:r>
              <a:rPr lang="ru-RU" dirty="0"/>
              <a:t> </a:t>
            </a:r>
            <a:r>
              <a:rPr lang="ru-RU" dirty="0" err="1"/>
              <a:t>каби</a:t>
            </a:r>
            <a:r>
              <a:rPr lang="ru-RU" dirty="0"/>
              <a:t> </a:t>
            </a:r>
            <a:r>
              <a:rPr lang="ru-RU" dirty="0" err="1"/>
              <a:t>хусусиятларга</a:t>
            </a:r>
            <a:r>
              <a:rPr lang="ru-RU" dirty="0"/>
              <a:t> </a:t>
            </a:r>
            <a:r>
              <a:rPr lang="ru-RU" dirty="0" err="1"/>
              <a:t>эга</a:t>
            </a:r>
            <a:r>
              <a:rPr lang="ru-RU" dirty="0"/>
              <a:t> </a:t>
            </a:r>
            <a:r>
              <a:rPr lang="ru-RU" dirty="0" err="1"/>
              <a:t>бўлиши</a:t>
            </a:r>
            <a:r>
              <a:rPr lang="ru-RU" dirty="0"/>
              <a:t> </a:t>
            </a:r>
            <a:r>
              <a:rPr lang="ru-RU" dirty="0" err="1"/>
              <a:t>керак</a:t>
            </a:r>
            <a:r>
              <a:rPr lang="ru-RU" dirty="0" smtClean="0"/>
              <a:t>.</a:t>
            </a:r>
          </a:p>
          <a:p>
            <a:pPr lvl="0" algn="just"/>
            <a:r>
              <a:rPr lang="ru-RU" altLang="ru-RU" dirty="0" err="1">
                <a:ea typeface="Times New Roman" panose="02020603050405020304" pitchFamily="18" charset="0"/>
              </a:rPr>
              <a:t>Барча</a:t>
            </a:r>
            <a:r>
              <a:rPr lang="ru-RU" altLang="ru-RU" dirty="0">
                <a:ea typeface="Times New Roman" panose="02020603050405020304" pitchFamily="18" charset="0"/>
              </a:rPr>
              <a:t> </a:t>
            </a:r>
            <a:r>
              <a:rPr lang="ru-RU" altLang="ru-RU" dirty="0" err="1">
                <a:ea typeface="Times New Roman" panose="02020603050405020304" pitchFamily="18" charset="0"/>
              </a:rPr>
              <a:t>материаллар</a:t>
            </a:r>
            <a:r>
              <a:rPr lang="ru-RU" altLang="ru-RU" dirty="0">
                <a:ea typeface="Times New Roman" panose="02020603050405020304" pitchFamily="18" charset="0"/>
              </a:rPr>
              <a:t> </a:t>
            </a:r>
            <a:r>
              <a:rPr lang="ru-RU" altLang="ru-RU" dirty="0" err="1">
                <a:ea typeface="Times New Roman" panose="02020603050405020304" pitchFamily="18" charset="0"/>
              </a:rPr>
              <a:t>ва</a:t>
            </a:r>
            <a:r>
              <a:rPr lang="ru-RU" altLang="ru-RU" dirty="0">
                <a:ea typeface="Times New Roman" panose="02020603050405020304" pitchFamily="18" charset="0"/>
              </a:rPr>
              <a:t> </a:t>
            </a:r>
            <a:r>
              <a:rPr lang="ru-RU" altLang="ru-RU" dirty="0" err="1">
                <a:ea typeface="Times New Roman" panose="02020603050405020304" pitchFamily="18" charset="0"/>
              </a:rPr>
              <a:t>қотишмалар</a:t>
            </a:r>
            <a:r>
              <a:rPr lang="ru-RU" altLang="ru-RU" dirty="0">
                <a:ea typeface="Times New Roman" panose="02020603050405020304" pitchFamily="18" charset="0"/>
              </a:rPr>
              <a:t> </a:t>
            </a:r>
            <a:r>
              <a:rPr lang="ru-RU" altLang="ru-RU" dirty="0" err="1">
                <a:ea typeface="Times New Roman" panose="02020603050405020304" pitchFamily="18" charset="0"/>
              </a:rPr>
              <a:t>учун</a:t>
            </a:r>
            <a:r>
              <a:rPr lang="ru-RU" altLang="ru-RU" dirty="0">
                <a:ea typeface="Times New Roman" panose="02020603050405020304" pitchFamily="18" charset="0"/>
              </a:rPr>
              <a:t> </a:t>
            </a:r>
            <a:r>
              <a:rPr lang="ru-RU" altLang="ru-RU" dirty="0" err="1">
                <a:ea typeface="Times New Roman" panose="02020603050405020304" pitchFamily="18" charset="0"/>
              </a:rPr>
              <a:t>ТЭЮКнинг</a:t>
            </a:r>
            <a:r>
              <a:rPr lang="ru-RU" altLang="ru-RU" dirty="0">
                <a:ea typeface="Times New Roman" panose="02020603050405020304" pitchFamily="18" charset="0"/>
              </a:rPr>
              <a:t> </a:t>
            </a:r>
            <a:r>
              <a:rPr lang="ru-RU" altLang="ru-RU" dirty="0" err="1">
                <a:ea typeface="Times New Roman" panose="02020603050405020304" pitchFamily="18" charset="0"/>
              </a:rPr>
              <a:t>ҳароратга</a:t>
            </a:r>
            <a:r>
              <a:rPr lang="ru-RU" altLang="ru-RU" dirty="0">
                <a:ea typeface="Times New Roman" panose="02020603050405020304" pitchFamily="18" charset="0"/>
              </a:rPr>
              <a:t> </a:t>
            </a:r>
            <a:r>
              <a:rPr lang="ru-RU" altLang="ru-RU" dirty="0" err="1">
                <a:ea typeface="Times New Roman" panose="02020603050405020304" pitchFamily="18" charset="0"/>
              </a:rPr>
              <a:t>функтсионал</a:t>
            </a:r>
            <a:r>
              <a:rPr lang="ru-RU" altLang="ru-RU" dirty="0">
                <a:ea typeface="Times New Roman" panose="02020603050405020304" pitchFamily="18" charset="0"/>
              </a:rPr>
              <a:t> </a:t>
            </a:r>
            <a:r>
              <a:rPr lang="ru-RU" altLang="ru-RU" dirty="0" err="1">
                <a:ea typeface="Times New Roman" panose="02020603050405020304" pitchFamily="18" charset="0"/>
              </a:rPr>
              <a:t>боғлиқлиги</a:t>
            </a:r>
            <a:r>
              <a:rPr lang="ru-RU" altLang="ru-RU" dirty="0">
                <a:ea typeface="Times New Roman" panose="02020603050405020304" pitchFamily="18" charset="0"/>
              </a:rPr>
              <a:t> </a:t>
            </a:r>
            <a:r>
              <a:rPr lang="ru-RU" altLang="ru-RU" dirty="0" err="1">
                <a:ea typeface="Times New Roman" panose="02020603050405020304" pitchFamily="18" charset="0"/>
              </a:rPr>
              <a:t>мураккаб</a:t>
            </a:r>
            <a:r>
              <a:rPr lang="ru-RU" altLang="ru-RU" dirty="0">
                <a:ea typeface="Times New Roman" panose="02020603050405020304" pitchFamily="18" charset="0"/>
              </a:rPr>
              <a:t> </a:t>
            </a:r>
            <a:r>
              <a:rPr lang="ru-RU" altLang="ru-RU" dirty="0" err="1">
                <a:ea typeface="Times New Roman" panose="02020603050405020304" pitchFamily="18" charset="0"/>
              </a:rPr>
              <a:t>бўлиб</a:t>
            </a:r>
            <a:r>
              <a:rPr lang="ru-RU" altLang="ru-RU" dirty="0">
                <a:ea typeface="Times New Roman" panose="02020603050405020304" pitchFamily="18" charset="0"/>
              </a:rPr>
              <a:t>, </a:t>
            </a:r>
            <a:r>
              <a:rPr lang="ru-RU" altLang="ru-RU" dirty="0" err="1">
                <a:ea typeface="Times New Roman" panose="02020603050405020304" pitchFamily="18" charset="0"/>
              </a:rPr>
              <a:t>уни</a:t>
            </a:r>
            <a:r>
              <a:rPr lang="ru-RU" altLang="ru-RU" dirty="0">
                <a:ea typeface="Times New Roman" panose="02020603050405020304" pitchFamily="18" charset="0"/>
              </a:rPr>
              <a:t> аналитик </a:t>
            </a:r>
            <a:r>
              <a:rPr lang="ru-RU" altLang="ru-RU" dirty="0" err="1">
                <a:ea typeface="Times New Roman" panose="02020603050405020304" pitchFamily="18" charset="0"/>
              </a:rPr>
              <a:t>ифодалаш</a:t>
            </a:r>
            <a:r>
              <a:rPr lang="ru-RU" altLang="ru-RU" dirty="0">
                <a:ea typeface="Times New Roman" panose="02020603050405020304" pitchFamily="18" charset="0"/>
              </a:rPr>
              <a:t> </a:t>
            </a:r>
            <a:r>
              <a:rPr lang="ru-RU" altLang="ru-RU" dirty="0" err="1">
                <a:ea typeface="Times New Roman" panose="02020603050405020304" pitchFamily="18" charset="0"/>
              </a:rPr>
              <a:t>анча</a:t>
            </a:r>
            <a:r>
              <a:rPr lang="ru-RU" altLang="ru-RU" dirty="0">
                <a:ea typeface="Times New Roman" panose="02020603050405020304" pitchFamily="18" charset="0"/>
              </a:rPr>
              <a:t> </a:t>
            </a:r>
            <a:r>
              <a:rPr lang="ru-RU" altLang="ru-RU" dirty="0" err="1">
                <a:ea typeface="Times New Roman" panose="02020603050405020304" pitchFamily="18" charset="0"/>
              </a:rPr>
              <a:t>қийин</a:t>
            </a:r>
            <a:r>
              <a:rPr lang="ru-RU" altLang="ru-RU" dirty="0">
                <a:ea typeface="Times New Roman" panose="02020603050405020304" pitchFamily="18" charset="0"/>
              </a:rPr>
              <a:t>. </a:t>
            </a:r>
            <a:r>
              <a:rPr lang="ru-RU" altLang="ru-RU" dirty="0" err="1">
                <a:ea typeface="Times New Roman" panose="02020603050405020304" pitchFamily="18" charset="0"/>
              </a:rPr>
              <a:t>Платинородий</a:t>
            </a:r>
            <a:r>
              <a:rPr lang="ru-RU" altLang="ru-RU" dirty="0">
                <a:ea typeface="Times New Roman" panose="02020603050405020304" pitchFamily="18" charset="0"/>
              </a:rPr>
              <a:t>-платина </a:t>
            </a:r>
            <a:r>
              <a:rPr lang="ru-RU" altLang="ru-RU" dirty="0" err="1">
                <a:ea typeface="Times New Roman" panose="02020603050405020304" pitchFamily="18" charset="0"/>
              </a:rPr>
              <a:t>жуфти</a:t>
            </a:r>
            <a:r>
              <a:rPr lang="ru-RU" altLang="ru-RU" dirty="0">
                <a:ea typeface="Times New Roman" panose="02020603050405020304" pitchFamily="18" charset="0"/>
              </a:rPr>
              <a:t> </a:t>
            </a:r>
            <a:r>
              <a:rPr lang="ru-RU" altLang="ru-RU" dirty="0" err="1">
                <a:ea typeface="Times New Roman" panose="02020603050405020304" pitchFamily="18" charset="0"/>
              </a:rPr>
              <a:t>бундан</a:t>
            </a:r>
            <a:r>
              <a:rPr lang="ru-RU" altLang="ru-RU" dirty="0">
                <a:ea typeface="Times New Roman" panose="02020603050405020304" pitchFamily="18" charset="0"/>
              </a:rPr>
              <a:t> </a:t>
            </a:r>
            <a:r>
              <a:rPr lang="ru-RU" altLang="ru-RU" dirty="0" err="1">
                <a:ea typeface="Times New Roman" panose="02020603050405020304" pitchFamily="18" charset="0"/>
              </a:rPr>
              <a:t>мустаснодир</a:t>
            </a:r>
            <a:r>
              <a:rPr lang="ru-RU" altLang="ru-RU" dirty="0">
                <a:ea typeface="Times New Roman" panose="02020603050405020304" pitchFamily="18" charset="0"/>
              </a:rPr>
              <a:t>. </a:t>
            </a:r>
            <a:r>
              <a:rPr lang="ru-RU" altLang="ru-RU" dirty="0" err="1">
                <a:ea typeface="Times New Roman" panose="02020603050405020304" pitchFamily="18" charset="0"/>
              </a:rPr>
              <a:t>Бу</a:t>
            </a:r>
            <a:r>
              <a:rPr lang="ru-RU" altLang="ru-RU" dirty="0">
                <a:ea typeface="Times New Roman" panose="02020603050405020304" pitchFamily="18" charset="0"/>
              </a:rPr>
              <a:t> </a:t>
            </a:r>
            <a:r>
              <a:rPr lang="ru-RU" altLang="ru-RU" dirty="0" err="1">
                <a:ea typeface="Times New Roman" panose="02020603050405020304" pitchFamily="18" charset="0"/>
              </a:rPr>
              <a:t>жуфтлик</a:t>
            </a:r>
            <a:r>
              <a:rPr lang="ru-RU" altLang="ru-RU" dirty="0">
                <a:ea typeface="Times New Roman" panose="02020603050405020304" pitchFamily="18" charset="0"/>
              </a:rPr>
              <a:t> </a:t>
            </a:r>
            <a:r>
              <a:rPr lang="ru-RU" altLang="ru-RU" dirty="0" err="1">
                <a:ea typeface="Times New Roman" panose="02020603050405020304" pitchFamily="18" charset="0"/>
              </a:rPr>
              <a:t>учун</a:t>
            </a:r>
            <a:r>
              <a:rPr lang="ru-RU" altLang="ru-RU" dirty="0">
                <a:ea typeface="Times New Roman" panose="02020603050405020304" pitchFamily="18" charset="0"/>
              </a:rPr>
              <a:t> ТЭЮК </a:t>
            </a:r>
            <a:r>
              <a:rPr lang="ru-RU" altLang="ru-RU" dirty="0" err="1">
                <a:ea typeface="Times New Roman" panose="02020603050405020304" pitchFamily="18" charset="0"/>
              </a:rPr>
              <a:t>билан</a:t>
            </a:r>
            <a:r>
              <a:rPr lang="ru-RU" altLang="ru-RU" dirty="0">
                <a:ea typeface="Times New Roman" panose="02020603050405020304" pitchFamily="18" charset="0"/>
              </a:rPr>
              <a:t> </a:t>
            </a:r>
            <a:r>
              <a:rPr lang="ru-RU" altLang="ru-RU" dirty="0" err="1">
                <a:ea typeface="Times New Roman" panose="02020603050405020304" pitchFamily="18" charset="0"/>
              </a:rPr>
              <a:t>ҳарорат</a:t>
            </a:r>
            <a:r>
              <a:rPr lang="ru-RU" altLang="ru-RU" dirty="0">
                <a:ea typeface="Times New Roman" panose="02020603050405020304" pitchFamily="18" charset="0"/>
              </a:rPr>
              <a:t> </a:t>
            </a:r>
            <a:r>
              <a:rPr lang="ru-RU" altLang="ru-RU" dirty="0" err="1">
                <a:ea typeface="Times New Roman" panose="02020603050405020304" pitchFamily="18" charset="0"/>
              </a:rPr>
              <a:t>орасидаги</a:t>
            </a:r>
            <a:r>
              <a:rPr lang="ru-RU" altLang="ru-RU" dirty="0">
                <a:ea typeface="Times New Roman" panose="02020603050405020304" pitchFamily="18" charset="0"/>
              </a:rPr>
              <a:t> </a:t>
            </a:r>
            <a:r>
              <a:rPr lang="ru-RU" altLang="ru-RU" dirty="0" err="1">
                <a:ea typeface="Times New Roman" panose="02020603050405020304" pitchFamily="18" charset="0"/>
              </a:rPr>
              <a:t>боғланиш</a:t>
            </a:r>
            <a:r>
              <a:rPr lang="ru-RU" altLang="ru-RU" dirty="0">
                <a:ea typeface="Times New Roman" panose="02020603050405020304" pitchFamily="18" charset="0"/>
              </a:rPr>
              <a:t> 300  </a:t>
            </a:r>
            <a:r>
              <a:rPr lang="ru-RU" altLang="ru-RU" baseline="30000" dirty="0">
                <a:ea typeface="Times New Roman" panose="02020603050405020304" pitchFamily="18" charset="0"/>
              </a:rPr>
              <a:t>0</a:t>
            </a:r>
            <a:r>
              <a:rPr lang="en-US" altLang="ru-RU" dirty="0">
                <a:ea typeface="Times New Roman" panose="02020603050405020304" pitchFamily="18" charset="0"/>
              </a:rPr>
              <a:t>C </a:t>
            </a:r>
            <a:r>
              <a:rPr lang="ru-RU" altLang="ru-RU" dirty="0">
                <a:ea typeface="Times New Roman" panose="02020603050405020304" pitchFamily="18" charset="0"/>
              </a:rPr>
              <a:t>дан 1300 </a:t>
            </a:r>
            <a:r>
              <a:rPr lang="ru-RU" altLang="ru-RU" baseline="30000" dirty="0">
                <a:ea typeface="Times New Roman" panose="02020603050405020304" pitchFamily="18" charset="0"/>
              </a:rPr>
              <a:t>0</a:t>
            </a:r>
            <a:r>
              <a:rPr lang="en-US" altLang="ru-RU" dirty="0">
                <a:ea typeface="Times New Roman" panose="02020603050405020304" pitchFamily="18" charset="0"/>
              </a:rPr>
              <a:t>C </a:t>
            </a:r>
            <a:r>
              <a:rPr lang="ru-RU" altLang="ru-RU" dirty="0" err="1">
                <a:ea typeface="Times New Roman" panose="02020603050405020304" pitchFamily="18" charset="0"/>
              </a:rPr>
              <a:t>гача</a:t>
            </a:r>
            <a:r>
              <a:rPr lang="ru-RU" altLang="ru-RU" dirty="0">
                <a:ea typeface="Times New Roman" panose="02020603050405020304" pitchFamily="18" charset="0"/>
              </a:rPr>
              <a:t> </a:t>
            </a:r>
            <a:r>
              <a:rPr lang="ru-RU" altLang="ru-RU" dirty="0" err="1">
                <a:ea typeface="Times New Roman" panose="02020603050405020304" pitchFamily="18" charset="0"/>
              </a:rPr>
              <a:t>бўлган</a:t>
            </a:r>
            <a:r>
              <a:rPr lang="ru-RU" altLang="ru-RU" dirty="0">
                <a:ea typeface="Times New Roman" panose="02020603050405020304" pitchFamily="18" charset="0"/>
              </a:rPr>
              <a:t> </a:t>
            </a:r>
            <a:r>
              <a:rPr lang="ru-RU" altLang="ru-RU" dirty="0" err="1">
                <a:ea typeface="Times New Roman" panose="02020603050405020304" pitchFamily="18" charset="0"/>
              </a:rPr>
              <a:t>ораликда</a:t>
            </a:r>
            <a:r>
              <a:rPr lang="ru-RU" altLang="ru-RU" dirty="0">
                <a:ea typeface="Times New Roman" panose="02020603050405020304" pitchFamily="18" charset="0"/>
              </a:rPr>
              <a:t> </a:t>
            </a:r>
            <a:r>
              <a:rPr lang="ru-RU" altLang="ru-RU" dirty="0" err="1">
                <a:ea typeface="Times New Roman" panose="02020603050405020304" pitchFamily="18" charset="0"/>
              </a:rPr>
              <a:t>совуқ</a:t>
            </a:r>
            <a:r>
              <a:rPr lang="ru-RU" altLang="ru-RU" dirty="0">
                <a:ea typeface="Times New Roman" panose="02020603050405020304" pitchFamily="18" charset="0"/>
              </a:rPr>
              <a:t> </a:t>
            </a:r>
            <a:r>
              <a:rPr lang="ru-RU" altLang="ru-RU" dirty="0" err="1">
                <a:ea typeface="Times New Roman" panose="02020603050405020304" pitchFamily="18" charset="0"/>
              </a:rPr>
              <a:t>уланма</a:t>
            </a:r>
            <a:r>
              <a:rPr lang="ru-RU" altLang="ru-RU" dirty="0">
                <a:ea typeface="Times New Roman" panose="02020603050405020304" pitchFamily="18" charset="0"/>
              </a:rPr>
              <a:t> </a:t>
            </a:r>
            <a:r>
              <a:rPr lang="ru-RU" altLang="ru-RU" dirty="0" err="1">
                <a:ea typeface="Times New Roman" panose="02020603050405020304" pitchFamily="18" charset="0"/>
              </a:rPr>
              <a:t>ҳарорати</a:t>
            </a:r>
            <a:r>
              <a:rPr lang="ru-RU" altLang="ru-RU" dirty="0">
                <a:ea typeface="Times New Roman" panose="02020603050405020304" pitchFamily="18" charset="0"/>
              </a:rPr>
              <a:t> 0 </a:t>
            </a:r>
            <a:r>
              <a:rPr lang="ru-RU" altLang="ru-RU" baseline="30000" dirty="0">
                <a:ea typeface="Times New Roman" panose="02020603050405020304" pitchFamily="18" charset="0"/>
              </a:rPr>
              <a:t>0</a:t>
            </a:r>
            <a:r>
              <a:rPr lang="en-US" altLang="ru-RU" dirty="0">
                <a:ea typeface="Times New Roman" panose="02020603050405020304" pitchFamily="18" charset="0"/>
              </a:rPr>
              <a:t>C </a:t>
            </a:r>
            <a:r>
              <a:rPr lang="ru-RU" altLang="ru-RU" dirty="0" err="1">
                <a:ea typeface="Times New Roman" panose="02020603050405020304" pitchFamily="18" charset="0"/>
              </a:rPr>
              <a:t>бўлганда</a:t>
            </a:r>
            <a:r>
              <a:rPr lang="ru-RU" altLang="ru-RU" dirty="0">
                <a:ea typeface="Times New Roman" panose="02020603050405020304" pitchFamily="18" charset="0"/>
              </a:rPr>
              <a:t> </a:t>
            </a:r>
            <a:r>
              <a:rPr lang="ru-RU" altLang="ru-RU" dirty="0" err="1">
                <a:ea typeface="Times New Roman" panose="02020603050405020304" pitchFamily="18" charset="0"/>
              </a:rPr>
              <a:t>Этарлича</a:t>
            </a:r>
            <a:r>
              <a:rPr lang="ru-RU" altLang="ru-RU" dirty="0">
                <a:ea typeface="Times New Roman" panose="02020603050405020304" pitchFamily="18" charset="0"/>
              </a:rPr>
              <a:t> </a:t>
            </a:r>
            <a:r>
              <a:rPr lang="ru-RU" altLang="ru-RU" dirty="0" err="1">
                <a:ea typeface="Times New Roman" panose="02020603050405020304" pitchFamily="18" charset="0"/>
              </a:rPr>
              <a:t>аниқликда</a:t>
            </a:r>
            <a:r>
              <a:rPr lang="ru-RU" altLang="ru-RU" dirty="0">
                <a:ea typeface="Times New Roman" panose="02020603050405020304" pitchFamily="18" charset="0"/>
              </a:rPr>
              <a:t> </a:t>
            </a:r>
            <a:r>
              <a:rPr lang="ru-RU" altLang="ru-RU" dirty="0" err="1">
                <a:ea typeface="Times New Roman" panose="02020603050405020304" pitchFamily="18" charset="0"/>
              </a:rPr>
              <a:t>пароболага</a:t>
            </a:r>
            <a:r>
              <a:rPr lang="ru-RU" altLang="ru-RU" dirty="0">
                <a:ea typeface="Times New Roman" panose="02020603050405020304" pitchFamily="18" charset="0"/>
              </a:rPr>
              <a:t> </a:t>
            </a:r>
            <a:r>
              <a:rPr lang="ru-RU" altLang="ru-RU" dirty="0" err="1">
                <a:ea typeface="Times New Roman" panose="02020603050405020304" pitchFamily="18" charset="0"/>
              </a:rPr>
              <a:t>мос</a:t>
            </a:r>
            <a:r>
              <a:rPr lang="ru-RU" altLang="ru-RU" dirty="0">
                <a:ea typeface="Times New Roman" panose="02020603050405020304" pitchFamily="18" charset="0"/>
              </a:rPr>
              <a:t> </a:t>
            </a:r>
            <a:r>
              <a:rPr lang="ru-RU" altLang="ru-RU" dirty="0" err="1">
                <a:ea typeface="Times New Roman" panose="02020603050405020304" pitchFamily="18" charset="0"/>
              </a:rPr>
              <a:t>келади</a:t>
            </a:r>
            <a:r>
              <a:rPr lang="ru-RU" altLang="ru-RU" dirty="0" smtClean="0">
                <a:ea typeface="Times New Roman" panose="02020603050405020304" pitchFamily="18" charset="0"/>
              </a:rPr>
              <a:t>:</a:t>
            </a:r>
          </a:p>
          <a:p>
            <a:pPr lvl="0" algn="just"/>
            <a:endParaRPr lang="ru-RU" altLang="ru-RU" dirty="0"/>
          </a:p>
          <a:p>
            <a:pPr lvl="0" algn="just"/>
            <a:endParaRPr lang="ru-RU" altLang="ru-RU" dirty="0" smtClean="0"/>
          </a:p>
          <a:p>
            <a:pPr lvl="0" algn="just"/>
            <a:endParaRPr lang="ru-RU" altLang="ru-RU" dirty="0"/>
          </a:p>
          <a:p>
            <a:pPr lvl="0" algn="just"/>
            <a:endParaRPr lang="ru-RU" altLang="ru-RU" dirty="0"/>
          </a:p>
          <a:p>
            <a:pPr algn="just"/>
            <a:endParaRPr lang="ru-RU" dirty="0"/>
          </a:p>
          <a:p>
            <a:pPr algn="just"/>
            <a:endParaRPr lang="ru-RU"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13</a:t>
            </a:fld>
            <a:endParaRPr lang="en-US" dirty="0"/>
          </a:p>
        </p:txBody>
      </p:sp>
      <p:sp>
        <p:nvSpPr>
          <p:cNvPr id="6"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a:t>Термоэлектр</a:t>
            </a:r>
            <a:r>
              <a:rPr lang="ru-RU" sz="2000" b="1" dirty="0"/>
              <a:t> </a:t>
            </a:r>
            <a:r>
              <a:rPr lang="ru-RU" sz="2000" b="1" dirty="0" err="1"/>
              <a:t>занжирлар</a:t>
            </a:r>
            <a:endParaRPr lang="ru-RU" sz="2000" dirty="0"/>
          </a:p>
        </p:txBody>
      </p:sp>
      <p:pic>
        <p:nvPicPr>
          <p:cNvPr id="8194" name="Рисунок 3"/>
          <p:cNvPicPr>
            <a:picLocks noChangeAspect="1" noChangeArrowheads="1"/>
          </p:cNvPicPr>
          <p:nvPr/>
        </p:nvPicPr>
        <p:blipFill>
          <a:blip r:embed="rId5">
            <a:lum contrast="70000"/>
            <a:extLst>
              <a:ext uri="{28A0092B-C50C-407E-A947-70E740481C1C}">
                <a14:useLocalDpi xmlns:a14="http://schemas.microsoft.com/office/drawing/2010/main" val="0"/>
              </a:ext>
            </a:extLst>
          </a:blip>
          <a:srcRect/>
          <a:stretch>
            <a:fillRect/>
          </a:stretch>
        </p:blipFill>
        <p:spPr bwMode="auto">
          <a:xfrm>
            <a:off x="9541465" y="1150938"/>
            <a:ext cx="1439863"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5"/>
          <p:cNvSpPr>
            <a:spLocks noChangeArrowheads="1"/>
          </p:cNvSpPr>
          <p:nvPr/>
        </p:nvSpPr>
        <p:spPr bwMode="auto">
          <a:xfrm>
            <a:off x="2917371" y="4759817"/>
            <a:ext cx="2160585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066362476"/>
              </p:ext>
            </p:extLst>
          </p:nvPr>
        </p:nvGraphicFramePr>
        <p:xfrm>
          <a:off x="2917372" y="4759818"/>
          <a:ext cx="3195464" cy="624114"/>
        </p:xfrm>
        <a:graphic>
          <a:graphicData uri="http://schemas.openxmlformats.org/presentationml/2006/ole">
            <mc:AlternateContent xmlns:mc="http://schemas.openxmlformats.org/markup-compatibility/2006">
              <mc:Choice xmlns:v="urn:schemas-microsoft-com:vml" Requires="v">
                <p:oleObj spid="_x0000_s8204" name="Формула" r:id="rId6" imgW="1282700" imgH="241300" progId="Equation.3">
                  <p:embed/>
                </p:oleObj>
              </mc:Choice>
              <mc:Fallback>
                <p:oleObj name="Формула" r:id="rId6" imgW="1282700" imgH="241300" progId="Equation.3">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17372" y="4759818"/>
                        <a:ext cx="3195464" cy="624114"/>
                      </a:xfrm>
                      <a:prstGeom prst="rect">
                        <a:avLst/>
                      </a:prstGeom>
                      <a:noFill/>
                    </p:spPr>
                  </p:pic>
                </p:oleObj>
              </mc:Fallback>
            </mc:AlternateContent>
          </a:graphicData>
        </a:graphic>
      </p:graphicFrame>
      <p:sp>
        <p:nvSpPr>
          <p:cNvPr id="10" name="Прямоугольник 9"/>
          <p:cNvSpPr/>
          <p:nvPr/>
        </p:nvSpPr>
        <p:spPr>
          <a:xfrm>
            <a:off x="6059614" y="5014600"/>
            <a:ext cx="560795" cy="369332"/>
          </a:xfrm>
          <a:prstGeom prst="rect">
            <a:avLst/>
          </a:prstGeom>
        </p:spPr>
        <p:txBody>
          <a:bodyPr wrap="none">
            <a:spAutoFit/>
          </a:bodyPr>
          <a:lstStyle/>
          <a:p>
            <a:r>
              <a:rPr lang="ru-RU" dirty="0">
                <a:latin typeface="Times New Roman" panose="02020603050405020304" pitchFamily="18" charset="0"/>
                <a:ea typeface="Times New Roman" panose="02020603050405020304" pitchFamily="18" charset="0"/>
              </a:rPr>
              <a:t>(11)</a:t>
            </a:r>
            <a:endParaRPr lang="ru-RU" dirty="0"/>
          </a:p>
        </p:txBody>
      </p:sp>
      <p:sp>
        <p:nvSpPr>
          <p:cNvPr id="11" name="Rectangle 6"/>
          <p:cNvSpPr>
            <a:spLocks noChangeArrowheads="1"/>
          </p:cNvSpPr>
          <p:nvPr/>
        </p:nvSpPr>
        <p:spPr bwMode="auto">
          <a:xfrm>
            <a:off x="272599" y="5762001"/>
            <a:ext cx="868271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бунда а, б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ва</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en-US" altLang="ru-RU" b="0" i="0" u="none" strike="noStrike" cap="none" normalizeH="0" baseline="0" dirty="0" smtClean="0">
                <a:ln>
                  <a:noFill/>
                </a:ln>
                <a:solidFill>
                  <a:schemeClr val="tx1"/>
                </a:solidFill>
                <a:effectLst/>
                <a:latin typeface="+mj-lt"/>
                <a:ea typeface="Times New Roman" panose="02020603050405020304" pitchFamily="18" charset="0"/>
              </a:rPr>
              <a:t>c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сурма</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(630,5  </a:t>
            </a:r>
            <a:r>
              <a:rPr kumimoji="0" lang="ru-RU" altLang="ru-RU" b="0" i="0" u="none" strike="noStrike" cap="none" normalizeH="0" baseline="30000" dirty="0" smtClean="0">
                <a:ln>
                  <a:noFill/>
                </a:ln>
                <a:solidFill>
                  <a:schemeClr val="tx1"/>
                </a:solidFill>
                <a:effectLst/>
                <a:latin typeface="+mj-lt"/>
                <a:ea typeface="Times New Roman" panose="02020603050405020304" pitchFamily="18" charset="0"/>
              </a:rPr>
              <a:t>0</a:t>
            </a:r>
            <a:r>
              <a:rPr kumimoji="0" lang="en-US" altLang="ru-RU" b="0" i="0" u="none" strike="noStrike" cap="none" normalizeH="0" baseline="0" dirty="0" smtClean="0">
                <a:ln>
                  <a:noFill/>
                </a:ln>
                <a:solidFill>
                  <a:schemeClr val="tx1"/>
                </a:solidFill>
                <a:effectLst/>
                <a:latin typeface="+mj-lt"/>
                <a:ea typeface="Times New Roman" panose="02020603050405020304" pitchFamily="18" charset="0"/>
              </a:rPr>
              <a:t>C</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кумуш</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(960,8 </a:t>
            </a:r>
            <a:r>
              <a:rPr kumimoji="0" lang="ru-RU" altLang="ru-RU" b="0" i="0" u="none" strike="noStrike" cap="none" normalizeH="0" baseline="30000" dirty="0" smtClean="0">
                <a:ln>
                  <a:noFill/>
                </a:ln>
                <a:solidFill>
                  <a:schemeClr val="tx1"/>
                </a:solidFill>
                <a:effectLst/>
                <a:latin typeface="+mj-lt"/>
                <a:ea typeface="Times New Roman" panose="02020603050405020304" pitchFamily="18" charset="0"/>
              </a:rPr>
              <a:t>0</a:t>
            </a:r>
            <a:r>
              <a:rPr kumimoji="0" lang="en-US" altLang="ru-RU" b="0" i="0" u="none" strike="noStrike" cap="none" normalizeH="0" baseline="0" dirty="0" smtClean="0">
                <a:ln>
                  <a:noFill/>
                </a:ln>
                <a:solidFill>
                  <a:schemeClr val="tx1"/>
                </a:solidFill>
                <a:effectLst/>
                <a:latin typeface="+mj-lt"/>
                <a:ea typeface="Times New Roman" panose="02020603050405020304" pitchFamily="18" charset="0"/>
              </a:rPr>
              <a:t>C</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ва</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олтин</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(1068,0  </a:t>
            </a:r>
            <a:r>
              <a:rPr kumimoji="0" lang="ru-RU" altLang="ru-RU" b="0" i="0" u="none" strike="noStrike" cap="none" normalizeH="0" baseline="30000" dirty="0" smtClean="0">
                <a:ln>
                  <a:noFill/>
                </a:ln>
                <a:solidFill>
                  <a:schemeClr val="tx1"/>
                </a:solidFill>
                <a:effectLst/>
                <a:latin typeface="+mj-lt"/>
                <a:ea typeface="Times New Roman" panose="02020603050405020304" pitchFamily="18" charset="0"/>
              </a:rPr>
              <a:t>0</a:t>
            </a:r>
            <a:r>
              <a:rPr kumimoji="0" lang="en-US" altLang="ru-RU" b="0" i="0" u="none" strike="noStrike" cap="none" normalizeH="0" baseline="0" dirty="0" smtClean="0">
                <a:ln>
                  <a:noFill/>
                </a:ln>
                <a:solidFill>
                  <a:schemeClr val="tx1"/>
                </a:solidFill>
                <a:effectLst/>
                <a:latin typeface="+mj-lt"/>
                <a:ea typeface="Times New Roman" panose="02020603050405020304" pitchFamily="18" charset="0"/>
              </a:rPr>
              <a:t>C</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ларнинг</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котиш</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ҳарорати</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бўйича</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аниқланган</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mj-lt"/>
                <a:ea typeface="Times New Roman" panose="02020603050405020304" pitchFamily="18" charset="0"/>
              </a:rPr>
              <a:t>доимийлар</a:t>
            </a:r>
            <a:r>
              <a:rPr kumimoji="0" lang="ru-RU" altLang="ru-RU" b="0" i="0" u="none" strike="noStrike" cap="none" normalizeH="0" baseline="0" dirty="0" smtClean="0">
                <a:ln>
                  <a:noFill/>
                </a:ln>
                <a:solidFill>
                  <a:schemeClr val="tx1"/>
                </a:solidFill>
                <a:effectLst/>
                <a:latin typeface="+mj-lt"/>
                <a:ea typeface="Times New Roman" panose="02020603050405020304" pitchFamily="18" charset="0"/>
              </a:rPr>
              <a:t>.</a:t>
            </a:r>
            <a:endParaRPr kumimoji="0" lang="ru-RU" altLang="ru-RU" b="0" i="0" u="none" strike="noStrike" cap="none" normalizeH="0" baseline="0" dirty="0" smtClean="0">
              <a:ln>
                <a:noFill/>
              </a:ln>
              <a:solidFill>
                <a:schemeClr val="tx1"/>
              </a:solidFill>
              <a:effectLst/>
              <a:latin typeface="+mj-lt"/>
            </a:endParaRPr>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7" name="6.1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45240" y="225406"/>
            <a:ext cx="609600" cy="609600"/>
          </a:xfrm>
          <a:prstGeom prst="rect">
            <a:avLst/>
          </a:prstGeom>
        </p:spPr>
      </p:pic>
    </p:spTree>
    <p:extLst>
      <p:ext uri="{BB962C8B-B14F-4D97-AF65-F5344CB8AC3E}">
        <p14:creationId xmlns:p14="http://schemas.microsoft.com/office/powerpoint/2010/main" val="462045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14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14</a:t>
            </a:fld>
            <a:endParaRPr lang="en-US" dirty="0"/>
          </a:p>
        </p:txBody>
      </p:sp>
      <p:sp>
        <p:nvSpPr>
          <p:cNvPr id="6"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a:t>Термоэлектр</a:t>
            </a:r>
            <a:r>
              <a:rPr lang="ru-RU" sz="2000" b="1" dirty="0"/>
              <a:t> </a:t>
            </a:r>
            <a:r>
              <a:rPr lang="ru-RU" sz="2000" b="1" dirty="0" err="1"/>
              <a:t>занжирлар</a:t>
            </a:r>
            <a:endParaRPr lang="ru-RU" sz="2000" dirty="0"/>
          </a:p>
        </p:txBody>
      </p:sp>
      <p:sp>
        <p:nvSpPr>
          <p:cNvPr id="8" name="Rectangle 5"/>
          <p:cNvSpPr>
            <a:spLocks noChangeArrowheads="1"/>
          </p:cNvSpPr>
          <p:nvPr/>
        </p:nvSpPr>
        <p:spPr bwMode="auto">
          <a:xfrm>
            <a:off x="2917371" y="4759817"/>
            <a:ext cx="2160585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8200" name="Прямоугольник 8199"/>
          <p:cNvSpPr/>
          <p:nvPr/>
        </p:nvSpPr>
        <p:spPr>
          <a:xfrm>
            <a:off x="406399" y="880239"/>
            <a:ext cx="10779933" cy="4247317"/>
          </a:xfrm>
          <a:prstGeom prst="rect">
            <a:avLst/>
          </a:prstGeom>
        </p:spPr>
        <p:txBody>
          <a:bodyPr wrap="square">
            <a:spAutoFit/>
          </a:bodyPr>
          <a:lstStyle/>
          <a:p>
            <a:pPr algn="just">
              <a:spcAft>
                <a:spcPts val="0"/>
              </a:spcAft>
            </a:pPr>
            <a:r>
              <a:rPr lang="ru-RU" dirty="0" smtClean="0">
                <a:ea typeface="Times New Roman" panose="02020603050405020304" pitchFamily="18" charset="0"/>
              </a:rPr>
              <a:t>	Хромел-</a:t>
            </a:r>
            <a:r>
              <a:rPr lang="ru-RU" dirty="0" err="1" smtClean="0">
                <a:ea typeface="Times New Roman" panose="02020603050405020304" pitchFamily="18" charset="0"/>
              </a:rPr>
              <a:t>копелли</a:t>
            </a:r>
            <a:r>
              <a:rPr lang="ru-RU" dirty="0" smtClean="0">
                <a:ea typeface="Times New Roman" panose="02020603050405020304" pitchFamily="18" charset="0"/>
              </a:rPr>
              <a:t> </a:t>
            </a:r>
            <a:r>
              <a:rPr lang="ru-RU" dirty="0">
                <a:ea typeface="Times New Roman" panose="02020603050405020304" pitchFamily="18" charset="0"/>
              </a:rPr>
              <a:t>(56% Си + 44 % Ни) </a:t>
            </a:r>
            <a:r>
              <a:rPr lang="ru-RU" dirty="0" err="1">
                <a:ea typeface="Times New Roman" panose="02020603050405020304" pitchFamily="18" charset="0"/>
              </a:rPr>
              <a:t>термоэлектр</a:t>
            </a:r>
            <a:r>
              <a:rPr lang="ru-RU" dirty="0">
                <a:ea typeface="Times New Roman" panose="02020603050405020304" pitchFamily="18" charset="0"/>
              </a:rPr>
              <a:t> </a:t>
            </a:r>
            <a:r>
              <a:rPr lang="ru-RU" dirty="0" err="1">
                <a:ea typeface="Times New Roman" panose="02020603050405020304" pitchFamily="18" charset="0"/>
              </a:rPr>
              <a:t>термометрлар</a:t>
            </a:r>
            <a:r>
              <a:rPr lang="ru-RU" dirty="0">
                <a:ea typeface="Times New Roman" panose="02020603050405020304" pitchFamily="18" charset="0"/>
              </a:rPr>
              <a:t> стандарт </a:t>
            </a:r>
            <a:r>
              <a:rPr lang="ru-RU" dirty="0" err="1">
                <a:ea typeface="Times New Roman" panose="02020603050405020304" pitchFamily="18" charset="0"/>
              </a:rPr>
              <a:t>термометрлар</a:t>
            </a:r>
            <a:r>
              <a:rPr lang="ru-RU" dirty="0">
                <a:ea typeface="Times New Roman" panose="02020603050405020304" pitchFamily="18" charset="0"/>
              </a:rPr>
              <a:t> </a:t>
            </a:r>
            <a:r>
              <a:rPr lang="ru-RU" dirty="0" err="1">
                <a:ea typeface="Times New Roman" panose="02020603050405020304" pitchFamily="18" charset="0"/>
              </a:rPr>
              <a:t>орасида</a:t>
            </a:r>
            <a:r>
              <a:rPr lang="ru-RU" dirty="0">
                <a:ea typeface="Times New Roman" panose="02020603050405020304" pitchFamily="18" charset="0"/>
              </a:rPr>
              <a:t> </a:t>
            </a:r>
            <a:r>
              <a:rPr lang="ru-RU" dirty="0" err="1">
                <a:ea typeface="Times New Roman" panose="02020603050405020304" pitchFamily="18" charset="0"/>
              </a:rPr>
              <a:t>энг</a:t>
            </a:r>
            <a:r>
              <a:rPr lang="ru-RU" dirty="0">
                <a:ea typeface="Times New Roman" panose="02020603050405020304" pitchFamily="18" charset="0"/>
              </a:rPr>
              <a:t> </a:t>
            </a:r>
            <a:r>
              <a:rPr lang="ru-RU" dirty="0" err="1">
                <a:ea typeface="Times New Roman" panose="02020603050405020304" pitchFamily="18" charset="0"/>
              </a:rPr>
              <a:t>катта</a:t>
            </a:r>
            <a:r>
              <a:rPr lang="ru-RU" dirty="0">
                <a:ea typeface="Times New Roman" panose="02020603050405020304" pitchFamily="18" charset="0"/>
              </a:rPr>
              <a:t> </a:t>
            </a:r>
            <a:r>
              <a:rPr lang="ru-RU" dirty="0" err="1">
                <a:ea typeface="Times New Roman" panose="02020603050405020304" pitchFamily="18" charset="0"/>
              </a:rPr>
              <a:t>ўзгартиш</a:t>
            </a:r>
            <a:r>
              <a:rPr lang="ru-RU" dirty="0">
                <a:ea typeface="Times New Roman" panose="02020603050405020304" pitchFamily="18" charset="0"/>
              </a:rPr>
              <a:t> </a:t>
            </a:r>
            <a:r>
              <a:rPr lang="ru-RU" dirty="0" err="1">
                <a:ea typeface="Times New Roman" panose="02020603050405020304" pitchFamily="18" charset="0"/>
              </a:rPr>
              <a:t>коеффитсиентига</a:t>
            </a:r>
            <a:r>
              <a:rPr lang="ru-RU" dirty="0">
                <a:ea typeface="Times New Roman" panose="02020603050405020304" pitchFamily="18" charset="0"/>
              </a:rPr>
              <a:t> </a:t>
            </a:r>
            <a:r>
              <a:rPr lang="ru-RU" dirty="0" err="1">
                <a:ea typeface="Times New Roman" panose="02020603050405020304" pitchFamily="18" charset="0"/>
              </a:rPr>
              <a:t>эга</a:t>
            </a:r>
            <a:r>
              <a:rPr lang="ru-RU" dirty="0">
                <a:ea typeface="Times New Roman" panose="02020603050405020304" pitchFamily="18" charset="0"/>
              </a:rPr>
              <a:t> (70-90мкВ/0С) </a:t>
            </a:r>
            <a:r>
              <a:rPr lang="ru-RU" dirty="0" err="1">
                <a:ea typeface="Times New Roman" panose="02020603050405020304" pitchFamily="18" charset="0"/>
              </a:rPr>
              <a:t>термоэлектрод</a:t>
            </a:r>
            <a:r>
              <a:rPr lang="ru-RU" dirty="0">
                <a:ea typeface="Times New Roman" panose="02020603050405020304" pitchFamily="18" charset="0"/>
              </a:rPr>
              <a:t> </a:t>
            </a:r>
            <a:r>
              <a:rPr lang="ru-RU" dirty="0" err="1">
                <a:ea typeface="Times New Roman" panose="02020603050405020304" pitchFamily="18" charset="0"/>
              </a:rPr>
              <a:t>диаметри</a:t>
            </a:r>
            <a:r>
              <a:rPr lang="ru-RU" dirty="0">
                <a:ea typeface="Times New Roman" panose="02020603050405020304" pitchFamily="18" charset="0"/>
              </a:rPr>
              <a:t> 1мм дан </a:t>
            </a:r>
            <a:r>
              <a:rPr lang="ru-RU" dirty="0" err="1">
                <a:ea typeface="Times New Roman" panose="02020603050405020304" pitchFamily="18" charset="0"/>
              </a:rPr>
              <a:t>кам</a:t>
            </a:r>
            <a:r>
              <a:rPr lang="ru-RU" dirty="0">
                <a:ea typeface="Times New Roman" panose="02020603050405020304" pitchFamily="18" charset="0"/>
              </a:rPr>
              <a:t> </a:t>
            </a:r>
            <a:r>
              <a:rPr lang="ru-RU" dirty="0" err="1">
                <a:ea typeface="Times New Roman" panose="02020603050405020304" pitchFamily="18" charset="0"/>
              </a:rPr>
              <a:t>бўлган</a:t>
            </a:r>
            <a:r>
              <a:rPr lang="ru-RU" dirty="0">
                <a:ea typeface="Times New Roman" panose="02020603050405020304" pitchFamily="18" charset="0"/>
              </a:rPr>
              <a:t> </a:t>
            </a:r>
            <a:r>
              <a:rPr lang="ru-RU" dirty="0" err="1">
                <a:ea typeface="Times New Roman" panose="02020603050405020304" pitchFamily="18" charset="0"/>
              </a:rPr>
              <a:t>термометрлар</a:t>
            </a:r>
            <a:r>
              <a:rPr lang="ru-RU" dirty="0">
                <a:ea typeface="Times New Roman" panose="02020603050405020304" pitchFamily="18" charset="0"/>
              </a:rPr>
              <a:t> </a:t>
            </a:r>
            <a:r>
              <a:rPr lang="ru-RU" dirty="0" err="1">
                <a:ea typeface="Times New Roman" panose="02020603050405020304" pitchFamily="18" charset="0"/>
              </a:rPr>
              <a:t>учун</a:t>
            </a:r>
            <a:r>
              <a:rPr lang="ru-RU" dirty="0">
                <a:ea typeface="Times New Roman" panose="02020603050405020304" pitchFamily="18" charset="0"/>
              </a:rPr>
              <a:t> </a:t>
            </a:r>
            <a:r>
              <a:rPr lang="ru-RU" dirty="0" err="1">
                <a:ea typeface="Times New Roman" panose="02020603050405020304" pitchFamily="18" charset="0"/>
              </a:rPr>
              <a:t>чегаравий</a:t>
            </a:r>
            <a:r>
              <a:rPr lang="ru-RU" dirty="0">
                <a:ea typeface="Times New Roman" panose="02020603050405020304" pitchFamily="18" charset="0"/>
              </a:rPr>
              <a:t> </a:t>
            </a:r>
            <a:r>
              <a:rPr lang="ru-RU" dirty="0" err="1">
                <a:ea typeface="Times New Roman" panose="02020603050405020304" pitchFamily="18" charset="0"/>
              </a:rPr>
              <a:t>қўлланиш</a:t>
            </a:r>
            <a:r>
              <a:rPr lang="ru-RU" dirty="0">
                <a:ea typeface="Times New Roman" panose="02020603050405020304" pitchFamily="18" charset="0"/>
              </a:rPr>
              <a:t> </a:t>
            </a:r>
            <a:r>
              <a:rPr lang="ru-RU" dirty="0" err="1">
                <a:ea typeface="Times New Roman" panose="02020603050405020304" pitchFamily="18" charset="0"/>
              </a:rPr>
              <a:t>даври</a:t>
            </a:r>
            <a:r>
              <a:rPr lang="ru-RU" dirty="0">
                <a:ea typeface="Times New Roman" panose="02020603050405020304" pitchFamily="18" charset="0"/>
              </a:rPr>
              <a:t> </a:t>
            </a:r>
            <a:r>
              <a:rPr lang="ru-RU" dirty="0" smtClean="0">
                <a:ea typeface="Times New Roman" panose="02020603050405020304" pitchFamily="18" charset="0"/>
              </a:rPr>
              <a:t>600 градус </a:t>
            </a:r>
            <a:r>
              <a:rPr lang="ru-RU" dirty="0" err="1" smtClean="0">
                <a:ea typeface="Times New Roman" panose="02020603050405020304" pitchFamily="18" charset="0"/>
              </a:rPr>
              <a:t>целсий</a:t>
            </a:r>
            <a:r>
              <a:rPr lang="ru-RU" dirty="0" smtClean="0">
                <a:ea typeface="Times New Roman" panose="02020603050405020304" pitchFamily="18" charset="0"/>
              </a:rPr>
              <a:t>  дан </a:t>
            </a:r>
            <a:r>
              <a:rPr lang="ru-RU" dirty="0" err="1">
                <a:ea typeface="Times New Roman" panose="02020603050405020304" pitchFamily="18" charset="0"/>
              </a:rPr>
              <a:t>кам</a:t>
            </a:r>
            <a:r>
              <a:rPr lang="ru-RU" dirty="0">
                <a:ea typeface="Times New Roman" panose="02020603050405020304" pitchFamily="18" charset="0"/>
              </a:rPr>
              <a:t>, </a:t>
            </a:r>
            <a:r>
              <a:rPr lang="ru-RU" dirty="0" err="1">
                <a:ea typeface="Times New Roman" panose="02020603050405020304" pitchFamily="18" charset="0"/>
              </a:rPr>
              <a:t>ва</a:t>
            </a:r>
            <a:r>
              <a:rPr lang="ru-RU" dirty="0">
                <a:ea typeface="Times New Roman" panose="02020603050405020304" pitchFamily="18" charset="0"/>
              </a:rPr>
              <a:t> </a:t>
            </a:r>
            <a:r>
              <a:rPr lang="ru-RU" dirty="0" err="1">
                <a:ea typeface="Times New Roman" panose="02020603050405020304" pitchFamily="18" charset="0"/>
              </a:rPr>
              <a:t>масалан</a:t>
            </a:r>
            <a:r>
              <a:rPr lang="ru-RU" dirty="0">
                <a:ea typeface="Times New Roman" panose="02020603050405020304" pitchFamily="18" charset="0"/>
              </a:rPr>
              <a:t>, </a:t>
            </a:r>
            <a:r>
              <a:rPr lang="ru-RU" dirty="0" err="1">
                <a:ea typeface="Times New Roman" panose="02020603050405020304" pitchFamily="18" charset="0"/>
              </a:rPr>
              <a:t>диаметри</a:t>
            </a:r>
            <a:r>
              <a:rPr lang="ru-RU" dirty="0">
                <a:ea typeface="Times New Roman" panose="02020603050405020304" pitchFamily="18" charset="0"/>
              </a:rPr>
              <a:t> 0,2…0,3 мм </a:t>
            </a:r>
            <a:r>
              <a:rPr lang="ru-RU" dirty="0" err="1">
                <a:ea typeface="Times New Roman" panose="02020603050405020304" pitchFamily="18" charset="0"/>
              </a:rPr>
              <a:t>бўлган</a:t>
            </a:r>
            <a:r>
              <a:rPr lang="ru-RU" dirty="0">
                <a:ea typeface="Times New Roman" panose="02020603050405020304" pitchFamily="18" charset="0"/>
              </a:rPr>
              <a:t> </a:t>
            </a:r>
            <a:r>
              <a:rPr lang="ru-RU" dirty="0" err="1">
                <a:ea typeface="Times New Roman" panose="02020603050405020304" pitchFamily="18" charset="0"/>
              </a:rPr>
              <a:t>термоэлектродлар</a:t>
            </a:r>
            <a:r>
              <a:rPr lang="ru-RU" dirty="0">
                <a:ea typeface="Times New Roman" panose="02020603050405020304" pitchFamily="18" charset="0"/>
              </a:rPr>
              <a:t> </a:t>
            </a:r>
            <a:r>
              <a:rPr lang="ru-RU" dirty="0" err="1">
                <a:ea typeface="Times New Roman" panose="02020603050405020304" pitchFamily="18" charset="0"/>
              </a:rPr>
              <a:t>учун</a:t>
            </a:r>
            <a:r>
              <a:rPr lang="ru-RU" dirty="0">
                <a:ea typeface="Times New Roman" panose="02020603050405020304" pitchFamily="18" charset="0"/>
              </a:rPr>
              <a:t> </a:t>
            </a:r>
            <a:r>
              <a:rPr lang="ru-RU" dirty="0" err="1">
                <a:ea typeface="Times New Roman" panose="02020603050405020304" pitchFamily="18" charset="0"/>
              </a:rPr>
              <a:t>фақат</a:t>
            </a:r>
            <a:r>
              <a:rPr lang="ru-RU" dirty="0">
                <a:ea typeface="Times New Roman" panose="02020603050405020304" pitchFamily="18" charset="0"/>
              </a:rPr>
              <a:t> </a:t>
            </a:r>
            <a:r>
              <a:rPr lang="ru-RU" dirty="0" smtClean="0">
                <a:ea typeface="Times New Roman" panose="02020603050405020304" pitchFamily="18" charset="0"/>
              </a:rPr>
              <a:t>400 </a:t>
            </a:r>
            <a:r>
              <a:rPr lang="ru-RU" dirty="0">
                <a:ea typeface="Times New Roman" panose="02020603050405020304" pitchFamily="18" charset="0"/>
              </a:rPr>
              <a:t>градус </a:t>
            </a:r>
            <a:r>
              <a:rPr lang="ru-RU" dirty="0" err="1" smtClean="0">
                <a:ea typeface="Times New Roman" panose="02020603050405020304" pitchFamily="18" charset="0"/>
              </a:rPr>
              <a:t>целсийни</a:t>
            </a:r>
            <a:r>
              <a:rPr lang="ru-RU" dirty="0" smtClean="0">
                <a:ea typeface="Times New Roman" panose="02020603050405020304" pitchFamily="18" charset="0"/>
              </a:rPr>
              <a:t> </a:t>
            </a:r>
            <a:r>
              <a:rPr lang="ru-RU" dirty="0" err="1">
                <a:ea typeface="Times New Roman" panose="02020603050405020304" pitchFamily="18" charset="0"/>
              </a:rPr>
              <a:t>ташкил</a:t>
            </a:r>
            <a:r>
              <a:rPr lang="ru-RU" dirty="0">
                <a:ea typeface="Times New Roman" panose="02020603050405020304" pitchFamily="18" charset="0"/>
              </a:rPr>
              <a:t> </a:t>
            </a:r>
            <a:r>
              <a:rPr lang="ru-RU" dirty="0" err="1">
                <a:ea typeface="Times New Roman" panose="02020603050405020304" pitchFamily="18" charset="0"/>
              </a:rPr>
              <a:t>этади</a:t>
            </a:r>
            <a:r>
              <a:rPr lang="ru-RU" dirty="0">
                <a:ea typeface="Times New Roman" panose="02020603050405020304" pitchFamily="18" charset="0"/>
              </a:rPr>
              <a:t>. </a:t>
            </a:r>
            <a:r>
              <a:rPr lang="ru-RU" dirty="0" err="1">
                <a:ea typeface="Times New Roman" panose="02020603050405020304" pitchFamily="18" charset="0"/>
              </a:rPr>
              <a:t>Юқориги</a:t>
            </a:r>
            <a:r>
              <a:rPr lang="ru-RU" dirty="0">
                <a:ea typeface="Times New Roman" panose="02020603050405020304" pitchFamily="18" charset="0"/>
              </a:rPr>
              <a:t> </a:t>
            </a:r>
            <a:r>
              <a:rPr lang="ru-RU" dirty="0" err="1">
                <a:ea typeface="Times New Roman" panose="02020603050405020304" pitchFamily="18" charset="0"/>
              </a:rPr>
              <a:t>ўлчаш</a:t>
            </a:r>
            <a:r>
              <a:rPr lang="ru-RU" dirty="0">
                <a:ea typeface="Times New Roman" panose="02020603050405020304" pitchFamily="18" charset="0"/>
              </a:rPr>
              <a:t> </a:t>
            </a:r>
            <a:r>
              <a:rPr lang="ru-RU" dirty="0" err="1">
                <a:ea typeface="Times New Roman" panose="02020603050405020304" pitchFamily="18" charset="0"/>
              </a:rPr>
              <a:t>чегараси</a:t>
            </a:r>
            <a:r>
              <a:rPr lang="ru-RU" dirty="0">
                <a:ea typeface="Times New Roman" panose="02020603050405020304" pitchFamily="18" charset="0"/>
              </a:rPr>
              <a:t> </a:t>
            </a:r>
            <a:r>
              <a:rPr lang="ru-RU" dirty="0" err="1">
                <a:ea typeface="Times New Roman" panose="02020603050405020304" pitchFamily="18" charset="0"/>
              </a:rPr>
              <a:t>копелли</a:t>
            </a:r>
            <a:r>
              <a:rPr lang="ru-RU" dirty="0">
                <a:ea typeface="Times New Roman" panose="02020603050405020304" pitchFamily="18" charset="0"/>
              </a:rPr>
              <a:t> </a:t>
            </a:r>
            <a:r>
              <a:rPr lang="ru-RU" dirty="0" err="1">
                <a:ea typeface="Times New Roman" panose="02020603050405020304" pitchFamily="18" charset="0"/>
              </a:rPr>
              <a:t>электродлар</a:t>
            </a:r>
            <a:r>
              <a:rPr lang="ru-RU" dirty="0">
                <a:ea typeface="Times New Roman" panose="02020603050405020304" pitchFamily="18" charset="0"/>
              </a:rPr>
              <a:t> </a:t>
            </a:r>
            <a:r>
              <a:rPr lang="ru-RU" dirty="0" err="1">
                <a:ea typeface="Times New Roman" panose="02020603050405020304" pitchFamily="18" charset="0"/>
              </a:rPr>
              <a:t>характеристкаларининг</a:t>
            </a:r>
            <a:r>
              <a:rPr lang="ru-RU" dirty="0">
                <a:ea typeface="Times New Roman" panose="02020603050405020304" pitchFamily="18" charset="0"/>
              </a:rPr>
              <a:t> </a:t>
            </a:r>
            <a:r>
              <a:rPr lang="ru-RU" dirty="0" err="1">
                <a:ea typeface="Times New Roman" panose="02020603050405020304" pitchFamily="18" charset="0"/>
              </a:rPr>
              <a:t>барқарорлигига</a:t>
            </a:r>
            <a:r>
              <a:rPr lang="ru-RU" dirty="0">
                <a:ea typeface="Times New Roman" panose="02020603050405020304" pitchFamily="18" charset="0"/>
              </a:rPr>
              <a:t> </a:t>
            </a:r>
            <a:r>
              <a:rPr lang="ru-RU" dirty="0" err="1">
                <a:ea typeface="Times New Roman" panose="02020603050405020304" pitchFamily="18" charset="0"/>
              </a:rPr>
              <a:t>боғлиқ</a:t>
            </a:r>
            <a:r>
              <a:rPr lang="ru-RU" dirty="0" smtClean="0">
                <a:ea typeface="Times New Roman" panose="02020603050405020304" pitchFamily="18" charset="0"/>
              </a:rPr>
              <a:t>.</a:t>
            </a:r>
          </a:p>
          <a:p>
            <a:endParaRPr lang="ru-RU" dirty="0" smtClean="0"/>
          </a:p>
          <a:p>
            <a:pPr algn="just"/>
            <a:r>
              <a:rPr lang="ru-RU" dirty="0" smtClean="0"/>
              <a:t>	</a:t>
            </a:r>
            <a:r>
              <a:rPr lang="ru-RU" dirty="0" err="1" smtClean="0"/>
              <a:t>Никелхром</a:t>
            </a:r>
            <a:r>
              <a:rPr lang="ru-RU" dirty="0" smtClean="0"/>
              <a:t> </a:t>
            </a:r>
            <a:r>
              <a:rPr lang="ru-RU" dirty="0"/>
              <a:t>– </a:t>
            </a:r>
            <a:r>
              <a:rPr lang="ru-RU" dirty="0" err="1"/>
              <a:t>никел-алюминийли</a:t>
            </a:r>
            <a:r>
              <a:rPr lang="ru-RU" dirty="0"/>
              <a:t> (94% Ни + 2% Ал + 2,5% </a:t>
            </a:r>
            <a:r>
              <a:rPr lang="ru-RU" dirty="0" err="1"/>
              <a:t>Мн</a:t>
            </a:r>
            <a:r>
              <a:rPr lang="ru-RU" dirty="0"/>
              <a:t> + 1%Си + 0,5% </a:t>
            </a:r>
            <a:r>
              <a:rPr lang="ru-RU" dirty="0" err="1"/>
              <a:t>қушилма</a:t>
            </a:r>
            <a:r>
              <a:rPr lang="ru-RU" dirty="0"/>
              <a:t>) </a:t>
            </a:r>
            <a:r>
              <a:rPr lang="ru-RU" dirty="0" err="1"/>
              <a:t>термометрлар</a:t>
            </a:r>
            <a:r>
              <a:rPr lang="ru-RU" dirty="0"/>
              <a:t> </a:t>
            </a:r>
            <a:r>
              <a:rPr lang="ru-RU" dirty="0" err="1"/>
              <a:t>турли</a:t>
            </a:r>
            <a:r>
              <a:rPr lang="ru-RU" dirty="0"/>
              <a:t> </a:t>
            </a:r>
            <a:r>
              <a:rPr lang="ru-RU" dirty="0" err="1"/>
              <a:t>муҳит</a:t>
            </a:r>
            <a:r>
              <a:rPr lang="ru-RU" dirty="0"/>
              <a:t> </a:t>
            </a:r>
            <a:r>
              <a:rPr lang="ru-RU" dirty="0" err="1"/>
              <a:t>ҳароратларини</a:t>
            </a:r>
            <a:r>
              <a:rPr lang="ru-RU" dirty="0"/>
              <a:t> </a:t>
            </a:r>
            <a:r>
              <a:rPr lang="ru-RU" dirty="0" err="1"/>
              <a:t>кенг</a:t>
            </a:r>
            <a:r>
              <a:rPr lang="ru-RU" dirty="0"/>
              <a:t> </a:t>
            </a:r>
            <a:r>
              <a:rPr lang="ru-RU" dirty="0" err="1"/>
              <a:t>чегараларда</a:t>
            </a:r>
            <a:r>
              <a:rPr lang="ru-RU" dirty="0"/>
              <a:t> </a:t>
            </a:r>
            <a:r>
              <a:rPr lang="ru-RU" dirty="0" err="1"/>
              <a:t>ўлчаш</a:t>
            </a:r>
            <a:r>
              <a:rPr lang="ru-RU" dirty="0"/>
              <a:t> </a:t>
            </a:r>
            <a:r>
              <a:rPr lang="ru-RU" dirty="0" err="1"/>
              <a:t>учун</a:t>
            </a:r>
            <a:r>
              <a:rPr lang="ru-RU" dirty="0"/>
              <a:t> </a:t>
            </a:r>
            <a:r>
              <a:rPr lang="ru-RU" dirty="0" err="1"/>
              <a:t>қўлланилади</a:t>
            </a:r>
            <a:r>
              <a:rPr lang="ru-RU" dirty="0"/>
              <a:t>. </a:t>
            </a:r>
            <a:r>
              <a:rPr lang="ru-RU" dirty="0" err="1"/>
              <a:t>Қўлланишнинг</a:t>
            </a:r>
            <a:r>
              <a:rPr lang="ru-RU" dirty="0"/>
              <a:t> </a:t>
            </a:r>
            <a:r>
              <a:rPr lang="ru-RU" dirty="0" err="1"/>
              <a:t>юқориги</a:t>
            </a:r>
            <a:r>
              <a:rPr lang="ru-RU" dirty="0"/>
              <a:t> </a:t>
            </a:r>
            <a:r>
              <a:rPr lang="ru-RU" dirty="0" err="1"/>
              <a:t>чегараси</a:t>
            </a:r>
            <a:r>
              <a:rPr lang="ru-RU" dirty="0"/>
              <a:t> </a:t>
            </a:r>
            <a:r>
              <a:rPr lang="ru-RU" dirty="0" err="1"/>
              <a:t>термоэлектрод</a:t>
            </a:r>
            <a:r>
              <a:rPr lang="ru-RU" dirty="0"/>
              <a:t> </a:t>
            </a:r>
            <a:r>
              <a:rPr lang="ru-RU" dirty="0" err="1"/>
              <a:t>диаметрига</a:t>
            </a:r>
            <a:r>
              <a:rPr lang="ru-RU" dirty="0"/>
              <a:t> </a:t>
            </a:r>
            <a:r>
              <a:rPr lang="ru-RU" dirty="0" err="1"/>
              <a:t>боғлиқ</a:t>
            </a:r>
            <a:r>
              <a:rPr lang="ru-RU" dirty="0"/>
              <a:t>. </a:t>
            </a:r>
            <a:r>
              <a:rPr lang="ru-RU" dirty="0" err="1"/>
              <a:t>Диаметри</a:t>
            </a:r>
            <a:r>
              <a:rPr lang="ru-RU" dirty="0"/>
              <a:t> 3-5мм </a:t>
            </a:r>
            <a:r>
              <a:rPr lang="ru-RU" dirty="0" err="1"/>
              <a:t>бўлган</a:t>
            </a:r>
            <a:r>
              <a:rPr lang="ru-RU" dirty="0"/>
              <a:t> </a:t>
            </a:r>
            <a:r>
              <a:rPr lang="ru-RU" dirty="0" err="1"/>
              <a:t>термоэлектродлар</a:t>
            </a:r>
            <a:r>
              <a:rPr lang="ru-RU" dirty="0"/>
              <a:t> </a:t>
            </a:r>
            <a:r>
              <a:rPr lang="ru-RU" dirty="0" err="1"/>
              <a:t>учун</a:t>
            </a:r>
            <a:r>
              <a:rPr lang="ru-RU" dirty="0"/>
              <a:t> </a:t>
            </a:r>
            <a:r>
              <a:rPr lang="ru-RU" dirty="0" err="1"/>
              <a:t>қўлланишнинг</a:t>
            </a:r>
            <a:r>
              <a:rPr lang="ru-RU" dirty="0"/>
              <a:t> </a:t>
            </a:r>
            <a:r>
              <a:rPr lang="ru-RU" dirty="0" err="1"/>
              <a:t>юқориги</a:t>
            </a:r>
            <a:r>
              <a:rPr lang="ru-RU" dirty="0"/>
              <a:t> </a:t>
            </a:r>
            <a:r>
              <a:rPr lang="ru-RU" dirty="0" err="1"/>
              <a:t>чегараси</a:t>
            </a:r>
            <a:r>
              <a:rPr lang="ru-RU" dirty="0"/>
              <a:t> </a:t>
            </a:r>
            <a:r>
              <a:rPr lang="ru-RU" dirty="0" err="1"/>
              <a:t>никел</a:t>
            </a:r>
            <a:r>
              <a:rPr lang="ru-RU" dirty="0"/>
              <a:t>-хром-</a:t>
            </a:r>
            <a:r>
              <a:rPr lang="ru-RU" dirty="0" err="1"/>
              <a:t>никел</a:t>
            </a:r>
            <a:r>
              <a:rPr lang="ru-RU" dirty="0"/>
              <a:t>-</a:t>
            </a:r>
            <a:r>
              <a:rPr lang="ru-RU" dirty="0" err="1"/>
              <a:t>алюминийли</a:t>
            </a:r>
            <a:r>
              <a:rPr lang="ru-RU" dirty="0"/>
              <a:t> </a:t>
            </a:r>
            <a:r>
              <a:rPr lang="ru-RU" dirty="0" err="1"/>
              <a:t>термометрларда</a:t>
            </a:r>
            <a:r>
              <a:rPr lang="ru-RU" dirty="0"/>
              <a:t> </a:t>
            </a:r>
            <a:r>
              <a:rPr lang="ru-RU" dirty="0" smtClean="0"/>
              <a:t>1000 </a:t>
            </a:r>
            <a:r>
              <a:rPr lang="ru-RU" dirty="0">
                <a:ea typeface="Times New Roman" panose="02020603050405020304" pitchFamily="18" charset="0"/>
              </a:rPr>
              <a:t>градус </a:t>
            </a:r>
            <a:r>
              <a:rPr lang="ru-RU" dirty="0" err="1">
                <a:ea typeface="Times New Roman" panose="02020603050405020304" pitchFamily="18" charset="0"/>
              </a:rPr>
              <a:t>целсий</a:t>
            </a:r>
            <a:r>
              <a:rPr lang="ru-RU" dirty="0">
                <a:ea typeface="Times New Roman" panose="02020603050405020304" pitchFamily="18" charset="0"/>
              </a:rPr>
              <a:t> </a:t>
            </a:r>
            <a:r>
              <a:rPr lang="ru-RU" dirty="0" smtClean="0">
                <a:ea typeface="Times New Roman" panose="02020603050405020304" pitchFamily="18" charset="0"/>
              </a:rPr>
              <a:t> </a:t>
            </a:r>
            <a:r>
              <a:rPr lang="ru-RU" dirty="0" smtClean="0"/>
              <a:t>ни </a:t>
            </a:r>
            <a:r>
              <a:rPr lang="ru-RU" dirty="0" err="1"/>
              <a:t>ташкил</a:t>
            </a:r>
            <a:r>
              <a:rPr lang="ru-RU" dirty="0"/>
              <a:t> </a:t>
            </a:r>
            <a:r>
              <a:rPr lang="ru-RU" dirty="0" err="1"/>
              <a:t>этади</a:t>
            </a:r>
            <a:r>
              <a:rPr lang="ru-RU" dirty="0"/>
              <a:t>. 0,2-0,3 мм диаметр </a:t>
            </a:r>
            <a:r>
              <a:rPr lang="ru-RU" dirty="0" err="1"/>
              <a:t>учун</a:t>
            </a:r>
            <a:r>
              <a:rPr lang="ru-RU" dirty="0"/>
              <a:t> </a:t>
            </a:r>
            <a:r>
              <a:rPr lang="ru-RU" dirty="0" smtClean="0"/>
              <a:t>600 </a:t>
            </a:r>
            <a:r>
              <a:rPr lang="ru-RU" dirty="0">
                <a:ea typeface="Times New Roman" panose="02020603050405020304" pitchFamily="18" charset="0"/>
              </a:rPr>
              <a:t>градус </a:t>
            </a:r>
            <a:r>
              <a:rPr lang="ru-RU" dirty="0" err="1">
                <a:ea typeface="Times New Roman" panose="02020603050405020304" pitchFamily="18" charset="0"/>
              </a:rPr>
              <a:t>целсий</a:t>
            </a:r>
            <a:r>
              <a:rPr lang="ru-RU" dirty="0">
                <a:ea typeface="Times New Roman" panose="02020603050405020304" pitchFamily="18" charset="0"/>
              </a:rPr>
              <a:t> </a:t>
            </a:r>
            <a:r>
              <a:rPr lang="ru-RU" dirty="0" smtClean="0"/>
              <a:t>дан </a:t>
            </a:r>
            <a:r>
              <a:rPr lang="ru-RU" dirty="0" err="1"/>
              <a:t>ортиқ</a:t>
            </a:r>
            <a:r>
              <a:rPr lang="ru-RU" dirty="0"/>
              <a:t> </a:t>
            </a:r>
            <a:r>
              <a:rPr lang="ru-RU" dirty="0" err="1"/>
              <a:t>эмас</a:t>
            </a:r>
            <a:r>
              <a:rPr lang="ru-RU" dirty="0"/>
              <a:t>.</a:t>
            </a:r>
          </a:p>
          <a:p>
            <a:pPr algn="just">
              <a:spcAft>
                <a:spcPts val="0"/>
              </a:spcAft>
            </a:pPr>
            <a:endParaRPr lang="ru-RU" dirty="0" smtClean="0">
              <a:ea typeface="Times New Roman" panose="02020603050405020304" pitchFamily="18" charset="0"/>
            </a:endParaRPr>
          </a:p>
          <a:p>
            <a:pPr algn="just"/>
            <a:r>
              <a:rPr lang="ru-RU" dirty="0">
                <a:ea typeface="Times New Roman" panose="02020603050405020304" pitchFamily="18" charset="0"/>
              </a:rPr>
              <a:t>	</a:t>
            </a:r>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70108"/>
            <a:ext cx="609600" cy="609600"/>
          </a:xfrm>
          <a:prstGeom prst="rect">
            <a:avLst/>
          </a:prstGeom>
        </p:spPr>
      </p:pic>
    </p:spTree>
    <p:extLst>
      <p:ext uri="{BB962C8B-B14F-4D97-AF65-F5344CB8AC3E}">
        <p14:creationId xmlns:p14="http://schemas.microsoft.com/office/powerpoint/2010/main" val="512234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50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15</a:t>
            </a:fld>
            <a:endParaRPr lang="en-US" dirty="0"/>
          </a:p>
        </p:txBody>
      </p:sp>
      <p:sp>
        <p:nvSpPr>
          <p:cNvPr id="6"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a:t>Термоэлектр</a:t>
            </a:r>
            <a:r>
              <a:rPr lang="ru-RU" sz="2000" b="1" dirty="0"/>
              <a:t> </a:t>
            </a:r>
            <a:r>
              <a:rPr lang="ru-RU" sz="2000" b="1" dirty="0" err="1"/>
              <a:t>занжирлар</a:t>
            </a:r>
            <a:endParaRPr lang="ru-RU" sz="2000" dirty="0"/>
          </a:p>
        </p:txBody>
      </p:sp>
      <p:sp>
        <p:nvSpPr>
          <p:cNvPr id="8" name="Rectangle 5"/>
          <p:cNvSpPr>
            <a:spLocks noChangeArrowheads="1"/>
          </p:cNvSpPr>
          <p:nvPr/>
        </p:nvSpPr>
        <p:spPr bwMode="auto">
          <a:xfrm>
            <a:off x="2917371" y="4759817"/>
            <a:ext cx="2160585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8200" name="Прямоугольник 8199"/>
          <p:cNvSpPr/>
          <p:nvPr/>
        </p:nvSpPr>
        <p:spPr>
          <a:xfrm>
            <a:off x="406399" y="1133059"/>
            <a:ext cx="10779933" cy="1754326"/>
          </a:xfrm>
          <a:prstGeom prst="rect">
            <a:avLst/>
          </a:prstGeom>
        </p:spPr>
        <p:txBody>
          <a:bodyPr wrap="square">
            <a:spAutoFit/>
          </a:bodyPr>
          <a:lstStyle/>
          <a:p>
            <a:pPr algn="just"/>
            <a:r>
              <a:rPr lang="ru-RU" dirty="0">
                <a:ea typeface="Times New Roman" panose="02020603050405020304" pitchFamily="18" charset="0"/>
              </a:rPr>
              <a:t>	</a:t>
            </a:r>
            <a:r>
              <a:rPr lang="ru-RU" dirty="0"/>
              <a:t> </a:t>
            </a:r>
            <a:r>
              <a:rPr lang="ru-RU" dirty="0" err="1"/>
              <a:t>Платинородий</a:t>
            </a:r>
            <a:r>
              <a:rPr lang="ru-RU" dirty="0"/>
              <a:t> (90% платина + 10% родий) – </a:t>
            </a:r>
            <a:r>
              <a:rPr lang="ru-RU" dirty="0" err="1"/>
              <a:t>платинали</a:t>
            </a:r>
            <a:r>
              <a:rPr lang="ru-RU" dirty="0"/>
              <a:t> </a:t>
            </a:r>
            <a:r>
              <a:rPr lang="ru-RU" dirty="0" err="1"/>
              <a:t>термоэлектр</a:t>
            </a:r>
            <a:r>
              <a:rPr lang="ru-RU" dirty="0"/>
              <a:t> </a:t>
            </a:r>
            <a:r>
              <a:rPr lang="ru-RU" dirty="0" err="1"/>
              <a:t>термометрлар</a:t>
            </a:r>
            <a:r>
              <a:rPr lang="ru-RU" dirty="0"/>
              <a:t> </a:t>
            </a:r>
            <a:r>
              <a:rPr lang="ru-RU" dirty="0" err="1"/>
              <a:t>узоқ</a:t>
            </a:r>
            <a:r>
              <a:rPr lang="ru-RU" dirty="0"/>
              <a:t> </a:t>
            </a:r>
            <a:r>
              <a:rPr lang="ru-RU" dirty="0" err="1"/>
              <a:t>вақт</a:t>
            </a:r>
            <a:r>
              <a:rPr lang="ru-RU" dirty="0"/>
              <a:t> </a:t>
            </a:r>
            <a:r>
              <a:rPr lang="ru-RU" dirty="0" err="1"/>
              <a:t>давомида</a:t>
            </a:r>
            <a:r>
              <a:rPr lang="ru-RU" dirty="0"/>
              <a:t> 0 дан 1300 градус </a:t>
            </a:r>
            <a:r>
              <a:rPr lang="ru-RU" dirty="0" err="1"/>
              <a:t>целсий</a:t>
            </a:r>
            <a:r>
              <a:rPr lang="ru-RU" dirty="0"/>
              <a:t> </a:t>
            </a:r>
            <a:r>
              <a:rPr lang="ru-RU" dirty="0" err="1"/>
              <a:t>ҳарорат</a:t>
            </a:r>
            <a:r>
              <a:rPr lang="ru-RU" dirty="0"/>
              <a:t> </a:t>
            </a:r>
            <a:r>
              <a:rPr lang="ru-RU" dirty="0" err="1"/>
              <a:t>оралиғида</a:t>
            </a:r>
            <a:r>
              <a:rPr lang="ru-RU" dirty="0"/>
              <a:t>, </a:t>
            </a:r>
            <a:r>
              <a:rPr lang="ru-RU" dirty="0" err="1"/>
              <a:t>қисқа</a:t>
            </a:r>
            <a:r>
              <a:rPr lang="ru-RU" dirty="0"/>
              <a:t> </a:t>
            </a:r>
            <a:r>
              <a:rPr lang="ru-RU" dirty="0" err="1"/>
              <a:t>вақт</a:t>
            </a:r>
            <a:r>
              <a:rPr lang="ru-RU" dirty="0"/>
              <a:t> </a:t>
            </a:r>
            <a:r>
              <a:rPr lang="ru-RU" dirty="0" err="1"/>
              <a:t>давомида</a:t>
            </a:r>
            <a:r>
              <a:rPr lang="ru-RU" dirty="0"/>
              <a:t> 1600 градус </a:t>
            </a:r>
            <a:r>
              <a:rPr lang="ru-RU" dirty="0" err="1"/>
              <a:t>целсийгача</a:t>
            </a:r>
            <a:r>
              <a:rPr lang="ru-RU" dirty="0"/>
              <a:t> </a:t>
            </a:r>
            <a:r>
              <a:rPr lang="ru-RU" dirty="0" err="1"/>
              <a:t>бўлган</a:t>
            </a:r>
            <a:r>
              <a:rPr lang="ru-RU" dirty="0"/>
              <a:t> </a:t>
            </a:r>
            <a:r>
              <a:rPr lang="ru-RU" dirty="0" err="1"/>
              <a:t>оралиқда</a:t>
            </a:r>
            <a:r>
              <a:rPr lang="ru-RU" dirty="0"/>
              <a:t> </a:t>
            </a:r>
            <a:r>
              <a:rPr lang="ru-RU" dirty="0" err="1"/>
              <a:t>ишлаши</a:t>
            </a:r>
            <a:r>
              <a:rPr lang="ru-RU" dirty="0"/>
              <a:t> </a:t>
            </a:r>
            <a:r>
              <a:rPr lang="ru-RU" dirty="0" err="1"/>
              <a:t>мумкин</a:t>
            </a:r>
            <a:r>
              <a:rPr lang="ru-RU" dirty="0"/>
              <a:t>.</a:t>
            </a:r>
          </a:p>
          <a:p>
            <a:pPr algn="just"/>
            <a:r>
              <a:rPr lang="ru-RU" dirty="0"/>
              <a:t>	</a:t>
            </a:r>
            <a:r>
              <a:rPr lang="ru-RU" dirty="0" err="1"/>
              <a:t>Платинородий</a:t>
            </a:r>
            <a:r>
              <a:rPr lang="ru-RU" dirty="0"/>
              <a:t> (30% </a:t>
            </a:r>
            <a:r>
              <a:rPr lang="ru-RU" dirty="0" err="1"/>
              <a:t>родийли</a:t>
            </a:r>
            <a:r>
              <a:rPr lang="ru-RU" dirty="0"/>
              <a:t>) – </a:t>
            </a:r>
            <a:r>
              <a:rPr lang="ru-RU" dirty="0" err="1"/>
              <a:t>платинародийли</a:t>
            </a:r>
            <a:r>
              <a:rPr lang="ru-RU" dirty="0"/>
              <a:t> (6% </a:t>
            </a:r>
            <a:r>
              <a:rPr lang="ru-RU" dirty="0" err="1"/>
              <a:t>родийли</a:t>
            </a:r>
            <a:r>
              <a:rPr lang="ru-RU" dirty="0"/>
              <a:t>) </a:t>
            </a:r>
            <a:r>
              <a:rPr lang="ru-RU" dirty="0" err="1"/>
              <a:t>термоэлектр</a:t>
            </a:r>
            <a:r>
              <a:rPr lang="ru-RU" dirty="0"/>
              <a:t> </a:t>
            </a:r>
            <a:r>
              <a:rPr lang="ru-RU" dirty="0" err="1"/>
              <a:t>термометрлар</a:t>
            </a:r>
            <a:r>
              <a:rPr lang="ru-RU" dirty="0"/>
              <a:t> </a:t>
            </a:r>
            <a:r>
              <a:rPr lang="ru-RU" dirty="0" err="1"/>
              <a:t>узоқ</a:t>
            </a:r>
            <a:r>
              <a:rPr lang="ru-RU" dirty="0"/>
              <a:t> </a:t>
            </a:r>
            <a:r>
              <a:rPr lang="ru-RU" dirty="0" err="1"/>
              <a:t>вақт</a:t>
            </a:r>
            <a:r>
              <a:rPr lang="ru-RU" dirty="0"/>
              <a:t> </a:t>
            </a:r>
            <a:r>
              <a:rPr lang="ru-RU" dirty="0" err="1"/>
              <a:t>давомида</a:t>
            </a:r>
            <a:r>
              <a:rPr lang="ru-RU" dirty="0"/>
              <a:t> </a:t>
            </a:r>
            <a:r>
              <a:rPr lang="ru-RU" dirty="0" err="1"/>
              <a:t>ҳароратларнинг</a:t>
            </a:r>
            <a:r>
              <a:rPr lang="ru-RU" dirty="0"/>
              <a:t> +300 градус </a:t>
            </a:r>
            <a:r>
              <a:rPr lang="ru-RU" dirty="0" err="1"/>
              <a:t>целсийдан</a:t>
            </a:r>
            <a:r>
              <a:rPr lang="ru-RU" dirty="0"/>
              <a:t> то 1600 градус </a:t>
            </a:r>
            <a:r>
              <a:rPr lang="ru-RU" dirty="0" err="1"/>
              <a:t>целсийгача</a:t>
            </a:r>
            <a:r>
              <a:rPr lang="ru-RU" dirty="0"/>
              <a:t> </a:t>
            </a:r>
            <a:r>
              <a:rPr lang="ru-RU" dirty="0" err="1"/>
              <a:t>оралиғида</a:t>
            </a:r>
            <a:r>
              <a:rPr lang="ru-RU" dirty="0"/>
              <a:t>, </a:t>
            </a:r>
            <a:r>
              <a:rPr lang="ru-RU" dirty="0" err="1"/>
              <a:t>қисқа</a:t>
            </a:r>
            <a:r>
              <a:rPr lang="ru-RU" dirty="0"/>
              <a:t> </a:t>
            </a:r>
            <a:r>
              <a:rPr lang="ru-RU" dirty="0" err="1"/>
              <a:t>вақт</a:t>
            </a:r>
            <a:r>
              <a:rPr lang="ru-RU" dirty="0"/>
              <a:t> </a:t>
            </a:r>
            <a:r>
              <a:rPr lang="ru-RU" dirty="0" err="1"/>
              <a:t>давомида</a:t>
            </a:r>
            <a:r>
              <a:rPr lang="ru-RU" dirty="0"/>
              <a:t> 1800 градус </a:t>
            </a:r>
            <a:r>
              <a:rPr lang="ru-RU" dirty="0" err="1"/>
              <a:t>целсийгача</a:t>
            </a:r>
            <a:r>
              <a:rPr lang="ru-RU" dirty="0"/>
              <a:t> </a:t>
            </a:r>
            <a:r>
              <a:rPr lang="ru-RU" dirty="0" err="1"/>
              <a:t>қўлланилади</a:t>
            </a:r>
            <a:r>
              <a:rPr lang="ru-RU" dirty="0"/>
              <a:t>.</a:t>
            </a:r>
            <a:endParaRPr lang="ru-RU" dirty="0">
              <a:ea typeface="Times New Roman" panose="02020603050405020304" pitchFamily="18" charset="0"/>
            </a:endParaRPr>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412582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9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16</a:t>
            </a:fld>
            <a:endParaRPr lang="en-US" dirty="0"/>
          </a:p>
        </p:txBody>
      </p:sp>
      <p:sp>
        <p:nvSpPr>
          <p:cNvPr id="6"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a:t>Узатувчи</a:t>
            </a:r>
            <a:r>
              <a:rPr lang="ru-RU" sz="2000" b="1" dirty="0"/>
              <a:t> </a:t>
            </a:r>
            <a:r>
              <a:rPr lang="ru-RU" sz="2000" b="1" dirty="0" err="1"/>
              <a:t>термоэлектрод</a:t>
            </a:r>
            <a:r>
              <a:rPr lang="ru-RU" sz="2000" b="1" dirty="0"/>
              <a:t> </a:t>
            </a:r>
            <a:r>
              <a:rPr lang="ru-RU" sz="2000" b="1" dirty="0" err="1"/>
              <a:t>симлари</a:t>
            </a:r>
            <a:endParaRPr lang="ru-RU" sz="2000" b="1" dirty="0"/>
          </a:p>
        </p:txBody>
      </p:sp>
      <p:sp>
        <p:nvSpPr>
          <p:cNvPr id="8" name="Rectangle 5"/>
          <p:cNvSpPr>
            <a:spLocks noChangeArrowheads="1"/>
          </p:cNvSpPr>
          <p:nvPr/>
        </p:nvSpPr>
        <p:spPr bwMode="auto">
          <a:xfrm>
            <a:off x="2917371" y="4759817"/>
            <a:ext cx="2160585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8200" name="Прямоугольник 8199"/>
          <p:cNvSpPr/>
          <p:nvPr/>
        </p:nvSpPr>
        <p:spPr>
          <a:xfrm>
            <a:off x="322333" y="721217"/>
            <a:ext cx="10779933" cy="2862322"/>
          </a:xfrm>
          <a:prstGeom prst="rect">
            <a:avLst/>
          </a:prstGeom>
        </p:spPr>
        <p:txBody>
          <a:bodyPr wrap="square">
            <a:spAutoFit/>
          </a:bodyPr>
          <a:lstStyle/>
          <a:p>
            <a:pPr algn="just"/>
            <a:r>
              <a:rPr lang="ru-RU" dirty="0" smtClean="0"/>
              <a:t>	</a:t>
            </a:r>
            <a:r>
              <a:rPr lang="ru-RU" dirty="0" err="1" smtClean="0"/>
              <a:t>Термоэлектр</a:t>
            </a:r>
            <a:r>
              <a:rPr lang="ru-RU" dirty="0" smtClean="0"/>
              <a:t> </a:t>
            </a:r>
            <a:r>
              <a:rPr lang="ru-RU" dirty="0" err="1"/>
              <a:t>термометрларни</a:t>
            </a:r>
            <a:r>
              <a:rPr lang="ru-RU" dirty="0"/>
              <a:t> </a:t>
            </a:r>
            <a:r>
              <a:rPr lang="ru-RU" dirty="0" err="1"/>
              <a:t>ўлчов</a:t>
            </a:r>
            <a:r>
              <a:rPr lang="ru-RU" dirty="0"/>
              <a:t> </a:t>
            </a:r>
            <a:r>
              <a:rPr lang="ru-RU" dirty="0" err="1"/>
              <a:t>асбоби</a:t>
            </a:r>
            <a:r>
              <a:rPr lang="ru-RU" dirty="0"/>
              <a:t> </a:t>
            </a:r>
            <a:r>
              <a:rPr lang="ru-RU" dirty="0" err="1"/>
              <a:t>билан</a:t>
            </a:r>
            <a:r>
              <a:rPr lang="ru-RU" dirty="0"/>
              <a:t> </a:t>
            </a:r>
            <a:r>
              <a:rPr lang="ru-RU" dirty="0" err="1"/>
              <a:t>улайдиган</a:t>
            </a:r>
            <a:r>
              <a:rPr lang="ru-RU" dirty="0"/>
              <a:t> </a:t>
            </a:r>
            <a:r>
              <a:rPr lang="ru-RU" dirty="0" err="1"/>
              <a:t>симлар</a:t>
            </a:r>
            <a:r>
              <a:rPr lang="ru-RU" dirty="0"/>
              <a:t> </a:t>
            </a:r>
            <a:r>
              <a:rPr lang="ru-RU" dirty="0" err="1"/>
              <a:t>шундай</a:t>
            </a:r>
            <a:r>
              <a:rPr lang="ru-RU" dirty="0"/>
              <a:t> </a:t>
            </a:r>
            <a:r>
              <a:rPr lang="ru-RU" dirty="0" err="1"/>
              <a:t>материалдан</a:t>
            </a:r>
            <a:r>
              <a:rPr lang="ru-RU" dirty="0"/>
              <a:t> </a:t>
            </a:r>
            <a:r>
              <a:rPr lang="ru-RU" dirty="0" err="1"/>
              <a:t>тайёрланадики</a:t>
            </a:r>
            <a:r>
              <a:rPr lang="ru-RU" dirty="0"/>
              <a:t>, улар </a:t>
            </a:r>
            <a:r>
              <a:rPr lang="ru-RU" dirty="0" err="1"/>
              <a:t>ўзаро</a:t>
            </a:r>
            <a:r>
              <a:rPr lang="ru-RU" dirty="0"/>
              <a:t> </a:t>
            </a:r>
            <a:r>
              <a:rPr lang="ru-RU" dirty="0" err="1"/>
              <a:t>жуфт</a:t>
            </a:r>
            <a:r>
              <a:rPr lang="ru-RU" dirty="0"/>
              <a:t> </a:t>
            </a:r>
            <a:r>
              <a:rPr lang="ru-RU" dirty="0" err="1"/>
              <a:t>бўлиб</a:t>
            </a:r>
            <a:r>
              <a:rPr lang="ru-RU" dirty="0"/>
              <a:t>, </a:t>
            </a:r>
            <a:r>
              <a:rPr lang="ru-RU" dirty="0" err="1"/>
              <a:t>ўзлари</a:t>
            </a:r>
            <a:r>
              <a:rPr lang="ru-RU" dirty="0"/>
              <a:t> </a:t>
            </a:r>
            <a:r>
              <a:rPr lang="ru-RU" dirty="0" err="1"/>
              <a:t>уланган</a:t>
            </a:r>
            <a:r>
              <a:rPr lang="ru-RU" dirty="0"/>
              <a:t> </a:t>
            </a:r>
            <a:r>
              <a:rPr lang="ru-RU" dirty="0" err="1"/>
              <a:t>термоэлектр</a:t>
            </a:r>
            <a:r>
              <a:rPr lang="ru-RU" dirty="0"/>
              <a:t> </a:t>
            </a:r>
            <a:r>
              <a:rPr lang="ru-RU" dirty="0" err="1"/>
              <a:t>термометрлар</a:t>
            </a:r>
            <a:r>
              <a:rPr lang="ru-RU" dirty="0"/>
              <a:t> </a:t>
            </a:r>
            <a:r>
              <a:rPr lang="ru-RU" dirty="0" err="1"/>
              <a:t>ҳосил</a:t>
            </a:r>
            <a:r>
              <a:rPr lang="ru-RU" dirty="0"/>
              <a:t> </a:t>
            </a:r>
            <a:r>
              <a:rPr lang="ru-RU" dirty="0" err="1"/>
              <a:t>қиладиган</a:t>
            </a:r>
            <a:r>
              <a:rPr lang="ru-RU" dirty="0"/>
              <a:t> </a:t>
            </a:r>
            <a:r>
              <a:rPr lang="ru-RU" dirty="0" err="1"/>
              <a:t>ЭЮКни</a:t>
            </a:r>
            <a:r>
              <a:rPr lang="ru-RU" dirty="0"/>
              <a:t> (</a:t>
            </a:r>
            <a:r>
              <a:rPr lang="ru-RU" dirty="0" err="1"/>
              <a:t>уша</a:t>
            </a:r>
            <a:r>
              <a:rPr lang="ru-RU" dirty="0"/>
              <a:t> </a:t>
            </a:r>
            <a:r>
              <a:rPr lang="ru-RU" dirty="0" err="1"/>
              <a:t>ҳароратларда</a:t>
            </a:r>
            <a:r>
              <a:rPr lang="ru-RU" dirty="0"/>
              <a:t>) </a:t>
            </a:r>
            <a:r>
              <a:rPr lang="ru-RU" dirty="0" err="1"/>
              <a:t>ҳосил</a:t>
            </a:r>
            <a:r>
              <a:rPr lang="ru-RU" dirty="0"/>
              <a:t> </a:t>
            </a:r>
            <a:r>
              <a:rPr lang="ru-RU" dirty="0" err="1"/>
              <a:t>қилади</a:t>
            </a:r>
            <a:r>
              <a:rPr lang="ru-RU" dirty="0"/>
              <a:t>. </a:t>
            </a:r>
            <a:r>
              <a:rPr lang="ru-RU" dirty="0" err="1"/>
              <a:t>Ҳарорат</a:t>
            </a:r>
            <a:r>
              <a:rPr lang="ru-RU" dirty="0"/>
              <a:t> 100 градус </a:t>
            </a:r>
            <a:r>
              <a:rPr lang="ru-RU" dirty="0" err="1"/>
              <a:t>целсийдан</a:t>
            </a:r>
            <a:r>
              <a:rPr lang="ru-RU" dirty="0"/>
              <a:t> </a:t>
            </a:r>
            <a:r>
              <a:rPr lang="ru-RU" dirty="0" err="1"/>
              <a:t>ошганда</a:t>
            </a:r>
            <a:r>
              <a:rPr lang="ru-RU" dirty="0"/>
              <a:t> </a:t>
            </a:r>
            <a:r>
              <a:rPr lang="ru-RU" dirty="0" err="1"/>
              <a:t>термоэлектр</a:t>
            </a:r>
            <a:r>
              <a:rPr lang="ru-RU" dirty="0"/>
              <a:t> термометр </a:t>
            </a:r>
            <a:r>
              <a:rPr lang="ru-RU" dirty="0" err="1"/>
              <a:t>ва</a:t>
            </a:r>
            <a:r>
              <a:rPr lang="ru-RU" dirty="0"/>
              <a:t> </a:t>
            </a:r>
            <a:r>
              <a:rPr lang="ru-RU" dirty="0" err="1"/>
              <a:t>улайдиган</a:t>
            </a:r>
            <a:r>
              <a:rPr lang="ru-RU" dirty="0"/>
              <a:t> </a:t>
            </a:r>
            <a:r>
              <a:rPr lang="ru-RU" dirty="0" err="1"/>
              <a:t>симларнинг</a:t>
            </a:r>
            <a:r>
              <a:rPr lang="ru-RU" dirty="0"/>
              <a:t> </a:t>
            </a:r>
            <a:r>
              <a:rPr lang="ru-RU" dirty="0" err="1"/>
              <a:t>хусусиятлари</a:t>
            </a:r>
            <a:r>
              <a:rPr lang="ru-RU" dirty="0"/>
              <a:t> </a:t>
            </a:r>
            <a:r>
              <a:rPr lang="ru-RU" dirty="0" err="1"/>
              <a:t>бир-биридан</a:t>
            </a:r>
            <a:r>
              <a:rPr lang="ru-RU" dirty="0"/>
              <a:t> </a:t>
            </a:r>
            <a:r>
              <a:rPr lang="ru-RU" dirty="0" err="1"/>
              <a:t>фарқ</a:t>
            </a:r>
            <a:r>
              <a:rPr lang="ru-RU" dirty="0"/>
              <a:t> </a:t>
            </a:r>
            <a:r>
              <a:rPr lang="ru-RU" dirty="0" err="1"/>
              <a:t>қилади</a:t>
            </a:r>
            <a:r>
              <a:rPr lang="ru-RU" dirty="0"/>
              <a:t>. </a:t>
            </a:r>
            <a:r>
              <a:rPr lang="ru-RU" dirty="0" err="1"/>
              <a:t>Одатда</a:t>
            </a:r>
            <a:r>
              <a:rPr lang="ru-RU" dirty="0"/>
              <a:t> </a:t>
            </a:r>
            <a:r>
              <a:rPr lang="ru-RU" dirty="0" err="1"/>
              <a:t>улайдиган</a:t>
            </a:r>
            <a:r>
              <a:rPr lang="ru-RU" dirty="0"/>
              <a:t> </a:t>
            </a:r>
            <a:r>
              <a:rPr lang="ru-RU" dirty="0" err="1"/>
              <a:t>симларнинг</a:t>
            </a:r>
            <a:r>
              <a:rPr lang="ru-RU" dirty="0"/>
              <a:t> </a:t>
            </a:r>
            <a:r>
              <a:rPr lang="ru-RU" dirty="0" err="1"/>
              <a:t>ҳарорати</a:t>
            </a:r>
            <a:r>
              <a:rPr lang="ru-RU" dirty="0"/>
              <a:t> </a:t>
            </a:r>
            <a:r>
              <a:rPr lang="ru-RU" dirty="0" err="1"/>
              <a:t>юқори</a:t>
            </a:r>
            <a:r>
              <a:rPr lang="ru-RU" dirty="0"/>
              <a:t> </a:t>
            </a:r>
            <a:r>
              <a:rPr lang="ru-RU" dirty="0" err="1"/>
              <a:t>бўлмайди</a:t>
            </a:r>
            <a:r>
              <a:rPr lang="ru-RU" dirty="0"/>
              <a:t>. </a:t>
            </a:r>
            <a:r>
              <a:rPr lang="ru-RU" dirty="0" err="1"/>
              <a:t>Агар</a:t>
            </a:r>
            <a:r>
              <a:rPr lang="ru-RU" dirty="0"/>
              <a:t> </a:t>
            </a:r>
            <a:r>
              <a:rPr lang="ru-RU" dirty="0" err="1"/>
              <a:t>узайтирувчи</a:t>
            </a:r>
            <a:r>
              <a:rPr lang="ru-RU" dirty="0"/>
              <a:t> </a:t>
            </a:r>
            <a:r>
              <a:rPr lang="ru-RU" dirty="0" err="1"/>
              <a:t>симлар</a:t>
            </a:r>
            <a:r>
              <a:rPr lang="ru-RU" dirty="0"/>
              <a:t> </a:t>
            </a:r>
            <a:r>
              <a:rPr lang="ru-RU" dirty="0" err="1"/>
              <a:t>термометрники</a:t>
            </a:r>
            <a:r>
              <a:rPr lang="ru-RU" dirty="0"/>
              <a:t> </a:t>
            </a:r>
            <a:r>
              <a:rPr lang="ru-RU" dirty="0" err="1"/>
              <a:t>каби</a:t>
            </a:r>
            <a:r>
              <a:rPr lang="ru-RU" dirty="0"/>
              <a:t> </a:t>
            </a:r>
            <a:r>
              <a:rPr lang="ru-RU" dirty="0" err="1"/>
              <a:t>даражалаш</a:t>
            </a:r>
            <a:r>
              <a:rPr lang="ru-RU" dirty="0"/>
              <a:t> </a:t>
            </a:r>
            <a:r>
              <a:rPr lang="ru-RU" dirty="0" err="1"/>
              <a:t>тавсифига</a:t>
            </a:r>
            <a:r>
              <a:rPr lang="ru-RU" dirty="0"/>
              <a:t> </a:t>
            </a:r>
            <a:r>
              <a:rPr lang="ru-RU" dirty="0" err="1"/>
              <a:t>эга</a:t>
            </a:r>
            <a:r>
              <a:rPr lang="ru-RU" dirty="0"/>
              <a:t> </a:t>
            </a:r>
            <a:r>
              <a:rPr lang="ru-RU" dirty="0" err="1"/>
              <a:t>бўлса</a:t>
            </a:r>
            <a:r>
              <a:rPr lang="ru-RU" dirty="0"/>
              <a:t>, </a:t>
            </a:r>
            <a:r>
              <a:rPr lang="ru-RU" dirty="0" err="1"/>
              <a:t>терможуфтнинг</a:t>
            </a:r>
            <a:r>
              <a:rPr lang="ru-RU" dirty="0"/>
              <a:t> </a:t>
            </a:r>
            <a:r>
              <a:rPr lang="ru-RU" dirty="0" err="1"/>
              <a:t>эркин</a:t>
            </a:r>
            <a:r>
              <a:rPr lang="ru-RU" dirty="0"/>
              <a:t> </a:t>
            </a:r>
            <a:r>
              <a:rPr lang="ru-RU" dirty="0" err="1"/>
              <a:t>учларини</a:t>
            </a:r>
            <a:r>
              <a:rPr lang="ru-RU" dirty="0"/>
              <a:t> </a:t>
            </a:r>
            <a:r>
              <a:rPr lang="ru-RU" dirty="0" err="1"/>
              <a:t>улаш</a:t>
            </a:r>
            <a:r>
              <a:rPr lang="ru-RU" dirty="0"/>
              <a:t> </a:t>
            </a:r>
            <a:r>
              <a:rPr lang="ru-RU" dirty="0" err="1"/>
              <a:t>симлари</a:t>
            </a:r>
            <a:r>
              <a:rPr lang="ru-RU" dirty="0"/>
              <a:t> </a:t>
            </a:r>
            <a:r>
              <a:rPr lang="ru-RU" dirty="0" err="1"/>
              <a:t>билан</a:t>
            </a:r>
            <a:r>
              <a:rPr lang="ru-RU" dirty="0"/>
              <a:t> </a:t>
            </a:r>
            <a:r>
              <a:rPr lang="ru-RU" dirty="0" err="1"/>
              <a:t>улайдиган</a:t>
            </a:r>
            <a:r>
              <a:rPr lang="ru-RU" dirty="0"/>
              <a:t> </a:t>
            </a:r>
            <a:r>
              <a:rPr lang="ru-RU" dirty="0" err="1"/>
              <a:t>жойларида</a:t>
            </a:r>
            <a:r>
              <a:rPr lang="ru-RU" dirty="0"/>
              <a:t> </a:t>
            </a:r>
            <a:r>
              <a:rPr lang="ru-RU" dirty="0" err="1"/>
              <a:t>уланмаларнинг</a:t>
            </a:r>
            <a:r>
              <a:rPr lang="ru-RU" dirty="0"/>
              <a:t> </a:t>
            </a:r>
            <a:r>
              <a:rPr lang="ru-RU" dirty="0" err="1"/>
              <a:t>пайдо</a:t>
            </a:r>
            <a:r>
              <a:rPr lang="ru-RU" dirty="0"/>
              <a:t> </a:t>
            </a:r>
            <a:r>
              <a:rPr lang="ru-RU" dirty="0" err="1"/>
              <a:t>бўлиши</a:t>
            </a:r>
            <a:r>
              <a:rPr lang="ru-RU" dirty="0"/>
              <a:t> </a:t>
            </a:r>
            <a:r>
              <a:rPr lang="ru-RU" dirty="0" err="1"/>
              <a:t>натижасида</a:t>
            </a:r>
            <a:r>
              <a:rPr lang="ru-RU" dirty="0"/>
              <a:t> </a:t>
            </a:r>
            <a:r>
              <a:rPr lang="ru-RU" dirty="0" err="1"/>
              <a:t>пайдо</a:t>
            </a:r>
            <a:r>
              <a:rPr lang="ru-RU" dirty="0"/>
              <a:t> </a:t>
            </a:r>
            <a:r>
              <a:rPr lang="ru-RU" dirty="0" err="1"/>
              <a:t>бўладиган</a:t>
            </a:r>
            <a:r>
              <a:rPr lang="ru-RU" dirty="0"/>
              <a:t> «паразит» ТЭЮК </a:t>
            </a:r>
            <a:r>
              <a:rPr lang="ru-RU" dirty="0" err="1"/>
              <a:t>ҳосил</a:t>
            </a:r>
            <a:r>
              <a:rPr lang="ru-RU" dirty="0"/>
              <a:t> </a:t>
            </a:r>
            <a:r>
              <a:rPr lang="ru-RU" dirty="0" err="1"/>
              <a:t>бўлишини</a:t>
            </a:r>
            <a:r>
              <a:rPr lang="ru-RU" dirty="0"/>
              <a:t> </a:t>
            </a:r>
            <a:r>
              <a:rPr lang="ru-RU" dirty="0" err="1"/>
              <a:t>олди</a:t>
            </a:r>
            <a:r>
              <a:rPr lang="ru-RU" dirty="0"/>
              <a:t> </a:t>
            </a:r>
            <a:r>
              <a:rPr lang="ru-RU" dirty="0" err="1"/>
              <a:t>олинади</a:t>
            </a:r>
            <a:r>
              <a:rPr lang="ru-RU" dirty="0"/>
              <a:t>.</a:t>
            </a:r>
          </a:p>
          <a:p>
            <a:pPr algn="just"/>
            <a:endParaRPr lang="ru-RU" dirty="0" smtClean="0"/>
          </a:p>
          <a:p>
            <a:pPr algn="just"/>
            <a:r>
              <a:rPr lang="ru-RU" dirty="0"/>
              <a:t>	</a:t>
            </a:r>
            <a:endParaRPr lang="ru-RU" dirty="0">
              <a:ea typeface="Times New Roman" panose="02020603050405020304" pitchFamily="18" charset="0"/>
            </a:endParaRPr>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31956"/>
            <a:ext cx="609600" cy="609600"/>
          </a:xfrm>
          <a:prstGeom prst="rect">
            <a:avLst/>
          </a:prstGeom>
        </p:spPr>
      </p:pic>
    </p:spTree>
    <p:extLst>
      <p:ext uri="{BB962C8B-B14F-4D97-AF65-F5344CB8AC3E}">
        <p14:creationId xmlns:p14="http://schemas.microsoft.com/office/powerpoint/2010/main" val="2340647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4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17</a:t>
            </a:fld>
            <a:endParaRPr lang="en-US" dirty="0"/>
          </a:p>
        </p:txBody>
      </p:sp>
      <p:sp>
        <p:nvSpPr>
          <p:cNvPr id="6"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a:t>Узатувчи</a:t>
            </a:r>
            <a:r>
              <a:rPr lang="ru-RU" sz="2000" b="1" dirty="0"/>
              <a:t> </a:t>
            </a:r>
            <a:r>
              <a:rPr lang="ru-RU" sz="2000" b="1" dirty="0" err="1"/>
              <a:t>термоэлектрод</a:t>
            </a:r>
            <a:r>
              <a:rPr lang="ru-RU" sz="2000" b="1" dirty="0"/>
              <a:t> </a:t>
            </a:r>
            <a:r>
              <a:rPr lang="ru-RU" sz="2000" b="1" dirty="0" err="1"/>
              <a:t>симлари</a:t>
            </a:r>
            <a:endParaRPr lang="ru-RU" sz="2000" b="1" dirty="0"/>
          </a:p>
        </p:txBody>
      </p:sp>
      <p:sp>
        <p:nvSpPr>
          <p:cNvPr id="8" name="Rectangle 5"/>
          <p:cNvSpPr>
            <a:spLocks noChangeArrowheads="1"/>
          </p:cNvSpPr>
          <p:nvPr/>
        </p:nvSpPr>
        <p:spPr bwMode="auto">
          <a:xfrm>
            <a:off x="2917371" y="4759817"/>
            <a:ext cx="2160585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8200" name="Прямоугольник 8199"/>
          <p:cNvSpPr/>
          <p:nvPr/>
        </p:nvSpPr>
        <p:spPr>
          <a:xfrm>
            <a:off x="322333" y="721217"/>
            <a:ext cx="10779933" cy="3416320"/>
          </a:xfrm>
          <a:prstGeom prst="rect">
            <a:avLst/>
          </a:prstGeom>
        </p:spPr>
        <p:txBody>
          <a:bodyPr wrap="square">
            <a:spAutoFit/>
          </a:bodyPr>
          <a:lstStyle/>
          <a:p>
            <a:pPr algn="just"/>
            <a:r>
              <a:rPr lang="ru-RU" dirty="0" smtClean="0"/>
              <a:t>	</a:t>
            </a:r>
          </a:p>
          <a:p>
            <a:pPr algn="just"/>
            <a:r>
              <a:rPr lang="ru-RU" dirty="0"/>
              <a:t>	</a:t>
            </a:r>
            <a:r>
              <a:rPr lang="ru-RU" dirty="0" err="1" smtClean="0"/>
              <a:t>Узайтирувчи</a:t>
            </a:r>
            <a:r>
              <a:rPr lang="ru-RU" dirty="0" smtClean="0"/>
              <a:t> </a:t>
            </a:r>
            <a:r>
              <a:rPr lang="ru-RU" dirty="0" err="1"/>
              <a:t>термоэлектрод</a:t>
            </a:r>
            <a:r>
              <a:rPr lang="ru-RU" dirty="0"/>
              <a:t> </a:t>
            </a:r>
            <a:r>
              <a:rPr lang="ru-RU" dirty="0" err="1"/>
              <a:t>симлар</a:t>
            </a:r>
            <a:r>
              <a:rPr lang="ru-RU" dirty="0"/>
              <a:t> </a:t>
            </a:r>
            <a:r>
              <a:rPr lang="ru-RU" dirty="0" err="1"/>
              <a:t>бир</a:t>
            </a:r>
            <a:r>
              <a:rPr lang="ru-RU" dirty="0"/>
              <a:t> </a:t>
            </a:r>
            <a:r>
              <a:rPr lang="ru-RU" dirty="0" err="1"/>
              <a:t>ва</a:t>
            </a:r>
            <a:r>
              <a:rPr lang="ru-RU" dirty="0"/>
              <a:t> </a:t>
            </a:r>
            <a:r>
              <a:rPr lang="ru-RU" dirty="0" err="1"/>
              <a:t>кўп</a:t>
            </a:r>
            <a:r>
              <a:rPr lang="ru-RU" dirty="0"/>
              <a:t> </a:t>
            </a:r>
            <a:r>
              <a:rPr lang="ru-RU" dirty="0" err="1"/>
              <a:t>симли</a:t>
            </a:r>
            <a:r>
              <a:rPr lang="ru-RU" dirty="0"/>
              <a:t> </a:t>
            </a:r>
            <a:r>
              <a:rPr lang="ru-RU" dirty="0" err="1"/>
              <a:t>қилиб</a:t>
            </a:r>
            <a:r>
              <a:rPr lang="ru-RU" dirty="0"/>
              <a:t>, </a:t>
            </a:r>
            <a:r>
              <a:rPr lang="ru-RU" dirty="0" err="1"/>
              <a:t>изолятсияда</a:t>
            </a:r>
            <a:r>
              <a:rPr lang="ru-RU" dirty="0"/>
              <a:t> </a:t>
            </a:r>
            <a:r>
              <a:rPr lang="ru-RU" dirty="0" err="1"/>
              <a:t>ва</a:t>
            </a:r>
            <a:r>
              <a:rPr lang="ru-RU" dirty="0"/>
              <a:t> </a:t>
            </a:r>
            <a:r>
              <a:rPr lang="ru-RU" dirty="0" err="1"/>
              <a:t>ташқи</a:t>
            </a:r>
            <a:r>
              <a:rPr lang="ru-RU" dirty="0"/>
              <a:t> </a:t>
            </a:r>
            <a:r>
              <a:rPr lang="ru-RU" dirty="0" err="1"/>
              <a:t>қоплама</a:t>
            </a:r>
            <a:r>
              <a:rPr lang="ru-RU" dirty="0"/>
              <a:t> </a:t>
            </a:r>
            <a:r>
              <a:rPr lang="ru-RU" dirty="0" err="1"/>
              <a:t>ёки</a:t>
            </a:r>
            <a:r>
              <a:rPr lang="ru-RU" dirty="0"/>
              <a:t> </a:t>
            </a:r>
            <a:r>
              <a:rPr lang="ru-RU" dirty="0" err="1"/>
              <a:t>қобиқлик</a:t>
            </a:r>
            <a:r>
              <a:rPr lang="ru-RU" dirty="0"/>
              <a:t> </a:t>
            </a:r>
            <a:r>
              <a:rPr lang="ru-RU" dirty="0" err="1"/>
              <a:t>қилиб</a:t>
            </a:r>
            <a:r>
              <a:rPr lang="ru-RU" dirty="0"/>
              <a:t> </a:t>
            </a:r>
            <a:r>
              <a:rPr lang="ru-RU" dirty="0" err="1"/>
              <a:t>ишланади</a:t>
            </a:r>
            <a:r>
              <a:rPr lang="ru-RU" dirty="0"/>
              <a:t>. </a:t>
            </a:r>
            <a:r>
              <a:rPr lang="ru-RU" dirty="0" err="1"/>
              <a:t>Изолятсиялаш</a:t>
            </a:r>
            <a:r>
              <a:rPr lang="ru-RU" dirty="0"/>
              <a:t> </a:t>
            </a:r>
            <a:r>
              <a:rPr lang="ru-RU" dirty="0" err="1"/>
              <a:t>учун</a:t>
            </a:r>
            <a:r>
              <a:rPr lang="ru-RU" dirty="0"/>
              <a:t> </a:t>
            </a:r>
            <a:r>
              <a:rPr lang="ru-RU" dirty="0" err="1"/>
              <a:t>поливинхлорид</a:t>
            </a:r>
            <a:r>
              <a:rPr lang="ru-RU" dirty="0"/>
              <a:t>, </a:t>
            </a:r>
            <a:r>
              <a:rPr lang="ru-RU" dirty="0" err="1"/>
              <a:t>полиетилен-терефталат</a:t>
            </a:r>
            <a:r>
              <a:rPr lang="ru-RU" dirty="0"/>
              <a:t> </a:t>
            </a:r>
            <a:r>
              <a:rPr lang="ru-RU" dirty="0" err="1"/>
              <a:t>ва</a:t>
            </a:r>
            <a:r>
              <a:rPr lang="ru-RU" dirty="0"/>
              <a:t> фторопласт </a:t>
            </a:r>
            <a:r>
              <a:rPr lang="ru-RU" dirty="0" err="1"/>
              <a:t>плёнклардан</a:t>
            </a:r>
            <a:r>
              <a:rPr lang="ru-RU" dirty="0"/>
              <a:t> </a:t>
            </a:r>
            <a:r>
              <a:rPr lang="ru-RU" dirty="0" err="1"/>
              <a:t>фойдаланилади</a:t>
            </a:r>
            <a:r>
              <a:rPr lang="ru-RU" dirty="0"/>
              <a:t>. </a:t>
            </a:r>
            <a:r>
              <a:rPr lang="ru-RU" dirty="0" err="1"/>
              <a:t>Изолятсиядан</a:t>
            </a:r>
            <a:r>
              <a:rPr lang="ru-RU" dirty="0"/>
              <a:t> </a:t>
            </a:r>
            <a:r>
              <a:rPr lang="ru-RU" dirty="0" err="1"/>
              <a:t>ташқари</a:t>
            </a:r>
            <a:r>
              <a:rPr lang="ru-RU" dirty="0"/>
              <a:t> </a:t>
            </a:r>
            <a:r>
              <a:rPr lang="ru-RU" dirty="0" err="1"/>
              <a:t>симлар</a:t>
            </a:r>
            <a:r>
              <a:rPr lang="ru-RU" dirty="0"/>
              <a:t> </a:t>
            </a:r>
            <a:r>
              <a:rPr lang="ru-RU" dirty="0" err="1"/>
              <a:t>кўпинча</a:t>
            </a:r>
            <a:r>
              <a:rPr lang="ru-RU" dirty="0"/>
              <a:t> </a:t>
            </a:r>
            <a:r>
              <a:rPr lang="ru-RU" dirty="0" err="1"/>
              <a:t>поливинхлорид</a:t>
            </a:r>
            <a:r>
              <a:rPr lang="ru-RU" dirty="0"/>
              <a:t> </a:t>
            </a:r>
            <a:r>
              <a:rPr lang="uz-Cyrl-UZ" dirty="0"/>
              <a:t>қ</a:t>
            </a:r>
            <a:r>
              <a:rPr lang="ru-RU" dirty="0"/>
              <a:t>оби</a:t>
            </a:r>
            <a:r>
              <a:rPr lang="uz-Cyrl-UZ" dirty="0"/>
              <a:t>қ </a:t>
            </a:r>
            <a:r>
              <a:rPr lang="ru-RU" dirty="0" err="1"/>
              <a:t>ёки</a:t>
            </a:r>
            <a:r>
              <a:rPr lang="ru-RU" dirty="0"/>
              <a:t> лавсан </a:t>
            </a:r>
            <a:r>
              <a:rPr lang="ru-RU" dirty="0" err="1"/>
              <a:t>ип</a:t>
            </a:r>
            <a:r>
              <a:rPr lang="ru-RU" dirty="0"/>
              <a:t> </a:t>
            </a:r>
            <a:r>
              <a:rPr lang="ru-RU" dirty="0" err="1"/>
              <a:t>ёхуд</a:t>
            </a:r>
            <a:r>
              <a:rPr lang="ru-RU" dirty="0"/>
              <a:t> шиша </a:t>
            </a:r>
            <a:r>
              <a:rPr lang="ru-RU" dirty="0" err="1"/>
              <a:t>ип</a:t>
            </a:r>
            <a:r>
              <a:rPr lang="ru-RU" dirty="0"/>
              <a:t> </a:t>
            </a:r>
            <a:r>
              <a:rPr lang="ru-RU" dirty="0" err="1"/>
              <a:t>билан</a:t>
            </a:r>
            <a:r>
              <a:rPr lang="ru-RU" dirty="0"/>
              <a:t> </a:t>
            </a:r>
            <a:r>
              <a:rPr lang="ru-RU" dirty="0" err="1"/>
              <a:t>чирмаб</a:t>
            </a:r>
            <a:r>
              <a:rPr lang="ru-RU" dirty="0"/>
              <a:t> </a:t>
            </a:r>
            <a:r>
              <a:rPr lang="ru-RU" dirty="0" err="1"/>
              <a:t>уралади</a:t>
            </a:r>
            <a:r>
              <a:rPr lang="ru-RU" dirty="0"/>
              <a:t>.</a:t>
            </a:r>
          </a:p>
          <a:p>
            <a:pPr algn="just"/>
            <a:r>
              <a:rPr lang="ru-RU" dirty="0" smtClean="0"/>
              <a:t>	</a:t>
            </a:r>
          </a:p>
          <a:p>
            <a:pPr algn="just"/>
            <a:r>
              <a:rPr lang="ru-RU" dirty="0" smtClean="0"/>
              <a:t>	</a:t>
            </a:r>
            <a:r>
              <a:rPr lang="ru-RU" dirty="0" err="1" smtClean="0"/>
              <a:t>Агар</a:t>
            </a:r>
            <a:r>
              <a:rPr lang="ru-RU" dirty="0" smtClean="0"/>
              <a:t> </a:t>
            </a:r>
            <a:r>
              <a:rPr lang="ru-RU" dirty="0" err="1"/>
              <a:t>ташқи</a:t>
            </a:r>
            <a:r>
              <a:rPr lang="ru-RU" dirty="0"/>
              <a:t> </a:t>
            </a:r>
            <a:r>
              <a:rPr lang="ru-RU" dirty="0" err="1"/>
              <a:t>электр</a:t>
            </a:r>
            <a:r>
              <a:rPr lang="ru-RU" dirty="0"/>
              <a:t>, магнит </a:t>
            </a:r>
            <a:r>
              <a:rPr lang="ru-RU" dirty="0" err="1"/>
              <a:t>майдондан</a:t>
            </a:r>
            <a:r>
              <a:rPr lang="ru-RU" dirty="0"/>
              <a:t> </a:t>
            </a:r>
            <a:r>
              <a:rPr lang="ru-RU" dirty="0" err="1"/>
              <a:t>ва</a:t>
            </a:r>
            <a:r>
              <a:rPr lang="ru-RU" dirty="0"/>
              <a:t> механик </a:t>
            </a:r>
            <a:r>
              <a:rPr lang="ru-RU" dirty="0" err="1"/>
              <a:t>таъсирдан</a:t>
            </a:r>
            <a:r>
              <a:rPr lang="ru-RU" dirty="0"/>
              <a:t> </a:t>
            </a:r>
            <a:r>
              <a:rPr lang="ru-RU" dirty="0" err="1"/>
              <a:t>сақланиш</a:t>
            </a:r>
            <a:r>
              <a:rPr lang="ru-RU" dirty="0"/>
              <a:t> </a:t>
            </a:r>
            <a:r>
              <a:rPr lang="ru-RU" dirty="0" err="1"/>
              <a:t>талаб</a:t>
            </a:r>
            <a:r>
              <a:rPr lang="ru-RU" dirty="0"/>
              <a:t> </a:t>
            </a:r>
            <a:r>
              <a:rPr lang="ru-RU" dirty="0" err="1"/>
              <a:t>этилса</a:t>
            </a:r>
            <a:r>
              <a:rPr lang="ru-RU" dirty="0"/>
              <a:t> </a:t>
            </a:r>
            <a:r>
              <a:rPr lang="ru-RU" dirty="0" err="1"/>
              <a:t>унда</a:t>
            </a:r>
            <a:r>
              <a:rPr lang="ru-RU" dirty="0"/>
              <a:t>, </a:t>
            </a:r>
            <a:r>
              <a:rPr lang="ru-RU" dirty="0" err="1"/>
              <a:t>мис</a:t>
            </a:r>
            <a:r>
              <a:rPr lang="ru-RU" dirty="0"/>
              <a:t>, </a:t>
            </a:r>
            <a:r>
              <a:rPr lang="ru-RU" dirty="0" err="1"/>
              <a:t>пулат</a:t>
            </a:r>
            <a:r>
              <a:rPr lang="ru-RU" dirty="0"/>
              <a:t> </a:t>
            </a:r>
            <a:r>
              <a:rPr lang="ru-RU" dirty="0" err="1"/>
              <a:t>симли</a:t>
            </a:r>
            <a:r>
              <a:rPr lang="ru-RU" dirty="0"/>
              <a:t> </a:t>
            </a:r>
            <a:r>
              <a:rPr lang="ru-RU" dirty="0" err="1"/>
              <a:t>қоплама</a:t>
            </a:r>
            <a:r>
              <a:rPr lang="ru-RU" dirty="0"/>
              <a:t> </a:t>
            </a:r>
            <a:r>
              <a:rPr lang="ru-RU" dirty="0" err="1"/>
              <a:t>ёки</a:t>
            </a:r>
            <a:r>
              <a:rPr lang="ru-RU" dirty="0"/>
              <a:t> </a:t>
            </a:r>
            <a:r>
              <a:rPr lang="ru-RU" dirty="0" err="1"/>
              <a:t>экранлар</a:t>
            </a:r>
            <a:r>
              <a:rPr lang="ru-RU" dirty="0"/>
              <a:t> </a:t>
            </a:r>
            <a:r>
              <a:rPr lang="ru-RU" dirty="0" err="1"/>
              <a:t>қўлланилади</a:t>
            </a:r>
            <a:r>
              <a:rPr lang="ru-RU" dirty="0"/>
              <a:t>.</a:t>
            </a:r>
          </a:p>
          <a:p>
            <a:pPr algn="just"/>
            <a:endParaRPr lang="ru-RU" dirty="0" smtClean="0"/>
          </a:p>
          <a:p>
            <a:pPr algn="just"/>
            <a:r>
              <a:rPr lang="ru-RU" dirty="0" smtClean="0"/>
              <a:t>	</a:t>
            </a:r>
            <a:r>
              <a:rPr lang="ru-RU" dirty="0" err="1" smtClean="0"/>
              <a:t>Ҳар</a:t>
            </a:r>
            <a:r>
              <a:rPr lang="ru-RU" dirty="0" smtClean="0"/>
              <a:t> </a:t>
            </a:r>
            <a:r>
              <a:rPr lang="ru-RU" dirty="0" err="1"/>
              <a:t>бир</a:t>
            </a:r>
            <a:r>
              <a:rPr lang="ru-RU" dirty="0"/>
              <a:t> сим </a:t>
            </a:r>
            <a:r>
              <a:rPr lang="ru-RU" dirty="0" err="1"/>
              <a:t>материали</a:t>
            </a:r>
            <a:r>
              <a:rPr lang="ru-RU" dirty="0"/>
              <a:t> </a:t>
            </a:r>
            <a:r>
              <a:rPr lang="ru-RU" dirty="0" err="1"/>
              <a:t>изолятсиянинг</a:t>
            </a:r>
            <a:r>
              <a:rPr lang="ru-RU" dirty="0"/>
              <a:t> </a:t>
            </a:r>
            <a:r>
              <a:rPr lang="ru-RU" dirty="0" err="1"/>
              <a:t>ўз</a:t>
            </a:r>
            <a:r>
              <a:rPr lang="ru-RU" dirty="0"/>
              <a:t> </a:t>
            </a:r>
            <a:r>
              <a:rPr lang="ru-RU" dirty="0" err="1"/>
              <a:t>рангига</a:t>
            </a:r>
            <a:r>
              <a:rPr lang="ru-RU" dirty="0"/>
              <a:t> </a:t>
            </a:r>
            <a:r>
              <a:rPr lang="ru-RU" dirty="0" err="1"/>
              <a:t>ёки</a:t>
            </a:r>
            <a:r>
              <a:rPr lang="ru-RU" dirty="0"/>
              <a:t> </a:t>
            </a:r>
            <a:r>
              <a:rPr lang="ru-RU" dirty="0" err="1"/>
              <a:t>симларнинг</a:t>
            </a:r>
            <a:r>
              <a:rPr lang="ru-RU" dirty="0"/>
              <a:t> </a:t>
            </a:r>
            <a:r>
              <a:rPr lang="ru-RU" dirty="0" err="1"/>
              <a:t>ўрамасида</a:t>
            </a:r>
            <a:r>
              <a:rPr lang="ru-RU" dirty="0"/>
              <a:t> </a:t>
            </a:r>
            <a:r>
              <a:rPr lang="ru-RU" dirty="0" err="1"/>
              <a:t>ва</a:t>
            </a:r>
            <a:r>
              <a:rPr lang="ru-RU" dirty="0"/>
              <a:t> </a:t>
            </a:r>
            <a:r>
              <a:rPr lang="ru-RU" dirty="0" err="1"/>
              <a:t>қопламаси</a:t>
            </a:r>
            <a:r>
              <a:rPr lang="ru-RU" dirty="0"/>
              <a:t> </a:t>
            </a:r>
            <a:r>
              <a:rPr lang="ru-RU" dirty="0" err="1"/>
              <a:t>рангидаги</a:t>
            </a:r>
            <a:r>
              <a:rPr lang="ru-RU" dirty="0"/>
              <a:t> </a:t>
            </a:r>
            <a:r>
              <a:rPr lang="ru-RU" dirty="0" err="1"/>
              <a:t>симларга</a:t>
            </a:r>
            <a:r>
              <a:rPr lang="ru-RU" dirty="0"/>
              <a:t> </a:t>
            </a:r>
            <a:r>
              <a:rPr lang="ru-RU" dirty="0" err="1"/>
              <a:t>эга</a:t>
            </a:r>
            <a:r>
              <a:rPr lang="ru-RU" dirty="0"/>
              <a:t> </a:t>
            </a:r>
            <a:r>
              <a:rPr lang="ru-RU" dirty="0" err="1"/>
              <a:t>бўлади</a:t>
            </a:r>
            <a:r>
              <a:rPr lang="ru-RU" dirty="0"/>
              <a:t>. 2-жадвалда </a:t>
            </a:r>
            <a:r>
              <a:rPr lang="ru-RU" dirty="0" err="1"/>
              <a:t>термопарлар</a:t>
            </a:r>
            <a:r>
              <a:rPr lang="ru-RU" dirty="0"/>
              <a:t>, </a:t>
            </a:r>
            <a:r>
              <a:rPr lang="ru-RU" dirty="0" err="1"/>
              <a:t>тавсия</a:t>
            </a:r>
            <a:r>
              <a:rPr lang="ru-RU" dirty="0"/>
              <a:t> </a:t>
            </a:r>
            <a:r>
              <a:rPr lang="ru-RU" dirty="0" err="1"/>
              <a:t>этиладиган</a:t>
            </a:r>
            <a:r>
              <a:rPr lang="ru-RU" dirty="0"/>
              <a:t> </a:t>
            </a:r>
            <a:r>
              <a:rPr lang="ru-RU" dirty="0" err="1"/>
              <a:t>термоэлектрод</a:t>
            </a:r>
            <a:r>
              <a:rPr lang="ru-RU" dirty="0"/>
              <a:t> </a:t>
            </a:r>
            <a:r>
              <a:rPr lang="ru-RU" dirty="0" err="1"/>
              <a:t>симлар</a:t>
            </a:r>
            <a:r>
              <a:rPr lang="ru-RU" dirty="0"/>
              <a:t>, </a:t>
            </a:r>
            <a:r>
              <a:rPr lang="ru-RU" dirty="0" err="1"/>
              <a:t>уларнинг</a:t>
            </a:r>
            <a:r>
              <a:rPr lang="ru-RU" dirty="0"/>
              <a:t> </a:t>
            </a:r>
            <a:r>
              <a:rPr lang="ru-RU" dirty="0" err="1"/>
              <a:t>белгилари</a:t>
            </a:r>
            <a:r>
              <a:rPr lang="ru-RU" dirty="0"/>
              <a:t> </a:t>
            </a:r>
            <a:r>
              <a:rPr lang="ru-RU" dirty="0" err="1"/>
              <a:t>ва</a:t>
            </a:r>
            <a:r>
              <a:rPr lang="ru-RU" dirty="0"/>
              <a:t> </a:t>
            </a:r>
            <a:r>
              <a:rPr lang="ru-RU" dirty="0" err="1"/>
              <a:t>ранглари</a:t>
            </a:r>
            <a:r>
              <a:rPr lang="ru-RU" dirty="0"/>
              <a:t> </a:t>
            </a:r>
            <a:r>
              <a:rPr lang="ru-RU" dirty="0" err="1"/>
              <a:t>келтирилган</a:t>
            </a:r>
            <a:r>
              <a:rPr lang="ru-RU" dirty="0"/>
              <a:t>.</a:t>
            </a:r>
            <a:endParaRPr lang="ru-RU" dirty="0">
              <a:ea typeface="Times New Roman" panose="02020603050405020304" pitchFamily="18" charset="0"/>
            </a:endParaRPr>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14299"/>
            <a:ext cx="609600" cy="609600"/>
          </a:xfrm>
          <a:prstGeom prst="rect">
            <a:avLst/>
          </a:prstGeom>
        </p:spPr>
      </p:pic>
    </p:spTree>
    <p:extLst>
      <p:ext uri="{BB962C8B-B14F-4D97-AF65-F5344CB8AC3E}">
        <p14:creationId xmlns:p14="http://schemas.microsoft.com/office/powerpoint/2010/main" val="344348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77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18</a:t>
            </a:fld>
            <a:endParaRPr lang="en-US" dirty="0"/>
          </a:p>
        </p:txBody>
      </p:sp>
      <p:sp>
        <p:nvSpPr>
          <p:cNvPr id="6" name="Прямоугольник 5"/>
          <p:cNvSpPr/>
          <p:nvPr/>
        </p:nvSpPr>
        <p:spPr>
          <a:xfrm>
            <a:off x="2468055" y="811767"/>
            <a:ext cx="5996385" cy="369332"/>
          </a:xfrm>
          <a:prstGeom prst="rect">
            <a:avLst/>
          </a:prstGeom>
        </p:spPr>
        <p:txBody>
          <a:bodyPr wrap="none">
            <a:spAutoFit/>
          </a:bodyPr>
          <a:lstStyle/>
          <a:p>
            <a:r>
              <a:rPr lang="ru-RU" b="1" dirty="0" err="1">
                <a:latin typeface="Times New Roman" panose="02020603050405020304" pitchFamily="18" charset="0"/>
                <a:ea typeface="Times New Roman" panose="02020603050405020304" pitchFamily="18" charset="0"/>
              </a:rPr>
              <a:t>Тавсия</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этиладиган</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узайтирувчи</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термоэлектрод</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симлар</a:t>
            </a:r>
            <a:endParaRPr lang="ru-RU" b="1" dirty="0"/>
          </a:p>
        </p:txBody>
      </p:sp>
      <p:sp>
        <p:nvSpPr>
          <p:cNvPr id="8" name="Прямоугольник 7"/>
          <p:cNvSpPr/>
          <p:nvPr/>
        </p:nvSpPr>
        <p:spPr>
          <a:xfrm>
            <a:off x="9754827" y="996433"/>
            <a:ext cx="1081386" cy="507831"/>
          </a:xfrm>
          <a:prstGeom prst="rect">
            <a:avLst/>
          </a:prstGeom>
        </p:spPr>
        <p:txBody>
          <a:bodyPr wrap="none">
            <a:spAutoFit/>
          </a:bodyPr>
          <a:lstStyle/>
          <a:p>
            <a:pPr algn="just">
              <a:lnSpc>
                <a:spcPct val="150000"/>
              </a:lnSpc>
              <a:spcAft>
                <a:spcPts val="0"/>
              </a:spcAft>
            </a:pPr>
            <a:r>
              <a:rPr lang="ru-RU" dirty="0">
                <a:latin typeface="Times New Roman" panose="02020603050405020304" pitchFamily="18" charset="0"/>
                <a:ea typeface="Times New Roman" panose="02020603050405020304" pitchFamily="18" charset="0"/>
              </a:rPr>
              <a:t>2-жадвал</a:t>
            </a:r>
            <a:endParaRPr lang="ru-RU" sz="1400" dirty="0">
              <a:effectLst/>
              <a:latin typeface="Times New Roman" panose="02020603050405020304" pitchFamily="18" charset="0"/>
              <a:ea typeface="Times New Roman" panose="02020603050405020304" pitchFamily="18" charset="0"/>
            </a:endParaRPr>
          </a:p>
        </p:txBody>
      </p:sp>
      <p:graphicFrame>
        <p:nvGraphicFramePr>
          <p:cNvPr id="9" name="Таблица 8"/>
          <p:cNvGraphicFramePr>
            <a:graphicFrameLocks noGrp="1"/>
          </p:cNvGraphicFramePr>
          <p:nvPr>
            <p:extLst>
              <p:ext uri="{D42A27DB-BD31-4B8C-83A1-F6EECF244321}">
                <p14:modId xmlns:p14="http://schemas.microsoft.com/office/powerpoint/2010/main" val="1315045453"/>
              </p:ext>
            </p:extLst>
          </p:nvPr>
        </p:nvGraphicFramePr>
        <p:xfrm>
          <a:off x="493486" y="1611088"/>
          <a:ext cx="10342727" cy="4876797"/>
        </p:xfrm>
        <a:graphic>
          <a:graphicData uri="http://schemas.openxmlformats.org/drawingml/2006/table">
            <a:tbl>
              <a:tblPr firstRow="1" firstCol="1" lastRow="1" lastCol="1" bandRow="1" bandCol="1">
                <a:tableStyleId>{72833802-FEF1-4C79-8D5D-14CF1EAF98D9}</a:tableStyleId>
              </a:tblPr>
              <a:tblGrid>
                <a:gridCol w="696685">
                  <a:extLst>
                    <a:ext uri="{9D8B030D-6E8A-4147-A177-3AD203B41FA5}">
                      <a16:colId xmlns:a16="http://schemas.microsoft.com/office/drawing/2014/main" val="2098805484"/>
                    </a:ext>
                  </a:extLst>
                </a:gridCol>
                <a:gridCol w="2787819">
                  <a:extLst>
                    <a:ext uri="{9D8B030D-6E8A-4147-A177-3AD203B41FA5}">
                      <a16:colId xmlns:a16="http://schemas.microsoft.com/office/drawing/2014/main" val="1040646317"/>
                    </a:ext>
                  </a:extLst>
                </a:gridCol>
                <a:gridCol w="2528159">
                  <a:extLst>
                    <a:ext uri="{9D8B030D-6E8A-4147-A177-3AD203B41FA5}">
                      <a16:colId xmlns:a16="http://schemas.microsoft.com/office/drawing/2014/main" val="3984464223"/>
                    </a:ext>
                  </a:extLst>
                </a:gridCol>
                <a:gridCol w="2528159">
                  <a:extLst>
                    <a:ext uri="{9D8B030D-6E8A-4147-A177-3AD203B41FA5}">
                      <a16:colId xmlns:a16="http://schemas.microsoft.com/office/drawing/2014/main" val="1051256957"/>
                    </a:ext>
                  </a:extLst>
                </a:gridCol>
                <a:gridCol w="1801905">
                  <a:extLst>
                    <a:ext uri="{9D8B030D-6E8A-4147-A177-3AD203B41FA5}">
                      <a16:colId xmlns:a16="http://schemas.microsoft.com/office/drawing/2014/main" val="35001119"/>
                    </a:ext>
                  </a:extLst>
                </a:gridCol>
              </a:tblGrid>
              <a:tr h="304799">
                <a:tc rowSpan="2">
                  <a:txBody>
                    <a:bodyPr/>
                    <a:lstStyle/>
                    <a:p>
                      <a:pPr>
                        <a:spcAft>
                          <a:spcPts val="0"/>
                        </a:spcAft>
                      </a:pPr>
                      <a:r>
                        <a:rPr lang="ru-RU" sz="1800" dirty="0">
                          <a:effectLst/>
                        </a:rPr>
                        <a:t>№</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spcAft>
                          <a:spcPts val="0"/>
                        </a:spcAft>
                      </a:pPr>
                      <a:r>
                        <a:rPr lang="ru-RU" sz="1800" dirty="0" err="1">
                          <a:effectLst/>
                        </a:rPr>
                        <a:t>Терможуфт</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gridSpan="3">
                  <a:txBody>
                    <a:bodyPr/>
                    <a:lstStyle/>
                    <a:p>
                      <a:pPr>
                        <a:spcAft>
                          <a:spcPts val="0"/>
                        </a:spcAft>
                      </a:pPr>
                      <a:r>
                        <a:rPr lang="ru-RU" sz="1800" dirty="0" err="1">
                          <a:effectLst/>
                        </a:rPr>
                        <a:t>Узайтирувчи</a:t>
                      </a:r>
                      <a:r>
                        <a:rPr lang="ru-RU" sz="1800" dirty="0">
                          <a:effectLst/>
                        </a:rPr>
                        <a:t> </a:t>
                      </a:r>
                      <a:r>
                        <a:rPr lang="ru-RU" sz="1800" dirty="0" err="1">
                          <a:effectLst/>
                        </a:rPr>
                        <a:t>термоэлектрод</a:t>
                      </a:r>
                      <a:r>
                        <a:rPr lang="ru-RU" sz="1800" dirty="0">
                          <a:effectLst/>
                        </a:rPr>
                        <a:t> </a:t>
                      </a:r>
                      <a:r>
                        <a:rPr lang="ru-RU" sz="1800" dirty="0" err="1">
                          <a:effectLst/>
                        </a:rPr>
                        <a:t>симлари</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193609948"/>
                  </a:ext>
                </a:extLst>
              </a:tr>
              <a:tr h="304799">
                <a:tc vMerge="1">
                  <a:txBody>
                    <a:bodyPr/>
                    <a:lstStyle/>
                    <a:p>
                      <a:endParaRPr lang="ru-RU"/>
                    </a:p>
                  </a:txBody>
                  <a:tcPr/>
                </a:tc>
                <a:tc vMerge="1">
                  <a:txBody>
                    <a:bodyPr/>
                    <a:lstStyle/>
                    <a:p>
                      <a:endParaRPr lang="ru-RU"/>
                    </a:p>
                  </a:txBody>
                  <a:tcPr/>
                </a:tc>
                <a:tc>
                  <a:txBody>
                    <a:bodyPr/>
                    <a:lstStyle/>
                    <a:p>
                      <a:pPr algn="ctr">
                        <a:spcAft>
                          <a:spcPts val="0"/>
                        </a:spcAft>
                      </a:pPr>
                      <a:r>
                        <a:rPr lang="ru-RU" sz="1800" dirty="0" err="1">
                          <a:effectLst/>
                        </a:rPr>
                        <a:t>Белгилари</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Жуфт-симлар</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Ранги</a:t>
                      </a:r>
                      <a:endParaRPr lang="ru-RU" sz="18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81994276"/>
                  </a:ext>
                </a:extLst>
              </a:tr>
              <a:tr h="304799">
                <a:tc>
                  <a:txBody>
                    <a:bodyPr/>
                    <a:lstStyle/>
                    <a:p>
                      <a:pPr algn="ctr">
                        <a:spcAft>
                          <a:spcPts val="0"/>
                        </a:spcAft>
                      </a:pPr>
                      <a:r>
                        <a:rPr lang="ru-RU" sz="1800" dirty="0">
                          <a:effectLst/>
                        </a:rPr>
                        <a:t>1</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ru-RU" sz="1800" dirty="0" err="1">
                          <a:effectLst/>
                        </a:rPr>
                        <a:t>Мис-копелли</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МК</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a:effectLst/>
                        </a:rPr>
                        <a:t>Мисс-</a:t>
                      </a:r>
                      <a:r>
                        <a:rPr lang="ru-RU" sz="1800" dirty="0" err="1">
                          <a:effectLst/>
                        </a:rPr>
                        <a:t>копел</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Қизил-сариқ</a:t>
                      </a:r>
                      <a:endParaRPr lang="ru-RU" sz="18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7987212"/>
                  </a:ext>
                </a:extLst>
              </a:tr>
              <a:tr h="609600">
                <a:tc>
                  <a:txBody>
                    <a:bodyPr/>
                    <a:lstStyle/>
                    <a:p>
                      <a:pPr algn="ctr">
                        <a:spcAft>
                          <a:spcPts val="0"/>
                        </a:spcAft>
                      </a:pPr>
                      <a:r>
                        <a:rPr lang="ru-RU" sz="1800" dirty="0">
                          <a:effectLst/>
                        </a:rPr>
                        <a:t>2</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ru-RU" sz="1800">
                          <a:effectLst/>
                        </a:rPr>
                        <a:t>Мис-никелли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М</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a:effectLst/>
                        </a:rPr>
                        <a:t>Мисс-константан</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err="1">
                          <a:effectLst/>
                        </a:rPr>
                        <a:t>Қизил-жигарранг</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67226071"/>
                  </a:ext>
                </a:extLst>
              </a:tr>
              <a:tr h="609600">
                <a:tc>
                  <a:txBody>
                    <a:bodyPr/>
                    <a:lstStyle/>
                    <a:p>
                      <a:pPr algn="ctr">
                        <a:spcAft>
                          <a:spcPts val="0"/>
                        </a:spcAft>
                      </a:pPr>
                      <a:r>
                        <a:rPr lang="ru-RU" sz="1800" dirty="0">
                          <a:effectLst/>
                        </a:rPr>
                        <a:t>3</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ru-RU" sz="1800" dirty="0">
                          <a:effectLst/>
                        </a:rPr>
                        <a:t>Хромел-</a:t>
                      </a:r>
                      <a:r>
                        <a:rPr lang="ru-RU" sz="1800" dirty="0" err="1">
                          <a:effectLst/>
                        </a:rPr>
                        <a:t>копелли</a:t>
                      </a:r>
                      <a:endParaRPr lang="ru-RU"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ХК</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Хромел-копел</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err="1">
                          <a:effectLst/>
                        </a:rPr>
                        <a:t>Бинафша-сариқ</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46649568"/>
                  </a:ext>
                </a:extLst>
              </a:tr>
              <a:tr h="609600">
                <a:tc rowSpan="2">
                  <a:txBody>
                    <a:bodyPr/>
                    <a:lstStyle/>
                    <a:p>
                      <a:pPr algn="ctr">
                        <a:spcAft>
                          <a:spcPts val="0"/>
                        </a:spcAft>
                      </a:pPr>
                      <a:r>
                        <a:rPr lang="ru-RU" sz="1800" dirty="0">
                          <a:effectLst/>
                        </a:rPr>
                        <a:t>4</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spcAft>
                          <a:spcPts val="0"/>
                        </a:spcAft>
                      </a:pPr>
                      <a:r>
                        <a:rPr lang="ru-RU" sz="1800">
                          <a:effectLst/>
                        </a:rPr>
                        <a:t>Никелхром-никел алюминийли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М</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Мисс-константан</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err="1">
                          <a:effectLst/>
                        </a:rPr>
                        <a:t>Қизил-жигарранг</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410689553"/>
                  </a:ext>
                </a:extLst>
              </a:tr>
              <a:tr h="609600">
                <a:tc vMerge="1">
                  <a:txBody>
                    <a:bodyPr/>
                    <a:lstStyle/>
                    <a:p>
                      <a:endParaRPr lang="ru-RU"/>
                    </a:p>
                  </a:txBody>
                  <a:tcPr/>
                </a:tc>
                <a:tc vMerge="1">
                  <a:txBody>
                    <a:bodyPr/>
                    <a:lstStyle/>
                    <a:p>
                      <a:endParaRPr lang="ru-RU"/>
                    </a:p>
                  </a:txBody>
                  <a:tcPr/>
                </a:tc>
                <a:tc>
                  <a:txBody>
                    <a:bodyPr/>
                    <a:lstStyle/>
                    <a:p>
                      <a:pPr algn="ctr">
                        <a:spcAft>
                          <a:spcPts val="0"/>
                        </a:spcAft>
                      </a:pPr>
                      <a:r>
                        <a:rPr lang="ru-RU" sz="1800">
                          <a:effectLst/>
                        </a:rPr>
                        <a:t>МТ-НМ</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Мисс-титан-никел мис</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err="1">
                          <a:effectLst/>
                        </a:rPr>
                        <a:t>Қизил-яшил</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96282394"/>
                  </a:ext>
                </a:extLst>
              </a:tr>
              <a:tr h="609600">
                <a:tc>
                  <a:txBody>
                    <a:bodyPr/>
                    <a:lstStyle/>
                    <a:p>
                      <a:pPr algn="ctr">
                        <a:spcAft>
                          <a:spcPts val="0"/>
                        </a:spcAft>
                      </a:pPr>
                      <a:r>
                        <a:rPr lang="ru-RU" sz="1800" dirty="0">
                          <a:effectLst/>
                        </a:rPr>
                        <a:t>5</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ru-RU" sz="1800">
                          <a:effectLst/>
                        </a:rPr>
                        <a:t>Платинородий-платинали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П</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Мисс қотишма терможуфт</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err="1">
                          <a:effectLst/>
                        </a:rPr>
                        <a:t>Қизил-яшил</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37896166"/>
                  </a:ext>
                </a:extLst>
              </a:tr>
              <a:tr h="914400">
                <a:tc>
                  <a:txBody>
                    <a:bodyPr/>
                    <a:lstStyle/>
                    <a:p>
                      <a:pPr algn="ctr">
                        <a:spcAft>
                          <a:spcPts val="0"/>
                        </a:spcAft>
                      </a:pPr>
                      <a:r>
                        <a:rPr lang="ru-RU" sz="1800" dirty="0">
                          <a:effectLst/>
                        </a:rPr>
                        <a:t>6</a:t>
                      </a:r>
                      <a:endParaRPr lang="ru-RU" sz="18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ru-RU" sz="1800">
                          <a:effectLst/>
                        </a:rPr>
                        <a:t>Волфрамрений-волфрамренийли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М-МН</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a:effectLst/>
                        </a:rPr>
                        <a:t>Мисс-қотишма, МН, 2, 4</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800" dirty="0" err="1">
                          <a:effectLst/>
                        </a:rPr>
                        <a:t>Қизил-кук</a:t>
                      </a:r>
                      <a:endParaRPr lang="ru-RU"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63740857"/>
                  </a:ext>
                </a:extLst>
              </a:tr>
            </a:tbl>
          </a:graphicData>
        </a:graphic>
      </p:graphicFrame>
      <p:sp>
        <p:nvSpPr>
          <p:cNvPr id="11" name="Заголовок 1"/>
          <p:cNvSpPr txBox="1">
            <a:spLocks/>
          </p:cNvSpPr>
          <p:nvPr/>
        </p:nvSpPr>
        <p:spPr>
          <a:xfrm>
            <a:off x="1493692" y="228600"/>
            <a:ext cx="9692640" cy="4926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r"/>
            <a:r>
              <a:rPr lang="ru-RU" sz="2000" b="1" dirty="0" err="1"/>
              <a:t>Узатувчи</a:t>
            </a:r>
            <a:r>
              <a:rPr lang="ru-RU" sz="2000" b="1" dirty="0"/>
              <a:t> </a:t>
            </a:r>
            <a:r>
              <a:rPr lang="ru-RU" sz="2000" b="1" dirty="0" err="1"/>
              <a:t>термоэлектрод</a:t>
            </a:r>
            <a:r>
              <a:rPr lang="ru-RU" sz="2000" b="1" dirty="0"/>
              <a:t> </a:t>
            </a:r>
            <a:r>
              <a:rPr lang="ru-RU" sz="2000" b="1" dirty="0" err="1"/>
              <a:t>симлари</a:t>
            </a:r>
            <a:endParaRPr lang="ru-RU" sz="2000" b="1" dirty="0"/>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6.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1617"/>
            <a:ext cx="609600" cy="609600"/>
          </a:xfrm>
          <a:prstGeom prst="rect">
            <a:avLst/>
          </a:prstGeom>
        </p:spPr>
      </p:pic>
    </p:spTree>
    <p:extLst>
      <p:ext uri="{BB962C8B-B14F-4D97-AF65-F5344CB8AC3E}">
        <p14:creationId xmlns:p14="http://schemas.microsoft.com/office/powerpoint/2010/main" val="29064582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314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TM03457515[[fn=Вид]]</Template>
  <TotalTime>1518</TotalTime>
  <Words>1058</Words>
  <Application>Microsoft Office PowerPoint</Application>
  <PresentationFormat>Широкоэкранный</PresentationFormat>
  <Paragraphs>242</Paragraphs>
  <Slides>18</Slides>
  <Notes>0</Notes>
  <HiddenSlides>0</HiddenSlides>
  <MMClips>18</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18</vt:i4>
      </vt:variant>
    </vt:vector>
  </HeadingPairs>
  <TitlesOfParts>
    <vt:vector size="25" baseType="lpstr">
      <vt:lpstr>Arial</vt:lpstr>
      <vt:lpstr>Calibri</vt:lpstr>
      <vt:lpstr>Century Schoolbook</vt:lpstr>
      <vt:lpstr>Times New Roman</vt:lpstr>
      <vt:lpstr>Wingdings 2</vt:lpstr>
      <vt:lpstr>View</vt:lpstr>
      <vt:lpstr>Формула</vt:lpstr>
      <vt:lpstr>6-мавзу: Термоэлектрик термометрлар</vt:lpstr>
      <vt:lpstr>Термоэлектрик термометрлар ҳақида умумий маълумотлар</vt:lpstr>
      <vt:lpstr>Термоэлектрик термометрлар ҳақида умумий маълумотлар</vt:lpstr>
      <vt:lpstr>Термоэлектрик термометрлар ҳақида умумий маълумотлар</vt:lpstr>
      <vt:lpstr>Термоэлектрик термометрлар ҳақида умумий маълумотлар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Назорат технологик асбоблари фанига кириш</dc:title>
  <dc:creator>Bobomurod</dc:creator>
  <cp:lastModifiedBy>Bobomurod</cp:lastModifiedBy>
  <cp:revision>43</cp:revision>
  <dcterms:created xsi:type="dcterms:W3CDTF">2019-04-14T07:26:13Z</dcterms:created>
  <dcterms:modified xsi:type="dcterms:W3CDTF">2019-04-18T06:43:57Z</dcterms:modified>
</cp:coreProperties>
</file>