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m4a" ContentType="audio/mp4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840" r:id="rId1"/>
  </p:sldMasterIdLst>
  <p:notesMasterIdLst>
    <p:notesMasterId r:id="rId22"/>
  </p:notesMasterIdLst>
  <p:sldIdLst>
    <p:sldId id="256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A9B9"/>
    <a:srgbClr val="9B7362"/>
    <a:srgbClr val="769762"/>
    <a:srgbClr val="639491"/>
    <a:srgbClr val="6F63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82" autoAdjust="0"/>
    <p:restoredTop sz="94660"/>
  </p:normalViewPr>
  <p:slideViewPr>
    <p:cSldViewPr snapToGrid="0">
      <p:cViewPr varScale="1">
        <p:scale>
          <a:sx n="74" d="100"/>
          <a:sy n="74" d="100"/>
        </p:scale>
        <p:origin x="1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E591AE-C3CB-42DF-A86D-A489621B4EA7}" type="datetimeFigureOut">
              <a:rPr lang="ru-RU" smtClean="0"/>
              <a:t>30.05.2019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59F68B-4009-4EC0-96A1-6BF11B64D1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26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7" Type="http://schemas.openxmlformats.org/officeDocument/2006/relationships/image" Target="../media/image2.png"/><Relationship Id="rId2" Type="http://schemas.microsoft.com/office/2007/relationships/media" Target="../media/media8.m4a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1.bin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2024" y="180304"/>
            <a:ext cx="10238962" cy="1700011"/>
          </a:xfrm>
        </p:spPr>
        <p:txBody>
          <a:bodyPr>
            <a:normAutofit/>
          </a:bodyPr>
          <a:lstStyle/>
          <a:p>
            <a:pPr algn="r"/>
            <a:r>
              <a:rPr lang="ru-RU" sz="4000" dirty="0" smtClean="0"/>
              <a:t>7-мавзу: </a:t>
            </a:r>
            <a:r>
              <a:rPr lang="ru-RU" sz="4000" b="1" dirty="0"/>
              <a:t>Электр </a:t>
            </a:r>
            <a:r>
              <a:rPr lang="uz-Cyrl-UZ" sz="4000" b="1" dirty="0"/>
              <a:t>ў</a:t>
            </a:r>
            <a:r>
              <a:rPr lang="ru-RU" sz="4000" b="1" dirty="0" err="1"/>
              <a:t>тказгичлар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71720" y="1880315"/>
            <a:ext cx="10599570" cy="3493394"/>
          </a:xfrm>
        </p:spPr>
        <p:txBody>
          <a:bodyPr>
            <a:normAutofit/>
          </a:bodyPr>
          <a:lstStyle/>
          <a:p>
            <a:r>
              <a:rPr lang="ru-RU" b="1" dirty="0"/>
              <a:t> </a:t>
            </a:r>
            <a:r>
              <a:rPr lang="ru-RU" b="1" dirty="0" smtClean="0"/>
              <a:t>Режа</a:t>
            </a:r>
            <a:r>
              <a:rPr lang="ru-RU" b="1" dirty="0"/>
              <a:t>:</a:t>
            </a:r>
          </a:p>
          <a:p>
            <a:r>
              <a:rPr lang="ru-RU" b="1" dirty="0"/>
              <a:t> </a:t>
            </a:r>
            <a:endParaRPr lang="ru-RU" b="1" dirty="0" smtClean="0"/>
          </a:p>
          <a:p>
            <a:r>
              <a:rPr lang="ru-RU" b="1" dirty="0" smtClean="0"/>
              <a:t>1.</a:t>
            </a:r>
            <a:r>
              <a:rPr lang="uz-Cyrl-UZ" b="1" dirty="0"/>
              <a:t> </a:t>
            </a:r>
            <a:r>
              <a:rPr lang="ru-RU" b="1" dirty="0" err="1"/>
              <a:t>Ўтказгичлар</a:t>
            </a:r>
            <a:r>
              <a:rPr lang="ru-RU" b="1" dirty="0"/>
              <a:t>, </a:t>
            </a:r>
            <a:r>
              <a:rPr lang="ru-RU" b="1" dirty="0" err="1"/>
              <a:t>диелектриклар</a:t>
            </a:r>
            <a:r>
              <a:rPr lang="ru-RU" b="1" dirty="0"/>
              <a:t> </a:t>
            </a:r>
            <a:r>
              <a:rPr lang="ru-RU" b="1" dirty="0" err="1"/>
              <a:t>ва</a:t>
            </a:r>
            <a:r>
              <a:rPr lang="ru-RU" b="1" dirty="0"/>
              <a:t> ярим </a:t>
            </a:r>
            <a:r>
              <a:rPr lang="ru-RU" b="1" dirty="0" err="1"/>
              <a:t>ўтказгичлар</a:t>
            </a:r>
            <a:endParaRPr lang="ru-RU" b="1" dirty="0"/>
          </a:p>
          <a:p>
            <a:r>
              <a:rPr lang="ru-RU" b="1" dirty="0"/>
              <a:t>2</a:t>
            </a:r>
            <a:r>
              <a:rPr lang="ru-RU" b="1" dirty="0" smtClean="0"/>
              <a:t>.</a:t>
            </a:r>
            <a:r>
              <a:rPr lang="ru-RU" b="1" dirty="0"/>
              <a:t> </a:t>
            </a:r>
            <a:r>
              <a:rPr lang="ru-RU" b="1" dirty="0" err="1"/>
              <a:t>Металлар</a:t>
            </a:r>
            <a:r>
              <a:rPr lang="ru-RU" b="1" dirty="0"/>
              <a:t>, </a:t>
            </a:r>
            <a:r>
              <a:rPr lang="ru-RU" b="1" dirty="0" err="1"/>
              <a:t>электролитлар</a:t>
            </a:r>
            <a:r>
              <a:rPr lang="ru-RU" b="1" dirty="0"/>
              <a:t> </a:t>
            </a:r>
            <a:r>
              <a:rPr lang="ru-RU" b="1" dirty="0" err="1"/>
              <a:t>ва</a:t>
            </a:r>
            <a:r>
              <a:rPr lang="ru-RU" b="1" dirty="0"/>
              <a:t> </a:t>
            </a:r>
            <a:r>
              <a:rPr lang="ru-RU" b="1" dirty="0" err="1"/>
              <a:t>плазмалар</a:t>
            </a:r>
            <a:r>
              <a:rPr lang="ru-RU" b="1" dirty="0"/>
              <a:t> </a:t>
            </a:r>
            <a:r>
              <a:rPr lang="ru-RU" b="1" dirty="0" err="1"/>
              <a:t>электр</a:t>
            </a:r>
            <a:r>
              <a:rPr lang="ru-RU" b="1" dirty="0"/>
              <a:t> </a:t>
            </a:r>
            <a:r>
              <a:rPr lang="ru-RU" b="1" dirty="0" err="1"/>
              <a:t>ўтказувчи</a:t>
            </a:r>
            <a:endParaRPr lang="ru-RU" b="1" dirty="0"/>
          </a:p>
          <a:p>
            <a:r>
              <a:rPr lang="ru-RU" b="1" dirty="0"/>
              <a:t>3</a:t>
            </a:r>
            <a:r>
              <a:rPr lang="ru-RU" b="1" dirty="0" smtClean="0"/>
              <a:t>.</a:t>
            </a:r>
            <a:r>
              <a:rPr lang="ru-RU" b="1" dirty="0"/>
              <a:t> Органик </a:t>
            </a:r>
            <a:r>
              <a:rPr lang="ru-RU" b="1" dirty="0" err="1"/>
              <a:t>электр</a:t>
            </a:r>
            <a:r>
              <a:rPr lang="ru-RU" b="1" dirty="0"/>
              <a:t> </a:t>
            </a:r>
            <a:r>
              <a:rPr lang="ru-RU" b="1" dirty="0" err="1"/>
              <a:t>изолятсион</a:t>
            </a:r>
            <a:r>
              <a:rPr lang="ru-RU" b="1" dirty="0"/>
              <a:t> </a:t>
            </a:r>
            <a:r>
              <a:rPr lang="ru-RU" b="1" dirty="0" err="1"/>
              <a:t>материаллар</a:t>
            </a:r>
            <a:r>
              <a:rPr lang="ru-RU" b="1" dirty="0"/>
              <a:t>.</a:t>
            </a:r>
          </a:p>
        </p:txBody>
      </p:sp>
      <p:pic>
        <p:nvPicPr>
          <p:cNvPr id="4" name="7.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86186" y="606058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940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err="1"/>
              <a:t>Ўтказгичлар</a:t>
            </a:r>
            <a:r>
              <a:rPr lang="ru-RU" sz="2000" b="1" dirty="0"/>
              <a:t>, </a:t>
            </a:r>
            <a:r>
              <a:rPr lang="ru-RU" sz="2000" b="1" dirty="0" err="1"/>
              <a:t>диелектриклар</a:t>
            </a:r>
            <a:r>
              <a:rPr lang="ru-RU" sz="2000" b="1" dirty="0"/>
              <a:t> </a:t>
            </a:r>
            <a:r>
              <a:rPr lang="ru-RU" sz="2000" b="1" dirty="0" err="1"/>
              <a:t>ва</a:t>
            </a:r>
            <a:r>
              <a:rPr lang="ru-RU" sz="2000" b="1" dirty="0"/>
              <a:t> ярим </a:t>
            </a:r>
            <a:r>
              <a:rPr lang="ru-RU" sz="2000" b="1" dirty="0" err="1"/>
              <a:t>ўтказгичлар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2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909569"/>
            <a:ext cx="10805520" cy="2723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buNone/>
            </a:pPr>
            <a:r>
              <a:rPr lang="ru-RU" sz="2000" dirty="0" smtClean="0">
                <a:latin typeface="+mn-lt"/>
              </a:rPr>
              <a:t>	</a:t>
            </a:r>
            <a:r>
              <a:rPr lang="ru-RU" sz="2000" dirty="0" err="1" smtClean="0">
                <a:latin typeface="+mn-lt"/>
              </a:rPr>
              <a:t>Ўзларининг</a:t>
            </a:r>
            <a:r>
              <a:rPr lang="ru-RU" sz="2000" dirty="0" smtClean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электр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ўтказувчанлик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хоссаларига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қараб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қаттиқ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жисмлар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металларга</a:t>
            </a:r>
            <a:r>
              <a:rPr lang="ru-RU" sz="2000" dirty="0">
                <a:latin typeface="+mn-lt"/>
              </a:rPr>
              <a:t> (</a:t>
            </a:r>
            <a:r>
              <a:rPr lang="ru-RU" sz="2000" dirty="0" err="1">
                <a:latin typeface="+mn-lt"/>
              </a:rPr>
              <a:t>ўтказгичларга</a:t>
            </a:r>
            <a:r>
              <a:rPr lang="ru-RU" sz="2000" dirty="0">
                <a:latin typeface="+mn-lt"/>
              </a:rPr>
              <a:t>), ярим </a:t>
            </a:r>
            <a:r>
              <a:rPr lang="ru-RU" sz="2000" dirty="0" err="1">
                <a:latin typeface="+mn-lt"/>
              </a:rPr>
              <a:t>ўтказгичларга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диелектриклар</a:t>
            </a:r>
            <a:r>
              <a:rPr lang="ru-RU" sz="2000" dirty="0">
                <a:latin typeface="+mn-lt"/>
              </a:rPr>
              <a:t> (</a:t>
            </a:r>
            <a:r>
              <a:rPr lang="ru-RU" sz="2000" dirty="0" err="1">
                <a:latin typeface="+mn-lt"/>
              </a:rPr>
              <a:t>изоляторлар</a:t>
            </a:r>
            <a:r>
              <a:rPr lang="ru-RU" sz="2000" dirty="0">
                <a:latin typeface="+mn-lt"/>
              </a:rPr>
              <a:t>)га </a:t>
            </a:r>
            <a:r>
              <a:rPr lang="ru-RU" sz="2000" dirty="0" err="1">
                <a:latin typeface="+mn-lt"/>
              </a:rPr>
              <a:t>бўлинади</a:t>
            </a:r>
            <a:r>
              <a:rPr lang="ru-RU" sz="2000" dirty="0">
                <a:latin typeface="+mn-lt"/>
              </a:rPr>
              <a:t>.</a:t>
            </a:r>
          </a:p>
          <a:p>
            <a:pPr indent="0" algn="just">
              <a:buNone/>
            </a:pPr>
            <a:r>
              <a:rPr lang="ru-RU" sz="2000" dirty="0" smtClean="0">
                <a:latin typeface="+mn-lt"/>
              </a:rPr>
              <a:t>	</a:t>
            </a:r>
            <a:r>
              <a:rPr lang="ru-RU" sz="2000" dirty="0" err="1" smtClean="0">
                <a:latin typeface="+mn-lt"/>
              </a:rPr>
              <a:t>Металлар</a:t>
            </a:r>
            <a:r>
              <a:rPr lang="ru-RU" sz="2000" dirty="0" smtClean="0">
                <a:latin typeface="+mn-lt"/>
              </a:rPr>
              <a:t> </a:t>
            </a:r>
            <a:r>
              <a:rPr lang="ru-RU" sz="2000" dirty="0">
                <a:latin typeface="+mn-lt"/>
              </a:rPr>
              <a:t>энергетик </a:t>
            </a:r>
            <a:r>
              <a:rPr lang="ru-RU" sz="2000" dirty="0" err="1">
                <a:latin typeface="+mn-lt"/>
              </a:rPr>
              <a:t>зоналари</a:t>
            </a:r>
            <a:r>
              <a:rPr lang="ru-RU" sz="2000" dirty="0">
                <a:latin typeface="+mn-lt"/>
              </a:rPr>
              <a:t> электрон </a:t>
            </a:r>
            <a:r>
              <a:rPr lang="ru-RU" sz="2000" dirty="0" err="1">
                <a:latin typeface="+mn-lt"/>
              </a:rPr>
              <a:t>билан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тўла</a:t>
            </a:r>
            <a:r>
              <a:rPr lang="ru-RU" sz="2000" dirty="0">
                <a:latin typeface="+mn-lt"/>
              </a:rPr>
              <a:t> банд </a:t>
            </a:r>
            <a:r>
              <a:rPr lang="ru-RU" sz="2000" dirty="0" err="1">
                <a:latin typeface="+mn-lt"/>
              </a:rPr>
              <a:t>қилинмаган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бўлади</a:t>
            </a:r>
            <a:r>
              <a:rPr lang="ru-RU" sz="2000" dirty="0">
                <a:latin typeface="+mn-lt"/>
              </a:rPr>
              <a:t> (1а-расм)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уларга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ташқаридан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кучсиз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электр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майдон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таъсир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этса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электронлар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юқорида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жойлашган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узлуксиз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ўтказувчанлик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зоналарига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ўтиб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олиб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маълум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йўналишда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ҳаракат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қилади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электр</a:t>
            </a:r>
            <a:r>
              <a:rPr lang="ru-RU" sz="2000" dirty="0">
                <a:latin typeface="+mn-lt"/>
              </a:rPr>
              <a:t> токи </a:t>
            </a:r>
            <a:r>
              <a:rPr lang="ru-RU" sz="2000" dirty="0" err="1">
                <a:latin typeface="+mn-lt"/>
              </a:rPr>
              <a:t>ҳосил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Сабаби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металларда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валент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ўтказувчанлик</a:t>
            </a:r>
            <a:r>
              <a:rPr lang="ru-RU" sz="2000" dirty="0">
                <a:latin typeface="+mn-lt"/>
              </a:rPr>
              <a:t> энергетик </a:t>
            </a:r>
            <a:r>
              <a:rPr lang="ru-RU" sz="2000" dirty="0" err="1">
                <a:latin typeface="+mn-lt"/>
              </a:rPr>
              <a:t>зоналар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бир-бирлари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билан</a:t>
            </a:r>
            <a:r>
              <a:rPr lang="ru-RU" sz="2000" dirty="0">
                <a:latin typeface="+mn-lt"/>
              </a:rPr>
              <a:t> “</a:t>
            </a:r>
            <a:r>
              <a:rPr lang="ru-RU" sz="2000" dirty="0" err="1">
                <a:latin typeface="+mn-lt"/>
              </a:rPr>
              <a:t>чаплашиб</a:t>
            </a:r>
            <a:r>
              <a:rPr lang="ru-RU" sz="2000" dirty="0">
                <a:latin typeface="+mn-lt"/>
              </a:rPr>
              <a:t>” </a:t>
            </a:r>
            <a:r>
              <a:rPr lang="ru-RU" sz="2000" dirty="0" err="1">
                <a:latin typeface="+mn-lt"/>
              </a:rPr>
              <a:t>узлуксиз</a:t>
            </a:r>
            <a:r>
              <a:rPr lang="ru-RU" sz="2000" dirty="0">
                <a:latin typeface="+mn-lt"/>
              </a:rPr>
              <a:t> зона </a:t>
            </a:r>
            <a:r>
              <a:rPr lang="ru-RU" sz="2000" dirty="0" err="1">
                <a:latin typeface="+mn-lt"/>
              </a:rPr>
              <a:t>ҳосил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қилган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бўлади</a:t>
            </a:r>
            <a:endParaRPr lang="ru-RU" sz="2000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21875" t="42250" r="13906" b="35000"/>
          <a:stretch/>
        </p:blipFill>
        <p:spPr>
          <a:xfrm>
            <a:off x="406134" y="3821744"/>
            <a:ext cx="10615796" cy="2350456"/>
          </a:xfrm>
          <a:prstGeom prst="rect">
            <a:avLst/>
          </a:prstGeom>
        </p:spPr>
      </p:pic>
      <p:pic>
        <p:nvPicPr>
          <p:cNvPr id="6" name="7.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7478" y="1701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15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92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err="1"/>
              <a:t>Ўтказгичлар</a:t>
            </a:r>
            <a:r>
              <a:rPr lang="ru-RU" sz="2000" b="1" dirty="0"/>
              <a:t>, </a:t>
            </a:r>
            <a:r>
              <a:rPr lang="ru-RU" sz="2000" b="1" dirty="0" err="1"/>
              <a:t>диелектриклар</a:t>
            </a:r>
            <a:r>
              <a:rPr lang="ru-RU" sz="2000" b="1" dirty="0"/>
              <a:t> </a:t>
            </a:r>
            <a:r>
              <a:rPr lang="ru-RU" sz="2000" b="1" dirty="0" err="1"/>
              <a:t>ва</a:t>
            </a:r>
            <a:r>
              <a:rPr lang="ru-RU" sz="2000" b="1" dirty="0"/>
              <a:t> ярим </a:t>
            </a:r>
            <a:r>
              <a:rPr lang="ru-RU" sz="2000" b="1" dirty="0" err="1"/>
              <a:t>ўтказгичлар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3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1110631"/>
            <a:ext cx="10805520" cy="4829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buNone/>
            </a:pPr>
            <a:r>
              <a:rPr lang="ru-RU" dirty="0" smtClean="0">
                <a:latin typeface="+mn-lt"/>
              </a:rPr>
              <a:t>	Ярим </a:t>
            </a:r>
            <a:r>
              <a:rPr lang="ru-RU" dirty="0" err="1">
                <a:latin typeface="+mn-lt"/>
              </a:rPr>
              <a:t>ўтказгичларга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эса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валент</a:t>
            </a:r>
            <a:r>
              <a:rPr lang="ru-RU" dirty="0">
                <a:latin typeface="+mn-lt"/>
              </a:rPr>
              <a:t> зона </a:t>
            </a:r>
            <a:r>
              <a:rPr lang="ru-RU" dirty="0" err="1">
                <a:latin typeface="+mn-lt"/>
              </a:rPr>
              <a:t>электронлар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билан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тўлган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бўлиб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агар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электронлар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ўтказувчанлик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зонасига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ўтмаса</a:t>
            </a:r>
            <a:r>
              <a:rPr lang="ru-RU" dirty="0">
                <a:latin typeface="+mn-lt"/>
              </a:rPr>
              <a:t>, улар </a:t>
            </a:r>
            <a:r>
              <a:rPr lang="ru-RU" dirty="0" err="1">
                <a:latin typeface="+mn-lt"/>
              </a:rPr>
              <a:t>эркин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бўлмайди</a:t>
            </a:r>
            <a:r>
              <a:rPr lang="ru-RU" dirty="0">
                <a:latin typeface="+mn-lt"/>
              </a:rPr>
              <a:t> (1б-расм). </a:t>
            </a:r>
            <a:r>
              <a:rPr lang="ru-RU" dirty="0" err="1">
                <a:latin typeface="+mn-lt"/>
              </a:rPr>
              <a:t>Бу</a:t>
            </a:r>
            <a:r>
              <a:rPr lang="ru-RU" dirty="0">
                <a:latin typeface="+mn-lt"/>
              </a:rPr>
              <a:t> зона </a:t>
            </a:r>
            <a:r>
              <a:rPr lang="ru-RU" dirty="0" err="1">
                <a:latin typeface="+mn-lt"/>
              </a:rPr>
              <a:t>валент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зонадан</a:t>
            </a:r>
            <a:r>
              <a:rPr lang="ru-RU" dirty="0">
                <a:latin typeface="+mn-lt"/>
              </a:rPr>
              <a:t> ΔE~0,1</a:t>
            </a:r>
            <a:r>
              <a:rPr lang="ru-RU" dirty="0">
                <a:latin typeface="+mn-lt"/>
                <a:sym typeface="Symbol" panose="05050102010706020507" pitchFamily="18" charset="2"/>
              </a:rPr>
              <a:t></a:t>
            </a:r>
            <a:r>
              <a:rPr lang="ru-RU" dirty="0">
                <a:latin typeface="+mn-lt"/>
              </a:rPr>
              <a:t>2еВ энергетик </a:t>
            </a:r>
            <a:r>
              <a:rPr lang="ru-RU" dirty="0" err="1">
                <a:latin typeface="+mn-lt"/>
              </a:rPr>
              <a:t>масофада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жойлашган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бўлади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унда</a:t>
            </a:r>
            <a:r>
              <a:rPr lang="ru-RU" dirty="0">
                <a:latin typeface="+mn-lt"/>
              </a:rPr>
              <a:t> ΔE – </a:t>
            </a:r>
            <a:r>
              <a:rPr lang="ru-RU" dirty="0" err="1">
                <a:latin typeface="+mn-lt"/>
              </a:rPr>
              <a:t>тақиқланган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зонанинг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эни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Агар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электронлар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валент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зонадан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ўтказувчанлик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зонага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ўтмасалар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ташқи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майдон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таъсири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билан</a:t>
            </a:r>
            <a:r>
              <a:rPr lang="ru-RU" dirty="0">
                <a:latin typeface="+mn-lt"/>
              </a:rPr>
              <a:t> ток </a:t>
            </a:r>
            <a:r>
              <a:rPr lang="ru-RU" dirty="0" err="1">
                <a:latin typeface="+mn-lt"/>
              </a:rPr>
              <a:t>ҳосил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бўлмайди</a:t>
            </a:r>
            <a:r>
              <a:rPr lang="ru-RU" dirty="0">
                <a:latin typeface="+mn-lt"/>
              </a:rPr>
              <a:t>. Ярим </a:t>
            </a:r>
            <a:r>
              <a:rPr lang="ru-RU" dirty="0" err="1">
                <a:latin typeface="+mn-lt"/>
              </a:rPr>
              <a:t>ўтказгичда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</a:t>
            </a:r>
            <a:r>
              <a:rPr lang="ru-RU" dirty="0">
                <a:latin typeface="+mn-lt"/>
              </a:rPr>
              <a:t> токи </a:t>
            </a:r>
            <a:r>
              <a:rPr lang="ru-RU" dirty="0" err="1">
                <a:latin typeface="+mn-lt"/>
              </a:rPr>
              <a:t>ҳосил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бўлиши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учун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маълум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ташқи</a:t>
            </a:r>
            <a:r>
              <a:rPr lang="ru-RU" dirty="0">
                <a:latin typeface="+mn-lt"/>
              </a:rPr>
              <a:t> фактор (температура, </a:t>
            </a:r>
            <a:r>
              <a:rPr lang="ru-RU" dirty="0" err="1">
                <a:latin typeface="+mn-lt"/>
              </a:rPr>
              <a:t>ёруғлик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ҳ.к</a:t>
            </a:r>
            <a:r>
              <a:rPr lang="ru-RU" dirty="0">
                <a:latin typeface="+mn-lt"/>
              </a:rPr>
              <a:t>.) </a:t>
            </a:r>
            <a:r>
              <a:rPr lang="ru-RU" dirty="0" err="1">
                <a:latin typeface="+mn-lt"/>
              </a:rPr>
              <a:t>ёрдамида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электронлар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валент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зонадан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ўтказувчанлик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зонага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бўлиши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керак</a:t>
            </a:r>
            <a:r>
              <a:rPr lang="ru-RU" dirty="0">
                <a:latin typeface="+mn-lt"/>
              </a:rPr>
              <a:t>.</a:t>
            </a:r>
          </a:p>
          <a:p>
            <a:pPr indent="0" algn="just">
              <a:buNone/>
            </a:pPr>
            <a:r>
              <a:rPr lang="ru-RU" dirty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Диелектрикларда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эса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ўтказувчанлик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зонаси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билан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валент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зонаси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орасидаги</a:t>
            </a:r>
            <a:r>
              <a:rPr lang="ru-RU" dirty="0">
                <a:latin typeface="+mn-lt"/>
              </a:rPr>
              <a:t> энергетик </a:t>
            </a:r>
            <a:r>
              <a:rPr lang="ru-RU" dirty="0" err="1">
                <a:latin typeface="+mn-lt"/>
              </a:rPr>
              <a:t>масофа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камида</a:t>
            </a:r>
            <a:r>
              <a:rPr lang="ru-RU" dirty="0">
                <a:latin typeface="+mn-lt"/>
              </a:rPr>
              <a:t> ΔE=2еБ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ундан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кўпроқ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бўлиб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умуман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эркин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электронлар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бўлмайди</a:t>
            </a:r>
            <a:r>
              <a:rPr lang="ru-RU" dirty="0">
                <a:latin typeface="+mn-lt"/>
              </a:rPr>
              <a:t> (1в-расм</a:t>
            </a:r>
            <a:r>
              <a:rPr lang="ru-RU" dirty="0" smtClean="0">
                <a:latin typeface="+mn-lt"/>
              </a:rPr>
              <a:t>).</a:t>
            </a:r>
          </a:p>
          <a:p>
            <a:pPr indent="0" algn="just">
              <a:buNone/>
            </a:pPr>
            <a:r>
              <a:rPr lang="ru-RU" dirty="0" smtClean="0">
                <a:latin typeface="+mn-lt"/>
              </a:rPr>
              <a:t>	Ярим </a:t>
            </a:r>
            <a:r>
              <a:rPr lang="ru-RU" dirty="0" err="1">
                <a:latin typeface="+mn-lt"/>
              </a:rPr>
              <a:t>ўтказгичларга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асосан</a:t>
            </a:r>
            <a:r>
              <a:rPr lang="ru-RU" dirty="0">
                <a:latin typeface="+mn-lt"/>
              </a:rPr>
              <a:t> кристалл </a:t>
            </a:r>
            <a:r>
              <a:rPr lang="ru-RU" dirty="0" err="1">
                <a:latin typeface="+mn-lt"/>
              </a:rPr>
              <a:t>структурага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жуда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кўп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қаттиқ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жисмлар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киради</a:t>
            </a:r>
            <a:r>
              <a:rPr lang="ru-RU" dirty="0">
                <a:latin typeface="+mn-lt"/>
              </a:rPr>
              <a:t>. Ярим </a:t>
            </a:r>
            <a:r>
              <a:rPr lang="ru-RU" dirty="0" err="1">
                <a:latin typeface="+mn-lt"/>
              </a:rPr>
              <a:t>ўтказгичлар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атомлар</a:t>
            </a:r>
            <a:r>
              <a:rPr lang="ru-RU" dirty="0">
                <a:latin typeface="+mn-lt"/>
              </a:rPr>
              <a:t> (германий, кремний, теллур, селен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ҳ.к</a:t>
            </a:r>
            <a:r>
              <a:rPr lang="ru-RU" dirty="0">
                <a:latin typeface="+mn-lt"/>
              </a:rPr>
              <a:t>.) </a:t>
            </a:r>
            <a:r>
              <a:rPr lang="ru-RU" dirty="0" err="1">
                <a:latin typeface="+mn-lt"/>
              </a:rPr>
              <a:t>шаклида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кимёвий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бирлашмалар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шаклида</a:t>
            </a:r>
            <a:r>
              <a:rPr lang="ru-RU" dirty="0">
                <a:latin typeface="+mn-lt"/>
              </a:rPr>
              <a:t> (</a:t>
            </a:r>
            <a:r>
              <a:rPr lang="ru-RU" dirty="0" err="1">
                <a:latin typeface="+mn-lt"/>
              </a:rPr>
              <a:t>сулфидлар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селенидлар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ҳ.к</a:t>
            </a:r>
            <a:r>
              <a:rPr lang="ru-RU" dirty="0">
                <a:latin typeface="+mn-lt"/>
              </a:rPr>
              <a:t>.) </a:t>
            </a:r>
            <a:r>
              <a:rPr lang="ru-RU" dirty="0" err="1">
                <a:latin typeface="+mn-lt"/>
              </a:rPr>
              <a:t>учрайди</a:t>
            </a:r>
            <a:r>
              <a:rPr lang="ru-RU" dirty="0">
                <a:latin typeface="+mn-lt"/>
              </a:rPr>
              <a:t>.</a:t>
            </a:r>
          </a:p>
          <a:p>
            <a:pPr indent="0" algn="just">
              <a:buNone/>
            </a:pPr>
            <a:r>
              <a:rPr lang="ru-RU" dirty="0" smtClean="0">
                <a:latin typeface="+mn-lt"/>
              </a:rPr>
              <a:t>	Электр </a:t>
            </a:r>
            <a:r>
              <a:rPr lang="ru-RU" dirty="0" err="1">
                <a:latin typeface="+mn-lt"/>
              </a:rPr>
              <a:t>токини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яхши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ўтказадиган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яъни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юқори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ўтказувчанлик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хусусиятига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моддалар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ўтказгичлар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дейилади</a:t>
            </a:r>
            <a:r>
              <a:rPr lang="ru-RU" dirty="0">
                <a:latin typeface="+mn-lt"/>
              </a:rPr>
              <a:t>. Электр </a:t>
            </a:r>
            <a:r>
              <a:rPr lang="ru-RU" dirty="0" err="1">
                <a:latin typeface="+mn-lt"/>
              </a:rPr>
              <a:t>ўтказувчи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моддалар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солиштирма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қаршилигининг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катта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кичиклигига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қараб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токини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яхши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ўтказадиган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ўтказгичлар</a:t>
            </a:r>
            <a:r>
              <a:rPr lang="ru-RU" dirty="0">
                <a:latin typeface="+mn-lt"/>
              </a:rPr>
              <a:t> (ρ=10-6</a:t>
            </a:r>
            <a:r>
              <a:rPr lang="ru-RU" dirty="0">
                <a:latin typeface="+mn-lt"/>
                <a:sym typeface="Symbol" panose="05050102010706020507" pitchFamily="18" charset="2"/>
              </a:rPr>
              <a:t></a:t>
            </a:r>
            <a:r>
              <a:rPr lang="ru-RU" dirty="0">
                <a:latin typeface="+mn-lt"/>
              </a:rPr>
              <a:t>10-4 </a:t>
            </a:r>
            <a:r>
              <a:rPr lang="ru-RU" dirty="0" err="1">
                <a:latin typeface="+mn-lt"/>
              </a:rPr>
              <a:t>Ом</a:t>
            </a:r>
            <a:r>
              <a:rPr lang="ru-RU" dirty="0" err="1">
                <a:latin typeface="+mn-lt"/>
                <a:sym typeface="Symbol" panose="05050102010706020507" pitchFamily="18" charset="2"/>
              </a:rPr>
              <a:t></a:t>
            </a:r>
            <a:r>
              <a:rPr lang="ru-RU" dirty="0" err="1">
                <a:latin typeface="+mn-lt"/>
              </a:rPr>
              <a:t>см</a:t>
            </a:r>
            <a:r>
              <a:rPr lang="ru-RU" dirty="0">
                <a:latin typeface="+mn-lt"/>
              </a:rPr>
              <a:t>), </a:t>
            </a:r>
            <a:r>
              <a:rPr lang="ru-RU" dirty="0" err="1">
                <a:latin typeface="+mn-lt"/>
              </a:rPr>
              <a:t>изоляторлар</a:t>
            </a:r>
            <a:r>
              <a:rPr lang="ru-RU" dirty="0">
                <a:latin typeface="+mn-lt"/>
              </a:rPr>
              <a:t> (ρ=105</a:t>
            </a:r>
            <a:r>
              <a:rPr lang="ru-RU" dirty="0">
                <a:latin typeface="+mn-lt"/>
                <a:sym typeface="Symbol" panose="05050102010706020507" pitchFamily="18" charset="2"/>
              </a:rPr>
              <a:t></a:t>
            </a:r>
            <a:r>
              <a:rPr lang="ru-RU" dirty="0">
                <a:latin typeface="+mn-lt"/>
              </a:rPr>
              <a:t>1018 </a:t>
            </a:r>
            <a:r>
              <a:rPr lang="ru-RU" dirty="0" err="1">
                <a:latin typeface="+mn-lt"/>
              </a:rPr>
              <a:t>Ом</a:t>
            </a:r>
            <a:r>
              <a:rPr lang="ru-RU" dirty="0" err="1">
                <a:latin typeface="+mn-lt"/>
                <a:sym typeface="Symbol" panose="05050102010706020507" pitchFamily="18" charset="2"/>
              </a:rPr>
              <a:t></a:t>
            </a:r>
            <a:r>
              <a:rPr lang="ru-RU" dirty="0" err="1">
                <a:latin typeface="+mn-lt"/>
              </a:rPr>
              <a:t>см</a:t>
            </a:r>
            <a:r>
              <a:rPr lang="ru-RU" dirty="0">
                <a:latin typeface="+mn-lt"/>
              </a:rPr>
              <a:t>)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ярим </a:t>
            </a:r>
            <a:r>
              <a:rPr lang="ru-RU" dirty="0" err="1">
                <a:latin typeface="+mn-lt"/>
              </a:rPr>
              <a:t>ўтказгичлар</a:t>
            </a:r>
            <a:r>
              <a:rPr lang="ru-RU" dirty="0">
                <a:latin typeface="+mn-lt"/>
              </a:rPr>
              <a:t> (ρ=10-4</a:t>
            </a:r>
            <a:r>
              <a:rPr lang="ru-RU" dirty="0">
                <a:latin typeface="+mn-lt"/>
                <a:sym typeface="Symbol" panose="05050102010706020507" pitchFamily="18" charset="2"/>
              </a:rPr>
              <a:t></a:t>
            </a:r>
            <a:r>
              <a:rPr lang="ru-RU" dirty="0">
                <a:latin typeface="+mn-lt"/>
              </a:rPr>
              <a:t>105 </a:t>
            </a:r>
            <a:r>
              <a:rPr lang="ru-RU" dirty="0" err="1">
                <a:latin typeface="+mn-lt"/>
              </a:rPr>
              <a:t>Ом</a:t>
            </a:r>
            <a:r>
              <a:rPr lang="ru-RU" dirty="0" err="1">
                <a:latin typeface="+mn-lt"/>
                <a:sym typeface="Symbol" panose="05050102010706020507" pitchFamily="18" charset="2"/>
              </a:rPr>
              <a:t></a:t>
            </a:r>
            <a:r>
              <a:rPr lang="ru-RU" dirty="0" err="1">
                <a:latin typeface="+mn-lt"/>
              </a:rPr>
              <a:t>см</a:t>
            </a:r>
            <a:r>
              <a:rPr lang="ru-RU" dirty="0">
                <a:latin typeface="+mn-lt"/>
              </a:rPr>
              <a:t>)га </a:t>
            </a:r>
            <a:r>
              <a:rPr lang="ru-RU" dirty="0" err="1">
                <a:latin typeface="+mn-lt"/>
              </a:rPr>
              <a:t>бўлинади</a:t>
            </a:r>
            <a:r>
              <a:rPr lang="ru-RU" dirty="0">
                <a:latin typeface="+mn-lt"/>
              </a:rPr>
              <a:t>.</a:t>
            </a: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7.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524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458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81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err="1"/>
              <a:t>Металлар</a:t>
            </a:r>
            <a:r>
              <a:rPr lang="ru-RU" sz="2000" b="1" dirty="0"/>
              <a:t>, </a:t>
            </a:r>
            <a:r>
              <a:rPr lang="ru-RU" sz="2000" b="1" dirty="0" err="1"/>
              <a:t>электролитлар</a:t>
            </a:r>
            <a:r>
              <a:rPr lang="ru-RU" sz="2000" b="1" dirty="0"/>
              <a:t> </a:t>
            </a:r>
            <a:r>
              <a:rPr lang="ru-RU" sz="2000" b="1" dirty="0" err="1"/>
              <a:t>ва</a:t>
            </a:r>
            <a:r>
              <a:rPr lang="ru-RU" sz="2000" b="1" dirty="0"/>
              <a:t> </a:t>
            </a:r>
            <a:r>
              <a:rPr lang="ru-RU" sz="2000" b="1" dirty="0" err="1"/>
              <a:t>плазмалар</a:t>
            </a:r>
            <a:r>
              <a:rPr lang="ru-RU" sz="2000" b="1" dirty="0"/>
              <a:t> </a:t>
            </a:r>
            <a:r>
              <a:rPr lang="ru-RU" sz="2000" b="1" dirty="0" err="1"/>
              <a:t>электр</a:t>
            </a:r>
            <a:r>
              <a:rPr lang="ru-RU" sz="2000" b="1" dirty="0"/>
              <a:t> </a:t>
            </a:r>
            <a:r>
              <a:rPr lang="ru-RU" sz="2000" b="1" dirty="0" err="1"/>
              <a:t>ўтказувчи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4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949816"/>
            <a:ext cx="10805520" cy="3308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buNone/>
            </a:pPr>
            <a:r>
              <a:rPr lang="ru-RU" sz="2000" dirty="0" smtClean="0">
                <a:latin typeface="+mn-lt"/>
              </a:rPr>
              <a:t>	Электр </a:t>
            </a:r>
            <a:r>
              <a:rPr lang="ru-RU" sz="2000" dirty="0" err="1">
                <a:latin typeface="+mn-lt"/>
              </a:rPr>
              <a:t>ўтказувчанлиги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юқори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бўлган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модда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ёки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жисм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ўтказгич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деб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аталади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Ўтказгичлар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икки</a:t>
            </a:r>
            <a:r>
              <a:rPr lang="ru-RU" sz="2000" dirty="0">
                <a:latin typeface="+mn-lt"/>
              </a:rPr>
              <a:t> хил </a:t>
            </a:r>
            <a:r>
              <a:rPr lang="ru-RU" sz="2000" dirty="0" err="1">
                <a:latin typeface="+mn-lt"/>
              </a:rPr>
              <a:t>бўлади</a:t>
            </a:r>
            <a:r>
              <a:rPr lang="ru-RU" sz="2000" dirty="0">
                <a:latin typeface="+mn-lt"/>
              </a:rPr>
              <a:t>: </a:t>
            </a:r>
            <a:r>
              <a:rPr lang="ru-RU" sz="2000" dirty="0" err="1">
                <a:latin typeface="+mn-lt"/>
              </a:rPr>
              <a:t>биринчи</a:t>
            </a:r>
            <a:r>
              <a:rPr lang="ru-RU" sz="2000" dirty="0">
                <a:latin typeface="+mn-lt"/>
              </a:rPr>
              <a:t> тур </a:t>
            </a:r>
            <a:r>
              <a:rPr lang="ru-RU" sz="2000" dirty="0" err="1">
                <a:latin typeface="+mn-lt"/>
              </a:rPr>
              <a:t>ўтказгичлари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иккинчи</a:t>
            </a:r>
            <a:r>
              <a:rPr lang="ru-RU" sz="2000" dirty="0">
                <a:latin typeface="+mn-lt"/>
              </a:rPr>
              <a:t> тур </a:t>
            </a:r>
            <a:r>
              <a:rPr lang="ru-RU" sz="2000" dirty="0" err="1">
                <a:latin typeface="+mn-lt"/>
              </a:rPr>
              <a:t>ўтказгичлари</a:t>
            </a:r>
            <a:r>
              <a:rPr lang="ru-RU" sz="2000" dirty="0">
                <a:latin typeface="+mn-lt"/>
              </a:rPr>
              <a:t>.</a:t>
            </a:r>
          </a:p>
          <a:p>
            <a:pPr indent="0" algn="just">
              <a:buNone/>
            </a:pPr>
            <a:r>
              <a:rPr lang="ru-RU" sz="2000" dirty="0">
                <a:latin typeface="+mn-lt"/>
              </a:rPr>
              <a:t>	</a:t>
            </a:r>
            <a:r>
              <a:rPr lang="uz-Cyrl-UZ" sz="2000" dirty="0" smtClean="0">
                <a:latin typeface="+mn-lt"/>
              </a:rPr>
              <a:t>Э</a:t>
            </a:r>
            <a:r>
              <a:rPr lang="ru-RU" sz="2000" dirty="0" err="1">
                <a:latin typeface="+mn-lt"/>
              </a:rPr>
              <a:t>ркин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элетронларни</a:t>
            </a:r>
            <a:r>
              <a:rPr lang="ru-RU" sz="2000" dirty="0">
                <a:latin typeface="+mn-lt"/>
              </a:rPr>
              <a:t> сони </a:t>
            </a:r>
            <a:r>
              <a:rPr lang="ru-RU" sz="2000" dirty="0" err="1">
                <a:latin typeface="+mn-lt"/>
              </a:rPr>
              <a:t>ниҳоятда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кўп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бўлган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мис</a:t>
            </a:r>
            <a:r>
              <a:rPr lang="ru-RU" sz="2000" dirty="0">
                <a:latin typeface="+mn-lt"/>
              </a:rPr>
              <a:t>, алюминий </a:t>
            </a:r>
            <a:r>
              <a:rPr lang="ru-RU" sz="2000" dirty="0" err="1">
                <a:latin typeface="+mn-lt"/>
              </a:rPr>
              <a:t>каби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материаллар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биринчи</a:t>
            </a:r>
            <a:r>
              <a:rPr lang="ru-RU" sz="2000" dirty="0">
                <a:latin typeface="+mn-lt"/>
              </a:rPr>
              <a:t> тур </a:t>
            </a:r>
            <a:r>
              <a:rPr lang="ru-RU" sz="2000" dirty="0" err="1">
                <a:latin typeface="+mn-lt"/>
              </a:rPr>
              <a:t>ўткагичлар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деб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айтилади</a:t>
            </a:r>
            <a:r>
              <a:rPr lang="ru-RU" sz="2000" dirty="0">
                <a:latin typeface="+mn-lt"/>
              </a:rPr>
              <a:t>.</a:t>
            </a:r>
          </a:p>
          <a:p>
            <a:pPr indent="0" algn="just">
              <a:buNone/>
            </a:pPr>
            <a:r>
              <a:rPr lang="ru-RU" sz="2000" dirty="0">
                <a:latin typeface="+mn-lt"/>
              </a:rPr>
              <a:t>	</a:t>
            </a:r>
            <a:r>
              <a:rPr lang="ru-RU" sz="2000" dirty="0" err="1" smtClean="0">
                <a:latin typeface="+mn-lt"/>
              </a:rPr>
              <a:t>Амалиётда</a:t>
            </a:r>
            <a:r>
              <a:rPr lang="ru-RU" sz="2000" dirty="0" smtClean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кенг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қўлланиладиган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ўтказгич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электр</a:t>
            </a:r>
            <a:r>
              <a:rPr lang="ru-RU" sz="2000" dirty="0">
                <a:latin typeface="+mn-lt"/>
              </a:rPr>
              <a:t> сими. </a:t>
            </a:r>
            <a:r>
              <a:rPr lang="ru-RU" sz="2000" dirty="0" err="1">
                <a:latin typeface="+mn-lt"/>
              </a:rPr>
              <a:t>Битта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ёки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неча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томирли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симлардан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иборат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бўлган</a:t>
            </a:r>
            <a:r>
              <a:rPr lang="ru-RU" sz="2000" dirty="0">
                <a:latin typeface="+mn-lt"/>
              </a:rPr>
              <a:t> металл </a:t>
            </a:r>
            <a:r>
              <a:rPr lang="ru-RU" sz="2000" dirty="0" err="1">
                <a:latin typeface="+mn-lt"/>
              </a:rPr>
              <a:t>ўтказгич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электр</a:t>
            </a:r>
            <a:r>
              <a:rPr lang="ru-RU" sz="2000" dirty="0">
                <a:latin typeface="+mn-lt"/>
              </a:rPr>
              <a:t> сими </a:t>
            </a:r>
            <a:r>
              <a:rPr lang="ru-RU" sz="2000" dirty="0" err="1">
                <a:latin typeface="+mn-lt"/>
              </a:rPr>
              <a:t>дейилади</a:t>
            </a:r>
            <a:r>
              <a:rPr lang="ru-RU" sz="2000" dirty="0">
                <a:latin typeface="+mn-lt"/>
              </a:rPr>
              <a:t>. Товар </a:t>
            </a:r>
            <a:r>
              <a:rPr lang="ru-RU" sz="2000" dirty="0" err="1">
                <a:latin typeface="+mn-lt"/>
              </a:rPr>
              <a:t>сифатида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ишлаб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чиқарилган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сервис </a:t>
            </a:r>
            <a:r>
              <a:rPr lang="ru-RU" sz="2000" dirty="0" err="1">
                <a:latin typeface="+mn-lt"/>
              </a:rPr>
              <a:t>соҳасида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кенг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фойдаланадиган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электр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симлар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қуйидаги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турларга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бўлинади</a:t>
            </a:r>
            <a:r>
              <a:rPr lang="ru-RU" sz="2000" dirty="0">
                <a:latin typeface="+mn-lt"/>
              </a:rPr>
              <a:t>: </a:t>
            </a:r>
            <a:r>
              <a:rPr lang="ru-RU" sz="2000" dirty="0" err="1">
                <a:latin typeface="+mn-lt"/>
              </a:rPr>
              <a:t>изолятсияланган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изолятсияланмаган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электр</a:t>
            </a:r>
            <a:r>
              <a:rPr lang="ru-RU" sz="2000" dirty="0">
                <a:latin typeface="+mn-lt"/>
              </a:rPr>
              <a:t> сими; </a:t>
            </a:r>
            <a:r>
              <a:rPr lang="ru-RU" sz="2000" dirty="0" err="1">
                <a:latin typeface="+mn-lt"/>
              </a:rPr>
              <a:t>чўлғамбоп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электр</a:t>
            </a:r>
            <a:r>
              <a:rPr lang="ru-RU" sz="2000" dirty="0">
                <a:latin typeface="+mn-lt"/>
              </a:rPr>
              <a:t> сими; монтаж </a:t>
            </a:r>
            <a:r>
              <a:rPr lang="ru-RU" sz="2000" dirty="0" err="1">
                <a:latin typeface="+mn-lt"/>
              </a:rPr>
              <a:t>симлари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электр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шнурлари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узайтиргич</a:t>
            </a:r>
            <a:r>
              <a:rPr lang="ru-RU" sz="2000" dirty="0">
                <a:latin typeface="+mn-lt"/>
              </a:rPr>
              <a:t> (</a:t>
            </a:r>
            <a:r>
              <a:rPr lang="ru-RU" sz="2000" dirty="0" err="1">
                <a:latin typeface="+mn-lt"/>
              </a:rPr>
              <a:t>удлинител</a:t>
            </a:r>
            <a:r>
              <a:rPr lang="ru-RU" sz="2000" dirty="0">
                <a:latin typeface="+mn-lt"/>
              </a:rPr>
              <a:t>)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бошқа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турларга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бўлинади</a:t>
            </a:r>
            <a:r>
              <a:rPr lang="ru-RU" sz="2000" dirty="0">
                <a:latin typeface="+mn-lt"/>
              </a:rPr>
              <a:t>.</a:t>
            </a: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7.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701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124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2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err="1"/>
              <a:t>Металлар</a:t>
            </a:r>
            <a:r>
              <a:rPr lang="ru-RU" sz="2000" b="1" dirty="0"/>
              <a:t>, </a:t>
            </a:r>
            <a:r>
              <a:rPr lang="ru-RU" sz="2000" b="1" dirty="0" err="1"/>
              <a:t>электролитлар</a:t>
            </a:r>
            <a:r>
              <a:rPr lang="ru-RU" sz="2000" b="1" dirty="0"/>
              <a:t> </a:t>
            </a:r>
            <a:r>
              <a:rPr lang="ru-RU" sz="2000" b="1" dirty="0" err="1"/>
              <a:t>ва</a:t>
            </a:r>
            <a:r>
              <a:rPr lang="ru-RU" sz="2000" b="1" dirty="0"/>
              <a:t> </a:t>
            </a:r>
            <a:r>
              <a:rPr lang="ru-RU" sz="2000" b="1" dirty="0" err="1"/>
              <a:t>плазмалар</a:t>
            </a:r>
            <a:r>
              <a:rPr lang="ru-RU" sz="2000" b="1" dirty="0"/>
              <a:t> </a:t>
            </a:r>
            <a:r>
              <a:rPr lang="ru-RU" sz="2000" b="1" dirty="0" err="1"/>
              <a:t>электр</a:t>
            </a:r>
            <a:r>
              <a:rPr lang="ru-RU" sz="2000" b="1" dirty="0"/>
              <a:t> </a:t>
            </a:r>
            <a:r>
              <a:rPr lang="ru-RU" sz="2000" b="1" dirty="0" err="1"/>
              <a:t>ўтказувчи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5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803622"/>
            <a:ext cx="10805520" cy="360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buNone/>
            </a:pPr>
            <a:r>
              <a:rPr lang="ru-RU" sz="2000" dirty="0" smtClean="0">
                <a:latin typeface="+mn-lt"/>
              </a:rPr>
              <a:t>	Электр </a:t>
            </a:r>
            <a:r>
              <a:rPr lang="ru-RU" sz="2000" dirty="0">
                <a:latin typeface="+mn-lt"/>
              </a:rPr>
              <a:t>сими </a:t>
            </a:r>
            <a:r>
              <a:rPr lang="ru-RU" sz="2000" dirty="0" err="1">
                <a:latin typeface="+mn-lt"/>
              </a:rPr>
              <a:t>электр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энергиясини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ўзатиш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тақсимлаш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электр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радио </a:t>
            </a:r>
            <a:r>
              <a:rPr lang="ru-RU" sz="2000" dirty="0" err="1">
                <a:latin typeface="+mn-lt"/>
              </a:rPr>
              <a:t>сигналларини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узатиш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ҳамда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электр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машиналар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трансформаторлар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ўлчаш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асбоблари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бошқа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асбоб-ускуналар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чўлғамларини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тайёрлашда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қўлланилади</a:t>
            </a:r>
            <a:r>
              <a:rPr lang="ru-RU" sz="2000" dirty="0">
                <a:latin typeface="+mn-lt"/>
              </a:rPr>
              <a:t>.</a:t>
            </a:r>
          </a:p>
          <a:p>
            <a:pPr indent="0" algn="just">
              <a:buNone/>
            </a:pPr>
            <a:r>
              <a:rPr lang="ru-RU" sz="2000" dirty="0">
                <a:latin typeface="+mn-lt"/>
              </a:rPr>
              <a:t>	</a:t>
            </a:r>
            <a:r>
              <a:rPr lang="ru-RU" sz="2000" dirty="0" err="1" smtClean="0">
                <a:latin typeface="+mn-lt"/>
              </a:rPr>
              <a:t>Ҳозирги</a:t>
            </a:r>
            <a:r>
              <a:rPr lang="ru-RU" sz="2000" dirty="0" smtClean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замонда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симли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алоқа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катта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аҳамиятга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эга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Ахборотни</a:t>
            </a:r>
            <a:r>
              <a:rPr lang="ru-RU" sz="2000" dirty="0">
                <a:latin typeface="+mn-lt"/>
              </a:rPr>
              <a:t> сим </a:t>
            </a:r>
            <a:r>
              <a:rPr lang="ru-RU" sz="2000" dirty="0" err="1">
                <a:latin typeface="+mn-lt"/>
              </a:rPr>
              <a:t>орқали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электр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сигналлар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воситасида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узатиш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қабул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қилиш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симли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алоқа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деб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айтилади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Симли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алоқа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электр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алоқанинг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бир</a:t>
            </a:r>
            <a:r>
              <a:rPr lang="ru-RU" sz="2000" dirty="0">
                <a:latin typeface="+mn-lt"/>
              </a:rPr>
              <a:t> тури </a:t>
            </a:r>
            <a:r>
              <a:rPr lang="ru-RU" sz="2000" dirty="0" err="1">
                <a:latin typeface="+mn-lt"/>
              </a:rPr>
              <a:t>бўлиб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ундан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кўпинча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радиоалоқа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билан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бирга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фойдаланилади</a:t>
            </a:r>
            <a:r>
              <a:rPr lang="ru-RU" sz="2000" dirty="0">
                <a:latin typeface="+mn-lt"/>
              </a:rPr>
              <a:t>.</a:t>
            </a:r>
          </a:p>
          <a:p>
            <a:pPr indent="0" algn="just">
              <a:buNone/>
            </a:pPr>
            <a:r>
              <a:rPr lang="ru-RU" sz="2000" dirty="0">
                <a:latin typeface="+mn-lt"/>
              </a:rPr>
              <a:t>	</a:t>
            </a:r>
            <a:r>
              <a:rPr lang="ru-RU" sz="2000" dirty="0" err="1" smtClean="0">
                <a:latin typeface="+mn-lt"/>
              </a:rPr>
              <a:t>Қаттиқ</a:t>
            </a:r>
            <a:r>
              <a:rPr lang="ru-RU" sz="2000" dirty="0" smtClean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жисмлар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каби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суюқликларнинг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ҳам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диелектриги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ўтказгичи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ярим </a:t>
            </a:r>
            <a:r>
              <a:rPr lang="ru-RU" sz="2000" dirty="0" err="1">
                <a:latin typeface="+mn-lt"/>
              </a:rPr>
              <a:t>ўтказгичи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Диелектриклар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жумласига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дистилланган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сув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ўтказгичлар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жумласига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электролитларнинг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яъни</a:t>
            </a:r>
            <a:r>
              <a:rPr lang="ru-RU" sz="2000" dirty="0">
                <a:latin typeface="+mn-lt"/>
              </a:rPr>
              <a:t> кислота, </a:t>
            </a:r>
            <a:r>
              <a:rPr lang="ru-RU" sz="2000" dirty="0" err="1">
                <a:latin typeface="+mn-lt"/>
              </a:rPr>
              <a:t>ишқор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тузларнинг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эритмалари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киради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Суюқ</a:t>
            </a:r>
            <a:r>
              <a:rPr lang="ru-RU" sz="2000" dirty="0">
                <a:latin typeface="+mn-lt"/>
              </a:rPr>
              <a:t> ярим </a:t>
            </a:r>
            <a:r>
              <a:rPr lang="ru-RU" sz="2000" dirty="0" err="1">
                <a:latin typeface="+mn-lt"/>
              </a:rPr>
              <a:t>ўтказгичлар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жумласига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эритилган</a:t>
            </a:r>
            <a:r>
              <a:rPr lang="ru-RU" sz="2000" dirty="0">
                <a:latin typeface="+mn-lt"/>
              </a:rPr>
              <a:t> селен, </a:t>
            </a:r>
            <a:r>
              <a:rPr lang="ru-RU" sz="2000" dirty="0" err="1">
                <a:latin typeface="+mn-lt"/>
              </a:rPr>
              <a:t>эритилган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сулфидлар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киради</a:t>
            </a:r>
            <a:r>
              <a:rPr lang="ru-RU" sz="2000" dirty="0">
                <a:latin typeface="+mn-lt"/>
              </a:rPr>
              <a:t>.</a:t>
            </a: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7.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7478" y="1701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216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2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err="1"/>
              <a:t>Металлар</a:t>
            </a:r>
            <a:r>
              <a:rPr lang="ru-RU" sz="2000" b="1" dirty="0"/>
              <a:t>, </a:t>
            </a:r>
            <a:r>
              <a:rPr lang="ru-RU" sz="2000" b="1" dirty="0" err="1"/>
              <a:t>электролитлар</a:t>
            </a:r>
            <a:r>
              <a:rPr lang="ru-RU" sz="2000" b="1" dirty="0"/>
              <a:t> </a:t>
            </a:r>
            <a:r>
              <a:rPr lang="ru-RU" sz="2000" b="1" dirty="0" err="1"/>
              <a:t>ва</a:t>
            </a:r>
            <a:r>
              <a:rPr lang="ru-RU" sz="2000" b="1" dirty="0"/>
              <a:t> </a:t>
            </a:r>
            <a:r>
              <a:rPr lang="ru-RU" sz="2000" b="1" dirty="0" err="1"/>
              <a:t>плазмалар</a:t>
            </a:r>
            <a:r>
              <a:rPr lang="ru-RU" sz="2000" b="1" dirty="0"/>
              <a:t> </a:t>
            </a:r>
            <a:r>
              <a:rPr lang="ru-RU" sz="2000" b="1" dirty="0" err="1"/>
              <a:t>электр</a:t>
            </a:r>
            <a:r>
              <a:rPr lang="ru-RU" sz="2000" b="1" dirty="0"/>
              <a:t> </a:t>
            </a:r>
            <a:r>
              <a:rPr lang="ru-RU" sz="2000" b="1" dirty="0" err="1"/>
              <a:t>ўтказувчи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6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818242"/>
            <a:ext cx="10805520" cy="4829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buNone/>
            </a:pPr>
            <a:r>
              <a:rPr lang="ru-RU" dirty="0" smtClean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Моддаларнинг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қисман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ёки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тўлиқ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ионлардан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ташкил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топган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эритмалари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ёки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суюлтирилган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ҳолатдаги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моддалар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электролитлар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ёки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иккинчи</a:t>
            </a:r>
            <a:r>
              <a:rPr lang="ru-RU" dirty="0">
                <a:latin typeface="+mn-lt"/>
              </a:rPr>
              <a:t> тур </a:t>
            </a:r>
            <a:r>
              <a:rPr lang="ru-RU" dirty="0" err="1">
                <a:latin typeface="+mn-lt"/>
              </a:rPr>
              <a:t>ўтказгичлари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дейилади</a:t>
            </a:r>
            <a:r>
              <a:rPr lang="ru-RU" dirty="0">
                <a:latin typeface="+mn-lt"/>
              </a:rPr>
              <a:t>. Электролит </a:t>
            </a:r>
            <a:r>
              <a:rPr lang="ru-RU" dirty="0" err="1">
                <a:latin typeface="+mn-lt"/>
              </a:rPr>
              <a:t>эритмаларининг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хоссаларини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ўрганиш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билан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токнинг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янги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кимёвий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манбалари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яратилади</a:t>
            </a:r>
            <a:r>
              <a:rPr lang="ru-RU" dirty="0">
                <a:latin typeface="+mn-lt"/>
              </a:rPr>
              <a:t>.</a:t>
            </a:r>
          </a:p>
          <a:p>
            <a:pPr indent="0" algn="just">
              <a:buNone/>
            </a:pPr>
            <a:r>
              <a:rPr lang="ru-RU" dirty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Электролитларнинг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сувдаги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эритмаларида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ёки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аралашмаларида</a:t>
            </a:r>
            <a:r>
              <a:rPr lang="ru-RU" dirty="0">
                <a:latin typeface="+mn-lt"/>
              </a:rPr>
              <a:t> заряд </a:t>
            </a:r>
            <a:r>
              <a:rPr lang="ru-RU" dirty="0" err="1">
                <a:latin typeface="+mn-lt"/>
              </a:rPr>
              <a:t>ташувчилар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мусбат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манфий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зарядланган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ионлар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бўлгани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учун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электролитлар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ионли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ўтказувчанликка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эга</a:t>
            </a:r>
            <a:r>
              <a:rPr lang="ru-RU" dirty="0">
                <a:latin typeface="+mn-lt"/>
              </a:rPr>
              <a:t>.</a:t>
            </a:r>
          </a:p>
          <a:p>
            <a:pPr indent="0" algn="just">
              <a:buNone/>
            </a:pPr>
            <a:r>
              <a:rPr lang="ru-RU" dirty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Суюқликлар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электронли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ўтказувчанликка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ҳам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бўлиши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мумкин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Масалан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суюқ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металлар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ана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шундай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ўтказувчанликка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эга</a:t>
            </a:r>
            <a:r>
              <a:rPr lang="ru-RU" dirty="0">
                <a:latin typeface="+mn-lt"/>
              </a:rPr>
              <a:t>.</a:t>
            </a:r>
          </a:p>
          <a:p>
            <a:pPr indent="0" algn="just">
              <a:buNone/>
            </a:pPr>
            <a:r>
              <a:rPr lang="ru-RU" dirty="0">
                <a:latin typeface="+mn-lt"/>
              </a:rPr>
              <a:t>	</a:t>
            </a:r>
            <a:r>
              <a:rPr lang="ru-RU" dirty="0" smtClean="0">
                <a:latin typeface="+mn-lt"/>
              </a:rPr>
              <a:t>Электролит </a:t>
            </a:r>
            <a:r>
              <a:rPr lang="ru-RU" dirty="0" err="1">
                <a:latin typeface="+mn-lt"/>
              </a:rPr>
              <a:t>орқали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</a:t>
            </a:r>
            <a:r>
              <a:rPr lang="ru-RU" dirty="0">
                <a:latin typeface="+mn-lt"/>
              </a:rPr>
              <a:t> токи </a:t>
            </a:r>
            <a:r>
              <a:rPr lang="ru-RU" dirty="0" err="1">
                <a:latin typeface="+mn-lt"/>
              </a:rPr>
              <a:t>ўтганда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электродларда</a:t>
            </a:r>
            <a:r>
              <a:rPr lang="ru-RU" dirty="0">
                <a:latin typeface="+mn-lt"/>
              </a:rPr>
              <a:t> электролит </a:t>
            </a:r>
            <a:r>
              <a:rPr lang="ru-RU" dirty="0" err="1">
                <a:latin typeface="+mn-lt"/>
              </a:rPr>
              <a:t>таркибий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қисмларининг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ажралиб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чиқиш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жараёни</a:t>
            </a:r>
            <a:r>
              <a:rPr lang="ru-RU" dirty="0">
                <a:latin typeface="+mn-lt"/>
              </a:rPr>
              <a:t> электролиз </a:t>
            </a:r>
            <a:r>
              <a:rPr lang="ru-RU" dirty="0" err="1">
                <a:latin typeface="+mn-lt"/>
              </a:rPr>
              <a:t>дейилади</a:t>
            </a:r>
            <a:r>
              <a:rPr lang="ru-RU" dirty="0" smtClean="0">
                <a:latin typeface="+mn-lt"/>
              </a:rPr>
              <a:t>.</a:t>
            </a:r>
          </a:p>
          <a:p>
            <a:pPr indent="0" algn="just">
              <a:buNone/>
            </a:pPr>
            <a:r>
              <a:rPr lang="ru-RU" dirty="0" smtClean="0">
                <a:latin typeface="+mn-lt"/>
              </a:rPr>
              <a:t>	</a:t>
            </a:r>
          </a:p>
          <a:p>
            <a:pPr indent="0" algn="just">
              <a:buNone/>
            </a:pPr>
            <a:r>
              <a:rPr lang="ru-RU" dirty="0" err="1" smtClean="0">
                <a:latin typeface="+mn-lt"/>
              </a:rPr>
              <a:t>Техникада</a:t>
            </a:r>
            <a:r>
              <a:rPr lang="ru-RU" dirty="0" smtClean="0">
                <a:latin typeface="+mn-lt"/>
              </a:rPr>
              <a:t> </a:t>
            </a:r>
            <a:r>
              <a:rPr lang="ru-RU" dirty="0">
                <a:latin typeface="+mn-lt"/>
              </a:rPr>
              <a:t>электролиз </a:t>
            </a:r>
            <a:r>
              <a:rPr lang="ru-RU" dirty="0" err="1">
                <a:latin typeface="+mn-lt"/>
              </a:rPr>
              <a:t>турли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мақсадларда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кенг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қўлланилади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Бир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металлнинг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сирти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бошқа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металлнинг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юпқа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қатлами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билан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электролитик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усулда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қопланади</a:t>
            </a:r>
            <a:r>
              <a:rPr lang="ru-RU" dirty="0">
                <a:latin typeface="+mn-lt"/>
              </a:rPr>
              <a:t> (</a:t>
            </a:r>
            <a:r>
              <a:rPr lang="ru-RU" dirty="0" err="1">
                <a:latin typeface="+mn-lt"/>
              </a:rPr>
              <a:t>никеллаш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хромлаш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эмаллаш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мис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ялатиш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ҳ.к</a:t>
            </a:r>
            <a:r>
              <a:rPr lang="ru-RU" dirty="0">
                <a:latin typeface="+mn-lt"/>
              </a:rPr>
              <a:t>.). </a:t>
            </a:r>
            <a:r>
              <a:rPr lang="ru-RU" dirty="0" err="1">
                <a:latin typeface="+mn-lt"/>
              </a:rPr>
              <a:t>Бу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мустаҳкам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қоплама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сиртни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занглашдан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асрайди</a:t>
            </a:r>
            <a:r>
              <a:rPr lang="ru-RU" dirty="0">
                <a:latin typeface="+mn-lt"/>
              </a:rPr>
              <a:t>. Электролиз </a:t>
            </a:r>
            <a:r>
              <a:rPr lang="ru-RU" dirty="0" err="1">
                <a:latin typeface="+mn-lt"/>
              </a:rPr>
              <a:t>ёрдамида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турли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буюмлар</a:t>
            </a:r>
            <a:r>
              <a:rPr lang="ru-RU" dirty="0">
                <a:latin typeface="+mn-lt"/>
              </a:rPr>
              <a:t> металл </a:t>
            </a:r>
            <a:r>
              <a:rPr lang="ru-RU" dirty="0" err="1">
                <a:latin typeface="+mn-lt"/>
              </a:rPr>
              <a:t>қатлами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билан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қопланади</a:t>
            </a:r>
            <a:r>
              <a:rPr lang="ru-RU" dirty="0">
                <a:latin typeface="+mn-lt"/>
              </a:rPr>
              <a:t> (</a:t>
            </a:r>
            <a:r>
              <a:rPr lang="ru-RU" dirty="0" err="1">
                <a:latin typeface="+mn-lt"/>
              </a:rPr>
              <a:t>галваностегия</a:t>
            </a:r>
            <a:r>
              <a:rPr lang="ru-RU" dirty="0">
                <a:latin typeface="+mn-lt"/>
              </a:rPr>
              <a:t>), </a:t>
            </a:r>
            <a:r>
              <a:rPr lang="ru-RU" dirty="0" err="1">
                <a:latin typeface="+mn-lt"/>
              </a:rPr>
              <a:t>шунингдек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керакли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буюмларнинг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релефи</a:t>
            </a:r>
            <a:r>
              <a:rPr lang="ru-RU" dirty="0">
                <a:latin typeface="+mn-lt"/>
              </a:rPr>
              <a:t> металл </a:t>
            </a:r>
            <a:r>
              <a:rPr lang="ru-RU" dirty="0" err="1">
                <a:latin typeface="+mn-lt"/>
              </a:rPr>
              <a:t>нусхалари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масалан</a:t>
            </a:r>
            <a:r>
              <a:rPr lang="ru-RU" dirty="0">
                <a:latin typeface="+mn-lt"/>
              </a:rPr>
              <a:t> типография </a:t>
            </a:r>
            <a:r>
              <a:rPr lang="ru-RU" dirty="0" err="1">
                <a:latin typeface="+mn-lt"/>
              </a:rPr>
              <a:t>клишелари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тайёрланади</a:t>
            </a:r>
            <a:r>
              <a:rPr lang="ru-RU" dirty="0">
                <a:latin typeface="+mn-lt"/>
              </a:rPr>
              <a:t> (</a:t>
            </a:r>
            <a:r>
              <a:rPr lang="ru-RU" dirty="0" err="1">
                <a:latin typeface="+mn-lt"/>
              </a:rPr>
              <a:t>галванопластика</a:t>
            </a:r>
            <a:r>
              <a:rPr lang="ru-RU" dirty="0">
                <a:latin typeface="+mn-lt"/>
              </a:rPr>
              <a:t>).</a:t>
            </a:r>
            <a:endParaRPr lang="ru-RU" sz="2000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7.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524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617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8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err="1"/>
              <a:t>Металлар</a:t>
            </a:r>
            <a:r>
              <a:rPr lang="ru-RU" sz="2000" b="1" dirty="0"/>
              <a:t>, </a:t>
            </a:r>
            <a:r>
              <a:rPr lang="ru-RU" sz="2000" b="1" dirty="0" err="1"/>
              <a:t>электролитлар</a:t>
            </a:r>
            <a:r>
              <a:rPr lang="ru-RU" sz="2000" b="1" dirty="0"/>
              <a:t> </a:t>
            </a:r>
            <a:r>
              <a:rPr lang="ru-RU" sz="2000" b="1" dirty="0" err="1"/>
              <a:t>ва</a:t>
            </a:r>
            <a:r>
              <a:rPr lang="ru-RU" sz="2000" b="1" dirty="0"/>
              <a:t> </a:t>
            </a:r>
            <a:r>
              <a:rPr lang="ru-RU" sz="2000" b="1" dirty="0" err="1"/>
              <a:t>плазмалар</a:t>
            </a:r>
            <a:r>
              <a:rPr lang="ru-RU" sz="2000" b="1" dirty="0"/>
              <a:t> </a:t>
            </a:r>
            <a:r>
              <a:rPr lang="ru-RU" sz="2000" b="1" dirty="0" err="1"/>
              <a:t>электр</a:t>
            </a:r>
            <a:r>
              <a:rPr lang="ru-RU" sz="2000" b="1" dirty="0"/>
              <a:t> </a:t>
            </a:r>
            <a:r>
              <a:rPr lang="ru-RU" sz="2000" b="1" dirty="0" err="1"/>
              <a:t>ўтказувчи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7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854680"/>
            <a:ext cx="10805520" cy="5441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lnSpc>
                <a:spcPct val="150000"/>
              </a:lnSpc>
              <a:buNone/>
            </a:pPr>
            <a:r>
              <a:rPr lang="ru-RU" dirty="0" smtClean="0">
                <a:latin typeface="+mn-lt"/>
              </a:rPr>
              <a:t>	Электролиз </a:t>
            </a:r>
            <a:r>
              <a:rPr lang="ru-RU" dirty="0">
                <a:latin typeface="+mn-lt"/>
              </a:rPr>
              <a:t>соф </a:t>
            </a:r>
            <a:r>
              <a:rPr lang="ru-RU" dirty="0" err="1">
                <a:latin typeface="+mn-lt"/>
              </a:rPr>
              <a:t>металлар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хусусан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мис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олишда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кенг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қўлланилади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Бокситлар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аралашмасидан</a:t>
            </a:r>
            <a:r>
              <a:rPr lang="ru-RU" dirty="0">
                <a:latin typeface="+mn-lt"/>
              </a:rPr>
              <a:t> алюминий электролиз </a:t>
            </a:r>
            <a:r>
              <a:rPr lang="ru-RU" dirty="0" err="1">
                <a:latin typeface="+mn-lt"/>
              </a:rPr>
              <a:t>йўли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билан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олинади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Худди</a:t>
            </a:r>
            <a:r>
              <a:rPr lang="ru-RU" dirty="0">
                <a:latin typeface="+mn-lt"/>
              </a:rPr>
              <a:t> шу </a:t>
            </a:r>
            <a:r>
              <a:rPr lang="ru-RU" dirty="0" err="1">
                <a:latin typeface="+mn-lt"/>
              </a:rPr>
              <a:t>усул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туфавйли</a:t>
            </a:r>
            <a:r>
              <a:rPr lang="ru-RU" dirty="0">
                <a:latin typeface="+mn-lt"/>
              </a:rPr>
              <a:t> алюминий </a:t>
            </a:r>
            <a:r>
              <a:rPr lang="ru-RU" dirty="0" err="1">
                <a:latin typeface="+mn-lt"/>
              </a:rPr>
              <a:t>арзон</a:t>
            </a:r>
            <a:r>
              <a:rPr lang="ru-RU" dirty="0">
                <a:latin typeface="+mn-lt"/>
              </a:rPr>
              <a:t>, техника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турмушда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темир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билан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қаторда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кўп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тарқалган</a:t>
            </a:r>
            <a:r>
              <a:rPr lang="ru-RU" dirty="0">
                <a:latin typeface="+mn-lt"/>
              </a:rPr>
              <a:t> металл </a:t>
            </a:r>
            <a:r>
              <a:rPr lang="ru-RU" dirty="0" err="1">
                <a:latin typeface="+mn-lt"/>
              </a:rPr>
              <a:t>бўлиб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қолди</a:t>
            </a:r>
            <a:r>
              <a:rPr lang="ru-RU" dirty="0">
                <a:latin typeface="+mn-lt"/>
              </a:rPr>
              <a:t>.</a:t>
            </a:r>
          </a:p>
          <a:p>
            <a:pPr indent="0" algn="just">
              <a:lnSpc>
                <a:spcPct val="150000"/>
              </a:lnSpc>
              <a:buNone/>
            </a:pPr>
            <a:r>
              <a:rPr lang="ru-RU" dirty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Амалиётда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кимёвий</a:t>
            </a:r>
            <a:r>
              <a:rPr lang="ru-RU" dirty="0">
                <a:latin typeface="+mn-lt"/>
              </a:rPr>
              <a:t> ток </a:t>
            </a:r>
            <a:r>
              <a:rPr lang="ru-RU" dirty="0" err="1">
                <a:latin typeface="+mn-lt"/>
              </a:rPr>
              <a:t>манбаи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яъни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галваник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элементлар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батареялар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аккумуляторлар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катта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аҳамиятга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эга</a:t>
            </a:r>
            <a:r>
              <a:rPr lang="ru-RU" dirty="0">
                <a:latin typeface="+mn-lt"/>
              </a:rPr>
              <a:t>. Улар </a:t>
            </a:r>
            <a:r>
              <a:rPr lang="ru-RU" dirty="0" err="1">
                <a:latin typeface="+mn-lt"/>
              </a:rPr>
              <a:t>кимёвий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энергияни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ўзгармас</a:t>
            </a:r>
            <a:r>
              <a:rPr lang="ru-RU" dirty="0">
                <a:latin typeface="+mn-lt"/>
              </a:rPr>
              <a:t> ток </a:t>
            </a:r>
            <a:r>
              <a:rPr lang="ru-RU" dirty="0" err="1">
                <a:latin typeface="+mn-lt"/>
              </a:rPr>
              <a:t>электр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энергиясига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айлантириб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берадилар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Кимёвий</a:t>
            </a:r>
            <a:r>
              <a:rPr lang="ru-RU" dirty="0">
                <a:latin typeface="+mn-lt"/>
              </a:rPr>
              <a:t> ток </a:t>
            </a:r>
            <a:r>
              <a:rPr lang="ru-RU" dirty="0" err="1">
                <a:latin typeface="+mn-lt"/>
              </a:rPr>
              <a:t>манбалари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транспортда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радиотехникада</a:t>
            </a:r>
            <a:r>
              <a:rPr lang="ru-RU" dirty="0">
                <a:latin typeface="+mn-lt"/>
              </a:rPr>
              <a:t>, автоматик </a:t>
            </a:r>
            <a:r>
              <a:rPr lang="ru-RU" dirty="0" err="1">
                <a:latin typeface="+mn-lt"/>
              </a:rPr>
              <a:t>бошқариш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системаларида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кенг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кўламда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қўлланилади</a:t>
            </a:r>
            <a:r>
              <a:rPr lang="ru-RU" dirty="0">
                <a:latin typeface="+mn-lt"/>
              </a:rPr>
              <a:t>.</a:t>
            </a:r>
          </a:p>
          <a:p>
            <a:pPr indent="0" algn="just">
              <a:lnSpc>
                <a:spcPct val="150000"/>
              </a:lnSpc>
              <a:buNone/>
            </a:pPr>
            <a:r>
              <a:rPr lang="ru-RU" dirty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Техникада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амалиётда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аҳамиятли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материаллардан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ҳам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ўтказмайдиган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моддалар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диелектриклардир</a:t>
            </a:r>
            <a:r>
              <a:rPr lang="ru-RU" dirty="0">
                <a:latin typeface="+mn-lt"/>
              </a:rPr>
              <a:t>.</a:t>
            </a:r>
          </a:p>
          <a:p>
            <a:pPr indent="0" algn="just">
              <a:lnSpc>
                <a:spcPct val="150000"/>
              </a:lnSpc>
              <a:buNone/>
            </a:pPr>
            <a:r>
              <a:rPr lang="ru-RU" dirty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Техникада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ишлатиладиган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диелектриклар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ҳар</a:t>
            </a:r>
            <a:r>
              <a:rPr lang="ru-RU" dirty="0">
                <a:latin typeface="+mn-lt"/>
              </a:rPr>
              <a:t> хил. Улар </a:t>
            </a:r>
            <a:r>
              <a:rPr lang="ru-RU" dirty="0" err="1">
                <a:latin typeface="+mn-lt"/>
              </a:rPr>
              <a:t>табиий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сунъий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бўлиши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мумкин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Аммо</a:t>
            </a:r>
            <a:r>
              <a:rPr lang="ru-RU" dirty="0">
                <a:latin typeface="+mn-lt"/>
              </a:rPr>
              <a:t> улар физик </a:t>
            </a:r>
            <a:r>
              <a:rPr lang="ru-RU" dirty="0" err="1">
                <a:latin typeface="+mn-lt"/>
              </a:rPr>
              <a:t>тузилишлари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жиҳатидан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уч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турга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ажратилади</a:t>
            </a:r>
            <a:r>
              <a:rPr lang="ru-RU" dirty="0">
                <a:latin typeface="+mn-lt"/>
              </a:rPr>
              <a:t>: 1) газ; 2) </a:t>
            </a:r>
            <a:r>
              <a:rPr lang="ru-RU" dirty="0" err="1">
                <a:latin typeface="+mn-lt"/>
              </a:rPr>
              <a:t>суюқ</a:t>
            </a:r>
            <a:r>
              <a:rPr lang="ru-RU" dirty="0">
                <a:latin typeface="+mn-lt"/>
              </a:rPr>
              <a:t>; 3) </a:t>
            </a:r>
            <a:r>
              <a:rPr lang="ru-RU" dirty="0" err="1">
                <a:latin typeface="+mn-lt"/>
              </a:rPr>
              <a:t>қаттиқ</a:t>
            </a:r>
            <a:r>
              <a:rPr lang="ru-RU" dirty="0">
                <a:latin typeface="+mn-lt"/>
              </a:rPr>
              <a:t>.</a:t>
            </a: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7.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7478" y="1701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509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07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err="1"/>
              <a:t>Металлар</a:t>
            </a:r>
            <a:r>
              <a:rPr lang="ru-RU" sz="2000" b="1" dirty="0"/>
              <a:t>, </a:t>
            </a:r>
            <a:r>
              <a:rPr lang="ru-RU" sz="2000" b="1" dirty="0" err="1"/>
              <a:t>электролитлар</a:t>
            </a:r>
            <a:r>
              <a:rPr lang="ru-RU" sz="2000" b="1" dirty="0"/>
              <a:t> </a:t>
            </a:r>
            <a:r>
              <a:rPr lang="ru-RU" sz="2000" b="1" dirty="0" err="1"/>
              <a:t>ва</a:t>
            </a:r>
            <a:r>
              <a:rPr lang="ru-RU" sz="2000" b="1" dirty="0"/>
              <a:t> </a:t>
            </a:r>
            <a:r>
              <a:rPr lang="ru-RU" sz="2000" b="1" dirty="0" err="1"/>
              <a:t>плазмалар</a:t>
            </a:r>
            <a:r>
              <a:rPr lang="ru-RU" sz="2000" b="1" dirty="0"/>
              <a:t> </a:t>
            </a:r>
            <a:r>
              <a:rPr lang="ru-RU" sz="2000" b="1" dirty="0" err="1"/>
              <a:t>электр</a:t>
            </a:r>
            <a:r>
              <a:rPr lang="ru-RU" sz="2000" b="1" dirty="0"/>
              <a:t> </a:t>
            </a:r>
            <a:r>
              <a:rPr lang="ru-RU" sz="2000" b="1" dirty="0" err="1"/>
              <a:t>ўтказувчи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8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949816"/>
            <a:ext cx="10805520" cy="219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buNone/>
            </a:pPr>
            <a:r>
              <a:rPr lang="ru-RU" dirty="0" smtClean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Техникада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ишлатиладиган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барча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изолятсия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материаллари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майдони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таъсирида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маълум</a:t>
            </a:r>
            <a:r>
              <a:rPr lang="ru-RU" dirty="0">
                <a:latin typeface="+mn-lt"/>
              </a:rPr>
              <a:t> энергия </a:t>
            </a:r>
            <a:r>
              <a:rPr lang="ru-RU" dirty="0" err="1">
                <a:latin typeface="+mn-lt"/>
              </a:rPr>
              <a:t>нобудлигига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сабаб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Табиатда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абсолют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диелектрик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йўқ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Диелектрикдан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оз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бўлса</a:t>
            </a:r>
            <a:r>
              <a:rPr lang="ru-RU" dirty="0">
                <a:latin typeface="+mn-lt"/>
              </a:rPr>
              <a:t>-да, ток </a:t>
            </a:r>
            <a:r>
              <a:rPr lang="ru-RU" dirty="0" err="1">
                <a:latin typeface="+mn-lt"/>
              </a:rPr>
              <a:t>ўтади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натижада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маълум</a:t>
            </a:r>
            <a:r>
              <a:rPr lang="ru-RU" dirty="0">
                <a:latin typeface="+mn-lt"/>
              </a:rPr>
              <a:t> энергия </a:t>
            </a:r>
            <a:r>
              <a:rPr lang="ru-RU" dirty="0" err="1">
                <a:latin typeface="+mn-lt"/>
              </a:rPr>
              <a:t>иссиқлик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энергиясига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айланади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Агар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диелектриклар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ўзгармас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кучланиш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таъсири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остида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бўлса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унда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ҳосил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бўлувчи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нобудликлар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фақат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Ленс-Жоул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қонунига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боғлиқ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бўлади</a:t>
            </a:r>
            <a:r>
              <a:rPr lang="ru-RU" dirty="0">
                <a:latin typeface="+mn-lt"/>
              </a:rPr>
              <a:t>.</a:t>
            </a:r>
          </a:p>
          <a:p>
            <a:pPr indent="0" algn="just">
              <a:buNone/>
            </a:pPr>
            <a:r>
              <a:rPr lang="ru-RU" dirty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Диелектрикка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ўзгарувчан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кучланиш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таъсир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этса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унда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қўшимча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нобудликлар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ҳам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Бундай</a:t>
            </a:r>
            <a:r>
              <a:rPr lang="ru-RU" dirty="0">
                <a:latin typeface="+mn-lt"/>
              </a:rPr>
              <a:t> энергия </a:t>
            </a:r>
            <a:r>
              <a:rPr lang="ru-RU" dirty="0" err="1">
                <a:latin typeface="+mn-lt"/>
              </a:rPr>
              <a:t>нобудлиги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диелектрик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гистерезисидир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Бу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нобудлик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қуйидаги</a:t>
            </a:r>
            <a:r>
              <a:rPr lang="ru-RU" dirty="0">
                <a:latin typeface="+mn-lt"/>
              </a:rPr>
              <a:t> формула </a:t>
            </a:r>
            <a:r>
              <a:rPr lang="ru-RU" dirty="0" err="1">
                <a:latin typeface="+mn-lt"/>
              </a:rPr>
              <a:t>билан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аниқланади</a:t>
            </a:r>
            <a:r>
              <a:rPr lang="ru-RU" dirty="0">
                <a:latin typeface="+mn-lt"/>
              </a:rPr>
              <a:t>:</a:t>
            </a: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076700" y="321401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3777154"/>
              </p:ext>
            </p:extLst>
          </p:nvPr>
        </p:nvGraphicFramePr>
        <p:xfrm>
          <a:off x="4076700" y="3214014"/>
          <a:ext cx="1849823" cy="51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Формула" r:id="rId5" imgW="926698" imgH="253890" progId="Equation.3">
                  <p:embed/>
                </p:oleObj>
              </mc:Choice>
              <mc:Fallback>
                <p:oleObj name="Формула" r:id="rId5" imgW="926698" imgH="25389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6700" y="3214014"/>
                        <a:ext cx="1849823" cy="51978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33400" y="3733799"/>
            <a:ext cx="106529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бу</a:t>
            </a:r>
            <a:r>
              <a:rPr lang="ru-RU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ерда</a:t>
            </a:r>
            <a:r>
              <a:rPr lang="ru-RU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MS Mincho" panose="02020609040205080304" pitchFamily="49" charset="-128"/>
              </a:rPr>
              <a:t>k</a:t>
            </a:r>
            <a:r>
              <a:rPr lang="ru-RU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MS Mincho" panose="02020609040205080304" pitchFamily="49" charset="-128"/>
              </a:rPr>
              <a:t>– материал </a:t>
            </a:r>
            <a:r>
              <a:rPr lang="ru-RU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хусусиятига</a:t>
            </a:r>
            <a:r>
              <a:rPr lang="ru-RU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боғлиқ</a:t>
            </a:r>
            <a:r>
              <a:rPr lang="ru-RU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бўлган</a:t>
            </a:r>
            <a:r>
              <a:rPr lang="ru-RU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коеффитсиент</a:t>
            </a:r>
            <a:r>
              <a:rPr lang="ru-RU" dirty="0">
                <a:latin typeface="Times New Roman" panose="02020603050405020304" pitchFamily="18" charset="0"/>
                <a:ea typeface="MS Mincho" panose="02020609040205080304" pitchFamily="49" charset="-128"/>
              </a:rPr>
              <a:t>; </a:t>
            </a:r>
            <a:r>
              <a:rPr lang="en-US" dirty="0">
                <a:latin typeface="Times New Roman" panose="02020603050405020304" pitchFamily="18" charset="0"/>
                <a:ea typeface="MS Mincho" panose="02020609040205080304" pitchFamily="49" charset="-128"/>
              </a:rPr>
              <a:t>f</a:t>
            </a:r>
            <a:r>
              <a:rPr lang="ru-RU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MS Mincho" panose="02020609040205080304" pitchFamily="49" charset="-128"/>
              </a:rPr>
              <a:t>– </a:t>
            </a:r>
            <a:r>
              <a:rPr lang="ru-RU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ўзгарувчан</a:t>
            </a:r>
            <a:r>
              <a:rPr lang="ru-RU" dirty="0">
                <a:latin typeface="Times New Roman" panose="02020603050405020304" pitchFamily="18" charset="0"/>
                <a:ea typeface="MS Mincho" panose="02020609040205080304" pitchFamily="49" charset="-128"/>
              </a:rPr>
              <a:t> ток </a:t>
            </a:r>
            <a:r>
              <a:rPr lang="ru-RU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частотаси</a:t>
            </a:r>
            <a:r>
              <a:rPr lang="ru-RU" dirty="0">
                <a:latin typeface="Times New Roman" panose="02020603050405020304" pitchFamily="18" charset="0"/>
                <a:ea typeface="MS Mincho" panose="02020609040205080304" pitchFamily="49" charset="-128"/>
              </a:rPr>
              <a:t>; </a:t>
            </a:r>
            <a:r>
              <a:rPr lang="en-US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E</a:t>
            </a:r>
            <a:r>
              <a:rPr lang="ru-RU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MS Mincho" panose="02020609040205080304" pitchFamily="49" charset="-128"/>
              </a:rPr>
              <a:t>– </a:t>
            </a:r>
            <a:r>
              <a:rPr lang="ru-RU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электр</a:t>
            </a:r>
            <a:r>
              <a:rPr lang="ru-RU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майдонининг</a:t>
            </a:r>
            <a:r>
              <a:rPr lang="ru-RU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кучланганлиги</a:t>
            </a:r>
            <a:endParaRPr lang="ru-RU" dirty="0"/>
          </a:p>
        </p:txBody>
      </p:sp>
      <p:pic>
        <p:nvPicPr>
          <p:cNvPr id="8" name="7.8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7478" y="2217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100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48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err="1"/>
              <a:t>Металлар</a:t>
            </a:r>
            <a:r>
              <a:rPr lang="ru-RU" sz="2000" b="1" dirty="0"/>
              <a:t>, </a:t>
            </a:r>
            <a:r>
              <a:rPr lang="ru-RU" sz="2000" b="1" dirty="0" err="1"/>
              <a:t>электролитлар</a:t>
            </a:r>
            <a:r>
              <a:rPr lang="ru-RU" sz="2000" b="1" dirty="0"/>
              <a:t> </a:t>
            </a:r>
            <a:r>
              <a:rPr lang="ru-RU" sz="2000" b="1" dirty="0" err="1"/>
              <a:t>ва</a:t>
            </a:r>
            <a:r>
              <a:rPr lang="ru-RU" sz="2000" b="1" dirty="0"/>
              <a:t> </a:t>
            </a:r>
            <a:r>
              <a:rPr lang="ru-RU" sz="2000" b="1" dirty="0" err="1"/>
              <a:t>плазмалар</a:t>
            </a:r>
            <a:r>
              <a:rPr lang="ru-RU" sz="2000" b="1" dirty="0"/>
              <a:t> </a:t>
            </a:r>
            <a:r>
              <a:rPr lang="ru-RU" sz="2000" b="1" dirty="0" err="1"/>
              <a:t>электр</a:t>
            </a:r>
            <a:r>
              <a:rPr lang="ru-RU" sz="2000" b="1" dirty="0"/>
              <a:t> </a:t>
            </a:r>
            <a:r>
              <a:rPr lang="ru-RU" sz="2000" b="1" dirty="0" err="1"/>
              <a:t>ўтказувчи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9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241112" y="949816"/>
            <a:ext cx="10805520" cy="4302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buNone/>
            </a:pPr>
            <a:r>
              <a:rPr lang="en-US" dirty="0" smtClean="0">
                <a:latin typeface="+mn-lt"/>
              </a:rPr>
              <a:t>	</a:t>
            </a:r>
            <a:r>
              <a:rPr lang="ru-RU" dirty="0" smtClean="0">
                <a:latin typeface="+mn-lt"/>
              </a:rPr>
              <a:t>(</a:t>
            </a:r>
            <a:r>
              <a:rPr lang="ru-RU" dirty="0">
                <a:latin typeface="+mn-lt"/>
              </a:rPr>
              <a:t>1) </a:t>
            </a:r>
            <a:r>
              <a:rPr lang="ru-RU" dirty="0" err="1">
                <a:latin typeface="+mn-lt"/>
              </a:rPr>
              <a:t>формуласи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бўйича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диелектрик</a:t>
            </a:r>
            <a:r>
              <a:rPr lang="ru-RU" dirty="0">
                <a:latin typeface="+mn-lt"/>
              </a:rPr>
              <a:t> гистерезис </a:t>
            </a:r>
            <a:r>
              <a:rPr lang="ru-RU" dirty="0" err="1">
                <a:latin typeface="+mn-lt"/>
              </a:rPr>
              <a:t>нобудлиги</a:t>
            </a:r>
            <a:r>
              <a:rPr lang="ru-RU" dirty="0">
                <a:latin typeface="+mn-lt"/>
              </a:rPr>
              <a:t> частота </a:t>
            </a:r>
            <a:r>
              <a:rPr lang="ru-RU" dirty="0" err="1">
                <a:latin typeface="+mn-lt"/>
              </a:rPr>
              <a:t>ошган</a:t>
            </a:r>
            <a:r>
              <a:rPr lang="ru-RU" dirty="0">
                <a:latin typeface="+mn-lt"/>
              </a:rPr>
              <a:t> сари </a:t>
            </a:r>
            <a:r>
              <a:rPr lang="ru-RU" dirty="0" err="1">
                <a:latin typeface="+mn-lt"/>
              </a:rPr>
              <a:t>кўпаяди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Юқори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частотали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ўзгарувчан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кучланишларда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диелектрик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иситиш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техникаси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бошқаларда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ҳосил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қиладиган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нобудликлари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жуда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катта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аҳамиятга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бўлади</a:t>
            </a:r>
            <a:r>
              <a:rPr lang="ru-RU" dirty="0">
                <a:latin typeface="+mn-lt"/>
              </a:rPr>
              <a:t>.</a:t>
            </a:r>
          </a:p>
          <a:p>
            <a:pPr indent="0" algn="just">
              <a:buNone/>
            </a:pPr>
            <a:r>
              <a:rPr lang="en-US" dirty="0">
                <a:latin typeface="+mn-lt"/>
              </a:rPr>
              <a:t>	</a:t>
            </a:r>
            <a:r>
              <a:rPr lang="ru-RU" dirty="0" smtClean="0">
                <a:latin typeface="+mn-lt"/>
              </a:rPr>
              <a:t>Электр </a:t>
            </a:r>
            <a:r>
              <a:rPr lang="ru-RU" dirty="0" err="1">
                <a:latin typeface="+mn-lt"/>
              </a:rPr>
              <a:t>энергияси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ҳосил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қилиш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юбориш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истеъмол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этишда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ўтказувчи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қисмлар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орқали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ўтган</a:t>
            </a:r>
            <a:r>
              <a:rPr lang="ru-RU" dirty="0">
                <a:latin typeface="+mn-lt"/>
              </a:rPr>
              <a:t> ток </a:t>
            </a:r>
            <a:r>
              <a:rPr lang="ru-RU" dirty="0" err="1">
                <a:latin typeface="+mn-lt"/>
              </a:rPr>
              <a:t>тарқалиб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кетмаслиги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учун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ўтказгичлар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бир-биридан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махсус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материаллар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воситасида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ажратилади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Булар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изолятсион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материаллар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деб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аталади</a:t>
            </a:r>
            <a:r>
              <a:rPr lang="ru-RU" dirty="0">
                <a:latin typeface="+mn-lt"/>
              </a:rPr>
              <a:t>.</a:t>
            </a:r>
          </a:p>
          <a:p>
            <a:pPr indent="0" algn="just">
              <a:buNone/>
            </a:pPr>
            <a:r>
              <a:rPr lang="en-US" dirty="0">
                <a:latin typeface="+mn-lt"/>
              </a:rPr>
              <a:t>	</a:t>
            </a:r>
            <a:r>
              <a:rPr lang="ru-RU" dirty="0" smtClean="0">
                <a:latin typeface="+mn-lt"/>
              </a:rPr>
              <a:t>Электр </a:t>
            </a:r>
            <a:r>
              <a:rPr lang="ru-RU" dirty="0" err="1">
                <a:latin typeface="+mn-lt"/>
              </a:rPr>
              <a:t>изолятсион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материаллар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қандай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кучланишларга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бардош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беришига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қараб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юқори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кучланиш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техникаси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паст </a:t>
            </a:r>
            <a:r>
              <a:rPr lang="ru-RU" dirty="0" err="1">
                <a:latin typeface="+mn-lt"/>
              </a:rPr>
              <a:t>кучланиш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техникаси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материалларига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бўлинади</a:t>
            </a:r>
            <a:r>
              <a:rPr lang="ru-RU" dirty="0">
                <a:latin typeface="+mn-lt"/>
              </a:rPr>
              <a:t>.</a:t>
            </a:r>
          </a:p>
          <a:p>
            <a:pPr indent="0" algn="just">
              <a:buNone/>
            </a:pPr>
            <a:r>
              <a:rPr lang="en-US" dirty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Юқори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кучланиш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техникаси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материалларининг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пишиқлиги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юқори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электр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нобудлиги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ўтказувчанлиги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оз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намга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чидамли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бўлиши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шарт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уларда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нобудлиги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мумкин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қадар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кам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бўлиши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лозим</a:t>
            </a:r>
            <a:r>
              <a:rPr lang="ru-RU" dirty="0">
                <a:latin typeface="+mn-lt"/>
              </a:rPr>
              <a:t>.</a:t>
            </a:r>
          </a:p>
          <a:p>
            <a:pPr indent="0" algn="just">
              <a:buNone/>
            </a:pPr>
            <a:r>
              <a:rPr lang="en-US" dirty="0">
                <a:latin typeface="+mn-lt"/>
              </a:rPr>
              <a:t>	</a:t>
            </a:r>
            <a:r>
              <a:rPr lang="ru-RU" dirty="0" smtClean="0">
                <a:latin typeface="+mn-lt"/>
              </a:rPr>
              <a:t>Паст </a:t>
            </a:r>
            <a:r>
              <a:rPr lang="ru-RU" dirty="0" err="1">
                <a:latin typeface="+mn-lt"/>
              </a:rPr>
              <a:t>кучланишли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техникасида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ишлатиладиган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материалларга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турлича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талаблар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қўйилади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Энг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асосий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талабларидан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шуки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вақт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ўтиши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билан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уларнинг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хоссалари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ўзгармаслиги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лозим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Шунингдек</a:t>
            </a:r>
            <a:r>
              <a:rPr lang="ru-RU" dirty="0">
                <a:latin typeface="+mn-lt"/>
              </a:rPr>
              <a:t>, улар </a:t>
            </a:r>
            <a:r>
              <a:rPr lang="ru-RU" dirty="0" err="1">
                <a:latin typeface="+mn-lt"/>
              </a:rPr>
              <a:t>эскирмаслиги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лозим</a:t>
            </a:r>
            <a:r>
              <a:rPr lang="ru-RU" dirty="0">
                <a:latin typeface="+mn-lt"/>
              </a:rPr>
              <a:t>.</a:t>
            </a:r>
          </a:p>
          <a:p>
            <a:pPr indent="0" algn="just">
              <a:buNone/>
            </a:pPr>
            <a:r>
              <a:rPr lang="en-US" dirty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Амалиётда</a:t>
            </a:r>
            <a:r>
              <a:rPr lang="ru-RU" dirty="0" smtClean="0">
                <a:latin typeface="+mn-lt"/>
              </a:rPr>
              <a:t> </a:t>
            </a:r>
            <a:r>
              <a:rPr lang="ru-RU" dirty="0">
                <a:latin typeface="+mn-lt"/>
              </a:rPr>
              <a:t>товар </a:t>
            </a:r>
            <a:r>
              <a:rPr lang="ru-RU" dirty="0" err="1">
                <a:latin typeface="+mn-lt"/>
              </a:rPr>
              <a:t>сифатида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қўлланиладиган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изолятсион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маетриаллар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классификатсиясини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кўриб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чиқамиз</a:t>
            </a:r>
            <a:r>
              <a:rPr lang="ru-RU" dirty="0">
                <a:latin typeface="+mn-lt"/>
              </a:rPr>
              <a:t>.</a:t>
            </a: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7.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948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60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/>
              <a:t>Органик </a:t>
            </a:r>
            <a:r>
              <a:rPr lang="ru-RU" sz="2000" b="1" dirty="0" err="1"/>
              <a:t>электр</a:t>
            </a:r>
            <a:r>
              <a:rPr lang="ru-RU" sz="2000" b="1" dirty="0"/>
              <a:t> </a:t>
            </a:r>
            <a:r>
              <a:rPr lang="ru-RU" sz="2000" b="1" dirty="0" err="1"/>
              <a:t>изолятсион</a:t>
            </a:r>
            <a:r>
              <a:rPr lang="ru-RU" sz="2000" b="1" dirty="0"/>
              <a:t> </a:t>
            </a:r>
            <a:r>
              <a:rPr lang="ru-RU" sz="2000" b="1" dirty="0" err="1"/>
              <a:t>материаллар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10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241112" y="977516"/>
            <a:ext cx="10805520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lnSpc>
                <a:spcPct val="100000"/>
              </a:lnSpc>
              <a:buNone/>
            </a:pPr>
            <a:r>
              <a:rPr lang="en-US" dirty="0" smtClean="0">
                <a:latin typeface="+mn-lt"/>
              </a:rPr>
              <a:t>	</a:t>
            </a:r>
            <a:r>
              <a:rPr lang="ru-RU" dirty="0" smtClean="0">
                <a:latin typeface="+mn-lt"/>
              </a:rPr>
              <a:t>Углерод </a:t>
            </a:r>
            <a:r>
              <a:rPr lang="ru-RU" dirty="0" err="1">
                <a:latin typeface="+mn-lt"/>
              </a:rPr>
              <a:t>бирикмаларидан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тузилган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моддалар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изолятсион</a:t>
            </a:r>
            <a:r>
              <a:rPr lang="ru-RU" dirty="0">
                <a:latin typeface="+mn-lt"/>
              </a:rPr>
              <a:t> материал </a:t>
            </a:r>
            <a:r>
              <a:rPr lang="ru-RU" dirty="0" err="1">
                <a:latin typeface="+mn-lt"/>
              </a:rPr>
              <a:t>равишида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кўп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ишлатилади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Бундай</a:t>
            </a:r>
            <a:r>
              <a:rPr lang="ru-RU" dirty="0">
                <a:latin typeface="+mn-lt"/>
              </a:rPr>
              <a:t> органик </a:t>
            </a:r>
            <a:r>
              <a:rPr lang="ru-RU" dirty="0" err="1">
                <a:latin typeface="+mn-lt"/>
              </a:rPr>
              <a:t>диелектриклар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суюқ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ёпишқоқ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мумсимон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қаттиқ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бўлиши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мумкин</a:t>
            </a:r>
            <a:r>
              <a:rPr lang="ru-RU" dirty="0">
                <a:latin typeface="+mn-lt"/>
              </a:rPr>
              <a:t>.</a:t>
            </a:r>
          </a:p>
          <a:p>
            <a:pPr indent="0" algn="just">
              <a:lnSpc>
                <a:spcPct val="100000"/>
              </a:lnSpc>
              <a:buNone/>
            </a:pPr>
            <a:r>
              <a:rPr lang="en-US" dirty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Суюқ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изоля</a:t>
            </a:r>
            <a:r>
              <a:rPr lang="uz-Cyrl-UZ" dirty="0">
                <a:latin typeface="+mn-lt"/>
              </a:rPr>
              <a:t>ц</a:t>
            </a:r>
            <a:r>
              <a:rPr lang="ru-RU" dirty="0">
                <a:latin typeface="+mn-lt"/>
              </a:rPr>
              <a:t>ион </a:t>
            </a:r>
            <a:r>
              <a:rPr lang="ru-RU" dirty="0" err="1">
                <a:latin typeface="+mn-lt"/>
              </a:rPr>
              <a:t>материаллар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уч</a:t>
            </a:r>
            <a:r>
              <a:rPr lang="ru-RU" dirty="0">
                <a:latin typeface="+mn-lt"/>
              </a:rPr>
              <a:t> хил </a:t>
            </a:r>
            <a:r>
              <a:rPr lang="ru-RU" dirty="0" err="1">
                <a:latin typeface="+mn-lt"/>
              </a:rPr>
              <a:t>бўлади</a:t>
            </a:r>
            <a:r>
              <a:rPr lang="ru-RU" dirty="0">
                <a:latin typeface="+mn-lt"/>
              </a:rPr>
              <a:t>: </a:t>
            </a:r>
            <a:r>
              <a:rPr lang="ru-RU" dirty="0" err="1">
                <a:latin typeface="+mn-lt"/>
              </a:rPr>
              <a:t>нефт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мойи</a:t>
            </a:r>
            <a:r>
              <a:rPr lang="ru-RU" dirty="0">
                <a:latin typeface="+mn-lt"/>
              </a:rPr>
              <a:t>; синтетик </a:t>
            </a:r>
            <a:r>
              <a:rPr lang="ru-RU" dirty="0" err="1">
                <a:latin typeface="+mn-lt"/>
              </a:rPr>
              <a:t>суюқликлар</a:t>
            </a:r>
            <a:r>
              <a:rPr lang="ru-RU" dirty="0">
                <a:latin typeface="+mn-lt"/>
              </a:rPr>
              <a:t>; </a:t>
            </a:r>
            <a:r>
              <a:rPr lang="ru-RU" dirty="0" err="1">
                <a:latin typeface="+mn-lt"/>
              </a:rPr>
              <a:t>ўсимлик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мойлари</a:t>
            </a:r>
            <a:r>
              <a:rPr lang="ru-RU" dirty="0">
                <a:latin typeface="+mn-lt"/>
              </a:rPr>
              <a:t>.</a:t>
            </a:r>
          </a:p>
          <a:p>
            <a:pPr indent="0" algn="just">
              <a:lnSpc>
                <a:spcPct val="100000"/>
              </a:lnSpc>
              <a:buNone/>
            </a:pPr>
            <a:r>
              <a:rPr lang="en-US" dirty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Нефт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мойларидан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кенг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истеъмол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этиладиган</a:t>
            </a:r>
            <a:r>
              <a:rPr lang="ru-RU" dirty="0">
                <a:latin typeface="+mn-lt"/>
              </a:rPr>
              <a:t> – </a:t>
            </a:r>
            <a:r>
              <a:rPr lang="ru-RU" dirty="0" err="1">
                <a:latin typeface="+mn-lt"/>
              </a:rPr>
              <a:t>трансформотор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мойидир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Кабел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конденсатор </a:t>
            </a:r>
            <a:r>
              <a:rPr lang="ru-RU" dirty="0" err="1">
                <a:latin typeface="+mn-lt"/>
              </a:rPr>
              <a:t>саноатида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ишлатиладиган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нефт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мойлари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кабел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конденсатор </a:t>
            </a:r>
            <a:r>
              <a:rPr lang="ru-RU" dirty="0" err="1">
                <a:latin typeface="+mn-lt"/>
              </a:rPr>
              <a:t>мойи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деб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айтилади</a:t>
            </a:r>
            <a:r>
              <a:rPr lang="ru-RU" dirty="0">
                <a:latin typeface="+mn-lt"/>
              </a:rPr>
              <a:t>.</a:t>
            </a:r>
          </a:p>
          <a:p>
            <a:pPr indent="0" algn="just">
              <a:lnSpc>
                <a:spcPct val="100000"/>
              </a:lnSpc>
              <a:buNone/>
            </a:pPr>
            <a:r>
              <a:rPr lang="en-US" dirty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Техникада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ишлатиладиган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мумсимон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диелектриклар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осон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эрийдиган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моддалардан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иборат</a:t>
            </a:r>
            <a:r>
              <a:rPr lang="ru-RU" dirty="0">
                <a:latin typeface="+mn-lt"/>
              </a:rPr>
              <a:t>. Улар </a:t>
            </a:r>
            <a:r>
              <a:rPr lang="ru-RU" dirty="0" err="1">
                <a:latin typeface="+mn-lt"/>
              </a:rPr>
              <a:t>унча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пишиқ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бўлмаса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ҳам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намликка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яхши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чидайди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Асалари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муми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ўсимлик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муми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мумсимон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моддалар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шулар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жумласидандир</a:t>
            </a:r>
            <a:r>
              <a:rPr lang="ru-RU" dirty="0">
                <a:latin typeface="+mn-lt"/>
              </a:rPr>
              <a:t>. Улар </a:t>
            </a:r>
            <a:r>
              <a:rPr lang="ru-RU" dirty="0" err="1">
                <a:latin typeface="+mn-lt"/>
              </a:rPr>
              <a:t>турли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материалларга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шимдириш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мумлаш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учун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ишлатилади</a:t>
            </a:r>
            <a:r>
              <a:rPr lang="ru-RU" dirty="0">
                <a:latin typeface="+mn-lt"/>
              </a:rPr>
              <a:t>.</a:t>
            </a:r>
          </a:p>
          <a:p>
            <a:pPr indent="0" algn="just">
              <a:lnSpc>
                <a:spcPct val="100000"/>
              </a:lnSpc>
              <a:buNone/>
            </a:pPr>
            <a:r>
              <a:rPr lang="en-US" dirty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Табиий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синтетик </a:t>
            </a:r>
            <a:r>
              <a:rPr lang="ru-RU" dirty="0" err="1">
                <a:latin typeface="+mn-lt"/>
              </a:rPr>
              <a:t>смолалар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ҳам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диелектриклардир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Табиий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смолалар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баъзи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ҳайвон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ёки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ўсимликлардан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олинади</a:t>
            </a:r>
            <a:r>
              <a:rPr lang="ru-RU" dirty="0">
                <a:latin typeface="+mn-lt"/>
              </a:rPr>
              <a:t> (шеллак, </a:t>
            </a:r>
            <a:r>
              <a:rPr lang="ru-RU" dirty="0" err="1">
                <a:latin typeface="+mn-lt"/>
              </a:rPr>
              <a:t>канифол</a:t>
            </a:r>
            <a:r>
              <a:rPr lang="ru-RU" dirty="0">
                <a:latin typeface="+mn-lt"/>
              </a:rPr>
              <a:t>, копал). </a:t>
            </a:r>
            <a:r>
              <a:rPr lang="ru-RU" dirty="0" err="1">
                <a:latin typeface="+mn-lt"/>
              </a:rPr>
              <a:t>Полиетилен</a:t>
            </a:r>
            <a:r>
              <a:rPr lang="ru-RU" dirty="0">
                <a:latin typeface="+mn-lt"/>
              </a:rPr>
              <a:t>, полистирол, органик шиша – синтетик </a:t>
            </a:r>
            <a:r>
              <a:rPr lang="ru-RU" dirty="0" err="1">
                <a:latin typeface="+mn-lt"/>
              </a:rPr>
              <a:t>смолалардир</a:t>
            </a:r>
            <a:endParaRPr lang="ru-RU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7.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7478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023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7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/>
              <a:t>Органик </a:t>
            </a:r>
            <a:r>
              <a:rPr lang="ru-RU" sz="2000" b="1" dirty="0" err="1"/>
              <a:t>электр</a:t>
            </a:r>
            <a:r>
              <a:rPr lang="ru-RU" sz="2000" b="1" dirty="0"/>
              <a:t> </a:t>
            </a:r>
            <a:r>
              <a:rPr lang="ru-RU" sz="2000" b="1" dirty="0" err="1"/>
              <a:t>изолятсион</a:t>
            </a:r>
            <a:r>
              <a:rPr lang="ru-RU" sz="2000" b="1" dirty="0"/>
              <a:t> </a:t>
            </a:r>
            <a:r>
              <a:rPr lang="ru-RU" sz="2000" b="1" dirty="0" err="1"/>
              <a:t>материаллар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11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241112" y="1080037"/>
            <a:ext cx="10805520" cy="50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buNone/>
            </a:pPr>
            <a:r>
              <a:rPr lang="en-US" dirty="0" smtClean="0">
                <a:latin typeface="+mn-lt"/>
              </a:rPr>
              <a:t>	</a:t>
            </a:r>
            <a:r>
              <a:rPr lang="ru-RU" dirty="0" smtClean="0">
                <a:latin typeface="+mn-lt"/>
              </a:rPr>
              <a:t>Органик </a:t>
            </a:r>
            <a:r>
              <a:rPr lang="ru-RU" dirty="0" err="1">
                <a:latin typeface="+mn-lt"/>
              </a:rPr>
              <a:t>материаллардан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ёғоч</a:t>
            </a:r>
            <a:r>
              <a:rPr lang="ru-RU" dirty="0">
                <a:latin typeface="+mn-lt"/>
              </a:rPr>
              <a:t> (</a:t>
            </a:r>
            <a:r>
              <a:rPr lang="ru-RU" dirty="0" err="1">
                <a:latin typeface="+mn-lt"/>
              </a:rPr>
              <a:t>табиий</a:t>
            </a:r>
            <a:r>
              <a:rPr lang="ru-RU" dirty="0">
                <a:latin typeface="+mn-lt"/>
              </a:rPr>
              <a:t> материал), </a:t>
            </a:r>
            <a:r>
              <a:rPr lang="ru-RU" dirty="0" err="1">
                <a:latin typeface="+mn-lt"/>
              </a:rPr>
              <a:t>қоғоз</a:t>
            </a:r>
            <a:r>
              <a:rPr lang="ru-RU" dirty="0">
                <a:latin typeface="+mn-lt"/>
              </a:rPr>
              <a:t>, картон, фибра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турли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газмоллар</a:t>
            </a:r>
            <a:r>
              <a:rPr lang="ru-RU" dirty="0">
                <a:latin typeface="+mn-lt"/>
              </a:rPr>
              <a:t> (</a:t>
            </a:r>
            <a:r>
              <a:rPr lang="ru-RU" dirty="0" err="1">
                <a:latin typeface="+mn-lt"/>
              </a:rPr>
              <a:t>текистил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материаллар</a:t>
            </a:r>
            <a:r>
              <a:rPr lang="ru-RU" dirty="0">
                <a:latin typeface="+mn-lt"/>
              </a:rPr>
              <a:t>) товар </a:t>
            </a:r>
            <a:r>
              <a:rPr lang="ru-RU" dirty="0" err="1">
                <a:latin typeface="+mn-lt"/>
              </a:rPr>
              <a:t>сифатида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ишлаб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чиқариб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кўп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ишлатилади</a:t>
            </a:r>
            <a:r>
              <a:rPr lang="ru-RU" dirty="0" smtClean="0">
                <a:latin typeface="+mn-lt"/>
              </a:rPr>
              <a:t>.</a:t>
            </a:r>
            <a:endParaRPr lang="en-US" dirty="0" smtClean="0">
              <a:latin typeface="+mn-lt"/>
            </a:endParaRPr>
          </a:p>
          <a:p>
            <a:pPr indent="0" algn="just">
              <a:buNone/>
            </a:pPr>
            <a:endParaRPr lang="ru-RU" dirty="0">
              <a:latin typeface="+mn-lt"/>
            </a:endParaRPr>
          </a:p>
          <a:p>
            <a:pPr indent="0" algn="just">
              <a:buNone/>
            </a:pPr>
            <a:r>
              <a:rPr lang="en-US" dirty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Техникада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халқ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хўжалигининг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турли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тармоқларида</a:t>
            </a:r>
            <a:r>
              <a:rPr lang="ru-RU" dirty="0">
                <a:latin typeface="+mn-lt"/>
              </a:rPr>
              <a:t> пластик </a:t>
            </a:r>
            <a:r>
              <a:rPr lang="ru-RU" dirty="0" err="1">
                <a:latin typeface="+mn-lt"/>
              </a:rPr>
              <a:t>массалар</a:t>
            </a:r>
            <a:r>
              <a:rPr lang="ru-RU" dirty="0">
                <a:latin typeface="+mn-lt"/>
              </a:rPr>
              <a:t> (</a:t>
            </a:r>
            <a:r>
              <a:rPr lang="ru-RU" dirty="0" err="1">
                <a:latin typeface="+mn-lt"/>
              </a:rPr>
              <a:t>пластмассалар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пластиклар</a:t>
            </a:r>
            <a:r>
              <a:rPr lang="ru-RU" dirty="0">
                <a:latin typeface="+mn-lt"/>
              </a:rPr>
              <a:t>) </a:t>
            </a:r>
            <a:r>
              <a:rPr lang="ru-RU" dirty="0" err="1">
                <a:latin typeface="+mn-lt"/>
              </a:rPr>
              <a:t>кенг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ишлатилади</a:t>
            </a:r>
            <a:r>
              <a:rPr lang="ru-RU" dirty="0">
                <a:latin typeface="+mn-lt"/>
              </a:rPr>
              <a:t>. Улар </a:t>
            </a:r>
            <a:r>
              <a:rPr lang="ru-RU" dirty="0" err="1">
                <a:latin typeface="+mn-lt"/>
              </a:rPr>
              <a:t>ташқи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таъсир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остида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қолип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шаклини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олиши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мумкин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Натижада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жуда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ҳам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мураккаб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шаклдаги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буюмларни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пресслаб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тайёрласа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бўлади</a:t>
            </a:r>
            <a:r>
              <a:rPr lang="ru-RU" dirty="0" smtClean="0">
                <a:latin typeface="+mn-lt"/>
              </a:rPr>
              <a:t>.</a:t>
            </a:r>
            <a:endParaRPr lang="en-US" dirty="0" smtClean="0">
              <a:latin typeface="+mn-lt"/>
            </a:endParaRPr>
          </a:p>
          <a:p>
            <a:pPr indent="0" algn="just">
              <a:buNone/>
            </a:pPr>
            <a:endParaRPr lang="ru-RU" dirty="0">
              <a:latin typeface="+mn-lt"/>
            </a:endParaRPr>
          </a:p>
          <a:p>
            <a:pPr indent="0" algn="just">
              <a:buNone/>
            </a:pPr>
            <a:r>
              <a:rPr lang="en-US" dirty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Техникада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турмушда</a:t>
            </a:r>
            <a:r>
              <a:rPr lang="ru-RU" dirty="0">
                <a:latin typeface="+mn-lt"/>
              </a:rPr>
              <a:t> каучук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унга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яқин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моддалардан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ишланган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материаллар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кўп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тарқалган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Бу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материаллар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жуда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ҳам</a:t>
            </a:r>
            <a:r>
              <a:rPr lang="ru-RU" dirty="0">
                <a:latin typeface="+mn-lt"/>
              </a:rPr>
              <a:t> эластик </a:t>
            </a:r>
            <a:r>
              <a:rPr lang="ru-RU" dirty="0" err="1">
                <a:latin typeface="+mn-lt"/>
              </a:rPr>
              <a:t>бўлади</a:t>
            </a:r>
            <a:r>
              <a:rPr lang="ru-RU" dirty="0" smtClean="0">
                <a:latin typeface="+mn-lt"/>
              </a:rPr>
              <a:t>.</a:t>
            </a:r>
            <a:endParaRPr lang="en-US" dirty="0" smtClean="0">
              <a:latin typeface="+mn-lt"/>
            </a:endParaRPr>
          </a:p>
          <a:p>
            <a:pPr indent="0" algn="just">
              <a:buNone/>
            </a:pPr>
            <a:endParaRPr lang="ru-RU" dirty="0">
              <a:latin typeface="+mn-lt"/>
            </a:endParaRPr>
          </a:p>
          <a:p>
            <a:pPr indent="0" algn="just">
              <a:buNone/>
            </a:pPr>
            <a:r>
              <a:rPr lang="en-US" dirty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Амалиётда</a:t>
            </a:r>
            <a:r>
              <a:rPr lang="ru-RU" dirty="0" smtClean="0">
                <a:latin typeface="+mn-lt"/>
              </a:rPr>
              <a:t> </a:t>
            </a:r>
            <a:r>
              <a:rPr lang="ru-RU" dirty="0">
                <a:latin typeface="+mn-lt"/>
              </a:rPr>
              <a:t>товар </a:t>
            </a:r>
            <a:r>
              <a:rPr lang="ru-RU" dirty="0" err="1">
                <a:latin typeface="+mn-lt"/>
              </a:rPr>
              <a:t>сифатида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ишлаб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чиқарилган</a:t>
            </a:r>
            <a:r>
              <a:rPr lang="ru-RU" dirty="0">
                <a:latin typeface="+mn-lt"/>
              </a:rPr>
              <a:t> </a:t>
            </a:r>
            <a:r>
              <a:rPr lang="ru-RU" dirty="0" err="1" smtClean="0">
                <a:latin typeface="+mn-lt"/>
              </a:rPr>
              <a:t>электр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изолятсион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материаллар</a:t>
            </a:r>
            <a:r>
              <a:rPr lang="ru-RU" dirty="0">
                <a:latin typeface="+mn-lt"/>
              </a:rPr>
              <a:t> – </a:t>
            </a:r>
            <a:r>
              <a:rPr lang="ru-RU" dirty="0" err="1">
                <a:latin typeface="+mn-lt"/>
              </a:rPr>
              <a:t>кабеллар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Ҳаво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кирмайдиган</a:t>
            </a:r>
            <a:r>
              <a:rPr lang="ru-RU" dirty="0">
                <a:latin typeface="+mn-lt"/>
              </a:rPr>
              <a:t> – </a:t>
            </a:r>
            <a:r>
              <a:rPr lang="ru-RU" dirty="0" err="1">
                <a:latin typeface="+mn-lt"/>
              </a:rPr>
              <a:t>чиқмайдиган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қилиб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изолятсияланган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ёки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неча</a:t>
            </a:r>
            <a:r>
              <a:rPr lang="ru-RU" dirty="0">
                <a:latin typeface="+mn-lt"/>
              </a:rPr>
              <a:t> сим </a:t>
            </a:r>
            <a:r>
              <a:rPr lang="ru-RU" dirty="0" err="1">
                <a:latin typeface="+mn-lt"/>
              </a:rPr>
              <a:t>эшими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кабел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деб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аталади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Кабеллар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энергияси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узатиладиган</a:t>
            </a:r>
            <a:r>
              <a:rPr lang="ru-RU" dirty="0">
                <a:latin typeface="+mn-lt"/>
              </a:rPr>
              <a:t> куч кабели, </a:t>
            </a:r>
            <a:r>
              <a:rPr lang="ru-RU" dirty="0" err="1">
                <a:latin typeface="+mn-lt"/>
              </a:rPr>
              <a:t>алоқа</a:t>
            </a:r>
            <a:r>
              <a:rPr lang="ru-RU" dirty="0">
                <a:latin typeface="+mn-lt"/>
              </a:rPr>
              <a:t> кабели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радиочастота кабели </a:t>
            </a:r>
            <a:r>
              <a:rPr lang="ru-RU" dirty="0" err="1">
                <a:latin typeface="+mn-lt"/>
              </a:rPr>
              <a:t>каби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турларга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бўлиниб</a:t>
            </a:r>
            <a:r>
              <a:rPr lang="ru-RU" dirty="0">
                <a:latin typeface="+mn-lt"/>
              </a:rPr>
              <a:t>, улар ер </a:t>
            </a:r>
            <a:r>
              <a:rPr lang="ru-RU" dirty="0" err="1">
                <a:latin typeface="+mn-lt"/>
              </a:rPr>
              <a:t>ёки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сув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остидан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</a:t>
            </a:r>
            <a:r>
              <a:rPr lang="ru-RU" dirty="0">
                <a:latin typeface="+mn-lt"/>
              </a:rPr>
              <a:t>, телефон </a:t>
            </a:r>
            <a:r>
              <a:rPr lang="ru-RU" dirty="0" err="1">
                <a:latin typeface="+mn-lt"/>
              </a:rPr>
              <a:t>ёки</a:t>
            </a:r>
            <a:r>
              <a:rPr lang="ru-RU" dirty="0">
                <a:latin typeface="+mn-lt"/>
              </a:rPr>
              <a:t> телеграф </a:t>
            </a:r>
            <a:r>
              <a:rPr lang="ru-RU" dirty="0" err="1">
                <a:latin typeface="+mn-lt"/>
              </a:rPr>
              <a:t>линияларини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ўтказиш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учун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ишлатилади</a:t>
            </a:r>
            <a:r>
              <a:rPr lang="ru-RU" dirty="0" smtClean="0">
                <a:latin typeface="+mn-lt"/>
              </a:rPr>
              <a:t>.</a:t>
            </a:r>
            <a:endParaRPr lang="en-US" dirty="0" smtClean="0">
              <a:latin typeface="+mn-lt"/>
            </a:endParaRPr>
          </a:p>
          <a:p>
            <a:pPr indent="0" algn="just">
              <a:buNone/>
            </a:pPr>
            <a:endParaRPr lang="ru-RU" dirty="0">
              <a:latin typeface="+mn-lt"/>
            </a:endParaRPr>
          </a:p>
          <a:p>
            <a:pPr indent="0" algn="just">
              <a:buNone/>
            </a:pPr>
            <a:r>
              <a:rPr lang="en-US" dirty="0">
                <a:latin typeface="+mn-lt"/>
              </a:rPr>
              <a:t>	</a:t>
            </a:r>
            <a:r>
              <a:rPr lang="ru-RU" dirty="0" smtClean="0">
                <a:latin typeface="+mn-lt"/>
              </a:rPr>
              <a:t>Телефон </a:t>
            </a:r>
            <a:r>
              <a:rPr lang="ru-RU" dirty="0" err="1">
                <a:latin typeface="+mn-lt"/>
              </a:rPr>
              <a:t>орқали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сўзлашувларни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телеграммаларни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фототасвирларни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бошқа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ахборотларни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узатишга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мўлжалланган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кабел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алоқа</a:t>
            </a:r>
            <a:r>
              <a:rPr lang="ru-RU" dirty="0">
                <a:latin typeface="+mn-lt"/>
              </a:rPr>
              <a:t> кабели </a:t>
            </a:r>
            <a:r>
              <a:rPr lang="ru-RU" dirty="0" err="1">
                <a:latin typeface="+mn-lt"/>
              </a:rPr>
              <a:t>дейилади</a:t>
            </a:r>
            <a:r>
              <a:rPr lang="ru-RU" dirty="0">
                <a:latin typeface="+mn-lt"/>
              </a:rPr>
              <a:t>.</a:t>
            </a: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7.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457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09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/>
              <a:t>Органик </a:t>
            </a:r>
            <a:r>
              <a:rPr lang="ru-RU" sz="2000" b="1" dirty="0" err="1"/>
              <a:t>электр</a:t>
            </a:r>
            <a:r>
              <a:rPr lang="ru-RU" sz="2000" b="1" dirty="0"/>
              <a:t> </a:t>
            </a:r>
            <a:r>
              <a:rPr lang="ru-RU" sz="2000" b="1" dirty="0" err="1"/>
              <a:t>изолятсион</a:t>
            </a:r>
            <a:r>
              <a:rPr lang="ru-RU" sz="2000" b="1" dirty="0"/>
              <a:t> </a:t>
            </a:r>
            <a:r>
              <a:rPr lang="ru-RU" sz="2000" b="1" dirty="0" err="1"/>
              <a:t>материаллар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12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45424" y="952017"/>
            <a:ext cx="10805520" cy="4039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buNone/>
            </a:pPr>
            <a:r>
              <a:rPr lang="en-US" dirty="0" smtClean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Аҳоли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зич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жойлашган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жойларда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саноат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корхоналари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территорияларида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узатиш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линиялари</a:t>
            </a:r>
            <a:r>
              <a:rPr lang="ru-RU" dirty="0">
                <a:latin typeface="+mn-lt"/>
              </a:rPr>
              <a:t> ер </a:t>
            </a:r>
            <a:r>
              <a:rPr lang="ru-RU" dirty="0" err="1">
                <a:latin typeface="+mn-lt"/>
              </a:rPr>
              <a:t>остидан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ўтказилади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Бу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мақсадда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кабеллардан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фойдаланилади</a:t>
            </a:r>
            <a:r>
              <a:rPr lang="ru-RU" dirty="0">
                <a:latin typeface="+mn-lt"/>
              </a:rPr>
              <a:t>.</a:t>
            </a:r>
          </a:p>
          <a:p>
            <a:pPr indent="0" algn="just">
              <a:buNone/>
            </a:pPr>
            <a:r>
              <a:rPr lang="en-US" dirty="0">
                <a:latin typeface="+mn-lt"/>
              </a:rPr>
              <a:t>	</a:t>
            </a:r>
            <a:endParaRPr lang="en-US" dirty="0" smtClean="0">
              <a:latin typeface="+mn-lt"/>
            </a:endParaRPr>
          </a:p>
          <a:p>
            <a:pPr indent="0" algn="just">
              <a:buNone/>
            </a:pPr>
            <a:r>
              <a:rPr lang="ru-RU" dirty="0" err="1" smtClean="0">
                <a:latin typeface="+mn-lt"/>
              </a:rPr>
              <a:t>Солиштирма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қаршилиги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металларникига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нисбатан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катта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диелектрикларникига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нисбатан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кичик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моддалар</a:t>
            </a:r>
            <a:r>
              <a:rPr lang="ru-RU" dirty="0">
                <a:latin typeface="+mn-lt"/>
              </a:rPr>
              <a:t> ярим </a:t>
            </a:r>
            <a:r>
              <a:rPr lang="ru-RU" dirty="0" err="1">
                <a:latin typeface="+mn-lt"/>
              </a:rPr>
              <a:t>ўтказгичлар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дейилади</a:t>
            </a:r>
            <a:r>
              <a:rPr lang="ru-RU" dirty="0">
                <a:latin typeface="+mn-lt"/>
              </a:rPr>
              <a:t>. Ярим </a:t>
            </a:r>
            <a:r>
              <a:rPr lang="ru-RU" dirty="0" err="1">
                <a:latin typeface="+mn-lt"/>
              </a:rPr>
              <a:t>ўтказгичнинг</a:t>
            </a:r>
            <a:r>
              <a:rPr lang="ru-RU" dirty="0">
                <a:latin typeface="+mn-lt"/>
              </a:rPr>
              <a:t> ядро </a:t>
            </a:r>
            <a:r>
              <a:rPr lang="ru-RU" dirty="0" err="1">
                <a:latin typeface="+mn-lt"/>
              </a:rPr>
              <a:t>билан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кучсизироқ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боғланган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электронлари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ташқи</a:t>
            </a:r>
            <a:r>
              <a:rPr lang="ru-RU" dirty="0">
                <a:latin typeface="+mn-lt"/>
              </a:rPr>
              <a:t> температура, </a:t>
            </a:r>
            <a:r>
              <a:rPr lang="ru-RU" dirty="0" err="1">
                <a:latin typeface="+mn-lt"/>
              </a:rPr>
              <a:t>ёруғлик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ёки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майдон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таъсирида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ядродан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узоқлашиб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эркин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электронларга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айланиши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мумкин</a:t>
            </a:r>
            <a:r>
              <a:rPr lang="ru-RU" dirty="0">
                <a:latin typeface="+mn-lt"/>
              </a:rPr>
              <a:t>. </a:t>
            </a:r>
            <a:endParaRPr lang="en-US" dirty="0" smtClean="0">
              <a:latin typeface="+mn-lt"/>
            </a:endParaRPr>
          </a:p>
          <a:p>
            <a:pPr indent="0" algn="just">
              <a:buNone/>
            </a:pPr>
            <a:endParaRPr lang="en-US" dirty="0">
              <a:latin typeface="+mn-lt"/>
            </a:endParaRPr>
          </a:p>
          <a:p>
            <a:pPr indent="0" algn="just">
              <a:buNone/>
            </a:pPr>
            <a:r>
              <a:rPr lang="en-US" dirty="0" smtClean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Агар</a:t>
            </a:r>
            <a:r>
              <a:rPr lang="ru-RU" dirty="0" smtClean="0">
                <a:latin typeface="+mn-lt"/>
              </a:rPr>
              <a:t> </a:t>
            </a:r>
            <a:r>
              <a:rPr lang="ru-RU" dirty="0">
                <a:latin typeface="+mn-lt"/>
              </a:rPr>
              <a:t>кристалл </a:t>
            </a:r>
            <a:r>
              <a:rPr lang="ru-RU" dirty="0" err="1">
                <a:latin typeface="+mn-lt"/>
              </a:rPr>
              <a:t>ҳолдаги</a:t>
            </a:r>
            <a:r>
              <a:rPr lang="ru-RU" dirty="0">
                <a:latin typeface="+mn-lt"/>
              </a:rPr>
              <a:t> ярим </a:t>
            </a:r>
            <a:r>
              <a:rPr lang="ru-RU" dirty="0" err="1">
                <a:latin typeface="+mn-lt"/>
              </a:rPr>
              <a:t>ўтказгичга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бошқа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валентли</a:t>
            </a:r>
            <a:r>
              <a:rPr lang="ru-RU" dirty="0">
                <a:latin typeface="+mn-lt"/>
              </a:rPr>
              <a:t> элемент </a:t>
            </a:r>
            <a:r>
              <a:rPr lang="ru-RU" dirty="0" err="1">
                <a:latin typeface="+mn-lt"/>
              </a:rPr>
              <a:t>қўшилиб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унинг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ковалент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боғланиши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бузилса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масалан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тўрт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валентли</a:t>
            </a:r>
            <a:r>
              <a:rPr lang="ru-RU" dirty="0">
                <a:latin typeface="+mn-lt"/>
              </a:rPr>
              <a:t> германий </a:t>
            </a:r>
            <a:r>
              <a:rPr lang="ru-RU" dirty="0" err="1">
                <a:latin typeface="+mn-lt"/>
              </a:rPr>
              <a:t>кристалига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беш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валентли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сурма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киритилса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иккала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элементнинг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тўрт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жуфт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валентли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электронларидан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ковалент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боғланишлар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ҳосил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бўлиб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сурманинг</a:t>
            </a:r>
            <a:r>
              <a:rPr lang="ru-RU" dirty="0">
                <a:latin typeface="+mn-lt"/>
              </a:rPr>
              <a:t> ядро </a:t>
            </a:r>
            <a:r>
              <a:rPr lang="ru-RU" dirty="0" err="1">
                <a:latin typeface="+mn-lt"/>
              </a:rPr>
              <a:t>билан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кучсиз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боғланган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бешинчи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электрони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эркин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ҳолатга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ўтади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Натижада</a:t>
            </a:r>
            <a:r>
              <a:rPr lang="ru-RU" dirty="0">
                <a:latin typeface="+mn-lt"/>
              </a:rPr>
              <a:t> электрон </a:t>
            </a:r>
            <a:r>
              <a:rPr lang="ru-RU" dirty="0" err="1">
                <a:latin typeface="+mn-lt"/>
              </a:rPr>
              <a:t>ўтказувчанлик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пайдо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Бирор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элементга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қўшилганда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эркин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электронлар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ҳосил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қилувчи</a:t>
            </a:r>
            <a:r>
              <a:rPr lang="ru-RU" dirty="0">
                <a:latin typeface="+mn-lt"/>
              </a:rPr>
              <a:t> элемент, </a:t>
            </a:r>
            <a:r>
              <a:rPr lang="ru-RU" dirty="0" err="1">
                <a:latin typeface="+mn-lt"/>
              </a:rPr>
              <a:t>масалан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сурма</a:t>
            </a:r>
            <a:r>
              <a:rPr lang="ru-RU" dirty="0">
                <a:latin typeface="+mn-lt"/>
              </a:rPr>
              <a:t> донор </a:t>
            </a:r>
            <a:r>
              <a:rPr lang="ru-RU" dirty="0" err="1">
                <a:latin typeface="+mn-lt"/>
              </a:rPr>
              <a:t>дейилади</a:t>
            </a:r>
            <a:r>
              <a:rPr lang="ru-RU" dirty="0">
                <a:latin typeface="+mn-lt"/>
              </a:rPr>
              <a:t>, донор </a:t>
            </a:r>
            <a:r>
              <a:rPr lang="ru-RU" dirty="0" err="1">
                <a:latin typeface="+mn-lt"/>
              </a:rPr>
              <a:t>қўшилган</a:t>
            </a:r>
            <a:r>
              <a:rPr lang="ru-RU" dirty="0">
                <a:latin typeface="+mn-lt"/>
              </a:rPr>
              <a:t> элемент </a:t>
            </a:r>
            <a:r>
              <a:rPr lang="ru-RU" dirty="0" err="1">
                <a:latin typeface="+mn-lt"/>
              </a:rPr>
              <a:t>эса</a:t>
            </a:r>
            <a:r>
              <a:rPr lang="ru-RU" dirty="0">
                <a:latin typeface="+mn-lt"/>
              </a:rPr>
              <a:t>, н – </a:t>
            </a:r>
            <a:r>
              <a:rPr lang="ru-RU" dirty="0" err="1">
                <a:latin typeface="+mn-lt"/>
              </a:rPr>
              <a:t>типли</a:t>
            </a:r>
            <a:r>
              <a:rPr lang="ru-RU" dirty="0">
                <a:latin typeface="+mn-lt"/>
              </a:rPr>
              <a:t> ярим </a:t>
            </a:r>
            <a:r>
              <a:rPr lang="ru-RU" dirty="0" err="1">
                <a:latin typeface="+mn-lt"/>
              </a:rPr>
              <a:t>ўтказгич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дейилади</a:t>
            </a:r>
            <a:r>
              <a:rPr lang="ru-RU" dirty="0">
                <a:latin typeface="+mn-lt"/>
              </a:rPr>
              <a:t> (1а-расм).</a:t>
            </a: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7.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116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822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3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/>
              <a:t>Органик </a:t>
            </a:r>
            <a:r>
              <a:rPr lang="ru-RU" sz="2000" b="1" dirty="0" err="1"/>
              <a:t>электр</a:t>
            </a:r>
            <a:r>
              <a:rPr lang="ru-RU" sz="2000" b="1" dirty="0"/>
              <a:t> </a:t>
            </a:r>
            <a:r>
              <a:rPr lang="ru-RU" sz="2000" b="1" dirty="0" err="1"/>
              <a:t>изолятсион</a:t>
            </a:r>
            <a:r>
              <a:rPr lang="ru-RU" sz="2000" b="1" dirty="0"/>
              <a:t> </a:t>
            </a:r>
            <a:r>
              <a:rPr lang="ru-RU" sz="2000" b="1" dirty="0" err="1"/>
              <a:t>материаллар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13</a:t>
            </a:fld>
            <a:endParaRPr lang="en-US" dirty="0"/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15238" t="43095" r="18214" b="12143"/>
          <a:stretch/>
        </p:blipFill>
        <p:spPr>
          <a:xfrm>
            <a:off x="783771" y="1262742"/>
            <a:ext cx="9839755" cy="4136571"/>
          </a:xfrm>
          <a:prstGeom prst="rect">
            <a:avLst/>
          </a:prstGeom>
        </p:spPr>
      </p:pic>
      <p:pic>
        <p:nvPicPr>
          <p:cNvPr id="4" name="7.1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45240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118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0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/>
              <a:t>Органик </a:t>
            </a:r>
            <a:r>
              <a:rPr lang="ru-RU" sz="2000" b="1" dirty="0" err="1"/>
              <a:t>электр</a:t>
            </a:r>
            <a:r>
              <a:rPr lang="ru-RU" sz="2000" b="1" dirty="0"/>
              <a:t> </a:t>
            </a:r>
            <a:r>
              <a:rPr lang="ru-RU" sz="2000" b="1" dirty="0" err="1"/>
              <a:t>изолятсион</a:t>
            </a:r>
            <a:r>
              <a:rPr lang="ru-RU" sz="2000" b="1" dirty="0"/>
              <a:t> </a:t>
            </a:r>
            <a:r>
              <a:rPr lang="ru-RU" sz="2000" b="1" dirty="0" err="1"/>
              <a:t>материаллар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14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45424" y="1225037"/>
            <a:ext cx="10685433" cy="477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buNone/>
            </a:pPr>
            <a:r>
              <a:rPr lang="en-US" sz="2000" dirty="0" smtClean="0">
                <a:latin typeface="+mn-lt"/>
              </a:rPr>
              <a:t>	</a:t>
            </a:r>
            <a:r>
              <a:rPr lang="uz-Cyrl-UZ" sz="2000" dirty="0" smtClean="0">
                <a:latin typeface="+mn-lt"/>
              </a:rPr>
              <a:t>Э</a:t>
            </a:r>
            <a:r>
              <a:rPr lang="ru-RU" sz="2000" dirty="0" err="1">
                <a:latin typeface="+mn-lt"/>
              </a:rPr>
              <a:t>нди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масалан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германийга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оз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миқдорда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уч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валентли</a:t>
            </a:r>
            <a:r>
              <a:rPr lang="ru-RU" sz="2000" dirty="0">
                <a:latin typeface="+mn-lt"/>
              </a:rPr>
              <a:t> элемент – индий </a:t>
            </a:r>
            <a:r>
              <a:rPr lang="ru-RU" sz="2000" dirty="0" err="1">
                <a:latin typeface="+mn-lt"/>
              </a:rPr>
              <a:t>киритайлик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Индийнинг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атоми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ўзининг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ташқи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электронлари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билан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германийнинг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учта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қўшни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атомлари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билан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мустаҳкам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боғланади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Германийнинг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тўртинчи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атоми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билан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боғланиш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мустаҳкам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бўлмайди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чунки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индийда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тўртинчи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ташқи</a:t>
            </a:r>
            <a:r>
              <a:rPr lang="ru-RU" sz="2000" dirty="0">
                <a:latin typeface="+mn-lt"/>
              </a:rPr>
              <a:t> электрон </a:t>
            </a:r>
            <a:r>
              <a:rPr lang="ru-RU" sz="2000" dirty="0" err="1">
                <a:latin typeface="+mn-lt"/>
              </a:rPr>
              <a:t>йўқ</a:t>
            </a:r>
            <a:r>
              <a:rPr lang="ru-RU" sz="2000" dirty="0">
                <a:latin typeface="+mn-lt"/>
              </a:rPr>
              <a:t> (1б-расм). </a:t>
            </a:r>
            <a:r>
              <a:rPr lang="ru-RU" sz="2000" dirty="0" err="1">
                <a:latin typeface="+mn-lt"/>
              </a:rPr>
              <a:t>Шунинг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учун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киритилган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индийнинг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атоми</a:t>
            </a:r>
            <a:r>
              <a:rPr lang="ru-RU" sz="2000" dirty="0">
                <a:latin typeface="+mn-lt"/>
              </a:rPr>
              <a:t> ярим </a:t>
            </a:r>
            <a:r>
              <a:rPr lang="ru-RU" sz="2000" dirty="0" err="1">
                <a:latin typeface="+mn-lt"/>
              </a:rPr>
              <a:t>ўтказгичда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биттадан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тешик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ҳосил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қилади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Натижада</a:t>
            </a:r>
            <a:r>
              <a:rPr lang="ru-RU" sz="2000" dirty="0">
                <a:latin typeface="+mn-lt"/>
              </a:rPr>
              <a:t> германий </a:t>
            </a:r>
            <a:r>
              <a:rPr lang="ru-RU" sz="2000" dirty="0" err="1">
                <a:latin typeface="+mn-lt"/>
              </a:rPr>
              <a:t>тешиклар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билан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бойийди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Унда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аралашмали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тешикли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ўтказувчанлик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асосий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бўлиб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қолади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Бирор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элементга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қўшилганда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тешик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ўтказувчанлиги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ҳосил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қилувчи</a:t>
            </a:r>
            <a:r>
              <a:rPr lang="ru-RU" sz="2000" dirty="0">
                <a:latin typeface="+mn-lt"/>
              </a:rPr>
              <a:t> элемент, </a:t>
            </a:r>
            <a:r>
              <a:rPr lang="ru-RU" sz="2000" dirty="0" err="1">
                <a:latin typeface="+mn-lt"/>
              </a:rPr>
              <a:t>масалан</a:t>
            </a:r>
            <a:r>
              <a:rPr lang="ru-RU" sz="2000" dirty="0">
                <a:latin typeface="+mn-lt"/>
              </a:rPr>
              <a:t> индий </a:t>
            </a:r>
            <a:r>
              <a:rPr lang="ru-RU" sz="2000" dirty="0" err="1">
                <a:latin typeface="+mn-lt"/>
              </a:rPr>
              <a:t>аксептор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дейилади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аксептор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қўшилган</a:t>
            </a:r>
            <a:r>
              <a:rPr lang="ru-RU" sz="2000" dirty="0">
                <a:latin typeface="+mn-lt"/>
              </a:rPr>
              <a:t> элемент </a:t>
            </a:r>
            <a:r>
              <a:rPr lang="ru-RU" sz="2000" dirty="0" err="1">
                <a:latin typeface="+mn-lt"/>
              </a:rPr>
              <a:t>эса</a:t>
            </a:r>
            <a:r>
              <a:rPr lang="ru-RU" sz="2000" dirty="0">
                <a:latin typeface="+mn-lt"/>
              </a:rPr>
              <a:t>, п – </a:t>
            </a:r>
            <a:r>
              <a:rPr lang="ru-RU" sz="2000" dirty="0" err="1">
                <a:latin typeface="+mn-lt"/>
              </a:rPr>
              <a:t>типли</a:t>
            </a:r>
            <a:r>
              <a:rPr lang="ru-RU" sz="2000" dirty="0">
                <a:latin typeface="+mn-lt"/>
              </a:rPr>
              <a:t> ярим </a:t>
            </a:r>
            <a:r>
              <a:rPr lang="ru-RU" sz="2000" dirty="0" err="1">
                <a:latin typeface="+mn-lt"/>
              </a:rPr>
              <a:t>ўтказгич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дейилади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Агар</a:t>
            </a:r>
            <a:r>
              <a:rPr lang="ru-RU" sz="2000" dirty="0">
                <a:latin typeface="+mn-lt"/>
              </a:rPr>
              <a:t> германий, кремний, селен </a:t>
            </a:r>
            <a:r>
              <a:rPr lang="ru-RU" sz="2000" dirty="0" err="1">
                <a:latin typeface="+mn-lt"/>
              </a:rPr>
              <a:t>каби</a:t>
            </a:r>
            <a:r>
              <a:rPr lang="ru-RU" sz="2000" dirty="0">
                <a:latin typeface="+mn-lt"/>
              </a:rPr>
              <a:t> ярим </a:t>
            </a:r>
            <a:r>
              <a:rPr lang="ru-RU" sz="2000" dirty="0" err="1">
                <a:latin typeface="+mn-lt"/>
              </a:rPr>
              <a:t>ўтказгич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кристалининг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томонига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донорли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иккинчи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томонига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аксепторли</a:t>
            </a:r>
            <a:r>
              <a:rPr lang="ru-RU" sz="2000" dirty="0">
                <a:latin typeface="+mn-lt"/>
              </a:rPr>
              <a:t> элемент </a:t>
            </a:r>
            <a:r>
              <a:rPr lang="ru-RU" sz="2000" dirty="0" err="1">
                <a:latin typeface="+mn-lt"/>
              </a:rPr>
              <a:t>киритилса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вентил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хусусиятига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бўлган</a:t>
            </a:r>
            <a:r>
              <a:rPr lang="ru-RU" sz="2000" dirty="0">
                <a:latin typeface="+mn-lt"/>
              </a:rPr>
              <a:t> п – н </a:t>
            </a:r>
            <a:r>
              <a:rPr lang="ru-RU" sz="2000" dirty="0" err="1">
                <a:latin typeface="+mn-lt"/>
              </a:rPr>
              <a:t>типли</a:t>
            </a:r>
            <a:r>
              <a:rPr lang="ru-RU" sz="2000" dirty="0">
                <a:latin typeface="+mn-lt"/>
              </a:rPr>
              <a:t> ярим </a:t>
            </a:r>
            <a:r>
              <a:rPr lang="ru-RU" sz="2000" dirty="0" err="1">
                <a:latin typeface="+mn-lt"/>
              </a:rPr>
              <a:t>ўтказгич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ҳосил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Бундай</a:t>
            </a:r>
            <a:r>
              <a:rPr lang="ru-RU" sz="2000" dirty="0">
                <a:latin typeface="+mn-lt"/>
              </a:rPr>
              <a:t> ярим </a:t>
            </a:r>
            <a:r>
              <a:rPr lang="ru-RU" sz="2000" dirty="0" err="1">
                <a:latin typeface="+mn-lt"/>
              </a:rPr>
              <a:t>ўтказгич</a:t>
            </a:r>
            <a:r>
              <a:rPr lang="ru-RU" sz="2000" dirty="0">
                <a:latin typeface="+mn-lt"/>
              </a:rPr>
              <a:t> ток </a:t>
            </a:r>
            <a:r>
              <a:rPr lang="ru-RU" sz="2000" dirty="0" err="1">
                <a:latin typeface="+mn-lt"/>
              </a:rPr>
              <a:t>манбаига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тўғри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схемада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уланса</a:t>
            </a:r>
            <a:r>
              <a:rPr lang="ru-RU" sz="2000" dirty="0">
                <a:latin typeface="+mn-lt"/>
              </a:rPr>
              <a:t>, п-н </a:t>
            </a:r>
            <a:r>
              <a:rPr lang="ru-RU" sz="2000" dirty="0" err="1">
                <a:latin typeface="+mn-lt"/>
              </a:rPr>
              <a:t>ўтиш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қаршилиги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жуда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кичик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тескари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уланганида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эса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жуда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катта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бўлади</a:t>
            </a:r>
            <a:r>
              <a:rPr lang="ru-RU" sz="2000" dirty="0">
                <a:latin typeface="+mn-lt"/>
              </a:rPr>
              <a:t>. Ярим </a:t>
            </a:r>
            <a:r>
              <a:rPr lang="ru-RU" sz="2000" dirty="0" err="1">
                <a:latin typeface="+mn-lt"/>
              </a:rPr>
              <a:t>ўтказгичнинг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бу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муҳим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хусусиятидан</a:t>
            </a:r>
            <a:r>
              <a:rPr lang="ru-RU" sz="2000" dirty="0">
                <a:latin typeface="+mn-lt"/>
              </a:rPr>
              <a:t> электротехника, электроника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автоматикада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кенг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фойдаланилади</a:t>
            </a:r>
            <a:r>
              <a:rPr lang="ru-RU" sz="2000" dirty="0">
                <a:latin typeface="+mn-lt"/>
              </a:rPr>
              <a:t>.</a:t>
            </a: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7.1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524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123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26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/>
              <a:t>Органик </a:t>
            </a:r>
            <a:r>
              <a:rPr lang="ru-RU" sz="2000" b="1" dirty="0" err="1"/>
              <a:t>электр</a:t>
            </a:r>
            <a:r>
              <a:rPr lang="ru-RU" sz="2000" b="1" dirty="0"/>
              <a:t> </a:t>
            </a:r>
            <a:r>
              <a:rPr lang="ru-RU" sz="2000" b="1" dirty="0" err="1"/>
              <a:t>изолятсион</a:t>
            </a:r>
            <a:r>
              <a:rPr lang="ru-RU" sz="2000" b="1" dirty="0"/>
              <a:t> </a:t>
            </a:r>
            <a:r>
              <a:rPr lang="ru-RU" sz="2000" b="1" dirty="0" err="1"/>
              <a:t>материаллар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15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74453" y="949816"/>
            <a:ext cx="10685433" cy="2460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buNone/>
            </a:pPr>
            <a:r>
              <a:rPr lang="ru-RU" dirty="0">
                <a:latin typeface="+mn-lt"/>
              </a:rPr>
              <a:t>н-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п – </a:t>
            </a:r>
            <a:r>
              <a:rPr lang="ru-RU" dirty="0" err="1">
                <a:latin typeface="+mn-lt"/>
              </a:rPr>
              <a:t>типли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иккита</a:t>
            </a:r>
            <a:r>
              <a:rPr lang="ru-RU" dirty="0">
                <a:latin typeface="+mn-lt"/>
              </a:rPr>
              <a:t> ярим </a:t>
            </a:r>
            <a:r>
              <a:rPr lang="ru-RU" dirty="0" err="1">
                <a:latin typeface="+mn-lt"/>
              </a:rPr>
              <a:t>ўтказгични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масалан</a:t>
            </a:r>
            <a:r>
              <a:rPr lang="ru-RU" dirty="0">
                <a:latin typeface="+mn-lt"/>
              </a:rPr>
              <a:t>, германий </a:t>
            </a:r>
            <a:r>
              <a:rPr lang="ru-RU" dirty="0" err="1">
                <a:latin typeface="+mn-lt"/>
              </a:rPr>
              <a:t>билан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кремнийни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бир-бирига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пайвандлаб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ҳосил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қилган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икки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электродли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вентил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хусусиятли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асбоб</a:t>
            </a:r>
            <a:r>
              <a:rPr lang="ru-RU" dirty="0">
                <a:latin typeface="+mn-lt"/>
              </a:rPr>
              <a:t> ярим </a:t>
            </a:r>
            <a:r>
              <a:rPr lang="ru-RU" dirty="0" err="1">
                <a:latin typeface="+mn-lt"/>
              </a:rPr>
              <a:t>ўтказгичли</a:t>
            </a:r>
            <a:r>
              <a:rPr lang="ru-RU" dirty="0">
                <a:latin typeface="+mn-lt"/>
              </a:rPr>
              <a:t> диод </a:t>
            </a:r>
            <a:r>
              <a:rPr lang="ru-RU" dirty="0" err="1">
                <a:latin typeface="+mn-lt"/>
              </a:rPr>
              <a:t>дейилади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Бу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элементларнинг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ўзаро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бириккан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қисмида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рўй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берадиган</a:t>
            </a:r>
            <a:r>
              <a:rPr lang="ru-RU" dirty="0">
                <a:latin typeface="+mn-lt"/>
              </a:rPr>
              <a:t> диффузия </a:t>
            </a:r>
            <a:r>
              <a:rPr lang="ru-RU" dirty="0" err="1">
                <a:latin typeface="+mn-lt"/>
              </a:rPr>
              <a:t>ҳодисаси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туфайли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электронлар</a:t>
            </a:r>
            <a:r>
              <a:rPr lang="ru-RU" dirty="0">
                <a:latin typeface="+mn-lt"/>
              </a:rPr>
              <a:t> н – </a:t>
            </a:r>
            <a:r>
              <a:rPr lang="ru-RU" dirty="0" err="1">
                <a:latin typeface="+mn-lt"/>
              </a:rPr>
              <a:t>типли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элементдан</a:t>
            </a:r>
            <a:r>
              <a:rPr lang="ru-RU" dirty="0">
                <a:latin typeface="+mn-lt"/>
              </a:rPr>
              <a:t> п – </a:t>
            </a:r>
            <a:r>
              <a:rPr lang="ru-RU" dirty="0" err="1">
                <a:latin typeface="+mn-lt"/>
              </a:rPr>
              <a:t>типли</a:t>
            </a:r>
            <a:r>
              <a:rPr lang="ru-RU" dirty="0">
                <a:latin typeface="+mn-lt"/>
              </a:rPr>
              <a:t> элемент </a:t>
            </a:r>
            <a:r>
              <a:rPr lang="ru-RU" dirty="0" err="1">
                <a:latin typeface="+mn-lt"/>
              </a:rPr>
              <a:t>томон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тешиклар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эса</a:t>
            </a:r>
            <a:r>
              <a:rPr lang="ru-RU" dirty="0">
                <a:latin typeface="+mn-lt"/>
              </a:rPr>
              <a:t> п – </a:t>
            </a:r>
            <a:r>
              <a:rPr lang="ru-RU" dirty="0" err="1">
                <a:latin typeface="+mn-lt"/>
              </a:rPr>
              <a:t>типлидан</a:t>
            </a:r>
            <a:r>
              <a:rPr lang="ru-RU" dirty="0">
                <a:latin typeface="+mn-lt"/>
              </a:rPr>
              <a:t> н – </a:t>
            </a:r>
            <a:r>
              <a:rPr lang="ru-RU" dirty="0" err="1">
                <a:latin typeface="+mn-lt"/>
              </a:rPr>
              <a:t>типли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томон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силжиб</a:t>
            </a:r>
            <a:r>
              <a:rPr lang="ru-RU" dirty="0">
                <a:latin typeface="+mn-lt"/>
              </a:rPr>
              <a:t>, электрон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тешиклардан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иборат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юпқа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қатлам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ҳосил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Бу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қатлам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пайдо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бўлиши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билан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майдони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таъсирида</a:t>
            </a:r>
            <a:r>
              <a:rPr lang="ru-RU" dirty="0">
                <a:latin typeface="+mn-lt"/>
              </a:rPr>
              <a:t> диффузия </a:t>
            </a:r>
            <a:r>
              <a:rPr lang="ru-RU" dirty="0" err="1">
                <a:latin typeface="+mn-lt"/>
              </a:rPr>
              <a:t>жараёни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ўз-ўзидан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тўхтайди</a:t>
            </a:r>
            <a:r>
              <a:rPr lang="ru-RU" dirty="0">
                <a:latin typeface="+mn-lt"/>
              </a:rPr>
              <a:t>. Шу </a:t>
            </a:r>
            <a:r>
              <a:rPr lang="ru-RU" dirty="0" err="1">
                <a:latin typeface="+mn-lt"/>
              </a:rPr>
              <a:t>сабабли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бундай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қатлам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беркитувчи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қатлам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ёки</a:t>
            </a:r>
            <a:r>
              <a:rPr lang="ru-RU" dirty="0">
                <a:latin typeface="+mn-lt"/>
              </a:rPr>
              <a:t> п-н </a:t>
            </a:r>
            <a:r>
              <a:rPr lang="ru-RU" dirty="0" err="1">
                <a:latin typeface="+mn-lt"/>
              </a:rPr>
              <a:t>ўтиш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деб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юритилади</a:t>
            </a:r>
            <a:r>
              <a:rPr lang="ru-RU" dirty="0">
                <a:latin typeface="+mn-lt"/>
              </a:rPr>
              <a:t>. 2а-расмда п-н </a:t>
            </a:r>
            <a:r>
              <a:rPr lang="ru-RU" dirty="0" err="1">
                <a:latin typeface="+mn-lt"/>
              </a:rPr>
              <a:t>қатламнинг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тузилиши</a:t>
            </a:r>
            <a:r>
              <a:rPr lang="ru-RU" dirty="0">
                <a:latin typeface="+mn-lt"/>
              </a:rPr>
              <a:t>, 2б-расмда </a:t>
            </a:r>
            <a:r>
              <a:rPr lang="ru-RU" dirty="0" err="1">
                <a:latin typeface="+mn-lt"/>
              </a:rPr>
              <a:t>унинг</a:t>
            </a:r>
            <a:r>
              <a:rPr lang="ru-RU" dirty="0">
                <a:latin typeface="+mn-lt"/>
              </a:rPr>
              <a:t> ток </a:t>
            </a:r>
            <a:r>
              <a:rPr lang="ru-RU" dirty="0" err="1">
                <a:latin typeface="+mn-lt"/>
              </a:rPr>
              <a:t>манбаига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тўғри</a:t>
            </a:r>
            <a:r>
              <a:rPr lang="ru-RU" dirty="0">
                <a:latin typeface="+mn-lt"/>
              </a:rPr>
              <a:t>, 2в-расмда </a:t>
            </a:r>
            <a:r>
              <a:rPr lang="ru-RU" dirty="0" err="1">
                <a:latin typeface="+mn-lt"/>
              </a:rPr>
              <a:t>эса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тескари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уланиш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схемаси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кўрсатилган</a:t>
            </a:r>
            <a:r>
              <a:rPr lang="ru-RU" dirty="0">
                <a:latin typeface="+mn-lt"/>
              </a:rPr>
              <a:t>.</a:t>
            </a:r>
            <a:endParaRPr lang="ru-RU" sz="2000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16666" t="31857" r="10239" b="18429"/>
          <a:stretch/>
        </p:blipFill>
        <p:spPr>
          <a:xfrm>
            <a:off x="1306285" y="3470805"/>
            <a:ext cx="8679544" cy="3387195"/>
          </a:xfrm>
          <a:prstGeom prst="rect">
            <a:avLst/>
          </a:prstGeom>
        </p:spPr>
      </p:pic>
      <p:pic>
        <p:nvPicPr>
          <p:cNvPr id="6" name="7.1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45240" y="1524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386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21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/>
              <a:t>Органик </a:t>
            </a:r>
            <a:r>
              <a:rPr lang="ru-RU" sz="2000" b="1" dirty="0" err="1"/>
              <a:t>электр</a:t>
            </a:r>
            <a:r>
              <a:rPr lang="ru-RU" sz="2000" b="1" dirty="0"/>
              <a:t> </a:t>
            </a:r>
            <a:r>
              <a:rPr lang="ru-RU" sz="2000" b="1" dirty="0" err="1"/>
              <a:t>изолятсион</a:t>
            </a:r>
            <a:r>
              <a:rPr lang="ru-RU" sz="2000" b="1" dirty="0"/>
              <a:t> </a:t>
            </a:r>
            <a:r>
              <a:rPr lang="ru-RU" sz="2000" b="1" dirty="0" err="1"/>
              <a:t>материаллар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16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70271" y="803623"/>
            <a:ext cx="10685433" cy="5062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buNone/>
            </a:pPr>
            <a:r>
              <a:rPr lang="en-US" sz="2000" dirty="0" smtClean="0">
                <a:latin typeface="+mn-lt"/>
              </a:rPr>
              <a:t>	</a:t>
            </a:r>
            <a:r>
              <a:rPr lang="ru-RU" sz="2000" dirty="0" err="1" smtClean="0">
                <a:latin typeface="+mn-lt"/>
              </a:rPr>
              <a:t>Тескари</a:t>
            </a:r>
            <a:r>
              <a:rPr lang="ru-RU" sz="2000" dirty="0" smtClean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уланишда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тешик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электронлар</a:t>
            </a:r>
            <a:r>
              <a:rPr lang="ru-RU" sz="2000" dirty="0">
                <a:latin typeface="+mn-lt"/>
              </a:rPr>
              <a:t> ток </a:t>
            </a:r>
            <a:r>
              <a:rPr lang="ru-RU" sz="2000" dirty="0" err="1">
                <a:latin typeface="+mn-lt"/>
              </a:rPr>
              <a:t>манбаининг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турли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қутблари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томон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тортилиши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сабабли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тўсиқ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жуда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катта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қаршиликка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бўлиб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ундан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ўтадиган</a:t>
            </a:r>
            <a:r>
              <a:rPr lang="ru-RU" sz="2000" dirty="0">
                <a:latin typeface="+mn-lt"/>
              </a:rPr>
              <a:t> ток </a:t>
            </a:r>
            <a:r>
              <a:rPr lang="ru-RU" sz="2000" dirty="0" err="1">
                <a:latin typeface="+mn-lt"/>
              </a:rPr>
              <a:t>жуда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кичик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тўғри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уланишда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эса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аксинча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Демак</a:t>
            </a:r>
            <a:r>
              <a:rPr lang="ru-RU" sz="2000" dirty="0">
                <a:latin typeface="+mn-lt"/>
              </a:rPr>
              <a:t>, п-н </a:t>
            </a:r>
            <a:r>
              <a:rPr lang="ru-RU" sz="2000" dirty="0" err="1">
                <a:latin typeface="+mn-lt"/>
              </a:rPr>
              <a:t>қатлам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томонлама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ўтказиш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яъни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вентил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хусусиятига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бўлади</a:t>
            </a:r>
            <a:r>
              <a:rPr lang="ru-RU" sz="2000" dirty="0">
                <a:latin typeface="+mn-lt"/>
              </a:rPr>
              <a:t>. Шу </a:t>
            </a:r>
            <a:r>
              <a:rPr lang="ru-RU" sz="2000" dirty="0" err="1">
                <a:latin typeface="+mn-lt"/>
              </a:rPr>
              <a:t>сабабли</a:t>
            </a:r>
            <a:r>
              <a:rPr lang="ru-RU" sz="2000" dirty="0">
                <a:latin typeface="+mn-lt"/>
              </a:rPr>
              <a:t> ярим </a:t>
            </a:r>
            <a:r>
              <a:rPr lang="ru-RU" sz="2000" dirty="0" err="1">
                <a:latin typeface="+mn-lt"/>
              </a:rPr>
              <a:t>ўтказгичли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диоддан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ўзгарувчан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токни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ўзгармас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токка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айлантиришда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кенг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фойдаланилади</a:t>
            </a:r>
            <a:r>
              <a:rPr lang="ru-RU" sz="2000" dirty="0">
                <a:latin typeface="+mn-lt"/>
              </a:rPr>
              <a:t>.</a:t>
            </a:r>
          </a:p>
          <a:p>
            <a:pPr indent="0" algn="just">
              <a:buNone/>
            </a:pPr>
            <a:r>
              <a:rPr lang="en-US" sz="2000" dirty="0" smtClean="0">
                <a:latin typeface="+mn-lt"/>
              </a:rPr>
              <a:t>	</a:t>
            </a:r>
          </a:p>
          <a:p>
            <a:pPr indent="0" algn="just">
              <a:buNone/>
            </a:pPr>
            <a:r>
              <a:rPr lang="en-US" sz="2000" dirty="0">
                <a:latin typeface="+mn-lt"/>
              </a:rPr>
              <a:t>	</a:t>
            </a:r>
            <a:r>
              <a:rPr lang="ru-RU" sz="2000" dirty="0" smtClean="0">
                <a:latin typeface="+mn-lt"/>
              </a:rPr>
              <a:t>Электр </a:t>
            </a:r>
            <a:r>
              <a:rPr lang="ru-RU" sz="2000" dirty="0" err="1">
                <a:latin typeface="+mn-lt"/>
              </a:rPr>
              <a:t>сигналларини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ўзгартириш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кучайтириш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учун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хизмат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қиладиган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иккита</a:t>
            </a:r>
            <a:r>
              <a:rPr lang="ru-RU" sz="2000" dirty="0">
                <a:latin typeface="+mn-lt"/>
              </a:rPr>
              <a:t> п-н </a:t>
            </a:r>
            <a:r>
              <a:rPr lang="ru-RU" sz="2000" dirty="0" err="1">
                <a:latin typeface="+mn-lt"/>
              </a:rPr>
              <a:t>қатламли</a:t>
            </a:r>
            <a:r>
              <a:rPr lang="ru-RU" sz="2000" dirty="0">
                <a:latin typeface="+mn-lt"/>
              </a:rPr>
              <a:t> ярим </a:t>
            </a:r>
            <a:r>
              <a:rPr lang="ru-RU" sz="2000" dirty="0" err="1">
                <a:latin typeface="+mn-lt"/>
              </a:rPr>
              <a:t>ўтказгичли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диодлардан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иборат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асбоб</a:t>
            </a:r>
            <a:r>
              <a:rPr lang="ru-RU" sz="2000" dirty="0">
                <a:latin typeface="+mn-lt"/>
              </a:rPr>
              <a:t> транзистор </a:t>
            </a:r>
            <a:r>
              <a:rPr lang="ru-RU" sz="2000" dirty="0" err="1">
                <a:latin typeface="+mn-lt"/>
              </a:rPr>
              <a:t>дейилади</a:t>
            </a:r>
            <a:r>
              <a:rPr lang="ru-RU" sz="2000" dirty="0">
                <a:latin typeface="+mn-lt"/>
              </a:rPr>
              <a:t>. Транзистор </a:t>
            </a:r>
            <a:r>
              <a:rPr lang="ru-RU" sz="2000" dirty="0" err="1">
                <a:latin typeface="+mn-lt"/>
              </a:rPr>
              <a:t>асосан</a:t>
            </a:r>
            <a:r>
              <a:rPr lang="ru-RU" sz="2000" dirty="0">
                <a:latin typeface="+mn-lt"/>
              </a:rPr>
              <a:t> германий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қарама-қарши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томонларига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пайвандланган</a:t>
            </a:r>
            <a:r>
              <a:rPr lang="ru-RU" sz="2000" dirty="0">
                <a:latin typeface="+mn-lt"/>
              </a:rPr>
              <a:t> индий </a:t>
            </a:r>
            <a:r>
              <a:rPr lang="ru-RU" sz="2000" dirty="0" err="1">
                <a:latin typeface="+mn-lt"/>
              </a:rPr>
              <a:t>элементларидан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ҳосил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қилинади</a:t>
            </a:r>
            <a:r>
              <a:rPr lang="ru-RU" sz="2000" dirty="0">
                <a:latin typeface="+mn-lt"/>
              </a:rPr>
              <a:t>. 3а-расмда п-н-п </a:t>
            </a:r>
            <a:r>
              <a:rPr lang="ru-RU" sz="2000" dirty="0" err="1">
                <a:latin typeface="+mn-lt"/>
              </a:rPr>
              <a:t>типли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транзисторнинг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тузилиши</a:t>
            </a:r>
            <a:r>
              <a:rPr lang="ru-RU" sz="2000" dirty="0">
                <a:latin typeface="+mn-lt"/>
              </a:rPr>
              <a:t>, 3б-расмда </a:t>
            </a:r>
            <a:r>
              <a:rPr lang="ru-RU" sz="2000" dirty="0" err="1">
                <a:latin typeface="+mn-lt"/>
              </a:rPr>
              <a:t>унинг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уланиш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схемаси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3в-расмда </a:t>
            </a:r>
            <a:r>
              <a:rPr lang="ru-RU" sz="2000" dirty="0" err="1">
                <a:latin typeface="+mn-lt"/>
              </a:rPr>
              <a:t>шартли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белгиси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кўрсатилган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Транзисторнинг</a:t>
            </a:r>
            <a:r>
              <a:rPr lang="ru-RU" sz="2000" dirty="0">
                <a:latin typeface="+mn-lt"/>
              </a:rPr>
              <a:t> эмиттер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база </a:t>
            </a:r>
            <a:r>
              <a:rPr lang="ru-RU" sz="2000" dirty="0" err="1">
                <a:latin typeface="+mn-lt"/>
              </a:rPr>
              <a:t>деб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аталадиган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электродлари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яъни</a:t>
            </a:r>
            <a:r>
              <a:rPr lang="ru-RU" sz="2000" dirty="0">
                <a:latin typeface="+mn-lt"/>
              </a:rPr>
              <a:t> п-н </a:t>
            </a:r>
            <a:r>
              <a:rPr lang="ru-RU" sz="2000" dirty="0" err="1">
                <a:latin typeface="+mn-lt"/>
              </a:rPr>
              <a:t>қатламдан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иборат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биринчи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диоди</a:t>
            </a:r>
            <a:r>
              <a:rPr lang="ru-RU" sz="2000" dirty="0">
                <a:latin typeface="+mn-lt"/>
              </a:rPr>
              <a:t> ток </a:t>
            </a:r>
            <a:r>
              <a:rPr lang="ru-RU" sz="2000" dirty="0" err="1">
                <a:latin typeface="+mn-lt"/>
              </a:rPr>
              <a:t>манбаига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тўғри</a:t>
            </a:r>
            <a:r>
              <a:rPr lang="ru-RU" sz="2000" dirty="0">
                <a:latin typeface="+mn-lt"/>
              </a:rPr>
              <a:t>, коллектор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база </a:t>
            </a:r>
            <a:r>
              <a:rPr lang="ru-RU" sz="2000" dirty="0" err="1">
                <a:latin typeface="+mn-lt"/>
              </a:rPr>
              <a:t>электродлари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орасидаги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иккинчи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диоди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эса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тескари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схемаларда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уланади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Транзисторнинг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киришига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берилган</a:t>
            </a:r>
            <a:r>
              <a:rPr lang="ru-RU" sz="2000" dirty="0">
                <a:latin typeface="+mn-lt"/>
              </a:rPr>
              <a:t> сигнал </a:t>
            </a:r>
            <a:r>
              <a:rPr lang="ru-RU" sz="2000" dirty="0" err="1">
                <a:latin typeface="+mn-lt"/>
              </a:rPr>
              <a:t>унинг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чиқишидан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неча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минг</a:t>
            </a:r>
            <a:r>
              <a:rPr lang="ru-RU" sz="2000" dirty="0">
                <a:latin typeface="+mn-lt"/>
              </a:rPr>
              <a:t> марта </a:t>
            </a:r>
            <a:r>
              <a:rPr lang="ru-RU" sz="2000" dirty="0" err="1">
                <a:latin typeface="+mn-lt"/>
              </a:rPr>
              <a:t>кучайтириб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олиниши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мумкин</a:t>
            </a:r>
            <a:r>
              <a:rPr lang="ru-RU" sz="2000" dirty="0">
                <a:latin typeface="+mn-lt"/>
              </a:rPr>
              <a:t>.</a:t>
            </a: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7.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9402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838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48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/>
              <a:t>Органик </a:t>
            </a:r>
            <a:r>
              <a:rPr lang="ru-RU" sz="2000" b="1" dirty="0" err="1"/>
              <a:t>электр</a:t>
            </a:r>
            <a:r>
              <a:rPr lang="ru-RU" sz="2000" b="1" dirty="0"/>
              <a:t> </a:t>
            </a:r>
            <a:r>
              <a:rPr lang="ru-RU" sz="2000" b="1" dirty="0" err="1"/>
              <a:t>изолятсион</a:t>
            </a:r>
            <a:r>
              <a:rPr lang="ru-RU" sz="2000" b="1" dirty="0"/>
              <a:t> </a:t>
            </a:r>
            <a:r>
              <a:rPr lang="ru-RU" sz="2000" b="1" dirty="0" err="1"/>
              <a:t>материаллар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17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12214" y="1109276"/>
            <a:ext cx="10685433" cy="5062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buNone/>
            </a:pPr>
            <a:r>
              <a:rPr lang="en-US" sz="2000" dirty="0" smtClean="0">
                <a:latin typeface="+mn-lt"/>
              </a:rPr>
              <a:t>	</a:t>
            </a:r>
            <a:r>
              <a:rPr lang="ru-RU" sz="2000" dirty="0" err="1" smtClean="0">
                <a:latin typeface="+mn-lt"/>
              </a:rPr>
              <a:t>Ҳозирги</a:t>
            </a:r>
            <a:r>
              <a:rPr lang="ru-RU" sz="2000" dirty="0" smtClean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замон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техникасида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транзисторлар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ниҳоятда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кенг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қўлланилади</a:t>
            </a:r>
            <a:r>
              <a:rPr lang="ru-RU" sz="2000" dirty="0">
                <a:latin typeface="+mn-lt"/>
              </a:rPr>
              <a:t>. Улар </a:t>
            </a:r>
            <a:r>
              <a:rPr lang="ru-RU" sz="2000" dirty="0" err="1">
                <a:latin typeface="+mn-lt"/>
              </a:rPr>
              <a:t>илмий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соҳада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саноатда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турмушда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ишлатиладиган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қурилмаларнинг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кўп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электр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занжирларида</a:t>
            </a:r>
            <a:r>
              <a:rPr lang="ru-RU" sz="2000" dirty="0">
                <a:latin typeface="+mn-lt"/>
              </a:rPr>
              <a:t> электрон </a:t>
            </a:r>
            <a:r>
              <a:rPr lang="ru-RU" sz="2000" dirty="0" err="1">
                <a:latin typeface="+mn-lt"/>
              </a:rPr>
              <a:t>лампаларнинг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ўрнини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босади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Бундай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асбоблар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ишлатилган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ихчам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радиоприемникларни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одамлар</a:t>
            </a:r>
            <a:r>
              <a:rPr lang="ru-RU" sz="2000" dirty="0">
                <a:latin typeface="+mn-lt"/>
              </a:rPr>
              <a:t> “</a:t>
            </a:r>
            <a:r>
              <a:rPr lang="ru-RU" sz="2000" dirty="0" err="1">
                <a:latin typeface="+mn-lt"/>
              </a:rPr>
              <a:t>транзисторлар</a:t>
            </a:r>
            <a:r>
              <a:rPr lang="ru-RU" sz="2000" dirty="0">
                <a:latin typeface="+mn-lt"/>
              </a:rPr>
              <a:t>” </a:t>
            </a:r>
            <a:r>
              <a:rPr lang="ru-RU" sz="2000" dirty="0" err="1">
                <a:latin typeface="+mn-lt"/>
              </a:rPr>
              <a:t>дейишади</a:t>
            </a:r>
            <a:r>
              <a:rPr lang="ru-RU" sz="2000" dirty="0" smtClean="0">
                <a:latin typeface="+mn-lt"/>
              </a:rPr>
              <a:t>.</a:t>
            </a:r>
            <a:endParaRPr lang="en-US" sz="2000" dirty="0" smtClean="0">
              <a:latin typeface="+mn-lt"/>
            </a:endParaRPr>
          </a:p>
          <a:p>
            <a:pPr indent="0" algn="just">
              <a:buNone/>
            </a:pPr>
            <a:endParaRPr lang="ru-RU" sz="2000" dirty="0">
              <a:latin typeface="+mn-lt"/>
            </a:endParaRPr>
          </a:p>
          <a:p>
            <a:pPr indent="0" algn="just">
              <a:buNone/>
            </a:pPr>
            <a:r>
              <a:rPr lang="en-US" sz="2000" dirty="0" smtClean="0">
                <a:latin typeface="+mn-lt"/>
              </a:rPr>
              <a:t>	</a:t>
            </a:r>
            <a:r>
              <a:rPr lang="ru-RU" sz="2000" dirty="0" smtClean="0">
                <a:latin typeface="+mn-lt"/>
              </a:rPr>
              <a:t>Ярим </a:t>
            </a:r>
            <a:r>
              <a:rPr lang="ru-RU" sz="2000" dirty="0" err="1">
                <a:latin typeface="+mn-lt"/>
              </a:rPr>
              <a:t>ўтказгичли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диодлар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триодларнинг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ўлчамлари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жуда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кичик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бўлиши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мумкин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уларни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қизитиш</a:t>
            </a:r>
            <a:r>
              <a:rPr lang="ru-RU" sz="2000" dirty="0">
                <a:latin typeface="+mn-lt"/>
              </a:rPr>
              <a:t> (</a:t>
            </a:r>
            <a:r>
              <a:rPr lang="ru-RU" sz="2000" dirty="0" err="1">
                <a:latin typeface="+mn-lt"/>
              </a:rPr>
              <a:t>чўғлантириш</a:t>
            </a:r>
            <a:r>
              <a:rPr lang="ru-RU" sz="2000" dirty="0">
                <a:latin typeface="+mn-lt"/>
              </a:rPr>
              <a:t>) </a:t>
            </a:r>
            <a:r>
              <a:rPr lang="ru-RU" sz="2000" dirty="0" err="1">
                <a:latin typeface="+mn-lt"/>
              </a:rPr>
              <a:t>керак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эмас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тузилиши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содда</a:t>
            </a:r>
            <a:r>
              <a:rPr lang="ru-RU" sz="2000" dirty="0">
                <a:latin typeface="+mn-lt"/>
              </a:rPr>
              <a:t>, механик </a:t>
            </a:r>
            <a:r>
              <a:rPr lang="ru-RU" sz="2000" dirty="0" err="1">
                <a:latin typeface="+mn-lt"/>
              </a:rPr>
              <a:t>жиҳатдан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мустаҳкам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ишлаш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муддатлари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узоқ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Шунинг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учун</a:t>
            </a:r>
            <a:r>
              <a:rPr lang="ru-RU" sz="2000" dirty="0">
                <a:latin typeface="+mn-lt"/>
              </a:rPr>
              <a:t> электрон </a:t>
            </a:r>
            <a:r>
              <a:rPr lang="ru-RU" sz="2000" dirty="0" err="1">
                <a:latin typeface="+mn-lt"/>
              </a:rPr>
              <a:t>лампалар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билан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мувоффақиятли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беллаша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олади</a:t>
            </a:r>
            <a:r>
              <a:rPr lang="ru-RU" sz="2000" dirty="0" smtClean="0">
                <a:latin typeface="+mn-lt"/>
              </a:rPr>
              <a:t>.</a:t>
            </a:r>
            <a:endParaRPr lang="en-US" sz="2000" dirty="0" smtClean="0">
              <a:latin typeface="+mn-lt"/>
            </a:endParaRPr>
          </a:p>
          <a:p>
            <a:pPr indent="0" algn="just">
              <a:buNone/>
            </a:pPr>
            <a:endParaRPr lang="ru-RU" sz="2000" dirty="0">
              <a:latin typeface="+mn-lt"/>
            </a:endParaRPr>
          </a:p>
          <a:p>
            <a:pPr indent="0" algn="just">
              <a:buNone/>
            </a:pPr>
            <a:r>
              <a:rPr lang="en-US" sz="2000" dirty="0" smtClean="0">
                <a:latin typeface="+mn-lt"/>
              </a:rPr>
              <a:t>	</a:t>
            </a:r>
            <a:r>
              <a:rPr lang="ru-RU" sz="2000" dirty="0" smtClean="0">
                <a:latin typeface="+mn-lt"/>
              </a:rPr>
              <a:t>Ярим </a:t>
            </a:r>
            <a:r>
              <a:rPr lang="ru-RU" sz="2000" dirty="0" err="1">
                <a:latin typeface="+mn-lt"/>
              </a:rPr>
              <a:t>ўтказгичларнинг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электр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қаршилиги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температурага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кўп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даражада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боғлиқ</a:t>
            </a:r>
            <a:r>
              <a:rPr lang="ru-RU" sz="2000" dirty="0">
                <a:latin typeface="+mn-lt"/>
              </a:rPr>
              <a:t>. Ярим </a:t>
            </a:r>
            <a:r>
              <a:rPr lang="ru-RU" sz="2000" dirty="0" err="1">
                <a:latin typeface="+mn-lt"/>
              </a:rPr>
              <a:t>ўтказгичларнинг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бу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хоссасидан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температурани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ўлчашда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фойдаланилади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Бу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асбоблар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термисторлар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ёки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терморезисторлар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деб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аталади</a:t>
            </a:r>
            <a:r>
              <a:rPr lang="ru-RU" sz="2000" dirty="0">
                <a:latin typeface="+mn-lt"/>
              </a:rPr>
              <a:t>. </a:t>
            </a:r>
            <a:endParaRPr lang="en-US" sz="2000" dirty="0" smtClean="0">
              <a:latin typeface="+mn-lt"/>
            </a:endParaRPr>
          </a:p>
          <a:p>
            <a:pPr indent="0" algn="just">
              <a:buNone/>
            </a:pPr>
            <a:endParaRPr lang="ru-RU" sz="2000" dirty="0">
              <a:latin typeface="+mn-lt"/>
            </a:endParaRPr>
          </a:p>
          <a:p>
            <a:pPr indent="0" algn="just">
              <a:buNone/>
            </a:pPr>
            <a:r>
              <a:rPr lang="en-US" sz="2000" dirty="0" smtClean="0">
                <a:latin typeface="+mn-lt"/>
              </a:rPr>
              <a:t>	</a:t>
            </a:r>
            <a:r>
              <a:rPr lang="ru-RU" sz="2000" dirty="0" err="1" smtClean="0">
                <a:latin typeface="+mn-lt"/>
              </a:rPr>
              <a:t>Кўпчилик</a:t>
            </a:r>
            <a:r>
              <a:rPr lang="ru-RU" sz="2000" dirty="0" smtClean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термисторлар</a:t>
            </a:r>
            <a:r>
              <a:rPr lang="ru-RU" sz="2000" dirty="0">
                <a:latin typeface="+mn-lt"/>
              </a:rPr>
              <a:t> 170</a:t>
            </a:r>
            <a:r>
              <a:rPr lang="ru-RU" sz="2000" dirty="0">
                <a:latin typeface="+mn-lt"/>
                <a:sym typeface="Symbol" panose="05050102010706020507" pitchFamily="18" charset="2"/>
              </a:rPr>
              <a:t></a:t>
            </a:r>
            <a:r>
              <a:rPr lang="ru-RU" sz="2000" dirty="0">
                <a:latin typeface="+mn-lt"/>
              </a:rPr>
              <a:t>570 К </a:t>
            </a:r>
            <a:r>
              <a:rPr lang="ru-RU" sz="2000" dirty="0" err="1">
                <a:latin typeface="+mn-lt"/>
              </a:rPr>
              <a:t>гача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оралиқдаги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температурани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ўлчайди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Бироқ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жуда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юқори</a:t>
            </a:r>
            <a:r>
              <a:rPr lang="ru-RU" sz="2000" dirty="0">
                <a:latin typeface="+mn-lt"/>
              </a:rPr>
              <a:t> (≈ 1300 К) </a:t>
            </a:r>
            <a:r>
              <a:rPr lang="ru-RU" sz="2000" dirty="0" err="1">
                <a:latin typeface="+mn-lt"/>
              </a:rPr>
              <a:t>температураларни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жуда</a:t>
            </a:r>
            <a:r>
              <a:rPr lang="ru-RU" sz="2000" dirty="0">
                <a:latin typeface="+mn-lt"/>
              </a:rPr>
              <a:t> паст (≈ 4</a:t>
            </a:r>
            <a:r>
              <a:rPr lang="ru-RU" sz="2000" dirty="0">
                <a:latin typeface="+mn-lt"/>
                <a:sym typeface="Symbol" panose="05050102010706020507" pitchFamily="18" charset="2"/>
              </a:rPr>
              <a:t></a:t>
            </a:r>
            <a:r>
              <a:rPr lang="ru-RU" sz="2000" dirty="0">
                <a:latin typeface="+mn-lt"/>
              </a:rPr>
              <a:t>80 К) </a:t>
            </a:r>
            <a:r>
              <a:rPr lang="ru-RU" sz="2000" dirty="0" err="1">
                <a:latin typeface="+mn-lt"/>
              </a:rPr>
              <a:t>температураларни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ўлчайдиган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термисторлар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ҳам</a:t>
            </a:r>
            <a:r>
              <a:rPr lang="ru-RU" sz="2000" dirty="0">
                <a:latin typeface="+mn-lt"/>
              </a:rPr>
              <a:t> бор.</a:t>
            </a: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7.1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116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303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8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/>
              <a:t>Органик </a:t>
            </a:r>
            <a:r>
              <a:rPr lang="ru-RU" sz="2000" b="1" dirty="0" err="1"/>
              <a:t>электр</a:t>
            </a:r>
            <a:r>
              <a:rPr lang="ru-RU" sz="2000" b="1" dirty="0"/>
              <a:t> </a:t>
            </a:r>
            <a:r>
              <a:rPr lang="ru-RU" sz="2000" b="1" dirty="0" err="1"/>
              <a:t>изолятсион</a:t>
            </a:r>
            <a:r>
              <a:rPr lang="ru-RU" sz="2000" b="1" dirty="0"/>
              <a:t> </a:t>
            </a:r>
            <a:r>
              <a:rPr lang="ru-RU" sz="2000" b="1" dirty="0" err="1"/>
              <a:t>материаллар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18</a:t>
            </a:fld>
            <a:endParaRPr lang="en-US" dirty="0"/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21071" t="22143" r="14286" b="17667"/>
          <a:stretch/>
        </p:blipFill>
        <p:spPr>
          <a:xfrm>
            <a:off x="957941" y="1059544"/>
            <a:ext cx="9216571" cy="5363602"/>
          </a:xfrm>
          <a:prstGeom prst="rect">
            <a:avLst/>
          </a:prstGeom>
        </p:spPr>
      </p:pic>
      <p:pic>
        <p:nvPicPr>
          <p:cNvPr id="4" name="7.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45240" y="1524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40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21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/>
              <a:t>Органик </a:t>
            </a:r>
            <a:r>
              <a:rPr lang="ru-RU" sz="2000" b="1" dirty="0" err="1"/>
              <a:t>электр</a:t>
            </a:r>
            <a:r>
              <a:rPr lang="ru-RU" sz="2000" b="1" dirty="0"/>
              <a:t> </a:t>
            </a:r>
            <a:r>
              <a:rPr lang="ru-RU" sz="2000" b="1" dirty="0" err="1"/>
              <a:t>изолятсион</a:t>
            </a:r>
            <a:r>
              <a:rPr lang="ru-RU" sz="2000" b="1" dirty="0"/>
              <a:t> </a:t>
            </a:r>
            <a:r>
              <a:rPr lang="ru-RU" sz="2000" b="1" dirty="0" err="1"/>
              <a:t>материаллар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19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4785" y="902210"/>
            <a:ext cx="10685433" cy="5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buNone/>
            </a:pPr>
            <a:r>
              <a:rPr lang="en-US" sz="2000" dirty="0" smtClean="0">
                <a:latin typeface="+mn-lt"/>
              </a:rPr>
              <a:t>	</a:t>
            </a:r>
            <a:r>
              <a:rPr lang="ru-RU" sz="2000" dirty="0" err="1" smtClean="0">
                <a:latin typeface="+mn-lt"/>
              </a:rPr>
              <a:t>Термисторлар</a:t>
            </a:r>
            <a:r>
              <a:rPr lang="ru-RU" sz="2000" dirty="0" smtClean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температурани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олисдан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туриб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ўлчашда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ёнғинга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қарши</a:t>
            </a:r>
            <a:r>
              <a:rPr lang="ru-RU" sz="2000" dirty="0">
                <a:latin typeface="+mn-lt"/>
              </a:rPr>
              <a:t> сигнал </a:t>
            </a:r>
            <a:r>
              <a:rPr lang="ru-RU" sz="2000" dirty="0" err="1">
                <a:latin typeface="+mn-lt"/>
              </a:rPr>
              <a:t>бериш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қурилмаларида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бошқаларда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қўлланилади</a:t>
            </a:r>
            <a:r>
              <a:rPr lang="ru-RU" sz="2000" dirty="0">
                <a:latin typeface="+mn-lt"/>
              </a:rPr>
              <a:t>.</a:t>
            </a:r>
          </a:p>
          <a:p>
            <a:pPr indent="0" algn="just">
              <a:buNone/>
            </a:pPr>
            <a:r>
              <a:rPr lang="en-US" sz="2000" dirty="0">
                <a:latin typeface="+mn-lt"/>
              </a:rPr>
              <a:t>	</a:t>
            </a:r>
            <a:r>
              <a:rPr lang="ru-RU" sz="2000" dirty="0" smtClean="0">
                <a:latin typeface="+mn-lt"/>
              </a:rPr>
              <a:t>Техника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амалиётда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фоторезисторлар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ёки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фотоқаршиликлар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кенг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қўлланилади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Фоторезисторларнинг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ихчам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юқори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даражада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сезгир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бўлиши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кучсиз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ёруғлик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оқимларини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қайд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қилиш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ўлчашда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улардан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фан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техниканинг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турли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соҳаларида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фойдаланишга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имкон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беради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Фоторезисторлар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ёрдамида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сиртларнинг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сифати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аниқланади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буюмларнинг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ўлчамлари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назорат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қилиб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турилади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ҳокозо</a:t>
            </a:r>
            <a:r>
              <a:rPr lang="ru-RU" sz="2000" dirty="0">
                <a:latin typeface="+mn-lt"/>
              </a:rPr>
              <a:t>.</a:t>
            </a:r>
          </a:p>
          <a:p>
            <a:pPr indent="0" algn="just">
              <a:buNone/>
            </a:pPr>
            <a:r>
              <a:rPr lang="en-US" sz="2000" dirty="0">
                <a:latin typeface="+mn-lt"/>
              </a:rPr>
              <a:t>	</a:t>
            </a:r>
            <a:r>
              <a:rPr lang="ru-RU" sz="2000" dirty="0" smtClean="0">
                <a:latin typeface="+mn-lt"/>
              </a:rPr>
              <a:t>Электрон</a:t>
            </a:r>
            <a:r>
              <a:rPr lang="ru-RU" sz="2000" dirty="0">
                <a:latin typeface="+mn-lt"/>
              </a:rPr>
              <a:t>, ион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ярим </a:t>
            </a:r>
            <a:r>
              <a:rPr lang="ru-RU" sz="2000" dirty="0" err="1">
                <a:latin typeface="+mn-lt"/>
              </a:rPr>
              <a:t>ўтказгичли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асбобларнинг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тузилиши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ишлаш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принсипи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ҳамда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уларнинг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фан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саноат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техниканинг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турли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йўналишларида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қўлланилиши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билан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шуғулланадиган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мустақил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соҳа</a:t>
            </a:r>
            <a:r>
              <a:rPr lang="ru-RU" sz="2000" dirty="0">
                <a:latin typeface="+mn-lt"/>
              </a:rPr>
              <a:t> электроника </a:t>
            </a:r>
            <a:r>
              <a:rPr lang="ru-RU" sz="2000" dirty="0" err="1">
                <a:latin typeface="+mn-lt"/>
              </a:rPr>
              <a:t>дейилади</a:t>
            </a:r>
            <a:r>
              <a:rPr lang="ru-RU" sz="2000" dirty="0">
                <a:latin typeface="+mn-lt"/>
              </a:rPr>
              <a:t>. Электроника </a:t>
            </a:r>
            <a:r>
              <a:rPr lang="ru-RU" sz="2000" dirty="0" err="1">
                <a:latin typeface="+mn-lt"/>
              </a:rPr>
              <a:t>асбоб-ускуналаридан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технологик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жараёнларни</a:t>
            </a:r>
            <a:r>
              <a:rPr lang="ru-RU" sz="2000" dirty="0">
                <a:latin typeface="+mn-lt"/>
              </a:rPr>
              <a:t> комплекс </a:t>
            </a:r>
            <a:r>
              <a:rPr lang="ru-RU" sz="2000" dirty="0" err="1">
                <a:latin typeface="+mn-lt"/>
              </a:rPr>
              <a:t>автоматлаштириш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товарларни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ишлаб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чиқариш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жараёнларини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назорат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қилиш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ростлаш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бошқаришда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кенг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самарали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фойдаланилмоқда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Чунончи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ўзгарувчан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токни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ўзгармас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токка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айлантиришда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асосан</a:t>
            </a:r>
            <a:r>
              <a:rPr lang="ru-RU" sz="2000" dirty="0">
                <a:latin typeface="+mn-lt"/>
              </a:rPr>
              <a:t> ярим </a:t>
            </a:r>
            <a:r>
              <a:rPr lang="ru-RU" sz="2000" dirty="0" err="1">
                <a:latin typeface="+mn-lt"/>
              </a:rPr>
              <a:t>ўтказгичли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тўғрилагичлар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ишлатилмоқда</a:t>
            </a:r>
            <a:r>
              <a:rPr lang="ru-RU" sz="2000" dirty="0">
                <a:latin typeface="+mn-lt"/>
              </a:rPr>
              <a:t>. Электрон </a:t>
            </a:r>
            <a:r>
              <a:rPr lang="ru-RU" sz="2000" dirty="0" err="1">
                <a:latin typeface="+mn-lt"/>
              </a:rPr>
              <a:t>ҳисоблаш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техникасининг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гуриллаб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ўсиши</a:t>
            </a:r>
            <a:r>
              <a:rPr lang="ru-RU" sz="2000" dirty="0">
                <a:latin typeface="+mn-lt"/>
              </a:rPr>
              <a:t>, автоматик </a:t>
            </a:r>
            <a:r>
              <a:rPr lang="ru-RU" sz="2000" dirty="0" err="1">
                <a:latin typeface="+mn-lt"/>
              </a:rPr>
              <a:t>бошқариш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системалари</a:t>
            </a:r>
            <a:r>
              <a:rPr lang="ru-RU" sz="2000" dirty="0">
                <a:latin typeface="+mn-lt"/>
              </a:rPr>
              <a:t> (АСУ) </a:t>
            </a:r>
            <a:r>
              <a:rPr lang="ru-RU" sz="2000" dirty="0" err="1">
                <a:latin typeface="+mn-lt"/>
              </a:rPr>
              <a:t>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яратилиши</a:t>
            </a:r>
            <a:r>
              <a:rPr lang="ru-RU" sz="2000" dirty="0">
                <a:latin typeface="+mn-lt"/>
              </a:rPr>
              <a:t>, ярим </a:t>
            </a:r>
            <a:r>
              <a:rPr lang="ru-RU" sz="2000" dirty="0" err="1">
                <a:latin typeface="+mn-lt"/>
              </a:rPr>
              <a:t>ўтказгичлар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технологияси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техникасининг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ривожланиши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плёнкали</a:t>
            </a:r>
            <a:r>
              <a:rPr lang="ru-RU" sz="2000" dirty="0">
                <a:latin typeface="+mn-lt"/>
              </a:rPr>
              <a:t> интеграл </a:t>
            </a:r>
            <a:r>
              <a:rPr lang="ru-RU" sz="2000" dirty="0" err="1">
                <a:latin typeface="+mn-lt"/>
              </a:rPr>
              <a:t>микросхемаларнинг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яратилиши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қўлланиши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билан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узвий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боғланган</a:t>
            </a:r>
            <a:r>
              <a:rPr lang="ru-RU" sz="2000" dirty="0">
                <a:latin typeface="+mn-lt"/>
              </a:rPr>
              <a:t>.</a:t>
            </a: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7.1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075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47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/>
              <a:t>Органик </a:t>
            </a:r>
            <a:r>
              <a:rPr lang="ru-RU" sz="2000" b="1" dirty="0" err="1"/>
              <a:t>электр</a:t>
            </a:r>
            <a:r>
              <a:rPr lang="ru-RU" sz="2000" b="1" dirty="0"/>
              <a:t> </a:t>
            </a:r>
            <a:r>
              <a:rPr lang="ru-RU" sz="2000" b="1" dirty="0" err="1"/>
              <a:t>изолятсион</a:t>
            </a:r>
            <a:r>
              <a:rPr lang="ru-RU" sz="2000" b="1" dirty="0"/>
              <a:t> </a:t>
            </a:r>
            <a:r>
              <a:rPr lang="ru-RU" sz="2000" b="1" dirty="0" err="1"/>
              <a:t>материаллар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20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26728" y="657428"/>
            <a:ext cx="10685433" cy="594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buNone/>
            </a:pPr>
            <a:r>
              <a:rPr lang="en-US" sz="2000" dirty="0" smtClean="0">
                <a:latin typeface="+mn-lt"/>
              </a:rPr>
              <a:t>	</a:t>
            </a:r>
            <a:r>
              <a:rPr lang="ru-RU" sz="2000" dirty="0" smtClean="0">
                <a:latin typeface="+mn-lt"/>
              </a:rPr>
              <a:t>Ярим </a:t>
            </a:r>
            <a:r>
              <a:rPr lang="ru-RU" sz="2000" dirty="0" err="1">
                <a:latin typeface="+mn-lt"/>
              </a:rPr>
              <a:t>ўтказгичли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асбоблар</a:t>
            </a:r>
            <a:r>
              <a:rPr lang="ru-RU" sz="2000" dirty="0">
                <a:latin typeface="+mn-lt"/>
              </a:rPr>
              <a:t> электрон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ион </a:t>
            </a:r>
            <a:r>
              <a:rPr lang="ru-RU" sz="2000" dirty="0" err="1">
                <a:latin typeface="+mn-lt"/>
              </a:rPr>
              <a:t>асбобларга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нисбатан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қувват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исрофи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камлиги</a:t>
            </a:r>
            <a:r>
              <a:rPr lang="ru-RU" sz="2000" dirty="0">
                <a:latin typeface="+mn-lt"/>
              </a:rPr>
              <a:t>, габарит </a:t>
            </a:r>
            <a:r>
              <a:rPr lang="ru-RU" sz="2000" dirty="0" err="1">
                <a:latin typeface="+mn-lt"/>
              </a:rPr>
              <a:t>ўлчамлари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массасининг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кичик</a:t>
            </a:r>
            <a:r>
              <a:rPr lang="ru-RU" sz="2000" dirty="0">
                <a:latin typeface="+mn-lt"/>
              </a:rPr>
              <a:t> (</a:t>
            </a:r>
            <a:r>
              <a:rPr lang="ru-RU" sz="2000" dirty="0" err="1">
                <a:latin typeface="+mn-lt"/>
              </a:rPr>
              <a:t>ихчам</a:t>
            </a:r>
            <a:r>
              <a:rPr lang="ru-RU" sz="2000" dirty="0">
                <a:latin typeface="+mn-lt"/>
              </a:rPr>
              <a:t>)лиги, </a:t>
            </a:r>
            <a:r>
              <a:rPr lang="ru-RU" sz="2000" dirty="0" err="1">
                <a:latin typeface="+mn-lt"/>
              </a:rPr>
              <a:t>арзонлиги</a:t>
            </a:r>
            <a:r>
              <a:rPr lang="ru-RU" sz="2000" dirty="0">
                <a:latin typeface="+mn-lt"/>
              </a:rPr>
              <a:t>, механик </a:t>
            </a:r>
            <a:r>
              <a:rPr lang="ru-RU" sz="2000" dirty="0" err="1">
                <a:latin typeface="+mn-lt"/>
              </a:rPr>
              <a:t>жиҳатдан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пишиқлиги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хизмат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даврининг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катталиги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ишга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тушишининг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оддийлиги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қулайлиги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каби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афзалликлари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туфайли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кейинги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йилларда</a:t>
            </a:r>
            <a:r>
              <a:rPr lang="ru-RU" sz="2000" dirty="0">
                <a:latin typeface="+mn-lt"/>
              </a:rPr>
              <a:t> радиотехника, энергетика, автоматика, телемеханика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ҳисоблаш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техникасининг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қатор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соҳаларида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кенг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қўлланилмоқда</a:t>
            </a:r>
            <a:r>
              <a:rPr lang="ru-RU" sz="2000" dirty="0" smtClean="0">
                <a:latin typeface="+mn-lt"/>
              </a:rPr>
              <a:t>.</a:t>
            </a:r>
            <a:endParaRPr lang="en-US" sz="2000" dirty="0" smtClean="0">
              <a:latin typeface="+mn-lt"/>
            </a:endParaRPr>
          </a:p>
          <a:p>
            <a:pPr indent="0" algn="just">
              <a:buNone/>
            </a:pPr>
            <a:endParaRPr lang="ru-RU" sz="2000" dirty="0">
              <a:latin typeface="+mn-lt"/>
            </a:endParaRPr>
          </a:p>
          <a:p>
            <a:pPr indent="0" algn="just">
              <a:buNone/>
            </a:pPr>
            <a:r>
              <a:rPr lang="en-US" sz="2000" dirty="0">
                <a:latin typeface="+mn-lt"/>
              </a:rPr>
              <a:t>	</a:t>
            </a:r>
            <a:r>
              <a:rPr lang="ru-RU" sz="2000" dirty="0" smtClean="0">
                <a:latin typeface="+mn-lt"/>
              </a:rPr>
              <a:t>Диод</a:t>
            </a:r>
            <a:r>
              <a:rPr lang="ru-RU" sz="2000" dirty="0">
                <a:latin typeface="+mn-lt"/>
              </a:rPr>
              <a:t>, транзистор, резистор, </a:t>
            </a:r>
            <a:r>
              <a:rPr lang="ru-RU" sz="2000" dirty="0" err="1">
                <a:latin typeface="+mn-lt"/>
              </a:rPr>
              <a:t>индуктивлик</a:t>
            </a:r>
            <a:r>
              <a:rPr lang="ru-RU" sz="2000" dirty="0">
                <a:latin typeface="+mn-lt"/>
              </a:rPr>
              <a:t>, конденсатор </a:t>
            </a:r>
            <a:r>
              <a:rPr lang="ru-RU" sz="2000" dirty="0" err="1">
                <a:latin typeface="+mn-lt"/>
              </a:rPr>
              <a:t>каби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жажжи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асбобларнинг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махсус</a:t>
            </a:r>
            <a:r>
              <a:rPr lang="ru-RU" sz="2000" dirty="0">
                <a:latin typeface="+mn-lt"/>
              </a:rPr>
              <a:t> технология </a:t>
            </a:r>
            <a:r>
              <a:rPr lang="ru-RU" sz="2000" dirty="0" err="1">
                <a:latin typeface="+mn-lt"/>
              </a:rPr>
              <a:t>асосида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плёнкага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босилиб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ўзаро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бириктирилишидан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ҳосил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бўлган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схемалар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микросхемалар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дейилади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Бу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схемаларни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яратишда</a:t>
            </a:r>
            <a:r>
              <a:rPr lang="ru-RU" sz="2000" dirty="0">
                <a:latin typeface="+mn-lt"/>
              </a:rPr>
              <a:t> электрон – </a:t>
            </a:r>
            <a:r>
              <a:rPr lang="ru-RU" sz="2000" dirty="0" err="1">
                <a:latin typeface="+mn-lt"/>
              </a:rPr>
              <a:t>нур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лазер </a:t>
            </a:r>
            <a:r>
              <a:rPr lang="ru-RU" sz="2000" dirty="0" err="1">
                <a:latin typeface="+mn-lt"/>
              </a:rPr>
              <a:t>техникасидан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фойдаланилади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Мураккаб</a:t>
            </a:r>
            <a:r>
              <a:rPr lang="ru-RU" sz="2000" dirty="0">
                <a:latin typeface="+mn-lt"/>
              </a:rPr>
              <a:t> электротехник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электрон </a:t>
            </a:r>
            <a:r>
              <a:rPr lang="ru-RU" sz="2000" dirty="0" err="1">
                <a:latin typeface="+mn-lt"/>
              </a:rPr>
              <a:t>ҳисоблаш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машиналарида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бундай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жажжи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асбоблар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минг-минглаб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ишлатилади</a:t>
            </a:r>
            <a:r>
              <a:rPr lang="ru-RU" sz="2000" dirty="0">
                <a:latin typeface="+mn-lt"/>
              </a:rPr>
              <a:t>. Шу сабали </a:t>
            </a:r>
            <a:r>
              <a:rPr lang="ru-RU" sz="2000" dirty="0" err="1">
                <a:latin typeface="+mn-lt"/>
              </a:rPr>
              <a:t>уларнинг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ихчам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пишиқ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ишлатишга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қулай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бўлиши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жуда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катта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аҳамиятга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эгадир</a:t>
            </a:r>
            <a:r>
              <a:rPr lang="ru-RU" sz="2000" dirty="0" smtClean="0">
                <a:latin typeface="+mn-lt"/>
              </a:rPr>
              <a:t>.</a:t>
            </a:r>
            <a:endParaRPr lang="en-US" sz="2000" dirty="0" smtClean="0">
              <a:latin typeface="+mn-lt"/>
            </a:endParaRPr>
          </a:p>
          <a:p>
            <a:pPr indent="0" algn="just">
              <a:buNone/>
            </a:pPr>
            <a:endParaRPr lang="ru-RU" sz="2000" dirty="0">
              <a:latin typeface="+mn-lt"/>
            </a:endParaRPr>
          </a:p>
          <a:p>
            <a:pPr indent="0" algn="just">
              <a:buNone/>
            </a:pPr>
            <a:r>
              <a:rPr lang="en-US" sz="2000" dirty="0">
                <a:latin typeface="+mn-lt"/>
              </a:rPr>
              <a:t>	</a:t>
            </a:r>
            <a:r>
              <a:rPr lang="ru-RU" sz="2000" dirty="0" err="1" smtClean="0">
                <a:latin typeface="+mn-lt"/>
              </a:rPr>
              <a:t>Ҳар</a:t>
            </a:r>
            <a:r>
              <a:rPr lang="ru-RU" sz="2000" dirty="0" smtClean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бири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ўз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вазифасига</a:t>
            </a:r>
            <a:r>
              <a:rPr lang="ru-RU" sz="2000" dirty="0">
                <a:latin typeface="+mn-lt"/>
              </a:rPr>
              <a:t> (</a:t>
            </a:r>
            <a:r>
              <a:rPr lang="ru-RU" sz="2000" dirty="0" err="1">
                <a:latin typeface="+mn-lt"/>
              </a:rPr>
              <a:t>функсиясига</a:t>
            </a:r>
            <a:r>
              <a:rPr lang="ru-RU" sz="2000" dirty="0">
                <a:latin typeface="+mn-lt"/>
              </a:rPr>
              <a:t>) </a:t>
            </a:r>
            <a:r>
              <a:rPr lang="ru-RU" sz="2000" dirty="0" err="1">
                <a:latin typeface="+mn-lt"/>
              </a:rPr>
              <a:t>эга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 smtClean="0">
                <a:latin typeface="+mn-lt"/>
              </a:rPr>
              <a:t>бўлган</a:t>
            </a:r>
            <a:r>
              <a:rPr lang="ru-RU" sz="2000" dirty="0" smtClean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микросхемалар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йиғиндисидан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иборат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мураккаб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функсияли</a:t>
            </a:r>
            <a:r>
              <a:rPr lang="ru-RU" sz="2000" dirty="0">
                <a:latin typeface="+mn-lt"/>
              </a:rPr>
              <a:t> схема интеграл схема </a:t>
            </a:r>
            <a:r>
              <a:rPr lang="ru-RU" sz="2000" dirty="0" err="1">
                <a:latin typeface="+mn-lt"/>
              </a:rPr>
              <a:t>дейилади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Ҳозирги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пайтда</a:t>
            </a:r>
            <a:r>
              <a:rPr lang="ru-RU" sz="2000" dirty="0">
                <a:latin typeface="+mn-lt"/>
              </a:rPr>
              <a:t> интеграл </a:t>
            </a:r>
            <a:r>
              <a:rPr lang="ru-RU" sz="2000" dirty="0" err="1">
                <a:latin typeface="+mn-lt"/>
              </a:rPr>
              <a:t>схемалар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асосида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турли</a:t>
            </a:r>
            <a:r>
              <a:rPr lang="ru-RU" sz="2000" dirty="0">
                <a:latin typeface="+mn-lt"/>
              </a:rPr>
              <a:t>-туман </a:t>
            </a:r>
            <a:r>
              <a:rPr lang="ru-RU" sz="2000" dirty="0" err="1">
                <a:latin typeface="+mn-lt"/>
              </a:rPr>
              <a:t>оғир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хавфли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технологик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вазифаларни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тўла-тўкис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бажарувчи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роботлар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яратилган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уларни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такомиллаштириш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борасида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катта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ишлар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олиб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борилмоқда</a:t>
            </a:r>
            <a:r>
              <a:rPr lang="ru-RU" sz="2000" dirty="0">
                <a:latin typeface="+mn-lt"/>
              </a:rPr>
              <a:t>.</a:t>
            </a:r>
            <a:endParaRPr lang="ru-RU" sz="2400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7.2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701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592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9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iew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TM03457515[[fn=Вид]]</Template>
  <TotalTime>1567</TotalTime>
  <Words>314</Words>
  <Application>Microsoft Office PowerPoint</Application>
  <PresentationFormat>Широкоэкранный</PresentationFormat>
  <Paragraphs>133</Paragraphs>
  <Slides>20</Slides>
  <Notes>0</Notes>
  <HiddenSlides>0</HiddenSlides>
  <MMClips>20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9" baseType="lpstr">
      <vt:lpstr>MS Mincho</vt:lpstr>
      <vt:lpstr>Arial</vt:lpstr>
      <vt:lpstr>Calibri</vt:lpstr>
      <vt:lpstr>Century Schoolbook</vt:lpstr>
      <vt:lpstr>Symbol</vt:lpstr>
      <vt:lpstr>Times New Roman</vt:lpstr>
      <vt:lpstr>Wingdings 2</vt:lpstr>
      <vt:lpstr>View</vt:lpstr>
      <vt:lpstr>Формула</vt:lpstr>
      <vt:lpstr>7-мавзу: Электр ўтказгичлар</vt:lpstr>
      <vt:lpstr>Ўтказгичлар, диелектриклар ва ярим ўтказгичлар</vt:lpstr>
      <vt:lpstr>Ўтказгичлар, диелектриклар ва ярим ўтказгичлар</vt:lpstr>
      <vt:lpstr>Металлар, электролитлар ва плазмалар электр ўтказувчи</vt:lpstr>
      <vt:lpstr>Металлар, электролитлар ва плазмалар электр ўтказувчи</vt:lpstr>
      <vt:lpstr>Металлар, электролитлар ва плазмалар электр ўтказувчи</vt:lpstr>
      <vt:lpstr>Металлар, электролитлар ва плазмалар электр ўтказувчи</vt:lpstr>
      <vt:lpstr>Металлар, электролитлар ва плазмалар электр ўтказувчи</vt:lpstr>
      <vt:lpstr>Металлар, электролитлар ва плазмалар электр ўтказувчи</vt:lpstr>
      <vt:lpstr>Органик электр изолятсион материаллар</vt:lpstr>
      <vt:lpstr>Органик электр изолятсион материаллар</vt:lpstr>
      <vt:lpstr>Органик электр изолятсион материаллар</vt:lpstr>
      <vt:lpstr>Органик электр изолятсион материаллар</vt:lpstr>
      <vt:lpstr>Органик электр изолятсион материаллар</vt:lpstr>
      <vt:lpstr>Органик электр изолятсион материаллар</vt:lpstr>
      <vt:lpstr>Органик электр изолятсион материаллар</vt:lpstr>
      <vt:lpstr>Органик электр изолятсион материаллар</vt:lpstr>
      <vt:lpstr>Органик электр изолятсион материаллар</vt:lpstr>
      <vt:lpstr>Органик электр изолятсион материаллар</vt:lpstr>
      <vt:lpstr>Органик электр изолятсион материаллар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1-мавзу: Назорат технологик асбоблари фанига кириш</dc:title>
  <dc:creator>Bobomurod</dc:creator>
  <cp:lastModifiedBy>Bobomurod</cp:lastModifiedBy>
  <cp:revision>51</cp:revision>
  <dcterms:created xsi:type="dcterms:W3CDTF">2019-04-14T07:26:13Z</dcterms:created>
  <dcterms:modified xsi:type="dcterms:W3CDTF">2019-05-30T12:35:22Z</dcterms:modified>
</cp:coreProperties>
</file>