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840" r:id="rId1"/>
  </p:sldMasterIdLst>
  <p:notesMasterIdLst>
    <p:notesMasterId r:id="rId17"/>
  </p:notesMasterIdLst>
  <p:sldIdLst>
    <p:sldId id="256" r:id="rId2"/>
    <p:sldId id="273" r:id="rId3"/>
    <p:sldId id="274" r:id="rId4"/>
    <p:sldId id="284" r:id="rId5"/>
    <p:sldId id="275" r:id="rId6"/>
    <p:sldId id="276" r:id="rId7"/>
    <p:sldId id="285" r:id="rId8"/>
    <p:sldId id="277" r:id="rId9"/>
    <p:sldId id="286" r:id="rId10"/>
    <p:sldId id="278" r:id="rId11"/>
    <p:sldId id="279" r:id="rId12"/>
    <p:sldId id="280" r:id="rId13"/>
    <p:sldId id="281" r:id="rId14"/>
    <p:sldId id="282" r:id="rId15"/>
    <p:sldId id="283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A9B9"/>
    <a:srgbClr val="9B7362"/>
    <a:srgbClr val="769762"/>
    <a:srgbClr val="639491"/>
    <a:srgbClr val="6F63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582" autoAdjust="0"/>
    <p:restoredTop sz="94660"/>
  </p:normalViewPr>
  <p:slideViewPr>
    <p:cSldViewPr snapToGrid="0">
      <p:cViewPr varScale="1">
        <p:scale>
          <a:sx n="74" d="100"/>
          <a:sy n="74" d="100"/>
        </p:scale>
        <p:origin x="18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E591AE-C3CB-42DF-A86D-A489621B4EA7}" type="datetimeFigureOut">
              <a:rPr lang="ru-RU" smtClean="0"/>
              <a:t>30.05.2019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59F68B-4009-4EC0-96A1-6BF11B64D1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1260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20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1872" y="4800600"/>
            <a:ext cx="9418320" cy="1691640"/>
          </a:xfrm>
        </p:spPr>
        <p:txBody>
          <a:bodyPr>
            <a:normAutofit/>
          </a:bodyPr>
          <a:lstStyle>
            <a:lvl1pPr marL="0" indent="0" algn="l">
              <a:buNone/>
              <a:defRPr sz="220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72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4800600"/>
            <a:ext cx="941832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61872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26480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61872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26480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lang="en-US" sz="2000" b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Tx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26480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200400" cy="1600197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267" y="685800"/>
            <a:ext cx="6079066" cy="5486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99734"/>
            <a:ext cx="32004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3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05400"/>
            <a:ext cx="11292840" cy="1752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257800"/>
            <a:ext cx="9982200" cy="914400"/>
          </a:xfrm>
        </p:spPr>
        <p:txBody>
          <a:bodyPr anchor="b">
            <a:normAutofit/>
          </a:bodyPr>
          <a:lstStyle>
            <a:lvl1pPr>
              <a:defRPr sz="2800" b="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1292840" cy="5128923"/>
          </a:xfrm>
          <a:blipFill>
            <a:blip r:embed="rId2"/>
            <a:stretch>
              <a:fillRect/>
            </a:stretch>
          </a:blipFill>
        </p:spPr>
        <p:txBody>
          <a:bodyPr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6108589"/>
            <a:ext cx="998220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3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48700" y="381000"/>
            <a:ext cx="2476500" cy="58975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381000"/>
            <a:ext cx="7734300" cy="58975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872" y="365760"/>
            <a:ext cx="969264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828800"/>
            <a:ext cx="859536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797542" y="998537"/>
            <a:ext cx="190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9959341" y="4046537"/>
            <a:ext cx="358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>
            <a:lvl1pPr algn="ctr">
              <a:defRPr sz="3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spc="-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1800" kern="1200" spc="1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5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6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7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52024" y="180304"/>
            <a:ext cx="10238962" cy="1700011"/>
          </a:xfrm>
        </p:spPr>
        <p:txBody>
          <a:bodyPr>
            <a:normAutofit/>
          </a:bodyPr>
          <a:lstStyle/>
          <a:p>
            <a:pPr algn="r"/>
            <a:r>
              <a:rPr lang="ru-RU" sz="4400" dirty="0" smtClean="0"/>
              <a:t>8-мавзу: </a:t>
            </a:r>
            <a:r>
              <a:rPr lang="ru-RU" sz="4400" dirty="0" err="1" smtClean="0"/>
              <a:t>Магинитоэлектрик</a:t>
            </a:r>
            <a:r>
              <a:rPr lang="ru-RU" sz="4400" dirty="0" smtClean="0"/>
              <a:t> </a:t>
            </a:r>
            <a:r>
              <a:rPr lang="ru-RU" sz="4400" dirty="0" err="1" smtClean="0"/>
              <a:t>милливольтметрлар</a:t>
            </a: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71720" y="1880315"/>
            <a:ext cx="10599570" cy="3493394"/>
          </a:xfrm>
        </p:spPr>
        <p:txBody>
          <a:bodyPr>
            <a:normAutofit/>
          </a:bodyPr>
          <a:lstStyle/>
          <a:p>
            <a:r>
              <a:rPr lang="ru-RU" b="1" dirty="0"/>
              <a:t> </a:t>
            </a:r>
            <a:r>
              <a:rPr lang="ru-RU" b="1" dirty="0" smtClean="0"/>
              <a:t>Режа</a:t>
            </a:r>
            <a:r>
              <a:rPr lang="ru-RU" b="1" dirty="0"/>
              <a:t>:</a:t>
            </a:r>
          </a:p>
          <a:p>
            <a:r>
              <a:rPr lang="ru-RU" b="1" dirty="0"/>
              <a:t> </a:t>
            </a:r>
            <a:endParaRPr lang="ru-RU" b="1" dirty="0" smtClean="0"/>
          </a:p>
          <a:p>
            <a:r>
              <a:rPr lang="ru-RU" b="1" dirty="0" smtClean="0"/>
              <a:t>1.</a:t>
            </a:r>
            <a:r>
              <a:rPr lang="uz-Cyrl-UZ" b="1" dirty="0"/>
              <a:t> Энергетика соҳасидаги замонавий ўлчов воситалари</a:t>
            </a:r>
            <a:endParaRPr lang="ru-RU" b="1" dirty="0"/>
          </a:p>
          <a:p>
            <a:r>
              <a:rPr lang="ru-RU" b="1" dirty="0"/>
              <a:t>2</a:t>
            </a:r>
            <a:r>
              <a:rPr lang="ru-RU" b="1" dirty="0" smtClean="0"/>
              <a:t>.</a:t>
            </a:r>
            <a:r>
              <a:rPr lang="ru-RU" b="1" dirty="0"/>
              <a:t> Т</a:t>
            </a:r>
            <a:r>
              <a:rPr lang="en-US" b="1" dirty="0"/>
              <a:t>E</a:t>
            </a:r>
            <a:r>
              <a:rPr lang="ru-RU" b="1" dirty="0"/>
              <a:t>ЮК ни </a:t>
            </a:r>
            <a:r>
              <a:rPr lang="ru-RU" b="1" dirty="0" err="1"/>
              <a:t>компенсасион</a:t>
            </a:r>
            <a:r>
              <a:rPr lang="ru-RU" b="1" dirty="0"/>
              <a:t> </a:t>
            </a:r>
            <a:r>
              <a:rPr lang="ru-RU" b="1" dirty="0" err="1"/>
              <a:t>усул</a:t>
            </a:r>
            <a:r>
              <a:rPr lang="ru-RU" b="1" dirty="0"/>
              <a:t> </a:t>
            </a:r>
            <a:r>
              <a:rPr lang="ru-RU" b="1" dirty="0" err="1"/>
              <a:t>ёрдамида</a:t>
            </a:r>
            <a:r>
              <a:rPr lang="ru-RU" b="1" dirty="0"/>
              <a:t> </a:t>
            </a:r>
            <a:r>
              <a:rPr lang="ru-RU" b="1" dirty="0" err="1"/>
              <a:t>ўлчаш</a:t>
            </a:r>
            <a:endParaRPr lang="ru-RU" b="1" dirty="0"/>
          </a:p>
          <a:p>
            <a:r>
              <a:rPr lang="ru-RU" b="1" dirty="0"/>
              <a:t>3</a:t>
            </a:r>
            <a:r>
              <a:rPr lang="ru-RU" b="1" dirty="0" smtClean="0"/>
              <a:t>.</a:t>
            </a:r>
            <a:r>
              <a:rPr lang="ru-RU" b="1" dirty="0"/>
              <a:t> </a:t>
            </a:r>
            <a:r>
              <a:rPr lang="ru-RU" b="1" dirty="0" err="1"/>
              <a:t>Милливолтметр</a:t>
            </a:r>
            <a:endParaRPr lang="ru-RU" b="1" dirty="0"/>
          </a:p>
        </p:txBody>
      </p:sp>
      <p:pic>
        <p:nvPicPr>
          <p:cNvPr id="4" name="8.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66490" y="1803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940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65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uz-Cyrl-UZ" sz="2000" b="1" dirty="0"/>
              <a:t>Энергетика соҳасидаги замонавий ўлчов воситалари</a:t>
            </a:r>
            <a:endParaRPr lang="ru-RU" sz="20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2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380812" y="780849"/>
            <a:ext cx="10805520" cy="4247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0" algn="just">
              <a:lnSpc>
                <a:spcPct val="150000"/>
              </a:lnSpc>
              <a:buNone/>
            </a:pPr>
            <a:r>
              <a:rPr lang="uz-Cyrl-UZ" dirty="0" smtClean="0">
                <a:latin typeface="+mj-lt"/>
              </a:rPr>
              <a:t>	Сўнгги </a:t>
            </a:r>
            <a:r>
              <a:rPr lang="uz-Cyrl-UZ" dirty="0">
                <a:latin typeface="+mj-lt"/>
              </a:rPr>
              <a:t>пайтда энергетика ва бошқа саноат соҳаларини технологик жараёнларини жадал суръатлар билан ривожланиши кузатилмоқда. </a:t>
            </a:r>
            <a:r>
              <a:rPr lang="ru-RU" dirty="0" err="1">
                <a:latin typeface="+mj-lt"/>
              </a:rPr>
              <a:t>Иссиқлик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энергетикаси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соҳасида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бирламчи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қувватларни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охирги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йилларда</a:t>
            </a:r>
            <a:r>
              <a:rPr lang="ru-RU" dirty="0">
                <a:latin typeface="+mj-lt"/>
              </a:rPr>
              <a:t> 10-15 марта </a:t>
            </a:r>
            <a:r>
              <a:rPr lang="ru-RU" dirty="0" err="1">
                <a:latin typeface="+mj-lt"/>
              </a:rPr>
              <a:t>ошиши</a:t>
            </a:r>
            <a:r>
              <a:rPr lang="ru-RU" dirty="0">
                <a:latin typeface="+mj-lt"/>
              </a:rPr>
              <a:t>, </a:t>
            </a:r>
            <a:r>
              <a:rPr lang="ru-RU" dirty="0" err="1">
                <a:latin typeface="+mj-lt"/>
              </a:rPr>
              <a:t>технологик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жараёнларни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тезлигини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ҳам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оширмоқда</a:t>
            </a:r>
            <a:r>
              <a:rPr lang="ru-RU" dirty="0">
                <a:latin typeface="+mj-lt"/>
              </a:rPr>
              <a:t>, </a:t>
            </a:r>
            <a:r>
              <a:rPr lang="ru-RU" dirty="0" err="1">
                <a:latin typeface="+mj-lt"/>
              </a:rPr>
              <a:t>улардаги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ўлчанаётган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параметрлар</a:t>
            </a:r>
            <a:r>
              <a:rPr lang="ru-RU" dirty="0">
                <a:latin typeface="+mj-lt"/>
              </a:rPr>
              <a:t> сони </a:t>
            </a:r>
            <a:r>
              <a:rPr lang="ru-RU" dirty="0" err="1">
                <a:latin typeface="+mj-lt"/>
              </a:rPr>
              <a:t>ҳам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ортиб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бормоқда</a:t>
            </a:r>
            <a:r>
              <a:rPr lang="ru-RU" dirty="0">
                <a:latin typeface="+mj-lt"/>
              </a:rPr>
              <a:t>. </a:t>
            </a:r>
          </a:p>
          <a:p>
            <a:pPr indent="0" algn="just">
              <a:lnSpc>
                <a:spcPct val="150000"/>
              </a:lnSpc>
              <a:buNone/>
            </a:pPr>
            <a:r>
              <a:rPr lang="ru-RU" dirty="0" smtClean="0">
                <a:latin typeface="+mj-lt"/>
              </a:rPr>
              <a:t>	</a:t>
            </a:r>
            <a:r>
              <a:rPr lang="ru-RU" dirty="0" err="1" smtClean="0">
                <a:latin typeface="+mj-lt"/>
              </a:rPr>
              <a:t>Ҳозирги</a:t>
            </a:r>
            <a:r>
              <a:rPr lang="ru-RU" dirty="0" smtClean="0">
                <a:latin typeface="+mj-lt"/>
              </a:rPr>
              <a:t> </a:t>
            </a:r>
            <a:r>
              <a:rPr lang="ru-RU" dirty="0" err="1">
                <a:latin typeface="+mj-lt"/>
              </a:rPr>
              <a:t>кунда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энергетикани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замонавий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ўлчаш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воситаларисиз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тасаввур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қилиш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қийин</a:t>
            </a:r>
            <a:r>
              <a:rPr lang="ru-RU" dirty="0">
                <a:latin typeface="+mj-lt"/>
              </a:rPr>
              <a:t>. </a:t>
            </a:r>
            <a:r>
              <a:rPr lang="ru-RU" dirty="0" err="1">
                <a:latin typeface="+mj-lt"/>
              </a:rPr>
              <a:t>Ўлчаш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технологик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жараёнларни</a:t>
            </a:r>
            <a:r>
              <a:rPr lang="ru-RU" dirty="0">
                <a:latin typeface="+mj-lt"/>
              </a:rPr>
              <a:t>, </a:t>
            </a:r>
            <a:r>
              <a:rPr lang="ru-RU" dirty="0" err="1">
                <a:latin typeface="+mj-lt"/>
              </a:rPr>
              <a:t>қурулмаларни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ишончли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ишлашини</a:t>
            </a:r>
            <a:r>
              <a:rPr lang="ru-RU" dirty="0">
                <a:latin typeface="+mj-lt"/>
              </a:rPr>
              <a:t>, </a:t>
            </a:r>
            <a:r>
              <a:rPr lang="ru-RU" dirty="0" err="1">
                <a:latin typeface="+mj-lt"/>
              </a:rPr>
              <a:t>ишлаб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чиқариш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хавфсизлигини</a:t>
            </a:r>
            <a:r>
              <a:rPr lang="ru-RU" dirty="0">
                <a:latin typeface="+mj-lt"/>
              </a:rPr>
              <a:t>, </a:t>
            </a:r>
            <a:r>
              <a:rPr lang="ru-RU" dirty="0" err="1">
                <a:latin typeface="+mj-lt"/>
              </a:rPr>
              <a:t>масалан</a:t>
            </a:r>
            <a:r>
              <a:rPr lang="ru-RU" dirty="0">
                <a:latin typeface="+mj-lt"/>
              </a:rPr>
              <a:t>, </a:t>
            </a:r>
            <a:r>
              <a:rPr lang="ru-RU" dirty="0" err="1">
                <a:latin typeface="+mj-lt"/>
              </a:rPr>
              <a:t>иссиқлик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электр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стансияларининг</a:t>
            </a:r>
            <a:r>
              <a:rPr lang="ru-RU" dirty="0">
                <a:latin typeface="+mj-lt"/>
              </a:rPr>
              <a:t> объектив </a:t>
            </a:r>
            <a:r>
              <a:rPr lang="ru-RU" dirty="0" err="1">
                <a:latin typeface="+mj-lt"/>
              </a:rPr>
              <a:t>назоратини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таъминлайди</a:t>
            </a:r>
            <a:r>
              <a:rPr lang="ru-RU" dirty="0">
                <a:latin typeface="+mj-lt"/>
              </a:rPr>
              <a:t>. </a:t>
            </a:r>
            <a:r>
              <a:rPr lang="ru-RU" dirty="0" err="1">
                <a:latin typeface="+mj-lt"/>
              </a:rPr>
              <a:t>Ишлаб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чиқариш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самарадорлиги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ва</a:t>
            </a:r>
            <a:r>
              <a:rPr lang="ru-RU" dirty="0">
                <a:latin typeface="+mj-lt"/>
              </a:rPr>
              <a:t> энергия </a:t>
            </a:r>
            <a:r>
              <a:rPr lang="ru-RU" dirty="0" err="1">
                <a:latin typeface="+mj-lt"/>
              </a:rPr>
              <a:t>тежамкорлиги</a:t>
            </a:r>
            <a:r>
              <a:rPr lang="ru-RU" dirty="0">
                <a:latin typeface="+mj-lt"/>
              </a:rPr>
              <a:t>, </a:t>
            </a:r>
            <a:r>
              <a:rPr lang="ru-RU" dirty="0" err="1">
                <a:latin typeface="+mj-lt"/>
              </a:rPr>
              <a:t>айниқса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катта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қувватли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қурилмаларнинг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муаммоларини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ечишда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технологик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жараёнлар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назорати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муҳим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аҳамиятга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эга</a:t>
            </a:r>
            <a:r>
              <a:rPr lang="ru-RU" dirty="0">
                <a:latin typeface="+mj-lt"/>
              </a:rPr>
              <a:t>.</a:t>
            </a: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4" name="8.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45240" y="11161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15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30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uz-Cyrl-UZ" sz="2000" b="1" dirty="0"/>
              <a:t>Энергетика соҳасидаги замонавий ўлчов воситалари</a:t>
            </a:r>
            <a:endParaRPr lang="ru-RU" sz="20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3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380812" y="777776"/>
            <a:ext cx="10805520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0" algn="just">
              <a:lnSpc>
                <a:spcPct val="100000"/>
              </a:lnSpc>
              <a:buNone/>
            </a:pPr>
            <a:r>
              <a:rPr lang="ru-RU" dirty="0" smtClean="0">
                <a:latin typeface="+mn-lt"/>
              </a:rPr>
              <a:t>	</a:t>
            </a:r>
            <a:r>
              <a:rPr lang="ru-RU" dirty="0" err="1" smtClean="0">
                <a:latin typeface="+mn-lt"/>
              </a:rPr>
              <a:t>Ҳар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қандай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ўлчаш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натижаси</a:t>
            </a:r>
            <a:r>
              <a:rPr lang="ru-RU" dirty="0" smtClean="0">
                <a:latin typeface="+mn-lt"/>
              </a:rPr>
              <a:t>, </a:t>
            </a:r>
            <a:r>
              <a:rPr lang="ru-RU" dirty="0" err="1" smtClean="0">
                <a:latin typeface="+mn-lt"/>
              </a:rPr>
              <a:t>хатолиги</a:t>
            </a:r>
            <a:r>
              <a:rPr lang="ru-RU" dirty="0" smtClean="0">
                <a:latin typeface="+mn-lt"/>
              </a:rPr>
              <a:t>, </a:t>
            </a:r>
            <a:r>
              <a:rPr lang="ru-RU" dirty="0" err="1" smtClean="0">
                <a:latin typeface="+mn-lt"/>
              </a:rPr>
              <a:t>ўлчаш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жараёнининг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параметрларидан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қатъий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назар</a:t>
            </a:r>
            <a:r>
              <a:rPr lang="ru-RU" dirty="0" smtClean="0">
                <a:latin typeface="+mn-lt"/>
              </a:rPr>
              <a:t>, </a:t>
            </a:r>
            <a:r>
              <a:rPr lang="ru-RU" dirty="0" err="1" smtClean="0">
                <a:latin typeface="+mn-lt"/>
              </a:rPr>
              <a:t>ўлчаш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воситасига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ҳам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бевосита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боғлиқдир</a:t>
            </a:r>
            <a:r>
              <a:rPr lang="ru-RU" dirty="0" smtClean="0">
                <a:latin typeface="+mn-lt"/>
              </a:rPr>
              <a:t>. </a:t>
            </a:r>
            <a:r>
              <a:rPr lang="ru-RU" dirty="0" err="1" smtClean="0">
                <a:latin typeface="+mn-lt"/>
              </a:rPr>
              <a:t>Иссиқлик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техникаси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қурилмаларининг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ишлашини</a:t>
            </a:r>
            <a:r>
              <a:rPr lang="ru-RU" dirty="0" smtClean="0">
                <a:latin typeface="+mn-lt"/>
              </a:rPr>
              <a:t>, </a:t>
            </a:r>
            <a:r>
              <a:rPr lang="ru-RU" dirty="0" err="1" smtClean="0">
                <a:latin typeface="+mn-lt"/>
              </a:rPr>
              <a:t>ўлчашни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бажариш</a:t>
            </a:r>
            <a:r>
              <a:rPr lang="ru-RU" dirty="0" smtClean="0">
                <a:latin typeface="+mn-lt"/>
              </a:rPr>
              <a:t>, </a:t>
            </a:r>
            <a:r>
              <a:rPr lang="ru-RU" dirty="0" err="1" smtClean="0">
                <a:latin typeface="+mn-lt"/>
              </a:rPr>
              <a:t>ўлчаш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воситалари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ва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усулларини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билмасдан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туриб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ўрганиш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мумкин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эмас</a:t>
            </a:r>
            <a:r>
              <a:rPr lang="ru-RU" dirty="0" smtClean="0">
                <a:latin typeface="+mn-lt"/>
              </a:rPr>
              <a:t>. </a:t>
            </a:r>
            <a:r>
              <a:rPr lang="ru-RU" dirty="0" err="1" smtClean="0">
                <a:latin typeface="+mn-lt"/>
              </a:rPr>
              <a:t>Турли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ўлчаш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воситалари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мавжудлиги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ўлчаш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техникасини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тўғри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танлашни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талаб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қилади</a:t>
            </a:r>
            <a:r>
              <a:rPr lang="ru-RU" dirty="0" smtClean="0">
                <a:latin typeface="+mn-lt"/>
              </a:rPr>
              <a:t>, у </a:t>
            </a:r>
            <a:r>
              <a:rPr lang="ru-RU" dirty="0" err="1" smtClean="0">
                <a:latin typeface="+mn-lt"/>
              </a:rPr>
              <a:t>берилган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шароитларда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назоратни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керакли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аниқлиги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билан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таъминлайди</a:t>
            </a:r>
            <a:r>
              <a:rPr lang="ru-RU" dirty="0" smtClean="0">
                <a:latin typeface="+mn-lt"/>
              </a:rPr>
              <a:t>. </a:t>
            </a:r>
            <a:r>
              <a:rPr lang="ru-RU" dirty="0" err="1" smtClean="0">
                <a:latin typeface="+mn-lt"/>
              </a:rPr>
              <a:t>Технологик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жараёнларни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автоматлаштиришда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ўлчаш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аниқлиги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ва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ўлчаш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воситаларининг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ишончли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ишлаши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муҳим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аҳамиятга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эга</a:t>
            </a:r>
            <a:r>
              <a:rPr lang="ru-RU" dirty="0" smtClean="0">
                <a:latin typeface="+mn-lt"/>
              </a:rPr>
              <a:t>.</a:t>
            </a:r>
          </a:p>
          <a:p>
            <a:pPr indent="0" algn="just">
              <a:lnSpc>
                <a:spcPct val="100000"/>
              </a:lnSpc>
              <a:buNone/>
            </a:pPr>
            <a:r>
              <a:rPr lang="ru-RU" dirty="0" smtClean="0">
                <a:latin typeface="+mn-lt"/>
              </a:rPr>
              <a:t>	</a:t>
            </a:r>
            <a:endParaRPr lang="ru-RU" dirty="0">
              <a:latin typeface="+mn-lt"/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4" name="8.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45240" y="17010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291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68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uz-Cyrl-UZ" sz="2000" b="1" dirty="0"/>
              <a:t>Энергетика соҳасидаги замонавий ўлчов воситалари</a:t>
            </a:r>
            <a:endParaRPr lang="ru-RU" sz="20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4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380812" y="949816"/>
            <a:ext cx="10805520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0" algn="just">
              <a:lnSpc>
                <a:spcPct val="100000"/>
              </a:lnSpc>
              <a:buNone/>
            </a:pPr>
            <a:r>
              <a:rPr lang="ru-RU" dirty="0" smtClean="0">
                <a:latin typeface="+mn-lt"/>
              </a:rPr>
              <a:t>		</a:t>
            </a:r>
            <a:r>
              <a:rPr lang="ru-RU" dirty="0" err="1" smtClean="0">
                <a:latin typeface="+mn-lt"/>
              </a:rPr>
              <a:t>Иссиқлик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электр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энергиясини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тежаш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масалаларига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бизнинг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давлатимизда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катта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аҳамият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берилаётганлиги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сўнги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пайтларда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қатор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давлат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аҳамиятига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қарорлар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қабул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қилинаётганлигини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инобатга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олсак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иссиқлик</a:t>
            </a:r>
            <a:r>
              <a:rPr lang="ru-RU" dirty="0">
                <a:latin typeface="+mn-lt"/>
              </a:rPr>
              <a:t> техник </a:t>
            </a:r>
            <a:r>
              <a:rPr lang="ru-RU" dirty="0" err="1">
                <a:latin typeface="+mn-lt"/>
              </a:rPr>
              <a:t>ўлчовлари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муҳим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аҳамиятга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эгалигини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кўришимиз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мумкин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бўлади</a:t>
            </a:r>
            <a:r>
              <a:rPr lang="ru-RU" dirty="0">
                <a:latin typeface="+mn-lt"/>
              </a:rPr>
              <a:t>. “</a:t>
            </a:r>
            <a:r>
              <a:rPr lang="ru-RU" dirty="0" err="1">
                <a:latin typeface="+mn-lt"/>
              </a:rPr>
              <a:t>Иссиқлик</a:t>
            </a:r>
            <a:r>
              <a:rPr lang="ru-RU" dirty="0">
                <a:latin typeface="+mn-lt"/>
              </a:rPr>
              <a:t> техник </a:t>
            </a:r>
            <a:r>
              <a:rPr lang="ru-RU" dirty="0" err="1">
                <a:latin typeface="+mn-lt"/>
              </a:rPr>
              <a:t>ўлчовлари</a:t>
            </a:r>
            <a:r>
              <a:rPr lang="ru-RU" dirty="0">
                <a:latin typeface="+mn-lt"/>
              </a:rPr>
              <a:t>” </a:t>
            </a:r>
            <a:r>
              <a:rPr lang="ru-RU" dirty="0" err="1">
                <a:latin typeface="+mn-lt"/>
              </a:rPr>
              <a:t>фани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саноатда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жумладан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иссиқлик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энергетикасида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кенг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қўлланиладиган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ўлчов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асбоблари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ҳарорат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босим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сарф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сатҳ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газ </a:t>
            </a:r>
            <a:r>
              <a:rPr lang="ru-RU" dirty="0" err="1">
                <a:latin typeface="+mn-lt"/>
              </a:rPr>
              <a:t>таркибини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таҳлиллагич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қурилмаларини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тузилиши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ишлаш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принсипи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уларни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ўлчаш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хатоликлари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тўғрисида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амалий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назарий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кўникмалар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ҳосил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қилишга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ёрдам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беради</a:t>
            </a:r>
            <a:r>
              <a:rPr lang="ru-RU" dirty="0">
                <a:latin typeface="+mn-lt"/>
              </a:rPr>
              <a:t>.</a:t>
            </a: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4" name="8.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45240" y="15240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135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57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ru-RU" sz="2000" b="1" dirty="0"/>
              <a:t>Т</a:t>
            </a:r>
            <a:r>
              <a:rPr lang="en-US" sz="2000" b="1" dirty="0"/>
              <a:t>E</a:t>
            </a:r>
            <a:r>
              <a:rPr lang="ru-RU" sz="2000" b="1" dirty="0"/>
              <a:t>ЮК ни </a:t>
            </a:r>
            <a:r>
              <a:rPr lang="ru-RU" sz="2000" b="1" dirty="0" err="1" smtClean="0"/>
              <a:t>компенсацион</a:t>
            </a:r>
            <a:r>
              <a:rPr lang="ru-RU" sz="2000" b="1" dirty="0" smtClean="0"/>
              <a:t> </a:t>
            </a:r>
            <a:r>
              <a:rPr lang="ru-RU" sz="2000" b="1" dirty="0" err="1"/>
              <a:t>усул</a:t>
            </a:r>
            <a:r>
              <a:rPr lang="ru-RU" sz="2000" b="1" dirty="0"/>
              <a:t> </a:t>
            </a:r>
            <a:r>
              <a:rPr lang="ru-RU" sz="2000" b="1" dirty="0" err="1"/>
              <a:t>ёрдамида</a:t>
            </a:r>
            <a:r>
              <a:rPr lang="ru-RU" sz="2000" b="1" dirty="0"/>
              <a:t> </a:t>
            </a:r>
            <a:r>
              <a:rPr lang="ru-RU" sz="2000" b="1" dirty="0" err="1"/>
              <a:t>ўлчаш</a:t>
            </a:r>
            <a:endParaRPr lang="ru-RU" sz="20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5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380812" y="1131628"/>
            <a:ext cx="10805520" cy="4247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0" algn="just">
              <a:lnSpc>
                <a:spcPct val="150000"/>
              </a:lnSpc>
              <a:buNone/>
            </a:pPr>
            <a:r>
              <a:rPr lang="ru-RU" dirty="0" smtClean="0">
                <a:latin typeface="+mn-lt"/>
              </a:rPr>
              <a:t>	</a:t>
            </a:r>
            <a:r>
              <a:rPr lang="ru-RU" dirty="0" err="1" smtClean="0">
                <a:latin typeface="+mn-lt"/>
              </a:rPr>
              <a:t>Ҳароратни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ўлчаш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учун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термоелектрик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термометрлар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ишлатилиши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терможуфтнинг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термоелектр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юритувчи</a:t>
            </a:r>
            <a:r>
              <a:rPr lang="ru-RU" dirty="0">
                <a:latin typeface="+mn-lt"/>
              </a:rPr>
              <a:t> кучи </a:t>
            </a:r>
            <a:r>
              <a:rPr lang="ru-RU" dirty="0" err="1">
                <a:latin typeface="+mn-lt"/>
              </a:rPr>
              <a:t>ҳароратга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боғлиқлигига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асосланган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Термоелектр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юритувчи</a:t>
            </a:r>
            <a:r>
              <a:rPr lang="ru-RU" dirty="0">
                <a:latin typeface="+mn-lt"/>
              </a:rPr>
              <a:t> куч </a:t>
            </a:r>
            <a:r>
              <a:rPr lang="ru-RU" dirty="0" err="1">
                <a:latin typeface="+mn-lt"/>
              </a:rPr>
              <a:t>икки</a:t>
            </a:r>
            <a:r>
              <a:rPr lang="ru-RU" dirty="0">
                <a:latin typeface="+mn-lt"/>
              </a:rPr>
              <a:t> хил </a:t>
            </a:r>
            <a:r>
              <a:rPr lang="ru-RU" dirty="0" err="1">
                <a:latin typeface="+mn-lt"/>
              </a:rPr>
              <a:t>ўтказгичдан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тузилган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занжирда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бу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ўтказгичлар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уланган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жойларида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ҳароратлар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фарқи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натижасида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ҳосил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бўлади</a:t>
            </a:r>
            <a:r>
              <a:rPr lang="ru-RU" dirty="0">
                <a:latin typeface="+mn-lt"/>
              </a:rPr>
              <a:t> (3-расм). </a:t>
            </a:r>
            <a:r>
              <a:rPr lang="ru-RU" dirty="0" err="1">
                <a:latin typeface="+mn-lt"/>
              </a:rPr>
              <a:t>Агар</a:t>
            </a:r>
            <a:r>
              <a:rPr lang="ru-RU" dirty="0">
                <a:latin typeface="+mn-lt"/>
              </a:rPr>
              <a:t> а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в </a:t>
            </a:r>
            <a:r>
              <a:rPr lang="ru-RU" dirty="0" err="1">
                <a:latin typeface="+mn-lt"/>
              </a:rPr>
              <a:t>ўтказгичларнинг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занжирга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уланиш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жойида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ҳароратлар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бир</a:t>
            </a:r>
            <a:r>
              <a:rPr lang="ru-RU" dirty="0">
                <a:latin typeface="+mn-lt"/>
              </a:rPr>
              <a:t> хил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тенг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бўлса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унда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потенсиаллар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фарқи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ҳам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қиймати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бўйича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бир-бирига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тенг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фақат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ҳар</a:t>
            </a:r>
            <a:r>
              <a:rPr lang="ru-RU" dirty="0">
                <a:latin typeface="+mn-lt"/>
              </a:rPr>
              <a:t> хил </a:t>
            </a:r>
            <a:r>
              <a:rPr lang="ru-RU" dirty="0" err="1">
                <a:latin typeface="+mn-lt"/>
              </a:rPr>
              <a:t>ишорага</a:t>
            </a:r>
            <a:r>
              <a:rPr lang="ru-RU" dirty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эга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бўлади</a:t>
            </a:r>
            <a:r>
              <a:rPr lang="ru-RU" dirty="0">
                <a:latin typeface="+mn-lt"/>
              </a:rPr>
              <a:t>.</a:t>
            </a:r>
          </a:p>
          <a:p>
            <a:pPr indent="0" algn="just">
              <a:lnSpc>
                <a:spcPct val="150000"/>
              </a:lnSpc>
              <a:buNone/>
            </a:pPr>
            <a:r>
              <a:rPr lang="ru-RU" dirty="0" smtClean="0">
                <a:latin typeface="+mn-lt"/>
              </a:rPr>
              <a:t>	Е</a:t>
            </a:r>
            <a:r>
              <a:rPr lang="en-US" baseline="-25000" dirty="0" err="1">
                <a:latin typeface="+mn-lt"/>
              </a:rPr>
              <a:t>av</a:t>
            </a:r>
            <a:r>
              <a:rPr lang="ru-RU" dirty="0">
                <a:latin typeface="+mn-lt"/>
              </a:rPr>
              <a:t>(</a:t>
            </a:r>
            <a:r>
              <a:rPr lang="en-US" dirty="0">
                <a:latin typeface="+mn-lt"/>
              </a:rPr>
              <a:t>t</a:t>
            </a:r>
            <a:r>
              <a:rPr lang="ru-RU" dirty="0">
                <a:latin typeface="+mn-lt"/>
              </a:rPr>
              <a:t>)= - Е</a:t>
            </a:r>
            <a:r>
              <a:rPr lang="en-US" baseline="-25000" dirty="0" err="1">
                <a:latin typeface="+mn-lt"/>
              </a:rPr>
              <a:t>av</a:t>
            </a:r>
            <a:r>
              <a:rPr lang="ru-RU" dirty="0">
                <a:latin typeface="+mn-lt"/>
              </a:rPr>
              <a:t>(</a:t>
            </a:r>
            <a:r>
              <a:rPr lang="en-US" dirty="0">
                <a:latin typeface="+mn-lt"/>
              </a:rPr>
              <a:t>t</a:t>
            </a:r>
            <a:r>
              <a:rPr lang="ru-RU" dirty="0">
                <a:latin typeface="+mn-lt"/>
              </a:rPr>
              <a:t>)</a:t>
            </a:r>
          </a:p>
          <a:p>
            <a:pPr indent="0" algn="just">
              <a:lnSpc>
                <a:spcPct val="150000"/>
              </a:lnSpc>
              <a:buNone/>
            </a:pPr>
            <a:r>
              <a:rPr lang="ru-RU" dirty="0">
                <a:latin typeface="+mn-lt"/>
              </a:rPr>
              <a:t>	</a:t>
            </a:r>
            <a:r>
              <a:rPr lang="ru-RU" dirty="0" err="1" smtClean="0">
                <a:latin typeface="+mn-lt"/>
              </a:rPr>
              <a:t>Еав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>
                <a:latin typeface="+mn-lt"/>
              </a:rPr>
              <a:t>йиғиндиси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занжирдаги</a:t>
            </a:r>
            <a:r>
              <a:rPr lang="ru-RU" dirty="0">
                <a:latin typeface="+mn-lt"/>
              </a:rPr>
              <a:t> ток </a:t>
            </a:r>
            <a:r>
              <a:rPr lang="ru-RU" dirty="0" err="1">
                <a:latin typeface="+mn-lt"/>
              </a:rPr>
              <a:t>нолга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тенг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бўлади</a:t>
            </a:r>
            <a:r>
              <a:rPr lang="ru-RU" dirty="0">
                <a:latin typeface="+mn-lt"/>
              </a:rPr>
              <a:t>: </a:t>
            </a:r>
          </a:p>
          <a:p>
            <a:pPr indent="0" algn="just">
              <a:lnSpc>
                <a:spcPct val="150000"/>
              </a:lnSpc>
              <a:buNone/>
            </a:pPr>
            <a:r>
              <a:rPr lang="ru-RU" dirty="0" smtClean="0">
                <a:latin typeface="+mn-lt"/>
              </a:rPr>
              <a:t>	Е</a:t>
            </a:r>
            <a:r>
              <a:rPr lang="en-US" baseline="-25000" dirty="0" err="1">
                <a:latin typeface="+mn-lt"/>
              </a:rPr>
              <a:t>av</a:t>
            </a:r>
            <a:r>
              <a:rPr lang="en-US" dirty="0">
                <a:latin typeface="+mn-lt"/>
              </a:rPr>
              <a:t>(t, t0)= </a:t>
            </a:r>
            <a:r>
              <a:rPr lang="ru-RU" dirty="0">
                <a:latin typeface="+mn-lt"/>
              </a:rPr>
              <a:t>Е</a:t>
            </a:r>
            <a:r>
              <a:rPr lang="en-US" baseline="-25000" dirty="0" err="1">
                <a:latin typeface="+mn-lt"/>
              </a:rPr>
              <a:t>av</a:t>
            </a:r>
            <a:r>
              <a:rPr lang="en-US" dirty="0">
                <a:latin typeface="+mn-lt"/>
              </a:rPr>
              <a:t>(t)- </a:t>
            </a:r>
            <a:r>
              <a:rPr lang="ru-RU" dirty="0">
                <a:latin typeface="+mn-lt"/>
              </a:rPr>
              <a:t>Е </a:t>
            </a:r>
            <a:r>
              <a:rPr lang="en-US" dirty="0" err="1">
                <a:latin typeface="+mn-lt"/>
              </a:rPr>
              <a:t>va</a:t>
            </a:r>
            <a:r>
              <a:rPr lang="en-US" dirty="0">
                <a:latin typeface="+mn-lt"/>
              </a:rPr>
              <a:t> (t)=0</a:t>
            </a:r>
            <a:endParaRPr lang="ru-RU" dirty="0">
              <a:latin typeface="+mn-lt"/>
            </a:endParaRPr>
          </a:p>
          <a:p>
            <a:pPr indent="0" algn="just">
              <a:lnSpc>
                <a:spcPct val="150000"/>
              </a:lnSpc>
              <a:buNone/>
            </a:pPr>
            <a:r>
              <a:rPr lang="ru-RU" dirty="0" smtClean="0">
                <a:latin typeface="+mn-lt"/>
              </a:rPr>
              <a:t>	</a:t>
            </a:r>
            <a:r>
              <a:rPr lang="ru-RU" dirty="0" err="1" smtClean="0">
                <a:latin typeface="+mn-lt"/>
              </a:rPr>
              <a:t>Агар</a:t>
            </a:r>
            <a:r>
              <a:rPr lang="ru-RU" dirty="0" smtClean="0">
                <a:latin typeface="+mn-lt"/>
              </a:rPr>
              <a:t> </a:t>
            </a:r>
            <a:r>
              <a:rPr lang="en-US" dirty="0">
                <a:latin typeface="+mn-lt"/>
              </a:rPr>
              <a:t>t</a:t>
            </a:r>
            <a:r>
              <a:rPr lang="ru-RU" dirty="0">
                <a:latin typeface="+mn-lt"/>
                <a:sym typeface="Symbol" panose="05050102010706020507" pitchFamily="18" charset="2"/>
              </a:rPr>
              <a:t></a:t>
            </a:r>
            <a:r>
              <a:rPr lang="en-US" dirty="0">
                <a:latin typeface="+mn-lt"/>
              </a:rPr>
              <a:t>t</a:t>
            </a:r>
            <a:r>
              <a:rPr lang="en-US" baseline="-25000" dirty="0">
                <a:latin typeface="+mn-lt"/>
              </a:rPr>
              <a:t>0</a:t>
            </a:r>
            <a:r>
              <a:rPr lang="en-US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унда</a:t>
            </a:r>
            <a:r>
              <a:rPr lang="ru-RU" dirty="0">
                <a:latin typeface="+mn-lt"/>
              </a:rPr>
              <a:t> Т</a:t>
            </a:r>
            <a:r>
              <a:rPr lang="en-US" dirty="0">
                <a:latin typeface="+mn-lt"/>
              </a:rPr>
              <a:t>E</a:t>
            </a:r>
            <a:r>
              <a:rPr lang="ru-RU" dirty="0">
                <a:latin typeface="+mn-lt"/>
              </a:rPr>
              <a:t>ЮК </a:t>
            </a:r>
            <a:r>
              <a:rPr lang="ru-RU" dirty="0" err="1">
                <a:latin typeface="+mn-lt"/>
              </a:rPr>
              <a:t>йиғиндиси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қуйидаги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кўринишга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бўлади</a:t>
            </a:r>
            <a:r>
              <a:rPr lang="en-US" dirty="0">
                <a:latin typeface="+mn-lt"/>
              </a:rPr>
              <a:t>: </a:t>
            </a:r>
            <a:endParaRPr lang="ru-RU" dirty="0">
              <a:latin typeface="+mn-lt"/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4" name="8.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45240" y="11161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051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13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ru-RU" sz="2000" b="1" dirty="0"/>
              <a:t>Т</a:t>
            </a:r>
            <a:r>
              <a:rPr lang="en-US" sz="2000" b="1" dirty="0"/>
              <a:t>E</a:t>
            </a:r>
            <a:r>
              <a:rPr lang="ru-RU" sz="2000" b="1" dirty="0"/>
              <a:t>ЮК ни </a:t>
            </a:r>
            <a:r>
              <a:rPr lang="ru-RU" sz="2000" b="1" dirty="0" err="1" smtClean="0"/>
              <a:t>компенсацион</a:t>
            </a:r>
            <a:r>
              <a:rPr lang="ru-RU" sz="2000" b="1" dirty="0" smtClean="0"/>
              <a:t> </a:t>
            </a:r>
            <a:r>
              <a:rPr lang="ru-RU" sz="2000" b="1" dirty="0" err="1"/>
              <a:t>усул</a:t>
            </a:r>
            <a:r>
              <a:rPr lang="ru-RU" sz="2000" b="1" dirty="0"/>
              <a:t> </a:t>
            </a:r>
            <a:r>
              <a:rPr lang="ru-RU" sz="2000" b="1" dirty="0" err="1"/>
              <a:t>ёрдамида</a:t>
            </a:r>
            <a:r>
              <a:rPr lang="ru-RU" sz="2000" b="1" dirty="0"/>
              <a:t> </a:t>
            </a:r>
            <a:r>
              <a:rPr lang="ru-RU" sz="2000" b="1" dirty="0" err="1"/>
              <a:t>ўлчаш</a:t>
            </a:r>
            <a:endParaRPr lang="ru-RU" sz="20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6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380812" y="818242"/>
            <a:ext cx="10805520" cy="2986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0" algn="just">
              <a:buNone/>
            </a:pPr>
            <a:r>
              <a:rPr lang="ru-RU" dirty="0" smtClean="0">
                <a:latin typeface="+mn-lt"/>
              </a:rPr>
              <a:t>	</a:t>
            </a:r>
            <a:r>
              <a:rPr lang="ru-RU" dirty="0" err="1" smtClean="0">
                <a:latin typeface="+mn-lt"/>
              </a:rPr>
              <a:t>Агар</a:t>
            </a:r>
            <a:r>
              <a:rPr lang="ru-RU" dirty="0" smtClean="0">
                <a:latin typeface="+mn-lt"/>
              </a:rPr>
              <a:t> </a:t>
            </a:r>
            <a:r>
              <a:rPr lang="en-US" dirty="0">
                <a:latin typeface="+mn-lt"/>
              </a:rPr>
              <a:t>t</a:t>
            </a:r>
            <a:r>
              <a:rPr lang="ru-RU" dirty="0">
                <a:latin typeface="+mn-lt"/>
                <a:sym typeface="Symbol" panose="05050102010706020507" pitchFamily="18" charset="2"/>
              </a:rPr>
              <a:t></a:t>
            </a:r>
            <a:r>
              <a:rPr lang="en-US" dirty="0">
                <a:latin typeface="+mn-lt"/>
              </a:rPr>
              <a:t>t</a:t>
            </a:r>
            <a:r>
              <a:rPr lang="en-US" baseline="-25000" dirty="0">
                <a:latin typeface="+mn-lt"/>
              </a:rPr>
              <a:t>0</a:t>
            </a:r>
            <a:r>
              <a:rPr lang="en-US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унда</a:t>
            </a:r>
            <a:r>
              <a:rPr lang="ru-RU" dirty="0">
                <a:latin typeface="+mn-lt"/>
              </a:rPr>
              <a:t> Т</a:t>
            </a:r>
            <a:r>
              <a:rPr lang="en-US" dirty="0">
                <a:latin typeface="+mn-lt"/>
              </a:rPr>
              <a:t>E</a:t>
            </a:r>
            <a:r>
              <a:rPr lang="ru-RU" dirty="0">
                <a:latin typeface="+mn-lt"/>
              </a:rPr>
              <a:t>ЮК </a:t>
            </a:r>
            <a:r>
              <a:rPr lang="ru-RU" dirty="0" err="1">
                <a:latin typeface="+mn-lt"/>
              </a:rPr>
              <a:t>йиғиндиси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қуйидаги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кўринишга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бўлади</a:t>
            </a:r>
            <a:r>
              <a:rPr lang="en-US" dirty="0">
                <a:latin typeface="+mn-lt"/>
              </a:rPr>
              <a:t>: </a:t>
            </a:r>
            <a:endParaRPr lang="ru-RU" dirty="0">
              <a:latin typeface="+mn-lt"/>
            </a:endParaRPr>
          </a:p>
          <a:p>
            <a:pPr indent="0" algn="ctr">
              <a:buNone/>
            </a:pPr>
            <a:r>
              <a:rPr lang="ru-RU" dirty="0">
                <a:latin typeface="+mn-lt"/>
              </a:rPr>
              <a:t>Е</a:t>
            </a:r>
            <a:r>
              <a:rPr lang="en-US" baseline="-25000" dirty="0" err="1">
                <a:latin typeface="+mn-lt"/>
              </a:rPr>
              <a:t>av</a:t>
            </a:r>
            <a:r>
              <a:rPr lang="en-US" dirty="0">
                <a:latin typeface="+mn-lt"/>
              </a:rPr>
              <a:t>(t, t0)= </a:t>
            </a:r>
            <a:r>
              <a:rPr lang="ru-RU" dirty="0">
                <a:latin typeface="+mn-lt"/>
              </a:rPr>
              <a:t>Е</a:t>
            </a:r>
            <a:r>
              <a:rPr lang="en-US" baseline="-25000" dirty="0" err="1">
                <a:latin typeface="+mn-lt"/>
              </a:rPr>
              <a:t>av</a:t>
            </a:r>
            <a:r>
              <a:rPr lang="en-US" dirty="0">
                <a:latin typeface="+mn-lt"/>
              </a:rPr>
              <a:t>(t)- </a:t>
            </a:r>
            <a:r>
              <a:rPr lang="ru-RU" dirty="0">
                <a:latin typeface="+mn-lt"/>
              </a:rPr>
              <a:t>Е </a:t>
            </a:r>
            <a:r>
              <a:rPr lang="en-US" dirty="0" err="1">
                <a:latin typeface="+mn-lt"/>
              </a:rPr>
              <a:t>va</a:t>
            </a:r>
            <a:r>
              <a:rPr lang="en-US" dirty="0">
                <a:latin typeface="+mn-lt"/>
              </a:rPr>
              <a:t> (t) </a:t>
            </a:r>
            <a:r>
              <a:rPr lang="ru-RU" dirty="0">
                <a:latin typeface="+mn-lt"/>
                <a:sym typeface="Symbol" panose="05050102010706020507" pitchFamily="18" charset="2"/>
              </a:rPr>
              <a:t></a:t>
            </a:r>
            <a:r>
              <a:rPr lang="en-US" dirty="0">
                <a:latin typeface="+mn-lt"/>
              </a:rPr>
              <a:t>0 (1)</a:t>
            </a:r>
            <a:endParaRPr lang="ru-RU" dirty="0">
              <a:latin typeface="+mn-lt"/>
            </a:endParaRPr>
          </a:p>
          <a:p>
            <a:pPr indent="0" algn="just">
              <a:buNone/>
            </a:pPr>
            <a:r>
              <a:rPr lang="ru-RU" dirty="0" smtClean="0">
                <a:latin typeface="+mn-lt"/>
              </a:rPr>
              <a:t>	Т</a:t>
            </a:r>
            <a:r>
              <a:rPr lang="en-US" dirty="0">
                <a:latin typeface="+mn-lt"/>
              </a:rPr>
              <a:t>E</a:t>
            </a:r>
            <a:r>
              <a:rPr lang="ru-RU" dirty="0">
                <a:latin typeface="+mn-lt"/>
              </a:rPr>
              <a:t>ЮК ни </a:t>
            </a:r>
            <a:r>
              <a:rPr lang="ru-RU" dirty="0" err="1">
                <a:latin typeface="+mn-lt"/>
              </a:rPr>
              <a:t>ўлчаш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учун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термоелектрик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термометрнинг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занжирига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ўлчаш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асбоби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уланади</a:t>
            </a:r>
            <a:r>
              <a:rPr lang="en-US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унинг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уланиши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занжирга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яна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битта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учинчи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ўтказгич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жойини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киритишни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талаб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этади</a:t>
            </a:r>
            <a:r>
              <a:rPr lang="en-US" dirty="0">
                <a:latin typeface="+mn-lt"/>
              </a:rPr>
              <a:t>.</a:t>
            </a:r>
            <a:endParaRPr lang="ru-RU" dirty="0">
              <a:latin typeface="+mn-lt"/>
            </a:endParaRPr>
          </a:p>
          <a:p>
            <a:pPr indent="0" algn="just">
              <a:buNone/>
            </a:pPr>
            <a:r>
              <a:rPr lang="ru-RU" dirty="0" smtClean="0">
                <a:latin typeface="+mn-lt"/>
              </a:rPr>
              <a:t>	</a:t>
            </a:r>
            <a:r>
              <a:rPr lang="ru-RU" dirty="0" err="1" smtClean="0">
                <a:latin typeface="+mn-lt"/>
              </a:rPr>
              <a:t>Учта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ўтказгич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улаш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жойининг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ҳарорати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тенг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бўлса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унда</a:t>
            </a:r>
            <a:r>
              <a:rPr lang="ru-RU" dirty="0">
                <a:latin typeface="+mn-lt"/>
              </a:rPr>
              <a:t> Т</a:t>
            </a:r>
            <a:r>
              <a:rPr lang="en-US" dirty="0">
                <a:latin typeface="+mn-lt"/>
              </a:rPr>
              <a:t>E</a:t>
            </a:r>
            <a:r>
              <a:rPr lang="ru-RU" dirty="0">
                <a:latin typeface="+mn-lt"/>
              </a:rPr>
              <a:t>ЮК </a:t>
            </a:r>
            <a:r>
              <a:rPr lang="ru-RU" dirty="0" err="1">
                <a:latin typeface="+mn-lt"/>
              </a:rPr>
              <a:t>қуйидагига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тенг</a:t>
            </a:r>
            <a:r>
              <a:rPr lang="ru-RU" dirty="0">
                <a:latin typeface="+mn-lt"/>
              </a:rPr>
              <a:t>: </a:t>
            </a:r>
          </a:p>
          <a:p>
            <a:pPr indent="0" algn="ctr">
              <a:buNone/>
            </a:pPr>
            <a:r>
              <a:rPr lang="ru-RU" dirty="0">
                <a:latin typeface="+mn-lt"/>
              </a:rPr>
              <a:t>Е</a:t>
            </a:r>
            <a:r>
              <a:rPr lang="en-US" baseline="-25000" dirty="0" err="1">
                <a:latin typeface="+mn-lt"/>
              </a:rPr>
              <a:t>avc</a:t>
            </a:r>
            <a:r>
              <a:rPr lang="ru-RU" dirty="0">
                <a:latin typeface="+mn-lt"/>
              </a:rPr>
              <a:t>(</a:t>
            </a:r>
            <a:r>
              <a:rPr lang="en-US" dirty="0">
                <a:latin typeface="+mn-lt"/>
              </a:rPr>
              <a:t>t</a:t>
            </a:r>
            <a:r>
              <a:rPr lang="ru-RU" dirty="0">
                <a:latin typeface="+mn-lt"/>
              </a:rPr>
              <a:t>)=Е</a:t>
            </a:r>
            <a:r>
              <a:rPr lang="en-US" baseline="-25000" dirty="0" err="1">
                <a:latin typeface="+mn-lt"/>
              </a:rPr>
              <a:t>av</a:t>
            </a:r>
            <a:r>
              <a:rPr lang="ru-RU" dirty="0">
                <a:latin typeface="+mn-lt"/>
              </a:rPr>
              <a:t>(</a:t>
            </a:r>
            <a:r>
              <a:rPr lang="en-US" dirty="0">
                <a:latin typeface="+mn-lt"/>
              </a:rPr>
              <a:t>t</a:t>
            </a:r>
            <a:r>
              <a:rPr lang="ru-RU" dirty="0">
                <a:latin typeface="+mn-lt"/>
              </a:rPr>
              <a:t>)+Е</a:t>
            </a:r>
            <a:r>
              <a:rPr lang="en-US" baseline="-25000" dirty="0" err="1">
                <a:latin typeface="+mn-lt"/>
              </a:rPr>
              <a:t>vc</a:t>
            </a:r>
            <a:r>
              <a:rPr lang="ru-RU" dirty="0">
                <a:latin typeface="+mn-lt"/>
              </a:rPr>
              <a:t>(</a:t>
            </a:r>
            <a:r>
              <a:rPr lang="en-US" dirty="0">
                <a:latin typeface="+mn-lt"/>
              </a:rPr>
              <a:t>t</a:t>
            </a:r>
            <a:r>
              <a:rPr lang="ru-RU" dirty="0">
                <a:latin typeface="+mn-lt"/>
              </a:rPr>
              <a:t>)+Е</a:t>
            </a:r>
            <a:r>
              <a:rPr lang="en-US" baseline="-25000" dirty="0">
                <a:latin typeface="+mn-lt"/>
              </a:rPr>
              <a:t>ca</a:t>
            </a:r>
            <a:r>
              <a:rPr lang="ru-RU" dirty="0">
                <a:latin typeface="+mn-lt"/>
              </a:rPr>
              <a:t>(</a:t>
            </a:r>
            <a:r>
              <a:rPr lang="en-US" dirty="0">
                <a:latin typeface="+mn-lt"/>
              </a:rPr>
              <a:t>t</a:t>
            </a:r>
            <a:r>
              <a:rPr lang="ru-RU" dirty="0">
                <a:latin typeface="+mn-lt"/>
              </a:rPr>
              <a:t>)=0 (2)</a:t>
            </a:r>
            <a:br>
              <a:rPr lang="ru-RU" dirty="0">
                <a:latin typeface="+mn-lt"/>
              </a:rPr>
            </a:br>
            <a:endParaRPr lang="ru-RU" dirty="0">
              <a:latin typeface="+mn-lt"/>
            </a:endParaRPr>
          </a:p>
          <a:p>
            <a:pPr indent="0" algn="just">
              <a:buNone/>
            </a:pPr>
            <a:r>
              <a:rPr lang="ru-RU" dirty="0" smtClean="0">
                <a:latin typeface="+mn-lt"/>
              </a:rPr>
              <a:t>	</a:t>
            </a:r>
            <a:r>
              <a:rPr lang="ru-RU" dirty="0" err="1" smtClean="0">
                <a:latin typeface="+mn-lt"/>
              </a:rPr>
              <a:t>Агар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>
                <a:latin typeface="+mn-lt"/>
              </a:rPr>
              <a:t>учта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ўтказгичдан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иборат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термоелектрик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занжирни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кўриб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чиқсак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унда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учинчи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ўтказгичнинг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улаш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жойида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ҳарорат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ўлчанаётган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ҳароратга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тенг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бўлмаса</a:t>
            </a:r>
            <a:r>
              <a:rPr lang="ru-RU" dirty="0">
                <a:latin typeface="+mn-lt"/>
              </a:rPr>
              <a:t>, </a:t>
            </a:r>
            <a:r>
              <a:rPr lang="uz-Cyrl-UZ" dirty="0">
                <a:latin typeface="+mn-lt"/>
              </a:rPr>
              <a:t>қуйидаги формуладан келиб чиқади</a:t>
            </a:r>
            <a:endParaRPr lang="ru-RU" dirty="0">
              <a:latin typeface="+mn-lt"/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4" name="8.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45240" y="10432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504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52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ru-RU" sz="2000" b="1" dirty="0"/>
              <a:t>Т</a:t>
            </a:r>
            <a:r>
              <a:rPr lang="en-US" sz="2000" b="1" dirty="0"/>
              <a:t>E</a:t>
            </a:r>
            <a:r>
              <a:rPr lang="ru-RU" sz="2000" b="1" dirty="0"/>
              <a:t>ЮК ни </a:t>
            </a:r>
            <a:r>
              <a:rPr lang="ru-RU" sz="2000" b="1" dirty="0" err="1" smtClean="0"/>
              <a:t>компенсацион</a:t>
            </a:r>
            <a:r>
              <a:rPr lang="ru-RU" sz="2000" b="1" dirty="0" smtClean="0"/>
              <a:t> </a:t>
            </a:r>
            <a:r>
              <a:rPr lang="ru-RU" sz="2000" b="1" dirty="0" err="1"/>
              <a:t>усул</a:t>
            </a:r>
            <a:r>
              <a:rPr lang="ru-RU" sz="2000" b="1" dirty="0"/>
              <a:t> </a:t>
            </a:r>
            <a:r>
              <a:rPr lang="ru-RU" sz="2000" b="1" dirty="0" err="1"/>
              <a:t>ёрдамида</a:t>
            </a:r>
            <a:r>
              <a:rPr lang="ru-RU" sz="2000" b="1" dirty="0"/>
              <a:t> </a:t>
            </a:r>
            <a:r>
              <a:rPr lang="ru-RU" sz="2000" b="1" dirty="0" err="1"/>
              <a:t>ўлчаш</a:t>
            </a:r>
            <a:endParaRPr lang="ru-RU" sz="20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7</a:t>
            </a:fld>
            <a:endParaRPr lang="en-US" dirty="0"/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0320020"/>
              </p:ext>
            </p:extLst>
          </p:nvPr>
        </p:nvGraphicFramePr>
        <p:xfrm>
          <a:off x="1623568" y="949816"/>
          <a:ext cx="8113947" cy="1742257"/>
        </p:xfrm>
        <a:graphic>
          <a:graphicData uri="http://schemas.openxmlformats.org/drawingml/2006/table">
            <a:tbl>
              <a:tblPr firstRow="1" firstCol="1" bandRow="1">
                <a:tableStyleId>{BC89EF96-8CEA-46FF-86C4-4CE0E7609802}</a:tableStyleId>
              </a:tblPr>
              <a:tblGrid>
                <a:gridCol w="6602899">
                  <a:extLst>
                    <a:ext uri="{9D8B030D-6E8A-4147-A177-3AD203B41FA5}">
                      <a16:colId xmlns:a16="http://schemas.microsoft.com/office/drawing/2014/main" val="579205469"/>
                    </a:ext>
                  </a:extLst>
                </a:gridCol>
                <a:gridCol w="1511048">
                  <a:extLst>
                    <a:ext uri="{9D8B030D-6E8A-4147-A177-3AD203B41FA5}">
                      <a16:colId xmlns:a16="http://schemas.microsoft.com/office/drawing/2014/main" val="241156988"/>
                    </a:ext>
                  </a:extLst>
                </a:gridCol>
              </a:tblGrid>
              <a:tr h="3978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Cyrl-UZ" sz="1800">
                          <a:effectLst/>
                        </a:rPr>
                        <a:t>Е</a:t>
                      </a:r>
                      <a:r>
                        <a:rPr lang="uz-Cyrl-UZ" sz="1800" baseline="-25000">
                          <a:effectLst/>
                        </a:rPr>
                        <a:t>avc</a:t>
                      </a:r>
                      <a:r>
                        <a:rPr lang="uz-Cyrl-UZ" sz="1800">
                          <a:effectLst/>
                        </a:rPr>
                        <a:t>(t, t</a:t>
                      </a:r>
                      <a:r>
                        <a:rPr lang="uz-Cyrl-UZ" sz="1800" baseline="-25000">
                          <a:effectLst/>
                        </a:rPr>
                        <a:t>0</a:t>
                      </a:r>
                      <a:r>
                        <a:rPr lang="uz-Cyrl-UZ" sz="1800">
                          <a:effectLst/>
                        </a:rPr>
                        <a:t>)=Е</a:t>
                      </a:r>
                      <a:r>
                        <a:rPr lang="uz-Cyrl-UZ" sz="1800" baseline="-25000">
                          <a:effectLst/>
                        </a:rPr>
                        <a:t>av</a:t>
                      </a:r>
                      <a:r>
                        <a:rPr lang="uz-Cyrl-UZ" sz="1800">
                          <a:effectLst/>
                        </a:rPr>
                        <a:t>(t)+Е</a:t>
                      </a:r>
                      <a:r>
                        <a:rPr lang="uz-Cyrl-UZ" sz="1800" baseline="-25000">
                          <a:effectLst/>
                        </a:rPr>
                        <a:t>vc</a:t>
                      </a:r>
                      <a:r>
                        <a:rPr lang="uz-Cyrl-UZ" sz="1800">
                          <a:effectLst/>
                        </a:rPr>
                        <a:t>(t</a:t>
                      </a:r>
                      <a:r>
                        <a:rPr lang="uz-Cyrl-UZ" sz="1800" baseline="-25000">
                          <a:effectLst/>
                        </a:rPr>
                        <a:t>0</a:t>
                      </a:r>
                      <a:r>
                        <a:rPr lang="uz-Cyrl-UZ" sz="1800">
                          <a:effectLst/>
                        </a:rPr>
                        <a:t>)+Е</a:t>
                      </a:r>
                      <a:r>
                        <a:rPr lang="uz-Cyrl-UZ" sz="1800" baseline="-25000">
                          <a:effectLst/>
                        </a:rPr>
                        <a:t>ca</a:t>
                      </a:r>
                      <a:r>
                        <a:rPr lang="uz-Cyrl-UZ" sz="1800">
                          <a:effectLst/>
                        </a:rPr>
                        <a:t>(t</a:t>
                      </a:r>
                      <a:r>
                        <a:rPr lang="uz-Cyrl-UZ" sz="1800" baseline="-25000">
                          <a:effectLst/>
                        </a:rPr>
                        <a:t>0</a:t>
                      </a:r>
                      <a:r>
                        <a:rPr lang="uz-Cyrl-UZ" sz="1800">
                          <a:effectLst/>
                        </a:rPr>
                        <a:t>)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Yu Mincho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(3)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Yu Mincho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9956184"/>
                  </a:ext>
                </a:extLst>
              </a:tr>
              <a:tr h="5133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(1) ни </a:t>
                      </a:r>
                      <a:r>
                        <a:rPr lang="ru-RU" sz="1800" dirty="0" err="1">
                          <a:effectLst/>
                        </a:rPr>
                        <a:t>қуйидагича</a:t>
                      </a:r>
                      <a:r>
                        <a:rPr lang="ru-RU" sz="1800" dirty="0">
                          <a:effectLst/>
                        </a:rPr>
                        <a:t> </a:t>
                      </a:r>
                      <a:r>
                        <a:rPr lang="ru-RU" sz="1800" dirty="0" err="1">
                          <a:effectLst/>
                        </a:rPr>
                        <a:t>ёзиш</a:t>
                      </a:r>
                      <a:r>
                        <a:rPr lang="ru-RU" sz="1800" dirty="0">
                          <a:effectLst/>
                        </a:rPr>
                        <a:t> </a:t>
                      </a:r>
                      <a:r>
                        <a:rPr lang="ru-RU" sz="1800" dirty="0" err="1">
                          <a:effectLst/>
                        </a:rPr>
                        <a:t>мумкин</a:t>
                      </a:r>
                      <a:r>
                        <a:rPr lang="ru-RU" sz="1800" dirty="0">
                          <a:effectLst/>
                        </a:rPr>
                        <a:t>:</a:t>
                      </a:r>
                      <a:br>
                        <a:rPr lang="ru-RU" sz="1800" dirty="0">
                          <a:effectLst/>
                        </a:rPr>
                      </a:br>
                      <a:r>
                        <a:rPr lang="ru-RU" sz="1800" dirty="0" err="1">
                          <a:effectLst/>
                        </a:rPr>
                        <a:t>Е</a:t>
                      </a:r>
                      <a:r>
                        <a:rPr lang="ru-RU" sz="1800" baseline="-25000" dirty="0" err="1">
                          <a:effectLst/>
                        </a:rPr>
                        <a:t>vc</a:t>
                      </a:r>
                      <a:r>
                        <a:rPr lang="ru-RU" sz="1800" dirty="0">
                          <a:effectLst/>
                        </a:rPr>
                        <a:t>(t</a:t>
                      </a:r>
                      <a:r>
                        <a:rPr lang="ru-RU" sz="1800" baseline="-25000" dirty="0">
                          <a:effectLst/>
                        </a:rPr>
                        <a:t>0</a:t>
                      </a:r>
                      <a:r>
                        <a:rPr lang="ru-RU" sz="1800" dirty="0">
                          <a:effectLst/>
                        </a:rPr>
                        <a:t>)+</a:t>
                      </a:r>
                      <a:r>
                        <a:rPr lang="ru-RU" sz="1800" dirty="0" err="1">
                          <a:effectLst/>
                        </a:rPr>
                        <a:t>Е</a:t>
                      </a:r>
                      <a:r>
                        <a:rPr lang="ru-RU" sz="1800" baseline="-25000" dirty="0" err="1">
                          <a:effectLst/>
                        </a:rPr>
                        <a:t>ca</a:t>
                      </a:r>
                      <a:r>
                        <a:rPr lang="ru-RU" sz="1800" dirty="0">
                          <a:effectLst/>
                        </a:rPr>
                        <a:t>(t0)=</a:t>
                      </a:r>
                      <a:r>
                        <a:rPr lang="ru-RU" sz="1800" dirty="0" err="1">
                          <a:effectLst/>
                        </a:rPr>
                        <a:t>Е</a:t>
                      </a:r>
                      <a:r>
                        <a:rPr lang="ru-RU" sz="1800" baseline="-25000" dirty="0" err="1">
                          <a:effectLst/>
                        </a:rPr>
                        <a:t>va</a:t>
                      </a:r>
                      <a:r>
                        <a:rPr lang="ru-RU" sz="1800" dirty="0">
                          <a:effectLst/>
                        </a:rPr>
                        <a:t>(t</a:t>
                      </a:r>
                      <a:r>
                        <a:rPr lang="ru-RU" sz="1800" baseline="-25000" dirty="0">
                          <a:effectLst/>
                        </a:rPr>
                        <a:t>0</a:t>
                      </a:r>
                      <a:r>
                        <a:rPr lang="ru-RU" sz="1800" dirty="0">
                          <a:effectLst/>
                        </a:rPr>
                        <a:t>)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Yu Mincho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(4)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Yu Mincho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75239724"/>
                  </a:ext>
                </a:extLst>
              </a:tr>
              <a:tr h="79574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(3) дан </a:t>
                      </a:r>
                      <a:r>
                        <a:rPr lang="ru-RU" sz="1800" dirty="0" err="1">
                          <a:effectLst/>
                        </a:rPr>
                        <a:t>қуйидаги</a:t>
                      </a:r>
                      <a:r>
                        <a:rPr lang="ru-RU" sz="1800" dirty="0">
                          <a:effectLst/>
                        </a:rPr>
                        <a:t> </a:t>
                      </a:r>
                      <a:r>
                        <a:rPr lang="ru-RU" sz="1800" dirty="0" err="1">
                          <a:effectLst/>
                        </a:rPr>
                        <a:t>келиб</a:t>
                      </a:r>
                      <a:r>
                        <a:rPr lang="ru-RU" sz="1800" dirty="0">
                          <a:effectLst/>
                        </a:rPr>
                        <a:t> </a:t>
                      </a:r>
                      <a:r>
                        <a:rPr lang="ru-RU" sz="1800" dirty="0" err="1">
                          <a:effectLst/>
                        </a:rPr>
                        <a:t>чиқади</a:t>
                      </a:r>
                      <a:r>
                        <a:rPr lang="ru-RU" sz="1800" dirty="0">
                          <a:effectLst/>
                        </a:rPr>
                        <a:t>:</a:t>
                      </a:r>
                      <a:br>
                        <a:rPr lang="ru-RU" sz="1800" dirty="0">
                          <a:effectLst/>
                        </a:rPr>
                      </a:br>
                      <a:r>
                        <a:rPr lang="ru-RU" sz="1800" dirty="0">
                          <a:effectLst/>
                        </a:rPr>
                        <a:t>Е(t, t0)=</a:t>
                      </a:r>
                      <a:r>
                        <a:rPr lang="ru-RU" sz="1800" dirty="0" err="1">
                          <a:effectLst/>
                        </a:rPr>
                        <a:t>Еav</a:t>
                      </a:r>
                      <a:r>
                        <a:rPr lang="ru-RU" sz="1800" dirty="0">
                          <a:effectLst/>
                        </a:rPr>
                        <a:t>(t)-</a:t>
                      </a:r>
                      <a:r>
                        <a:rPr lang="ru-RU" sz="1800" dirty="0" err="1">
                          <a:effectLst/>
                        </a:rPr>
                        <a:t>Еav</a:t>
                      </a:r>
                      <a:r>
                        <a:rPr lang="ru-RU" sz="1800" dirty="0">
                          <a:effectLst/>
                        </a:rPr>
                        <a:t>(t0)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Yu Mincho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(5)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Yu Mincho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95622561"/>
                  </a:ext>
                </a:extLst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277780" y="2920672"/>
            <a:ext cx="1080552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spcAft>
                <a:spcPts val="0"/>
              </a:spcAft>
            </a:pPr>
            <a:r>
              <a:rPr lang="ru-RU" dirty="0" err="1">
                <a:latin typeface="Times New Roman" panose="02020603050405020304" pitchFamily="18" charset="0"/>
                <a:ea typeface="Yu Mincho"/>
              </a:rPr>
              <a:t>Яъни</a:t>
            </a:r>
            <a:r>
              <a:rPr lang="ru-RU" dirty="0">
                <a:latin typeface="Times New Roman" panose="02020603050405020304" pitchFamily="18" charset="0"/>
                <a:ea typeface="Yu Mincho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Yu Mincho"/>
              </a:rPr>
              <a:t>уч</a:t>
            </a:r>
            <a:r>
              <a:rPr lang="ru-RU" dirty="0">
                <a:latin typeface="Times New Roman" panose="02020603050405020304" pitchFamily="18" charset="0"/>
                <a:ea typeface="Yu Mincho"/>
              </a:rPr>
              <a:t> хил </a:t>
            </a:r>
            <a:r>
              <a:rPr lang="ru-RU" dirty="0" err="1">
                <a:latin typeface="Times New Roman" panose="02020603050405020304" pitchFamily="18" charset="0"/>
                <a:ea typeface="Yu Mincho"/>
              </a:rPr>
              <a:t>ўтказгичдан</a:t>
            </a:r>
            <a:r>
              <a:rPr lang="ru-RU" dirty="0">
                <a:latin typeface="Times New Roman" panose="02020603050405020304" pitchFamily="18" charset="0"/>
                <a:ea typeface="Yu Mincho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Yu Mincho"/>
              </a:rPr>
              <a:t>ташкил</a:t>
            </a:r>
            <a:r>
              <a:rPr lang="ru-RU" dirty="0">
                <a:latin typeface="Times New Roman" panose="02020603050405020304" pitchFamily="18" charset="0"/>
                <a:ea typeface="Yu Mincho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Yu Mincho"/>
              </a:rPr>
              <a:t>топган</a:t>
            </a:r>
            <a:r>
              <a:rPr lang="ru-RU" dirty="0">
                <a:latin typeface="Times New Roman" panose="02020603050405020304" pitchFamily="18" charset="0"/>
                <a:ea typeface="Yu Mincho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Yu Mincho"/>
              </a:rPr>
              <a:t>занжирнинг</a:t>
            </a:r>
            <a:r>
              <a:rPr lang="ru-RU" dirty="0">
                <a:latin typeface="Times New Roman" panose="02020603050405020304" pitchFamily="18" charset="0"/>
                <a:ea typeface="Yu Mincho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Yu Mincho"/>
              </a:rPr>
              <a:t>ТEЮКи</a:t>
            </a:r>
            <a:r>
              <a:rPr lang="ru-RU" dirty="0">
                <a:latin typeface="Times New Roman" panose="02020603050405020304" pitchFamily="18" charset="0"/>
                <a:ea typeface="Yu Mincho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Yu Mincho"/>
              </a:rPr>
              <a:t>икки</a:t>
            </a:r>
            <a:r>
              <a:rPr lang="ru-RU" dirty="0">
                <a:latin typeface="Times New Roman" panose="02020603050405020304" pitchFamily="18" charset="0"/>
                <a:ea typeface="Yu Mincho"/>
              </a:rPr>
              <a:t> хил </a:t>
            </a:r>
            <a:r>
              <a:rPr lang="ru-RU" dirty="0" err="1">
                <a:latin typeface="Times New Roman" panose="02020603050405020304" pitchFamily="18" charset="0"/>
                <a:ea typeface="Yu Mincho"/>
              </a:rPr>
              <a:t>ўтказгичдан</a:t>
            </a:r>
            <a:r>
              <a:rPr lang="ru-RU" dirty="0">
                <a:latin typeface="Times New Roman" panose="02020603050405020304" pitchFamily="18" charset="0"/>
                <a:ea typeface="Yu Mincho"/>
              </a:rPr>
              <a:t/>
            </a:r>
            <a:br>
              <a:rPr lang="ru-RU" dirty="0">
                <a:latin typeface="Times New Roman" panose="02020603050405020304" pitchFamily="18" charset="0"/>
                <a:ea typeface="Yu Mincho"/>
              </a:rPr>
            </a:br>
            <a:r>
              <a:rPr lang="ru-RU" dirty="0" err="1">
                <a:latin typeface="Times New Roman" panose="02020603050405020304" pitchFamily="18" charset="0"/>
                <a:ea typeface="Yu Mincho"/>
              </a:rPr>
              <a:t>ташкил</a:t>
            </a:r>
            <a:r>
              <a:rPr lang="ru-RU" dirty="0">
                <a:latin typeface="Times New Roman" panose="02020603050405020304" pitchFamily="18" charset="0"/>
                <a:ea typeface="Yu Mincho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Yu Mincho"/>
              </a:rPr>
              <a:t>топган</a:t>
            </a:r>
            <a:r>
              <a:rPr lang="ru-RU" dirty="0">
                <a:latin typeface="Times New Roman" panose="02020603050405020304" pitchFamily="18" charset="0"/>
                <a:ea typeface="Yu Mincho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Yu Mincho"/>
              </a:rPr>
              <a:t>занжирнинг</a:t>
            </a:r>
            <a:r>
              <a:rPr lang="ru-RU" dirty="0">
                <a:latin typeface="Times New Roman" panose="02020603050405020304" pitchFamily="18" charset="0"/>
                <a:ea typeface="Yu Mincho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Yu Mincho"/>
              </a:rPr>
              <a:t>ТEЮКи</a:t>
            </a:r>
            <a:r>
              <a:rPr lang="ru-RU" dirty="0">
                <a:latin typeface="Times New Roman" panose="02020603050405020304" pitchFamily="18" charset="0"/>
                <a:ea typeface="Yu Mincho"/>
              </a:rPr>
              <a:t> дан </a:t>
            </a:r>
            <a:r>
              <a:rPr lang="ru-RU" dirty="0" err="1">
                <a:latin typeface="Times New Roman" panose="02020603050405020304" pitchFamily="18" charset="0"/>
                <a:ea typeface="Yu Mincho"/>
              </a:rPr>
              <a:t>фарқланмайди</a:t>
            </a:r>
            <a:r>
              <a:rPr lang="ru-RU" dirty="0">
                <a:latin typeface="Times New Roman" panose="02020603050405020304" pitchFamily="18" charset="0"/>
                <a:ea typeface="Yu Mincho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Yu Mincho"/>
              </a:rPr>
              <a:t>Учинчи</a:t>
            </a:r>
            <a:r>
              <a:rPr lang="ru-RU" dirty="0">
                <a:latin typeface="Times New Roman" panose="02020603050405020304" pitchFamily="18" charset="0"/>
                <a:ea typeface="Yu Mincho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Yu Mincho"/>
              </a:rPr>
              <a:t>ўтказгични</a:t>
            </a:r>
            <a:r>
              <a:rPr lang="ru-RU" dirty="0">
                <a:latin typeface="Times New Roman" panose="02020603050405020304" pitchFamily="18" charset="0"/>
                <a:ea typeface="Yu Mincho"/>
              </a:rPr>
              <a:t> термометр</a:t>
            </a:r>
            <a:br>
              <a:rPr lang="ru-RU" dirty="0">
                <a:latin typeface="Times New Roman" panose="02020603050405020304" pitchFamily="18" charset="0"/>
                <a:ea typeface="Yu Mincho"/>
              </a:rPr>
            </a:br>
            <a:r>
              <a:rPr lang="ru-RU" dirty="0" err="1">
                <a:latin typeface="Times New Roman" panose="02020603050405020304" pitchFamily="18" charset="0"/>
                <a:ea typeface="Yu Mincho"/>
              </a:rPr>
              <a:t>занжирига</a:t>
            </a:r>
            <a:r>
              <a:rPr lang="ru-RU" dirty="0">
                <a:latin typeface="Times New Roman" panose="02020603050405020304" pitchFamily="18" charset="0"/>
                <a:ea typeface="Yu Mincho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Yu Mincho"/>
              </a:rPr>
              <a:t>улаш</a:t>
            </a:r>
            <a:r>
              <a:rPr lang="ru-RU" dirty="0">
                <a:latin typeface="Times New Roman" panose="02020603050405020304" pitchFamily="18" charset="0"/>
                <a:ea typeface="Yu Mincho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Yu Mincho"/>
              </a:rPr>
              <a:t>хусусиятларига</a:t>
            </a:r>
            <a:r>
              <a:rPr lang="ru-RU" dirty="0">
                <a:latin typeface="Times New Roman" panose="02020603050405020304" pitchFamily="18" charset="0"/>
                <a:ea typeface="Yu Mincho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Yu Mincho"/>
              </a:rPr>
              <a:t>кўра</a:t>
            </a:r>
            <a:r>
              <a:rPr lang="ru-RU" dirty="0">
                <a:latin typeface="Times New Roman" panose="02020603050405020304" pitchFamily="18" charset="0"/>
                <a:ea typeface="Yu Mincho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Yu Mincho"/>
              </a:rPr>
              <a:t>ўлчаш</a:t>
            </a:r>
            <a:r>
              <a:rPr lang="ru-RU" dirty="0">
                <a:latin typeface="Times New Roman" panose="02020603050405020304" pitchFamily="18" charset="0"/>
                <a:ea typeface="Yu Mincho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Yu Mincho"/>
              </a:rPr>
              <a:t>асбоби</a:t>
            </a:r>
            <a:r>
              <a:rPr lang="ru-RU" dirty="0">
                <a:latin typeface="Times New Roman" panose="02020603050405020304" pitchFamily="18" charset="0"/>
                <a:ea typeface="Yu Mincho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Yu Mincho"/>
              </a:rPr>
              <a:t>занжирга</a:t>
            </a:r>
            <a:r>
              <a:rPr lang="ru-RU" dirty="0">
                <a:latin typeface="Times New Roman" panose="02020603050405020304" pitchFamily="18" charset="0"/>
                <a:ea typeface="Yu Mincho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Yu Mincho"/>
              </a:rPr>
              <a:t>икки</a:t>
            </a:r>
            <a:r>
              <a:rPr lang="ru-RU" dirty="0">
                <a:latin typeface="Times New Roman" panose="02020603050405020304" pitchFamily="18" charset="0"/>
                <a:ea typeface="Yu Mincho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Yu Mincho"/>
              </a:rPr>
              <a:t>варинат</a:t>
            </a:r>
            <a:r>
              <a:rPr lang="ru-RU" dirty="0">
                <a:latin typeface="Times New Roman" panose="02020603050405020304" pitchFamily="18" charset="0"/>
                <a:ea typeface="Yu Mincho"/>
              </a:rPr>
              <a:t>: </a:t>
            </a:r>
            <a:r>
              <a:rPr lang="ru-RU" dirty="0" err="1">
                <a:latin typeface="Times New Roman" panose="02020603050405020304" pitchFamily="18" charset="0"/>
                <a:ea typeface="Yu Mincho"/>
              </a:rPr>
              <a:t>электродни</a:t>
            </a:r>
            <a:r>
              <a:rPr lang="ru-RU" dirty="0">
                <a:latin typeface="Times New Roman" panose="02020603050405020304" pitchFamily="18" charset="0"/>
                <a:ea typeface="Yu Mincho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Yu Mincho"/>
              </a:rPr>
              <a:t>узиш</a:t>
            </a:r>
            <a:r>
              <a:rPr lang="ru-RU" dirty="0">
                <a:latin typeface="Times New Roman" panose="02020603050405020304" pitchFamily="18" charset="0"/>
                <a:ea typeface="Yu Mincho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Yu Mincho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Yu Mincho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Yu Mincho"/>
              </a:rPr>
              <a:t>кавшарни</a:t>
            </a:r>
            <a:r>
              <a:rPr lang="ru-RU" dirty="0">
                <a:latin typeface="Times New Roman" panose="02020603050405020304" pitchFamily="18" charset="0"/>
                <a:ea typeface="Yu Mincho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Yu Mincho"/>
              </a:rPr>
              <a:t>узишга</a:t>
            </a:r>
            <a:r>
              <a:rPr lang="ru-RU" dirty="0">
                <a:latin typeface="Times New Roman" panose="02020603050405020304" pitchFamily="18" charset="0"/>
                <a:ea typeface="Yu Mincho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Yu Mincho"/>
              </a:rPr>
              <a:t>кўра</a:t>
            </a:r>
            <a:r>
              <a:rPr lang="ru-RU" dirty="0">
                <a:latin typeface="Times New Roman" panose="02020603050405020304" pitchFamily="18" charset="0"/>
                <a:ea typeface="Yu Mincho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Yu Mincho"/>
              </a:rPr>
              <a:t>киритилиши</a:t>
            </a:r>
            <a:r>
              <a:rPr lang="ru-RU" dirty="0">
                <a:latin typeface="Times New Roman" panose="02020603050405020304" pitchFamily="18" charset="0"/>
                <a:ea typeface="Yu Mincho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Yu Mincho"/>
              </a:rPr>
              <a:t>мумкин</a:t>
            </a:r>
            <a:r>
              <a:rPr lang="ru-RU" dirty="0">
                <a:latin typeface="Times New Roman" panose="02020603050405020304" pitchFamily="18" charset="0"/>
                <a:ea typeface="Yu Mincho"/>
              </a:rPr>
              <a:t>.</a:t>
            </a:r>
          </a:p>
        </p:txBody>
      </p:sp>
      <p:pic>
        <p:nvPicPr>
          <p:cNvPr id="4" name="8.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45240" y="228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967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49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 fontScale="90000"/>
          </a:bodyPr>
          <a:lstStyle/>
          <a:p>
            <a:pPr algn="r"/>
            <a:r>
              <a:rPr lang="ru-RU" b="1" dirty="0" err="1"/>
              <a:t>Милливолтметр</a:t>
            </a:r>
            <a:endParaRPr lang="ru-RU" sz="20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8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380812" y="949816"/>
            <a:ext cx="10805520" cy="193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ru-RU" dirty="0" err="1">
                <a:latin typeface="+mn-lt"/>
              </a:rPr>
              <a:t>Термоелектрик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термометрлар</a:t>
            </a:r>
            <a:r>
              <a:rPr lang="ru-RU" dirty="0">
                <a:latin typeface="+mn-lt"/>
              </a:rPr>
              <a:t> (</a:t>
            </a:r>
            <a:r>
              <a:rPr lang="ru-RU" dirty="0" err="1">
                <a:latin typeface="+mn-lt"/>
              </a:rPr>
              <a:t>терможуфтлар</a:t>
            </a:r>
            <a:r>
              <a:rPr lang="ru-RU" dirty="0">
                <a:latin typeface="+mn-lt"/>
              </a:rPr>
              <a:t>) </a:t>
            </a:r>
            <a:r>
              <a:rPr lang="ru-RU" dirty="0" err="1">
                <a:latin typeface="+mn-lt"/>
              </a:rPr>
              <a:t>комплектидаги</a:t>
            </a:r>
            <a:r>
              <a:rPr lang="ru-RU" dirty="0">
                <a:latin typeface="+mn-lt"/>
              </a:rPr>
              <a:t> ТEЮК ни </a:t>
            </a:r>
            <a:r>
              <a:rPr lang="ru-RU" dirty="0" err="1">
                <a:latin typeface="+mn-lt"/>
              </a:rPr>
              <a:t>ўлчаш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учун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милливолтметр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потенсиометрлар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қўлланилади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Милливолтметрларнинг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тузилиши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у </a:t>
            </a:r>
            <a:r>
              <a:rPr lang="ru-RU" dirty="0" err="1">
                <a:latin typeface="+mn-lt"/>
              </a:rPr>
              <a:t>ёрдамида</a:t>
            </a:r>
            <a:r>
              <a:rPr lang="ru-RU" dirty="0">
                <a:latin typeface="+mn-lt"/>
              </a:rPr>
              <a:t> ТEЮК </a:t>
            </a:r>
            <a:r>
              <a:rPr lang="ru-RU" dirty="0" err="1">
                <a:latin typeface="+mn-lt"/>
              </a:rPr>
              <a:t>ўлчаш</a:t>
            </a:r>
            <a:r>
              <a:rPr lang="ru-RU" dirty="0">
                <a:latin typeface="+mn-lt"/>
              </a:rPr>
              <a:t>.</a:t>
            </a:r>
          </a:p>
          <a:p>
            <a:pPr algn="just"/>
            <a:r>
              <a:rPr lang="ru-RU" dirty="0" err="1">
                <a:latin typeface="+mn-lt"/>
              </a:rPr>
              <a:t>Милливолтметр</a:t>
            </a:r>
            <a:r>
              <a:rPr lang="ru-RU" dirty="0">
                <a:latin typeface="+mn-lt"/>
              </a:rPr>
              <a:t> – </a:t>
            </a:r>
            <a:r>
              <a:rPr lang="ru-RU" dirty="0" err="1">
                <a:latin typeface="+mn-lt"/>
              </a:rPr>
              <a:t>бу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магнитоелектрик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асбобдир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Уларнинг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иш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принсипи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ўтказгичлар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магнит </a:t>
            </a:r>
            <a:r>
              <a:rPr lang="ru-RU" dirty="0" err="1">
                <a:latin typeface="+mn-lt"/>
              </a:rPr>
              <a:t>майдонининг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ўзаро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таъсирига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асосланган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Милливолтмернинг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тузилиши</a:t>
            </a:r>
            <a:r>
              <a:rPr lang="ru-RU" dirty="0">
                <a:latin typeface="+mn-lt"/>
              </a:rPr>
              <a:t> 4-расмда </a:t>
            </a:r>
            <a:r>
              <a:rPr lang="ru-RU" dirty="0" err="1">
                <a:latin typeface="+mn-lt"/>
              </a:rPr>
              <a:t>кўрсатилган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Доимий</a:t>
            </a:r>
            <a:r>
              <a:rPr lang="ru-RU" dirty="0">
                <a:latin typeface="+mn-lt"/>
              </a:rPr>
              <a:t> магнит 1 </a:t>
            </a:r>
            <a:r>
              <a:rPr lang="ru-RU" dirty="0" err="1">
                <a:latin typeface="+mn-lt"/>
              </a:rPr>
              <a:t>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қутб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учлари</a:t>
            </a:r>
            <a:r>
              <a:rPr lang="ru-RU" dirty="0">
                <a:latin typeface="+mn-lt"/>
              </a:rPr>
              <a:t> 2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таянч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подпятниклари</a:t>
            </a:r>
            <a:r>
              <a:rPr lang="ru-RU" dirty="0">
                <a:latin typeface="+mn-lt"/>
              </a:rPr>
              <a:t> 8 да </a:t>
            </a:r>
            <a:r>
              <a:rPr lang="ru-RU" dirty="0" err="1">
                <a:latin typeface="+mn-lt"/>
              </a:rPr>
              <a:t>айланадиган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ўқларда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жойлашган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ўзак</a:t>
            </a:r>
            <a:r>
              <a:rPr lang="ru-RU" dirty="0">
                <a:latin typeface="+mn-lt"/>
              </a:rPr>
              <a:t> 3 </a:t>
            </a:r>
            <a:r>
              <a:rPr lang="ru-RU" dirty="0" err="1">
                <a:latin typeface="+mn-lt"/>
              </a:rPr>
              <a:t>орасидаги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ҳаво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оралиғида</a:t>
            </a:r>
            <a:r>
              <a:rPr lang="ru-RU" dirty="0">
                <a:latin typeface="+mn-lt"/>
              </a:rPr>
              <a:t> рамка 5 </a:t>
            </a:r>
            <a:r>
              <a:rPr lang="ru-RU" dirty="0" err="1">
                <a:latin typeface="+mn-lt"/>
              </a:rPr>
              <a:t>мавжуд</a:t>
            </a:r>
            <a:r>
              <a:rPr lang="ru-RU" dirty="0">
                <a:latin typeface="+mn-lt"/>
              </a:rPr>
              <a:t>. </a:t>
            </a: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4" name="8.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45240" y="17010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124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61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 fontScale="90000"/>
          </a:bodyPr>
          <a:lstStyle/>
          <a:p>
            <a:pPr algn="r"/>
            <a:r>
              <a:rPr lang="ru-RU" b="1" dirty="0" err="1"/>
              <a:t>Милливолтметр</a:t>
            </a:r>
            <a:endParaRPr lang="ru-RU" sz="20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9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380812" y="830869"/>
            <a:ext cx="10805520" cy="24606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ru-RU" dirty="0" smtClean="0">
                <a:latin typeface="+mn-lt"/>
              </a:rPr>
              <a:t>Рамка </a:t>
            </a:r>
            <a:r>
              <a:rPr lang="ru-RU" dirty="0" err="1">
                <a:latin typeface="+mn-lt"/>
              </a:rPr>
              <a:t>эмал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яккалигидаги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ингичка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мис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симнинг</a:t>
            </a:r>
            <a:r>
              <a:rPr lang="ru-RU" dirty="0">
                <a:latin typeface="+mn-lt"/>
              </a:rPr>
              <a:t> лак </a:t>
            </a:r>
            <a:r>
              <a:rPr lang="ru-RU" dirty="0" err="1">
                <a:latin typeface="+mn-lt"/>
              </a:rPr>
              <a:t>билан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бириктирилган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чўлғамларидан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иборат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Унинг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учлари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ўқлар</a:t>
            </a:r>
            <a:r>
              <a:rPr lang="ru-RU" dirty="0">
                <a:latin typeface="+mn-lt"/>
              </a:rPr>
              <a:t> 7 га </a:t>
            </a:r>
            <a:r>
              <a:rPr lang="ru-RU" dirty="0" err="1">
                <a:latin typeface="+mn-lt"/>
              </a:rPr>
              <a:t>уланган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Рамкага</a:t>
            </a:r>
            <a:r>
              <a:rPr lang="ru-RU" dirty="0">
                <a:latin typeface="+mn-lt"/>
              </a:rPr>
              <a:t> стрелка 10, кронштейн 9 </a:t>
            </a:r>
            <a:r>
              <a:rPr lang="ru-RU" dirty="0" err="1">
                <a:latin typeface="+mn-lt"/>
              </a:rPr>
              <a:t>уланган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Стрелканинг</a:t>
            </a:r>
            <a:r>
              <a:rPr lang="ru-RU" dirty="0">
                <a:latin typeface="+mn-lt"/>
              </a:rPr>
              <a:t> учи шкала 11 </a:t>
            </a:r>
            <a:r>
              <a:rPr lang="ru-RU" dirty="0" err="1">
                <a:latin typeface="+mn-lt"/>
              </a:rPr>
              <a:t>бўйлаб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силжиши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мумкин</a:t>
            </a:r>
            <a:r>
              <a:rPr lang="ru-RU" dirty="0">
                <a:latin typeface="+mn-lt"/>
              </a:rPr>
              <a:t>. Рамка </a:t>
            </a:r>
            <a:r>
              <a:rPr lang="ru-RU" dirty="0" err="1">
                <a:latin typeface="+mn-lt"/>
              </a:rPr>
              <a:t>терможуфт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занжирига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уланганда</a:t>
            </a:r>
            <a:r>
              <a:rPr lang="ru-RU" dirty="0">
                <a:latin typeface="+mn-lt"/>
              </a:rPr>
              <a:t> спирал-пружина 6 </a:t>
            </a:r>
            <a:r>
              <a:rPr lang="ru-RU" dirty="0" err="1">
                <a:latin typeface="+mn-lt"/>
              </a:rPr>
              <a:t>орқали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келадиган</a:t>
            </a:r>
            <a:r>
              <a:rPr lang="ru-RU" dirty="0">
                <a:latin typeface="+mn-lt"/>
              </a:rPr>
              <a:t> ток </a:t>
            </a:r>
            <a:r>
              <a:rPr lang="ru-RU" dirty="0" err="1">
                <a:latin typeface="+mn-lt"/>
              </a:rPr>
              <a:t>рамкадан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ўтади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Рамканинг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чўлғами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орқали</a:t>
            </a:r>
            <a:r>
              <a:rPr lang="ru-RU" dirty="0">
                <a:latin typeface="+mn-lt"/>
              </a:rPr>
              <a:t> ток </a:t>
            </a:r>
            <a:r>
              <a:rPr lang="ru-RU" dirty="0" err="1">
                <a:latin typeface="+mn-lt"/>
              </a:rPr>
              <a:t>ўтганда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ҳосил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бўлган</a:t>
            </a:r>
            <a:r>
              <a:rPr lang="ru-RU" dirty="0">
                <a:latin typeface="+mn-lt"/>
              </a:rPr>
              <a:t> магнит </a:t>
            </a:r>
            <a:r>
              <a:rPr lang="ru-RU" dirty="0" err="1">
                <a:latin typeface="+mn-lt"/>
              </a:rPr>
              <a:t>майдони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билан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доимий</a:t>
            </a:r>
            <a:r>
              <a:rPr lang="ru-RU" dirty="0">
                <a:latin typeface="+mn-lt"/>
              </a:rPr>
              <a:t> магнит </a:t>
            </a:r>
            <a:r>
              <a:rPr lang="ru-RU" dirty="0" err="1">
                <a:latin typeface="+mn-lt"/>
              </a:rPr>
              <a:t>майдон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ўртасидаги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ўзаро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таъсир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натижасида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айлантиувчи</a:t>
            </a:r>
            <a:r>
              <a:rPr lang="ru-RU" dirty="0">
                <a:latin typeface="+mn-lt"/>
              </a:rPr>
              <a:t> момент </a:t>
            </a:r>
            <a:r>
              <a:rPr lang="ru-RU" dirty="0" err="1">
                <a:latin typeface="+mn-lt"/>
              </a:rPr>
              <a:t>ҳосил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бўлади</a:t>
            </a:r>
            <a:r>
              <a:rPr lang="ru-RU" dirty="0">
                <a:latin typeface="+mn-lt"/>
              </a:rPr>
              <a:t>, шу </a:t>
            </a:r>
            <a:r>
              <a:rPr lang="ru-RU" dirty="0" err="1">
                <a:latin typeface="+mn-lt"/>
              </a:rPr>
              <a:t>сабабли</a:t>
            </a:r>
            <a:r>
              <a:rPr lang="ru-RU" dirty="0">
                <a:latin typeface="+mn-lt"/>
              </a:rPr>
              <a:t> рамка стрелка 10 </a:t>
            </a:r>
            <a:r>
              <a:rPr lang="ru-RU" dirty="0" err="1">
                <a:latin typeface="+mn-lt"/>
              </a:rPr>
              <a:t>билан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бирга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айланади</a:t>
            </a:r>
            <a:r>
              <a:rPr lang="ru-RU" dirty="0">
                <a:latin typeface="+mn-lt"/>
              </a:rPr>
              <a:t>. Спирал 6 </a:t>
            </a:r>
            <a:r>
              <a:rPr lang="ru-RU" dirty="0" err="1">
                <a:latin typeface="+mn-lt"/>
              </a:rPr>
              <a:t>бу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айланишга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тескари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таъсир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қилади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Рамкада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ўрнатилган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ҳар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бир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токнинг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қийматига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яъни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терможуфт</a:t>
            </a:r>
            <a:r>
              <a:rPr lang="ru-RU" dirty="0">
                <a:latin typeface="+mn-lt"/>
              </a:rPr>
              <a:t> Т</a:t>
            </a:r>
            <a:r>
              <a:rPr lang="en-US" dirty="0">
                <a:latin typeface="+mn-lt"/>
              </a:rPr>
              <a:t>E</a:t>
            </a:r>
            <a:r>
              <a:rPr lang="ru-RU" dirty="0">
                <a:latin typeface="+mn-lt"/>
              </a:rPr>
              <a:t>ЮК га </a:t>
            </a:r>
            <a:r>
              <a:rPr lang="ru-RU" dirty="0" err="1">
                <a:latin typeface="+mn-lt"/>
              </a:rPr>
              <a:t>стрелканинг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муайян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бир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ҳолати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тўғри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келади</a:t>
            </a:r>
            <a:r>
              <a:rPr lang="ru-RU" dirty="0">
                <a:latin typeface="+mn-lt"/>
              </a:rPr>
              <a:t>.</a:t>
            </a: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4" name="8.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45240" y="9543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63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49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 fontScale="90000"/>
          </a:bodyPr>
          <a:lstStyle/>
          <a:p>
            <a:pPr algn="r"/>
            <a:r>
              <a:rPr lang="ru-RU" b="1" dirty="0" err="1"/>
              <a:t>Милливолтметр</a:t>
            </a:r>
            <a:endParaRPr lang="ru-RU" sz="20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10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380812" y="949816"/>
            <a:ext cx="10805520" cy="1408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ru-RU" dirty="0"/>
              <a:t>Ток </a:t>
            </a:r>
            <a:r>
              <a:rPr lang="ru-RU" dirty="0" err="1"/>
              <a:t>ўтмаган</a:t>
            </a:r>
            <a:r>
              <a:rPr lang="ru-RU" dirty="0"/>
              <a:t> </a:t>
            </a:r>
            <a:r>
              <a:rPr lang="ru-RU" dirty="0" err="1"/>
              <a:t>пайтда</a:t>
            </a:r>
            <a:r>
              <a:rPr lang="ru-RU" dirty="0"/>
              <a:t> </a:t>
            </a:r>
            <a:r>
              <a:rPr lang="ru-RU" dirty="0" err="1"/>
              <a:t>қайишқоқ</a:t>
            </a:r>
            <a:r>
              <a:rPr lang="ru-RU" dirty="0"/>
              <a:t>, пружина 6 </a:t>
            </a:r>
            <a:r>
              <a:rPr lang="ru-RU" dirty="0" err="1"/>
              <a:t>лар</a:t>
            </a:r>
            <a:r>
              <a:rPr lang="ru-RU" dirty="0"/>
              <a:t> </a:t>
            </a:r>
            <a:r>
              <a:rPr lang="ru-RU" dirty="0" err="1"/>
              <a:t>рамкани</a:t>
            </a:r>
            <a:r>
              <a:rPr lang="ru-RU" dirty="0"/>
              <a:t> </a:t>
            </a:r>
            <a:r>
              <a:rPr lang="ru-RU" dirty="0" err="1"/>
              <a:t>бошланғич</a:t>
            </a:r>
            <a:r>
              <a:rPr lang="ru-RU" dirty="0"/>
              <a:t> </a:t>
            </a:r>
            <a:r>
              <a:rPr lang="ru-RU" dirty="0" err="1"/>
              <a:t>ҳолатга</a:t>
            </a:r>
            <a:r>
              <a:rPr lang="ru-RU" dirty="0"/>
              <a:t> </a:t>
            </a:r>
            <a:r>
              <a:rPr lang="ru-RU" dirty="0" err="1"/>
              <a:t>қайтаради</a:t>
            </a:r>
            <a:r>
              <a:rPr lang="ru-RU" dirty="0"/>
              <a:t>, </a:t>
            </a:r>
            <a:r>
              <a:rPr lang="ru-RU" dirty="0" err="1"/>
              <a:t>стрелканинг</a:t>
            </a:r>
            <a:r>
              <a:rPr lang="ru-RU" dirty="0"/>
              <a:t> шкала 11 </a:t>
            </a:r>
            <a:r>
              <a:rPr lang="ru-RU" dirty="0" err="1"/>
              <a:t>бўйича</a:t>
            </a:r>
            <a:r>
              <a:rPr lang="ru-RU" dirty="0"/>
              <a:t> </a:t>
            </a:r>
            <a:r>
              <a:rPr lang="ru-RU" dirty="0" err="1"/>
              <a:t>кўрсатиши</a:t>
            </a:r>
            <a:r>
              <a:rPr lang="ru-RU" dirty="0"/>
              <a:t> </a:t>
            </a:r>
            <a:r>
              <a:rPr lang="ru-RU" dirty="0" err="1"/>
              <a:t>эса</a:t>
            </a:r>
            <a:r>
              <a:rPr lang="ru-RU" dirty="0"/>
              <a:t> </a:t>
            </a:r>
            <a:r>
              <a:rPr lang="ru-RU" dirty="0" err="1"/>
              <a:t>нолга</a:t>
            </a:r>
            <a:r>
              <a:rPr lang="ru-RU" dirty="0"/>
              <a:t> </a:t>
            </a:r>
            <a:r>
              <a:rPr lang="ru-RU" dirty="0" err="1"/>
              <a:t>тенг</a:t>
            </a:r>
            <a:r>
              <a:rPr lang="ru-RU" dirty="0"/>
              <a:t> </a:t>
            </a:r>
            <a:r>
              <a:rPr lang="ru-RU" dirty="0" err="1"/>
              <a:t>бўлади</a:t>
            </a:r>
            <a:r>
              <a:rPr lang="ru-RU" dirty="0"/>
              <a:t>. Кронштейн 9 </a:t>
            </a:r>
            <a:r>
              <a:rPr lang="ru-RU" dirty="0" err="1"/>
              <a:t>стрелкани</a:t>
            </a:r>
            <a:r>
              <a:rPr lang="ru-RU" dirty="0"/>
              <a:t> </a:t>
            </a:r>
            <a:r>
              <a:rPr lang="ru-RU" dirty="0" err="1"/>
              <a:t>мувозанат</a:t>
            </a:r>
            <a:r>
              <a:rPr lang="ru-RU" dirty="0"/>
              <a:t> </a:t>
            </a:r>
            <a:r>
              <a:rPr lang="ru-RU" dirty="0" err="1"/>
              <a:t>ҳолатида</a:t>
            </a:r>
            <a:r>
              <a:rPr lang="ru-RU" dirty="0"/>
              <a:t> </a:t>
            </a:r>
            <a:r>
              <a:rPr lang="ru-RU" dirty="0" err="1"/>
              <a:t>сақлаш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посанги</a:t>
            </a:r>
            <a:r>
              <a:rPr lang="ru-RU" dirty="0"/>
              <a:t> 4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таъминланган</a:t>
            </a:r>
            <a:r>
              <a:rPr lang="ru-RU" dirty="0"/>
              <a:t>. </a:t>
            </a:r>
            <a:r>
              <a:rPr lang="ru-RU" dirty="0" err="1"/>
              <a:t>Асбоб</a:t>
            </a:r>
            <a:r>
              <a:rPr lang="ru-RU" dirty="0"/>
              <a:t> </a:t>
            </a:r>
            <a:r>
              <a:rPr lang="ru-RU" dirty="0" err="1"/>
              <a:t>шкаласи</a:t>
            </a:r>
            <a:r>
              <a:rPr lang="ru-RU" dirty="0"/>
              <a:t> </a:t>
            </a:r>
            <a:r>
              <a:rPr lang="ru-RU" baseline="30000" dirty="0"/>
              <a:t>0</a:t>
            </a:r>
            <a:r>
              <a:rPr lang="ru-RU" dirty="0"/>
              <a:t>С да </a:t>
            </a:r>
            <a:r>
              <a:rPr lang="ru-RU" dirty="0" err="1"/>
              <a:t>даражаланган</a:t>
            </a:r>
            <a:r>
              <a:rPr lang="ru-RU" dirty="0"/>
              <a:t>. </a:t>
            </a:r>
            <a:r>
              <a:rPr lang="ru-RU" dirty="0" err="1"/>
              <a:t>Рамкадан</a:t>
            </a:r>
            <a:r>
              <a:rPr lang="ru-RU" dirty="0"/>
              <a:t> </a:t>
            </a:r>
            <a:r>
              <a:rPr lang="ru-RU" dirty="0" err="1"/>
              <a:t>ўтган</a:t>
            </a:r>
            <a:r>
              <a:rPr lang="ru-RU" dirty="0"/>
              <a:t> ток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доимий</a:t>
            </a:r>
            <a:r>
              <a:rPr lang="ru-RU" dirty="0"/>
              <a:t> магнит </a:t>
            </a:r>
            <a:r>
              <a:rPr lang="ru-RU" dirty="0" err="1"/>
              <a:t>майдони</a:t>
            </a:r>
            <a:r>
              <a:rPr lang="ru-RU" dirty="0"/>
              <a:t> </a:t>
            </a:r>
            <a:r>
              <a:rPr lang="ru-RU" dirty="0" err="1"/>
              <a:t>орасидаги</a:t>
            </a:r>
            <a:r>
              <a:rPr lang="ru-RU" dirty="0"/>
              <a:t> </a:t>
            </a:r>
            <a:r>
              <a:rPr lang="ru-RU" dirty="0" err="1"/>
              <a:t>ўзаро</a:t>
            </a:r>
            <a:r>
              <a:rPr lang="ru-RU" dirty="0"/>
              <a:t> </a:t>
            </a:r>
            <a:r>
              <a:rPr lang="ru-RU" dirty="0" err="1"/>
              <a:t>таъсир</a:t>
            </a:r>
            <a:r>
              <a:rPr lang="ru-RU" dirty="0"/>
              <a:t> </a:t>
            </a:r>
            <a:r>
              <a:rPr lang="ru-RU" dirty="0" err="1"/>
              <a:t>туфайли</a:t>
            </a:r>
            <a:r>
              <a:rPr lang="ru-RU" dirty="0"/>
              <a:t> </a:t>
            </a:r>
            <a:r>
              <a:rPr lang="ru-RU" dirty="0" err="1"/>
              <a:t>пайдо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айлантирувчи</a:t>
            </a:r>
            <a:r>
              <a:rPr lang="ru-RU" dirty="0"/>
              <a:t> момент </a:t>
            </a:r>
            <a:r>
              <a:rPr lang="ru-RU" dirty="0" err="1"/>
              <a:t>қуйидаги</a:t>
            </a:r>
            <a:r>
              <a:rPr lang="ru-RU" dirty="0"/>
              <a:t> </a:t>
            </a:r>
            <a:r>
              <a:rPr lang="ru-RU" dirty="0" err="1"/>
              <a:t>ифода</a:t>
            </a:r>
            <a:r>
              <a:rPr lang="ru-RU" dirty="0"/>
              <a:t> </a:t>
            </a:r>
            <a:r>
              <a:rPr lang="ru-RU" dirty="0" err="1"/>
              <a:t>орқали</a:t>
            </a:r>
            <a:r>
              <a:rPr lang="ru-RU" dirty="0"/>
              <a:t> </a:t>
            </a:r>
            <a:r>
              <a:rPr lang="ru-RU" dirty="0" err="1"/>
              <a:t>аниқланади</a:t>
            </a:r>
            <a:r>
              <a:rPr lang="ru-RU" dirty="0"/>
              <a:t>:</a:t>
            </a:r>
            <a:endParaRPr lang="ru-RU" dirty="0">
              <a:latin typeface="+mn-lt"/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7" name="Рисунок 6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85" t="25271" r="55294" b="27293"/>
          <a:stretch/>
        </p:blipFill>
        <p:spPr bwMode="auto">
          <a:xfrm>
            <a:off x="3412902" y="2357894"/>
            <a:ext cx="3934214" cy="365859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14458" y="6114662"/>
            <a:ext cx="42675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err="1" smtClean="0"/>
              <a:t>Милливольтметрнинг</a:t>
            </a:r>
            <a:r>
              <a:rPr lang="ru-RU" b="1" dirty="0" smtClean="0"/>
              <a:t> </a:t>
            </a:r>
            <a:r>
              <a:rPr lang="ru-RU" b="1" dirty="0" err="1" smtClean="0"/>
              <a:t>тузилиши</a:t>
            </a:r>
            <a:r>
              <a:rPr lang="ru-RU" b="1" dirty="0" smtClean="0"/>
              <a:t> </a:t>
            </a:r>
            <a:endParaRPr lang="ru-RU" b="1" dirty="0"/>
          </a:p>
        </p:txBody>
      </p:sp>
      <p:pic>
        <p:nvPicPr>
          <p:cNvPr id="6" name="8.1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45240" y="17010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2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19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 fontScale="90000"/>
          </a:bodyPr>
          <a:lstStyle/>
          <a:p>
            <a:pPr algn="r"/>
            <a:r>
              <a:rPr lang="ru-RU" b="1" dirty="0" err="1"/>
              <a:t>Милливолтметр</a:t>
            </a:r>
            <a:endParaRPr lang="ru-RU" sz="20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11</a:t>
            </a:fld>
            <a:endParaRPr lang="en-US" dirty="0"/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725" y="838416"/>
            <a:ext cx="10321752" cy="4944197"/>
          </a:xfrm>
        </p:spPr>
      </p:pic>
      <p:pic>
        <p:nvPicPr>
          <p:cNvPr id="4" name="8.1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45240" y="17010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697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07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 fontScale="90000"/>
          </a:bodyPr>
          <a:lstStyle/>
          <a:p>
            <a:pPr algn="r"/>
            <a:r>
              <a:rPr lang="ru-RU" b="1" dirty="0" err="1"/>
              <a:t>Милливолтметр</a:t>
            </a:r>
            <a:endParaRPr lang="ru-RU" sz="20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12</a:t>
            </a:fld>
            <a:endParaRPr lang="en-US" dirty="0"/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856" y="764950"/>
            <a:ext cx="10042156" cy="5704112"/>
          </a:xfrm>
        </p:spPr>
      </p:pic>
      <p:pic>
        <p:nvPicPr>
          <p:cNvPr id="4" name="8.1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45240" y="228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359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93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 fontScale="90000"/>
          </a:bodyPr>
          <a:lstStyle/>
          <a:p>
            <a:pPr algn="r"/>
            <a:r>
              <a:rPr lang="ru-RU" b="1" dirty="0" err="1"/>
              <a:t>Милливолтметр</a:t>
            </a:r>
            <a:endParaRPr lang="ru-RU" sz="20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13</a:t>
            </a:fld>
            <a:endParaRPr lang="en-US" dirty="0"/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452" y="949815"/>
            <a:ext cx="10714959" cy="3673699"/>
          </a:xfrm>
        </p:spPr>
      </p:pic>
      <p:pic>
        <p:nvPicPr>
          <p:cNvPr id="4" name="8.1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45240" y="228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744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21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 fontScale="90000"/>
          </a:bodyPr>
          <a:lstStyle/>
          <a:p>
            <a:pPr algn="r"/>
            <a:r>
              <a:rPr lang="ru-RU" b="1" dirty="0" err="1"/>
              <a:t>Милливолтметр</a:t>
            </a:r>
            <a:endParaRPr lang="ru-RU" sz="20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14</a:t>
            </a:fld>
            <a:endParaRPr lang="en-US" dirty="0"/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31" y="1105514"/>
            <a:ext cx="10623574" cy="4651341"/>
          </a:xfrm>
        </p:spPr>
      </p:pic>
      <p:pic>
        <p:nvPicPr>
          <p:cNvPr id="4" name="8.1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45240" y="17010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891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74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 fontScale="90000"/>
          </a:bodyPr>
          <a:lstStyle/>
          <a:p>
            <a:pPr algn="r"/>
            <a:r>
              <a:rPr lang="ru-RU" b="1" dirty="0" err="1"/>
              <a:t>Милливолтметр</a:t>
            </a:r>
            <a:endParaRPr lang="ru-RU" sz="20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15</a:t>
            </a:fld>
            <a:endParaRPr lang="en-US" dirty="0"/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845" y="949815"/>
            <a:ext cx="10738464" cy="4639615"/>
          </a:xfrm>
        </p:spPr>
      </p:pic>
      <p:pic>
        <p:nvPicPr>
          <p:cNvPr id="4" name="8.1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7478" y="228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264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33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View">
  <a:themeElements>
    <a:clrScheme name="View">
      <a:dk1>
        <a:srgbClr val="000000"/>
      </a:dk1>
      <a:lt1>
        <a:srgbClr val="FFFFFF"/>
      </a:lt1>
      <a:dk2>
        <a:srgbClr val="46464A"/>
      </a:dk2>
      <a:lt2>
        <a:srgbClr val="D6D3CC"/>
      </a:lt2>
      <a:accent1>
        <a:srgbClr val="6F6F74"/>
      </a:accent1>
      <a:accent2>
        <a:srgbClr val="92A9B9"/>
      </a:accent2>
      <a:accent3>
        <a:srgbClr val="A7B789"/>
      </a:accent3>
      <a:accent4>
        <a:srgbClr val="B9A489"/>
      </a:accent4>
      <a:accent5>
        <a:srgbClr val="8D6374"/>
      </a:accent5>
      <a:accent6>
        <a:srgbClr val="9B7362"/>
      </a:accent6>
      <a:hlink>
        <a:srgbClr val="67AABF"/>
      </a:hlink>
      <a:folHlink>
        <a:srgbClr val="ABAFA5"/>
      </a:folHlink>
    </a:clrScheme>
    <a:fontScheme name="View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6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3969A8A2-35DB-4E3B-8885-16FD2056867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TM03457515[[fn=Вид]]</Template>
  <TotalTime>1538</TotalTime>
  <Words>391</Words>
  <Application>Microsoft Office PowerPoint</Application>
  <PresentationFormat>Широкоэкранный</PresentationFormat>
  <Paragraphs>76</Paragraphs>
  <Slides>15</Slides>
  <Notes>0</Notes>
  <HiddenSlides>0</HiddenSlides>
  <MMClips>15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3" baseType="lpstr">
      <vt:lpstr>Yu Mincho</vt:lpstr>
      <vt:lpstr>Arial</vt:lpstr>
      <vt:lpstr>Calibri</vt:lpstr>
      <vt:lpstr>Century Schoolbook</vt:lpstr>
      <vt:lpstr>Symbol</vt:lpstr>
      <vt:lpstr>Times New Roman</vt:lpstr>
      <vt:lpstr>Wingdings 2</vt:lpstr>
      <vt:lpstr>View</vt:lpstr>
      <vt:lpstr>8-мавзу: Магинитоэлектрик милливольтметрлар</vt:lpstr>
      <vt:lpstr>Энергетика соҳасидаги замонавий ўлчов воситалари</vt:lpstr>
      <vt:lpstr>Энергетика соҳасидаги замонавий ўлчов воситалари</vt:lpstr>
      <vt:lpstr>Энергетика соҳасидаги замонавий ўлчов воситалари</vt:lpstr>
      <vt:lpstr>ТEЮК ни компенсацион усул ёрдамида ўлчаш</vt:lpstr>
      <vt:lpstr>ТEЮК ни компенсацион усул ёрдамида ўлчаш</vt:lpstr>
      <vt:lpstr>ТEЮК ни компенсацион усул ёрдамида ўлчаш</vt:lpstr>
      <vt:lpstr>Милливолтметр</vt:lpstr>
      <vt:lpstr>Милливолтметр</vt:lpstr>
      <vt:lpstr>Милливолтметр</vt:lpstr>
      <vt:lpstr>Милливолтметр</vt:lpstr>
      <vt:lpstr>Милливолтметр</vt:lpstr>
      <vt:lpstr>Милливолтметр</vt:lpstr>
      <vt:lpstr>Милливолтметр</vt:lpstr>
      <vt:lpstr>Милливолтметр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1-мавзу: Назорат технологик асбоблари фанига кириш</dc:title>
  <dc:creator>Bobomurod</dc:creator>
  <cp:lastModifiedBy>Bobomurod</cp:lastModifiedBy>
  <cp:revision>47</cp:revision>
  <dcterms:created xsi:type="dcterms:W3CDTF">2019-04-14T07:26:13Z</dcterms:created>
  <dcterms:modified xsi:type="dcterms:W3CDTF">2019-05-30T12:44:58Z</dcterms:modified>
</cp:coreProperties>
</file>