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1" r:id="rId4"/>
  </p:sldMasterIdLst>
  <p:notesMasterIdLst>
    <p:notesMasterId r:id="rId44"/>
  </p:notesMasterIdLst>
  <p:handoutMasterIdLst>
    <p:handoutMasterId r:id="rId45"/>
  </p:handoutMasterIdLst>
  <p:sldIdLst>
    <p:sldId id="267" r:id="rId5"/>
    <p:sldId id="278" r:id="rId6"/>
    <p:sldId id="283" r:id="rId7"/>
    <p:sldId id="285" r:id="rId8"/>
    <p:sldId id="286" r:id="rId9"/>
    <p:sldId id="289" r:id="rId10"/>
    <p:sldId id="290" r:id="rId11"/>
    <p:sldId id="291" r:id="rId12"/>
    <p:sldId id="292" r:id="rId13"/>
    <p:sldId id="296" r:id="rId14"/>
    <p:sldId id="294" r:id="rId15"/>
    <p:sldId id="297" r:id="rId16"/>
    <p:sldId id="321" r:id="rId17"/>
    <p:sldId id="298" r:id="rId18"/>
    <p:sldId id="299" r:id="rId19"/>
    <p:sldId id="302" r:id="rId20"/>
    <p:sldId id="301" r:id="rId21"/>
    <p:sldId id="300" r:id="rId22"/>
    <p:sldId id="303" r:id="rId23"/>
    <p:sldId id="304" r:id="rId24"/>
    <p:sldId id="305" r:id="rId25"/>
    <p:sldId id="306" r:id="rId26"/>
    <p:sldId id="307" r:id="rId27"/>
    <p:sldId id="308" r:id="rId28"/>
    <p:sldId id="309" r:id="rId29"/>
    <p:sldId id="311" r:id="rId30"/>
    <p:sldId id="312" r:id="rId31"/>
    <p:sldId id="313" r:id="rId32"/>
    <p:sldId id="314" r:id="rId33"/>
    <p:sldId id="315" r:id="rId34"/>
    <p:sldId id="316" r:id="rId35"/>
    <p:sldId id="318" r:id="rId36"/>
    <p:sldId id="317" r:id="rId37"/>
    <p:sldId id="319" r:id="rId38"/>
    <p:sldId id="320" r:id="rId39"/>
    <p:sldId id="284" r:id="rId40"/>
    <p:sldId id="324" r:id="rId41"/>
    <p:sldId id="326" r:id="rId42"/>
    <p:sldId id="323"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2880"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599" autoAdjust="0"/>
  </p:normalViewPr>
  <p:slideViewPr>
    <p:cSldViewPr>
      <p:cViewPr varScale="1">
        <p:scale>
          <a:sx n="111" d="100"/>
          <a:sy n="111" d="100"/>
        </p:scale>
        <p:origin x="1596" y="96"/>
      </p:cViewPr>
      <p:guideLst>
        <p:guide pos="2880"/>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E6E22E-288A-414B-A8DE-E4DBD03D5FC0}" type="datetimeFigureOut">
              <a:rPr lang="en-US"/>
              <a:t>9/13/2022</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1114579-D02A-4B51-B5DF-8EC449F77AC7}" type="slidenum">
              <a:r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A9AE7E-E0F9-4C51-AD9A-F4C3A6E23BBF}" type="datetimeFigureOut">
              <a:rPr lang="en-US"/>
              <a:t>9/13/2022</a:t>
            </a:fld>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074690-7256-4BB9-AC0F-97AEAE8CDEC2}" type="slidenum">
              <a:r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CABD49E-C444-433F-8395-B92896BA35CF}" type="datetime1">
              <a:rPr lang="en-US" smtClean="0"/>
              <a:t>9/13/2022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1653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F2DB1-4DF6-4F3F-89B7-ACA599ADCE72}" type="datetime1">
              <a:rPr lang="en-US" smtClean="0"/>
              <a:t>9/13/2022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0138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8A7B6D50-37D0-4B85-B7CB-4A078B5E27BE}" type="datetime1">
              <a:rPr lang="en-US" smtClean="0"/>
              <a:t>9/13/2022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820205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A90624B-8AC5-45C3-8FB3-018FA68D045C}" type="datetime1">
              <a:rPr lang="en-US" smtClean="0"/>
              <a:t>9/13/2022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62189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D7E093F9-91F8-4327-89F0-8EB7B8CC9D3B}" type="datetime1">
              <a:rPr lang="en-US" smtClean="0"/>
              <a:t>9/13/2022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08788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787810-506D-4337-AEEC-F089FAD42531}" type="datetime1">
              <a:rPr lang="en-US" smtClean="0"/>
              <a:t>9/13/2022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955977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9C937-0CA3-49DE-B2AF-1C71751BF72A}" type="datetime1">
              <a:rPr lang="en-US" smtClean="0"/>
              <a:t>9/13/2022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22237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4572000" y="0"/>
            <a:ext cx="457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B694EAB1-1708-4703-97C8-58FC182354AA}" type="datetime1">
              <a:rPr lang="en-US" smtClean="0"/>
              <a:t>9/13/2022</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17051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F062AA9B-CDB3-4CAD-810F-D666C8BD2B0A}" type="datetime1">
              <a:rPr lang="en-US" smtClean="0"/>
              <a:t>9/13/2022</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chemeClr val="tx1">
                    <a:alpha val="70000"/>
                  </a:schemeClr>
                </a:solidFill>
              </a:defRPr>
            </a:lvl1p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567490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294EF-BAE7-48C3-A2D1-C17D2C66536C}" type="datetime1">
              <a:rPr lang="en-US" smtClean="0"/>
              <a:t>9/13/2022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804432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075A7-AF06-4C7C-B7F0-39672D305A46}" type="datetime1">
              <a:rPr lang="en-US" smtClean="0"/>
              <a:t>9/13/2022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832689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10CEC284-D13A-49D9-B175-E6BAD0A7CB99}" type="datetime1">
              <a:rPr lang="en-US" smtClean="0"/>
              <a:t>9/13/2022</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F28FB93-0A08-4E7D-8E63-9EFA29F1E093}" type="slidenum">
              <a:rPr lang="en-US" smtClean="0"/>
              <a:pPr/>
              <a:t>‹#›</a:t>
            </a:fld>
            <a:endParaRPr lang="en-US"/>
          </a:p>
        </p:txBody>
      </p:sp>
    </p:spTree>
    <p:extLst>
      <p:ext uri="{BB962C8B-B14F-4D97-AF65-F5344CB8AC3E}">
        <p14:creationId xmlns:p14="http://schemas.microsoft.com/office/powerpoint/2010/main" val="3712093156"/>
      </p:ext>
    </p:extLst>
  </p:cSld>
  <p:clrMap bg1="lt1" tx1="dk1" bg2="lt2" tx2="dk2" accent1="accent1" accent2="accent2" accent3="accent3" accent4="accent4" accent5="accent5" accent6="accent6" hlink="hlink" folHlink="folHlink"/>
  <p:sldLayoutIdLst>
    <p:sldLayoutId id="2147484542" r:id="rId1"/>
    <p:sldLayoutId id="2147484543" r:id="rId2"/>
    <p:sldLayoutId id="2147484544" r:id="rId3"/>
    <p:sldLayoutId id="2147484545" r:id="rId4"/>
    <p:sldLayoutId id="2147484546" r:id="rId5"/>
    <p:sldLayoutId id="2147484547" r:id="rId6"/>
    <p:sldLayoutId id="2147484548" r:id="rId7"/>
    <p:sldLayoutId id="2147484549" r:id="rId8"/>
    <p:sldLayoutId id="2147484550" r:id="rId9"/>
    <p:sldLayoutId id="2147484551" r:id="rId10"/>
    <p:sldLayoutId id="2147484552"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932" y="1256735"/>
            <a:ext cx="6430966" cy="1962660"/>
          </a:xfrm>
        </p:spPr>
        <p:txBody>
          <a:bodyPr>
            <a:normAutofit/>
          </a:bodyPr>
          <a:lstStyle/>
          <a:p>
            <a:r>
              <a:rPr lang="en-US" dirty="0">
                <a:solidFill>
                  <a:srgbClr val="C00000"/>
                </a:solidFill>
              </a:rPr>
              <a:t>Energy, Environment </a:t>
            </a:r>
            <a:br>
              <a:rPr lang="en-US" dirty="0">
                <a:solidFill>
                  <a:srgbClr val="C00000"/>
                </a:solidFill>
              </a:rPr>
            </a:br>
            <a:r>
              <a:rPr lang="en-US" dirty="0">
                <a:solidFill>
                  <a:srgbClr val="C00000"/>
                </a:solidFill>
              </a:rPr>
              <a:t>and </a:t>
            </a:r>
            <a:br>
              <a:rPr lang="en-US" dirty="0">
                <a:solidFill>
                  <a:srgbClr val="C00000"/>
                </a:solidFill>
              </a:rPr>
            </a:br>
            <a:r>
              <a:rPr lang="en-US" dirty="0">
                <a:solidFill>
                  <a:srgbClr val="C00000"/>
                </a:solidFill>
              </a:rPr>
              <a:t>Society</a:t>
            </a:r>
          </a:p>
        </p:txBody>
      </p:sp>
      <p:sp>
        <p:nvSpPr>
          <p:cNvPr id="3" name="Subtitle 2"/>
          <p:cNvSpPr>
            <a:spLocks noGrp="1"/>
          </p:cNvSpPr>
          <p:nvPr>
            <p:ph type="subTitle" idx="1"/>
          </p:nvPr>
        </p:nvSpPr>
        <p:spPr>
          <a:xfrm>
            <a:off x="885311" y="3350525"/>
            <a:ext cx="7373377" cy="1813794"/>
          </a:xfrm>
        </p:spPr>
        <p:txBody>
          <a:bodyPr>
            <a:noAutofit/>
          </a:bodyPr>
          <a:lstStyle/>
          <a:p>
            <a:r>
              <a:rPr lang="en-US" sz="2800" dirty="0">
                <a:solidFill>
                  <a:schemeClr val="tx1"/>
                </a:solidFill>
              </a:rPr>
              <a:t>Chapter -1</a:t>
            </a:r>
          </a:p>
          <a:p>
            <a:r>
              <a:rPr lang="en-US" sz="2800" i="1" dirty="0">
                <a:solidFill>
                  <a:schemeClr val="tx1"/>
                </a:solidFill>
              </a:rPr>
              <a:t>Technology and Development, Technology Transfer</a:t>
            </a:r>
          </a:p>
          <a:p>
            <a:endParaRPr lang="en-US" sz="2800" dirty="0"/>
          </a:p>
          <a:p>
            <a:r>
              <a:rPr lang="en-US" sz="2800" dirty="0"/>
              <a:t>Assoc. Prof. Manchan Tiwari</a:t>
            </a:r>
          </a:p>
          <a:p>
            <a:r>
              <a:rPr lang="en-US" sz="2800" dirty="0"/>
              <a:t>Kathmandu Engineering College</a:t>
            </a:r>
          </a:p>
          <a:p>
            <a:r>
              <a:rPr lang="en-US" sz="2800" dirty="0"/>
              <a:t>Nepal</a:t>
            </a:r>
          </a:p>
        </p:txBody>
      </p:sp>
      <p:sp>
        <p:nvSpPr>
          <p:cNvPr id="4" name="Slide Number Placeholder 3">
            <a:extLst>
              <a:ext uri="{FF2B5EF4-FFF2-40B4-BE49-F238E27FC236}">
                <a16:creationId xmlns:a16="http://schemas.microsoft.com/office/drawing/2014/main" id="{EBB8C34F-EE3C-7A51-B9DC-806EF53AAD9D}"/>
              </a:ext>
            </a:extLst>
          </p:cNvPr>
          <p:cNvSpPr>
            <a:spLocks noGrp="1"/>
          </p:cNvSpPr>
          <p:nvPr>
            <p:ph type="sldNum" sz="quarter" idx="12"/>
          </p:nvPr>
        </p:nvSpPr>
        <p:spPr/>
        <p:txBody>
          <a:bodyPr/>
          <a:lstStyle/>
          <a:p>
            <a:fld id="{DF28FB93-0A08-4E7D-8E63-9EFA29F1E093}" type="slidenum">
              <a:rPr lang="en-US" smtClean="0"/>
              <a:pPr/>
              <a:t>1</a:t>
            </a:fld>
            <a:endParaRPr lang="en-US"/>
          </a:p>
        </p:txBody>
      </p:sp>
    </p:spTree>
    <p:extLst>
      <p:ext uri="{BB962C8B-B14F-4D97-AF65-F5344CB8AC3E}">
        <p14:creationId xmlns:p14="http://schemas.microsoft.com/office/powerpoint/2010/main" val="270754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25491" y="304800"/>
            <a:ext cx="6493018" cy="1272772"/>
          </a:xfrm>
        </p:spPr>
        <p:txBody>
          <a:bodyPr>
            <a:noAutofit/>
          </a:bodyPr>
          <a:lstStyle/>
          <a:p>
            <a:r>
              <a:rPr lang="en-US" sz="3200" dirty="0">
                <a:solidFill>
                  <a:srgbClr val="C00000"/>
                </a:solidFill>
              </a:rPr>
              <a:t>Learning objectives of the lecture</a:t>
            </a:r>
          </a:p>
        </p:txBody>
      </p:sp>
      <p:sp>
        <p:nvSpPr>
          <p:cNvPr id="14" name="Content Placeholder 13"/>
          <p:cNvSpPr>
            <a:spLocks noGrp="1"/>
          </p:cNvSpPr>
          <p:nvPr>
            <p:ph idx="1"/>
          </p:nvPr>
        </p:nvSpPr>
        <p:spPr>
          <a:xfrm>
            <a:off x="609600" y="1905000"/>
            <a:ext cx="7315200" cy="4114800"/>
          </a:xfrm>
        </p:spPr>
        <p:txBody>
          <a:bodyPr>
            <a:normAutofit/>
          </a:bodyPr>
          <a:lstStyle/>
          <a:p>
            <a:r>
              <a:rPr lang="en-US" sz="2800" dirty="0"/>
              <a:t>Introduction to Technology</a:t>
            </a:r>
          </a:p>
          <a:p>
            <a:r>
              <a:rPr lang="en-US" sz="2800" dirty="0"/>
              <a:t>Indigenous Technology</a:t>
            </a:r>
          </a:p>
          <a:p>
            <a:r>
              <a:rPr lang="en-US" sz="2800" dirty="0"/>
              <a:t>Sustainable Development</a:t>
            </a:r>
          </a:p>
          <a:p>
            <a:r>
              <a:rPr lang="en-US" sz="2800" dirty="0"/>
              <a:t>Appropriate Technology</a:t>
            </a:r>
          </a:p>
          <a:p>
            <a:r>
              <a:rPr lang="en-US" sz="2800" dirty="0"/>
              <a:t>Impact of Appropriate Technology</a:t>
            </a:r>
          </a:p>
          <a:p>
            <a:r>
              <a:rPr lang="en-US" sz="2800" dirty="0"/>
              <a:t>Importance of Technology Transfer</a:t>
            </a:r>
          </a:p>
          <a:p>
            <a:r>
              <a:rPr lang="en-US" sz="2800" dirty="0"/>
              <a:t>Impact of Technology on Society</a:t>
            </a:r>
          </a:p>
        </p:txBody>
      </p:sp>
      <p:sp>
        <p:nvSpPr>
          <p:cNvPr id="2" name="Slide Number Placeholder 1">
            <a:extLst>
              <a:ext uri="{FF2B5EF4-FFF2-40B4-BE49-F238E27FC236}">
                <a16:creationId xmlns:a16="http://schemas.microsoft.com/office/drawing/2014/main" id="{EB9DC349-66C2-0B75-CB5A-CD129DD06371}"/>
              </a:ext>
            </a:extLst>
          </p:cNvPr>
          <p:cNvSpPr>
            <a:spLocks noGrp="1"/>
          </p:cNvSpPr>
          <p:nvPr>
            <p:ph type="sldNum" sz="quarter" idx="12"/>
          </p:nvPr>
        </p:nvSpPr>
        <p:spPr/>
        <p:txBody>
          <a:bodyPr/>
          <a:lstStyle/>
          <a:p>
            <a:fld id="{DF28FB93-0A08-4E7D-8E63-9EFA29F1E093}" type="slidenum">
              <a:rPr lang="en-US" smtClean="0"/>
              <a:pPr/>
              <a:t>2</a:t>
            </a:fld>
            <a:endParaRPr lang="en-US"/>
          </a:p>
        </p:txBody>
      </p:sp>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88D5-6E80-0BC6-92D4-31AE544BBEDE}"/>
              </a:ext>
            </a:extLst>
          </p:cNvPr>
          <p:cNvSpPr>
            <a:spLocks noGrp="1"/>
          </p:cNvSpPr>
          <p:nvPr>
            <p:ph type="title"/>
          </p:nvPr>
        </p:nvSpPr>
        <p:spPr>
          <a:xfrm>
            <a:off x="1626517" y="523612"/>
            <a:ext cx="5937755" cy="1188720"/>
          </a:xfrm>
        </p:spPr>
        <p:txBody>
          <a:bodyPr>
            <a:normAutofit/>
          </a:bodyPr>
          <a:lstStyle/>
          <a:p>
            <a:r>
              <a:rPr lang="en-US" sz="3200" dirty="0">
                <a:solidFill>
                  <a:srgbClr val="C00000"/>
                </a:solidFill>
              </a:rPr>
              <a:t>What is technology</a:t>
            </a:r>
          </a:p>
        </p:txBody>
      </p:sp>
      <p:sp>
        <p:nvSpPr>
          <p:cNvPr id="3" name="Content Placeholder 2">
            <a:extLst>
              <a:ext uri="{FF2B5EF4-FFF2-40B4-BE49-F238E27FC236}">
                <a16:creationId xmlns:a16="http://schemas.microsoft.com/office/drawing/2014/main" id="{61D6681F-96A8-FBB2-4D80-3F2243F18CC7}"/>
              </a:ext>
            </a:extLst>
          </p:cNvPr>
          <p:cNvSpPr>
            <a:spLocks noGrp="1"/>
          </p:cNvSpPr>
          <p:nvPr>
            <p:ph idx="1"/>
          </p:nvPr>
        </p:nvSpPr>
        <p:spPr>
          <a:xfrm>
            <a:off x="457200" y="1981200"/>
            <a:ext cx="8229600" cy="4353188"/>
          </a:xfrm>
        </p:spPr>
        <p:txBody>
          <a:bodyPr>
            <a:noAutofit/>
          </a:bodyPr>
          <a:lstStyle/>
          <a:p>
            <a:r>
              <a:rPr lang="en-US" sz="2000" dirty="0"/>
              <a:t>The word technology</a:t>
            </a:r>
          </a:p>
          <a:p>
            <a:pPr lvl="1"/>
            <a:r>
              <a:rPr lang="en-US" sz="2000" dirty="0"/>
              <a:t>Greek words </a:t>
            </a:r>
            <a:r>
              <a:rPr lang="en-US" sz="2000" i="1" dirty="0"/>
              <a:t>“techne”</a:t>
            </a:r>
            <a:r>
              <a:rPr lang="en-US" sz="2000" dirty="0"/>
              <a:t> which means craft</a:t>
            </a:r>
          </a:p>
          <a:p>
            <a:pPr lvl="1"/>
            <a:r>
              <a:rPr lang="en-US" sz="2000" i="1" dirty="0"/>
              <a:t>“Logy”</a:t>
            </a:r>
            <a:r>
              <a:rPr lang="en-US" sz="2000" dirty="0"/>
              <a:t> means scientific study of.</a:t>
            </a:r>
          </a:p>
          <a:p>
            <a:r>
              <a:rPr lang="en-US" sz="2000" dirty="0"/>
              <a:t>Literally, technology means the “scientific study of craft”. </a:t>
            </a:r>
          </a:p>
          <a:p>
            <a:r>
              <a:rPr lang="en-US" sz="2000" dirty="0"/>
              <a:t>Craft in this case, means any method or invention that allow humans to control or adapt to their environment. (</a:t>
            </a:r>
            <a:r>
              <a:rPr lang="en-US" sz="2000" dirty="0" err="1"/>
              <a:t>Sedhai</a:t>
            </a:r>
            <a:r>
              <a:rPr lang="en-US" sz="2000" dirty="0"/>
              <a:t>, 2015)</a:t>
            </a:r>
            <a:endParaRPr lang="en-US" sz="2000" baseline="30000" dirty="0"/>
          </a:p>
          <a:p>
            <a:r>
              <a:rPr lang="en-US" sz="2000" dirty="0"/>
              <a:t>Application of accumulated knowledge and application of skill, expertise, process, and inventions. </a:t>
            </a:r>
            <a:endParaRPr lang="en-US" sz="2000" baseline="30000" dirty="0"/>
          </a:p>
          <a:p>
            <a:r>
              <a:rPr lang="en-US" sz="2000" dirty="0"/>
              <a:t>Systematic application of organized knowledge and tangibles (tools and material)</a:t>
            </a:r>
          </a:p>
        </p:txBody>
      </p:sp>
      <p:sp>
        <p:nvSpPr>
          <p:cNvPr id="4" name="Slide Number Placeholder 3">
            <a:extLst>
              <a:ext uri="{FF2B5EF4-FFF2-40B4-BE49-F238E27FC236}">
                <a16:creationId xmlns:a16="http://schemas.microsoft.com/office/drawing/2014/main" id="{3E13F71A-9EC0-5843-754F-8A0A433D954B}"/>
              </a:ext>
            </a:extLst>
          </p:cNvPr>
          <p:cNvSpPr>
            <a:spLocks noGrp="1"/>
          </p:cNvSpPr>
          <p:nvPr>
            <p:ph type="sldNum" sz="quarter" idx="12"/>
          </p:nvPr>
        </p:nvSpPr>
        <p:spPr/>
        <p:txBody>
          <a:bodyPr/>
          <a:lstStyle/>
          <a:p>
            <a:fld id="{DF28FB93-0A08-4E7D-8E63-9EFA29F1E093}" type="slidenum">
              <a:rPr lang="en-US" smtClean="0"/>
              <a:pPr/>
              <a:t>3</a:t>
            </a:fld>
            <a:endParaRPr lang="en-US"/>
          </a:p>
        </p:txBody>
      </p:sp>
    </p:spTree>
    <p:extLst>
      <p:ext uri="{BB962C8B-B14F-4D97-AF65-F5344CB8AC3E}">
        <p14:creationId xmlns:p14="http://schemas.microsoft.com/office/powerpoint/2010/main" val="550263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6D769-AAAD-B14C-8A8E-EAB77FAABFB2}"/>
              </a:ext>
            </a:extLst>
          </p:cNvPr>
          <p:cNvSpPr>
            <a:spLocks noGrp="1"/>
          </p:cNvSpPr>
          <p:nvPr>
            <p:ph type="title"/>
          </p:nvPr>
        </p:nvSpPr>
        <p:spPr>
          <a:xfrm>
            <a:off x="1755521" y="533400"/>
            <a:ext cx="5937755" cy="1188720"/>
          </a:xfrm>
        </p:spPr>
        <p:txBody>
          <a:bodyPr>
            <a:normAutofit/>
          </a:bodyPr>
          <a:lstStyle/>
          <a:p>
            <a:r>
              <a:rPr lang="en-US" sz="3200" dirty="0">
                <a:solidFill>
                  <a:srgbClr val="C00000"/>
                </a:solidFill>
              </a:rPr>
              <a:t>What is technology</a:t>
            </a:r>
            <a:endParaRPr lang="en-US" sz="3200" dirty="0"/>
          </a:p>
        </p:txBody>
      </p:sp>
      <p:sp>
        <p:nvSpPr>
          <p:cNvPr id="3" name="Content Placeholder 2">
            <a:extLst>
              <a:ext uri="{FF2B5EF4-FFF2-40B4-BE49-F238E27FC236}">
                <a16:creationId xmlns:a16="http://schemas.microsoft.com/office/drawing/2014/main" id="{314C6A2D-0BA6-3CB8-D57A-E3611194419C}"/>
              </a:ext>
            </a:extLst>
          </p:cNvPr>
          <p:cNvSpPr>
            <a:spLocks noGrp="1"/>
          </p:cNvSpPr>
          <p:nvPr>
            <p:ph idx="1"/>
          </p:nvPr>
        </p:nvSpPr>
        <p:spPr>
          <a:xfrm>
            <a:off x="533400" y="2057400"/>
            <a:ext cx="8305799" cy="4475987"/>
          </a:xfrm>
        </p:spPr>
        <p:txBody>
          <a:bodyPr>
            <a:normAutofit/>
          </a:bodyPr>
          <a:lstStyle/>
          <a:p>
            <a:pPr algn="just"/>
            <a:r>
              <a:rPr lang="en-US" sz="2400" dirty="0"/>
              <a:t>While science is the study of the laws of nature, technology is the practical application of those laws toward the achievement of some purpose or purposes (Dorf, 2001)</a:t>
            </a:r>
          </a:p>
          <a:p>
            <a:pPr algn="just"/>
            <a:r>
              <a:rPr lang="en-US" sz="2400" dirty="0"/>
              <a:t>Organization of knowledge for the achievement of practical purposes</a:t>
            </a:r>
          </a:p>
          <a:p>
            <a:pPr algn="just"/>
            <a:r>
              <a:rPr lang="en-US" sz="2400" dirty="0"/>
              <a:t>A more elaborate definition term in a use of devices and systematic patterns of thought and activity to control physical and biological phenomena in order to serve human being’s desire with minimum of resources and maximum of efficiency.</a:t>
            </a:r>
          </a:p>
        </p:txBody>
      </p:sp>
      <p:sp>
        <p:nvSpPr>
          <p:cNvPr id="4" name="Slide Number Placeholder 3">
            <a:extLst>
              <a:ext uri="{FF2B5EF4-FFF2-40B4-BE49-F238E27FC236}">
                <a16:creationId xmlns:a16="http://schemas.microsoft.com/office/drawing/2014/main" id="{BB9A85D6-5752-8373-06E3-790AFE9AC4E0}"/>
              </a:ext>
            </a:extLst>
          </p:cNvPr>
          <p:cNvSpPr>
            <a:spLocks noGrp="1"/>
          </p:cNvSpPr>
          <p:nvPr>
            <p:ph type="sldNum" sz="quarter" idx="12"/>
          </p:nvPr>
        </p:nvSpPr>
        <p:spPr/>
        <p:txBody>
          <a:bodyPr/>
          <a:lstStyle/>
          <a:p>
            <a:fld id="{DF28FB93-0A08-4E7D-8E63-9EFA29F1E093}" type="slidenum">
              <a:rPr lang="en-US" smtClean="0"/>
              <a:pPr/>
              <a:t>4</a:t>
            </a:fld>
            <a:endParaRPr lang="en-US"/>
          </a:p>
        </p:txBody>
      </p:sp>
    </p:spTree>
    <p:extLst>
      <p:ext uri="{BB962C8B-B14F-4D97-AF65-F5344CB8AC3E}">
        <p14:creationId xmlns:p14="http://schemas.microsoft.com/office/powerpoint/2010/main" val="3874736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9C21E-A210-ED05-64DB-79D3BC4976B6}"/>
              </a:ext>
            </a:extLst>
          </p:cNvPr>
          <p:cNvSpPr>
            <a:spLocks noGrp="1"/>
          </p:cNvSpPr>
          <p:nvPr>
            <p:ph type="title"/>
          </p:nvPr>
        </p:nvSpPr>
        <p:spPr>
          <a:xfrm>
            <a:off x="1603121" y="457200"/>
            <a:ext cx="5937755" cy="1188720"/>
          </a:xfrm>
        </p:spPr>
        <p:txBody>
          <a:bodyPr>
            <a:normAutofit/>
          </a:bodyPr>
          <a:lstStyle/>
          <a:p>
            <a:r>
              <a:rPr lang="en-US" sz="3200" dirty="0">
                <a:solidFill>
                  <a:srgbClr val="C00000"/>
                </a:solidFill>
              </a:rPr>
              <a:t>What is technology</a:t>
            </a:r>
            <a:endParaRPr lang="en-US" sz="3200" dirty="0"/>
          </a:p>
        </p:txBody>
      </p:sp>
      <p:sp>
        <p:nvSpPr>
          <p:cNvPr id="3" name="Content Placeholder 2">
            <a:extLst>
              <a:ext uri="{FF2B5EF4-FFF2-40B4-BE49-F238E27FC236}">
                <a16:creationId xmlns:a16="http://schemas.microsoft.com/office/drawing/2014/main" id="{E4D30CF9-87D0-BD92-7247-DC7D81239F1A}"/>
              </a:ext>
            </a:extLst>
          </p:cNvPr>
          <p:cNvSpPr>
            <a:spLocks noGrp="1"/>
          </p:cNvSpPr>
          <p:nvPr>
            <p:ph idx="1"/>
          </p:nvPr>
        </p:nvSpPr>
        <p:spPr>
          <a:xfrm>
            <a:off x="457200" y="1905000"/>
            <a:ext cx="8229600" cy="4191000"/>
          </a:xfrm>
        </p:spPr>
        <p:txBody>
          <a:bodyPr>
            <a:noAutofit/>
          </a:bodyPr>
          <a:lstStyle/>
          <a:p>
            <a:r>
              <a:rPr lang="en-US" sz="2000" dirty="0"/>
              <a:t>Technology is</a:t>
            </a:r>
          </a:p>
          <a:p>
            <a:pPr lvl="1"/>
            <a:r>
              <a:rPr lang="en-US" sz="2000" dirty="0"/>
              <a:t>Information on how a product is to be made</a:t>
            </a:r>
          </a:p>
          <a:p>
            <a:pPr lvl="1"/>
            <a:r>
              <a:rPr lang="en-US" sz="2000" dirty="0"/>
              <a:t>Along with the complete description of tools and techniques and machines</a:t>
            </a:r>
          </a:p>
          <a:p>
            <a:pPr lvl="1"/>
            <a:r>
              <a:rPr lang="en-US" sz="2000" dirty="0"/>
              <a:t>May be in various forms like</a:t>
            </a:r>
          </a:p>
          <a:p>
            <a:pPr lvl="2"/>
            <a:r>
              <a:rPr lang="en-US" sz="2000" dirty="0"/>
              <a:t>Machinery</a:t>
            </a:r>
          </a:p>
          <a:p>
            <a:pPr lvl="2"/>
            <a:r>
              <a:rPr lang="en-US" sz="2000" dirty="0"/>
              <a:t>Equipment</a:t>
            </a:r>
          </a:p>
          <a:p>
            <a:pPr lvl="2"/>
            <a:r>
              <a:rPr lang="en-US" sz="2000" dirty="0"/>
              <a:t>Documents</a:t>
            </a:r>
          </a:p>
          <a:p>
            <a:pPr lvl="2"/>
            <a:r>
              <a:rPr lang="en-US" sz="2000" dirty="0"/>
              <a:t>Process</a:t>
            </a:r>
          </a:p>
          <a:p>
            <a:pPr lvl="2"/>
            <a:r>
              <a:rPr lang="en-US" sz="2000" dirty="0"/>
              <a:t>Skill </a:t>
            </a:r>
          </a:p>
        </p:txBody>
      </p:sp>
      <p:sp>
        <p:nvSpPr>
          <p:cNvPr id="4" name="Slide Number Placeholder 3">
            <a:extLst>
              <a:ext uri="{FF2B5EF4-FFF2-40B4-BE49-F238E27FC236}">
                <a16:creationId xmlns:a16="http://schemas.microsoft.com/office/drawing/2014/main" id="{B18F8B05-1E99-E8E2-3522-3C2B7EF77B31}"/>
              </a:ext>
            </a:extLst>
          </p:cNvPr>
          <p:cNvSpPr>
            <a:spLocks noGrp="1"/>
          </p:cNvSpPr>
          <p:nvPr>
            <p:ph type="sldNum" sz="quarter" idx="12"/>
          </p:nvPr>
        </p:nvSpPr>
        <p:spPr/>
        <p:txBody>
          <a:bodyPr/>
          <a:lstStyle/>
          <a:p>
            <a:fld id="{DF28FB93-0A08-4E7D-8E63-9EFA29F1E093}" type="slidenum">
              <a:rPr lang="en-US" smtClean="0"/>
              <a:pPr/>
              <a:t>5</a:t>
            </a:fld>
            <a:endParaRPr lang="en-US"/>
          </a:p>
        </p:txBody>
      </p:sp>
    </p:spTree>
    <p:extLst>
      <p:ext uri="{BB962C8B-B14F-4D97-AF65-F5344CB8AC3E}">
        <p14:creationId xmlns:p14="http://schemas.microsoft.com/office/powerpoint/2010/main" val="2906173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9C21E-A210-ED05-64DB-79D3BC4976B6}"/>
              </a:ext>
            </a:extLst>
          </p:cNvPr>
          <p:cNvSpPr>
            <a:spLocks noGrp="1"/>
          </p:cNvSpPr>
          <p:nvPr>
            <p:ph type="title"/>
          </p:nvPr>
        </p:nvSpPr>
        <p:spPr>
          <a:xfrm>
            <a:off x="1603121" y="457200"/>
            <a:ext cx="5937755" cy="1188720"/>
          </a:xfrm>
        </p:spPr>
        <p:txBody>
          <a:bodyPr>
            <a:normAutofit/>
          </a:bodyPr>
          <a:lstStyle/>
          <a:p>
            <a:r>
              <a:rPr lang="en-US" sz="3200" dirty="0">
                <a:solidFill>
                  <a:srgbClr val="C00000"/>
                </a:solidFill>
              </a:rPr>
              <a:t>What is technology</a:t>
            </a:r>
            <a:endParaRPr lang="en-US" sz="3200" dirty="0"/>
          </a:p>
        </p:txBody>
      </p:sp>
      <p:sp>
        <p:nvSpPr>
          <p:cNvPr id="3" name="Content Placeholder 2">
            <a:extLst>
              <a:ext uri="{FF2B5EF4-FFF2-40B4-BE49-F238E27FC236}">
                <a16:creationId xmlns:a16="http://schemas.microsoft.com/office/drawing/2014/main" id="{E4D30CF9-87D0-BD92-7247-DC7D81239F1A}"/>
              </a:ext>
            </a:extLst>
          </p:cNvPr>
          <p:cNvSpPr>
            <a:spLocks noGrp="1"/>
          </p:cNvSpPr>
          <p:nvPr>
            <p:ph idx="1"/>
          </p:nvPr>
        </p:nvSpPr>
        <p:spPr>
          <a:xfrm>
            <a:off x="457200" y="1905000"/>
            <a:ext cx="8229600" cy="4191000"/>
          </a:xfrm>
        </p:spPr>
        <p:txBody>
          <a:bodyPr>
            <a:noAutofit/>
          </a:bodyPr>
          <a:lstStyle/>
          <a:p>
            <a:r>
              <a:rPr lang="en-US" sz="2400" dirty="0"/>
              <a:t>Technology is the practical use of human knowledge to extend human abilities and to satisfy human needs and wants. It involves turning natural items into useful products. (IGI Global, 2022)</a:t>
            </a:r>
            <a:endParaRPr lang="en-US" sz="2400" baseline="30000" dirty="0"/>
          </a:p>
          <a:p>
            <a:r>
              <a:rPr lang="en-US" sz="2400" dirty="0"/>
              <a:t>The areas of science, technology and engineering are related but different.</a:t>
            </a:r>
          </a:p>
          <a:p>
            <a:r>
              <a:rPr lang="en-US" sz="2400" dirty="0"/>
              <a:t>Technology advances by adapting, so each new product is an improvement over an existing one.</a:t>
            </a:r>
          </a:p>
          <a:p>
            <a:r>
              <a:rPr lang="en-US" sz="2400" dirty="0"/>
              <a:t>New inventions are almost always based on earlier accomplishments.(Open Learn, 2022)</a:t>
            </a:r>
            <a:r>
              <a:rPr lang="en-US" sz="2400" baseline="30000" dirty="0"/>
              <a:t> </a:t>
            </a:r>
          </a:p>
          <a:p>
            <a:endParaRPr lang="en-US" sz="2400" dirty="0"/>
          </a:p>
          <a:p>
            <a:endParaRPr lang="en-US" sz="2000" dirty="0"/>
          </a:p>
        </p:txBody>
      </p:sp>
      <p:sp>
        <p:nvSpPr>
          <p:cNvPr id="4" name="Slide Number Placeholder 3">
            <a:extLst>
              <a:ext uri="{FF2B5EF4-FFF2-40B4-BE49-F238E27FC236}">
                <a16:creationId xmlns:a16="http://schemas.microsoft.com/office/drawing/2014/main" id="{4F381C0E-F8E5-E51C-E0AD-BAE155E6B908}"/>
              </a:ext>
            </a:extLst>
          </p:cNvPr>
          <p:cNvSpPr>
            <a:spLocks noGrp="1"/>
          </p:cNvSpPr>
          <p:nvPr>
            <p:ph type="sldNum" sz="quarter" idx="12"/>
          </p:nvPr>
        </p:nvSpPr>
        <p:spPr/>
        <p:txBody>
          <a:bodyPr/>
          <a:lstStyle/>
          <a:p>
            <a:fld id="{DF28FB93-0A08-4E7D-8E63-9EFA29F1E093}" type="slidenum">
              <a:rPr lang="en-US" smtClean="0"/>
              <a:pPr/>
              <a:t>6</a:t>
            </a:fld>
            <a:endParaRPr lang="en-US"/>
          </a:p>
        </p:txBody>
      </p:sp>
    </p:spTree>
    <p:extLst>
      <p:ext uri="{BB962C8B-B14F-4D97-AF65-F5344CB8AC3E}">
        <p14:creationId xmlns:p14="http://schemas.microsoft.com/office/powerpoint/2010/main" val="3937597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F1860-A2F4-D91C-3D0D-EBAC19945B32}"/>
              </a:ext>
            </a:extLst>
          </p:cNvPr>
          <p:cNvSpPr>
            <a:spLocks noGrp="1"/>
          </p:cNvSpPr>
          <p:nvPr>
            <p:ph type="title"/>
          </p:nvPr>
        </p:nvSpPr>
        <p:spPr>
          <a:xfrm>
            <a:off x="1219200" y="457200"/>
            <a:ext cx="6858000" cy="1188720"/>
          </a:xfrm>
        </p:spPr>
        <p:txBody>
          <a:bodyPr>
            <a:noAutofit/>
          </a:bodyPr>
          <a:lstStyle/>
          <a:p>
            <a:r>
              <a:rPr lang="en-US" sz="3200" dirty="0">
                <a:solidFill>
                  <a:srgbClr val="C00000"/>
                </a:solidFill>
              </a:rPr>
              <a:t>Why do we need technology</a:t>
            </a:r>
          </a:p>
        </p:txBody>
      </p:sp>
      <p:sp>
        <p:nvSpPr>
          <p:cNvPr id="3" name="Content Placeholder 2">
            <a:extLst>
              <a:ext uri="{FF2B5EF4-FFF2-40B4-BE49-F238E27FC236}">
                <a16:creationId xmlns:a16="http://schemas.microsoft.com/office/drawing/2014/main" id="{E8DE9072-6C60-36B3-55D0-064C966A4344}"/>
              </a:ext>
            </a:extLst>
          </p:cNvPr>
          <p:cNvSpPr>
            <a:spLocks noGrp="1"/>
          </p:cNvSpPr>
          <p:nvPr>
            <p:ph idx="1"/>
          </p:nvPr>
        </p:nvSpPr>
        <p:spPr>
          <a:xfrm>
            <a:off x="457201" y="2153413"/>
            <a:ext cx="8153400" cy="4475988"/>
          </a:xfrm>
        </p:spPr>
        <p:txBody>
          <a:bodyPr>
            <a:normAutofit/>
          </a:bodyPr>
          <a:lstStyle/>
          <a:p>
            <a:r>
              <a:rPr lang="en-US" sz="2400" dirty="0"/>
              <a:t>Solve a problem</a:t>
            </a:r>
          </a:p>
          <a:p>
            <a:r>
              <a:rPr lang="en-US" sz="2400" dirty="0"/>
              <a:t>Improve pre-existing solution</a:t>
            </a:r>
          </a:p>
          <a:p>
            <a:r>
              <a:rPr lang="en-US" sz="2400" dirty="0"/>
              <a:t>Achieve a goal, perform specific function</a:t>
            </a:r>
          </a:p>
          <a:p>
            <a:r>
              <a:rPr lang="en-US" sz="2400" dirty="0"/>
              <a:t>What function does these perform?</a:t>
            </a:r>
          </a:p>
          <a:p>
            <a:pPr lvl="1"/>
            <a:r>
              <a:rPr lang="en-US" sz="2400" dirty="0"/>
              <a:t>Cell phone?</a:t>
            </a:r>
          </a:p>
          <a:p>
            <a:pPr lvl="1"/>
            <a:r>
              <a:rPr lang="en-US" sz="2400" dirty="0"/>
              <a:t>Television?</a:t>
            </a:r>
          </a:p>
          <a:p>
            <a:pPr lvl="1"/>
            <a:r>
              <a:rPr lang="en-US" sz="2400" dirty="0"/>
              <a:t>Nuclear weapon?</a:t>
            </a:r>
          </a:p>
          <a:p>
            <a:pPr lvl="1"/>
            <a:r>
              <a:rPr lang="en-US" sz="2400" dirty="0"/>
              <a:t>Technologies are not always used for peaceful purposes.</a:t>
            </a:r>
          </a:p>
        </p:txBody>
      </p:sp>
      <p:sp>
        <p:nvSpPr>
          <p:cNvPr id="4" name="Slide Number Placeholder 3">
            <a:extLst>
              <a:ext uri="{FF2B5EF4-FFF2-40B4-BE49-F238E27FC236}">
                <a16:creationId xmlns:a16="http://schemas.microsoft.com/office/drawing/2014/main" id="{87DFA7A3-B7DC-499A-5D2E-84D04911E05C}"/>
              </a:ext>
            </a:extLst>
          </p:cNvPr>
          <p:cNvSpPr>
            <a:spLocks noGrp="1"/>
          </p:cNvSpPr>
          <p:nvPr>
            <p:ph type="sldNum" sz="quarter" idx="12"/>
          </p:nvPr>
        </p:nvSpPr>
        <p:spPr/>
        <p:txBody>
          <a:bodyPr/>
          <a:lstStyle/>
          <a:p>
            <a:fld id="{DF28FB93-0A08-4E7D-8E63-9EFA29F1E093}" type="slidenum">
              <a:rPr lang="en-US" smtClean="0"/>
              <a:pPr/>
              <a:t>7</a:t>
            </a:fld>
            <a:endParaRPr lang="en-US"/>
          </a:p>
        </p:txBody>
      </p:sp>
    </p:spTree>
    <p:extLst>
      <p:ext uri="{BB962C8B-B14F-4D97-AF65-F5344CB8AC3E}">
        <p14:creationId xmlns:p14="http://schemas.microsoft.com/office/powerpoint/2010/main" val="1314026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E0AB-1DE8-2FFF-45F1-EAF92A19C1BA}"/>
              </a:ext>
            </a:extLst>
          </p:cNvPr>
          <p:cNvSpPr>
            <a:spLocks noGrp="1"/>
          </p:cNvSpPr>
          <p:nvPr>
            <p:ph type="title"/>
          </p:nvPr>
        </p:nvSpPr>
        <p:spPr>
          <a:xfrm>
            <a:off x="1575338" y="685800"/>
            <a:ext cx="6349462" cy="1188720"/>
          </a:xfrm>
        </p:spPr>
        <p:txBody>
          <a:bodyPr>
            <a:noAutofit/>
          </a:bodyPr>
          <a:lstStyle/>
          <a:p>
            <a:r>
              <a:rPr lang="en-US" sz="3200" dirty="0">
                <a:solidFill>
                  <a:srgbClr val="C00000"/>
                </a:solidFill>
              </a:rPr>
              <a:t>Indigenous technology</a:t>
            </a:r>
          </a:p>
        </p:txBody>
      </p:sp>
      <p:sp>
        <p:nvSpPr>
          <p:cNvPr id="3" name="Content Placeholder 2">
            <a:extLst>
              <a:ext uri="{FF2B5EF4-FFF2-40B4-BE49-F238E27FC236}">
                <a16:creationId xmlns:a16="http://schemas.microsoft.com/office/drawing/2014/main" id="{2534E44C-D06F-F1F9-A9E0-AE60D120ABD4}"/>
              </a:ext>
            </a:extLst>
          </p:cNvPr>
          <p:cNvSpPr>
            <a:spLocks noGrp="1"/>
          </p:cNvSpPr>
          <p:nvPr>
            <p:ph idx="1"/>
          </p:nvPr>
        </p:nvSpPr>
        <p:spPr>
          <a:xfrm>
            <a:off x="685800" y="2209800"/>
            <a:ext cx="8001000" cy="4267200"/>
          </a:xfrm>
        </p:spPr>
        <p:txBody>
          <a:bodyPr>
            <a:normAutofit/>
          </a:bodyPr>
          <a:lstStyle/>
          <a:p>
            <a:r>
              <a:rPr lang="en-US" sz="2400" dirty="0"/>
              <a:t>The information, skill and techniques on how a product is to be made without external sponsorship is known as indigenous technology (</a:t>
            </a:r>
            <a:r>
              <a:rPr lang="en-US" sz="2400" dirty="0" err="1"/>
              <a:t>Tharakan</a:t>
            </a:r>
            <a:r>
              <a:rPr lang="en-US" sz="2400" dirty="0"/>
              <a:t>, 2017)</a:t>
            </a:r>
          </a:p>
          <a:p>
            <a:r>
              <a:rPr lang="en-US" sz="2400" dirty="0"/>
              <a:t>Many examples of Indigenous technology can be seen in rural parts of Nepal.</a:t>
            </a:r>
          </a:p>
          <a:p>
            <a:r>
              <a:rPr lang="en-US" sz="2400" dirty="0"/>
              <a:t>These technologies are developed over course of time by the society itself.  </a:t>
            </a:r>
          </a:p>
        </p:txBody>
      </p:sp>
      <p:sp>
        <p:nvSpPr>
          <p:cNvPr id="4" name="Slide Number Placeholder 3">
            <a:extLst>
              <a:ext uri="{FF2B5EF4-FFF2-40B4-BE49-F238E27FC236}">
                <a16:creationId xmlns:a16="http://schemas.microsoft.com/office/drawing/2014/main" id="{4EA3AB57-319B-7902-182A-9C4F03EC79E3}"/>
              </a:ext>
            </a:extLst>
          </p:cNvPr>
          <p:cNvSpPr>
            <a:spLocks noGrp="1"/>
          </p:cNvSpPr>
          <p:nvPr>
            <p:ph type="sldNum" sz="quarter" idx="12"/>
          </p:nvPr>
        </p:nvSpPr>
        <p:spPr/>
        <p:txBody>
          <a:bodyPr/>
          <a:lstStyle/>
          <a:p>
            <a:fld id="{DF28FB93-0A08-4E7D-8E63-9EFA29F1E093}" type="slidenum">
              <a:rPr lang="en-US" smtClean="0"/>
              <a:pPr/>
              <a:t>8</a:t>
            </a:fld>
            <a:endParaRPr lang="en-US"/>
          </a:p>
        </p:txBody>
      </p:sp>
    </p:spTree>
    <p:extLst>
      <p:ext uri="{BB962C8B-B14F-4D97-AF65-F5344CB8AC3E}">
        <p14:creationId xmlns:p14="http://schemas.microsoft.com/office/powerpoint/2010/main" val="2918108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88FA-8196-F892-3573-6CEDCDFB4EED}"/>
              </a:ext>
            </a:extLst>
          </p:cNvPr>
          <p:cNvSpPr>
            <a:spLocks noGrp="1"/>
          </p:cNvSpPr>
          <p:nvPr>
            <p:ph type="title"/>
          </p:nvPr>
        </p:nvSpPr>
        <p:spPr>
          <a:xfrm>
            <a:off x="1603122" y="737764"/>
            <a:ext cx="5937755" cy="1188720"/>
          </a:xfrm>
        </p:spPr>
        <p:txBody>
          <a:bodyPr>
            <a:noAutofit/>
          </a:bodyPr>
          <a:lstStyle/>
          <a:p>
            <a:r>
              <a:rPr lang="en-US" sz="3200" dirty="0">
                <a:solidFill>
                  <a:srgbClr val="C00000"/>
                </a:solidFill>
              </a:rPr>
              <a:t>Water mill on Rural Nepal</a:t>
            </a:r>
          </a:p>
        </p:txBody>
      </p:sp>
      <p:sp>
        <p:nvSpPr>
          <p:cNvPr id="3" name="Content Placeholder 2">
            <a:extLst>
              <a:ext uri="{FF2B5EF4-FFF2-40B4-BE49-F238E27FC236}">
                <a16:creationId xmlns:a16="http://schemas.microsoft.com/office/drawing/2014/main" id="{93A8C58A-F38D-E54B-432E-94A572DF9635}"/>
              </a:ext>
            </a:extLst>
          </p:cNvPr>
          <p:cNvSpPr>
            <a:spLocks noGrp="1"/>
          </p:cNvSpPr>
          <p:nvPr>
            <p:ph idx="1"/>
          </p:nvPr>
        </p:nvSpPr>
        <p:spPr>
          <a:xfrm>
            <a:off x="457200" y="2453463"/>
            <a:ext cx="3581400" cy="3101983"/>
          </a:xfrm>
        </p:spPr>
        <p:txBody>
          <a:bodyPr/>
          <a:lstStyle/>
          <a:p>
            <a:r>
              <a:rPr lang="en-US" sz="2400" dirty="0"/>
              <a:t>Agricultural mill operated by water force on </a:t>
            </a:r>
            <a:r>
              <a:rPr lang="en-US" sz="2400" dirty="0" err="1"/>
              <a:t>Rukum</a:t>
            </a:r>
            <a:r>
              <a:rPr lang="en-US" sz="2400" dirty="0"/>
              <a:t> District (January, 2019)</a:t>
            </a:r>
          </a:p>
          <a:p>
            <a:r>
              <a:rPr lang="en-US" sz="2400" dirty="0"/>
              <a:t>Known as “Paani </a:t>
            </a:r>
            <a:r>
              <a:rPr lang="en-US" sz="2400" dirty="0" err="1"/>
              <a:t>Ghatta</a:t>
            </a:r>
            <a:r>
              <a:rPr lang="en-US" sz="2400" dirty="0"/>
              <a:t>”</a:t>
            </a:r>
          </a:p>
          <a:p>
            <a:endParaRPr lang="en-US" sz="2400" dirty="0"/>
          </a:p>
          <a:p>
            <a:endParaRPr lang="en-US" dirty="0"/>
          </a:p>
        </p:txBody>
      </p:sp>
      <p:pic>
        <p:nvPicPr>
          <p:cNvPr id="1026" name="Picture 2">
            <a:extLst>
              <a:ext uri="{FF2B5EF4-FFF2-40B4-BE49-F238E27FC236}">
                <a16:creationId xmlns:a16="http://schemas.microsoft.com/office/drawing/2014/main" id="{EB6A9D41-449A-72C2-7277-962DA3B4FE8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2418206"/>
            <a:ext cx="4724400" cy="3541660"/>
          </a:xfrm>
          <a:prstGeom prst="rect">
            <a:avLst/>
          </a:prstGeom>
          <a:noFill/>
          <a:ln>
            <a:solidFill>
              <a:schemeClr val="tx1">
                <a:lumMod val="95000"/>
                <a:lumOff val="5000"/>
              </a:schemeClr>
            </a:solidFill>
          </a:ln>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A500F274-CB9C-E14E-B7FB-2B1ECDDE41F8}"/>
              </a:ext>
            </a:extLst>
          </p:cNvPr>
          <p:cNvSpPr>
            <a:spLocks noGrp="1"/>
          </p:cNvSpPr>
          <p:nvPr>
            <p:ph type="sldNum" sz="quarter" idx="12"/>
          </p:nvPr>
        </p:nvSpPr>
        <p:spPr/>
        <p:txBody>
          <a:bodyPr/>
          <a:lstStyle/>
          <a:p>
            <a:fld id="{DF28FB93-0A08-4E7D-8E63-9EFA29F1E093}" type="slidenum">
              <a:rPr lang="en-US" smtClean="0"/>
              <a:pPr/>
              <a:t>9</a:t>
            </a:fld>
            <a:endParaRPr lang="en-US"/>
          </a:p>
        </p:txBody>
      </p:sp>
    </p:spTree>
    <p:extLst>
      <p:ext uri="{BB962C8B-B14F-4D97-AF65-F5344CB8AC3E}">
        <p14:creationId xmlns:p14="http://schemas.microsoft.com/office/powerpoint/2010/main" val="1939207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88FA-8196-F892-3573-6CEDCDFB4EED}"/>
              </a:ext>
            </a:extLst>
          </p:cNvPr>
          <p:cNvSpPr>
            <a:spLocks noGrp="1"/>
          </p:cNvSpPr>
          <p:nvPr>
            <p:ph type="title"/>
          </p:nvPr>
        </p:nvSpPr>
        <p:spPr>
          <a:xfrm>
            <a:off x="1603121" y="381000"/>
            <a:ext cx="5937755" cy="1188720"/>
          </a:xfrm>
        </p:spPr>
        <p:txBody>
          <a:bodyPr>
            <a:noAutofit/>
          </a:bodyPr>
          <a:lstStyle/>
          <a:p>
            <a:r>
              <a:rPr lang="en-US" sz="3200" dirty="0">
                <a:solidFill>
                  <a:srgbClr val="C00000"/>
                </a:solidFill>
              </a:rPr>
              <a:t>Water mill on Rural Nepal</a:t>
            </a:r>
          </a:p>
        </p:txBody>
      </p:sp>
      <p:pic>
        <p:nvPicPr>
          <p:cNvPr id="6" name="VID_20170119_113043">
            <a:hlinkClick r:id="" action="ppaction://media"/>
            <a:extLst>
              <a:ext uri="{FF2B5EF4-FFF2-40B4-BE49-F238E27FC236}">
                <a16:creationId xmlns:a16="http://schemas.microsoft.com/office/drawing/2014/main" id="{EAD2C702-A408-4A12-7486-23A92BE071E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876299" y="1962839"/>
            <a:ext cx="7391400" cy="4157397"/>
          </a:xfrm>
        </p:spPr>
      </p:pic>
      <p:sp>
        <p:nvSpPr>
          <p:cNvPr id="3" name="Slide Number Placeholder 2">
            <a:extLst>
              <a:ext uri="{FF2B5EF4-FFF2-40B4-BE49-F238E27FC236}">
                <a16:creationId xmlns:a16="http://schemas.microsoft.com/office/drawing/2014/main" id="{FDA5FF34-7FDF-7327-0A57-4C8827F65CFC}"/>
              </a:ext>
            </a:extLst>
          </p:cNvPr>
          <p:cNvSpPr>
            <a:spLocks noGrp="1"/>
          </p:cNvSpPr>
          <p:nvPr>
            <p:ph type="sldNum" sz="quarter" idx="12"/>
          </p:nvPr>
        </p:nvSpPr>
        <p:spPr/>
        <p:txBody>
          <a:bodyPr/>
          <a:lstStyle/>
          <a:p>
            <a:fld id="{DF28FB93-0A08-4E7D-8E63-9EFA29F1E093}" type="slidenum">
              <a:rPr lang="en-US" smtClean="0"/>
              <a:pPr/>
              <a:t>10</a:t>
            </a:fld>
            <a:endParaRPr lang="en-US"/>
          </a:p>
        </p:txBody>
      </p:sp>
    </p:spTree>
    <p:extLst>
      <p:ext uri="{BB962C8B-B14F-4D97-AF65-F5344CB8AC3E}">
        <p14:creationId xmlns:p14="http://schemas.microsoft.com/office/powerpoint/2010/main" val="44354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8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5A402-7AE0-5D0C-A575-66105B13483F}"/>
              </a:ext>
            </a:extLst>
          </p:cNvPr>
          <p:cNvSpPr>
            <a:spLocks noGrp="1"/>
          </p:cNvSpPr>
          <p:nvPr>
            <p:ph type="title"/>
          </p:nvPr>
        </p:nvSpPr>
        <p:spPr>
          <a:xfrm>
            <a:off x="1606046" y="533400"/>
            <a:ext cx="5937755" cy="1188720"/>
          </a:xfrm>
        </p:spPr>
        <p:txBody>
          <a:bodyPr>
            <a:noAutofit/>
          </a:bodyPr>
          <a:lstStyle/>
          <a:p>
            <a:r>
              <a:rPr lang="en-US" sz="3200" dirty="0" err="1">
                <a:solidFill>
                  <a:srgbClr val="C00000"/>
                </a:solidFill>
              </a:rPr>
              <a:t>Lokta</a:t>
            </a:r>
            <a:r>
              <a:rPr lang="en-US" sz="3200" dirty="0">
                <a:solidFill>
                  <a:srgbClr val="C00000"/>
                </a:solidFill>
              </a:rPr>
              <a:t> Paper manufacturing</a:t>
            </a:r>
          </a:p>
        </p:txBody>
      </p:sp>
      <p:sp>
        <p:nvSpPr>
          <p:cNvPr id="3" name="Content Placeholder 2">
            <a:extLst>
              <a:ext uri="{FF2B5EF4-FFF2-40B4-BE49-F238E27FC236}">
                <a16:creationId xmlns:a16="http://schemas.microsoft.com/office/drawing/2014/main" id="{24DCF4A5-DFD6-A5C9-3CB0-A864FFEF9008}"/>
              </a:ext>
            </a:extLst>
          </p:cNvPr>
          <p:cNvSpPr>
            <a:spLocks noGrp="1"/>
          </p:cNvSpPr>
          <p:nvPr>
            <p:ph idx="1"/>
          </p:nvPr>
        </p:nvSpPr>
        <p:spPr>
          <a:xfrm>
            <a:off x="381000" y="1982579"/>
            <a:ext cx="3657600" cy="3862581"/>
          </a:xfrm>
        </p:spPr>
        <p:txBody>
          <a:bodyPr>
            <a:normAutofit/>
          </a:bodyPr>
          <a:lstStyle/>
          <a:p>
            <a:r>
              <a:rPr lang="en-US" sz="2400" dirty="0"/>
              <a:t>Hand made paper factory at </a:t>
            </a:r>
            <a:r>
              <a:rPr lang="en-US" sz="2400" dirty="0" err="1"/>
              <a:t>Bajhang</a:t>
            </a:r>
            <a:endParaRPr lang="en-US" sz="2400" dirty="0"/>
          </a:p>
          <a:p>
            <a:r>
              <a:rPr lang="en-US" sz="2400" dirty="0"/>
              <a:t>Traditional paper made from bark of </a:t>
            </a:r>
            <a:r>
              <a:rPr lang="en-US" sz="2400" i="1" dirty="0" err="1"/>
              <a:t>Lokta</a:t>
            </a:r>
            <a:r>
              <a:rPr lang="en-US" sz="2400" dirty="0"/>
              <a:t> plant.</a:t>
            </a:r>
          </a:p>
        </p:txBody>
      </p:sp>
      <p:pic>
        <p:nvPicPr>
          <p:cNvPr id="2050" name="Picture 2" descr="Lokta paper factories make a comeback">
            <a:extLst>
              <a:ext uri="{FF2B5EF4-FFF2-40B4-BE49-F238E27FC236}">
                <a16:creationId xmlns:a16="http://schemas.microsoft.com/office/drawing/2014/main" id="{36504E69-AF0C-95AF-85F3-803D94F00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2044134"/>
            <a:ext cx="4660742" cy="310198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B7E23F0-E56E-7F64-4682-547138556978}"/>
              </a:ext>
            </a:extLst>
          </p:cNvPr>
          <p:cNvSpPr txBox="1"/>
          <p:nvPr/>
        </p:nvSpPr>
        <p:spPr>
          <a:xfrm>
            <a:off x="4343400" y="5283465"/>
            <a:ext cx="3733800" cy="369332"/>
          </a:xfrm>
          <a:prstGeom prst="rect">
            <a:avLst/>
          </a:prstGeom>
          <a:noFill/>
        </p:spPr>
        <p:txBody>
          <a:bodyPr wrap="square" rtlCol="0">
            <a:spAutoFit/>
          </a:bodyPr>
          <a:lstStyle/>
          <a:p>
            <a:r>
              <a:rPr lang="en-US" dirty="0"/>
              <a:t>Source: (The Kathmandu Post, 2018)</a:t>
            </a:r>
          </a:p>
        </p:txBody>
      </p:sp>
      <p:sp>
        <p:nvSpPr>
          <p:cNvPr id="5" name="Slide Number Placeholder 4">
            <a:extLst>
              <a:ext uri="{FF2B5EF4-FFF2-40B4-BE49-F238E27FC236}">
                <a16:creationId xmlns:a16="http://schemas.microsoft.com/office/drawing/2014/main" id="{B9DED5C6-B58C-F2B0-3560-B69569D236E1}"/>
              </a:ext>
            </a:extLst>
          </p:cNvPr>
          <p:cNvSpPr>
            <a:spLocks noGrp="1"/>
          </p:cNvSpPr>
          <p:nvPr>
            <p:ph type="sldNum" sz="quarter" idx="12"/>
          </p:nvPr>
        </p:nvSpPr>
        <p:spPr/>
        <p:txBody>
          <a:bodyPr/>
          <a:lstStyle/>
          <a:p>
            <a:fld id="{DF28FB93-0A08-4E7D-8E63-9EFA29F1E093}" type="slidenum">
              <a:rPr lang="en-US" smtClean="0"/>
              <a:pPr/>
              <a:t>11</a:t>
            </a:fld>
            <a:endParaRPr lang="en-US"/>
          </a:p>
        </p:txBody>
      </p:sp>
    </p:spTree>
    <p:extLst>
      <p:ext uri="{BB962C8B-B14F-4D97-AF65-F5344CB8AC3E}">
        <p14:creationId xmlns:p14="http://schemas.microsoft.com/office/powerpoint/2010/main" val="578321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74A9D-6594-6522-FD9D-B6F6DD29D7B7}"/>
              </a:ext>
            </a:extLst>
          </p:cNvPr>
          <p:cNvSpPr>
            <a:spLocks noGrp="1"/>
          </p:cNvSpPr>
          <p:nvPr>
            <p:ph type="title"/>
          </p:nvPr>
        </p:nvSpPr>
        <p:spPr>
          <a:xfrm>
            <a:off x="685800" y="304800"/>
            <a:ext cx="7543799" cy="1295400"/>
          </a:xfrm>
        </p:spPr>
        <p:txBody>
          <a:bodyPr>
            <a:noAutofit/>
          </a:bodyPr>
          <a:lstStyle/>
          <a:p>
            <a:r>
              <a:rPr lang="en-US" sz="3200" dirty="0">
                <a:solidFill>
                  <a:srgbClr val="C00000"/>
                </a:solidFill>
              </a:rPr>
              <a:t>Other Examples of indigenous technologies</a:t>
            </a:r>
          </a:p>
        </p:txBody>
      </p:sp>
      <p:sp>
        <p:nvSpPr>
          <p:cNvPr id="3" name="Content Placeholder 2">
            <a:extLst>
              <a:ext uri="{FF2B5EF4-FFF2-40B4-BE49-F238E27FC236}">
                <a16:creationId xmlns:a16="http://schemas.microsoft.com/office/drawing/2014/main" id="{67AB7DC9-A912-8633-108E-DC3D634D117C}"/>
              </a:ext>
            </a:extLst>
          </p:cNvPr>
          <p:cNvSpPr>
            <a:spLocks noGrp="1"/>
          </p:cNvSpPr>
          <p:nvPr>
            <p:ph idx="1"/>
          </p:nvPr>
        </p:nvSpPr>
        <p:spPr>
          <a:xfrm>
            <a:off x="304799" y="1931764"/>
            <a:ext cx="3505201" cy="4675192"/>
          </a:xfrm>
        </p:spPr>
        <p:txBody>
          <a:bodyPr/>
          <a:lstStyle/>
          <a:p>
            <a:r>
              <a:rPr lang="en-US" dirty="0"/>
              <a:t>Pottery, clay products</a:t>
            </a:r>
          </a:p>
          <a:p>
            <a:r>
              <a:rPr lang="en-US" dirty="0"/>
              <a:t>Dyeing and printing using natural resources</a:t>
            </a:r>
          </a:p>
          <a:p>
            <a:r>
              <a:rPr lang="en-US" dirty="0"/>
              <a:t>Bamboo ware (</a:t>
            </a:r>
            <a:r>
              <a:rPr lang="en-US" dirty="0" err="1"/>
              <a:t>furnitures</a:t>
            </a:r>
            <a:r>
              <a:rPr lang="en-US" dirty="0"/>
              <a:t>, baskets)</a:t>
            </a:r>
          </a:p>
          <a:p>
            <a:r>
              <a:rPr lang="en-US" dirty="0"/>
              <a:t>Metal ware: Utensils, sculpture</a:t>
            </a:r>
          </a:p>
          <a:p>
            <a:r>
              <a:rPr lang="en-US" dirty="0"/>
              <a:t>Woolen textiles</a:t>
            </a:r>
          </a:p>
          <a:p>
            <a:r>
              <a:rPr lang="en-US" dirty="0"/>
              <a:t>Wine making</a:t>
            </a:r>
          </a:p>
          <a:p>
            <a:r>
              <a:rPr lang="en-US" dirty="0"/>
              <a:t>Curd preparation</a:t>
            </a:r>
          </a:p>
          <a:p>
            <a:r>
              <a:rPr lang="en-US" dirty="0"/>
              <a:t>Grinding and milling</a:t>
            </a:r>
          </a:p>
        </p:txBody>
      </p:sp>
      <p:pic>
        <p:nvPicPr>
          <p:cNvPr id="3074" name="Picture 2">
            <a:extLst>
              <a:ext uri="{FF2B5EF4-FFF2-40B4-BE49-F238E27FC236}">
                <a16:creationId xmlns:a16="http://schemas.microsoft.com/office/drawing/2014/main" id="{3DBB8497-D4CB-698D-A389-ABE15414A3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2240" y="1893930"/>
            <a:ext cx="4993160" cy="37448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175BC36-E8F8-043F-B5B5-AA029872D30D}"/>
              </a:ext>
            </a:extLst>
          </p:cNvPr>
          <p:cNvSpPr txBox="1"/>
          <p:nvPr/>
        </p:nvSpPr>
        <p:spPr>
          <a:xfrm>
            <a:off x="3922240" y="5726668"/>
            <a:ext cx="3088160" cy="369332"/>
          </a:xfrm>
          <a:prstGeom prst="rect">
            <a:avLst/>
          </a:prstGeom>
          <a:noFill/>
        </p:spPr>
        <p:txBody>
          <a:bodyPr wrap="square" rtlCol="0">
            <a:spAutoFit/>
          </a:bodyPr>
          <a:lstStyle/>
          <a:p>
            <a:r>
              <a:rPr lang="en-US" dirty="0"/>
              <a:t>Source: (</a:t>
            </a:r>
            <a:r>
              <a:rPr lang="en-US" dirty="0" err="1"/>
              <a:t>Kurseong</a:t>
            </a:r>
            <a:r>
              <a:rPr lang="en-US" dirty="0"/>
              <a:t> Hill, 2020)</a:t>
            </a:r>
          </a:p>
        </p:txBody>
      </p:sp>
      <p:sp>
        <p:nvSpPr>
          <p:cNvPr id="5" name="Slide Number Placeholder 4">
            <a:extLst>
              <a:ext uri="{FF2B5EF4-FFF2-40B4-BE49-F238E27FC236}">
                <a16:creationId xmlns:a16="http://schemas.microsoft.com/office/drawing/2014/main" id="{A8095EA1-D394-C470-2AC5-D06F75CF8188}"/>
              </a:ext>
            </a:extLst>
          </p:cNvPr>
          <p:cNvSpPr>
            <a:spLocks noGrp="1"/>
          </p:cNvSpPr>
          <p:nvPr>
            <p:ph type="sldNum" sz="quarter" idx="12"/>
          </p:nvPr>
        </p:nvSpPr>
        <p:spPr/>
        <p:txBody>
          <a:bodyPr/>
          <a:lstStyle/>
          <a:p>
            <a:fld id="{DF28FB93-0A08-4E7D-8E63-9EFA29F1E093}" type="slidenum">
              <a:rPr lang="en-US" smtClean="0"/>
              <a:pPr/>
              <a:t>12</a:t>
            </a:fld>
            <a:endParaRPr lang="en-US"/>
          </a:p>
        </p:txBody>
      </p:sp>
    </p:spTree>
    <p:extLst>
      <p:ext uri="{BB962C8B-B14F-4D97-AF65-F5344CB8AC3E}">
        <p14:creationId xmlns:p14="http://schemas.microsoft.com/office/powerpoint/2010/main" val="3035172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5933C-9989-34FA-66CE-DD95792CC962}"/>
              </a:ext>
            </a:extLst>
          </p:cNvPr>
          <p:cNvSpPr>
            <a:spLocks noGrp="1"/>
          </p:cNvSpPr>
          <p:nvPr>
            <p:ph type="title"/>
          </p:nvPr>
        </p:nvSpPr>
        <p:spPr>
          <a:xfrm>
            <a:off x="1603122" y="381000"/>
            <a:ext cx="5937755" cy="1188720"/>
          </a:xfrm>
        </p:spPr>
        <p:txBody>
          <a:bodyPr>
            <a:normAutofit fontScale="90000"/>
          </a:bodyPr>
          <a:lstStyle/>
          <a:p>
            <a:r>
              <a:rPr lang="en-US" sz="3200" dirty="0">
                <a:solidFill>
                  <a:srgbClr val="C00000"/>
                </a:solidFill>
              </a:rPr>
              <a:t>Sustainable development</a:t>
            </a:r>
          </a:p>
        </p:txBody>
      </p:sp>
      <p:sp>
        <p:nvSpPr>
          <p:cNvPr id="3" name="Content Placeholder 2">
            <a:extLst>
              <a:ext uri="{FF2B5EF4-FFF2-40B4-BE49-F238E27FC236}">
                <a16:creationId xmlns:a16="http://schemas.microsoft.com/office/drawing/2014/main" id="{14363AD5-A200-5A8B-39E1-8B3EF85C8C14}"/>
              </a:ext>
            </a:extLst>
          </p:cNvPr>
          <p:cNvSpPr>
            <a:spLocks noGrp="1"/>
          </p:cNvSpPr>
          <p:nvPr>
            <p:ph idx="1"/>
          </p:nvPr>
        </p:nvSpPr>
        <p:spPr>
          <a:xfrm>
            <a:off x="457200" y="1676400"/>
            <a:ext cx="3733800" cy="4800600"/>
          </a:xfrm>
        </p:spPr>
        <p:txBody>
          <a:bodyPr>
            <a:normAutofit fontScale="92500" lnSpcReduction="20000"/>
          </a:bodyPr>
          <a:lstStyle/>
          <a:p>
            <a:pPr algn="just"/>
            <a:r>
              <a:rPr lang="en-US" sz="2400" dirty="0"/>
              <a:t>According to Sustainable Development Commission “Sustainable development is development that meets the needs of the present, without compromising the ability of future generations to meet their own needs.”(SDC, 2022)</a:t>
            </a:r>
            <a:endParaRPr lang="en-US" sz="2400" baseline="30000" dirty="0"/>
          </a:p>
          <a:p>
            <a:pPr algn="just"/>
            <a:r>
              <a:rPr lang="en-US" sz="2400" dirty="0"/>
              <a:t>Aspects of sustainable development</a:t>
            </a:r>
          </a:p>
          <a:p>
            <a:pPr lvl="1" algn="just"/>
            <a:r>
              <a:rPr lang="en-US" sz="2400" dirty="0"/>
              <a:t>Social development</a:t>
            </a:r>
          </a:p>
          <a:p>
            <a:pPr lvl="1" algn="just"/>
            <a:r>
              <a:rPr lang="en-US" sz="2400" dirty="0"/>
              <a:t>Environmental protection</a:t>
            </a:r>
          </a:p>
          <a:p>
            <a:pPr lvl="1" algn="just"/>
            <a:r>
              <a:rPr lang="en-US" sz="2400" dirty="0"/>
              <a:t>Economic development</a:t>
            </a:r>
          </a:p>
          <a:p>
            <a:endParaRPr lang="en-US" dirty="0"/>
          </a:p>
        </p:txBody>
      </p:sp>
      <p:pic>
        <p:nvPicPr>
          <p:cNvPr id="1026" name="Picture 2">
            <a:extLst>
              <a:ext uri="{FF2B5EF4-FFF2-40B4-BE49-F238E27FC236}">
                <a16:creationId xmlns:a16="http://schemas.microsoft.com/office/drawing/2014/main" id="{45D1CB83-DF85-1149-1F2D-2482A6359E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46" t="13859" r="9203" b="485"/>
          <a:stretch/>
        </p:blipFill>
        <p:spPr bwMode="auto">
          <a:xfrm>
            <a:off x="4326436" y="1723570"/>
            <a:ext cx="4724399" cy="348686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25AE471-7DBE-8D85-CBCD-941376A7A439}"/>
              </a:ext>
            </a:extLst>
          </p:cNvPr>
          <p:cNvSpPr txBox="1"/>
          <p:nvPr/>
        </p:nvSpPr>
        <p:spPr>
          <a:xfrm>
            <a:off x="4326436" y="5210439"/>
            <a:ext cx="3979364" cy="369332"/>
          </a:xfrm>
          <a:prstGeom prst="rect">
            <a:avLst/>
          </a:prstGeom>
          <a:noFill/>
        </p:spPr>
        <p:txBody>
          <a:bodyPr wrap="square" rtlCol="0">
            <a:spAutoFit/>
          </a:bodyPr>
          <a:lstStyle/>
          <a:p>
            <a:r>
              <a:rPr lang="en-US" dirty="0"/>
              <a:t>Source: (Animating Geography, 2015)</a:t>
            </a:r>
          </a:p>
        </p:txBody>
      </p:sp>
      <p:sp>
        <p:nvSpPr>
          <p:cNvPr id="5" name="Slide Number Placeholder 4">
            <a:extLst>
              <a:ext uri="{FF2B5EF4-FFF2-40B4-BE49-F238E27FC236}">
                <a16:creationId xmlns:a16="http://schemas.microsoft.com/office/drawing/2014/main" id="{53FDF24B-F1E8-5B6C-1729-D907DB778014}"/>
              </a:ext>
            </a:extLst>
          </p:cNvPr>
          <p:cNvSpPr>
            <a:spLocks noGrp="1"/>
          </p:cNvSpPr>
          <p:nvPr>
            <p:ph type="sldNum" sz="quarter" idx="12"/>
          </p:nvPr>
        </p:nvSpPr>
        <p:spPr/>
        <p:txBody>
          <a:bodyPr/>
          <a:lstStyle/>
          <a:p>
            <a:fld id="{DF28FB93-0A08-4E7D-8E63-9EFA29F1E093}" type="slidenum">
              <a:rPr lang="en-US" smtClean="0"/>
              <a:pPr/>
              <a:t>13</a:t>
            </a:fld>
            <a:endParaRPr lang="en-US"/>
          </a:p>
        </p:txBody>
      </p:sp>
    </p:spTree>
    <p:extLst>
      <p:ext uri="{BB962C8B-B14F-4D97-AF65-F5344CB8AC3E}">
        <p14:creationId xmlns:p14="http://schemas.microsoft.com/office/powerpoint/2010/main" val="376937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2AEE8-C517-03F2-B3E7-3276C173A373}"/>
              </a:ext>
            </a:extLst>
          </p:cNvPr>
          <p:cNvSpPr>
            <a:spLocks noGrp="1"/>
          </p:cNvSpPr>
          <p:nvPr>
            <p:ph type="title"/>
          </p:nvPr>
        </p:nvSpPr>
        <p:spPr>
          <a:xfrm>
            <a:off x="1628950" y="381000"/>
            <a:ext cx="5937755" cy="1188720"/>
          </a:xfrm>
        </p:spPr>
        <p:txBody>
          <a:bodyPr>
            <a:noAutofit/>
          </a:bodyPr>
          <a:lstStyle/>
          <a:p>
            <a:r>
              <a:rPr lang="en-US" sz="3200" dirty="0">
                <a:solidFill>
                  <a:srgbClr val="C00000"/>
                </a:solidFill>
              </a:rPr>
              <a:t>Appropriate technology</a:t>
            </a:r>
          </a:p>
        </p:txBody>
      </p:sp>
      <p:sp>
        <p:nvSpPr>
          <p:cNvPr id="3" name="Content Placeholder 2">
            <a:extLst>
              <a:ext uri="{FF2B5EF4-FFF2-40B4-BE49-F238E27FC236}">
                <a16:creationId xmlns:a16="http://schemas.microsoft.com/office/drawing/2014/main" id="{30F7A9C6-C346-94C7-98F3-51BA5E18D8A8}"/>
              </a:ext>
            </a:extLst>
          </p:cNvPr>
          <p:cNvSpPr>
            <a:spLocks noGrp="1"/>
          </p:cNvSpPr>
          <p:nvPr>
            <p:ph idx="1"/>
          </p:nvPr>
        </p:nvSpPr>
        <p:spPr>
          <a:xfrm>
            <a:off x="457200" y="1878008"/>
            <a:ext cx="8382000" cy="4598992"/>
          </a:xfrm>
        </p:spPr>
        <p:txBody>
          <a:bodyPr>
            <a:noAutofit/>
          </a:bodyPr>
          <a:lstStyle/>
          <a:p>
            <a:r>
              <a:rPr lang="en-US" sz="2000" dirty="0"/>
              <a:t>E.F. Schumacher (Ernst Friedrich “Fritz”) credited as the founder of the appropriate technology movement in “Small is Beautiful” (Wiki, 2022)</a:t>
            </a:r>
            <a:endParaRPr lang="en-US" sz="2000" baseline="30000" dirty="0"/>
          </a:p>
          <a:p>
            <a:r>
              <a:rPr lang="en-US" sz="2000" dirty="0"/>
              <a:t>Initially termed as “Intermediate Technology”</a:t>
            </a:r>
          </a:p>
          <a:p>
            <a:r>
              <a:rPr lang="en-US" sz="2000" dirty="0"/>
              <a:t>According to </a:t>
            </a:r>
            <a:r>
              <a:rPr lang="en-US" sz="2000" dirty="0" err="1"/>
              <a:t>Jequier</a:t>
            </a:r>
            <a:r>
              <a:rPr lang="en-US" sz="2000" dirty="0"/>
              <a:t> and Gerard, “Appropriate Technology (AT) is now recognized as the generic term for a wide range of technologies characterized by following features:</a:t>
            </a:r>
          </a:p>
          <a:p>
            <a:pPr lvl="1"/>
            <a:r>
              <a:rPr lang="en-US" sz="1800" dirty="0"/>
              <a:t>Low investment cost per work place</a:t>
            </a:r>
          </a:p>
          <a:p>
            <a:pPr lvl="1"/>
            <a:r>
              <a:rPr lang="en-US" sz="1800" dirty="0"/>
              <a:t>Low capital investment per unit output</a:t>
            </a:r>
          </a:p>
          <a:p>
            <a:pPr lvl="1"/>
            <a:r>
              <a:rPr lang="en-US" sz="1800" dirty="0"/>
              <a:t>Organizational simplicity</a:t>
            </a:r>
          </a:p>
          <a:p>
            <a:pPr lvl="1"/>
            <a:r>
              <a:rPr lang="en-US" sz="1800" dirty="0"/>
              <a:t>High adaptability to a particular social cultural environment</a:t>
            </a:r>
          </a:p>
          <a:p>
            <a:pPr lvl="1"/>
            <a:r>
              <a:rPr lang="en-US" sz="1800" dirty="0"/>
              <a:t>Sparing use of natural resources</a:t>
            </a:r>
          </a:p>
          <a:p>
            <a:pPr lvl="1"/>
            <a:r>
              <a:rPr lang="en-US" sz="1800" dirty="0"/>
              <a:t>Low cost of final product or high potential for employment (</a:t>
            </a:r>
            <a:r>
              <a:rPr lang="en-US" sz="1800" dirty="0" err="1"/>
              <a:t>Jequir</a:t>
            </a:r>
            <a:r>
              <a:rPr lang="en-US" sz="1800" dirty="0"/>
              <a:t>, 1979)</a:t>
            </a:r>
          </a:p>
        </p:txBody>
      </p:sp>
      <p:sp>
        <p:nvSpPr>
          <p:cNvPr id="4" name="Slide Number Placeholder 3">
            <a:extLst>
              <a:ext uri="{FF2B5EF4-FFF2-40B4-BE49-F238E27FC236}">
                <a16:creationId xmlns:a16="http://schemas.microsoft.com/office/drawing/2014/main" id="{9916B400-C34F-EEFD-220F-576065EE0A05}"/>
              </a:ext>
            </a:extLst>
          </p:cNvPr>
          <p:cNvSpPr>
            <a:spLocks noGrp="1"/>
          </p:cNvSpPr>
          <p:nvPr>
            <p:ph type="sldNum" sz="quarter" idx="12"/>
          </p:nvPr>
        </p:nvSpPr>
        <p:spPr/>
        <p:txBody>
          <a:bodyPr/>
          <a:lstStyle/>
          <a:p>
            <a:fld id="{DF28FB93-0A08-4E7D-8E63-9EFA29F1E093}" type="slidenum">
              <a:rPr lang="en-US" smtClean="0"/>
              <a:pPr/>
              <a:t>14</a:t>
            </a:fld>
            <a:endParaRPr lang="en-US"/>
          </a:p>
        </p:txBody>
      </p:sp>
    </p:spTree>
    <p:extLst>
      <p:ext uri="{BB962C8B-B14F-4D97-AF65-F5344CB8AC3E}">
        <p14:creationId xmlns:p14="http://schemas.microsoft.com/office/powerpoint/2010/main" val="1096309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C9FE80-BC9B-8169-AA85-872C57C9D7D0}"/>
              </a:ext>
            </a:extLst>
          </p:cNvPr>
          <p:cNvSpPr>
            <a:spLocks noGrp="1"/>
          </p:cNvSpPr>
          <p:nvPr>
            <p:ph idx="1"/>
          </p:nvPr>
        </p:nvSpPr>
        <p:spPr>
          <a:xfrm>
            <a:off x="381000" y="152400"/>
            <a:ext cx="8534400" cy="6553200"/>
          </a:xfrm>
        </p:spPr>
        <p:txBody>
          <a:bodyPr>
            <a:normAutofit/>
          </a:bodyPr>
          <a:lstStyle/>
          <a:p>
            <a:r>
              <a:rPr lang="en-US" sz="2400" dirty="0"/>
              <a:t>According to Darrow and Rick (1978), appropriate technologies:</a:t>
            </a:r>
          </a:p>
          <a:p>
            <a:pPr lvl="1"/>
            <a:r>
              <a:rPr lang="en-US" sz="2400" dirty="0"/>
              <a:t>Are low in capital costs</a:t>
            </a:r>
          </a:p>
          <a:p>
            <a:pPr lvl="1"/>
            <a:r>
              <a:rPr lang="en-US" sz="2400" dirty="0"/>
              <a:t>Use local materials whenever possible</a:t>
            </a:r>
          </a:p>
          <a:p>
            <a:pPr lvl="1"/>
            <a:r>
              <a:rPr lang="en-US" sz="2400" dirty="0"/>
              <a:t>Create jobs, employing local skills and labor</a:t>
            </a:r>
          </a:p>
          <a:p>
            <a:pPr lvl="1"/>
            <a:r>
              <a:rPr lang="en-US" sz="2400" dirty="0"/>
              <a:t>Are small enough in scale to be affordable by a small group of farmers</a:t>
            </a:r>
          </a:p>
          <a:p>
            <a:pPr lvl="1"/>
            <a:r>
              <a:rPr lang="en-US" sz="2400" dirty="0"/>
              <a:t>Can be understood, controlled and maintained by villagers wherever possible, without high level of Western style education</a:t>
            </a:r>
          </a:p>
          <a:p>
            <a:pPr lvl="1"/>
            <a:r>
              <a:rPr lang="en-US" sz="2400" dirty="0"/>
              <a:t>Can be produced out of a small metal working shop, if not in a village itself</a:t>
            </a:r>
          </a:p>
        </p:txBody>
      </p:sp>
      <p:sp>
        <p:nvSpPr>
          <p:cNvPr id="2" name="Slide Number Placeholder 1">
            <a:extLst>
              <a:ext uri="{FF2B5EF4-FFF2-40B4-BE49-F238E27FC236}">
                <a16:creationId xmlns:a16="http://schemas.microsoft.com/office/drawing/2014/main" id="{4C772642-DD09-5AE7-14EB-3F1C2A8F986E}"/>
              </a:ext>
            </a:extLst>
          </p:cNvPr>
          <p:cNvSpPr>
            <a:spLocks noGrp="1"/>
          </p:cNvSpPr>
          <p:nvPr>
            <p:ph type="sldNum" sz="quarter" idx="12"/>
          </p:nvPr>
        </p:nvSpPr>
        <p:spPr/>
        <p:txBody>
          <a:bodyPr/>
          <a:lstStyle/>
          <a:p>
            <a:fld id="{DF28FB93-0A08-4E7D-8E63-9EFA29F1E093}" type="slidenum">
              <a:rPr lang="en-US" smtClean="0"/>
              <a:pPr/>
              <a:t>15</a:t>
            </a:fld>
            <a:endParaRPr lang="en-US"/>
          </a:p>
        </p:txBody>
      </p:sp>
    </p:spTree>
    <p:extLst>
      <p:ext uri="{BB962C8B-B14F-4D97-AF65-F5344CB8AC3E}">
        <p14:creationId xmlns:p14="http://schemas.microsoft.com/office/powerpoint/2010/main" val="3616879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6008BE-17E1-2077-1966-DB71CA820E0E}"/>
              </a:ext>
            </a:extLst>
          </p:cNvPr>
          <p:cNvSpPr>
            <a:spLocks noGrp="1"/>
          </p:cNvSpPr>
          <p:nvPr>
            <p:ph idx="1"/>
          </p:nvPr>
        </p:nvSpPr>
        <p:spPr>
          <a:xfrm>
            <a:off x="609600" y="457200"/>
            <a:ext cx="8000999" cy="5943599"/>
          </a:xfrm>
        </p:spPr>
        <p:txBody>
          <a:bodyPr>
            <a:normAutofit fontScale="92500"/>
          </a:bodyPr>
          <a:lstStyle/>
          <a:p>
            <a:pPr lvl="1"/>
            <a:r>
              <a:rPr lang="en-US" sz="2000" dirty="0"/>
              <a:t>According to Darrow and Rick (1978), appropriate technologies (contd.):</a:t>
            </a:r>
          </a:p>
          <a:p>
            <a:pPr lvl="2"/>
            <a:r>
              <a:rPr lang="en-US" sz="2200" dirty="0"/>
              <a:t>Suppose that people can and will work together to collectively bring improvements to their communities, recognizing that in most of the world important decisions are made by groups rather than by individuals</a:t>
            </a:r>
          </a:p>
          <a:p>
            <a:pPr lvl="2"/>
            <a:r>
              <a:rPr lang="en-US" sz="2200" dirty="0"/>
              <a:t>Involve decentralized renewable energy sources, such as wind power, solar energy, water power, mechanic gas, animal power and pedal power (such as in that highly efficient machine, the bicycle)</a:t>
            </a:r>
          </a:p>
          <a:p>
            <a:pPr lvl="2"/>
            <a:r>
              <a:rPr lang="en-US" sz="2200" dirty="0"/>
              <a:t>Make technology understandable to the people who are using it and thus suggest ideas that could be used in further innovations</a:t>
            </a:r>
          </a:p>
          <a:p>
            <a:pPr lvl="2"/>
            <a:r>
              <a:rPr lang="en-US" sz="2200" dirty="0"/>
              <a:t>Are flexible so that they can continue to be used or adapted to fit changing circumstances</a:t>
            </a:r>
          </a:p>
          <a:p>
            <a:pPr lvl="2"/>
            <a:r>
              <a:rPr lang="en-US" sz="2200" dirty="0"/>
              <a:t>Do not involve patents, royalties, consultant fees, import duties, shopping changes; practical plans can be obtained free or at low cost and no further payment is involved.</a:t>
            </a:r>
          </a:p>
          <a:p>
            <a:pPr lvl="2"/>
            <a:r>
              <a:rPr lang="en-US" sz="1800" dirty="0">
                <a:effectLst/>
                <a:latin typeface="Times New Roman" panose="02020603050405020304" pitchFamily="18" charset="0"/>
                <a:ea typeface="Calibri" panose="020F0502020204030204" pitchFamily="34" charset="0"/>
              </a:rPr>
              <a:t>(Darrow, Keller, &amp; Pan, 1981)</a:t>
            </a:r>
          </a:p>
          <a:p>
            <a:pPr lvl="2"/>
            <a:endParaRPr lang="en-US" sz="2200" dirty="0"/>
          </a:p>
          <a:p>
            <a:endParaRPr lang="en-US" dirty="0"/>
          </a:p>
        </p:txBody>
      </p:sp>
      <p:sp>
        <p:nvSpPr>
          <p:cNvPr id="2" name="Slide Number Placeholder 1">
            <a:extLst>
              <a:ext uri="{FF2B5EF4-FFF2-40B4-BE49-F238E27FC236}">
                <a16:creationId xmlns:a16="http://schemas.microsoft.com/office/drawing/2014/main" id="{2AAA4E52-D767-7534-24CC-B3F5C250FB86}"/>
              </a:ext>
            </a:extLst>
          </p:cNvPr>
          <p:cNvSpPr>
            <a:spLocks noGrp="1"/>
          </p:cNvSpPr>
          <p:nvPr>
            <p:ph type="sldNum" sz="quarter" idx="12"/>
          </p:nvPr>
        </p:nvSpPr>
        <p:spPr/>
        <p:txBody>
          <a:bodyPr/>
          <a:lstStyle/>
          <a:p>
            <a:fld id="{DF28FB93-0A08-4E7D-8E63-9EFA29F1E093}" type="slidenum">
              <a:rPr lang="en-US" smtClean="0"/>
              <a:pPr/>
              <a:t>16</a:t>
            </a:fld>
            <a:endParaRPr lang="en-US"/>
          </a:p>
        </p:txBody>
      </p:sp>
    </p:spTree>
    <p:extLst>
      <p:ext uri="{BB962C8B-B14F-4D97-AF65-F5344CB8AC3E}">
        <p14:creationId xmlns:p14="http://schemas.microsoft.com/office/powerpoint/2010/main" val="3138496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FF7943-3D81-72B6-AB65-F53F1ADF88D2}"/>
              </a:ext>
            </a:extLst>
          </p:cNvPr>
          <p:cNvSpPr>
            <a:spLocks noGrp="1"/>
          </p:cNvSpPr>
          <p:nvPr>
            <p:ph idx="1"/>
          </p:nvPr>
        </p:nvSpPr>
        <p:spPr>
          <a:xfrm>
            <a:off x="609600" y="363593"/>
            <a:ext cx="8229600" cy="5961007"/>
          </a:xfrm>
        </p:spPr>
        <p:txBody>
          <a:bodyPr/>
          <a:lstStyle/>
          <a:p>
            <a:r>
              <a:rPr lang="en-US" sz="2800" dirty="0"/>
              <a:t>Appropriate Technology reflects an approach to technological development</a:t>
            </a:r>
          </a:p>
          <a:p>
            <a:r>
              <a:rPr lang="en-US" sz="2800" dirty="0"/>
              <a:t>It is characterized by</a:t>
            </a:r>
          </a:p>
          <a:p>
            <a:pPr lvl="1"/>
            <a:r>
              <a:rPr lang="en-US" sz="2800" dirty="0"/>
              <a:t>Creative and sound engineering</a:t>
            </a:r>
          </a:p>
          <a:p>
            <a:pPr lvl="1"/>
            <a:r>
              <a:rPr lang="en-US" sz="2800" dirty="0"/>
              <a:t>Recognizes the social, environmental, political, economic, as well as, technical aspects of a proposed technological solution to a problem faced by a society</a:t>
            </a:r>
          </a:p>
          <a:p>
            <a:pPr lvl="1"/>
            <a:r>
              <a:rPr lang="en-US" sz="2800" dirty="0"/>
              <a:t>Generally appropriate technologies are smaller scale technologies, that are ecologically and socially benign, affordable, and often powered by renewable energy.</a:t>
            </a:r>
            <a:endParaRPr lang="en-US" sz="2800" baseline="30000" dirty="0"/>
          </a:p>
          <a:p>
            <a:endParaRPr lang="en-US" dirty="0"/>
          </a:p>
        </p:txBody>
      </p:sp>
      <p:sp>
        <p:nvSpPr>
          <p:cNvPr id="2" name="Slide Number Placeholder 1">
            <a:extLst>
              <a:ext uri="{FF2B5EF4-FFF2-40B4-BE49-F238E27FC236}">
                <a16:creationId xmlns:a16="http://schemas.microsoft.com/office/drawing/2014/main" id="{398774B5-272E-CBFA-230F-3458B5F34182}"/>
              </a:ext>
            </a:extLst>
          </p:cNvPr>
          <p:cNvSpPr>
            <a:spLocks noGrp="1"/>
          </p:cNvSpPr>
          <p:nvPr>
            <p:ph type="sldNum" sz="quarter" idx="12"/>
          </p:nvPr>
        </p:nvSpPr>
        <p:spPr/>
        <p:txBody>
          <a:bodyPr/>
          <a:lstStyle/>
          <a:p>
            <a:fld id="{DF28FB93-0A08-4E7D-8E63-9EFA29F1E093}" type="slidenum">
              <a:rPr lang="en-US" smtClean="0"/>
              <a:pPr/>
              <a:t>17</a:t>
            </a:fld>
            <a:endParaRPr lang="en-US"/>
          </a:p>
        </p:txBody>
      </p:sp>
    </p:spTree>
    <p:extLst>
      <p:ext uri="{BB962C8B-B14F-4D97-AF65-F5344CB8AC3E}">
        <p14:creationId xmlns:p14="http://schemas.microsoft.com/office/powerpoint/2010/main" val="3534980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706D6-CBBB-DEC9-F66D-2E387CF00845}"/>
              </a:ext>
            </a:extLst>
          </p:cNvPr>
          <p:cNvSpPr>
            <a:spLocks noGrp="1"/>
          </p:cNvSpPr>
          <p:nvPr>
            <p:ph type="title"/>
          </p:nvPr>
        </p:nvSpPr>
        <p:spPr>
          <a:xfrm>
            <a:off x="990600" y="304800"/>
            <a:ext cx="7467600" cy="1066800"/>
          </a:xfrm>
        </p:spPr>
        <p:txBody>
          <a:bodyPr>
            <a:noAutofit/>
          </a:bodyPr>
          <a:lstStyle/>
          <a:p>
            <a:r>
              <a:rPr lang="en-US" sz="3200" dirty="0">
                <a:solidFill>
                  <a:srgbClr val="C00000"/>
                </a:solidFill>
              </a:rPr>
              <a:t>What is appropriate technology?</a:t>
            </a:r>
          </a:p>
        </p:txBody>
      </p:sp>
      <p:sp>
        <p:nvSpPr>
          <p:cNvPr id="3" name="Content Placeholder 2">
            <a:extLst>
              <a:ext uri="{FF2B5EF4-FFF2-40B4-BE49-F238E27FC236}">
                <a16:creationId xmlns:a16="http://schemas.microsoft.com/office/drawing/2014/main" id="{3DA14F20-0643-610D-55CA-5316EE86347C}"/>
              </a:ext>
            </a:extLst>
          </p:cNvPr>
          <p:cNvSpPr>
            <a:spLocks noGrp="1"/>
          </p:cNvSpPr>
          <p:nvPr>
            <p:ph idx="1"/>
          </p:nvPr>
        </p:nvSpPr>
        <p:spPr>
          <a:xfrm>
            <a:off x="381000" y="1540765"/>
            <a:ext cx="8305800" cy="4860035"/>
          </a:xfrm>
        </p:spPr>
        <p:txBody>
          <a:bodyPr/>
          <a:lstStyle/>
          <a:p>
            <a:r>
              <a:rPr lang="en-US" sz="2400" dirty="0"/>
              <a:t>Appropriate technologies addresses the need of the society in consideration</a:t>
            </a:r>
          </a:p>
          <a:p>
            <a:r>
              <a:rPr lang="en-US" sz="2400" dirty="0"/>
              <a:t>Raises the livelihood of the society in a sustainable manner (from the perspective of environment, social and economical)</a:t>
            </a:r>
          </a:p>
          <a:p>
            <a:r>
              <a:rPr lang="en-US" sz="2400" dirty="0"/>
              <a:t>Commonly accepted appropriate technology as small-scale, decentralized, labor-intensive, energy-efficient, environmentally sound and locally controlled.</a:t>
            </a:r>
            <a:r>
              <a:rPr lang="en-US" sz="2400" baseline="30000" dirty="0"/>
              <a:t> </a:t>
            </a:r>
            <a:r>
              <a:rPr lang="en-US" sz="2400" dirty="0"/>
              <a:t>(Wiki, 2022)</a:t>
            </a:r>
          </a:p>
          <a:p>
            <a:r>
              <a:rPr lang="en-US" sz="2400" dirty="0"/>
              <a:t>Meaning of appropriate technology varies according to different sector</a:t>
            </a:r>
          </a:p>
          <a:p>
            <a:endParaRPr lang="en-US" dirty="0"/>
          </a:p>
          <a:p>
            <a:endParaRPr lang="en-US" dirty="0"/>
          </a:p>
        </p:txBody>
      </p:sp>
      <p:sp>
        <p:nvSpPr>
          <p:cNvPr id="4" name="Slide Number Placeholder 3">
            <a:extLst>
              <a:ext uri="{FF2B5EF4-FFF2-40B4-BE49-F238E27FC236}">
                <a16:creationId xmlns:a16="http://schemas.microsoft.com/office/drawing/2014/main" id="{FC3182C3-F648-7B21-9C84-AB6B6759F06D}"/>
              </a:ext>
            </a:extLst>
          </p:cNvPr>
          <p:cNvSpPr>
            <a:spLocks noGrp="1"/>
          </p:cNvSpPr>
          <p:nvPr>
            <p:ph type="sldNum" sz="quarter" idx="12"/>
          </p:nvPr>
        </p:nvSpPr>
        <p:spPr/>
        <p:txBody>
          <a:bodyPr/>
          <a:lstStyle/>
          <a:p>
            <a:fld id="{DF28FB93-0A08-4E7D-8E63-9EFA29F1E093}" type="slidenum">
              <a:rPr lang="en-US" smtClean="0"/>
              <a:pPr/>
              <a:t>18</a:t>
            </a:fld>
            <a:endParaRPr lang="en-US"/>
          </a:p>
        </p:txBody>
      </p:sp>
    </p:spTree>
    <p:extLst>
      <p:ext uri="{BB962C8B-B14F-4D97-AF65-F5344CB8AC3E}">
        <p14:creationId xmlns:p14="http://schemas.microsoft.com/office/powerpoint/2010/main" val="2406367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A6AB4-B81F-9103-E7C5-846432838E2A}"/>
              </a:ext>
            </a:extLst>
          </p:cNvPr>
          <p:cNvSpPr>
            <a:spLocks noGrp="1"/>
          </p:cNvSpPr>
          <p:nvPr>
            <p:ph type="title"/>
          </p:nvPr>
        </p:nvSpPr>
        <p:spPr>
          <a:xfrm>
            <a:off x="1524000" y="304800"/>
            <a:ext cx="6477001" cy="1559931"/>
          </a:xfrm>
        </p:spPr>
        <p:txBody>
          <a:bodyPr>
            <a:noAutofit/>
          </a:bodyPr>
          <a:lstStyle/>
          <a:p>
            <a:r>
              <a:rPr lang="en-US" sz="3200" dirty="0">
                <a:solidFill>
                  <a:srgbClr val="C00000"/>
                </a:solidFill>
              </a:rPr>
              <a:t>Characteristics of appropriate technology</a:t>
            </a:r>
          </a:p>
        </p:txBody>
      </p:sp>
      <p:sp>
        <p:nvSpPr>
          <p:cNvPr id="3" name="Content Placeholder 2">
            <a:extLst>
              <a:ext uri="{FF2B5EF4-FFF2-40B4-BE49-F238E27FC236}">
                <a16:creationId xmlns:a16="http://schemas.microsoft.com/office/drawing/2014/main" id="{281B1E02-27F0-7EEC-BA7A-AA5382433253}"/>
              </a:ext>
            </a:extLst>
          </p:cNvPr>
          <p:cNvSpPr>
            <a:spLocks noGrp="1"/>
          </p:cNvSpPr>
          <p:nvPr>
            <p:ph idx="1"/>
          </p:nvPr>
        </p:nvSpPr>
        <p:spPr>
          <a:xfrm>
            <a:off x="381000" y="2133600"/>
            <a:ext cx="8610600" cy="3733799"/>
          </a:xfrm>
        </p:spPr>
        <p:txBody>
          <a:bodyPr>
            <a:noAutofit/>
          </a:bodyPr>
          <a:lstStyle/>
          <a:p>
            <a:r>
              <a:rPr lang="en-US" sz="2800" dirty="0"/>
              <a:t>Meet actual needs of people</a:t>
            </a:r>
          </a:p>
          <a:p>
            <a:r>
              <a:rPr lang="en-US" sz="2800" dirty="0"/>
              <a:t>Be affordable by the users</a:t>
            </a:r>
          </a:p>
          <a:p>
            <a:r>
              <a:rPr lang="en-US" sz="2800" dirty="0"/>
              <a:t>Be sustainable</a:t>
            </a:r>
          </a:p>
          <a:p>
            <a:r>
              <a:rPr lang="en-US" sz="2800" dirty="0"/>
              <a:t>Should be manufactured locally utilizing local resources</a:t>
            </a:r>
          </a:p>
          <a:p>
            <a:r>
              <a:rPr lang="en-US" sz="2800" dirty="0"/>
              <a:t>Utilization of clean/renewable energy</a:t>
            </a:r>
          </a:p>
          <a:p>
            <a:r>
              <a:rPr lang="en-US" sz="2800" dirty="0"/>
              <a:t>Able to install and maintenance locally</a:t>
            </a:r>
          </a:p>
          <a:p>
            <a:r>
              <a:rPr lang="en-US" sz="2800" dirty="0"/>
              <a:t>Acceptable environmental impact</a:t>
            </a:r>
          </a:p>
        </p:txBody>
      </p:sp>
      <p:sp>
        <p:nvSpPr>
          <p:cNvPr id="4" name="Slide Number Placeholder 3">
            <a:extLst>
              <a:ext uri="{FF2B5EF4-FFF2-40B4-BE49-F238E27FC236}">
                <a16:creationId xmlns:a16="http://schemas.microsoft.com/office/drawing/2014/main" id="{C91CB96D-4A97-D9FD-6B83-8AAD187DE555}"/>
              </a:ext>
            </a:extLst>
          </p:cNvPr>
          <p:cNvSpPr>
            <a:spLocks noGrp="1"/>
          </p:cNvSpPr>
          <p:nvPr>
            <p:ph type="sldNum" sz="quarter" idx="12"/>
          </p:nvPr>
        </p:nvSpPr>
        <p:spPr/>
        <p:txBody>
          <a:bodyPr/>
          <a:lstStyle/>
          <a:p>
            <a:fld id="{DF28FB93-0A08-4E7D-8E63-9EFA29F1E093}" type="slidenum">
              <a:rPr lang="en-US" smtClean="0"/>
              <a:pPr/>
              <a:t>19</a:t>
            </a:fld>
            <a:endParaRPr lang="en-US"/>
          </a:p>
        </p:txBody>
      </p:sp>
    </p:spTree>
    <p:extLst>
      <p:ext uri="{BB962C8B-B14F-4D97-AF65-F5344CB8AC3E}">
        <p14:creationId xmlns:p14="http://schemas.microsoft.com/office/powerpoint/2010/main" val="3890438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7187D-0D9A-25B9-63EC-48700C948A22}"/>
              </a:ext>
            </a:extLst>
          </p:cNvPr>
          <p:cNvSpPr>
            <a:spLocks noGrp="1"/>
          </p:cNvSpPr>
          <p:nvPr>
            <p:ph type="title"/>
          </p:nvPr>
        </p:nvSpPr>
        <p:spPr>
          <a:xfrm>
            <a:off x="1104899" y="340743"/>
            <a:ext cx="6934200" cy="940308"/>
          </a:xfrm>
        </p:spPr>
        <p:txBody>
          <a:bodyPr>
            <a:noAutofit/>
          </a:bodyPr>
          <a:lstStyle/>
          <a:p>
            <a:r>
              <a:rPr lang="en-US" sz="3200" dirty="0">
                <a:solidFill>
                  <a:srgbClr val="C00000"/>
                </a:solidFill>
              </a:rPr>
              <a:t>Impact of appropriate technology</a:t>
            </a:r>
          </a:p>
        </p:txBody>
      </p:sp>
      <p:sp>
        <p:nvSpPr>
          <p:cNvPr id="3" name="Content Placeholder 2">
            <a:extLst>
              <a:ext uri="{FF2B5EF4-FFF2-40B4-BE49-F238E27FC236}">
                <a16:creationId xmlns:a16="http://schemas.microsoft.com/office/drawing/2014/main" id="{6D0D41D2-51A7-608C-EA3A-0B4ECFE4A51A}"/>
              </a:ext>
            </a:extLst>
          </p:cNvPr>
          <p:cNvSpPr>
            <a:spLocks noGrp="1"/>
          </p:cNvSpPr>
          <p:nvPr>
            <p:ph idx="1"/>
          </p:nvPr>
        </p:nvSpPr>
        <p:spPr>
          <a:xfrm>
            <a:off x="304800" y="1697737"/>
            <a:ext cx="8534399" cy="3915155"/>
          </a:xfrm>
        </p:spPr>
        <p:txBody>
          <a:bodyPr>
            <a:noAutofit/>
          </a:bodyPr>
          <a:lstStyle/>
          <a:p>
            <a:pPr algn="l"/>
            <a:r>
              <a:rPr lang="en-US" sz="2400" dirty="0"/>
              <a:t>Maximization of output</a:t>
            </a:r>
          </a:p>
          <a:p>
            <a:pPr algn="l"/>
            <a:r>
              <a:rPr lang="en-US" sz="2400" dirty="0"/>
              <a:t>Maximization of the availability of consumption goods</a:t>
            </a:r>
          </a:p>
          <a:p>
            <a:pPr algn="l"/>
            <a:r>
              <a:rPr lang="en-US" sz="2400" dirty="0"/>
              <a:t>Maximization of the rate of the economic growth</a:t>
            </a:r>
          </a:p>
          <a:p>
            <a:pPr algn="l"/>
            <a:r>
              <a:rPr lang="en-US" sz="2400" dirty="0"/>
              <a:t>Reduction of unemployment</a:t>
            </a:r>
          </a:p>
          <a:p>
            <a:pPr algn="l"/>
            <a:r>
              <a:rPr lang="en-US" sz="2400" dirty="0"/>
              <a:t>Regional development</a:t>
            </a:r>
          </a:p>
          <a:p>
            <a:pPr algn="l"/>
            <a:r>
              <a:rPr lang="en-US" sz="2400" dirty="0"/>
              <a:t>Promotion of political development</a:t>
            </a:r>
          </a:p>
          <a:p>
            <a:pPr algn="l"/>
            <a:r>
              <a:rPr lang="en-US" sz="2400" dirty="0"/>
              <a:t>Improvement in quality of life</a:t>
            </a:r>
          </a:p>
        </p:txBody>
      </p:sp>
      <p:sp>
        <p:nvSpPr>
          <p:cNvPr id="4" name="Slide Number Placeholder 3">
            <a:extLst>
              <a:ext uri="{FF2B5EF4-FFF2-40B4-BE49-F238E27FC236}">
                <a16:creationId xmlns:a16="http://schemas.microsoft.com/office/drawing/2014/main" id="{5C104D6B-67E3-5995-3F27-804FC281512E}"/>
              </a:ext>
            </a:extLst>
          </p:cNvPr>
          <p:cNvSpPr>
            <a:spLocks noGrp="1"/>
          </p:cNvSpPr>
          <p:nvPr>
            <p:ph type="sldNum" sz="quarter" idx="12"/>
          </p:nvPr>
        </p:nvSpPr>
        <p:spPr/>
        <p:txBody>
          <a:bodyPr/>
          <a:lstStyle/>
          <a:p>
            <a:fld id="{DF28FB93-0A08-4E7D-8E63-9EFA29F1E093}" type="slidenum">
              <a:rPr lang="en-US" smtClean="0"/>
              <a:pPr/>
              <a:t>20</a:t>
            </a:fld>
            <a:endParaRPr lang="en-US"/>
          </a:p>
        </p:txBody>
      </p:sp>
    </p:spTree>
    <p:extLst>
      <p:ext uri="{BB962C8B-B14F-4D97-AF65-F5344CB8AC3E}">
        <p14:creationId xmlns:p14="http://schemas.microsoft.com/office/powerpoint/2010/main" val="1000620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ACC63-5B46-2879-94D0-15CDB5DF1F08}"/>
              </a:ext>
            </a:extLst>
          </p:cNvPr>
          <p:cNvSpPr>
            <a:spLocks noGrp="1"/>
          </p:cNvSpPr>
          <p:nvPr>
            <p:ph type="title"/>
          </p:nvPr>
        </p:nvSpPr>
        <p:spPr>
          <a:xfrm>
            <a:off x="1411161" y="304800"/>
            <a:ext cx="6321677" cy="1493521"/>
          </a:xfrm>
        </p:spPr>
        <p:txBody>
          <a:bodyPr>
            <a:noAutofit/>
          </a:bodyPr>
          <a:lstStyle/>
          <a:p>
            <a:r>
              <a:rPr lang="en-US" sz="3200" dirty="0">
                <a:solidFill>
                  <a:srgbClr val="C00000"/>
                </a:solidFill>
              </a:rPr>
              <a:t>Steps to introduce appropriate technology</a:t>
            </a:r>
          </a:p>
        </p:txBody>
      </p:sp>
      <p:sp>
        <p:nvSpPr>
          <p:cNvPr id="3" name="Content Placeholder 2">
            <a:extLst>
              <a:ext uri="{FF2B5EF4-FFF2-40B4-BE49-F238E27FC236}">
                <a16:creationId xmlns:a16="http://schemas.microsoft.com/office/drawing/2014/main" id="{9CAA6C22-BC1C-32EB-65B0-904F7D6F38CF}"/>
              </a:ext>
            </a:extLst>
          </p:cNvPr>
          <p:cNvSpPr>
            <a:spLocks noGrp="1"/>
          </p:cNvSpPr>
          <p:nvPr>
            <p:ph idx="1"/>
          </p:nvPr>
        </p:nvSpPr>
        <p:spPr>
          <a:xfrm>
            <a:off x="609600" y="2057400"/>
            <a:ext cx="7696199" cy="3962399"/>
          </a:xfrm>
        </p:spPr>
        <p:txBody>
          <a:bodyPr>
            <a:noAutofit/>
          </a:bodyPr>
          <a:lstStyle/>
          <a:p>
            <a:r>
              <a:rPr lang="en-US" sz="2400" dirty="0"/>
              <a:t>Assess the needs with consultation among community with their direct involvement</a:t>
            </a:r>
          </a:p>
          <a:p>
            <a:r>
              <a:rPr lang="en-US" sz="2400" dirty="0"/>
              <a:t>Collect information regarding the existing and mature technologies</a:t>
            </a:r>
          </a:p>
          <a:p>
            <a:r>
              <a:rPr lang="en-US" sz="2400" dirty="0"/>
              <a:t>Assessment of energy sources available locally</a:t>
            </a:r>
          </a:p>
          <a:p>
            <a:r>
              <a:rPr lang="en-US" sz="2400" dirty="0"/>
              <a:t>Identify technology to address the needs according to the source of energy available.</a:t>
            </a:r>
          </a:p>
          <a:p>
            <a:r>
              <a:rPr lang="en-US" sz="2400" dirty="0"/>
              <a:t>Evaluation of </a:t>
            </a:r>
            <a:r>
              <a:rPr lang="en-US" sz="2400" dirty="0">
                <a:solidFill>
                  <a:srgbClr val="FF0000"/>
                </a:solidFill>
              </a:rPr>
              <a:t>technical, social, economic, practical, environmental, political</a:t>
            </a:r>
            <a:r>
              <a:rPr lang="en-US" sz="2400" dirty="0"/>
              <a:t> impacts</a:t>
            </a:r>
          </a:p>
          <a:p>
            <a:r>
              <a:rPr lang="en-US" sz="2400" dirty="0"/>
              <a:t>Adaptation of the technology to local conditions</a:t>
            </a:r>
          </a:p>
        </p:txBody>
      </p:sp>
      <p:sp>
        <p:nvSpPr>
          <p:cNvPr id="4" name="Slide Number Placeholder 3">
            <a:extLst>
              <a:ext uri="{FF2B5EF4-FFF2-40B4-BE49-F238E27FC236}">
                <a16:creationId xmlns:a16="http://schemas.microsoft.com/office/drawing/2014/main" id="{0544584B-DE66-E751-CF5C-518EC7A98F16}"/>
              </a:ext>
            </a:extLst>
          </p:cNvPr>
          <p:cNvSpPr>
            <a:spLocks noGrp="1"/>
          </p:cNvSpPr>
          <p:nvPr>
            <p:ph type="sldNum" sz="quarter" idx="12"/>
          </p:nvPr>
        </p:nvSpPr>
        <p:spPr/>
        <p:txBody>
          <a:bodyPr/>
          <a:lstStyle/>
          <a:p>
            <a:fld id="{DF28FB93-0A08-4E7D-8E63-9EFA29F1E093}" type="slidenum">
              <a:rPr lang="en-US" smtClean="0"/>
              <a:pPr/>
              <a:t>21</a:t>
            </a:fld>
            <a:endParaRPr lang="en-US"/>
          </a:p>
        </p:txBody>
      </p:sp>
    </p:spTree>
    <p:extLst>
      <p:ext uri="{BB962C8B-B14F-4D97-AF65-F5344CB8AC3E}">
        <p14:creationId xmlns:p14="http://schemas.microsoft.com/office/powerpoint/2010/main" val="2881082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7D984-3E80-E2EE-C33E-DA6B8BF9EC6B}"/>
              </a:ext>
            </a:extLst>
          </p:cNvPr>
          <p:cNvSpPr>
            <a:spLocks noGrp="1"/>
          </p:cNvSpPr>
          <p:nvPr>
            <p:ph type="title"/>
          </p:nvPr>
        </p:nvSpPr>
        <p:spPr>
          <a:xfrm>
            <a:off x="990600" y="304800"/>
            <a:ext cx="7391400" cy="1295400"/>
          </a:xfrm>
        </p:spPr>
        <p:txBody>
          <a:bodyPr>
            <a:normAutofit/>
          </a:bodyPr>
          <a:lstStyle/>
          <a:p>
            <a:r>
              <a:rPr lang="en-US" sz="3200" dirty="0">
                <a:solidFill>
                  <a:srgbClr val="C00000"/>
                </a:solidFill>
              </a:rPr>
              <a:t>Appropriate technology criteria</a:t>
            </a:r>
          </a:p>
        </p:txBody>
      </p:sp>
      <p:sp>
        <p:nvSpPr>
          <p:cNvPr id="3" name="Content Placeholder 2">
            <a:extLst>
              <a:ext uri="{FF2B5EF4-FFF2-40B4-BE49-F238E27FC236}">
                <a16:creationId xmlns:a16="http://schemas.microsoft.com/office/drawing/2014/main" id="{DBB1F398-7549-CAB0-7659-8621D87E84A9}"/>
              </a:ext>
            </a:extLst>
          </p:cNvPr>
          <p:cNvSpPr>
            <a:spLocks noGrp="1"/>
          </p:cNvSpPr>
          <p:nvPr>
            <p:ph idx="1"/>
          </p:nvPr>
        </p:nvSpPr>
        <p:spPr>
          <a:xfrm>
            <a:off x="685800" y="2057400"/>
            <a:ext cx="8001000" cy="4191000"/>
          </a:xfrm>
        </p:spPr>
        <p:txBody>
          <a:bodyPr>
            <a:normAutofit/>
          </a:bodyPr>
          <a:lstStyle/>
          <a:p>
            <a:r>
              <a:rPr lang="en-US" sz="2400" dirty="0"/>
              <a:t>While evaluating the impact of the technology, following criteria need to be considered</a:t>
            </a:r>
          </a:p>
          <a:p>
            <a:pPr lvl="1"/>
            <a:r>
              <a:rPr lang="en-US" sz="2400" dirty="0">
                <a:solidFill>
                  <a:srgbClr val="FF0000"/>
                </a:solidFill>
              </a:rPr>
              <a:t>Technical</a:t>
            </a:r>
          </a:p>
          <a:p>
            <a:pPr lvl="1"/>
            <a:r>
              <a:rPr lang="en-US" sz="2400" dirty="0">
                <a:solidFill>
                  <a:srgbClr val="FF0000"/>
                </a:solidFill>
              </a:rPr>
              <a:t>Economic</a:t>
            </a:r>
          </a:p>
          <a:p>
            <a:pPr lvl="1"/>
            <a:r>
              <a:rPr lang="en-US" sz="2400" dirty="0">
                <a:solidFill>
                  <a:srgbClr val="FF0000"/>
                </a:solidFill>
              </a:rPr>
              <a:t>Social</a:t>
            </a:r>
          </a:p>
          <a:p>
            <a:pPr lvl="1"/>
            <a:r>
              <a:rPr lang="en-US" sz="2400" dirty="0">
                <a:solidFill>
                  <a:srgbClr val="FF0000"/>
                </a:solidFill>
              </a:rPr>
              <a:t>Cultural</a:t>
            </a:r>
          </a:p>
          <a:p>
            <a:pPr lvl="1"/>
            <a:r>
              <a:rPr lang="en-US" sz="2400" dirty="0">
                <a:solidFill>
                  <a:srgbClr val="FF0000"/>
                </a:solidFill>
              </a:rPr>
              <a:t>Environmental</a:t>
            </a:r>
          </a:p>
          <a:p>
            <a:pPr lvl="1"/>
            <a:r>
              <a:rPr lang="en-US" sz="2400" dirty="0">
                <a:solidFill>
                  <a:srgbClr val="FF0000"/>
                </a:solidFill>
              </a:rPr>
              <a:t>Political</a:t>
            </a:r>
          </a:p>
        </p:txBody>
      </p:sp>
      <p:sp>
        <p:nvSpPr>
          <p:cNvPr id="4" name="Slide Number Placeholder 3">
            <a:extLst>
              <a:ext uri="{FF2B5EF4-FFF2-40B4-BE49-F238E27FC236}">
                <a16:creationId xmlns:a16="http://schemas.microsoft.com/office/drawing/2014/main" id="{DB1E9B44-09AC-8456-BCF5-B50B21FD2416}"/>
              </a:ext>
            </a:extLst>
          </p:cNvPr>
          <p:cNvSpPr>
            <a:spLocks noGrp="1"/>
          </p:cNvSpPr>
          <p:nvPr>
            <p:ph type="sldNum" sz="quarter" idx="12"/>
          </p:nvPr>
        </p:nvSpPr>
        <p:spPr/>
        <p:txBody>
          <a:bodyPr/>
          <a:lstStyle/>
          <a:p>
            <a:fld id="{DF28FB93-0A08-4E7D-8E63-9EFA29F1E093}" type="slidenum">
              <a:rPr lang="en-US" smtClean="0"/>
              <a:pPr/>
              <a:t>22</a:t>
            </a:fld>
            <a:endParaRPr lang="en-US"/>
          </a:p>
        </p:txBody>
      </p:sp>
    </p:spTree>
    <p:extLst>
      <p:ext uri="{BB962C8B-B14F-4D97-AF65-F5344CB8AC3E}">
        <p14:creationId xmlns:p14="http://schemas.microsoft.com/office/powerpoint/2010/main" val="1376730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7D984-3E80-E2EE-C33E-DA6B8BF9EC6B}"/>
              </a:ext>
            </a:extLst>
          </p:cNvPr>
          <p:cNvSpPr>
            <a:spLocks noGrp="1"/>
          </p:cNvSpPr>
          <p:nvPr>
            <p:ph type="title"/>
          </p:nvPr>
        </p:nvSpPr>
        <p:spPr>
          <a:xfrm>
            <a:off x="838200" y="304800"/>
            <a:ext cx="7391400" cy="1295400"/>
          </a:xfrm>
        </p:spPr>
        <p:txBody>
          <a:bodyPr>
            <a:normAutofit/>
          </a:bodyPr>
          <a:lstStyle/>
          <a:p>
            <a:r>
              <a:rPr lang="en-US" sz="3200" dirty="0">
                <a:solidFill>
                  <a:srgbClr val="C00000"/>
                </a:solidFill>
              </a:rPr>
              <a:t>Appropriate technology criteria</a:t>
            </a:r>
          </a:p>
        </p:txBody>
      </p:sp>
      <p:sp>
        <p:nvSpPr>
          <p:cNvPr id="3" name="Content Placeholder 2">
            <a:extLst>
              <a:ext uri="{FF2B5EF4-FFF2-40B4-BE49-F238E27FC236}">
                <a16:creationId xmlns:a16="http://schemas.microsoft.com/office/drawing/2014/main" id="{DBB1F398-7549-CAB0-7659-8621D87E84A9}"/>
              </a:ext>
            </a:extLst>
          </p:cNvPr>
          <p:cNvSpPr>
            <a:spLocks noGrp="1"/>
          </p:cNvSpPr>
          <p:nvPr>
            <p:ph idx="1"/>
          </p:nvPr>
        </p:nvSpPr>
        <p:spPr>
          <a:xfrm>
            <a:off x="304800" y="1752600"/>
            <a:ext cx="8458200" cy="4724400"/>
          </a:xfrm>
        </p:spPr>
        <p:txBody>
          <a:bodyPr>
            <a:normAutofit/>
          </a:bodyPr>
          <a:lstStyle/>
          <a:p>
            <a:r>
              <a:rPr lang="en-US" sz="2400" dirty="0"/>
              <a:t>These questions helps in ensuring the implementation of appropriate technology is successful in the targeted region. However, not every answers should be positive.</a:t>
            </a:r>
          </a:p>
          <a:p>
            <a:pPr lvl="1"/>
            <a:r>
              <a:rPr lang="en-US" sz="2200" dirty="0">
                <a:solidFill>
                  <a:srgbClr val="FF0000"/>
                </a:solidFill>
              </a:rPr>
              <a:t>Technical</a:t>
            </a:r>
          </a:p>
          <a:p>
            <a:pPr lvl="1"/>
            <a:r>
              <a:rPr lang="en-US" sz="2200" dirty="0"/>
              <a:t>Is the technology mature?</a:t>
            </a:r>
          </a:p>
          <a:p>
            <a:pPr lvl="1"/>
            <a:r>
              <a:rPr lang="en-US" sz="2200" dirty="0"/>
              <a:t>Does it produce acceptable quantities and quality?</a:t>
            </a:r>
          </a:p>
          <a:p>
            <a:pPr lvl="1"/>
            <a:r>
              <a:rPr lang="en-US" sz="2200" dirty="0"/>
              <a:t>Is it suitable for depending on the local geography and climate?</a:t>
            </a:r>
          </a:p>
          <a:p>
            <a:pPr lvl="1"/>
            <a:r>
              <a:rPr lang="en-US" sz="2200" dirty="0"/>
              <a:t>Does the technology use local materials and energy?</a:t>
            </a:r>
          </a:p>
          <a:p>
            <a:pPr lvl="1"/>
            <a:r>
              <a:rPr lang="en-US" sz="2200" dirty="0"/>
              <a:t>Is it build on locally known technologies?</a:t>
            </a:r>
          </a:p>
          <a:p>
            <a:pPr lvl="1"/>
            <a:r>
              <a:rPr lang="en-US" sz="2200" dirty="0"/>
              <a:t>Is the technology appropriate?</a:t>
            </a:r>
          </a:p>
        </p:txBody>
      </p:sp>
      <p:sp>
        <p:nvSpPr>
          <p:cNvPr id="4" name="Slide Number Placeholder 3">
            <a:extLst>
              <a:ext uri="{FF2B5EF4-FFF2-40B4-BE49-F238E27FC236}">
                <a16:creationId xmlns:a16="http://schemas.microsoft.com/office/drawing/2014/main" id="{465422B7-0B1D-F680-3F61-F7173DD46C83}"/>
              </a:ext>
            </a:extLst>
          </p:cNvPr>
          <p:cNvSpPr>
            <a:spLocks noGrp="1"/>
          </p:cNvSpPr>
          <p:nvPr>
            <p:ph type="sldNum" sz="quarter" idx="12"/>
          </p:nvPr>
        </p:nvSpPr>
        <p:spPr/>
        <p:txBody>
          <a:bodyPr/>
          <a:lstStyle/>
          <a:p>
            <a:fld id="{DF28FB93-0A08-4E7D-8E63-9EFA29F1E093}" type="slidenum">
              <a:rPr lang="en-US" smtClean="0"/>
              <a:pPr/>
              <a:t>23</a:t>
            </a:fld>
            <a:endParaRPr lang="en-US"/>
          </a:p>
        </p:txBody>
      </p:sp>
    </p:spTree>
    <p:extLst>
      <p:ext uri="{BB962C8B-B14F-4D97-AF65-F5344CB8AC3E}">
        <p14:creationId xmlns:p14="http://schemas.microsoft.com/office/powerpoint/2010/main" val="1993030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D776E1-4AA8-6A68-B17D-69B599F6D5E0}"/>
              </a:ext>
            </a:extLst>
          </p:cNvPr>
          <p:cNvSpPr>
            <a:spLocks noGrp="1"/>
          </p:cNvSpPr>
          <p:nvPr>
            <p:ph idx="1"/>
          </p:nvPr>
        </p:nvSpPr>
        <p:spPr>
          <a:xfrm>
            <a:off x="609600" y="228600"/>
            <a:ext cx="7696200" cy="5334000"/>
          </a:xfrm>
        </p:spPr>
        <p:txBody>
          <a:bodyPr>
            <a:noAutofit/>
          </a:bodyPr>
          <a:lstStyle/>
          <a:p>
            <a:r>
              <a:rPr lang="en-US" sz="2400" dirty="0">
                <a:solidFill>
                  <a:srgbClr val="FF0000"/>
                </a:solidFill>
              </a:rPr>
              <a:t>Economic</a:t>
            </a:r>
          </a:p>
          <a:p>
            <a:r>
              <a:rPr lang="en-US" sz="2400" dirty="0"/>
              <a:t>Are the initial investment and maintenance costs are low?</a:t>
            </a:r>
          </a:p>
          <a:p>
            <a:r>
              <a:rPr lang="en-US" sz="2400" dirty="0"/>
              <a:t>Is the technology competitive with other technologies</a:t>
            </a:r>
          </a:p>
          <a:p>
            <a:r>
              <a:rPr lang="en-US" sz="2400" dirty="0"/>
              <a:t>Is technology compatible with overall development plans?</a:t>
            </a:r>
          </a:p>
          <a:p>
            <a:r>
              <a:rPr lang="en-US" sz="2400" dirty="0"/>
              <a:t>Are benefits enjoyed locally?</a:t>
            </a:r>
          </a:p>
          <a:p>
            <a:pPr marL="0" indent="0">
              <a:buNone/>
            </a:pPr>
            <a:endParaRPr lang="en-US" sz="2400" dirty="0"/>
          </a:p>
          <a:p>
            <a:r>
              <a:rPr lang="en-US" sz="2400" dirty="0">
                <a:solidFill>
                  <a:srgbClr val="FF0000"/>
                </a:solidFill>
              </a:rPr>
              <a:t>Social</a:t>
            </a:r>
          </a:p>
          <a:p>
            <a:r>
              <a:rPr lang="en-US" sz="2400" dirty="0"/>
              <a:t>Are local people involved in decision making?</a:t>
            </a:r>
          </a:p>
          <a:p>
            <a:r>
              <a:rPr lang="en-US" sz="2400" dirty="0"/>
              <a:t>Are existing or easily acquired skills used?</a:t>
            </a:r>
          </a:p>
          <a:p>
            <a:r>
              <a:rPr lang="en-US" sz="2400" dirty="0"/>
              <a:t>Are meaningful jobs created?</a:t>
            </a:r>
          </a:p>
          <a:p>
            <a:r>
              <a:rPr lang="en-US" sz="2400" dirty="0"/>
              <a:t>Is local </a:t>
            </a:r>
            <a:r>
              <a:rPr lang="en-US" sz="2400" dirty="0" err="1"/>
              <a:t>labour</a:t>
            </a:r>
            <a:r>
              <a:rPr lang="en-US" sz="2400" dirty="0"/>
              <a:t> used?</a:t>
            </a:r>
          </a:p>
          <a:p>
            <a:r>
              <a:rPr lang="en-US" sz="2400" dirty="0"/>
              <a:t>Is the impact gradual rather than sudden?</a:t>
            </a:r>
          </a:p>
          <a:p>
            <a:r>
              <a:rPr lang="en-US" sz="2400" dirty="0"/>
              <a:t>Does the technology encourage rural development?</a:t>
            </a:r>
          </a:p>
        </p:txBody>
      </p:sp>
      <p:sp>
        <p:nvSpPr>
          <p:cNvPr id="2" name="Slide Number Placeholder 1">
            <a:extLst>
              <a:ext uri="{FF2B5EF4-FFF2-40B4-BE49-F238E27FC236}">
                <a16:creationId xmlns:a16="http://schemas.microsoft.com/office/drawing/2014/main" id="{1FF6594E-6493-26A6-B057-8588E968C829}"/>
              </a:ext>
            </a:extLst>
          </p:cNvPr>
          <p:cNvSpPr>
            <a:spLocks noGrp="1"/>
          </p:cNvSpPr>
          <p:nvPr>
            <p:ph type="sldNum" sz="quarter" idx="12"/>
          </p:nvPr>
        </p:nvSpPr>
        <p:spPr/>
        <p:txBody>
          <a:bodyPr/>
          <a:lstStyle/>
          <a:p>
            <a:fld id="{DF28FB93-0A08-4E7D-8E63-9EFA29F1E093}" type="slidenum">
              <a:rPr lang="en-US" smtClean="0"/>
              <a:pPr/>
              <a:t>24</a:t>
            </a:fld>
            <a:endParaRPr lang="en-US"/>
          </a:p>
        </p:txBody>
      </p:sp>
    </p:spTree>
    <p:extLst>
      <p:ext uri="{BB962C8B-B14F-4D97-AF65-F5344CB8AC3E}">
        <p14:creationId xmlns:p14="http://schemas.microsoft.com/office/powerpoint/2010/main" val="2819760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03B4E6-1B73-20C9-6E7E-395258B09444}"/>
              </a:ext>
            </a:extLst>
          </p:cNvPr>
          <p:cNvSpPr>
            <a:spLocks noGrp="1"/>
          </p:cNvSpPr>
          <p:nvPr>
            <p:ph idx="1"/>
          </p:nvPr>
        </p:nvSpPr>
        <p:spPr>
          <a:xfrm>
            <a:off x="457200" y="327017"/>
            <a:ext cx="8305800" cy="6073783"/>
          </a:xfrm>
        </p:spPr>
        <p:txBody>
          <a:bodyPr>
            <a:normAutofit/>
          </a:bodyPr>
          <a:lstStyle/>
          <a:p>
            <a:r>
              <a:rPr lang="en-US" sz="2400" dirty="0">
                <a:solidFill>
                  <a:srgbClr val="FF0000"/>
                </a:solidFill>
              </a:rPr>
              <a:t>Cultural</a:t>
            </a:r>
          </a:p>
          <a:p>
            <a:r>
              <a:rPr lang="en-US" sz="2400" dirty="0"/>
              <a:t>Is the technology culturally sensitive</a:t>
            </a:r>
          </a:p>
          <a:p>
            <a:r>
              <a:rPr lang="en-US" sz="2400" dirty="0"/>
              <a:t>Does the local community engage in an ongoing dialogue with the technology providers?</a:t>
            </a:r>
          </a:p>
          <a:p>
            <a:r>
              <a:rPr lang="en-US" sz="2400" dirty="0"/>
              <a:t>Consideration of diversity of cultures?</a:t>
            </a:r>
          </a:p>
          <a:p>
            <a:pPr marL="0" indent="0">
              <a:buNone/>
            </a:pPr>
            <a:endParaRPr lang="en-US" sz="2400" dirty="0"/>
          </a:p>
          <a:p>
            <a:r>
              <a:rPr lang="en-US" sz="2400" dirty="0">
                <a:solidFill>
                  <a:srgbClr val="FF0000"/>
                </a:solidFill>
              </a:rPr>
              <a:t>Environmental</a:t>
            </a:r>
          </a:p>
          <a:p>
            <a:r>
              <a:rPr lang="en-US" sz="2400" dirty="0"/>
              <a:t>Is the local damage minimized?</a:t>
            </a:r>
          </a:p>
          <a:p>
            <a:r>
              <a:rPr lang="en-US" sz="2400" dirty="0"/>
              <a:t>Is the global damage minimized?</a:t>
            </a:r>
          </a:p>
          <a:p>
            <a:r>
              <a:rPr lang="en-US" sz="2400" dirty="0"/>
              <a:t>Can renewable energy be used?</a:t>
            </a:r>
          </a:p>
          <a:p>
            <a:r>
              <a:rPr lang="en-US" sz="2400" dirty="0"/>
              <a:t>Is the technology environmentally sustainable?</a:t>
            </a:r>
          </a:p>
          <a:p>
            <a:endParaRPr lang="en-US" dirty="0"/>
          </a:p>
          <a:p>
            <a:endParaRPr lang="en-US" dirty="0"/>
          </a:p>
        </p:txBody>
      </p:sp>
      <p:sp>
        <p:nvSpPr>
          <p:cNvPr id="2" name="Slide Number Placeholder 1">
            <a:extLst>
              <a:ext uri="{FF2B5EF4-FFF2-40B4-BE49-F238E27FC236}">
                <a16:creationId xmlns:a16="http://schemas.microsoft.com/office/drawing/2014/main" id="{C4FD1C77-6747-EEDB-0520-D7DD12387AAA}"/>
              </a:ext>
            </a:extLst>
          </p:cNvPr>
          <p:cNvSpPr>
            <a:spLocks noGrp="1"/>
          </p:cNvSpPr>
          <p:nvPr>
            <p:ph type="sldNum" sz="quarter" idx="12"/>
          </p:nvPr>
        </p:nvSpPr>
        <p:spPr/>
        <p:txBody>
          <a:bodyPr/>
          <a:lstStyle/>
          <a:p>
            <a:fld id="{DF28FB93-0A08-4E7D-8E63-9EFA29F1E093}" type="slidenum">
              <a:rPr lang="en-US" smtClean="0"/>
              <a:pPr/>
              <a:t>25</a:t>
            </a:fld>
            <a:endParaRPr lang="en-US"/>
          </a:p>
        </p:txBody>
      </p:sp>
    </p:spTree>
    <p:extLst>
      <p:ext uri="{BB962C8B-B14F-4D97-AF65-F5344CB8AC3E}">
        <p14:creationId xmlns:p14="http://schemas.microsoft.com/office/powerpoint/2010/main" val="4034609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B8A66A-4FAF-9D2F-9A29-94D8F3728D29}"/>
              </a:ext>
            </a:extLst>
          </p:cNvPr>
          <p:cNvSpPr>
            <a:spLocks noGrp="1"/>
          </p:cNvSpPr>
          <p:nvPr>
            <p:ph idx="1"/>
          </p:nvPr>
        </p:nvSpPr>
        <p:spPr>
          <a:xfrm>
            <a:off x="609601" y="914401"/>
            <a:ext cx="6934200" cy="4825628"/>
          </a:xfrm>
        </p:spPr>
        <p:txBody>
          <a:bodyPr/>
          <a:lstStyle/>
          <a:p>
            <a:r>
              <a:rPr lang="en-US" sz="2400" dirty="0">
                <a:solidFill>
                  <a:srgbClr val="FF0000"/>
                </a:solidFill>
              </a:rPr>
              <a:t>Political</a:t>
            </a:r>
          </a:p>
          <a:p>
            <a:r>
              <a:rPr lang="en-US" sz="2400" dirty="0"/>
              <a:t>Does the technology rely on non-local support?</a:t>
            </a:r>
          </a:p>
          <a:p>
            <a:r>
              <a:rPr lang="en-US" sz="2400" dirty="0"/>
              <a:t>Does the technology strengthen the local area?</a:t>
            </a:r>
          </a:p>
          <a:p>
            <a:r>
              <a:rPr lang="en-US" sz="2400" dirty="0"/>
              <a:t>Are the poor the beneficiaries of the technology?</a:t>
            </a:r>
          </a:p>
          <a:p>
            <a:endParaRPr lang="en-US" dirty="0"/>
          </a:p>
        </p:txBody>
      </p:sp>
      <p:sp>
        <p:nvSpPr>
          <p:cNvPr id="2" name="Slide Number Placeholder 1">
            <a:extLst>
              <a:ext uri="{FF2B5EF4-FFF2-40B4-BE49-F238E27FC236}">
                <a16:creationId xmlns:a16="http://schemas.microsoft.com/office/drawing/2014/main" id="{578CA66A-84ED-10F5-6755-2AA9A8B63C41}"/>
              </a:ext>
            </a:extLst>
          </p:cNvPr>
          <p:cNvSpPr>
            <a:spLocks noGrp="1"/>
          </p:cNvSpPr>
          <p:nvPr>
            <p:ph type="sldNum" sz="quarter" idx="12"/>
          </p:nvPr>
        </p:nvSpPr>
        <p:spPr/>
        <p:txBody>
          <a:bodyPr/>
          <a:lstStyle/>
          <a:p>
            <a:fld id="{DF28FB93-0A08-4E7D-8E63-9EFA29F1E093}" type="slidenum">
              <a:rPr lang="en-US" smtClean="0"/>
              <a:pPr/>
              <a:t>26</a:t>
            </a:fld>
            <a:endParaRPr lang="en-US"/>
          </a:p>
        </p:txBody>
      </p:sp>
    </p:spTree>
    <p:extLst>
      <p:ext uri="{BB962C8B-B14F-4D97-AF65-F5344CB8AC3E}">
        <p14:creationId xmlns:p14="http://schemas.microsoft.com/office/powerpoint/2010/main" val="15291600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AFD99-F6D2-C657-7F1D-BEBAED44677C}"/>
              </a:ext>
            </a:extLst>
          </p:cNvPr>
          <p:cNvSpPr>
            <a:spLocks noGrp="1"/>
          </p:cNvSpPr>
          <p:nvPr>
            <p:ph type="title"/>
          </p:nvPr>
        </p:nvSpPr>
        <p:spPr>
          <a:xfrm>
            <a:off x="1606045" y="523612"/>
            <a:ext cx="5937755" cy="1188720"/>
          </a:xfrm>
        </p:spPr>
        <p:txBody>
          <a:bodyPr>
            <a:normAutofit fontScale="90000"/>
          </a:bodyPr>
          <a:lstStyle/>
          <a:p>
            <a:r>
              <a:rPr lang="en-US" sz="3200" dirty="0">
                <a:solidFill>
                  <a:srgbClr val="C00000"/>
                </a:solidFill>
              </a:rPr>
              <a:t>Technology transfer definitions</a:t>
            </a:r>
          </a:p>
        </p:txBody>
      </p:sp>
      <p:sp>
        <p:nvSpPr>
          <p:cNvPr id="3" name="Content Placeholder 2">
            <a:extLst>
              <a:ext uri="{FF2B5EF4-FFF2-40B4-BE49-F238E27FC236}">
                <a16:creationId xmlns:a16="http://schemas.microsoft.com/office/drawing/2014/main" id="{EC3F4A27-3B3D-40D1-490B-6044EEC3E9E0}"/>
              </a:ext>
            </a:extLst>
          </p:cNvPr>
          <p:cNvSpPr>
            <a:spLocks noGrp="1"/>
          </p:cNvSpPr>
          <p:nvPr>
            <p:ph idx="1"/>
          </p:nvPr>
        </p:nvSpPr>
        <p:spPr>
          <a:xfrm>
            <a:off x="838200" y="1981200"/>
            <a:ext cx="7848600" cy="4419600"/>
          </a:xfrm>
        </p:spPr>
        <p:txBody>
          <a:bodyPr/>
          <a:lstStyle/>
          <a:p>
            <a:pPr algn="just"/>
            <a:r>
              <a:rPr lang="en-US" sz="2400" dirty="0"/>
              <a:t>Gary </a:t>
            </a:r>
            <a:r>
              <a:rPr lang="en-US" sz="2400" dirty="0" err="1"/>
              <a:t>Matkin</a:t>
            </a:r>
            <a:r>
              <a:rPr lang="en-US" sz="2400" dirty="0"/>
              <a:t> (Technology Transfer and the University)</a:t>
            </a:r>
          </a:p>
          <a:p>
            <a:pPr algn="just"/>
            <a:r>
              <a:rPr lang="en-US" sz="2400" i="1" dirty="0"/>
              <a:t>“Technology transfer is defined as the transfer of results of basic and applied research to the design, development, production and commercialization of new and improved products, services or processes. That which is transferred is often not really technology but rather a particular kind of knowledge that is a precursor of technology. The transfer process emphasizes the value and protection of the intellectual product of the researchers.”</a:t>
            </a:r>
            <a:r>
              <a:rPr lang="en-US" sz="2400" i="1" baseline="30000" dirty="0"/>
              <a:t> </a:t>
            </a:r>
            <a:r>
              <a:rPr lang="en-US" sz="2400" i="1" dirty="0"/>
              <a:t>(</a:t>
            </a:r>
            <a:r>
              <a:rPr lang="en-US" sz="2400" i="1" dirty="0" err="1"/>
              <a:t>Matkin</a:t>
            </a:r>
            <a:r>
              <a:rPr lang="en-US" sz="2400" i="1" dirty="0"/>
              <a:t>, 1990)</a:t>
            </a:r>
          </a:p>
          <a:p>
            <a:endParaRPr lang="en-US" dirty="0"/>
          </a:p>
        </p:txBody>
      </p:sp>
      <p:sp>
        <p:nvSpPr>
          <p:cNvPr id="4" name="Slide Number Placeholder 3">
            <a:extLst>
              <a:ext uri="{FF2B5EF4-FFF2-40B4-BE49-F238E27FC236}">
                <a16:creationId xmlns:a16="http://schemas.microsoft.com/office/drawing/2014/main" id="{046011FA-D822-6BC0-4F6A-595F98DE780B}"/>
              </a:ext>
            </a:extLst>
          </p:cNvPr>
          <p:cNvSpPr>
            <a:spLocks noGrp="1"/>
          </p:cNvSpPr>
          <p:nvPr>
            <p:ph type="sldNum" sz="quarter" idx="12"/>
          </p:nvPr>
        </p:nvSpPr>
        <p:spPr/>
        <p:txBody>
          <a:bodyPr/>
          <a:lstStyle/>
          <a:p>
            <a:fld id="{DF28FB93-0A08-4E7D-8E63-9EFA29F1E093}" type="slidenum">
              <a:rPr lang="en-US" smtClean="0"/>
              <a:pPr/>
              <a:t>27</a:t>
            </a:fld>
            <a:endParaRPr lang="en-US"/>
          </a:p>
        </p:txBody>
      </p:sp>
    </p:spTree>
    <p:extLst>
      <p:ext uri="{BB962C8B-B14F-4D97-AF65-F5344CB8AC3E}">
        <p14:creationId xmlns:p14="http://schemas.microsoft.com/office/powerpoint/2010/main" val="2350797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2482CB-F761-85BC-4ACA-C227EFF50C42}"/>
              </a:ext>
            </a:extLst>
          </p:cNvPr>
          <p:cNvSpPr>
            <a:spLocks noGrp="1"/>
          </p:cNvSpPr>
          <p:nvPr>
            <p:ph idx="1"/>
          </p:nvPr>
        </p:nvSpPr>
        <p:spPr>
          <a:xfrm>
            <a:off x="533400" y="533400"/>
            <a:ext cx="8305800" cy="5715000"/>
          </a:xfrm>
        </p:spPr>
        <p:txBody>
          <a:bodyPr>
            <a:normAutofit/>
          </a:bodyPr>
          <a:lstStyle/>
          <a:p>
            <a:pPr algn="just"/>
            <a:r>
              <a:rPr lang="en-US" sz="2400" i="1" dirty="0"/>
              <a:t>“Technology Transfer (TT) refers to the process of conveying results stemming from scientific and technological research to the market place and to wider society, along with the associated skills and procedures, and is as such an intrinsic part of the technological innovation process.” (European Commission, 2022)</a:t>
            </a:r>
            <a:endParaRPr lang="en-US" sz="2400" i="1" baseline="30000" dirty="0"/>
          </a:p>
          <a:p>
            <a:pPr algn="just"/>
            <a:r>
              <a:rPr lang="en-US" sz="2400" i="1" dirty="0"/>
              <a:t>“Technology transfer is the movement of data, designs, inventions, materials, software, technical knowledge or trade secrets from one </a:t>
            </a:r>
            <a:r>
              <a:rPr lang="en-US" sz="2400" i="1" dirty="0" err="1"/>
              <a:t>organisation</a:t>
            </a:r>
            <a:r>
              <a:rPr lang="en-US" sz="2400" i="1" dirty="0"/>
              <a:t> to another or from one purpose to another. The technology transfer process is guided by the policies, procedures and values of each </a:t>
            </a:r>
            <a:r>
              <a:rPr lang="en-US" sz="2400" i="1" dirty="0" err="1"/>
              <a:t>organisation</a:t>
            </a:r>
            <a:r>
              <a:rPr lang="en-US" sz="2400" i="1" dirty="0"/>
              <a:t> involved in the process.”(TWI, 2022)</a:t>
            </a:r>
            <a:r>
              <a:rPr lang="en-US" sz="2400" i="1" baseline="30000" dirty="0"/>
              <a:t> </a:t>
            </a:r>
          </a:p>
        </p:txBody>
      </p:sp>
      <p:sp>
        <p:nvSpPr>
          <p:cNvPr id="2" name="Slide Number Placeholder 1">
            <a:extLst>
              <a:ext uri="{FF2B5EF4-FFF2-40B4-BE49-F238E27FC236}">
                <a16:creationId xmlns:a16="http://schemas.microsoft.com/office/drawing/2014/main" id="{31236A2C-0CBF-A477-AF1A-C2703ED00B90}"/>
              </a:ext>
            </a:extLst>
          </p:cNvPr>
          <p:cNvSpPr>
            <a:spLocks noGrp="1"/>
          </p:cNvSpPr>
          <p:nvPr>
            <p:ph type="sldNum" sz="quarter" idx="12"/>
          </p:nvPr>
        </p:nvSpPr>
        <p:spPr/>
        <p:txBody>
          <a:bodyPr/>
          <a:lstStyle/>
          <a:p>
            <a:fld id="{DF28FB93-0A08-4E7D-8E63-9EFA29F1E093}" type="slidenum">
              <a:rPr lang="en-US" smtClean="0"/>
              <a:pPr/>
              <a:t>28</a:t>
            </a:fld>
            <a:endParaRPr lang="en-US"/>
          </a:p>
        </p:txBody>
      </p:sp>
    </p:spTree>
    <p:extLst>
      <p:ext uri="{BB962C8B-B14F-4D97-AF65-F5344CB8AC3E}">
        <p14:creationId xmlns:p14="http://schemas.microsoft.com/office/powerpoint/2010/main" val="2490344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E3947-8BBA-8E67-3943-9FFB2C6141B0}"/>
              </a:ext>
            </a:extLst>
          </p:cNvPr>
          <p:cNvSpPr>
            <a:spLocks noGrp="1"/>
          </p:cNvSpPr>
          <p:nvPr>
            <p:ph type="title"/>
          </p:nvPr>
        </p:nvSpPr>
        <p:spPr>
          <a:xfrm>
            <a:off x="1606045" y="523612"/>
            <a:ext cx="5937755" cy="1188720"/>
          </a:xfrm>
        </p:spPr>
        <p:txBody>
          <a:bodyPr/>
          <a:lstStyle/>
          <a:p>
            <a:r>
              <a:rPr lang="en-US" sz="2900" dirty="0">
                <a:solidFill>
                  <a:srgbClr val="C00000"/>
                </a:solidFill>
              </a:rPr>
              <a:t>What is technology transfer</a:t>
            </a:r>
          </a:p>
        </p:txBody>
      </p:sp>
      <p:sp>
        <p:nvSpPr>
          <p:cNvPr id="3" name="Content Placeholder 2">
            <a:extLst>
              <a:ext uri="{FF2B5EF4-FFF2-40B4-BE49-F238E27FC236}">
                <a16:creationId xmlns:a16="http://schemas.microsoft.com/office/drawing/2014/main" id="{4AC11B2B-0999-0718-5748-CB25A78D3FD8}"/>
              </a:ext>
            </a:extLst>
          </p:cNvPr>
          <p:cNvSpPr>
            <a:spLocks noGrp="1"/>
          </p:cNvSpPr>
          <p:nvPr>
            <p:ph idx="1"/>
          </p:nvPr>
        </p:nvSpPr>
        <p:spPr>
          <a:xfrm>
            <a:off x="261528" y="1905001"/>
            <a:ext cx="5257800" cy="4429387"/>
          </a:xfrm>
        </p:spPr>
        <p:txBody>
          <a:bodyPr>
            <a:noAutofit/>
          </a:bodyPr>
          <a:lstStyle/>
          <a:p>
            <a:r>
              <a:rPr lang="en-US" sz="2400" dirty="0"/>
              <a:t>Also referred to as </a:t>
            </a:r>
            <a:r>
              <a:rPr lang="en-US" sz="2400" dirty="0" err="1"/>
              <a:t>ToT</a:t>
            </a:r>
            <a:r>
              <a:rPr lang="en-US" sz="2400" dirty="0"/>
              <a:t> (transfer of technology)</a:t>
            </a:r>
          </a:p>
          <a:p>
            <a:r>
              <a:rPr lang="en-US" sz="2400" dirty="0"/>
              <a:t>Knowledge transfer of scientific researches and technological developments to wide range of users who can use or further develop the technology (European Commission)</a:t>
            </a:r>
            <a:endParaRPr lang="en-US" sz="2400" baseline="30000" dirty="0"/>
          </a:p>
          <a:p>
            <a:r>
              <a:rPr lang="en-US" sz="2400" dirty="0"/>
              <a:t>Technology transfer is even more important in current scenario where collaborative efforts are required globally to address global challenges (TWI, 2022)</a:t>
            </a:r>
            <a:endParaRPr lang="en-US" sz="2400" baseline="30000" dirty="0"/>
          </a:p>
        </p:txBody>
      </p:sp>
      <p:pic>
        <p:nvPicPr>
          <p:cNvPr id="7" name="Picture 6">
            <a:extLst>
              <a:ext uri="{FF2B5EF4-FFF2-40B4-BE49-F238E27FC236}">
                <a16:creationId xmlns:a16="http://schemas.microsoft.com/office/drawing/2014/main" id="{47DFABBD-D2FE-CA7D-D026-02E910F5F2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8100" y="1766231"/>
            <a:ext cx="3599388" cy="2693020"/>
          </a:xfrm>
          <a:prstGeom prst="rect">
            <a:avLst/>
          </a:prstGeom>
        </p:spPr>
      </p:pic>
      <p:sp>
        <p:nvSpPr>
          <p:cNvPr id="8" name="Content Placeholder 2">
            <a:extLst>
              <a:ext uri="{FF2B5EF4-FFF2-40B4-BE49-F238E27FC236}">
                <a16:creationId xmlns:a16="http://schemas.microsoft.com/office/drawing/2014/main" id="{F4C25F71-7A64-27D5-34D0-D4A59A5314A8}"/>
              </a:ext>
            </a:extLst>
          </p:cNvPr>
          <p:cNvSpPr txBox="1">
            <a:spLocks/>
          </p:cNvSpPr>
          <p:nvPr/>
        </p:nvSpPr>
        <p:spPr>
          <a:xfrm>
            <a:off x="5261448" y="4513150"/>
            <a:ext cx="3599388" cy="53885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dirty="0"/>
              <a:t>Source: (TWI, 2022) </a:t>
            </a:r>
          </a:p>
        </p:txBody>
      </p:sp>
      <p:sp>
        <p:nvSpPr>
          <p:cNvPr id="4" name="Slide Number Placeholder 3">
            <a:extLst>
              <a:ext uri="{FF2B5EF4-FFF2-40B4-BE49-F238E27FC236}">
                <a16:creationId xmlns:a16="http://schemas.microsoft.com/office/drawing/2014/main" id="{746FE450-51AA-C0C3-0324-3598146DEEC4}"/>
              </a:ext>
            </a:extLst>
          </p:cNvPr>
          <p:cNvSpPr>
            <a:spLocks noGrp="1"/>
          </p:cNvSpPr>
          <p:nvPr>
            <p:ph type="sldNum" sz="quarter" idx="12"/>
          </p:nvPr>
        </p:nvSpPr>
        <p:spPr/>
        <p:txBody>
          <a:bodyPr/>
          <a:lstStyle/>
          <a:p>
            <a:fld id="{DF28FB93-0A08-4E7D-8E63-9EFA29F1E093}" type="slidenum">
              <a:rPr lang="en-US" smtClean="0"/>
              <a:pPr/>
              <a:t>29</a:t>
            </a:fld>
            <a:endParaRPr lang="en-US"/>
          </a:p>
        </p:txBody>
      </p:sp>
    </p:spTree>
    <p:extLst>
      <p:ext uri="{BB962C8B-B14F-4D97-AF65-F5344CB8AC3E}">
        <p14:creationId xmlns:p14="http://schemas.microsoft.com/office/powerpoint/2010/main" val="2072857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830195-A1EE-2841-8D98-5C3BCD68222A}"/>
              </a:ext>
            </a:extLst>
          </p:cNvPr>
          <p:cNvSpPr>
            <a:spLocks noGrp="1"/>
          </p:cNvSpPr>
          <p:nvPr>
            <p:ph idx="1"/>
          </p:nvPr>
        </p:nvSpPr>
        <p:spPr>
          <a:xfrm>
            <a:off x="381000" y="914400"/>
            <a:ext cx="8382000" cy="5334000"/>
          </a:xfrm>
        </p:spPr>
        <p:txBody>
          <a:bodyPr>
            <a:normAutofit fontScale="92500" lnSpcReduction="10000"/>
          </a:bodyPr>
          <a:lstStyle/>
          <a:p>
            <a:r>
              <a:rPr lang="en-US" sz="2400" dirty="0"/>
              <a:t>Technology transfer includes not only scientific and technical factors, but non-scientific and non-technical factors are also of major importance</a:t>
            </a:r>
            <a:endParaRPr lang="en-US" sz="2400" baseline="30000" dirty="0"/>
          </a:p>
          <a:p>
            <a:r>
              <a:rPr lang="en-US" sz="2400" dirty="0"/>
              <a:t>Successful transfer of technology is as important as the solving the technical problems.</a:t>
            </a:r>
          </a:p>
          <a:p>
            <a:r>
              <a:rPr lang="en-US" sz="2400" dirty="0"/>
              <a:t>Intellectual Property is an important aspect of the technology transfer</a:t>
            </a:r>
          </a:p>
          <a:p>
            <a:r>
              <a:rPr lang="en-US" sz="2400" dirty="0"/>
              <a:t>Good or high quality research does not guarantee successful technology transfer.</a:t>
            </a:r>
            <a:endParaRPr lang="en-US" sz="2400" baseline="30000" dirty="0"/>
          </a:p>
          <a:p>
            <a:r>
              <a:rPr lang="en-US" sz="2400" dirty="0"/>
              <a:t>General awareness and willingness at both level of organizations is important</a:t>
            </a:r>
          </a:p>
          <a:p>
            <a:r>
              <a:rPr lang="en-US" sz="2400" dirty="0"/>
              <a:t>Knowledge regarding risk finance and intellectual property management are necessary components</a:t>
            </a:r>
          </a:p>
          <a:p>
            <a:r>
              <a:rPr lang="en-US" sz="2400" dirty="0"/>
              <a:t>It is important to realize that the word technology in no way suggest a finished product. </a:t>
            </a:r>
          </a:p>
          <a:p>
            <a:pPr marL="228600" lvl="1" indent="0">
              <a:buNone/>
            </a:pPr>
            <a:endParaRPr lang="en-US" dirty="0"/>
          </a:p>
          <a:p>
            <a:endParaRPr lang="en-US" dirty="0"/>
          </a:p>
        </p:txBody>
      </p:sp>
      <p:sp>
        <p:nvSpPr>
          <p:cNvPr id="2" name="Slide Number Placeholder 1">
            <a:extLst>
              <a:ext uri="{FF2B5EF4-FFF2-40B4-BE49-F238E27FC236}">
                <a16:creationId xmlns:a16="http://schemas.microsoft.com/office/drawing/2014/main" id="{7B4213D9-E9ED-041A-6166-E27FA63BD235}"/>
              </a:ext>
            </a:extLst>
          </p:cNvPr>
          <p:cNvSpPr>
            <a:spLocks noGrp="1"/>
          </p:cNvSpPr>
          <p:nvPr>
            <p:ph type="sldNum" sz="quarter" idx="12"/>
          </p:nvPr>
        </p:nvSpPr>
        <p:spPr/>
        <p:txBody>
          <a:bodyPr/>
          <a:lstStyle/>
          <a:p>
            <a:fld id="{DF28FB93-0A08-4E7D-8E63-9EFA29F1E093}" type="slidenum">
              <a:rPr lang="en-US" smtClean="0"/>
              <a:pPr/>
              <a:t>30</a:t>
            </a:fld>
            <a:endParaRPr lang="en-US"/>
          </a:p>
        </p:txBody>
      </p:sp>
    </p:spTree>
    <p:extLst>
      <p:ext uri="{BB962C8B-B14F-4D97-AF65-F5344CB8AC3E}">
        <p14:creationId xmlns:p14="http://schemas.microsoft.com/office/powerpoint/2010/main" val="939524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3F9ACF-5035-4499-29F9-B12F7DE982C7}"/>
              </a:ext>
            </a:extLst>
          </p:cNvPr>
          <p:cNvSpPr>
            <a:spLocks noGrp="1"/>
          </p:cNvSpPr>
          <p:nvPr>
            <p:ph idx="1"/>
          </p:nvPr>
        </p:nvSpPr>
        <p:spPr>
          <a:xfrm>
            <a:off x="533400" y="990600"/>
            <a:ext cx="8305800" cy="4876800"/>
          </a:xfrm>
        </p:spPr>
        <p:txBody>
          <a:bodyPr>
            <a:normAutofit/>
          </a:bodyPr>
          <a:lstStyle/>
          <a:p>
            <a:pPr algn="just"/>
            <a:r>
              <a:rPr lang="en-US" sz="2400" dirty="0"/>
              <a:t>When an equipment is transferred from one region to another, in which there is some kind of embodied technology, it does not necessarily mean the transfer of technology.</a:t>
            </a:r>
          </a:p>
          <a:p>
            <a:pPr algn="just"/>
            <a:r>
              <a:rPr lang="en-US" sz="2400" dirty="0"/>
              <a:t>The transfer of technology should mean</a:t>
            </a:r>
          </a:p>
          <a:p>
            <a:pPr lvl="1" algn="just"/>
            <a:r>
              <a:rPr lang="en-US" sz="2400" dirty="0"/>
              <a:t>Know how to maintain and repair it</a:t>
            </a:r>
          </a:p>
          <a:p>
            <a:pPr lvl="1" algn="just"/>
            <a:r>
              <a:rPr lang="en-US" sz="2400" dirty="0"/>
              <a:t>Knowledge to undo and reproduce it (reverse engineering)</a:t>
            </a:r>
          </a:p>
          <a:p>
            <a:pPr lvl="1" algn="just"/>
            <a:r>
              <a:rPr lang="en-US" sz="2400" dirty="0"/>
              <a:t>Produce new equipment based on the technology to better adapt to various different situations</a:t>
            </a:r>
          </a:p>
          <a:p>
            <a:endParaRPr lang="en-US" dirty="0"/>
          </a:p>
        </p:txBody>
      </p:sp>
      <p:sp>
        <p:nvSpPr>
          <p:cNvPr id="2" name="Slide Number Placeholder 1">
            <a:extLst>
              <a:ext uri="{FF2B5EF4-FFF2-40B4-BE49-F238E27FC236}">
                <a16:creationId xmlns:a16="http://schemas.microsoft.com/office/drawing/2014/main" id="{119AB95A-6B2E-B912-F966-134CB3D8FF47}"/>
              </a:ext>
            </a:extLst>
          </p:cNvPr>
          <p:cNvSpPr>
            <a:spLocks noGrp="1"/>
          </p:cNvSpPr>
          <p:nvPr>
            <p:ph type="sldNum" sz="quarter" idx="12"/>
          </p:nvPr>
        </p:nvSpPr>
        <p:spPr/>
        <p:txBody>
          <a:bodyPr/>
          <a:lstStyle/>
          <a:p>
            <a:fld id="{DF28FB93-0A08-4E7D-8E63-9EFA29F1E093}" type="slidenum">
              <a:rPr lang="en-US" smtClean="0"/>
              <a:pPr/>
              <a:t>31</a:t>
            </a:fld>
            <a:endParaRPr lang="en-US"/>
          </a:p>
        </p:txBody>
      </p:sp>
    </p:spTree>
    <p:extLst>
      <p:ext uri="{BB962C8B-B14F-4D97-AF65-F5344CB8AC3E}">
        <p14:creationId xmlns:p14="http://schemas.microsoft.com/office/powerpoint/2010/main" val="30090272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860E6-988B-0731-69A4-29E3B61F3190}"/>
              </a:ext>
            </a:extLst>
          </p:cNvPr>
          <p:cNvSpPr>
            <a:spLocks noGrp="1"/>
          </p:cNvSpPr>
          <p:nvPr>
            <p:ph type="title"/>
          </p:nvPr>
        </p:nvSpPr>
        <p:spPr>
          <a:xfrm>
            <a:off x="1641221" y="381000"/>
            <a:ext cx="5937755" cy="1188720"/>
          </a:xfrm>
        </p:spPr>
        <p:txBody>
          <a:bodyPr/>
          <a:lstStyle/>
          <a:p>
            <a:r>
              <a:rPr lang="en-US" sz="2900" dirty="0">
                <a:solidFill>
                  <a:srgbClr val="C00000"/>
                </a:solidFill>
              </a:rPr>
              <a:t>Steps of technology transfer</a:t>
            </a:r>
          </a:p>
        </p:txBody>
      </p:sp>
      <p:sp>
        <p:nvSpPr>
          <p:cNvPr id="3" name="Content Placeholder 2">
            <a:extLst>
              <a:ext uri="{FF2B5EF4-FFF2-40B4-BE49-F238E27FC236}">
                <a16:creationId xmlns:a16="http://schemas.microsoft.com/office/drawing/2014/main" id="{2520174D-98EC-252B-F3E7-6604D0AA4703}"/>
              </a:ext>
            </a:extLst>
          </p:cNvPr>
          <p:cNvSpPr>
            <a:spLocks noGrp="1"/>
          </p:cNvSpPr>
          <p:nvPr>
            <p:ph idx="1"/>
          </p:nvPr>
        </p:nvSpPr>
        <p:spPr>
          <a:xfrm>
            <a:off x="381000" y="1905000"/>
            <a:ext cx="8458199" cy="4419600"/>
          </a:xfrm>
        </p:spPr>
        <p:txBody>
          <a:bodyPr>
            <a:normAutofit fontScale="92500" lnSpcReduction="20000"/>
          </a:bodyPr>
          <a:lstStyle/>
          <a:p>
            <a:r>
              <a:rPr lang="en-US" sz="2400" dirty="0"/>
              <a:t>Depending on various aspects, steps of technology transfer can include various complex process starting from research to societal deployment.(TWI, 2022)</a:t>
            </a:r>
            <a:endParaRPr lang="en-US" sz="2400" baseline="30000" dirty="0"/>
          </a:p>
          <a:p>
            <a:r>
              <a:rPr lang="en-US" sz="2400" dirty="0"/>
              <a:t>Various universities, research institutions and organizations have OTT (Office of Technology Transfer)</a:t>
            </a:r>
          </a:p>
          <a:p>
            <a:r>
              <a:rPr lang="en-US" sz="2400" dirty="0"/>
              <a:t>Common steps can be</a:t>
            </a:r>
          </a:p>
          <a:p>
            <a:pPr lvl="1"/>
            <a:r>
              <a:rPr lang="en-US" sz="2200" dirty="0"/>
              <a:t>Research and discovery</a:t>
            </a:r>
          </a:p>
          <a:p>
            <a:pPr lvl="1"/>
            <a:r>
              <a:rPr lang="en-US" sz="2200" dirty="0"/>
              <a:t>Development, Evaluation and protection of the technologies</a:t>
            </a:r>
          </a:p>
          <a:p>
            <a:pPr lvl="1"/>
            <a:r>
              <a:rPr lang="en-US" sz="2200" dirty="0"/>
              <a:t>Marketing and licensing agreements</a:t>
            </a:r>
          </a:p>
          <a:p>
            <a:pPr lvl="1"/>
            <a:r>
              <a:rPr lang="en-US" sz="2200" dirty="0"/>
              <a:t>Development of products</a:t>
            </a:r>
          </a:p>
          <a:p>
            <a:pPr lvl="1"/>
            <a:r>
              <a:rPr lang="en-US" sz="2200" dirty="0"/>
              <a:t>Revenue management</a:t>
            </a:r>
          </a:p>
          <a:p>
            <a:pPr lvl="1"/>
            <a:r>
              <a:rPr lang="en-US" sz="2200" dirty="0"/>
              <a:t>Further research (based on financial returns)</a:t>
            </a:r>
          </a:p>
        </p:txBody>
      </p:sp>
      <p:sp>
        <p:nvSpPr>
          <p:cNvPr id="4" name="Slide Number Placeholder 3">
            <a:extLst>
              <a:ext uri="{FF2B5EF4-FFF2-40B4-BE49-F238E27FC236}">
                <a16:creationId xmlns:a16="http://schemas.microsoft.com/office/drawing/2014/main" id="{FA7DB484-C3BC-D126-B6CC-B1F884B10B57}"/>
              </a:ext>
            </a:extLst>
          </p:cNvPr>
          <p:cNvSpPr>
            <a:spLocks noGrp="1"/>
          </p:cNvSpPr>
          <p:nvPr>
            <p:ph type="sldNum" sz="quarter" idx="12"/>
          </p:nvPr>
        </p:nvSpPr>
        <p:spPr/>
        <p:txBody>
          <a:bodyPr/>
          <a:lstStyle/>
          <a:p>
            <a:fld id="{DF28FB93-0A08-4E7D-8E63-9EFA29F1E093}" type="slidenum">
              <a:rPr lang="en-US" smtClean="0"/>
              <a:pPr/>
              <a:t>32</a:t>
            </a:fld>
            <a:endParaRPr lang="en-US"/>
          </a:p>
        </p:txBody>
      </p:sp>
    </p:spTree>
    <p:extLst>
      <p:ext uri="{BB962C8B-B14F-4D97-AF65-F5344CB8AC3E}">
        <p14:creationId xmlns:p14="http://schemas.microsoft.com/office/powerpoint/2010/main" val="33200345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E1B52-D742-5B02-04E4-55CC64A09CC1}"/>
              </a:ext>
            </a:extLst>
          </p:cNvPr>
          <p:cNvSpPr>
            <a:spLocks noGrp="1"/>
          </p:cNvSpPr>
          <p:nvPr>
            <p:ph type="title"/>
          </p:nvPr>
        </p:nvSpPr>
        <p:spPr>
          <a:xfrm>
            <a:off x="1621285" y="381000"/>
            <a:ext cx="5937755" cy="1188720"/>
          </a:xfrm>
        </p:spPr>
        <p:txBody>
          <a:bodyPr/>
          <a:lstStyle/>
          <a:p>
            <a:r>
              <a:rPr lang="en-US" sz="2900" dirty="0">
                <a:solidFill>
                  <a:srgbClr val="C00000"/>
                </a:solidFill>
              </a:rPr>
              <a:t>Importance of technology transfer</a:t>
            </a:r>
          </a:p>
        </p:txBody>
      </p:sp>
      <p:sp>
        <p:nvSpPr>
          <p:cNvPr id="3" name="Content Placeholder 2">
            <a:extLst>
              <a:ext uri="{FF2B5EF4-FFF2-40B4-BE49-F238E27FC236}">
                <a16:creationId xmlns:a16="http://schemas.microsoft.com/office/drawing/2014/main" id="{F08168BF-29C1-83EB-3DEC-116EE4C5970B}"/>
              </a:ext>
            </a:extLst>
          </p:cNvPr>
          <p:cNvSpPr>
            <a:spLocks noGrp="1"/>
          </p:cNvSpPr>
          <p:nvPr>
            <p:ph idx="1"/>
          </p:nvPr>
        </p:nvSpPr>
        <p:spPr>
          <a:xfrm>
            <a:off x="609600" y="1752600"/>
            <a:ext cx="8153400" cy="4495800"/>
          </a:xfrm>
        </p:spPr>
        <p:txBody>
          <a:bodyPr/>
          <a:lstStyle/>
          <a:p>
            <a:pPr algn="just"/>
            <a:r>
              <a:rPr lang="en-US" sz="2400" dirty="0"/>
              <a:t>Technological innovation is only possible with proper technology transfer which helps in promoting scientific and technological research, skills and the procedures to wider society.  (TWI, 2022)</a:t>
            </a:r>
            <a:endParaRPr lang="en-US" sz="2400" baseline="30000" dirty="0"/>
          </a:p>
          <a:p>
            <a:pPr algn="just"/>
            <a:r>
              <a:rPr lang="en-US" sz="2400" dirty="0"/>
              <a:t>Important to ensure commercialization of invented technology</a:t>
            </a:r>
          </a:p>
          <a:p>
            <a:pPr algn="just"/>
            <a:r>
              <a:rPr lang="en-US" sz="2400" dirty="0"/>
              <a:t>Develops a platform to share ideas (USGS, 2022)</a:t>
            </a:r>
            <a:endParaRPr lang="en-US" sz="2400" baseline="30000" dirty="0"/>
          </a:p>
          <a:p>
            <a:pPr algn="just"/>
            <a:r>
              <a:rPr lang="en-US" sz="2400" dirty="0"/>
              <a:t>Protects intellectual property.</a:t>
            </a:r>
          </a:p>
          <a:p>
            <a:pPr algn="just"/>
            <a:r>
              <a:rPr lang="en-US" sz="2400" dirty="0"/>
              <a:t>Promotes economic development through commercializing innovative technology.</a:t>
            </a:r>
          </a:p>
          <a:p>
            <a:endParaRPr lang="en-US" dirty="0"/>
          </a:p>
          <a:p>
            <a:endParaRPr lang="en-US" dirty="0"/>
          </a:p>
        </p:txBody>
      </p:sp>
      <p:sp>
        <p:nvSpPr>
          <p:cNvPr id="4" name="Slide Number Placeholder 3">
            <a:extLst>
              <a:ext uri="{FF2B5EF4-FFF2-40B4-BE49-F238E27FC236}">
                <a16:creationId xmlns:a16="http://schemas.microsoft.com/office/drawing/2014/main" id="{3381BA37-1764-5649-4BCC-706087DFE332}"/>
              </a:ext>
            </a:extLst>
          </p:cNvPr>
          <p:cNvSpPr>
            <a:spLocks noGrp="1"/>
          </p:cNvSpPr>
          <p:nvPr>
            <p:ph type="sldNum" sz="quarter" idx="12"/>
          </p:nvPr>
        </p:nvSpPr>
        <p:spPr/>
        <p:txBody>
          <a:bodyPr/>
          <a:lstStyle/>
          <a:p>
            <a:fld id="{DF28FB93-0A08-4E7D-8E63-9EFA29F1E093}" type="slidenum">
              <a:rPr lang="en-US" smtClean="0"/>
              <a:pPr/>
              <a:t>33</a:t>
            </a:fld>
            <a:endParaRPr lang="en-US"/>
          </a:p>
        </p:txBody>
      </p:sp>
    </p:spTree>
    <p:extLst>
      <p:ext uri="{BB962C8B-B14F-4D97-AF65-F5344CB8AC3E}">
        <p14:creationId xmlns:p14="http://schemas.microsoft.com/office/powerpoint/2010/main" val="3370788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198A2-4E43-9C55-D674-394032B44E8E}"/>
              </a:ext>
            </a:extLst>
          </p:cNvPr>
          <p:cNvSpPr>
            <a:spLocks noGrp="1"/>
          </p:cNvSpPr>
          <p:nvPr>
            <p:ph type="title"/>
          </p:nvPr>
        </p:nvSpPr>
        <p:spPr>
          <a:xfrm>
            <a:off x="1603122" y="228600"/>
            <a:ext cx="5937755" cy="1188720"/>
          </a:xfrm>
        </p:spPr>
        <p:txBody>
          <a:bodyPr/>
          <a:lstStyle/>
          <a:p>
            <a:r>
              <a:rPr lang="en-US" sz="2900" dirty="0">
                <a:solidFill>
                  <a:srgbClr val="C00000"/>
                </a:solidFill>
              </a:rPr>
              <a:t>Impact of Technology </a:t>
            </a:r>
          </a:p>
        </p:txBody>
      </p:sp>
      <p:sp>
        <p:nvSpPr>
          <p:cNvPr id="3" name="Content Placeholder 2">
            <a:extLst>
              <a:ext uri="{FF2B5EF4-FFF2-40B4-BE49-F238E27FC236}">
                <a16:creationId xmlns:a16="http://schemas.microsoft.com/office/drawing/2014/main" id="{B52F97CB-BBBE-17D1-8CA7-733EE0194083}"/>
              </a:ext>
            </a:extLst>
          </p:cNvPr>
          <p:cNvSpPr>
            <a:spLocks noGrp="1"/>
          </p:cNvSpPr>
          <p:nvPr>
            <p:ph idx="1"/>
          </p:nvPr>
        </p:nvSpPr>
        <p:spPr>
          <a:xfrm>
            <a:off x="304800" y="1524000"/>
            <a:ext cx="8229600" cy="4648200"/>
          </a:xfrm>
        </p:spPr>
        <p:txBody>
          <a:bodyPr>
            <a:noAutofit/>
          </a:bodyPr>
          <a:lstStyle/>
          <a:p>
            <a:r>
              <a:rPr lang="en-US" sz="2000" dirty="0"/>
              <a:t>The impact of technology on society can be categorized in positive as well as negative impact.</a:t>
            </a:r>
          </a:p>
          <a:p>
            <a:r>
              <a:rPr lang="en-US" sz="2000" dirty="0"/>
              <a:t>Impact on Community Life</a:t>
            </a:r>
          </a:p>
          <a:p>
            <a:pPr lvl="1"/>
            <a:r>
              <a:rPr lang="en-US" sz="2000" dirty="0"/>
              <a:t>Nomadic life to farming to industrial revolution</a:t>
            </a:r>
          </a:p>
          <a:p>
            <a:r>
              <a:rPr lang="en-US" sz="2000" dirty="0"/>
              <a:t>Health</a:t>
            </a:r>
          </a:p>
          <a:p>
            <a:pPr lvl="1"/>
            <a:r>
              <a:rPr lang="en-US" sz="2000" dirty="0"/>
              <a:t>Health facilities</a:t>
            </a:r>
          </a:p>
          <a:p>
            <a:pPr lvl="1"/>
            <a:r>
              <a:rPr lang="en-US" sz="2000" dirty="0"/>
              <a:t>Life expectancy </a:t>
            </a:r>
          </a:p>
          <a:p>
            <a:r>
              <a:rPr lang="en-US" sz="2000" dirty="0"/>
              <a:t>Work</a:t>
            </a:r>
          </a:p>
          <a:p>
            <a:pPr lvl="1"/>
            <a:r>
              <a:rPr lang="en-US" sz="2000" dirty="0"/>
              <a:t>Less workload</a:t>
            </a:r>
          </a:p>
          <a:p>
            <a:pPr lvl="1"/>
            <a:r>
              <a:rPr lang="en-US" sz="2000" dirty="0"/>
              <a:t>Reduced physical work</a:t>
            </a:r>
          </a:p>
          <a:p>
            <a:r>
              <a:rPr lang="en-US" sz="2000" dirty="0"/>
              <a:t>Communication</a:t>
            </a:r>
          </a:p>
          <a:p>
            <a:pPr lvl="1"/>
            <a:r>
              <a:rPr lang="en-US" sz="2000" dirty="0"/>
              <a:t>From basic alphabet to printing press to world wide web</a:t>
            </a:r>
          </a:p>
        </p:txBody>
      </p:sp>
      <p:sp>
        <p:nvSpPr>
          <p:cNvPr id="4" name="Slide Number Placeholder 3">
            <a:extLst>
              <a:ext uri="{FF2B5EF4-FFF2-40B4-BE49-F238E27FC236}">
                <a16:creationId xmlns:a16="http://schemas.microsoft.com/office/drawing/2014/main" id="{9DEB7F53-F079-AB02-1D97-B509607BB2AD}"/>
              </a:ext>
            </a:extLst>
          </p:cNvPr>
          <p:cNvSpPr>
            <a:spLocks noGrp="1"/>
          </p:cNvSpPr>
          <p:nvPr>
            <p:ph type="sldNum" sz="quarter" idx="12"/>
          </p:nvPr>
        </p:nvSpPr>
        <p:spPr/>
        <p:txBody>
          <a:bodyPr/>
          <a:lstStyle/>
          <a:p>
            <a:fld id="{DF28FB93-0A08-4E7D-8E63-9EFA29F1E093}" type="slidenum">
              <a:rPr lang="en-US" smtClean="0"/>
              <a:pPr/>
              <a:t>34</a:t>
            </a:fld>
            <a:endParaRPr lang="en-US"/>
          </a:p>
        </p:txBody>
      </p:sp>
    </p:spTree>
    <p:extLst>
      <p:ext uri="{BB962C8B-B14F-4D97-AF65-F5344CB8AC3E}">
        <p14:creationId xmlns:p14="http://schemas.microsoft.com/office/powerpoint/2010/main" val="6146672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259B0-73EA-F8F0-AE4D-D2A7C0E68A7B}"/>
              </a:ext>
            </a:extLst>
          </p:cNvPr>
          <p:cNvSpPr>
            <a:spLocks noGrp="1"/>
          </p:cNvSpPr>
          <p:nvPr>
            <p:ph type="title"/>
          </p:nvPr>
        </p:nvSpPr>
        <p:spPr>
          <a:xfrm>
            <a:off x="1603122" y="381000"/>
            <a:ext cx="5937755" cy="1188720"/>
          </a:xfrm>
        </p:spPr>
        <p:txBody>
          <a:bodyPr/>
          <a:lstStyle/>
          <a:p>
            <a:r>
              <a:rPr lang="en-US" sz="2900" dirty="0">
                <a:solidFill>
                  <a:srgbClr val="C00000"/>
                </a:solidFill>
              </a:rPr>
              <a:t>Impact of technology on society</a:t>
            </a:r>
          </a:p>
        </p:txBody>
      </p:sp>
      <p:sp>
        <p:nvSpPr>
          <p:cNvPr id="3" name="Content Placeholder 2">
            <a:extLst>
              <a:ext uri="{FF2B5EF4-FFF2-40B4-BE49-F238E27FC236}">
                <a16:creationId xmlns:a16="http://schemas.microsoft.com/office/drawing/2014/main" id="{F47995FC-3D20-9CC7-B950-9FD9162C6748}"/>
              </a:ext>
            </a:extLst>
          </p:cNvPr>
          <p:cNvSpPr>
            <a:spLocks noGrp="1"/>
          </p:cNvSpPr>
          <p:nvPr>
            <p:ph idx="1"/>
          </p:nvPr>
        </p:nvSpPr>
        <p:spPr>
          <a:xfrm>
            <a:off x="533400" y="1878008"/>
            <a:ext cx="8229600" cy="4598992"/>
          </a:xfrm>
        </p:spPr>
        <p:txBody>
          <a:bodyPr>
            <a:normAutofit/>
          </a:bodyPr>
          <a:lstStyle/>
          <a:p>
            <a:r>
              <a:rPr lang="en-US" dirty="0"/>
              <a:t>Isolation</a:t>
            </a:r>
            <a:endParaRPr lang="en-US" baseline="30000" dirty="0"/>
          </a:p>
          <a:p>
            <a:r>
              <a:rPr lang="en-US" dirty="0"/>
              <a:t>Depression and anxiety</a:t>
            </a:r>
          </a:p>
          <a:p>
            <a:r>
              <a:rPr lang="en-US" dirty="0"/>
              <a:t>Lack of social skills</a:t>
            </a:r>
          </a:p>
          <a:p>
            <a:r>
              <a:rPr lang="en-US" dirty="0"/>
              <a:t>Eye strain</a:t>
            </a:r>
          </a:p>
          <a:p>
            <a:r>
              <a:rPr lang="en-US" dirty="0"/>
              <a:t>Poor posture</a:t>
            </a:r>
          </a:p>
          <a:p>
            <a:r>
              <a:rPr lang="en-US" dirty="0"/>
              <a:t>Sleep problems</a:t>
            </a:r>
          </a:p>
          <a:p>
            <a:r>
              <a:rPr lang="en-US" dirty="0"/>
              <a:t>Reduced physical activity</a:t>
            </a:r>
          </a:p>
          <a:p>
            <a:r>
              <a:rPr lang="en-US" dirty="0"/>
              <a:t>In children</a:t>
            </a:r>
          </a:p>
          <a:p>
            <a:pPr lvl="1"/>
            <a:r>
              <a:rPr lang="en-US" dirty="0"/>
              <a:t>Lack of attention</a:t>
            </a:r>
          </a:p>
          <a:p>
            <a:pPr lvl="1"/>
            <a:r>
              <a:rPr lang="en-US" dirty="0"/>
              <a:t>Low creativity</a:t>
            </a:r>
          </a:p>
          <a:p>
            <a:pPr lvl="1"/>
            <a:r>
              <a:rPr lang="en-US" dirty="0"/>
              <a:t>Delays in language development</a:t>
            </a:r>
          </a:p>
          <a:p>
            <a:endParaRPr lang="en-US" dirty="0"/>
          </a:p>
        </p:txBody>
      </p:sp>
      <p:sp>
        <p:nvSpPr>
          <p:cNvPr id="4" name="Slide Number Placeholder 3">
            <a:extLst>
              <a:ext uri="{FF2B5EF4-FFF2-40B4-BE49-F238E27FC236}">
                <a16:creationId xmlns:a16="http://schemas.microsoft.com/office/drawing/2014/main" id="{D2FBB0F6-7C28-8C21-132D-EF2B08615BCE}"/>
              </a:ext>
            </a:extLst>
          </p:cNvPr>
          <p:cNvSpPr>
            <a:spLocks noGrp="1"/>
          </p:cNvSpPr>
          <p:nvPr>
            <p:ph type="sldNum" sz="quarter" idx="12"/>
          </p:nvPr>
        </p:nvSpPr>
        <p:spPr/>
        <p:txBody>
          <a:bodyPr/>
          <a:lstStyle/>
          <a:p>
            <a:fld id="{DF28FB93-0A08-4E7D-8E63-9EFA29F1E093}" type="slidenum">
              <a:rPr lang="en-US" smtClean="0"/>
              <a:pPr/>
              <a:t>35</a:t>
            </a:fld>
            <a:endParaRPr lang="en-US"/>
          </a:p>
        </p:txBody>
      </p:sp>
    </p:spTree>
    <p:extLst>
      <p:ext uri="{BB962C8B-B14F-4D97-AF65-F5344CB8AC3E}">
        <p14:creationId xmlns:p14="http://schemas.microsoft.com/office/powerpoint/2010/main" val="40638819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EF7D6-0E82-A975-11C6-366513F190F2}"/>
              </a:ext>
            </a:extLst>
          </p:cNvPr>
          <p:cNvSpPr>
            <a:spLocks noGrp="1"/>
          </p:cNvSpPr>
          <p:nvPr>
            <p:ph type="title"/>
          </p:nvPr>
        </p:nvSpPr>
        <p:spPr>
          <a:xfrm>
            <a:off x="1447800" y="228600"/>
            <a:ext cx="5937755" cy="1188720"/>
          </a:xfrm>
        </p:spPr>
        <p:txBody>
          <a:bodyPr>
            <a:normAutofit/>
          </a:bodyPr>
          <a:lstStyle/>
          <a:p>
            <a:r>
              <a:rPr lang="en-US" sz="2900" dirty="0">
                <a:solidFill>
                  <a:srgbClr val="C00000"/>
                </a:solidFill>
              </a:rPr>
              <a:t>references</a:t>
            </a:r>
          </a:p>
        </p:txBody>
      </p:sp>
      <p:sp>
        <p:nvSpPr>
          <p:cNvPr id="6" name="Rectangle 2">
            <a:extLst>
              <a:ext uri="{FF2B5EF4-FFF2-40B4-BE49-F238E27FC236}">
                <a16:creationId xmlns:a16="http://schemas.microsoft.com/office/drawing/2014/main" id="{A082357B-F8E3-9133-9799-0739F26BD281}"/>
              </a:ext>
            </a:extLst>
          </p:cNvPr>
          <p:cNvSpPr>
            <a:spLocks noGrp="1" noChangeArrowheads="1"/>
          </p:cNvSpPr>
          <p:nvPr>
            <p:ph idx="1"/>
          </p:nvPr>
        </p:nvSpPr>
        <p:spPr bwMode="auto">
          <a:xfrm>
            <a:off x="533400" y="1491186"/>
            <a:ext cx="8382000"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Animating Geography</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Retrieved 9 10, 2022, from https://www.youtube.com/watch?v=Ukn3SiuNWnU</a:t>
            </a:r>
            <a:endParaRPr kumimoji="0" lang="en-US" altLang="en-US" b="0" i="0" u="none" strike="noStrike" cap="none" normalizeH="0" baseline="0" dirty="0">
              <a:ln>
                <a:noFill/>
              </a:ln>
              <a:solidFill>
                <a:schemeClr val="tx1"/>
              </a:solidFill>
              <a:effectLst/>
            </a:endParaRPr>
          </a:p>
          <a:p>
            <a:pPr>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Darrow, K., Keller, K., &amp; Pan, R. (1981).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Appropriate Technology Sourcebook.</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Volunteers in Asia.</a:t>
            </a:r>
            <a:endParaRPr kumimoji="0" lang="en-US" altLang="en-US" b="0" i="0" u="none" strike="noStrike" cap="none" normalizeH="0" baseline="0" dirty="0">
              <a:ln>
                <a:noFill/>
              </a:ln>
              <a:solidFill>
                <a:schemeClr val="tx1"/>
              </a:solidFill>
              <a:effectLst/>
            </a:endParaRPr>
          </a:p>
          <a:p>
            <a:pPr>
              <a:buClrTx/>
            </a:pP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Dorf, R. (2001).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Technology, Humans, and Society, Toward a Sustainable World.</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Academic Press.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doi:https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://doi.org/10.1016/B978-0-12-221090-7.X5000-3</a:t>
            </a:r>
            <a:endParaRPr kumimoji="0" lang="en-US" altLang="en-US" b="0" i="0" u="none" strike="noStrike" cap="none" normalizeH="0" baseline="0" dirty="0">
              <a:ln>
                <a:noFill/>
              </a:ln>
              <a:solidFill>
                <a:schemeClr val="tx1"/>
              </a:solidFill>
              <a:effectLst/>
            </a:endParaRPr>
          </a:p>
          <a:p>
            <a:pPr>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European Commission</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https://knowledge4policy.ec.europa.eu/technology-transfer/what-technology-transfer_en</a:t>
            </a:r>
            <a:endParaRPr kumimoji="0" lang="en-US" altLang="en-US" b="0" i="0" u="none" strike="noStrike" cap="none" normalizeH="0" baseline="0" dirty="0">
              <a:ln>
                <a:noFill/>
              </a:ln>
              <a:solidFill>
                <a:schemeClr val="tx1"/>
              </a:solidFill>
              <a:effectLst/>
            </a:endParaRPr>
          </a:p>
          <a:p>
            <a:pPr>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IGI Global</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09 10, 2022, from https://www.igi-global.com/dictionary/business-models-for-digital-economy/29481</a:t>
            </a:r>
            <a:endParaRPr kumimoji="0" lang="en-US" altLang="en-US" b="0" i="0" u="none" strike="noStrike" cap="none" normalizeH="0" baseline="0" dirty="0">
              <a:ln>
                <a:noFill/>
              </a:ln>
              <a:solidFill>
                <a:schemeClr val="tx1"/>
              </a:solidFill>
              <a:effectLst/>
            </a:endParaRPr>
          </a:p>
          <a:p>
            <a:pPr>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Jequir</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N. G. (1979).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Appropriate Technology Directory.</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Development Centre of the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Organisation</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for Economic Co-operation and Development.</a:t>
            </a:r>
            <a:endParaRPr kumimoji="0" lang="en-US" altLang="en-US" b="0" i="0" u="none" strike="noStrike" cap="none" normalizeH="0" baseline="0" dirty="0">
              <a:ln>
                <a:noFill/>
              </a:ln>
              <a:solidFill>
                <a:schemeClr val="tx1"/>
              </a:solidFill>
              <a:effectLst/>
            </a:endParaRPr>
          </a:p>
          <a:p>
            <a:pPr>
              <a:buClrTx/>
            </a:pPr>
            <a:r>
              <a:rPr kumimoji="0" lang="en-US" altLang="en-US"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Kuseong</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Hill</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(2020). Retrieved 9 10, 2022, from https://kurseonghill.blogspot.com/2020/05/doko-traditional-nepalese-bamboo-basket.html</a:t>
            </a:r>
            <a:endParaRPr kumimoji="0" lang="en-US" altLang="en-US" b="0" i="0" u="none" strike="noStrike" cap="none" normalizeH="0" baseline="0" dirty="0">
              <a:ln>
                <a:noFill/>
              </a:ln>
              <a:solidFill>
                <a:schemeClr val="tx1"/>
              </a:solidFill>
              <a:effectLst/>
            </a:endParaRPr>
          </a:p>
          <a:p>
            <a:pPr>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Matkin</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W. (1990).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Technology Transfer and the University.</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Amer Council on Education.</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Slide Number Placeholder 2">
            <a:extLst>
              <a:ext uri="{FF2B5EF4-FFF2-40B4-BE49-F238E27FC236}">
                <a16:creationId xmlns:a16="http://schemas.microsoft.com/office/drawing/2014/main" id="{C80E4BD7-C2A6-FD20-7356-DDFEC6FAA4EF}"/>
              </a:ext>
            </a:extLst>
          </p:cNvPr>
          <p:cNvSpPr>
            <a:spLocks noGrp="1"/>
          </p:cNvSpPr>
          <p:nvPr>
            <p:ph type="sldNum" sz="quarter" idx="12"/>
          </p:nvPr>
        </p:nvSpPr>
        <p:spPr/>
        <p:txBody>
          <a:bodyPr/>
          <a:lstStyle/>
          <a:p>
            <a:fld id="{DF28FB93-0A08-4E7D-8E63-9EFA29F1E093}" type="slidenum">
              <a:rPr lang="en-US" smtClean="0"/>
              <a:pPr/>
              <a:t>36</a:t>
            </a:fld>
            <a:endParaRPr lang="en-US"/>
          </a:p>
        </p:txBody>
      </p:sp>
    </p:spTree>
    <p:extLst>
      <p:ext uri="{BB962C8B-B14F-4D97-AF65-F5344CB8AC3E}">
        <p14:creationId xmlns:p14="http://schemas.microsoft.com/office/powerpoint/2010/main" val="17678149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EF7D6-0E82-A975-11C6-366513F190F2}"/>
              </a:ext>
            </a:extLst>
          </p:cNvPr>
          <p:cNvSpPr>
            <a:spLocks noGrp="1"/>
          </p:cNvSpPr>
          <p:nvPr>
            <p:ph type="title"/>
          </p:nvPr>
        </p:nvSpPr>
        <p:spPr>
          <a:xfrm>
            <a:off x="1447800" y="228600"/>
            <a:ext cx="5937755" cy="1188720"/>
          </a:xfrm>
        </p:spPr>
        <p:txBody>
          <a:bodyPr>
            <a:normAutofit/>
          </a:bodyPr>
          <a:lstStyle/>
          <a:p>
            <a:r>
              <a:rPr lang="en-US" sz="2900" dirty="0">
                <a:solidFill>
                  <a:srgbClr val="C00000"/>
                </a:solidFill>
              </a:rPr>
              <a:t>references</a:t>
            </a:r>
          </a:p>
        </p:txBody>
      </p:sp>
      <p:sp>
        <p:nvSpPr>
          <p:cNvPr id="4" name="Rectangle 1">
            <a:extLst>
              <a:ext uri="{FF2B5EF4-FFF2-40B4-BE49-F238E27FC236}">
                <a16:creationId xmlns:a16="http://schemas.microsoft.com/office/drawing/2014/main" id="{4DF8C184-4534-498E-ED36-8B29092F6CA5}"/>
              </a:ext>
            </a:extLst>
          </p:cNvPr>
          <p:cNvSpPr>
            <a:spLocks noGrp="1" noChangeArrowheads="1"/>
          </p:cNvSpPr>
          <p:nvPr>
            <p:ph idx="1"/>
          </p:nvPr>
        </p:nvSpPr>
        <p:spPr bwMode="auto">
          <a:xfrm>
            <a:off x="304800" y="1562489"/>
            <a:ext cx="8077200" cy="4647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buClrTx/>
            </a:pPr>
            <a:r>
              <a:rPr kumimoji="0" lang="en-US" altLang="en-US" sz="18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Open Learn</a:t>
            </a:r>
            <a:r>
              <a:rPr kumimoji="0" lang="en-US" altLang="en-US" sz="1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https://www.open.edu/openlearn/mod/oucontent/view.php?id=3440&amp;printable=1</a:t>
            </a:r>
            <a:endParaRPr kumimoji="0" lang="en-US" altLang="en-US" sz="800" b="0" i="0" u="none" strike="noStrike" cap="none" normalizeH="0" baseline="0" dirty="0">
              <a:ln>
                <a:noFill/>
              </a:ln>
              <a:solidFill>
                <a:schemeClr val="tx1"/>
              </a:solidFill>
              <a:effectLst/>
            </a:endParaRPr>
          </a:p>
          <a:p>
            <a:pPr>
              <a:buClrTx/>
            </a:pPr>
            <a:r>
              <a:rPr kumimoji="0" lang="en-US" altLang="en-US" sz="18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SDC</a:t>
            </a:r>
            <a:r>
              <a:rPr kumimoji="0" lang="en-US" altLang="en-US" sz="1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Sustainable Development Commission: https://www.sd-commission.org.uk/pages/what-is-sustainable-development.html#:~:text=%22Sustainable%20development%20is%20development%20that,to%20meet%20their%20own%20needs.%22</a:t>
            </a:r>
            <a:endParaRPr kumimoji="0" lang="en-US" altLang="en-US" sz="800" b="0" i="0" u="none" strike="noStrike" cap="none" normalizeH="0" baseline="0" dirty="0">
              <a:ln>
                <a:noFill/>
              </a:ln>
              <a:solidFill>
                <a:schemeClr val="tx1"/>
              </a:solidFill>
              <a:effectLst/>
            </a:endParaRPr>
          </a:p>
          <a:p>
            <a:pPr>
              <a:buClrTx/>
            </a:pPr>
            <a:r>
              <a:rPr kumimoji="0" lang="en-US" altLang="en-US" sz="18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Sedhai</a:t>
            </a:r>
            <a:r>
              <a:rPr kumimoji="0" lang="en-US" altLang="en-US" sz="1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(2015). </a:t>
            </a:r>
            <a:r>
              <a:rPr kumimoji="0" lang="en-US" altLang="en-US" sz="18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IOE Notes, Energy Environment and Society.</a:t>
            </a:r>
            <a:r>
              <a:rPr kumimoji="0" lang="en-US" altLang="en-US" sz="18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Institute of Engineering. Retrieved 9 10, 2022, from https://bctengineeringnotes.blogspot.com/2021/01/energy-environment-and-society-ees.html</a:t>
            </a:r>
            <a:endParaRPr kumimoji="0" lang="en-US" altLang="en-US" b="0" i="0" u="none" strike="noStrike" cap="none" normalizeH="0" baseline="0" dirty="0">
              <a:ln>
                <a:noFill/>
              </a:ln>
              <a:solidFill>
                <a:schemeClr val="tx1"/>
              </a:solidFill>
              <a:effectLst/>
            </a:endParaRPr>
          </a:p>
          <a:p>
            <a:pPr>
              <a:buClrTx/>
            </a:pP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Tharakan</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 (2017). In P. Venkatesan (Ed.), </a:t>
            </a: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Indigenous People.</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doi:10.5772/65629</a:t>
            </a:r>
          </a:p>
          <a:p>
            <a:pPr>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Kathmandu Post</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(2018, March 15). Retrieved 9 2022, from https://kathmandupost.com/money/2018/03/05/lokta-paper-factories-make-a-comeback</a:t>
            </a:r>
            <a:endParaRPr kumimoji="0" lang="en-US" altLang="en-US" b="0" i="0" u="none" strike="noStrike" cap="none" normalizeH="0" baseline="0" dirty="0">
              <a:ln>
                <a:noFill/>
              </a:ln>
              <a:solidFill>
                <a:schemeClr val="tx1"/>
              </a:solidFill>
              <a:effectLst/>
            </a:endParaRPr>
          </a:p>
          <a:p>
            <a:pPr>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TWI</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from https://knowledge4policy.ec.europa.eu/technology-transfer/what-technology-transfer_en</a:t>
            </a:r>
            <a:endParaRPr kumimoji="0" lang="en-US" altLang="en-US" b="0" i="0" u="none" strike="noStrike" cap="none" normalizeH="0" baseline="0" dirty="0">
              <a:ln>
                <a:noFill/>
              </a:ln>
              <a:solidFill>
                <a:schemeClr val="tx1"/>
              </a:solidFill>
              <a:effectLst/>
            </a:endParaRPr>
          </a:p>
          <a:p>
            <a:pPr>
              <a:buClrTx/>
            </a:pPr>
            <a:endParaRPr kumimoji="0" lang="en-US" altLang="en-US" sz="800" b="0" i="0" u="none" strike="noStrike" cap="none" normalizeH="0" baseline="0" dirty="0">
              <a:ln>
                <a:noFill/>
              </a:ln>
              <a:solidFill>
                <a:schemeClr val="tx1"/>
              </a:solidFill>
              <a:effectLst/>
            </a:endParaRPr>
          </a:p>
        </p:txBody>
      </p:sp>
      <p:sp>
        <p:nvSpPr>
          <p:cNvPr id="3" name="Slide Number Placeholder 2">
            <a:extLst>
              <a:ext uri="{FF2B5EF4-FFF2-40B4-BE49-F238E27FC236}">
                <a16:creationId xmlns:a16="http://schemas.microsoft.com/office/drawing/2014/main" id="{14133758-E31B-7FF7-BF16-CE64C0A03050}"/>
              </a:ext>
            </a:extLst>
          </p:cNvPr>
          <p:cNvSpPr>
            <a:spLocks noGrp="1"/>
          </p:cNvSpPr>
          <p:nvPr>
            <p:ph type="sldNum" sz="quarter" idx="12"/>
          </p:nvPr>
        </p:nvSpPr>
        <p:spPr/>
        <p:txBody>
          <a:bodyPr/>
          <a:lstStyle/>
          <a:p>
            <a:fld id="{DF28FB93-0A08-4E7D-8E63-9EFA29F1E093}" type="slidenum">
              <a:rPr lang="en-US" smtClean="0"/>
              <a:pPr/>
              <a:t>37</a:t>
            </a:fld>
            <a:endParaRPr lang="en-US"/>
          </a:p>
        </p:txBody>
      </p:sp>
    </p:spTree>
    <p:extLst>
      <p:ext uri="{BB962C8B-B14F-4D97-AF65-F5344CB8AC3E}">
        <p14:creationId xmlns:p14="http://schemas.microsoft.com/office/powerpoint/2010/main" val="13645363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EF7D6-0E82-A975-11C6-366513F190F2}"/>
              </a:ext>
            </a:extLst>
          </p:cNvPr>
          <p:cNvSpPr>
            <a:spLocks noGrp="1"/>
          </p:cNvSpPr>
          <p:nvPr>
            <p:ph type="title"/>
          </p:nvPr>
        </p:nvSpPr>
        <p:spPr>
          <a:xfrm>
            <a:off x="1447800" y="228600"/>
            <a:ext cx="5937755" cy="1188720"/>
          </a:xfrm>
        </p:spPr>
        <p:txBody>
          <a:bodyPr>
            <a:normAutofit/>
          </a:bodyPr>
          <a:lstStyle/>
          <a:p>
            <a:r>
              <a:rPr lang="en-US" sz="2900" dirty="0">
                <a:solidFill>
                  <a:srgbClr val="C00000"/>
                </a:solidFill>
              </a:rPr>
              <a:t>references</a:t>
            </a:r>
          </a:p>
        </p:txBody>
      </p:sp>
      <p:sp>
        <p:nvSpPr>
          <p:cNvPr id="4" name="Rectangle 1">
            <a:extLst>
              <a:ext uri="{FF2B5EF4-FFF2-40B4-BE49-F238E27FC236}">
                <a16:creationId xmlns:a16="http://schemas.microsoft.com/office/drawing/2014/main" id="{4DF8C184-4534-498E-ED36-8B29092F6CA5}"/>
              </a:ext>
            </a:extLst>
          </p:cNvPr>
          <p:cNvSpPr>
            <a:spLocks noGrp="1" noChangeArrowheads="1"/>
          </p:cNvSpPr>
          <p:nvPr>
            <p:ph idx="1"/>
          </p:nvPr>
        </p:nvSpPr>
        <p:spPr bwMode="auto">
          <a:xfrm>
            <a:off x="685800" y="1981200"/>
            <a:ext cx="8077200"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USGS</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U.S. Geological Survey: https://www.usgs.gov/technology-transfer/advantages-and-opportunities</a:t>
            </a:r>
            <a:endParaRPr kumimoji="0" lang="en-US" altLang="en-US" b="0" i="0" u="none" strike="noStrike" cap="none" normalizeH="0" baseline="0" dirty="0">
              <a:ln>
                <a:noFill/>
              </a:ln>
              <a:solidFill>
                <a:schemeClr val="tx1"/>
              </a:solidFill>
              <a:effectLst/>
            </a:endParaRPr>
          </a:p>
          <a:p>
            <a:pPr eaLnBrk="0" fontAlgn="base" hangingPunct="0">
              <a:spcBef>
                <a:spcPct val="0"/>
              </a:spcBef>
              <a:spcAft>
                <a:spcPct val="0"/>
              </a:spcAft>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https://en.wikipedia.org/wiki/Technology</a:t>
            </a:r>
            <a:endParaRPr kumimoji="0" lang="en-US" altLang="en-US" b="0" i="0" u="none" strike="noStrike" cap="none" normalizeH="0" baseline="0" dirty="0">
              <a:ln>
                <a:noFill/>
              </a:ln>
              <a:solidFill>
                <a:schemeClr val="tx1"/>
              </a:solidFill>
              <a:effectLst/>
            </a:endParaRPr>
          </a:p>
          <a:p>
            <a:pPr eaLnBrk="0" fontAlgn="base" hangingPunct="0">
              <a:spcBef>
                <a:spcPct val="0"/>
              </a:spcBef>
              <a:spcAft>
                <a:spcPct val="0"/>
              </a:spcAft>
              <a:buClrTx/>
            </a:pPr>
            <a:r>
              <a:rPr kumimoji="0" lang="en-US" altLang="en-US"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10, 2022, from </a:t>
            </a:r>
            <a:r>
              <a:rPr kumimoji="0" lang="en-US" altLang="en-US"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WIkipedia</a:t>
            </a:r>
            <a:r>
              <a:rPr kumimoji="0" lang="en-US" altLang="en-US"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https://en.wikipedia.org/wiki/Appropriate_technology</a:t>
            </a:r>
            <a:endParaRPr kumimoji="0" lang="en-US" altLang="en-US" b="0" i="0" u="none" strike="noStrike" cap="none" normalizeH="0" baseline="0" dirty="0">
              <a:ln>
                <a:noFill/>
              </a:ln>
              <a:solidFill>
                <a:schemeClr val="tx1"/>
              </a:solidFill>
              <a:effectLst/>
            </a:endParaRPr>
          </a:p>
          <a:p>
            <a:pPr>
              <a:buClrTx/>
            </a:pPr>
            <a:endParaRPr kumimoji="0" lang="en-US" altLang="en-US" sz="800" b="0" i="0" u="none" strike="noStrike" cap="none" normalizeH="0" baseline="0" dirty="0">
              <a:ln>
                <a:noFill/>
              </a:ln>
              <a:solidFill>
                <a:schemeClr val="tx1"/>
              </a:solidFill>
              <a:effectLst/>
            </a:endParaRPr>
          </a:p>
        </p:txBody>
      </p:sp>
      <p:sp>
        <p:nvSpPr>
          <p:cNvPr id="3" name="Slide Number Placeholder 2">
            <a:extLst>
              <a:ext uri="{FF2B5EF4-FFF2-40B4-BE49-F238E27FC236}">
                <a16:creationId xmlns:a16="http://schemas.microsoft.com/office/drawing/2014/main" id="{8BADCD44-BFA5-821A-F99A-33749EE543BC}"/>
              </a:ext>
            </a:extLst>
          </p:cNvPr>
          <p:cNvSpPr>
            <a:spLocks noGrp="1"/>
          </p:cNvSpPr>
          <p:nvPr>
            <p:ph type="sldNum" sz="quarter" idx="12"/>
          </p:nvPr>
        </p:nvSpPr>
        <p:spPr/>
        <p:txBody>
          <a:bodyPr/>
          <a:lstStyle/>
          <a:p>
            <a:fld id="{DF28FB93-0A08-4E7D-8E63-9EFA29F1E093}" type="slidenum">
              <a:rPr lang="en-US" smtClean="0"/>
              <a:pPr/>
              <a:t>38</a:t>
            </a:fld>
            <a:endParaRPr lang="en-US"/>
          </a:p>
        </p:txBody>
      </p:sp>
    </p:spTree>
    <p:extLst>
      <p:ext uri="{BB962C8B-B14F-4D97-AF65-F5344CB8AC3E}">
        <p14:creationId xmlns:p14="http://schemas.microsoft.com/office/powerpoint/2010/main" val="38459496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27C996-7EDC-CED6-8857-92CA1C7F6859}"/>
              </a:ext>
            </a:extLst>
          </p:cNvPr>
          <p:cNvSpPr/>
          <p:nvPr/>
        </p:nvSpPr>
        <p:spPr>
          <a:xfrm>
            <a:off x="1219200" y="1752600"/>
            <a:ext cx="6858000" cy="923330"/>
          </a:xfrm>
          <a:prstGeom prst="rect">
            <a:avLst/>
          </a:prstGeom>
          <a:noFill/>
        </p:spPr>
        <p:txBody>
          <a:bodyPr wrap="squar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THANK   YOU</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2" name="Slide Number Placeholder 1">
            <a:extLst>
              <a:ext uri="{FF2B5EF4-FFF2-40B4-BE49-F238E27FC236}">
                <a16:creationId xmlns:a16="http://schemas.microsoft.com/office/drawing/2014/main" id="{67D5693C-C0E1-4BF1-71CA-08DA867C695E}"/>
              </a:ext>
            </a:extLst>
          </p:cNvPr>
          <p:cNvSpPr>
            <a:spLocks noGrp="1"/>
          </p:cNvSpPr>
          <p:nvPr>
            <p:ph type="sldNum" sz="quarter" idx="12"/>
          </p:nvPr>
        </p:nvSpPr>
        <p:spPr/>
        <p:txBody>
          <a:bodyPr/>
          <a:lstStyle/>
          <a:p>
            <a:fld id="{DF28FB93-0A08-4E7D-8E63-9EFA29F1E093}" type="slidenum">
              <a:rPr lang="en-US" smtClean="0"/>
              <a:pPr/>
              <a:t>39</a:t>
            </a:fld>
            <a:endParaRPr lang="en-US"/>
          </a:p>
        </p:txBody>
      </p:sp>
    </p:spTree>
    <p:extLst>
      <p:ext uri="{BB962C8B-B14F-4D97-AF65-F5344CB8AC3E}">
        <p14:creationId xmlns:p14="http://schemas.microsoft.com/office/powerpoint/2010/main" val="2659480782"/>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D80E12-3BE9-4746-820E-FFB249F467F2}">
  <ds:schemaRefs>
    <ds:schemaRef ds:uri="http://schemas.microsoft.com/office/2006/documentManagement/type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8D003AC8-209A-4321-A17C-1B7A206433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TM10001115[[fn=Parcel]]</Template>
  <TotalTime>2242</TotalTime>
  <Words>2673</Words>
  <Application>Microsoft Office PowerPoint</Application>
  <PresentationFormat>On-screen Show (4:3)</PresentationFormat>
  <Paragraphs>303</Paragraphs>
  <Slides>39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Constantia</vt:lpstr>
      <vt:lpstr>Gill Sans MT</vt:lpstr>
      <vt:lpstr>Times New Roman</vt:lpstr>
      <vt:lpstr>Parcel</vt:lpstr>
      <vt:lpstr>Energy, Environment  and  Society</vt:lpstr>
      <vt:lpstr>Learning objectives of the lecture</vt:lpstr>
      <vt:lpstr>What is technology</vt:lpstr>
      <vt:lpstr>What is technology</vt:lpstr>
      <vt:lpstr>What is technology</vt:lpstr>
      <vt:lpstr>What is technology</vt:lpstr>
      <vt:lpstr>Why do we need technology</vt:lpstr>
      <vt:lpstr>Indigenous technology</vt:lpstr>
      <vt:lpstr>Water mill on Rural Nepal</vt:lpstr>
      <vt:lpstr>Water mill on Rural Nepal</vt:lpstr>
      <vt:lpstr>Lokta Paper manufacturing</vt:lpstr>
      <vt:lpstr>Other Examples of indigenous technologies</vt:lpstr>
      <vt:lpstr>Sustainable development</vt:lpstr>
      <vt:lpstr>Appropriate technology</vt:lpstr>
      <vt:lpstr>PowerPoint Presentation</vt:lpstr>
      <vt:lpstr>PowerPoint Presentation</vt:lpstr>
      <vt:lpstr>PowerPoint Presentation</vt:lpstr>
      <vt:lpstr>What is appropriate technology?</vt:lpstr>
      <vt:lpstr>Characteristics of appropriate technology</vt:lpstr>
      <vt:lpstr>Impact of appropriate technology</vt:lpstr>
      <vt:lpstr>Steps to introduce appropriate technology</vt:lpstr>
      <vt:lpstr>Appropriate technology criteria</vt:lpstr>
      <vt:lpstr>Appropriate technology criteria</vt:lpstr>
      <vt:lpstr>PowerPoint Presentation</vt:lpstr>
      <vt:lpstr>PowerPoint Presentation</vt:lpstr>
      <vt:lpstr>PowerPoint Presentation</vt:lpstr>
      <vt:lpstr>Technology transfer definitions</vt:lpstr>
      <vt:lpstr>PowerPoint Presentation</vt:lpstr>
      <vt:lpstr>What is technology transfer</vt:lpstr>
      <vt:lpstr>PowerPoint Presentation</vt:lpstr>
      <vt:lpstr>PowerPoint Presentation</vt:lpstr>
      <vt:lpstr>Steps of technology transfer</vt:lpstr>
      <vt:lpstr>Importance of technology transfer</vt:lpstr>
      <vt:lpstr>Impact of Technology </vt:lpstr>
      <vt:lpstr>Impact of technology on society</vt:lpstr>
      <vt:lpstr>references</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environment and society</dc:title>
  <dc:creator>Manchan Tiwari</dc:creator>
  <cp:lastModifiedBy>Manchan Tiwari</cp:lastModifiedBy>
  <cp:revision>96</cp:revision>
  <dcterms:created xsi:type="dcterms:W3CDTF">2022-09-08T05:20:25Z</dcterms:created>
  <dcterms:modified xsi:type="dcterms:W3CDTF">2022-09-13T04:36:42Z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