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541" r:id="rId4"/>
  </p:sldMasterIdLst>
  <p:notesMasterIdLst>
    <p:notesMasterId r:id="rId42"/>
  </p:notesMasterIdLst>
  <p:handoutMasterIdLst>
    <p:handoutMasterId r:id="rId43"/>
  </p:handoutMasterIdLst>
  <p:sldIdLst>
    <p:sldId id="267" r:id="rId5"/>
    <p:sldId id="278" r:id="rId6"/>
    <p:sldId id="324" r:id="rId7"/>
    <p:sldId id="325" r:id="rId8"/>
    <p:sldId id="326" r:id="rId9"/>
    <p:sldId id="327" r:id="rId10"/>
    <p:sldId id="328" r:id="rId11"/>
    <p:sldId id="349" r:id="rId12"/>
    <p:sldId id="329" r:id="rId13"/>
    <p:sldId id="330" r:id="rId14"/>
    <p:sldId id="331" r:id="rId15"/>
    <p:sldId id="332" r:id="rId16"/>
    <p:sldId id="333" r:id="rId17"/>
    <p:sldId id="334" r:id="rId18"/>
    <p:sldId id="335" r:id="rId19"/>
    <p:sldId id="336" r:id="rId20"/>
    <p:sldId id="350" r:id="rId21"/>
    <p:sldId id="337" r:id="rId22"/>
    <p:sldId id="351" r:id="rId23"/>
    <p:sldId id="338" r:id="rId24"/>
    <p:sldId id="339" r:id="rId25"/>
    <p:sldId id="340" r:id="rId26"/>
    <p:sldId id="341" r:id="rId27"/>
    <p:sldId id="342" r:id="rId28"/>
    <p:sldId id="343" r:id="rId29"/>
    <p:sldId id="344" r:id="rId30"/>
    <p:sldId id="345" r:id="rId31"/>
    <p:sldId id="346" r:id="rId32"/>
    <p:sldId id="348" r:id="rId33"/>
    <p:sldId id="352" r:id="rId34"/>
    <p:sldId id="354" r:id="rId35"/>
    <p:sldId id="355" r:id="rId36"/>
    <p:sldId id="356" r:id="rId37"/>
    <p:sldId id="357" r:id="rId38"/>
    <p:sldId id="347" r:id="rId39"/>
    <p:sldId id="358" r:id="rId40"/>
    <p:sldId id="323" r:id="rId4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2880"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599" autoAdjust="0"/>
  </p:normalViewPr>
  <p:slideViewPr>
    <p:cSldViewPr>
      <p:cViewPr varScale="1">
        <p:scale>
          <a:sx n="111" d="100"/>
          <a:sy n="111" d="100"/>
        </p:scale>
        <p:origin x="1596" y="96"/>
      </p:cViewPr>
      <p:guideLst>
        <p:guide pos="2880"/>
        <p:guide orient="horz" pos="2160"/>
      </p:guideLst>
    </p:cSldViewPr>
  </p:slideViewPr>
  <p:outlineViewPr>
    <p:cViewPr>
      <p:scale>
        <a:sx n="33" d="100"/>
        <a:sy n="33" d="100"/>
      </p:scale>
      <p:origin x="0" y="0"/>
    </p:cViewPr>
  </p:outlineViewPr>
  <p:notesTextViewPr>
    <p:cViewPr>
      <p:scale>
        <a:sx n="100" d="100"/>
        <a:sy n="100" d="100"/>
      </p:scale>
      <p:origin x="0" y="0"/>
    </p:cViewPr>
  </p:notesTextViewPr>
  <p:notesViewPr>
    <p:cSldViewPr showGuides="1">
      <p:cViewPr varScale="1">
        <p:scale>
          <a:sx n="63" d="100"/>
          <a:sy n="63" d="100"/>
        </p:scale>
        <p:origin x="2838"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0E6E22E-288A-414B-A8DE-E4DBD03D5FC0}" type="datetimeFigureOut">
              <a:rPr lang="en-US"/>
              <a:t>10/10/2022</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1114579-D02A-4B51-B5DF-8EC449F77AC7}" type="slidenum">
              <a:rPr/>
              <a:t>‹#›</a:t>
            </a:fld>
            <a:endParaRPr/>
          </a:p>
        </p:txBody>
      </p:sp>
    </p:spTree>
    <p:extLst>
      <p:ext uri="{BB962C8B-B14F-4D97-AF65-F5344CB8AC3E}">
        <p14:creationId xmlns:p14="http://schemas.microsoft.com/office/powerpoint/2010/main" val="2768126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A9AE7E-E0F9-4C51-AD9A-F4C3A6E23BBF}" type="datetimeFigureOut">
              <a:rPr lang="en-US"/>
              <a:t>10/10/2022</a:t>
            </a:fld>
            <a:endParaRP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6074690-7256-4BB9-AC0F-97AEAE8CDEC2}" type="slidenum">
              <a:rPr/>
              <a:t>‹#›</a:t>
            </a:fld>
            <a:endParaRPr/>
          </a:p>
        </p:txBody>
      </p:sp>
    </p:spTree>
    <p:extLst>
      <p:ext uri="{BB962C8B-B14F-4D97-AF65-F5344CB8AC3E}">
        <p14:creationId xmlns:p14="http://schemas.microsoft.com/office/powerpoint/2010/main" val="4274261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02240" y="2386744"/>
            <a:ext cx="6939520" cy="1645920"/>
          </a:xfrm>
          <a:solidFill>
            <a:srgbClr val="FFFFFF"/>
          </a:solidFill>
          <a:ln w="38100">
            <a:solidFill>
              <a:srgbClr val="404040"/>
            </a:solidFill>
          </a:ln>
        </p:spPr>
        <p:txBody>
          <a:bodyPr lIns="274320" rIns="274320" anchor="ctr" anchorCtr="1">
            <a:normAutofit/>
          </a:bodyPr>
          <a:lstStyle>
            <a:lvl1pPr algn="ctr">
              <a:defRPr sz="35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900">
                <a:solidFill>
                  <a:schemeClr val="tx1">
                    <a:lumMod val="75000"/>
                    <a:lumOff val="25000"/>
                  </a:schemeClr>
                </a:solidFill>
              </a:defRPr>
            </a:lvl1pPr>
            <a:lvl2pPr marL="457200" indent="0" algn="ctr">
              <a:buNone/>
              <a:defRPr sz="19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BCABD49E-C444-433F-8395-B92896BA35CF}" type="datetime1">
              <a:rPr lang="en-US" smtClean="0"/>
              <a:t>10/10/2022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416538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1BF2DB1-4DF6-4F3F-89B7-ACA599ADCE72}" type="datetime1">
              <a:rPr lang="en-US" smtClean="0"/>
              <a:t>10/10/2022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301380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2386744"/>
            <a:ext cx="6940296" cy="1645920"/>
          </a:xfrm>
          <a:solidFill>
            <a:srgbClr val="FFFFFF"/>
          </a:solidFill>
          <a:ln w="38100">
            <a:solidFill>
              <a:srgbClr val="404040"/>
            </a:solidFill>
          </a:ln>
        </p:spPr>
        <p:txBody>
          <a:bodyPr lIns="274320" rIns="274320" anchor="ctr" anchorCtr="1">
            <a:normAutofit/>
          </a:bodyPr>
          <a:lstStyle>
            <a:lvl1pPr>
              <a:defRPr sz="35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021396" y="4352465"/>
            <a:ext cx="5101209" cy="1265082"/>
          </a:xfrm>
        </p:spPr>
        <p:txBody>
          <a:bodyPr anchor="t" anchorCtr="1">
            <a:normAutofit/>
          </a:bodyPr>
          <a:lstStyle>
            <a:lvl1pPr marL="0" indent="0">
              <a:buNone/>
              <a:defRPr sz="1900">
                <a:solidFill>
                  <a:schemeClr val="tx1"/>
                </a:solidFill>
              </a:defRPr>
            </a:lvl1pPr>
            <a:lvl2pPr marL="457200" indent="0">
              <a:buNone/>
              <a:defRPr sz="19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8A7B6D50-37D0-4B85-B7CB-4A078B5E27BE}" type="datetime1">
              <a:rPr lang="en-US" smtClean="0"/>
              <a:t>10/10/2022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1820205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2239" y="2638044"/>
            <a:ext cx="3288023"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3737" y="2638044"/>
            <a:ext cx="3290516"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7A90624B-8AC5-45C3-8FB3-018FA68D045C}" type="datetime1">
              <a:rPr lang="en-US" smtClean="0"/>
              <a:t>10/10/2022</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362189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02239" y="2313434"/>
            <a:ext cx="3288024"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2239" y="3143250"/>
            <a:ext cx="3288024"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4753737" y="3143250"/>
            <a:ext cx="3290516"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4753737" y="2313434"/>
            <a:ext cx="3290516"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D7E093F9-91F8-4327-89F0-8EB7B8CC9D3B}" type="datetime1">
              <a:rPr lang="en-US" smtClean="0"/>
              <a:t>10/10/2022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0878828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2787810-506D-4337-AEEC-F089FAD42531}" type="datetime1">
              <a:rPr lang="en-US" smtClean="0"/>
              <a:t>10/10/2022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9559771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9C937-0CA3-49DE-B2AF-1C71751BF72A}" type="datetime1">
              <a:rPr lang="en-US" smtClean="0"/>
              <a:t>10/10/2022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3222373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4572000" y="0"/>
            <a:ext cx="457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0703" y="2243829"/>
            <a:ext cx="3290594" cy="1141497"/>
          </a:xfrm>
          <a:solidFill>
            <a:srgbClr val="FFFFFF"/>
          </a:solidFill>
          <a:ln>
            <a:solidFill>
              <a:srgbClr val="404040"/>
            </a:solidFill>
          </a:ln>
        </p:spPr>
        <p:txBody>
          <a:bodyPr anchor="ctr" anchorCtr="1">
            <a:normAutofit/>
          </a:bodyPr>
          <a:lstStyle>
            <a:lvl1pPr>
              <a:defRPr sz="21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5052060" y="804672"/>
            <a:ext cx="361188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2965" y="3549918"/>
            <a:ext cx="2846070" cy="2194036"/>
          </a:xfrm>
        </p:spPr>
        <p:txBody>
          <a:bodyPr anchor="t" anchorCtr="1">
            <a:normAutofit/>
          </a:bodyPr>
          <a:lstStyle>
            <a:lvl1pPr marL="0" indent="0" algn="ctr">
              <a:buNone/>
              <a:defRPr sz="1500">
                <a:solidFill>
                  <a:schemeClr val="tx1">
                    <a:lumMod val="85000"/>
                    <a:lumOff val="1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B694EAB1-1708-4703-97C8-58FC182354AA}" type="datetime1">
              <a:rPr lang="en-US" smtClean="0"/>
              <a:t>10/10/2022</a:t>
            </a:fld>
            <a:endParaRPr lang="en-US"/>
          </a:p>
        </p:txBody>
      </p:sp>
      <p:sp>
        <p:nvSpPr>
          <p:cNvPr id="10" name="Footer Placeholder 9"/>
          <p:cNvSpPr>
            <a:spLocks noGrp="1"/>
          </p:cNvSpPr>
          <p:nvPr>
            <p:ph type="ftr" sz="quarter" idx="11"/>
          </p:nvPr>
        </p:nvSpPr>
        <p:spPr>
          <a:xfrm>
            <a:off x="640703" y="6236208"/>
            <a:ext cx="3806398" cy="320040"/>
          </a:xfrm>
        </p:spPr>
        <p:txBody>
          <a:bodyPr>
            <a:normAutofit/>
          </a:bodyPr>
          <a:lstStyle>
            <a:lvl1pPr>
              <a:defRPr>
                <a:solidFill>
                  <a:schemeClr val="tx1">
                    <a:alpha val="70000"/>
                  </a:schemeClr>
                </a:solidFill>
              </a:defRPr>
            </a:lvl1pPr>
          </a:lstStyle>
          <a:p>
            <a:endParaRPr lang="en-US"/>
          </a:p>
        </p:txBody>
      </p:sp>
      <p:sp>
        <p:nvSpPr>
          <p:cNvPr id="11" name="Slide Number Placeholder 10"/>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1170514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0080" y="2243828"/>
            <a:ext cx="3291840" cy="1143000"/>
          </a:xfrm>
          <a:solidFill>
            <a:srgbClr val="FFFFFF"/>
          </a:solidFill>
          <a:ln>
            <a:solidFill>
              <a:srgbClr val="262626"/>
            </a:solidFill>
          </a:ln>
        </p:spPr>
        <p:txBody>
          <a:bodyPr anchor="ctr" anchorCtr="1">
            <a:noAutofit/>
          </a:bodyPr>
          <a:lstStyle>
            <a:lvl1pPr>
              <a:defRPr sz="21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572000" y="0"/>
            <a:ext cx="4576573" cy="6858000"/>
          </a:xfrm>
          <a:solidFill>
            <a:schemeClr val="bg1"/>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2965" y="3549919"/>
            <a:ext cx="2846070" cy="2194037"/>
          </a:xfrm>
        </p:spPr>
        <p:txBody>
          <a:bodyPr anchor="t" anchorCtr="1">
            <a:normAutofit/>
          </a:bodyPr>
          <a:lstStyle>
            <a:lvl1pPr marL="0" indent="0" algn="ctr">
              <a:buNone/>
              <a:defRPr sz="1500">
                <a:solidFill>
                  <a:schemeClr val="tx1">
                    <a:lumMod val="85000"/>
                    <a:lumOff val="1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F062AA9B-CDB3-4CAD-810F-D666C8BD2B0A}" type="datetime1">
              <a:rPr lang="en-US" smtClean="0"/>
              <a:t>10/10/2022</a:t>
            </a:fld>
            <a:endParaRPr lang="en-US"/>
          </a:p>
        </p:txBody>
      </p:sp>
      <p:sp>
        <p:nvSpPr>
          <p:cNvPr id="9" name="Footer Placeholder 8"/>
          <p:cNvSpPr>
            <a:spLocks noGrp="1"/>
          </p:cNvSpPr>
          <p:nvPr>
            <p:ph type="ftr" sz="quarter" idx="11"/>
          </p:nvPr>
        </p:nvSpPr>
        <p:spPr>
          <a:xfrm>
            <a:off x="640080" y="6236208"/>
            <a:ext cx="3803904" cy="320040"/>
          </a:xfrm>
        </p:spPr>
        <p:txBody>
          <a:bodyPr>
            <a:normAutofit/>
          </a:bodyPr>
          <a:lstStyle>
            <a:lvl1pPr>
              <a:defRPr>
                <a:solidFill>
                  <a:schemeClr val="tx1">
                    <a:alpha val="70000"/>
                  </a:schemeClr>
                </a:solidFill>
              </a:defRPr>
            </a:lvl1pPr>
          </a:lstStyle>
          <a:p>
            <a:endParaRPr lang="en-US"/>
          </a:p>
        </p:txBody>
      </p:sp>
      <p:sp>
        <p:nvSpPr>
          <p:cNvPr id="10" name="Slide Number Placeholder 9"/>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25674906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6294EF-BAE7-48C3-A2D1-C17D2C66536C}" type="datetime1">
              <a:rPr lang="en-US" smtClean="0"/>
              <a:t>10/10/2022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804432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937260"/>
            <a:ext cx="1053966"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606046" y="937260"/>
            <a:ext cx="4716174"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C075A7-AF06-4C7C-B7F0-39672D305A46}" type="datetime1">
              <a:rPr lang="en-US" smtClean="0"/>
              <a:t>10/10/2022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2832689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06045" y="964692"/>
            <a:ext cx="5937755"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606045" y="2638045"/>
            <a:ext cx="5937755"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78943" y="6238816"/>
            <a:ext cx="2065310" cy="323968"/>
          </a:xfrm>
          <a:prstGeom prst="rect">
            <a:avLst/>
          </a:prstGeom>
        </p:spPr>
        <p:txBody>
          <a:bodyPr vert="horz" lIns="91440" tIns="45720" rIns="91440" bIns="45720" rtlCol="0" anchor="ctr"/>
          <a:lstStyle>
            <a:lvl1pPr algn="r">
              <a:defRPr sz="1000">
                <a:solidFill>
                  <a:schemeClr val="tx1">
                    <a:alpha val="70000"/>
                  </a:schemeClr>
                </a:solidFill>
              </a:defRPr>
            </a:lvl1pPr>
          </a:lstStyle>
          <a:p>
            <a:fld id="{10CEC284-D13A-49D9-B175-E6BAD0A7CB99}" type="datetime1">
              <a:rPr lang="en-US" smtClean="0"/>
              <a:t>10/10/2022</a:t>
            </a:fld>
            <a:endParaRPr lang="en-US"/>
          </a:p>
        </p:txBody>
      </p:sp>
      <p:sp>
        <p:nvSpPr>
          <p:cNvPr id="5" name="Footer Placeholder 4"/>
          <p:cNvSpPr>
            <a:spLocks noGrp="1"/>
          </p:cNvSpPr>
          <p:nvPr>
            <p:ph type="ftr" sz="quarter" idx="3"/>
          </p:nvPr>
        </p:nvSpPr>
        <p:spPr>
          <a:xfrm>
            <a:off x="1102239" y="6236208"/>
            <a:ext cx="4556664" cy="320040"/>
          </a:xfrm>
          <a:prstGeom prst="rect">
            <a:avLst/>
          </a:prstGeom>
        </p:spPr>
        <p:txBody>
          <a:bodyPr vert="horz" lIns="91440" tIns="45720" rIns="91440" bIns="45720" rtlCol="0" anchor="ctr"/>
          <a:lstStyle>
            <a:lvl1pPr algn="l">
              <a:defRPr sz="100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824011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DF28FB93-0A08-4E7D-8E63-9EFA29F1E093}" type="slidenum">
              <a:rPr lang="en-US" smtClean="0"/>
              <a:pPr/>
              <a:t>‹#›</a:t>
            </a:fld>
            <a:endParaRPr lang="en-US"/>
          </a:p>
        </p:txBody>
      </p:sp>
    </p:spTree>
    <p:extLst>
      <p:ext uri="{BB962C8B-B14F-4D97-AF65-F5344CB8AC3E}">
        <p14:creationId xmlns:p14="http://schemas.microsoft.com/office/powerpoint/2010/main" val="3712093156"/>
      </p:ext>
    </p:extLst>
  </p:cSld>
  <p:clrMap bg1="lt1" tx1="dk1" bg2="lt2" tx2="dk2" accent1="accent1" accent2="accent2" accent3="accent3" accent4="accent4" accent5="accent5" accent6="accent6" hlink="hlink" folHlink="folHlink"/>
  <p:sldLayoutIdLst>
    <p:sldLayoutId id="2147484542" r:id="rId1"/>
    <p:sldLayoutId id="2147484543" r:id="rId2"/>
    <p:sldLayoutId id="2147484544" r:id="rId3"/>
    <p:sldLayoutId id="2147484545" r:id="rId4"/>
    <p:sldLayoutId id="2147484546" r:id="rId5"/>
    <p:sldLayoutId id="2147484547" r:id="rId6"/>
    <p:sldLayoutId id="2147484548" r:id="rId7"/>
    <p:sldLayoutId id="2147484549" r:id="rId8"/>
    <p:sldLayoutId id="2147484550" r:id="rId9"/>
    <p:sldLayoutId id="2147484551" r:id="rId10"/>
    <p:sldLayoutId id="2147484552"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ctr" defTabSz="914400" rtl="0" eaLnBrk="1" latinLnBrk="0" hangingPunct="1">
        <a:lnSpc>
          <a:spcPct val="90000"/>
        </a:lnSpc>
        <a:spcBef>
          <a:spcPct val="0"/>
        </a:spcBef>
        <a:buNone/>
        <a:defRPr sz="26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collegedunia.com/exams/calorific-value-biology-articleid-1224"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27932" y="1256735"/>
            <a:ext cx="6430966" cy="1962660"/>
          </a:xfrm>
        </p:spPr>
        <p:txBody>
          <a:bodyPr>
            <a:normAutofit/>
          </a:bodyPr>
          <a:lstStyle/>
          <a:p>
            <a:r>
              <a:rPr lang="en-US" dirty="0">
                <a:solidFill>
                  <a:srgbClr val="C00000"/>
                </a:solidFill>
              </a:rPr>
              <a:t>Energy, Environment </a:t>
            </a:r>
            <a:br>
              <a:rPr lang="en-US" dirty="0">
                <a:solidFill>
                  <a:srgbClr val="C00000"/>
                </a:solidFill>
              </a:rPr>
            </a:br>
            <a:r>
              <a:rPr lang="en-US" dirty="0">
                <a:solidFill>
                  <a:srgbClr val="C00000"/>
                </a:solidFill>
              </a:rPr>
              <a:t>and </a:t>
            </a:r>
            <a:br>
              <a:rPr lang="en-US" dirty="0">
                <a:solidFill>
                  <a:srgbClr val="C00000"/>
                </a:solidFill>
              </a:rPr>
            </a:br>
            <a:r>
              <a:rPr lang="en-US" dirty="0">
                <a:solidFill>
                  <a:srgbClr val="C00000"/>
                </a:solidFill>
              </a:rPr>
              <a:t>Society</a:t>
            </a:r>
          </a:p>
        </p:txBody>
      </p:sp>
      <p:sp>
        <p:nvSpPr>
          <p:cNvPr id="3" name="Subtitle 2"/>
          <p:cNvSpPr>
            <a:spLocks noGrp="1"/>
          </p:cNvSpPr>
          <p:nvPr>
            <p:ph type="subTitle" idx="1"/>
          </p:nvPr>
        </p:nvSpPr>
        <p:spPr>
          <a:xfrm>
            <a:off x="885311" y="3350525"/>
            <a:ext cx="7373377" cy="1813794"/>
          </a:xfrm>
        </p:spPr>
        <p:txBody>
          <a:bodyPr>
            <a:noAutofit/>
          </a:bodyPr>
          <a:lstStyle/>
          <a:p>
            <a:r>
              <a:rPr lang="en-US" sz="2800" dirty="0">
                <a:solidFill>
                  <a:schemeClr val="tx1"/>
                </a:solidFill>
              </a:rPr>
              <a:t>Chapter - 2</a:t>
            </a:r>
          </a:p>
          <a:p>
            <a:r>
              <a:rPr lang="en-US" sz="2800" i="1" dirty="0">
                <a:solidFill>
                  <a:schemeClr val="tx1"/>
                </a:solidFill>
              </a:rPr>
              <a:t>Basics of Energy</a:t>
            </a:r>
          </a:p>
          <a:p>
            <a:endParaRPr lang="en-US" sz="2800" dirty="0"/>
          </a:p>
          <a:p>
            <a:r>
              <a:rPr lang="en-US" sz="2800" dirty="0"/>
              <a:t>Assoc. Prof. Manchan Tiwari</a:t>
            </a:r>
          </a:p>
          <a:p>
            <a:r>
              <a:rPr lang="en-US" sz="2800" dirty="0"/>
              <a:t>Kathmandu Engineering College</a:t>
            </a:r>
          </a:p>
          <a:p>
            <a:r>
              <a:rPr lang="en-US" sz="2800" dirty="0"/>
              <a:t>Nepal</a:t>
            </a:r>
          </a:p>
        </p:txBody>
      </p:sp>
      <p:sp>
        <p:nvSpPr>
          <p:cNvPr id="4" name="Slide Number Placeholder 3">
            <a:extLst>
              <a:ext uri="{FF2B5EF4-FFF2-40B4-BE49-F238E27FC236}">
                <a16:creationId xmlns:a16="http://schemas.microsoft.com/office/drawing/2014/main" id="{EBB8C34F-EE3C-7A51-B9DC-806EF53AAD9D}"/>
              </a:ext>
            </a:extLst>
          </p:cNvPr>
          <p:cNvSpPr>
            <a:spLocks noGrp="1"/>
          </p:cNvSpPr>
          <p:nvPr>
            <p:ph type="sldNum" sz="quarter" idx="12"/>
          </p:nvPr>
        </p:nvSpPr>
        <p:spPr/>
        <p:txBody>
          <a:bodyPr/>
          <a:lstStyle/>
          <a:p>
            <a:fld id="{DF28FB93-0A08-4E7D-8E63-9EFA29F1E093}" type="slidenum">
              <a:rPr lang="en-US" smtClean="0"/>
              <a:pPr/>
              <a:t>1</a:t>
            </a:fld>
            <a:endParaRPr lang="en-US"/>
          </a:p>
        </p:txBody>
      </p:sp>
    </p:spTree>
    <p:extLst>
      <p:ext uri="{BB962C8B-B14F-4D97-AF65-F5344CB8AC3E}">
        <p14:creationId xmlns:p14="http://schemas.microsoft.com/office/powerpoint/2010/main" val="270754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325491" y="304800"/>
            <a:ext cx="6493018" cy="1272772"/>
          </a:xfrm>
        </p:spPr>
        <p:txBody>
          <a:bodyPr>
            <a:noAutofit/>
          </a:bodyPr>
          <a:lstStyle/>
          <a:p>
            <a:r>
              <a:rPr lang="en-US" sz="3200" dirty="0">
                <a:solidFill>
                  <a:srgbClr val="C00000"/>
                </a:solidFill>
              </a:rPr>
              <a:t>Learning objectives of the lecture</a:t>
            </a:r>
          </a:p>
        </p:txBody>
      </p:sp>
      <p:sp>
        <p:nvSpPr>
          <p:cNvPr id="14" name="Content Placeholder 13"/>
          <p:cNvSpPr>
            <a:spLocks noGrp="1"/>
          </p:cNvSpPr>
          <p:nvPr>
            <p:ph idx="1"/>
          </p:nvPr>
        </p:nvSpPr>
        <p:spPr>
          <a:xfrm>
            <a:off x="609600" y="1905000"/>
            <a:ext cx="7996272" cy="4114800"/>
          </a:xfrm>
        </p:spPr>
        <p:txBody>
          <a:bodyPr>
            <a:normAutofit/>
          </a:bodyPr>
          <a:lstStyle/>
          <a:p>
            <a:r>
              <a:rPr lang="en-US" sz="2800" dirty="0"/>
              <a:t>Introduction to Energy</a:t>
            </a:r>
          </a:p>
          <a:p>
            <a:r>
              <a:rPr lang="en-US" sz="2800" dirty="0"/>
              <a:t>Types of Energy</a:t>
            </a:r>
          </a:p>
          <a:p>
            <a:r>
              <a:rPr lang="en-US" sz="2800" dirty="0"/>
              <a:t>Energy Sources</a:t>
            </a:r>
          </a:p>
          <a:p>
            <a:r>
              <a:rPr lang="en-US" sz="2800" dirty="0"/>
              <a:t>Types of Energy Sources</a:t>
            </a:r>
          </a:p>
          <a:p>
            <a:r>
              <a:rPr lang="en-US" sz="2800" dirty="0"/>
              <a:t>Role of Energy in Achieving Human Development Index</a:t>
            </a:r>
          </a:p>
        </p:txBody>
      </p:sp>
      <p:sp>
        <p:nvSpPr>
          <p:cNvPr id="2" name="Slide Number Placeholder 1">
            <a:extLst>
              <a:ext uri="{FF2B5EF4-FFF2-40B4-BE49-F238E27FC236}">
                <a16:creationId xmlns:a16="http://schemas.microsoft.com/office/drawing/2014/main" id="{EB9DC349-66C2-0B75-CB5A-CD129DD06371}"/>
              </a:ext>
            </a:extLst>
          </p:cNvPr>
          <p:cNvSpPr>
            <a:spLocks noGrp="1"/>
          </p:cNvSpPr>
          <p:nvPr>
            <p:ph type="sldNum" sz="quarter" idx="12"/>
          </p:nvPr>
        </p:nvSpPr>
        <p:spPr/>
        <p:txBody>
          <a:bodyPr/>
          <a:lstStyle/>
          <a:p>
            <a:fld id="{DF28FB93-0A08-4E7D-8E63-9EFA29F1E093}" type="slidenum">
              <a:rPr lang="en-US" smtClean="0"/>
              <a:pPr/>
              <a:t>2</a:t>
            </a:fld>
            <a:endParaRPr lang="en-US"/>
          </a:p>
        </p:txBody>
      </p:sp>
    </p:spTree>
    <p:extLst>
      <p:ext uri="{BB962C8B-B14F-4D97-AF65-F5344CB8AC3E}">
        <p14:creationId xmlns:p14="http://schemas.microsoft.com/office/powerpoint/2010/main" val="1016464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28803-B81D-4240-6D03-3AFF0E010DA5}"/>
              </a:ext>
            </a:extLst>
          </p:cNvPr>
          <p:cNvSpPr>
            <a:spLocks noGrp="1"/>
          </p:cNvSpPr>
          <p:nvPr>
            <p:ph type="title"/>
          </p:nvPr>
        </p:nvSpPr>
        <p:spPr>
          <a:xfrm>
            <a:off x="1606045" y="304800"/>
            <a:ext cx="5937755" cy="1188720"/>
          </a:xfrm>
        </p:spPr>
        <p:txBody>
          <a:bodyPr/>
          <a:lstStyle/>
          <a:p>
            <a:r>
              <a:rPr lang="en-US" dirty="0"/>
              <a:t>Introduction to energy</a:t>
            </a:r>
          </a:p>
        </p:txBody>
      </p:sp>
      <p:sp>
        <p:nvSpPr>
          <p:cNvPr id="3" name="Content Placeholder 2">
            <a:extLst>
              <a:ext uri="{FF2B5EF4-FFF2-40B4-BE49-F238E27FC236}">
                <a16:creationId xmlns:a16="http://schemas.microsoft.com/office/drawing/2014/main" id="{C6D64359-A7EB-D303-004E-978406EB53E1}"/>
              </a:ext>
            </a:extLst>
          </p:cNvPr>
          <p:cNvSpPr>
            <a:spLocks noGrp="1"/>
          </p:cNvSpPr>
          <p:nvPr>
            <p:ph idx="1"/>
          </p:nvPr>
        </p:nvSpPr>
        <p:spPr>
          <a:xfrm>
            <a:off x="762000" y="1676400"/>
            <a:ext cx="7620000" cy="4343400"/>
          </a:xfrm>
        </p:spPr>
        <p:txBody>
          <a:bodyPr/>
          <a:lstStyle/>
          <a:p>
            <a:r>
              <a:rPr lang="en-US" sz="2400" dirty="0"/>
              <a:t>Energy is vital for each activity in our day to day life.</a:t>
            </a:r>
          </a:p>
          <a:p>
            <a:r>
              <a:rPr lang="en-US" sz="2400" dirty="0"/>
              <a:t>Energy is required to address even the basic needs of human beings.</a:t>
            </a:r>
          </a:p>
          <a:p>
            <a:r>
              <a:rPr lang="en-US" sz="2400" dirty="0"/>
              <a:t>Energy consumption of a country or civilization depicts the extent of development</a:t>
            </a:r>
          </a:p>
          <a:p>
            <a:r>
              <a:rPr lang="en-US" sz="2400" dirty="0"/>
              <a:t>Every technological advances are possible due to improvement in the quality of energy.</a:t>
            </a:r>
          </a:p>
          <a:p>
            <a:r>
              <a:rPr lang="en-US" sz="2400" dirty="0"/>
              <a:t>Earliest form of energy used were work done by human and animals along with wind and water available in nature</a:t>
            </a:r>
          </a:p>
          <a:p>
            <a:endParaRPr lang="en-US" dirty="0"/>
          </a:p>
        </p:txBody>
      </p:sp>
      <p:sp>
        <p:nvSpPr>
          <p:cNvPr id="4" name="Slide Number Placeholder 3">
            <a:extLst>
              <a:ext uri="{FF2B5EF4-FFF2-40B4-BE49-F238E27FC236}">
                <a16:creationId xmlns:a16="http://schemas.microsoft.com/office/drawing/2014/main" id="{6D106DA2-DB7F-88B2-9ED1-F5FCE624633E}"/>
              </a:ext>
            </a:extLst>
          </p:cNvPr>
          <p:cNvSpPr>
            <a:spLocks noGrp="1"/>
          </p:cNvSpPr>
          <p:nvPr>
            <p:ph type="sldNum" sz="quarter" idx="12"/>
          </p:nvPr>
        </p:nvSpPr>
        <p:spPr/>
        <p:txBody>
          <a:bodyPr/>
          <a:lstStyle/>
          <a:p>
            <a:fld id="{DF28FB93-0A08-4E7D-8E63-9EFA29F1E093}" type="slidenum">
              <a:rPr lang="en-US" smtClean="0"/>
              <a:pPr/>
              <a:t>3</a:t>
            </a:fld>
            <a:endParaRPr lang="en-US"/>
          </a:p>
        </p:txBody>
      </p:sp>
    </p:spTree>
    <p:extLst>
      <p:ext uri="{BB962C8B-B14F-4D97-AF65-F5344CB8AC3E}">
        <p14:creationId xmlns:p14="http://schemas.microsoft.com/office/powerpoint/2010/main" val="1094336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1FDC7-C7AA-77FD-24EF-96D7389B65FA}"/>
              </a:ext>
            </a:extLst>
          </p:cNvPr>
          <p:cNvSpPr>
            <a:spLocks noGrp="1"/>
          </p:cNvSpPr>
          <p:nvPr>
            <p:ph type="title"/>
          </p:nvPr>
        </p:nvSpPr>
        <p:spPr>
          <a:xfrm>
            <a:off x="1639573" y="609600"/>
            <a:ext cx="5937755" cy="1188720"/>
          </a:xfrm>
        </p:spPr>
        <p:txBody>
          <a:bodyPr/>
          <a:lstStyle/>
          <a:p>
            <a:r>
              <a:rPr lang="en-US" dirty="0"/>
              <a:t>Energy Characteristics</a:t>
            </a:r>
          </a:p>
        </p:txBody>
      </p:sp>
      <p:sp>
        <p:nvSpPr>
          <p:cNvPr id="3" name="Content Placeholder 2">
            <a:extLst>
              <a:ext uri="{FF2B5EF4-FFF2-40B4-BE49-F238E27FC236}">
                <a16:creationId xmlns:a16="http://schemas.microsoft.com/office/drawing/2014/main" id="{B0F0BF31-968C-B28E-0DC2-733EA8A8FF55}"/>
              </a:ext>
            </a:extLst>
          </p:cNvPr>
          <p:cNvSpPr>
            <a:spLocks noGrp="1"/>
          </p:cNvSpPr>
          <p:nvPr>
            <p:ph idx="1"/>
          </p:nvPr>
        </p:nvSpPr>
        <p:spPr>
          <a:xfrm>
            <a:off x="414528" y="1981200"/>
            <a:ext cx="7825584" cy="4495800"/>
          </a:xfrm>
        </p:spPr>
        <p:txBody>
          <a:bodyPr>
            <a:normAutofit fontScale="92500" lnSpcReduction="20000"/>
          </a:bodyPr>
          <a:lstStyle/>
          <a:p>
            <a:pPr marL="342900" marR="0" lvl="0" indent="-342900" algn="just">
              <a:lnSpc>
                <a:spcPct val="150000"/>
              </a:lnSpc>
              <a:spcBef>
                <a:spcPts val="0"/>
              </a:spcBef>
              <a:spcAft>
                <a:spcPts val="0"/>
              </a:spcAft>
              <a:buFont typeface="Symbol" panose="05050102010706020507" pitchFamily="18" charset="2"/>
              <a:buChar char=""/>
            </a:pPr>
            <a:r>
              <a:rPr lang="en-US" sz="2400" dirty="0"/>
              <a:t>Energy can neither be created nor be destroyed</a:t>
            </a:r>
          </a:p>
          <a:p>
            <a:pPr marL="342900" marR="0" lvl="0" indent="-342900" algn="just">
              <a:lnSpc>
                <a:spcPct val="150000"/>
              </a:lnSpc>
              <a:spcBef>
                <a:spcPts val="0"/>
              </a:spcBef>
              <a:spcAft>
                <a:spcPts val="0"/>
              </a:spcAft>
              <a:buFont typeface="Symbol" panose="05050102010706020507" pitchFamily="18" charset="2"/>
              <a:buChar char=""/>
            </a:pPr>
            <a:r>
              <a:rPr lang="en-US" sz="2400" dirty="0"/>
              <a:t>Energy can exist and can be transformed from one form to another</a:t>
            </a:r>
          </a:p>
          <a:p>
            <a:pPr marL="342900" marR="0" lvl="0" indent="-342900" algn="just">
              <a:lnSpc>
                <a:spcPct val="150000"/>
              </a:lnSpc>
              <a:spcBef>
                <a:spcPts val="0"/>
              </a:spcBef>
              <a:spcAft>
                <a:spcPts val="0"/>
              </a:spcAft>
              <a:buFont typeface="Symbol" panose="05050102010706020507" pitchFamily="18" charset="2"/>
              <a:buChar char=""/>
            </a:pPr>
            <a:r>
              <a:rPr lang="en-US" sz="2400" dirty="0"/>
              <a:t>Energy can be stored in proper devices and equipment</a:t>
            </a:r>
          </a:p>
          <a:p>
            <a:pPr marL="342900" marR="0" lvl="0" indent="-342900" algn="just">
              <a:lnSpc>
                <a:spcPct val="150000"/>
              </a:lnSpc>
              <a:spcBef>
                <a:spcPts val="0"/>
              </a:spcBef>
              <a:spcAft>
                <a:spcPts val="0"/>
              </a:spcAft>
              <a:buFont typeface="Symbol" panose="05050102010706020507" pitchFamily="18" charset="2"/>
              <a:buChar char=""/>
            </a:pPr>
            <a:r>
              <a:rPr lang="en-US" sz="2400" dirty="0"/>
              <a:t>The general unit of energy is N-m or Joule.</a:t>
            </a:r>
          </a:p>
          <a:p>
            <a:pPr marL="342900" marR="0" lvl="0" indent="-342900" algn="just">
              <a:lnSpc>
                <a:spcPct val="150000"/>
              </a:lnSpc>
              <a:spcBef>
                <a:spcPts val="0"/>
              </a:spcBef>
              <a:spcAft>
                <a:spcPts val="0"/>
              </a:spcAft>
              <a:buFont typeface="Symbol" panose="05050102010706020507" pitchFamily="18" charset="2"/>
              <a:buChar char=""/>
            </a:pPr>
            <a:r>
              <a:rPr lang="en-US" sz="2400" dirty="0"/>
              <a:t>The value of energy is measured with reference to a datum. The commonly used datum or reference are ground level, atmospheric pressure and temperature at 0 K. Which means that the heat energy at 0 K is considered zero. The potential energy at ground level is considered zero.</a:t>
            </a:r>
          </a:p>
          <a:p>
            <a:endParaRPr lang="en-US" dirty="0"/>
          </a:p>
        </p:txBody>
      </p:sp>
      <p:sp>
        <p:nvSpPr>
          <p:cNvPr id="4" name="Slide Number Placeholder 3">
            <a:extLst>
              <a:ext uri="{FF2B5EF4-FFF2-40B4-BE49-F238E27FC236}">
                <a16:creationId xmlns:a16="http://schemas.microsoft.com/office/drawing/2014/main" id="{17DFA896-798F-676C-A9E6-738F55A9E719}"/>
              </a:ext>
            </a:extLst>
          </p:cNvPr>
          <p:cNvSpPr>
            <a:spLocks noGrp="1"/>
          </p:cNvSpPr>
          <p:nvPr>
            <p:ph type="sldNum" sz="quarter" idx="12"/>
          </p:nvPr>
        </p:nvSpPr>
        <p:spPr/>
        <p:txBody>
          <a:bodyPr/>
          <a:lstStyle/>
          <a:p>
            <a:fld id="{DF28FB93-0A08-4E7D-8E63-9EFA29F1E093}" type="slidenum">
              <a:rPr lang="en-US" smtClean="0"/>
              <a:pPr/>
              <a:t>4</a:t>
            </a:fld>
            <a:endParaRPr lang="en-US"/>
          </a:p>
        </p:txBody>
      </p:sp>
    </p:spTree>
    <p:extLst>
      <p:ext uri="{BB962C8B-B14F-4D97-AF65-F5344CB8AC3E}">
        <p14:creationId xmlns:p14="http://schemas.microsoft.com/office/powerpoint/2010/main" val="25096027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1FDC7-C7AA-77FD-24EF-96D7389B65FA}"/>
              </a:ext>
            </a:extLst>
          </p:cNvPr>
          <p:cNvSpPr>
            <a:spLocks noGrp="1"/>
          </p:cNvSpPr>
          <p:nvPr>
            <p:ph type="title"/>
          </p:nvPr>
        </p:nvSpPr>
        <p:spPr>
          <a:xfrm>
            <a:off x="1639573" y="609600"/>
            <a:ext cx="5937755" cy="1188720"/>
          </a:xfrm>
        </p:spPr>
        <p:txBody>
          <a:bodyPr/>
          <a:lstStyle/>
          <a:p>
            <a:r>
              <a:rPr lang="en-US" dirty="0"/>
              <a:t>Energy Characteristics</a:t>
            </a:r>
          </a:p>
        </p:txBody>
      </p:sp>
      <p:sp>
        <p:nvSpPr>
          <p:cNvPr id="3" name="Content Placeholder 2">
            <a:extLst>
              <a:ext uri="{FF2B5EF4-FFF2-40B4-BE49-F238E27FC236}">
                <a16:creationId xmlns:a16="http://schemas.microsoft.com/office/drawing/2014/main" id="{B0F0BF31-968C-B28E-0DC2-733EA8A8FF55}"/>
              </a:ext>
            </a:extLst>
          </p:cNvPr>
          <p:cNvSpPr>
            <a:spLocks noGrp="1"/>
          </p:cNvSpPr>
          <p:nvPr>
            <p:ph idx="1"/>
          </p:nvPr>
        </p:nvSpPr>
        <p:spPr>
          <a:xfrm>
            <a:off x="414528" y="1981200"/>
            <a:ext cx="8348472" cy="4495800"/>
          </a:xfrm>
        </p:spPr>
        <p:txBody>
          <a:bodyPr>
            <a:normAutofit/>
          </a:bodyPr>
          <a:lstStyle/>
          <a:p>
            <a:pPr marL="342900" indent="-342900" algn="just">
              <a:lnSpc>
                <a:spcPct val="130000"/>
              </a:lnSpc>
              <a:spcBef>
                <a:spcPts val="0"/>
              </a:spcBef>
              <a:buFont typeface="Symbol" panose="05050102010706020507" pitchFamily="18" charset="2"/>
              <a:buChar char=""/>
            </a:pPr>
            <a:r>
              <a:rPr lang="en-US" sz="2200" dirty="0"/>
              <a:t>The natural flow of energy takes place from higher energy to lower energy.</a:t>
            </a:r>
          </a:p>
          <a:p>
            <a:pPr marL="342900" indent="-342900" algn="just">
              <a:lnSpc>
                <a:spcPct val="130000"/>
              </a:lnSpc>
              <a:spcBef>
                <a:spcPts val="0"/>
              </a:spcBef>
              <a:buFont typeface="Symbol" panose="05050102010706020507" pitchFamily="18" charset="2"/>
              <a:buChar char=""/>
            </a:pPr>
            <a:r>
              <a:rPr lang="en-US" sz="2200" dirty="0"/>
              <a:t>Energy can be graded as per their availability or exergy. </a:t>
            </a:r>
          </a:p>
          <a:p>
            <a:pPr marL="342900" indent="-342900" algn="just">
              <a:lnSpc>
                <a:spcPct val="130000"/>
              </a:lnSpc>
              <a:spcBef>
                <a:spcPts val="0"/>
              </a:spcBef>
              <a:buFont typeface="Symbol" panose="05050102010706020507" pitchFamily="18" charset="2"/>
              <a:buChar char=""/>
            </a:pPr>
            <a:r>
              <a:rPr lang="en-US" sz="2200" dirty="0"/>
              <a:t>Availability is the measure of the useful form of work that a energy source can be converted to. </a:t>
            </a:r>
          </a:p>
          <a:p>
            <a:pPr marL="342900" indent="-342900" algn="just">
              <a:lnSpc>
                <a:spcPct val="130000"/>
              </a:lnSpc>
              <a:spcBef>
                <a:spcPts val="0"/>
              </a:spcBef>
              <a:buFont typeface="Symbol" panose="05050102010706020507" pitchFamily="18" charset="2"/>
              <a:buChar char=""/>
            </a:pPr>
            <a:r>
              <a:rPr lang="en-US" sz="2200" dirty="0"/>
              <a:t>High grade energy can be converted to useful work without significant loss where as low grade energy can not be converted to useful work without significant loss. </a:t>
            </a:r>
          </a:p>
          <a:p>
            <a:pPr marL="342900" indent="-342900" algn="just">
              <a:lnSpc>
                <a:spcPct val="130000"/>
              </a:lnSpc>
              <a:spcBef>
                <a:spcPts val="0"/>
              </a:spcBef>
              <a:buFont typeface="Symbol" panose="05050102010706020507" pitchFamily="18" charset="2"/>
              <a:buChar char=""/>
            </a:pPr>
            <a:r>
              <a:rPr lang="en-US" sz="2200" dirty="0"/>
              <a:t>Electrical energy is an example of high grade energy and heat energy is an example of low grade energy. (</a:t>
            </a:r>
            <a:r>
              <a:rPr lang="en-US" sz="2200" dirty="0" err="1"/>
              <a:t>Singal</a:t>
            </a:r>
            <a:r>
              <a:rPr lang="en-US" sz="2200" dirty="0"/>
              <a:t>, 2011)</a:t>
            </a:r>
          </a:p>
          <a:p>
            <a:endParaRPr lang="en-US" dirty="0"/>
          </a:p>
        </p:txBody>
      </p:sp>
      <p:sp>
        <p:nvSpPr>
          <p:cNvPr id="4" name="Slide Number Placeholder 3">
            <a:extLst>
              <a:ext uri="{FF2B5EF4-FFF2-40B4-BE49-F238E27FC236}">
                <a16:creationId xmlns:a16="http://schemas.microsoft.com/office/drawing/2014/main" id="{17DFA896-798F-676C-A9E6-738F55A9E719}"/>
              </a:ext>
            </a:extLst>
          </p:cNvPr>
          <p:cNvSpPr>
            <a:spLocks noGrp="1"/>
          </p:cNvSpPr>
          <p:nvPr>
            <p:ph type="sldNum" sz="quarter" idx="12"/>
          </p:nvPr>
        </p:nvSpPr>
        <p:spPr/>
        <p:txBody>
          <a:bodyPr/>
          <a:lstStyle/>
          <a:p>
            <a:fld id="{DF28FB93-0A08-4E7D-8E63-9EFA29F1E093}" type="slidenum">
              <a:rPr lang="en-US" smtClean="0"/>
              <a:pPr/>
              <a:t>5</a:t>
            </a:fld>
            <a:endParaRPr lang="en-US"/>
          </a:p>
        </p:txBody>
      </p:sp>
    </p:spTree>
    <p:extLst>
      <p:ext uri="{BB962C8B-B14F-4D97-AF65-F5344CB8AC3E}">
        <p14:creationId xmlns:p14="http://schemas.microsoft.com/office/powerpoint/2010/main" val="1682285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FDEE9-F8CB-3D20-FF52-D585069F424C}"/>
              </a:ext>
            </a:extLst>
          </p:cNvPr>
          <p:cNvSpPr>
            <a:spLocks noGrp="1"/>
          </p:cNvSpPr>
          <p:nvPr>
            <p:ph type="title"/>
          </p:nvPr>
        </p:nvSpPr>
        <p:spPr>
          <a:xfrm>
            <a:off x="1606045" y="381000"/>
            <a:ext cx="5937755" cy="1188720"/>
          </a:xfrm>
        </p:spPr>
        <p:txBody>
          <a:bodyPr/>
          <a:lstStyle/>
          <a:p>
            <a:r>
              <a:rPr lang="en-US" dirty="0"/>
              <a:t>Forms of energy</a:t>
            </a:r>
          </a:p>
        </p:txBody>
      </p:sp>
      <p:sp>
        <p:nvSpPr>
          <p:cNvPr id="3" name="Content Placeholder 2">
            <a:extLst>
              <a:ext uri="{FF2B5EF4-FFF2-40B4-BE49-F238E27FC236}">
                <a16:creationId xmlns:a16="http://schemas.microsoft.com/office/drawing/2014/main" id="{85100C54-5FD2-BF64-7BD4-DF8442B8D961}"/>
              </a:ext>
            </a:extLst>
          </p:cNvPr>
          <p:cNvSpPr>
            <a:spLocks noGrp="1"/>
          </p:cNvSpPr>
          <p:nvPr>
            <p:ph idx="1"/>
          </p:nvPr>
        </p:nvSpPr>
        <p:spPr>
          <a:xfrm>
            <a:off x="762000" y="1878008"/>
            <a:ext cx="7696200" cy="4217992"/>
          </a:xfrm>
        </p:spPr>
        <p:txBody>
          <a:bodyPr/>
          <a:lstStyle/>
          <a:p>
            <a:pPr marL="0" marR="0" algn="just">
              <a:lnSpc>
                <a:spcPct val="150000"/>
              </a:lnSpc>
              <a:spcBef>
                <a:spcPts val="0"/>
              </a:spcBef>
              <a:spcAft>
                <a:spcPts val="1000"/>
              </a:spcAft>
            </a:pPr>
            <a:r>
              <a:rPr lang="en-US" sz="2200" dirty="0"/>
              <a:t>Energy are available in various forms. Some of them are</a:t>
            </a:r>
          </a:p>
          <a:p>
            <a:pPr marL="571500" lvl="1" indent="-342900" algn="just">
              <a:lnSpc>
                <a:spcPct val="150000"/>
              </a:lnSpc>
              <a:spcBef>
                <a:spcPts val="0"/>
              </a:spcBef>
              <a:buFont typeface="Symbol" panose="05050102010706020507" pitchFamily="18" charset="2"/>
              <a:buChar char=""/>
            </a:pPr>
            <a:r>
              <a:rPr lang="en-US" sz="2200" dirty="0"/>
              <a:t>Mechanical Energy</a:t>
            </a:r>
          </a:p>
          <a:p>
            <a:pPr marL="571500" lvl="1" indent="-342900" algn="just">
              <a:lnSpc>
                <a:spcPct val="150000"/>
              </a:lnSpc>
              <a:spcBef>
                <a:spcPts val="0"/>
              </a:spcBef>
              <a:buFont typeface="Symbol" panose="05050102010706020507" pitchFamily="18" charset="2"/>
              <a:buChar char=""/>
            </a:pPr>
            <a:r>
              <a:rPr lang="en-US" sz="2200" dirty="0"/>
              <a:t>Electrical Energy</a:t>
            </a:r>
          </a:p>
          <a:p>
            <a:pPr marL="571500" lvl="1" indent="-342900" algn="just">
              <a:lnSpc>
                <a:spcPct val="150000"/>
              </a:lnSpc>
              <a:spcBef>
                <a:spcPts val="0"/>
              </a:spcBef>
              <a:buFont typeface="Symbol" panose="05050102010706020507" pitchFamily="18" charset="2"/>
              <a:buChar char=""/>
            </a:pPr>
            <a:r>
              <a:rPr lang="en-US" sz="2200" dirty="0"/>
              <a:t>Chemical Energy</a:t>
            </a:r>
          </a:p>
          <a:p>
            <a:pPr marL="571500" lvl="1" indent="-342900" algn="just">
              <a:lnSpc>
                <a:spcPct val="150000"/>
              </a:lnSpc>
              <a:spcBef>
                <a:spcPts val="0"/>
              </a:spcBef>
              <a:buFont typeface="Symbol" panose="05050102010706020507" pitchFamily="18" charset="2"/>
              <a:buChar char=""/>
            </a:pPr>
            <a:r>
              <a:rPr lang="en-US" sz="2200" dirty="0"/>
              <a:t>Nuclear Energy</a:t>
            </a:r>
          </a:p>
          <a:p>
            <a:pPr marL="571500" lvl="1" indent="-342900" algn="just">
              <a:lnSpc>
                <a:spcPct val="150000"/>
              </a:lnSpc>
              <a:spcBef>
                <a:spcPts val="0"/>
              </a:spcBef>
              <a:spcAft>
                <a:spcPts val="1000"/>
              </a:spcAft>
              <a:buFont typeface="Symbol" panose="05050102010706020507" pitchFamily="18" charset="2"/>
              <a:buChar char=""/>
            </a:pPr>
            <a:r>
              <a:rPr lang="en-US" sz="2200" dirty="0"/>
              <a:t>Heat Energy</a:t>
            </a:r>
          </a:p>
          <a:p>
            <a:endParaRPr lang="en-US" dirty="0"/>
          </a:p>
        </p:txBody>
      </p:sp>
      <p:sp>
        <p:nvSpPr>
          <p:cNvPr id="4" name="Slide Number Placeholder 3">
            <a:extLst>
              <a:ext uri="{FF2B5EF4-FFF2-40B4-BE49-F238E27FC236}">
                <a16:creationId xmlns:a16="http://schemas.microsoft.com/office/drawing/2014/main" id="{13466523-B22D-81EA-6739-5887E1763262}"/>
              </a:ext>
            </a:extLst>
          </p:cNvPr>
          <p:cNvSpPr>
            <a:spLocks noGrp="1"/>
          </p:cNvSpPr>
          <p:nvPr>
            <p:ph type="sldNum" sz="quarter" idx="12"/>
          </p:nvPr>
        </p:nvSpPr>
        <p:spPr/>
        <p:txBody>
          <a:bodyPr/>
          <a:lstStyle/>
          <a:p>
            <a:fld id="{DF28FB93-0A08-4E7D-8E63-9EFA29F1E093}" type="slidenum">
              <a:rPr lang="en-US" smtClean="0"/>
              <a:pPr/>
              <a:t>6</a:t>
            </a:fld>
            <a:endParaRPr lang="en-US"/>
          </a:p>
        </p:txBody>
      </p:sp>
    </p:spTree>
    <p:extLst>
      <p:ext uri="{BB962C8B-B14F-4D97-AF65-F5344CB8AC3E}">
        <p14:creationId xmlns:p14="http://schemas.microsoft.com/office/powerpoint/2010/main" val="39202760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CF5A0-A0A5-CE36-C509-A677B1EFCD74}"/>
              </a:ext>
            </a:extLst>
          </p:cNvPr>
          <p:cNvSpPr>
            <a:spLocks noGrp="1"/>
          </p:cNvSpPr>
          <p:nvPr>
            <p:ph type="title"/>
          </p:nvPr>
        </p:nvSpPr>
        <p:spPr>
          <a:xfrm>
            <a:off x="1606045" y="523612"/>
            <a:ext cx="5937755" cy="1188720"/>
          </a:xfrm>
        </p:spPr>
        <p:txBody>
          <a:bodyPr/>
          <a:lstStyle/>
          <a:p>
            <a:r>
              <a:rPr lang="en-US" dirty="0"/>
              <a:t>Mechanical Energy</a:t>
            </a:r>
          </a:p>
        </p:txBody>
      </p:sp>
      <p:sp>
        <p:nvSpPr>
          <p:cNvPr id="3" name="Content Placeholder 2">
            <a:extLst>
              <a:ext uri="{FF2B5EF4-FFF2-40B4-BE49-F238E27FC236}">
                <a16:creationId xmlns:a16="http://schemas.microsoft.com/office/drawing/2014/main" id="{B5846FD7-B26D-550B-8180-C40E46BE6842}"/>
              </a:ext>
            </a:extLst>
          </p:cNvPr>
          <p:cNvSpPr>
            <a:spLocks noGrp="1"/>
          </p:cNvSpPr>
          <p:nvPr>
            <p:ph idx="1"/>
          </p:nvPr>
        </p:nvSpPr>
        <p:spPr>
          <a:xfrm>
            <a:off x="241300" y="1828800"/>
            <a:ext cx="8597900" cy="4754880"/>
          </a:xfrm>
        </p:spPr>
        <p:txBody>
          <a:bodyPr>
            <a:normAutofit/>
          </a:bodyPr>
          <a:lstStyle/>
          <a:p>
            <a:r>
              <a:rPr lang="en-US" sz="2200" dirty="0"/>
              <a:t>Mechanical Energy of a body is the result of either its position or its movement. The basic form of mechanical energy can be classified as</a:t>
            </a:r>
          </a:p>
          <a:p>
            <a:r>
              <a:rPr lang="en-US" sz="2200" dirty="0"/>
              <a:t>Kinetic Energy</a:t>
            </a:r>
          </a:p>
          <a:p>
            <a:pPr lvl="1"/>
            <a:r>
              <a:rPr lang="en-US" sz="2200" dirty="0"/>
              <a:t>Due to the motion of a body</a:t>
            </a:r>
          </a:p>
          <a:p>
            <a:pPr lvl="1"/>
            <a:r>
              <a:rPr lang="en-US" sz="2200" dirty="0"/>
              <a:t>Amount of work done to move a body at a given velocity from the position of rest.</a:t>
            </a:r>
          </a:p>
          <a:p>
            <a:r>
              <a:rPr lang="en-US" sz="2200" dirty="0"/>
              <a:t>Potential Energy</a:t>
            </a:r>
          </a:p>
          <a:p>
            <a:pPr lvl="1"/>
            <a:r>
              <a:rPr lang="en-US" sz="2200" dirty="0"/>
              <a:t>Due to the position of a body with respect to a relative datum or ground</a:t>
            </a:r>
          </a:p>
          <a:p>
            <a:pPr lvl="1"/>
            <a:r>
              <a:rPr lang="en-US" sz="2200" dirty="0"/>
              <a:t>Energy a body has when raised to a height above the ground.</a:t>
            </a:r>
          </a:p>
          <a:p>
            <a:endParaRPr lang="en-US" sz="2200" dirty="0"/>
          </a:p>
          <a:p>
            <a:pPr lvl="1"/>
            <a:endParaRPr lang="en-US" sz="2000" dirty="0"/>
          </a:p>
        </p:txBody>
      </p:sp>
      <p:sp>
        <p:nvSpPr>
          <p:cNvPr id="4" name="Slide Number Placeholder 3">
            <a:extLst>
              <a:ext uri="{FF2B5EF4-FFF2-40B4-BE49-F238E27FC236}">
                <a16:creationId xmlns:a16="http://schemas.microsoft.com/office/drawing/2014/main" id="{283B3673-9BFE-F999-D337-F6A8BF20402E}"/>
              </a:ext>
            </a:extLst>
          </p:cNvPr>
          <p:cNvSpPr>
            <a:spLocks noGrp="1"/>
          </p:cNvSpPr>
          <p:nvPr>
            <p:ph type="sldNum" sz="quarter" idx="12"/>
          </p:nvPr>
        </p:nvSpPr>
        <p:spPr/>
        <p:txBody>
          <a:bodyPr/>
          <a:lstStyle/>
          <a:p>
            <a:fld id="{DF28FB93-0A08-4E7D-8E63-9EFA29F1E093}" type="slidenum">
              <a:rPr lang="en-US" smtClean="0"/>
              <a:pPr/>
              <a:t>7</a:t>
            </a:fld>
            <a:endParaRPr lang="en-US"/>
          </a:p>
        </p:txBody>
      </p:sp>
    </p:spTree>
    <p:extLst>
      <p:ext uri="{BB962C8B-B14F-4D97-AF65-F5344CB8AC3E}">
        <p14:creationId xmlns:p14="http://schemas.microsoft.com/office/powerpoint/2010/main" val="40116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6F032-44D8-1210-0D3A-2A58901BCB84}"/>
              </a:ext>
            </a:extLst>
          </p:cNvPr>
          <p:cNvSpPr>
            <a:spLocks noGrp="1"/>
          </p:cNvSpPr>
          <p:nvPr>
            <p:ph type="title"/>
          </p:nvPr>
        </p:nvSpPr>
        <p:spPr>
          <a:xfrm>
            <a:off x="1603122" y="533400"/>
            <a:ext cx="5937755" cy="1188720"/>
          </a:xfrm>
        </p:spPr>
        <p:txBody>
          <a:bodyPr/>
          <a:lstStyle/>
          <a:p>
            <a:r>
              <a:rPr lang="en-US" dirty="0"/>
              <a:t>Mechanical energy</a:t>
            </a:r>
          </a:p>
        </p:txBody>
      </p:sp>
      <p:sp>
        <p:nvSpPr>
          <p:cNvPr id="3" name="Content Placeholder 2">
            <a:extLst>
              <a:ext uri="{FF2B5EF4-FFF2-40B4-BE49-F238E27FC236}">
                <a16:creationId xmlns:a16="http://schemas.microsoft.com/office/drawing/2014/main" id="{F7BC67EB-8BC6-F799-0EAE-7E60B7A99DF5}"/>
              </a:ext>
            </a:extLst>
          </p:cNvPr>
          <p:cNvSpPr>
            <a:spLocks noGrp="1"/>
          </p:cNvSpPr>
          <p:nvPr>
            <p:ph idx="1"/>
          </p:nvPr>
        </p:nvSpPr>
        <p:spPr>
          <a:xfrm>
            <a:off x="457199" y="2103121"/>
            <a:ext cx="8229599" cy="4114799"/>
          </a:xfrm>
        </p:spPr>
        <p:txBody>
          <a:bodyPr>
            <a:normAutofit/>
          </a:bodyPr>
          <a:lstStyle/>
          <a:p>
            <a:r>
              <a:rPr lang="en-US" sz="2400" dirty="0"/>
              <a:t>Shaft Energy</a:t>
            </a:r>
          </a:p>
          <a:p>
            <a:pPr lvl="1"/>
            <a:r>
              <a:rPr lang="en-US" sz="2400" dirty="0"/>
              <a:t>Energy possessed by the rotation of shaft</a:t>
            </a:r>
          </a:p>
          <a:p>
            <a:r>
              <a:rPr lang="en-US" sz="2400" dirty="0"/>
              <a:t>Flow Energy</a:t>
            </a:r>
          </a:p>
          <a:p>
            <a:pPr lvl="1"/>
            <a:r>
              <a:rPr lang="en-US" sz="2400" dirty="0"/>
              <a:t>Energy possessed by a pressurized flowing fluid in a closed conduit</a:t>
            </a:r>
          </a:p>
        </p:txBody>
      </p:sp>
      <p:sp>
        <p:nvSpPr>
          <p:cNvPr id="4" name="Slide Number Placeholder 3">
            <a:extLst>
              <a:ext uri="{FF2B5EF4-FFF2-40B4-BE49-F238E27FC236}">
                <a16:creationId xmlns:a16="http://schemas.microsoft.com/office/drawing/2014/main" id="{D2CF29B5-3042-3D02-2AD2-8A8770B2EF89}"/>
              </a:ext>
            </a:extLst>
          </p:cNvPr>
          <p:cNvSpPr>
            <a:spLocks noGrp="1"/>
          </p:cNvSpPr>
          <p:nvPr>
            <p:ph type="sldNum" sz="quarter" idx="12"/>
          </p:nvPr>
        </p:nvSpPr>
        <p:spPr/>
        <p:txBody>
          <a:bodyPr/>
          <a:lstStyle/>
          <a:p>
            <a:fld id="{DF28FB93-0A08-4E7D-8E63-9EFA29F1E093}" type="slidenum">
              <a:rPr lang="en-US" smtClean="0"/>
              <a:pPr/>
              <a:t>8</a:t>
            </a:fld>
            <a:endParaRPr lang="en-US"/>
          </a:p>
        </p:txBody>
      </p:sp>
    </p:spTree>
    <p:extLst>
      <p:ext uri="{BB962C8B-B14F-4D97-AF65-F5344CB8AC3E}">
        <p14:creationId xmlns:p14="http://schemas.microsoft.com/office/powerpoint/2010/main" val="29462415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6CB08-6E2C-598B-D806-3FAE08502370}"/>
              </a:ext>
            </a:extLst>
          </p:cNvPr>
          <p:cNvSpPr>
            <a:spLocks noGrp="1"/>
          </p:cNvSpPr>
          <p:nvPr>
            <p:ph type="title"/>
          </p:nvPr>
        </p:nvSpPr>
        <p:spPr>
          <a:xfrm>
            <a:off x="1606045" y="523612"/>
            <a:ext cx="5937755" cy="1188720"/>
          </a:xfrm>
        </p:spPr>
        <p:txBody>
          <a:bodyPr/>
          <a:lstStyle/>
          <a:p>
            <a:r>
              <a:rPr lang="en-US" dirty="0"/>
              <a:t>Kinetic energy</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84DBC34-4B0B-026C-9848-DEF1B69EA3AE}"/>
                  </a:ext>
                </a:extLst>
              </p:cNvPr>
              <p:cNvSpPr>
                <a:spLocks noGrp="1"/>
              </p:cNvSpPr>
              <p:nvPr>
                <p:ph idx="1"/>
              </p:nvPr>
            </p:nvSpPr>
            <p:spPr>
              <a:xfrm>
                <a:off x="565560" y="1874520"/>
                <a:ext cx="7772400" cy="4526280"/>
              </a:xfrm>
            </p:spPr>
            <p:txBody>
              <a:bodyPr>
                <a:normAutofit fontScale="92500" lnSpcReduction="20000"/>
              </a:bodyPr>
              <a:lstStyle/>
              <a:p>
                <a:r>
                  <a:rPr lang="en-US" sz="2400" dirty="0"/>
                  <a:t>Kinetic Energy (KE) can be expressed by the following relation</a:t>
                </a:r>
              </a:p>
              <a:p>
                <a:pPr lvl="1"/>
                <a14:m>
                  <m:oMath xmlns:m="http://schemas.openxmlformats.org/officeDocument/2006/math">
                    <m:r>
                      <a:rPr lang="en-US" sz="2400">
                        <a:latin typeface="Cambria Math" panose="02040503050406030204" pitchFamily="18" charset="0"/>
                      </a:rPr>
                      <m:t>𝐾𝐸</m:t>
                    </m:r>
                    <m:r>
                      <a:rPr lang="en-US" sz="2400">
                        <a:latin typeface="Cambria Math" panose="02040503050406030204" pitchFamily="18" charset="0"/>
                      </a:rPr>
                      <m:t>= </m:t>
                    </m:r>
                    <m:f>
                      <m:fPr>
                        <m:ctrlPr>
                          <a:rPr lang="en-US" sz="2400" i="1">
                            <a:latin typeface="Cambria Math" panose="02040503050406030204" pitchFamily="18" charset="0"/>
                          </a:rPr>
                        </m:ctrlPr>
                      </m:fPr>
                      <m:num>
                        <m:r>
                          <a:rPr lang="en-US" sz="2400">
                            <a:latin typeface="Cambria Math" panose="02040503050406030204" pitchFamily="18" charset="0"/>
                          </a:rPr>
                          <m:t>1</m:t>
                        </m:r>
                      </m:num>
                      <m:den>
                        <m:r>
                          <a:rPr lang="en-US" sz="2400">
                            <a:latin typeface="Cambria Math" panose="02040503050406030204" pitchFamily="18" charset="0"/>
                          </a:rPr>
                          <m:t>2</m:t>
                        </m:r>
                      </m:den>
                    </m:f>
                    <m:r>
                      <a:rPr lang="en-US" sz="2400">
                        <a:latin typeface="Cambria Math" panose="02040503050406030204" pitchFamily="18" charset="0"/>
                      </a:rPr>
                      <m:t>×</m:t>
                    </m:r>
                    <m:r>
                      <a:rPr lang="en-US" sz="2400">
                        <a:latin typeface="Cambria Math" panose="02040503050406030204" pitchFamily="18" charset="0"/>
                      </a:rPr>
                      <m:t>𝑚</m:t>
                    </m:r>
                    <m:r>
                      <a:rPr lang="en-US" sz="2400">
                        <a:latin typeface="Cambria Math" panose="02040503050406030204" pitchFamily="18" charset="0"/>
                      </a:rPr>
                      <m:t>×</m:t>
                    </m:r>
                    <m:sSup>
                      <m:sSupPr>
                        <m:ctrlPr>
                          <a:rPr lang="en-US" sz="2400" i="1">
                            <a:latin typeface="Cambria Math" panose="02040503050406030204" pitchFamily="18" charset="0"/>
                          </a:rPr>
                        </m:ctrlPr>
                      </m:sSupPr>
                      <m:e>
                        <m:r>
                          <a:rPr lang="en-US" sz="2400">
                            <a:latin typeface="Cambria Math" panose="02040503050406030204" pitchFamily="18" charset="0"/>
                          </a:rPr>
                          <m:t>𝑉</m:t>
                        </m:r>
                      </m:e>
                      <m:sup>
                        <m:r>
                          <a:rPr lang="en-US" sz="2400">
                            <a:latin typeface="Cambria Math" panose="02040503050406030204" pitchFamily="18" charset="0"/>
                          </a:rPr>
                          <m:t>2</m:t>
                        </m:r>
                      </m:sup>
                    </m:sSup>
                  </m:oMath>
                </a14:m>
                <a:endParaRPr lang="en-US" sz="2400" dirty="0"/>
              </a:p>
              <a:p>
                <a:pPr marL="457200" lvl="2" algn="just">
                  <a:lnSpc>
                    <a:spcPct val="150000"/>
                  </a:lnSpc>
                  <a:spcBef>
                    <a:spcPts val="0"/>
                  </a:spcBef>
                  <a:spcAft>
                    <a:spcPts val="1000"/>
                  </a:spcAft>
                </a:pPr>
                <a:r>
                  <a:rPr lang="en-US" sz="2400" dirty="0"/>
                  <a:t>Where, </a:t>
                </a:r>
              </a:p>
              <a:p>
                <a:pPr marL="571500" lvl="1" indent="-342900" algn="just">
                  <a:lnSpc>
                    <a:spcPct val="150000"/>
                  </a:lnSpc>
                  <a:spcBef>
                    <a:spcPts val="0"/>
                  </a:spcBef>
                  <a:buFont typeface="Symbol" panose="05050102010706020507" pitchFamily="18" charset="2"/>
                  <a:buChar char=""/>
                </a:pPr>
                <a:r>
                  <a:rPr lang="en-US" sz="2400" dirty="0"/>
                  <a:t>KE = Kinetic energy posses by a body with mass m (Joule)</a:t>
                </a:r>
              </a:p>
              <a:p>
                <a:pPr marL="571500" lvl="1" indent="-342900" algn="just">
                  <a:lnSpc>
                    <a:spcPct val="150000"/>
                  </a:lnSpc>
                  <a:spcBef>
                    <a:spcPts val="0"/>
                  </a:spcBef>
                  <a:buFont typeface="Symbol" panose="05050102010706020507" pitchFamily="18" charset="2"/>
                  <a:buChar char=""/>
                </a:pPr>
                <a:r>
                  <a:rPr lang="en-US" sz="2400" dirty="0"/>
                  <a:t>m = mass of the body (kg)</a:t>
                </a:r>
              </a:p>
              <a:p>
                <a:pPr marL="571500" lvl="1" indent="-342900" algn="just">
                  <a:lnSpc>
                    <a:spcPct val="150000"/>
                  </a:lnSpc>
                  <a:spcBef>
                    <a:spcPts val="0"/>
                  </a:spcBef>
                  <a:spcAft>
                    <a:spcPts val="1000"/>
                  </a:spcAft>
                  <a:buFont typeface="Symbol" panose="05050102010706020507" pitchFamily="18" charset="2"/>
                  <a:buChar char=""/>
                </a:pPr>
                <a:r>
                  <a:rPr lang="en-US" sz="2400" dirty="0"/>
                  <a:t>V = velocity of the body (m/s)</a:t>
                </a:r>
              </a:p>
              <a:p>
                <a:r>
                  <a:rPr lang="en-US" sz="2400" dirty="0"/>
                  <a:t>Energy is the capacity to do work. The kinetic energy possessed by a moving air or water is the theoretical maximum amount of work that the fluid can do. Also, power (P) is the rate of doing work or in this case power of a fluid (air or water) is the rate of energy possessed by the moving fluid. </a:t>
                </a:r>
              </a:p>
              <a:p>
                <a:pPr marL="228600" lvl="1" indent="0">
                  <a:buNone/>
                </a:pPr>
                <a:endParaRPr lang="en-US" sz="2000" dirty="0">
                  <a:effectLst/>
                  <a:ea typeface="Calibri" panose="020F0502020204030204" pitchFamily="34" charset="0"/>
                </a:endParaRPr>
              </a:p>
              <a:p>
                <a:endParaRPr lang="en-US" sz="1800" dirty="0">
                  <a:effectLst/>
                  <a:latin typeface="Times New Roman" panose="02020603050405020304" pitchFamily="18" charset="0"/>
                  <a:ea typeface="Calibri" panose="020F0502020204030204" pitchFamily="34" charset="0"/>
                </a:endParaRPr>
              </a:p>
              <a:p>
                <a:endParaRPr lang="en-US" dirty="0"/>
              </a:p>
            </p:txBody>
          </p:sp>
        </mc:Choice>
        <mc:Fallback xmlns="">
          <p:sp>
            <p:nvSpPr>
              <p:cNvPr id="3" name="Content Placeholder 2">
                <a:extLst>
                  <a:ext uri="{FF2B5EF4-FFF2-40B4-BE49-F238E27FC236}">
                    <a16:creationId xmlns:a16="http://schemas.microsoft.com/office/drawing/2014/main" id="{984DBC34-4B0B-026C-9848-DEF1B69EA3AE}"/>
                  </a:ext>
                </a:extLst>
              </p:cNvPr>
              <p:cNvSpPr>
                <a:spLocks noGrp="1" noRot="1" noChangeAspect="1" noMove="1" noResize="1" noEditPoints="1" noAdjustHandles="1" noChangeArrowheads="1" noChangeShapeType="1" noTextEdit="1"/>
              </p:cNvSpPr>
              <p:nvPr>
                <p:ph idx="1"/>
              </p:nvPr>
            </p:nvSpPr>
            <p:spPr>
              <a:xfrm>
                <a:off x="565560" y="1874520"/>
                <a:ext cx="7772400" cy="4526280"/>
              </a:xfrm>
              <a:blipFill>
                <a:blip r:embed="rId2"/>
                <a:stretch>
                  <a:fillRect l="-941" t="-2426" r="-1020" b="-809"/>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EE71413D-6AFE-2142-C28B-852DA3C43FB9}"/>
              </a:ext>
            </a:extLst>
          </p:cNvPr>
          <p:cNvSpPr>
            <a:spLocks noGrp="1"/>
          </p:cNvSpPr>
          <p:nvPr>
            <p:ph type="sldNum" sz="quarter" idx="12"/>
          </p:nvPr>
        </p:nvSpPr>
        <p:spPr/>
        <p:txBody>
          <a:bodyPr/>
          <a:lstStyle/>
          <a:p>
            <a:fld id="{DF28FB93-0A08-4E7D-8E63-9EFA29F1E093}" type="slidenum">
              <a:rPr lang="en-US" smtClean="0"/>
              <a:pPr/>
              <a:t>9</a:t>
            </a:fld>
            <a:endParaRPr lang="en-US"/>
          </a:p>
        </p:txBody>
      </p:sp>
    </p:spTree>
    <p:extLst>
      <p:ext uri="{BB962C8B-B14F-4D97-AF65-F5344CB8AC3E}">
        <p14:creationId xmlns:p14="http://schemas.microsoft.com/office/powerpoint/2010/main" val="1627482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860F0-270C-3217-A843-D3AFB73BC427}"/>
              </a:ext>
            </a:extLst>
          </p:cNvPr>
          <p:cNvSpPr>
            <a:spLocks noGrp="1"/>
          </p:cNvSpPr>
          <p:nvPr>
            <p:ph type="title"/>
          </p:nvPr>
        </p:nvSpPr>
        <p:spPr>
          <a:xfrm>
            <a:off x="1606045" y="523612"/>
            <a:ext cx="5937755" cy="1188720"/>
          </a:xfrm>
        </p:spPr>
        <p:txBody>
          <a:bodyPr/>
          <a:lstStyle/>
          <a:p>
            <a:r>
              <a:rPr lang="en-US" dirty="0"/>
              <a:t>Kinetic energy</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4EDF6A8-5729-8E69-4528-C1214670E079}"/>
                  </a:ext>
                </a:extLst>
              </p:cNvPr>
              <p:cNvSpPr>
                <a:spLocks noGrp="1"/>
              </p:cNvSpPr>
              <p:nvPr>
                <p:ph idx="1"/>
              </p:nvPr>
            </p:nvSpPr>
            <p:spPr>
              <a:xfrm>
                <a:off x="533400" y="1981200"/>
                <a:ext cx="8072472" cy="4495800"/>
              </a:xfrm>
            </p:spPr>
            <p:txBody>
              <a:bodyPr>
                <a:normAutofit fontScale="77500" lnSpcReduction="20000"/>
              </a:bodyPr>
              <a:lstStyle/>
              <a:p>
                <a14:m>
                  <m:oMath xmlns:m="http://schemas.openxmlformats.org/officeDocument/2006/math">
                    <m:r>
                      <a:rPr lang="en-US" sz="2400">
                        <a:latin typeface="Cambria Math" panose="02040503050406030204" pitchFamily="18" charset="0"/>
                      </a:rPr>
                      <m:t>𝑃</m:t>
                    </m:r>
                    <m:r>
                      <a:rPr lang="en-US" sz="2400">
                        <a:latin typeface="Cambria Math" panose="02040503050406030204" pitchFamily="18" charset="0"/>
                      </a:rPr>
                      <m:t>= </m:t>
                    </m:r>
                    <m:f>
                      <m:fPr>
                        <m:ctrlPr>
                          <a:rPr lang="en-US" sz="2400" i="1">
                            <a:latin typeface="Cambria Math" panose="02040503050406030204" pitchFamily="18" charset="0"/>
                          </a:rPr>
                        </m:ctrlPr>
                      </m:fPr>
                      <m:num>
                        <m:r>
                          <a:rPr lang="en-US" sz="2400">
                            <a:latin typeface="Cambria Math" panose="02040503050406030204" pitchFamily="18" charset="0"/>
                          </a:rPr>
                          <m:t>1</m:t>
                        </m:r>
                      </m:num>
                      <m:den>
                        <m:r>
                          <a:rPr lang="en-US" sz="2400">
                            <a:latin typeface="Cambria Math" panose="02040503050406030204" pitchFamily="18" charset="0"/>
                          </a:rPr>
                          <m:t>2</m:t>
                        </m:r>
                      </m:den>
                    </m:f>
                    <m:r>
                      <a:rPr lang="en-US" sz="2400">
                        <a:latin typeface="Cambria Math" panose="02040503050406030204" pitchFamily="18" charset="0"/>
                      </a:rPr>
                      <m:t>×</m:t>
                    </m:r>
                    <m:acc>
                      <m:accPr>
                        <m:chr m:val="̇"/>
                        <m:ctrlPr>
                          <a:rPr lang="en-US" sz="2400" i="1">
                            <a:latin typeface="Cambria Math" panose="02040503050406030204" pitchFamily="18" charset="0"/>
                          </a:rPr>
                        </m:ctrlPr>
                      </m:accPr>
                      <m:e>
                        <m:r>
                          <a:rPr lang="en-US" sz="2400">
                            <a:latin typeface="Cambria Math" panose="02040503050406030204" pitchFamily="18" charset="0"/>
                          </a:rPr>
                          <m:t>𝑚</m:t>
                        </m:r>
                      </m:e>
                    </m:acc>
                    <m:r>
                      <a:rPr lang="en-US" sz="2400">
                        <a:latin typeface="Cambria Math" panose="02040503050406030204" pitchFamily="18" charset="0"/>
                      </a:rPr>
                      <m:t>×</m:t>
                    </m:r>
                    <m:sSup>
                      <m:sSupPr>
                        <m:ctrlPr>
                          <a:rPr lang="en-US" sz="2400" i="1">
                            <a:latin typeface="Cambria Math" panose="02040503050406030204" pitchFamily="18" charset="0"/>
                          </a:rPr>
                        </m:ctrlPr>
                      </m:sSupPr>
                      <m:e>
                        <m:r>
                          <a:rPr lang="en-US" sz="2400">
                            <a:latin typeface="Cambria Math" panose="02040503050406030204" pitchFamily="18" charset="0"/>
                          </a:rPr>
                          <m:t>𝑉</m:t>
                        </m:r>
                      </m:e>
                      <m:sup>
                        <m:r>
                          <a:rPr lang="en-US" sz="2400">
                            <a:latin typeface="Cambria Math" panose="02040503050406030204" pitchFamily="18" charset="0"/>
                          </a:rPr>
                          <m:t>2</m:t>
                        </m:r>
                      </m:sup>
                    </m:sSup>
                  </m:oMath>
                </a14:m>
                <a:endParaRPr lang="en-US" sz="2400" dirty="0"/>
              </a:p>
              <a:p>
                <a:pPr marL="228600" lvl="1" algn="just">
                  <a:lnSpc>
                    <a:spcPct val="150000"/>
                  </a:lnSpc>
                  <a:spcBef>
                    <a:spcPts val="0"/>
                  </a:spcBef>
                  <a:spcAft>
                    <a:spcPts val="1000"/>
                  </a:spcAft>
                </a:pPr>
                <a:r>
                  <a:rPr lang="en-US" sz="2400" dirty="0"/>
                  <a:t>Where,</a:t>
                </a:r>
              </a:p>
              <a:p>
                <a:pPr marL="571500" lvl="1" indent="-342900" algn="just">
                  <a:lnSpc>
                    <a:spcPct val="150000"/>
                  </a:lnSpc>
                  <a:spcBef>
                    <a:spcPts val="0"/>
                  </a:spcBef>
                  <a:buFont typeface="Symbol" panose="05050102010706020507" pitchFamily="18" charset="2"/>
                  <a:buChar char=""/>
                </a:pPr>
                <a:r>
                  <a:rPr lang="en-US" sz="2400" dirty="0"/>
                  <a:t>P = power of the fluid (J/s or Watt)</a:t>
                </a:r>
              </a:p>
              <a:p>
                <a:pPr marL="571500" lvl="1" indent="-342900" algn="just">
                  <a:lnSpc>
                    <a:spcPct val="150000"/>
                  </a:lnSpc>
                  <a:spcBef>
                    <a:spcPts val="0"/>
                  </a:spcBef>
                  <a:buFont typeface="Symbol" panose="05050102010706020507" pitchFamily="18" charset="2"/>
                  <a:buChar char=""/>
                </a:pPr>
                <a14:m>
                  <m:oMath xmlns:m="http://schemas.openxmlformats.org/officeDocument/2006/math">
                    <m:acc>
                      <m:accPr>
                        <m:chr m:val="̇"/>
                        <m:ctrlPr>
                          <a:rPr lang="en-US" sz="2400" i="1">
                            <a:latin typeface="Cambria Math" panose="02040503050406030204" pitchFamily="18" charset="0"/>
                          </a:rPr>
                        </m:ctrlPr>
                      </m:accPr>
                      <m:e>
                        <m:r>
                          <a:rPr lang="en-US" sz="2400">
                            <a:latin typeface="Cambria Math" panose="02040503050406030204" pitchFamily="18" charset="0"/>
                          </a:rPr>
                          <m:t>𝑚</m:t>
                        </m:r>
                      </m:e>
                    </m:acc>
                  </m:oMath>
                </a14:m>
                <a:r>
                  <a:rPr lang="en-US" sz="2400" dirty="0"/>
                  <a:t> = mass flow rate of the fluid (kg/s)</a:t>
                </a:r>
              </a:p>
              <a:p>
                <a:pPr marL="571500" lvl="1" indent="-342900" algn="just">
                  <a:lnSpc>
                    <a:spcPct val="150000"/>
                  </a:lnSpc>
                  <a:spcBef>
                    <a:spcPts val="0"/>
                  </a:spcBef>
                  <a:spcAft>
                    <a:spcPts val="1000"/>
                  </a:spcAft>
                  <a:buFont typeface="Symbol" panose="05050102010706020507" pitchFamily="18" charset="2"/>
                  <a:buChar char=""/>
                </a:pPr>
                <a:r>
                  <a:rPr lang="en-US" sz="2400" dirty="0"/>
                  <a:t>V = velocity of the fluid</a:t>
                </a:r>
              </a:p>
              <a:p>
                <a:pPr marL="0" marR="0" algn="just">
                  <a:lnSpc>
                    <a:spcPct val="150000"/>
                  </a:lnSpc>
                  <a:spcBef>
                    <a:spcPts val="0"/>
                  </a:spcBef>
                  <a:spcAft>
                    <a:spcPts val="1000"/>
                  </a:spcAft>
                </a:pPr>
                <a:r>
                  <a:rPr lang="en-US" sz="2400" dirty="0"/>
                  <a:t>The mass flow rate can be expressed as</a:t>
                </a:r>
              </a:p>
              <a:p>
                <a:pPr lvl="1"/>
                <a14:m>
                  <m:oMath xmlns:m="http://schemas.openxmlformats.org/officeDocument/2006/math">
                    <m:acc>
                      <m:accPr>
                        <m:chr m:val="̇"/>
                        <m:ctrlPr>
                          <a:rPr lang="en-US" sz="2400" i="1">
                            <a:latin typeface="Cambria Math" panose="02040503050406030204" pitchFamily="18" charset="0"/>
                          </a:rPr>
                        </m:ctrlPr>
                      </m:accPr>
                      <m:e>
                        <m:r>
                          <a:rPr lang="en-US" sz="2400">
                            <a:latin typeface="Cambria Math" panose="02040503050406030204" pitchFamily="18" charset="0"/>
                          </a:rPr>
                          <m:t>𝑚</m:t>
                        </m:r>
                      </m:e>
                    </m:acc>
                    <m:r>
                      <a:rPr lang="en-US" sz="2400">
                        <a:latin typeface="Cambria Math" panose="02040503050406030204" pitchFamily="18" charset="0"/>
                      </a:rPr>
                      <m:t>= </m:t>
                    </m:r>
                    <m:r>
                      <m:rPr>
                        <m:sty m:val="p"/>
                      </m:rPr>
                      <a:rPr lang="en-US" sz="2400">
                        <a:latin typeface="Cambria Math" panose="02040503050406030204" pitchFamily="18" charset="0"/>
                      </a:rPr>
                      <m:t>ρ</m:t>
                    </m:r>
                    <m:r>
                      <a:rPr lang="en-US" sz="2400">
                        <a:latin typeface="Cambria Math" panose="02040503050406030204" pitchFamily="18" charset="0"/>
                      </a:rPr>
                      <m:t>×</m:t>
                    </m:r>
                    <m:r>
                      <a:rPr lang="en-US" sz="2400">
                        <a:latin typeface="Cambria Math" panose="02040503050406030204" pitchFamily="18" charset="0"/>
                      </a:rPr>
                      <m:t>𝐴</m:t>
                    </m:r>
                    <m:r>
                      <a:rPr lang="en-US" sz="2400">
                        <a:latin typeface="Cambria Math" panose="02040503050406030204" pitchFamily="18" charset="0"/>
                      </a:rPr>
                      <m:t>×</m:t>
                    </m:r>
                    <m:r>
                      <a:rPr lang="en-US" sz="2400">
                        <a:latin typeface="Cambria Math" panose="02040503050406030204" pitchFamily="18" charset="0"/>
                      </a:rPr>
                      <m:t>𝑉</m:t>
                    </m:r>
                  </m:oMath>
                </a14:m>
                <a:endParaRPr lang="en-US" sz="2400" dirty="0"/>
              </a:p>
              <a:p>
                <a14:m>
                  <m:oMath xmlns:m="http://schemas.openxmlformats.org/officeDocument/2006/math">
                    <m:r>
                      <a:rPr lang="en-US" sz="2400">
                        <a:latin typeface="Cambria Math" panose="02040503050406030204" pitchFamily="18" charset="0"/>
                      </a:rPr>
                      <m:t>𝑃</m:t>
                    </m:r>
                    <m:r>
                      <a:rPr lang="en-US" sz="2400">
                        <a:latin typeface="Cambria Math" panose="02040503050406030204" pitchFamily="18" charset="0"/>
                      </a:rPr>
                      <m:t>=</m:t>
                    </m:r>
                    <m:f>
                      <m:fPr>
                        <m:ctrlPr>
                          <a:rPr lang="en-US" sz="2400" i="1">
                            <a:latin typeface="Cambria Math" panose="02040503050406030204" pitchFamily="18" charset="0"/>
                          </a:rPr>
                        </m:ctrlPr>
                      </m:fPr>
                      <m:num>
                        <m:r>
                          <a:rPr lang="en-US" sz="2400">
                            <a:latin typeface="Cambria Math" panose="02040503050406030204" pitchFamily="18" charset="0"/>
                          </a:rPr>
                          <m:t>1</m:t>
                        </m:r>
                      </m:num>
                      <m:den>
                        <m:r>
                          <a:rPr lang="en-US" sz="2400">
                            <a:latin typeface="Cambria Math" panose="02040503050406030204" pitchFamily="18" charset="0"/>
                          </a:rPr>
                          <m:t>2</m:t>
                        </m:r>
                      </m:den>
                    </m:f>
                    <m:r>
                      <a:rPr lang="en-US" sz="2400">
                        <a:latin typeface="Cambria Math" panose="02040503050406030204" pitchFamily="18" charset="0"/>
                      </a:rPr>
                      <m:t>×</m:t>
                    </m:r>
                    <m:r>
                      <m:rPr>
                        <m:sty m:val="p"/>
                      </m:rPr>
                      <a:rPr lang="en-US" sz="2400">
                        <a:latin typeface="Cambria Math" panose="02040503050406030204" pitchFamily="18" charset="0"/>
                      </a:rPr>
                      <m:t>ρ</m:t>
                    </m:r>
                    <m:r>
                      <a:rPr lang="en-US" sz="2400">
                        <a:latin typeface="Cambria Math" panose="02040503050406030204" pitchFamily="18" charset="0"/>
                      </a:rPr>
                      <m:t>×</m:t>
                    </m:r>
                    <m:r>
                      <a:rPr lang="en-US" sz="2400">
                        <a:latin typeface="Cambria Math" panose="02040503050406030204" pitchFamily="18" charset="0"/>
                      </a:rPr>
                      <m:t>𝐴</m:t>
                    </m:r>
                    <m:r>
                      <a:rPr lang="en-US" sz="2400">
                        <a:latin typeface="Cambria Math" panose="02040503050406030204" pitchFamily="18" charset="0"/>
                      </a:rPr>
                      <m:t>×</m:t>
                    </m:r>
                    <m:sSup>
                      <m:sSupPr>
                        <m:ctrlPr>
                          <a:rPr lang="en-US" sz="2400" i="1">
                            <a:latin typeface="Cambria Math" panose="02040503050406030204" pitchFamily="18" charset="0"/>
                          </a:rPr>
                        </m:ctrlPr>
                      </m:sSupPr>
                      <m:e>
                        <m:r>
                          <a:rPr lang="en-US" sz="2400">
                            <a:latin typeface="Cambria Math" panose="02040503050406030204" pitchFamily="18" charset="0"/>
                          </a:rPr>
                          <m:t>𝑉</m:t>
                        </m:r>
                      </m:e>
                      <m:sup>
                        <m:r>
                          <a:rPr lang="en-US" sz="2400">
                            <a:latin typeface="Cambria Math" panose="02040503050406030204" pitchFamily="18" charset="0"/>
                          </a:rPr>
                          <m:t>3</m:t>
                        </m:r>
                      </m:sup>
                    </m:sSup>
                  </m:oMath>
                </a14:m>
                <a:endParaRPr lang="en-US" sz="2400" dirty="0"/>
              </a:p>
              <a:p>
                <a:r>
                  <a:rPr lang="en-US" sz="2400" dirty="0"/>
                  <a:t>The equation above represents the total theoretical power producing capacity of a wind mill or hydro power.</a:t>
                </a:r>
              </a:p>
              <a:p>
                <a:endParaRPr lang="en-US" dirty="0"/>
              </a:p>
            </p:txBody>
          </p:sp>
        </mc:Choice>
        <mc:Fallback xmlns="">
          <p:sp>
            <p:nvSpPr>
              <p:cNvPr id="3" name="Content Placeholder 2">
                <a:extLst>
                  <a:ext uri="{FF2B5EF4-FFF2-40B4-BE49-F238E27FC236}">
                    <a16:creationId xmlns:a16="http://schemas.microsoft.com/office/drawing/2014/main" id="{84EDF6A8-5729-8E69-4528-C1214670E079}"/>
                  </a:ext>
                </a:extLst>
              </p:cNvPr>
              <p:cNvSpPr>
                <a:spLocks noGrp="1" noRot="1" noChangeAspect="1" noMove="1" noResize="1" noEditPoints="1" noAdjustHandles="1" noChangeArrowheads="1" noChangeShapeType="1" noTextEdit="1"/>
              </p:cNvSpPr>
              <p:nvPr>
                <p:ph idx="1"/>
              </p:nvPr>
            </p:nvSpPr>
            <p:spPr>
              <a:xfrm>
                <a:off x="533400" y="1981200"/>
                <a:ext cx="8072472" cy="4495800"/>
              </a:xfrm>
              <a:blipFill>
                <a:blip r:embed="rId2"/>
                <a:stretch>
                  <a:fillRect l="-604" r="-1208"/>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08FCB02E-628F-9A11-1EC0-EC43052571B9}"/>
              </a:ext>
            </a:extLst>
          </p:cNvPr>
          <p:cNvSpPr>
            <a:spLocks noGrp="1"/>
          </p:cNvSpPr>
          <p:nvPr>
            <p:ph type="sldNum" sz="quarter" idx="12"/>
          </p:nvPr>
        </p:nvSpPr>
        <p:spPr/>
        <p:txBody>
          <a:bodyPr/>
          <a:lstStyle/>
          <a:p>
            <a:fld id="{DF28FB93-0A08-4E7D-8E63-9EFA29F1E093}" type="slidenum">
              <a:rPr lang="en-US" smtClean="0"/>
              <a:pPr/>
              <a:t>10</a:t>
            </a:fld>
            <a:endParaRPr lang="en-US"/>
          </a:p>
        </p:txBody>
      </p:sp>
    </p:spTree>
    <p:extLst>
      <p:ext uri="{BB962C8B-B14F-4D97-AF65-F5344CB8AC3E}">
        <p14:creationId xmlns:p14="http://schemas.microsoft.com/office/powerpoint/2010/main" val="35779347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D06CA-C7A6-900D-AB1E-B075F173A0AB}"/>
              </a:ext>
            </a:extLst>
          </p:cNvPr>
          <p:cNvSpPr>
            <a:spLocks noGrp="1"/>
          </p:cNvSpPr>
          <p:nvPr>
            <p:ph type="title"/>
          </p:nvPr>
        </p:nvSpPr>
        <p:spPr>
          <a:xfrm>
            <a:off x="1581661" y="381000"/>
            <a:ext cx="5937755" cy="1188720"/>
          </a:xfrm>
        </p:spPr>
        <p:txBody>
          <a:bodyPr/>
          <a:lstStyle/>
          <a:p>
            <a:r>
              <a:rPr lang="en-US" dirty="0"/>
              <a:t>Potential energy</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3ECE809-06DA-0B2C-4797-532BE2311765}"/>
                  </a:ext>
                </a:extLst>
              </p:cNvPr>
              <p:cNvSpPr>
                <a:spLocks noGrp="1"/>
              </p:cNvSpPr>
              <p:nvPr>
                <p:ph idx="1"/>
              </p:nvPr>
            </p:nvSpPr>
            <p:spPr>
              <a:xfrm>
                <a:off x="457200" y="1752600"/>
                <a:ext cx="8148672" cy="5029200"/>
              </a:xfrm>
            </p:spPr>
            <p:txBody>
              <a:bodyPr>
                <a:normAutofit fontScale="55000" lnSpcReduction="20000"/>
              </a:bodyPr>
              <a:lstStyle/>
              <a:p>
                <a:r>
                  <a:rPr lang="en-US" sz="3100" dirty="0"/>
                  <a:t>Energy possessed by a body due to its relative position with respect to ground or datum</a:t>
                </a:r>
              </a:p>
              <a:p>
                <a:r>
                  <a:rPr lang="en-US" sz="3100" dirty="0"/>
                  <a:t>It is denoted by following expression</a:t>
                </a:r>
              </a:p>
              <a:p>
                <a14:m>
                  <m:oMath xmlns:m="http://schemas.openxmlformats.org/officeDocument/2006/math">
                    <m:r>
                      <a:rPr lang="en-US" sz="3100">
                        <a:latin typeface="Cambria Math" panose="02040503050406030204" pitchFamily="18" charset="0"/>
                      </a:rPr>
                      <m:t>𝑃𝐸</m:t>
                    </m:r>
                    <m:r>
                      <a:rPr lang="en-US" sz="3100">
                        <a:latin typeface="Cambria Math" panose="02040503050406030204" pitchFamily="18" charset="0"/>
                      </a:rPr>
                      <m:t>=</m:t>
                    </m:r>
                    <m:r>
                      <a:rPr lang="en-US" sz="3100">
                        <a:latin typeface="Cambria Math" panose="02040503050406030204" pitchFamily="18" charset="0"/>
                      </a:rPr>
                      <m:t>𝑚</m:t>
                    </m:r>
                    <m:r>
                      <a:rPr lang="en-US" sz="3100">
                        <a:latin typeface="Cambria Math" panose="02040503050406030204" pitchFamily="18" charset="0"/>
                      </a:rPr>
                      <m:t>×</m:t>
                    </m:r>
                    <m:r>
                      <a:rPr lang="en-US" sz="3100">
                        <a:latin typeface="Cambria Math" panose="02040503050406030204" pitchFamily="18" charset="0"/>
                      </a:rPr>
                      <m:t>𝑔</m:t>
                    </m:r>
                    <m:r>
                      <a:rPr lang="en-US" sz="3100">
                        <a:latin typeface="Cambria Math" panose="02040503050406030204" pitchFamily="18" charset="0"/>
                      </a:rPr>
                      <m:t>×</m:t>
                    </m:r>
                    <m:r>
                      <a:rPr lang="en-US" sz="3100">
                        <a:latin typeface="Cambria Math" panose="02040503050406030204" pitchFamily="18" charset="0"/>
                      </a:rPr>
                      <m:t>h</m:t>
                    </m:r>
                  </m:oMath>
                </a14:m>
                <a:endParaRPr lang="en-US" sz="3100" dirty="0"/>
              </a:p>
              <a:p>
                <a:pPr marL="228600" lvl="1" algn="just">
                  <a:lnSpc>
                    <a:spcPct val="150000"/>
                  </a:lnSpc>
                  <a:spcBef>
                    <a:spcPts val="0"/>
                  </a:spcBef>
                  <a:spcAft>
                    <a:spcPts val="1000"/>
                  </a:spcAft>
                </a:pPr>
                <a:r>
                  <a:rPr lang="en-US" sz="3100" dirty="0"/>
                  <a:t>Where</a:t>
                </a:r>
              </a:p>
              <a:p>
                <a:pPr marL="571500" lvl="1" indent="-342900" algn="just">
                  <a:lnSpc>
                    <a:spcPct val="150000"/>
                  </a:lnSpc>
                  <a:spcBef>
                    <a:spcPts val="0"/>
                  </a:spcBef>
                  <a:buFont typeface="Symbol" panose="05050102010706020507" pitchFamily="18" charset="2"/>
                  <a:buChar char=""/>
                </a:pPr>
                <a:r>
                  <a:rPr lang="en-US" sz="3100" dirty="0"/>
                  <a:t>PE = potential energy of the object (N-m or J)</a:t>
                </a:r>
              </a:p>
              <a:p>
                <a:pPr marL="571500" lvl="1" indent="-342900" algn="just">
                  <a:lnSpc>
                    <a:spcPct val="150000"/>
                  </a:lnSpc>
                  <a:spcBef>
                    <a:spcPts val="0"/>
                  </a:spcBef>
                  <a:buFont typeface="Symbol" panose="05050102010706020507" pitchFamily="18" charset="2"/>
                  <a:buChar char=""/>
                </a:pPr>
                <a:r>
                  <a:rPr lang="en-US" sz="3100" dirty="0"/>
                  <a:t>g = gravitational acceleration (9.81 N/m2)</a:t>
                </a:r>
              </a:p>
              <a:p>
                <a:pPr marL="571500" lvl="1" indent="-342900" algn="just">
                  <a:lnSpc>
                    <a:spcPct val="150000"/>
                  </a:lnSpc>
                  <a:spcBef>
                    <a:spcPts val="0"/>
                  </a:spcBef>
                  <a:spcAft>
                    <a:spcPts val="1000"/>
                  </a:spcAft>
                  <a:buFont typeface="Symbol" panose="05050102010706020507" pitchFamily="18" charset="2"/>
                  <a:buChar char=""/>
                </a:pPr>
                <a:r>
                  <a:rPr lang="en-US" sz="3100" dirty="0"/>
                  <a:t>h = height to which the object is raised (m)</a:t>
                </a:r>
              </a:p>
              <a:p>
                <a:pPr marL="342900" marR="0" lvl="0" indent="-342900" algn="just">
                  <a:lnSpc>
                    <a:spcPct val="150000"/>
                  </a:lnSpc>
                  <a:spcBef>
                    <a:spcPts val="0"/>
                  </a:spcBef>
                  <a:spcAft>
                    <a:spcPts val="1000"/>
                  </a:spcAft>
                  <a:buFont typeface="Symbol" panose="05050102010706020507" pitchFamily="18" charset="2"/>
                  <a:buChar char=""/>
                </a:pPr>
                <a:r>
                  <a:rPr lang="en-US" sz="3100" dirty="0"/>
                  <a:t>In terms of Power (P)</a:t>
                </a:r>
              </a:p>
              <a:p>
                <a:pPr marL="342900" marR="0" lvl="0" indent="-342900" algn="just">
                  <a:lnSpc>
                    <a:spcPct val="150000"/>
                  </a:lnSpc>
                  <a:spcBef>
                    <a:spcPts val="0"/>
                  </a:spcBef>
                  <a:spcAft>
                    <a:spcPts val="1000"/>
                  </a:spcAft>
                  <a:buFont typeface="Symbol" panose="05050102010706020507" pitchFamily="18" charset="2"/>
                  <a:buChar char=""/>
                </a:pPr>
                <a14:m>
                  <m:oMath xmlns:m="http://schemas.openxmlformats.org/officeDocument/2006/math">
                    <m:r>
                      <a:rPr lang="en-US" sz="3100">
                        <a:latin typeface="Cambria Math" panose="02040503050406030204" pitchFamily="18" charset="0"/>
                      </a:rPr>
                      <m:t>𝑃</m:t>
                    </m:r>
                    <m:r>
                      <a:rPr lang="en-US" sz="3100">
                        <a:latin typeface="Cambria Math" panose="02040503050406030204" pitchFamily="18" charset="0"/>
                      </a:rPr>
                      <m:t>= </m:t>
                    </m:r>
                    <m:acc>
                      <m:accPr>
                        <m:chr m:val="̇"/>
                        <m:ctrlPr>
                          <a:rPr lang="en-US" sz="3100" i="1">
                            <a:latin typeface="Cambria Math" panose="02040503050406030204" pitchFamily="18" charset="0"/>
                          </a:rPr>
                        </m:ctrlPr>
                      </m:accPr>
                      <m:e>
                        <m:r>
                          <a:rPr lang="en-US" sz="3100">
                            <a:latin typeface="Cambria Math" panose="02040503050406030204" pitchFamily="18" charset="0"/>
                          </a:rPr>
                          <m:t>𝑚</m:t>
                        </m:r>
                      </m:e>
                    </m:acc>
                    <m:r>
                      <a:rPr lang="en-US" sz="3100">
                        <a:latin typeface="Cambria Math" panose="02040503050406030204" pitchFamily="18" charset="0"/>
                      </a:rPr>
                      <m:t>×</m:t>
                    </m:r>
                    <m:r>
                      <a:rPr lang="en-US" sz="3100">
                        <a:latin typeface="Cambria Math" panose="02040503050406030204" pitchFamily="18" charset="0"/>
                      </a:rPr>
                      <m:t>𝑔</m:t>
                    </m:r>
                    <m:r>
                      <a:rPr lang="en-US" sz="3100">
                        <a:latin typeface="Cambria Math" panose="02040503050406030204" pitchFamily="18" charset="0"/>
                      </a:rPr>
                      <m:t>×</m:t>
                    </m:r>
                    <m:r>
                      <a:rPr lang="en-US" sz="3100">
                        <a:latin typeface="Cambria Math" panose="02040503050406030204" pitchFamily="18" charset="0"/>
                      </a:rPr>
                      <m:t>h</m:t>
                    </m:r>
                  </m:oMath>
                </a14:m>
                <a:endParaRPr lang="en-US" sz="3100" dirty="0"/>
              </a:p>
              <a:p>
                <a:pPr marL="571500" lvl="1" indent="-342900" algn="just">
                  <a:lnSpc>
                    <a:spcPct val="150000"/>
                  </a:lnSpc>
                  <a:spcBef>
                    <a:spcPts val="0"/>
                  </a:spcBef>
                  <a:spcAft>
                    <a:spcPts val="1000"/>
                  </a:spcAft>
                  <a:buFont typeface="Symbol" panose="05050102010706020507" pitchFamily="18" charset="2"/>
                  <a:buChar char=""/>
                </a:pPr>
                <a:r>
                  <a:rPr lang="en-US" sz="3100" dirty="0"/>
                  <a:t>Where</a:t>
                </a:r>
              </a:p>
              <a:p>
                <a:pPr marL="571500" lvl="1" indent="-342900" algn="just">
                  <a:lnSpc>
                    <a:spcPct val="150000"/>
                  </a:lnSpc>
                  <a:spcBef>
                    <a:spcPts val="0"/>
                  </a:spcBef>
                  <a:buFont typeface="Symbol" panose="05050102010706020507" pitchFamily="18" charset="2"/>
                  <a:buChar char=""/>
                </a:pPr>
                <a14:m>
                  <m:oMath xmlns:m="http://schemas.openxmlformats.org/officeDocument/2006/math">
                    <m:acc>
                      <m:accPr>
                        <m:chr m:val="̇"/>
                        <m:ctrlPr>
                          <a:rPr lang="en-US" sz="3100" i="1">
                            <a:latin typeface="Cambria Math" panose="02040503050406030204" pitchFamily="18" charset="0"/>
                          </a:rPr>
                        </m:ctrlPr>
                      </m:accPr>
                      <m:e>
                        <m:r>
                          <a:rPr lang="en-US" sz="3100">
                            <a:latin typeface="Cambria Math" panose="02040503050406030204" pitchFamily="18" charset="0"/>
                          </a:rPr>
                          <m:t>𝑚</m:t>
                        </m:r>
                      </m:e>
                    </m:acc>
                  </m:oMath>
                </a14:m>
                <a:r>
                  <a:rPr lang="en-US" sz="3100" dirty="0"/>
                  <a:t> = mass flow rate of the water (kg/s)</a:t>
                </a:r>
              </a:p>
              <a:p>
                <a:pPr marL="571500" lvl="1" indent="-342900" algn="just">
                  <a:lnSpc>
                    <a:spcPct val="150000"/>
                  </a:lnSpc>
                  <a:spcBef>
                    <a:spcPts val="0"/>
                  </a:spcBef>
                  <a:spcAft>
                    <a:spcPts val="1000"/>
                  </a:spcAft>
                  <a:buFont typeface="Symbol" panose="05050102010706020507" pitchFamily="18" charset="2"/>
                  <a:buChar char=""/>
                </a:pPr>
                <a:r>
                  <a:rPr lang="en-US" sz="3100" dirty="0"/>
                  <a:t>P = power possessed by the water at height h (W)</a:t>
                </a:r>
              </a:p>
              <a:p>
                <a:pPr marL="571500" lvl="1" indent="-342900" algn="just">
                  <a:lnSpc>
                    <a:spcPct val="150000"/>
                  </a:lnSpc>
                  <a:spcBef>
                    <a:spcPts val="0"/>
                  </a:spcBef>
                  <a:spcAft>
                    <a:spcPts val="1000"/>
                  </a:spcAft>
                  <a:buFont typeface="Symbol" panose="05050102010706020507" pitchFamily="18" charset="2"/>
                  <a:buChar char=""/>
                </a:pPr>
                <a:endParaRPr lang="en-US" dirty="0">
                  <a:effectLst/>
                  <a:latin typeface="Times New Roman" panose="02020603050405020304" pitchFamily="18" charset="0"/>
                  <a:ea typeface="Calibri" panose="020F0502020204030204" pitchFamily="34" charset="0"/>
                </a:endParaRPr>
              </a:p>
              <a:p>
                <a:endParaRPr lang="en-US" dirty="0"/>
              </a:p>
            </p:txBody>
          </p:sp>
        </mc:Choice>
        <mc:Fallback xmlns="">
          <p:sp>
            <p:nvSpPr>
              <p:cNvPr id="3" name="Content Placeholder 2">
                <a:extLst>
                  <a:ext uri="{FF2B5EF4-FFF2-40B4-BE49-F238E27FC236}">
                    <a16:creationId xmlns:a16="http://schemas.microsoft.com/office/drawing/2014/main" id="{83ECE809-06DA-0B2C-4797-532BE2311765}"/>
                  </a:ext>
                </a:extLst>
              </p:cNvPr>
              <p:cNvSpPr>
                <a:spLocks noGrp="1" noRot="1" noChangeAspect="1" noMove="1" noResize="1" noEditPoints="1" noAdjustHandles="1" noChangeArrowheads="1" noChangeShapeType="1" noTextEdit="1"/>
              </p:cNvSpPr>
              <p:nvPr>
                <p:ph idx="1"/>
              </p:nvPr>
            </p:nvSpPr>
            <p:spPr>
              <a:xfrm>
                <a:off x="457200" y="1752600"/>
                <a:ext cx="8148672" cy="5029200"/>
              </a:xfrm>
              <a:blipFill>
                <a:blip r:embed="rId2"/>
                <a:stretch>
                  <a:fillRect l="-524" t="-1455"/>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6EE7C244-8DAF-FC5F-22E6-CE7A6B1FF7CF}"/>
              </a:ext>
            </a:extLst>
          </p:cNvPr>
          <p:cNvSpPr>
            <a:spLocks noGrp="1"/>
          </p:cNvSpPr>
          <p:nvPr>
            <p:ph type="sldNum" sz="quarter" idx="12"/>
          </p:nvPr>
        </p:nvSpPr>
        <p:spPr/>
        <p:txBody>
          <a:bodyPr/>
          <a:lstStyle/>
          <a:p>
            <a:fld id="{DF28FB93-0A08-4E7D-8E63-9EFA29F1E093}" type="slidenum">
              <a:rPr lang="en-US" smtClean="0"/>
              <a:pPr/>
              <a:t>11</a:t>
            </a:fld>
            <a:endParaRPr lang="en-US"/>
          </a:p>
        </p:txBody>
      </p:sp>
    </p:spTree>
    <p:extLst>
      <p:ext uri="{BB962C8B-B14F-4D97-AF65-F5344CB8AC3E}">
        <p14:creationId xmlns:p14="http://schemas.microsoft.com/office/powerpoint/2010/main" val="14764303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1E296-DC93-DF93-54B1-4214FCF59B7E}"/>
              </a:ext>
            </a:extLst>
          </p:cNvPr>
          <p:cNvSpPr>
            <a:spLocks noGrp="1"/>
          </p:cNvSpPr>
          <p:nvPr>
            <p:ph type="title"/>
          </p:nvPr>
        </p:nvSpPr>
        <p:spPr>
          <a:xfrm>
            <a:off x="1603122" y="304800"/>
            <a:ext cx="5937755" cy="1188720"/>
          </a:xfrm>
        </p:spPr>
        <p:txBody>
          <a:bodyPr/>
          <a:lstStyle/>
          <a:p>
            <a:r>
              <a:rPr lang="en-US" dirty="0"/>
              <a:t>Potential energy</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A9B3B71-C85B-1996-D03F-8919CE681044}"/>
                  </a:ext>
                </a:extLst>
              </p:cNvPr>
              <p:cNvSpPr>
                <a:spLocks noGrp="1"/>
              </p:cNvSpPr>
              <p:nvPr>
                <p:ph idx="1"/>
              </p:nvPr>
            </p:nvSpPr>
            <p:spPr>
              <a:xfrm>
                <a:off x="533400" y="1676400"/>
                <a:ext cx="7924800" cy="4541520"/>
              </a:xfrm>
            </p:spPr>
            <p:txBody>
              <a:bodyPr>
                <a:normAutofit lnSpcReduction="10000"/>
              </a:bodyPr>
              <a:lstStyle/>
              <a:p>
                <a14:m>
                  <m:oMath xmlns:m="http://schemas.openxmlformats.org/officeDocument/2006/math">
                    <m:acc>
                      <m:accPr>
                        <m:chr m:val="̇"/>
                        <m:ctrlPr>
                          <a:rPr lang="en-US" sz="2200" i="1">
                            <a:latin typeface="Cambria Math" panose="02040503050406030204" pitchFamily="18" charset="0"/>
                          </a:rPr>
                        </m:ctrlPr>
                      </m:accPr>
                      <m:e>
                        <m:r>
                          <a:rPr lang="en-US" sz="2200">
                            <a:latin typeface="Cambria Math" panose="02040503050406030204" pitchFamily="18" charset="0"/>
                          </a:rPr>
                          <m:t>𝑚</m:t>
                        </m:r>
                      </m:e>
                    </m:acc>
                  </m:oMath>
                </a14:m>
                <a:r>
                  <a:rPr lang="en-US" sz="2200" dirty="0"/>
                  <a:t> can be represented as</a:t>
                </a:r>
              </a:p>
              <a:p>
                <a14:m>
                  <m:oMath xmlns:m="http://schemas.openxmlformats.org/officeDocument/2006/math">
                    <m:acc>
                      <m:accPr>
                        <m:chr m:val="̇"/>
                        <m:ctrlPr>
                          <a:rPr lang="en-US" sz="2200" i="1">
                            <a:latin typeface="Cambria Math" panose="02040503050406030204" pitchFamily="18" charset="0"/>
                          </a:rPr>
                        </m:ctrlPr>
                      </m:accPr>
                      <m:e>
                        <m:r>
                          <a:rPr lang="en-US" sz="2200">
                            <a:latin typeface="Cambria Math" panose="02040503050406030204" pitchFamily="18" charset="0"/>
                          </a:rPr>
                          <m:t>𝑚</m:t>
                        </m:r>
                      </m:e>
                    </m:acc>
                    <m:r>
                      <a:rPr lang="en-US" sz="2200">
                        <a:latin typeface="Cambria Math" panose="02040503050406030204" pitchFamily="18" charset="0"/>
                      </a:rPr>
                      <m:t>=</m:t>
                    </m:r>
                    <m:r>
                      <m:rPr>
                        <m:sty m:val="p"/>
                      </m:rPr>
                      <a:rPr lang="en-US" sz="2200">
                        <a:latin typeface="Cambria Math" panose="02040503050406030204" pitchFamily="18" charset="0"/>
                      </a:rPr>
                      <m:t>ρ</m:t>
                    </m:r>
                    <m:r>
                      <a:rPr lang="en-US" sz="2200">
                        <a:latin typeface="Cambria Math" panose="02040503050406030204" pitchFamily="18" charset="0"/>
                      </a:rPr>
                      <m:t>×</m:t>
                    </m:r>
                    <m:acc>
                      <m:accPr>
                        <m:chr m:val="̇"/>
                        <m:ctrlPr>
                          <a:rPr lang="en-US" sz="2200" i="1">
                            <a:latin typeface="Cambria Math" panose="02040503050406030204" pitchFamily="18" charset="0"/>
                          </a:rPr>
                        </m:ctrlPr>
                      </m:accPr>
                      <m:e>
                        <m:r>
                          <a:rPr lang="en-US" sz="2200">
                            <a:latin typeface="Cambria Math" panose="02040503050406030204" pitchFamily="18" charset="0"/>
                          </a:rPr>
                          <m:t>𝑄</m:t>
                        </m:r>
                      </m:e>
                    </m:acc>
                  </m:oMath>
                </a14:m>
                <a:endParaRPr lang="en-US" sz="2200" dirty="0"/>
              </a:p>
              <a:p>
                <a:pPr marL="228600" lvl="1" algn="just">
                  <a:lnSpc>
                    <a:spcPct val="150000"/>
                  </a:lnSpc>
                  <a:spcBef>
                    <a:spcPts val="0"/>
                  </a:spcBef>
                  <a:spcAft>
                    <a:spcPts val="1000"/>
                  </a:spcAft>
                </a:pPr>
                <a:r>
                  <a:rPr lang="en-US" sz="2200" dirty="0"/>
                  <a:t>Where,</a:t>
                </a:r>
              </a:p>
              <a:p>
                <a:pPr marL="571500" lvl="1" indent="-342900" algn="just">
                  <a:lnSpc>
                    <a:spcPct val="150000"/>
                  </a:lnSpc>
                  <a:spcBef>
                    <a:spcPts val="0"/>
                  </a:spcBef>
                  <a:spcAft>
                    <a:spcPts val="1000"/>
                  </a:spcAft>
                  <a:buFont typeface="Symbol" panose="05050102010706020507" pitchFamily="18" charset="2"/>
                  <a:buChar char=""/>
                </a:pPr>
                <a14:m>
                  <m:oMath xmlns:m="http://schemas.openxmlformats.org/officeDocument/2006/math">
                    <m:acc>
                      <m:accPr>
                        <m:chr m:val="̇"/>
                        <m:ctrlPr>
                          <a:rPr lang="en-US" sz="2200" i="1">
                            <a:latin typeface="Cambria Math" panose="02040503050406030204" pitchFamily="18" charset="0"/>
                          </a:rPr>
                        </m:ctrlPr>
                      </m:accPr>
                      <m:e>
                        <m:r>
                          <a:rPr lang="en-US" sz="2200">
                            <a:latin typeface="Cambria Math" panose="02040503050406030204" pitchFamily="18" charset="0"/>
                          </a:rPr>
                          <m:t>𝑄</m:t>
                        </m:r>
                      </m:e>
                    </m:acc>
                  </m:oMath>
                </a14:m>
                <a:r>
                  <a:rPr lang="en-US" sz="2200" dirty="0"/>
                  <a:t>= rate of flow of water (m3/s) </a:t>
                </a:r>
              </a:p>
              <a:p>
                <a:pPr marL="0" marR="0" algn="just">
                  <a:lnSpc>
                    <a:spcPct val="150000"/>
                  </a:lnSpc>
                  <a:spcBef>
                    <a:spcPts val="0"/>
                  </a:spcBef>
                  <a:spcAft>
                    <a:spcPts val="1000"/>
                  </a:spcAft>
                </a:pPr>
                <a:r>
                  <a:rPr lang="en-US" sz="2200" dirty="0"/>
                  <a:t>So, the equation can be re-written as</a:t>
                </a:r>
              </a:p>
              <a:p>
                <a:pPr marL="457200" lvl="2" algn="just">
                  <a:lnSpc>
                    <a:spcPct val="150000"/>
                  </a:lnSpc>
                  <a:spcBef>
                    <a:spcPts val="0"/>
                  </a:spcBef>
                  <a:spcAft>
                    <a:spcPts val="1000"/>
                  </a:spcAft>
                </a:pPr>
                <a14:m>
                  <m:oMath xmlns:m="http://schemas.openxmlformats.org/officeDocument/2006/math">
                    <m:r>
                      <a:rPr lang="en-US" sz="2200">
                        <a:latin typeface="Cambria Math" panose="02040503050406030204" pitchFamily="18" charset="0"/>
                      </a:rPr>
                      <m:t>𝑃</m:t>
                    </m:r>
                    <m:r>
                      <a:rPr lang="en-US" sz="2200">
                        <a:latin typeface="Cambria Math" panose="02040503050406030204" pitchFamily="18" charset="0"/>
                      </a:rPr>
                      <m:t>=</m:t>
                    </m:r>
                    <m:r>
                      <m:rPr>
                        <m:sty m:val="p"/>
                      </m:rPr>
                      <a:rPr lang="en-US" sz="2200">
                        <a:latin typeface="Cambria Math" panose="02040503050406030204" pitchFamily="18" charset="0"/>
                      </a:rPr>
                      <m:t>ρ</m:t>
                    </m:r>
                    <m:r>
                      <a:rPr lang="en-US" sz="2200">
                        <a:latin typeface="Cambria Math" panose="02040503050406030204" pitchFamily="18" charset="0"/>
                      </a:rPr>
                      <m:t>×</m:t>
                    </m:r>
                    <m:acc>
                      <m:accPr>
                        <m:chr m:val="̇"/>
                        <m:ctrlPr>
                          <a:rPr lang="en-US" sz="2200" i="1">
                            <a:latin typeface="Cambria Math" panose="02040503050406030204" pitchFamily="18" charset="0"/>
                          </a:rPr>
                        </m:ctrlPr>
                      </m:accPr>
                      <m:e>
                        <m:r>
                          <a:rPr lang="en-US" sz="2200">
                            <a:latin typeface="Cambria Math" panose="02040503050406030204" pitchFamily="18" charset="0"/>
                          </a:rPr>
                          <m:t>𝑄</m:t>
                        </m:r>
                      </m:e>
                    </m:acc>
                    <m:r>
                      <a:rPr lang="en-US" sz="2200">
                        <a:latin typeface="Cambria Math" panose="02040503050406030204" pitchFamily="18" charset="0"/>
                      </a:rPr>
                      <m:t>×</m:t>
                    </m:r>
                    <m:r>
                      <a:rPr lang="en-US" sz="2200">
                        <a:latin typeface="Cambria Math" panose="02040503050406030204" pitchFamily="18" charset="0"/>
                      </a:rPr>
                      <m:t>𝑔</m:t>
                    </m:r>
                    <m:r>
                      <a:rPr lang="en-US" sz="2200">
                        <a:latin typeface="Cambria Math" panose="02040503050406030204" pitchFamily="18" charset="0"/>
                      </a:rPr>
                      <m:t>×</m:t>
                    </m:r>
                    <m:r>
                      <a:rPr lang="en-US" sz="2200">
                        <a:latin typeface="Cambria Math" panose="02040503050406030204" pitchFamily="18" charset="0"/>
                      </a:rPr>
                      <m:t>h</m:t>
                    </m:r>
                  </m:oMath>
                </a14:m>
                <a:endParaRPr lang="en-US" sz="2200" dirty="0"/>
              </a:p>
              <a:p>
                <a:pPr marL="0" algn="just">
                  <a:lnSpc>
                    <a:spcPct val="150000"/>
                  </a:lnSpc>
                  <a:spcBef>
                    <a:spcPts val="0"/>
                  </a:spcBef>
                  <a:spcAft>
                    <a:spcPts val="1000"/>
                  </a:spcAft>
                </a:pPr>
                <a:r>
                  <a:rPr lang="en-US" sz="2200" dirty="0"/>
                  <a:t>Which is the equation for theoretical power of a water body flowing with flow rate of </a:t>
                </a:r>
                <a14:m>
                  <m:oMath xmlns:m="http://schemas.openxmlformats.org/officeDocument/2006/math">
                    <m:acc>
                      <m:accPr>
                        <m:chr m:val="̇"/>
                        <m:ctrlPr>
                          <a:rPr lang="en-US" sz="2200" i="1">
                            <a:latin typeface="Cambria Math" panose="02040503050406030204" pitchFamily="18" charset="0"/>
                          </a:rPr>
                        </m:ctrlPr>
                      </m:accPr>
                      <m:e>
                        <m:r>
                          <a:rPr lang="en-US" sz="2200">
                            <a:latin typeface="Cambria Math" panose="02040503050406030204" pitchFamily="18" charset="0"/>
                          </a:rPr>
                          <m:t>𝑄</m:t>
                        </m:r>
                      </m:e>
                    </m:acc>
                  </m:oMath>
                </a14:m>
                <a:r>
                  <a:rPr lang="en-US" sz="2200" dirty="0"/>
                  <a:t> and with available head h. </a:t>
                </a:r>
              </a:p>
              <a:p>
                <a:pPr marL="0" marR="0" algn="just">
                  <a:lnSpc>
                    <a:spcPct val="150000"/>
                  </a:lnSpc>
                  <a:spcBef>
                    <a:spcPts val="0"/>
                  </a:spcBef>
                  <a:spcAft>
                    <a:spcPts val="1000"/>
                  </a:spcAft>
                </a:pPr>
                <a:endParaRPr lang="en-US" sz="2200" dirty="0"/>
              </a:p>
              <a:p>
                <a:endParaRPr lang="en-US" dirty="0"/>
              </a:p>
            </p:txBody>
          </p:sp>
        </mc:Choice>
        <mc:Fallback xmlns="">
          <p:sp>
            <p:nvSpPr>
              <p:cNvPr id="3" name="Content Placeholder 2">
                <a:extLst>
                  <a:ext uri="{FF2B5EF4-FFF2-40B4-BE49-F238E27FC236}">
                    <a16:creationId xmlns:a16="http://schemas.microsoft.com/office/drawing/2014/main" id="{1A9B3B71-C85B-1996-D03F-8919CE681044}"/>
                  </a:ext>
                </a:extLst>
              </p:cNvPr>
              <p:cNvSpPr>
                <a:spLocks noGrp="1" noRot="1" noChangeAspect="1" noMove="1" noResize="1" noEditPoints="1" noAdjustHandles="1" noChangeArrowheads="1" noChangeShapeType="1" noTextEdit="1"/>
              </p:cNvSpPr>
              <p:nvPr>
                <p:ph idx="1"/>
              </p:nvPr>
            </p:nvSpPr>
            <p:spPr>
              <a:xfrm>
                <a:off x="533400" y="1676400"/>
                <a:ext cx="7924800" cy="4541520"/>
              </a:xfrm>
              <a:blipFill>
                <a:blip r:embed="rId2"/>
                <a:stretch>
                  <a:fillRect l="-1000" t="-1611" r="-923"/>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EAEE55C6-2971-403E-1EBE-EA0929299D36}"/>
              </a:ext>
            </a:extLst>
          </p:cNvPr>
          <p:cNvSpPr>
            <a:spLocks noGrp="1"/>
          </p:cNvSpPr>
          <p:nvPr>
            <p:ph type="sldNum" sz="quarter" idx="12"/>
          </p:nvPr>
        </p:nvSpPr>
        <p:spPr/>
        <p:txBody>
          <a:bodyPr/>
          <a:lstStyle/>
          <a:p>
            <a:fld id="{DF28FB93-0A08-4E7D-8E63-9EFA29F1E093}" type="slidenum">
              <a:rPr lang="en-US" smtClean="0"/>
              <a:pPr/>
              <a:t>12</a:t>
            </a:fld>
            <a:endParaRPr lang="en-US"/>
          </a:p>
        </p:txBody>
      </p:sp>
    </p:spTree>
    <p:extLst>
      <p:ext uri="{BB962C8B-B14F-4D97-AF65-F5344CB8AC3E}">
        <p14:creationId xmlns:p14="http://schemas.microsoft.com/office/powerpoint/2010/main" val="25278556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55E3C-3A7E-1629-FF66-6EA4F07901B5}"/>
              </a:ext>
            </a:extLst>
          </p:cNvPr>
          <p:cNvSpPr>
            <a:spLocks noGrp="1"/>
          </p:cNvSpPr>
          <p:nvPr>
            <p:ph type="title"/>
          </p:nvPr>
        </p:nvSpPr>
        <p:spPr>
          <a:xfrm>
            <a:off x="1606045" y="304800"/>
            <a:ext cx="5937755" cy="1188720"/>
          </a:xfrm>
        </p:spPr>
        <p:txBody>
          <a:bodyPr/>
          <a:lstStyle/>
          <a:p>
            <a:r>
              <a:rPr lang="en-US" dirty="0"/>
              <a:t>Flow Energy</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0BF680B-6AF6-B93F-DAC1-7297FEA99A60}"/>
                  </a:ext>
                </a:extLst>
              </p:cNvPr>
              <p:cNvSpPr>
                <a:spLocks noGrp="1"/>
              </p:cNvSpPr>
              <p:nvPr>
                <p:ph idx="1"/>
              </p:nvPr>
            </p:nvSpPr>
            <p:spPr>
              <a:xfrm>
                <a:off x="609600" y="1752600"/>
                <a:ext cx="7630512" cy="4343400"/>
              </a:xfrm>
            </p:spPr>
            <p:txBody>
              <a:bodyPr>
                <a:normAutofit lnSpcReduction="10000"/>
              </a:bodyPr>
              <a:lstStyle/>
              <a:p>
                <a:pPr algn="just"/>
                <a:r>
                  <a:rPr lang="en-US" sz="2200" dirty="0"/>
                  <a:t>When a water body is flowing in a pressurized conduit, it is important to consider the pressure energy the fluid possess along with the kinetic energy. The energy is known as flow energy or pressure energy. Mathematically it can be represented as</a:t>
                </a:r>
              </a:p>
              <a:p>
                <a:pPr algn="just"/>
                <a14:m>
                  <m:oMath xmlns:m="http://schemas.openxmlformats.org/officeDocument/2006/math">
                    <m:r>
                      <a:rPr lang="en-US" sz="2200">
                        <a:latin typeface="Cambria Math" panose="02040503050406030204" pitchFamily="18" charset="0"/>
                      </a:rPr>
                      <m:t>𝐹𝐸</m:t>
                    </m:r>
                    <m:r>
                      <a:rPr lang="en-US" sz="2200">
                        <a:latin typeface="Cambria Math" panose="02040503050406030204" pitchFamily="18" charset="0"/>
                      </a:rPr>
                      <m:t>=</m:t>
                    </m:r>
                    <m:r>
                      <a:rPr lang="en-US" sz="2200">
                        <a:latin typeface="Cambria Math" panose="02040503050406030204" pitchFamily="18" charset="0"/>
                      </a:rPr>
                      <m:t>𝑝</m:t>
                    </m:r>
                    <m:r>
                      <a:rPr lang="en-US" sz="2200">
                        <a:latin typeface="Cambria Math" panose="02040503050406030204" pitchFamily="18" charset="0"/>
                      </a:rPr>
                      <m:t>×</m:t>
                    </m:r>
                    <m:r>
                      <a:rPr lang="en-US" sz="2200">
                        <a:latin typeface="Cambria Math" panose="02040503050406030204" pitchFamily="18" charset="0"/>
                      </a:rPr>
                      <m:t>𝑉</m:t>
                    </m:r>
                  </m:oMath>
                </a14:m>
                <a:endParaRPr lang="en-US" sz="2200" dirty="0"/>
              </a:p>
              <a:p>
                <a:pPr marL="0" marR="0" algn="just">
                  <a:lnSpc>
                    <a:spcPct val="150000"/>
                  </a:lnSpc>
                  <a:spcBef>
                    <a:spcPts val="0"/>
                  </a:spcBef>
                  <a:spcAft>
                    <a:spcPts val="1000"/>
                  </a:spcAft>
                </a:pPr>
                <a:r>
                  <a:rPr lang="en-US" sz="2200" dirty="0"/>
                  <a:t>Where</a:t>
                </a:r>
              </a:p>
              <a:p>
                <a:pPr marL="342900" marR="0" lvl="0" indent="-342900" algn="just">
                  <a:lnSpc>
                    <a:spcPct val="150000"/>
                  </a:lnSpc>
                  <a:spcBef>
                    <a:spcPts val="0"/>
                  </a:spcBef>
                  <a:spcAft>
                    <a:spcPts val="0"/>
                  </a:spcAft>
                  <a:buFont typeface="Symbol" panose="05050102010706020507" pitchFamily="18" charset="2"/>
                  <a:buChar char=""/>
                </a:pPr>
                <a:r>
                  <a:rPr lang="en-US" sz="2200" dirty="0"/>
                  <a:t>FE = Flow energy (N-m or J)</a:t>
                </a:r>
              </a:p>
              <a:p>
                <a:pPr marL="342900" marR="0" lvl="0" indent="-342900" algn="just">
                  <a:lnSpc>
                    <a:spcPct val="150000"/>
                  </a:lnSpc>
                  <a:spcBef>
                    <a:spcPts val="0"/>
                  </a:spcBef>
                  <a:spcAft>
                    <a:spcPts val="0"/>
                  </a:spcAft>
                  <a:buFont typeface="Symbol" panose="05050102010706020507" pitchFamily="18" charset="2"/>
                  <a:buChar char=""/>
                </a:pPr>
                <a:r>
                  <a:rPr lang="en-US" sz="2200" dirty="0"/>
                  <a:t>p = pressure of the fluid (N/m</a:t>
                </a:r>
                <a:r>
                  <a:rPr lang="en-US" sz="2200" baseline="30000" dirty="0"/>
                  <a:t>2</a:t>
                </a:r>
                <a:r>
                  <a:rPr lang="en-US" sz="2200" dirty="0"/>
                  <a:t>)</a:t>
                </a:r>
              </a:p>
              <a:p>
                <a:pPr marL="342900" marR="0" lvl="0" indent="-342900" algn="just">
                  <a:lnSpc>
                    <a:spcPct val="150000"/>
                  </a:lnSpc>
                  <a:spcBef>
                    <a:spcPts val="0"/>
                  </a:spcBef>
                  <a:spcAft>
                    <a:spcPts val="1000"/>
                  </a:spcAft>
                  <a:buFont typeface="Symbol" panose="05050102010706020507" pitchFamily="18" charset="2"/>
                  <a:buChar char=""/>
                </a:pPr>
                <a:r>
                  <a:rPr lang="en-US" sz="2200" dirty="0"/>
                  <a:t>V = volume of the fluid (m</a:t>
                </a:r>
                <a:r>
                  <a:rPr lang="en-US" sz="2200" baseline="30000" dirty="0"/>
                  <a:t>3</a:t>
                </a:r>
                <a:r>
                  <a:rPr lang="en-US" sz="2200" dirty="0"/>
                  <a:t>)</a:t>
                </a:r>
              </a:p>
              <a:p>
                <a:pPr algn="just"/>
                <a:endParaRPr lang="en-US" sz="2200" dirty="0"/>
              </a:p>
              <a:p>
                <a:endParaRPr lang="en-US" sz="2200" dirty="0"/>
              </a:p>
            </p:txBody>
          </p:sp>
        </mc:Choice>
        <mc:Fallback xmlns="">
          <p:sp>
            <p:nvSpPr>
              <p:cNvPr id="3" name="Content Placeholder 2">
                <a:extLst>
                  <a:ext uri="{FF2B5EF4-FFF2-40B4-BE49-F238E27FC236}">
                    <a16:creationId xmlns:a16="http://schemas.microsoft.com/office/drawing/2014/main" id="{F0BF680B-6AF6-B93F-DAC1-7297FEA99A60}"/>
                  </a:ext>
                </a:extLst>
              </p:cNvPr>
              <p:cNvSpPr>
                <a:spLocks noGrp="1" noRot="1" noChangeAspect="1" noMove="1" noResize="1" noEditPoints="1" noAdjustHandles="1" noChangeArrowheads="1" noChangeShapeType="1" noTextEdit="1"/>
              </p:cNvSpPr>
              <p:nvPr>
                <p:ph idx="1"/>
              </p:nvPr>
            </p:nvSpPr>
            <p:spPr>
              <a:xfrm>
                <a:off x="609600" y="1752600"/>
                <a:ext cx="7630512" cy="4343400"/>
              </a:xfrm>
              <a:blipFill>
                <a:blip r:embed="rId2"/>
                <a:stretch>
                  <a:fillRect l="-1038" t="-1685" r="-1038"/>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5DEE8EA9-6B36-D359-DFAC-9E5C57952B44}"/>
              </a:ext>
            </a:extLst>
          </p:cNvPr>
          <p:cNvSpPr>
            <a:spLocks noGrp="1"/>
          </p:cNvSpPr>
          <p:nvPr>
            <p:ph type="sldNum" sz="quarter" idx="12"/>
          </p:nvPr>
        </p:nvSpPr>
        <p:spPr/>
        <p:txBody>
          <a:bodyPr/>
          <a:lstStyle/>
          <a:p>
            <a:fld id="{DF28FB93-0A08-4E7D-8E63-9EFA29F1E093}" type="slidenum">
              <a:rPr lang="en-US" smtClean="0"/>
              <a:pPr/>
              <a:t>13</a:t>
            </a:fld>
            <a:endParaRPr lang="en-US"/>
          </a:p>
        </p:txBody>
      </p:sp>
    </p:spTree>
    <p:extLst>
      <p:ext uri="{BB962C8B-B14F-4D97-AF65-F5344CB8AC3E}">
        <p14:creationId xmlns:p14="http://schemas.microsoft.com/office/powerpoint/2010/main" val="40989781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AA8C09-6427-BE15-9255-31EA93F81365}"/>
              </a:ext>
            </a:extLst>
          </p:cNvPr>
          <p:cNvSpPr>
            <a:spLocks noGrp="1"/>
          </p:cNvSpPr>
          <p:nvPr>
            <p:ph type="title"/>
          </p:nvPr>
        </p:nvSpPr>
        <p:spPr>
          <a:xfrm>
            <a:off x="1676400" y="381000"/>
            <a:ext cx="5937755" cy="1188720"/>
          </a:xfrm>
        </p:spPr>
        <p:txBody>
          <a:bodyPr/>
          <a:lstStyle/>
          <a:p>
            <a:r>
              <a:rPr lang="en-US" dirty="0"/>
              <a:t>Shaft Energy</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361E586-FF00-6437-9147-E23AE110739D}"/>
                  </a:ext>
                </a:extLst>
              </p:cNvPr>
              <p:cNvSpPr>
                <a:spLocks noGrp="1"/>
              </p:cNvSpPr>
              <p:nvPr>
                <p:ph idx="1"/>
              </p:nvPr>
            </p:nvSpPr>
            <p:spPr>
              <a:xfrm>
                <a:off x="838200" y="1878008"/>
                <a:ext cx="7767672" cy="4339912"/>
              </a:xfrm>
            </p:spPr>
            <p:txBody>
              <a:bodyPr/>
              <a:lstStyle/>
              <a:p>
                <a:pPr algn="just"/>
                <a:r>
                  <a:rPr lang="en-US" sz="2200" dirty="0"/>
                  <a:t>Generally, the potential energy or kinetic energy of a fluid is converted to rotation energy of a shaft which in turn rotates a generator or drive system to which it is coupled to produce the necessary power. </a:t>
                </a:r>
              </a:p>
              <a:p>
                <a:pPr algn="just"/>
                <a:r>
                  <a:rPr lang="en-US" sz="2200" dirty="0"/>
                  <a:t>The power (P) possessed by a shaft rotating at N rotation per minute (rpm) and with torque (T) can be represented as</a:t>
                </a:r>
              </a:p>
              <a:p>
                <a:pPr algn="just"/>
                <a14:m>
                  <m:oMath xmlns:m="http://schemas.openxmlformats.org/officeDocument/2006/math">
                    <m:r>
                      <a:rPr lang="en-US" sz="3600" i="1" smtClean="0">
                        <a:effectLst/>
                        <a:latin typeface="Cambria Math" panose="02040503050406030204" pitchFamily="18" charset="0"/>
                        <a:ea typeface="Calibri" panose="020F0502020204030204" pitchFamily="34" charset="0"/>
                        <a:cs typeface="Times New Roman" panose="02020603050405020304" pitchFamily="18" charset="0"/>
                      </a:rPr>
                      <m:t>𝑃</m:t>
                    </m:r>
                    <m:r>
                      <a:rPr lang="en-US" sz="3600">
                        <a:effectLst/>
                        <a:latin typeface="Cambria Math" panose="02040503050406030204" pitchFamily="18" charset="0"/>
                        <a:ea typeface="Calibri" panose="020F0502020204030204" pitchFamily="34" charset="0"/>
                        <a:cs typeface="Times New Roman" panose="02020603050405020304" pitchFamily="18" charset="0"/>
                      </a:rPr>
                      <m:t> =</m:t>
                    </m:r>
                    <m:f>
                      <m:fPr>
                        <m:ctrlPr>
                          <a:rPr lang="en-US" sz="3600" i="1">
                            <a:effectLst/>
                            <a:latin typeface="Cambria Math" panose="02040503050406030204" pitchFamily="18" charset="0"/>
                          </a:rPr>
                        </m:ctrlPr>
                      </m:fPr>
                      <m:num>
                        <m:r>
                          <a:rPr lang="en-US" sz="3600">
                            <a:effectLst/>
                            <a:latin typeface="Cambria Math" panose="02040503050406030204" pitchFamily="18" charset="0"/>
                            <a:ea typeface="Calibri" panose="020F0502020204030204" pitchFamily="34" charset="0"/>
                            <a:cs typeface="Times New Roman" panose="02020603050405020304" pitchFamily="18" charset="0"/>
                          </a:rPr>
                          <m:t>2×</m:t>
                        </m:r>
                        <m:r>
                          <m:rPr>
                            <m:sty m:val="p"/>
                          </m:rPr>
                          <a:rPr lang="en-US" sz="3600">
                            <a:effectLst/>
                            <a:latin typeface="Cambria Math" panose="02040503050406030204" pitchFamily="18" charset="0"/>
                            <a:ea typeface="Calibri" panose="020F0502020204030204" pitchFamily="34" charset="0"/>
                            <a:cs typeface="Times New Roman" panose="02020603050405020304" pitchFamily="18" charset="0"/>
                          </a:rPr>
                          <m:t>π</m:t>
                        </m:r>
                        <m:r>
                          <a:rPr lang="en-US" sz="3600">
                            <a:effectLst/>
                            <a:latin typeface="Cambria Math" panose="02040503050406030204" pitchFamily="18" charset="0"/>
                            <a:ea typeface="Calibri" panose="020F0502020204030204" pitchFamily="34" charset="0"/>
                            <a:cs typeface="Times New Roman" panose="02020603050405020304" pitchFamily="18" charset="0"/>
                          </a:rPr>
                          <m:t>×</m:t>
                        </m:r>
                        <m:r>
                          <a:rPr lang="en-US" sz="3600" i="1">
                            <a:effectLst/>
                            <a:latin typeface="Cambria Math" panose="02040503050406030204" pitchFamily="18" charset="0"/>
                            <a:ea typeface="Calibri" panose="020F0502020204030204" pitchFamily="34" charset="0"/>
                            <a:cs typeface="Times New Roman" panose="02020603050405020304" pitchFamily="18" charset="0"/>
                          </a:rPr>
                          <m:t>𝑁</m:t>
                        </m:r>
                        <m:r>
                          <a:rPr lang="en-US" sz="3600">
                            <a:effectLst/>
                            <a:latin typeface="Cambria Math" panose="02040503050406030204" pitchFamily="18" charset="0"/>
                            <a:ea typeface="Calibri" panose="020F0502020204030204" pitchFamily="34" charset="0"/>
                            <a:cs typeface="Times New Roman" panose="02020603050405020304" pitchFamily="18" charset="0"/>
                          </a:rPr>
                          <m:t>×</m:t>
                        </m:r>
                        <m:r>
                          <a:rPr lang="en-US" sz="3600" i="1">
                            <a:effectLst/>
                            <a:latin typeface="Cambria Math" panose="02040503050406030204" pitchFamily="18" charset="0"/>
                            <a:ea typeface="Calibri" panose="020F0502020204030204" pitchFamily="34" charset="0"/>
                            <a:cs typeface="Times New Roman" panose="02020603050405020304" pitchFamily="18" charset="0"/>
                          </a:rPr>
                          <m:t>𝑇</m:t>
                        </m:r>
                      </m:num>
                      <m:den>
                        <m:r>
                          <a:rPr lang="en-US" sz="3600">
                            <a:effectLst/>
                            <a:latin typeface="Cambria Math" panose="02040503050406030204" pitchFamily="18" charset="0"/>
                            <a:ea typeface="Calibri" panose="020F0502020204030204" pitchFamily="34" charset="0"/>
                            <a:cs typeface="Times New Roman" panose="02020603050405020304" pitchFamily="18" charset="0"/>
                          </a:rPr>
                          <m:t>60</m:t>
                        </m:r>
                      </m:den>
                    </m:f>
                  </m:oMath>
                </a14:m>
                <a:endParaRPr lang="en-US" sz="3600" dirty="0"/>
              </a:p>
            </p:txBody>
          </p:sp>
        </mc:Choice>
        <mc:Fallback xmlns="">
          <p:sp>
            <p:nvSpPr>
              <p:cNvPr id="3" name="Content Placeholder 2">
                <a:extLst>
                  <a:ext uri="{FF2B5EF4-FFF2-40B4-BE49-F238E27FC236}">
                    <a16:creationId xmlns:a16="http://schemas.microsoft.com/office/drawing/2014/main" id="{3361E586-FF00-6437-9147-E23AE110739D}"/>
                  </a:ext>
                </a:extLst>
              </p:cNvPr>
              <p:cNvSpPr>
                <a:spLocks noGrp="1" noRot="1" noChangeAspect="1" noMove="1" noResize="1" noEditPoints="1" noAdjustHandles="1" noChangeArrowheads="1" noChangeShapeType="1" noTextEdit="1"/>
              </p:cNvSpPr>
              <p:nvPr>
                <p:ph idx="1"/>
              </p:nvPr>
            </p:nvSpPr>
            <p:spPr>
              <a:xfrm>
                <a:off x="838200" y="1878008"/>
                <a:ext cx="7767672" cy="4339912"/>
              </a:xfrm>
              <a:blipFill>
                <a:blip r:embed="rId2"/>
                <a:stretch>
                  <a:fillRect l="-942" t="-983" r="-942"/>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5776545D-BA5B-020B-495E-3865799B6661}"/>
              </a:ext>
            </a:extLst>
          </p:cNvPr>
          <p:cNvSpPr>
            <a:spLocks noGrp="1"/>
          </p:cNvSpPr>
          <p:nvPr>
            <p:ph type="sldNum" sz="quarter" idx="12"/>
          </p:nvPr>
        </p:nvSpPr>
        <p:spPr/>
        <p:txBody>
          <a:bodyPr/>
          <a:lstStyle/>
          <a:p>
            <a:fld id="{DF28FB93-0A08-4E7D-8E63-9EFA29F1E093}" type="slidenum">
              <a:rPr lang="en-US" smtClean="0"/>
              <a:pPr/>
              <a:t>14</a:t>
            </a:fld>
            <a:endParaRPr lang="en-US"/>
          </a:p>
        </p:txBody>
      </p:sp>
    </p:spTree>
    <p:extLst>
      <p:ext uri="{BB962C8B-B14F-4D97-AF65-F5344CB8AC3E}">
        <p14:creationId xmlns:p14="http://schemas.microsoft.com/office/powerpoint/2010/main" val="27818492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480F0-7E29-90EE-943A-04B41EF32220}"/>
              </a:ext>
            </a:extLst>
          </p:cNvPr>
          <p:cNvSpPr>
            <a:spLocks noGrp="1"/>
          </p:cNvSpPr>
          <p:nvPr>
            <p:ph type="title"/>
          </p:nvPr>
        </p:nvSpPr>
        <p:spPr>
          <a:xfrm>
            <a:off x="1606045" y="381000"/>
            <a:ext cx="5937755" cy="1188720"/>
          </a:xfrm>
        </p:spPr>
        <p:txBody>
          <a:bodyPr/>
          <a:lstStyle/>
          <a:p>
            <a:r>
              <a:rPr lang="en-US" dirty="0"/>
              <a:t>Electrical Energy</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2F26C36-1E5B-030F-4342-1D47ED985A8F}"/>
                  </a:ext>
                </a:extLst>
              </p:cNvPr>
              <p:cNvSpPr>
                <a:spLocks noGrp="1"/>
              </p:cNvSpPr>
              <p:nvPr>
                <p:ph idx="1"/>
              </p:nvPr>
            </p:nvSpPr>
            <p:spPr>
              <a:xfrm>
                <a:off x="381000" y="1761744"/>
                <a:ext cx="8382000" cy="4831080"/>
              </a:xfrm>
            </p:spPr>
            <p:txBody>
              <a:bodyPr>
                <a:normAutofit fontScale="92500" lnSpcReduction="10000"/>
              </a:bodyPr>
              <a:lstStyle/>
              <a:p>
                <a:pPr algn="just"/>
                <a:r>
                  <a:rPr lang="en-US" sz="2200" dirty="0"/>
                  <a:t>Wind or hydro power plants along with other major power plants transform the mechanical energy produced by turbines into electrical energy. </a:t>
                </a:r>
              </a:p>
              <a:p>
                <a:pPr algn="just"/>
                <a:r>
                  <a:rPr lang="en-US" sz="2200" dirty="0"/>
                  <a:t>Electrical energy is clean form of energy which can be easily transported by the means of transmission lines. </a:t>
                </a:r>
              </a:p>
              <a:p>
                <a:pPr algn="just"/>
                <a:r>
                  <a:rPr lang="en-US" sz="2200" dirty="0"/>
                  <a:t>Also, fuel cells convert the chemical energy of a fuel to electrical energy. </a:t>
                </a:r>
              </a:p>
              <a:p>
                <a:pPr algn="just"/>
                <a:r>
                  <a:rPr lang="en-US" sz="2200" dirty="0"/>
                  <a:t>In most of the case, the end targeted end product of all energy sources in Electrical Energy. The power due the electrical energy can be expressed</a:t>
                </a:r>
              </a:p>
              <a:p>
                <a:pPr algn="just"/>
                <a14:m>
                  <m:oMath xmlns:m="http://schemas.openxmlformats.org/officeDocument/2006/math">
                    <m:r>
                      <a:rPr lang="en-US" sz="2200">
                        <a:latin typeface="Cambria Math" panose="02040503050406030204" pitchFamily="18" charset="0"/>
                      </a:rPr>
                      <m:t>𝑃</m:t>
                    </m:r>
                    <m:r>
                      <a:rPr lang="en-US" sz="2200">
                        <a:latin typeface="Cambria Math" panose="02040503050406030204" pitchFamily="18" charset="0"/>
                      </a:rPr>
                      <m:t>=</m:t>
                    </m:r>
                    <m:r>
                      <a:rPr lang="en-US" sz="2200">
                        <a:latin typeface="Cambria Math" panose="02040503050406030204" pitchFamily="18" charset="0"/>
                      </a:rPr>
                      <m:t>𝑉</m:t>
                    </m:r>
                    <m:r>
                      <a:rPr lang="en-US" sz="2200">
                        <a:latin typeface="Cambria Math" panose="02040503050406030204" pitchFamily="18" charset="0"/>
                      </a:rPr>
                      <m:t>×</m:t>
                    </m:r>
                    <m:r>
                      <a:rPr lang="en-US" sz="2200">
                        <a:latin typeface="Cambria Math" panose="02040503050406030204" pitchFamily="18" charset="0"/>
                      </a:rPr>
                      <m:t>𝐼</m:t>
                    </m:r>
                  </m:oMath>
                </a14:m>
                <a:endParaRPr lang="en-US" sz="2200" dirty="0"/>
              </a:p>
              <a:p>
                <a:pPr marL="0" marR="0" algn="just">
                  <a:lnSpc>
                    <a:spcPct val="150000"/>
                  </a:lnSpc>
                  <a:spcBef>
                    <a:spcPts val="0"/>
                  </a:spcBef>
                  <a:spcAft>
                    <a:spcPts val="1000"/>
                  </a:spcAft>
                </a:pPr>
                <a:r>
                  <a:rPr lang="en-US" sz="2200" dirty="0"/>
                  <a:t>Where ,</a:t>
                </a:r>
              </a:p>
              <a:p>
                <a:pPr marL="342900" marR="0" lvl="0" indent="-342900" algn="just">
                  <a:lnSpc>
                    <a:spcPct val="150000"/>
                  </a:lnSpc>
                  <a:spcBef>
                    <a:spcPts val="0"/>
                  </a:spcBef>
                  <a:spcAft>
                    <a:spcPts val="0"/>
                  </a:spcAft>
                  <a:buFont typeface="Symbol" panose="05050102010706020507" pitchFamily="18" charset="2"/>
                  <a:buChar char=""/>
                </a:pPr>
                <a:r>
                  <a:rPr lang="en-US" sz="2200" dirty="0"/>
                  <a:t>P = electrical power (W)</a:t>
                </a:r>
              </a:p>
              <a:p>
                <a:pPr marL="342900" marR="0" lvl="0" indent="-342900" algn="just">
                  <a:lnSpc>
                    <a:spcPct val="150000"/>
                  </a:lnSpc>
                  <a:spcBef>
                    <a:spcPts val="0"/>
                  </a:spcBef>
                  <a:spcAft>
                    <a:spcPts val="0"/>
                  </a:spcAft>
                  <a:buFont typeface="Symbol" panose="05050102010706020507" pitchFamily="18" charset="2"/>
                  <a:buChar char=""/>
                </a:pPr>
                <a:r>
                  <a:rPr lang="en-US" sz="2200" dirty="0"/>
                  <a:t>V = potential difference across a resistor (Volt)</a:t>
                </a:r>
              </a:p>
              <a:p>
                <a:pPr marL="342900" marR="0" lvl="0" indent="-342900" algn="just">
                  <a:lnSpc>
                    <a:spcPct val="150000"/>
                  </a:lnSpc>
                  <a:spcBef>
                    <a:spcPts val="0"/>
                  </a:spcBef>
                  <a:spcAft>
                    <a:spcPts val="1000"/>
                  </a:spcAft>
                  <a:buFont typeface="Symbol" panose="05050102010706020507" pitchFamily="18" charset="2"/>
                  <a:buChar char=""/>
                </a:pPr>
                <a:r>
                  <a:rPr lang="en-US" sz="2200" dirty="0"/>
                  <a:t>I = current flowing through the resistor (Ampere)</a:t>
                </a:r>
              </a:p>
              <a:p>
                <a:endParaRPr lang="en-US" dirty="0"/>
              </a:p>
            </p:txBody>
          </p:sp>
        </mc:Choice>
        <mc:Fallback xmlns="">
          <p:sp>
            <p:nvSpPr>
              <p:cNvPr id="3" name="Content Placeholder 2">
                <a:extLst>
                  <a:ext uri="{FF2B5EF4-FFF2-40B4-BE49-F238E27FC236}">
                    <a16:creationId xmlns:a16="http://schemas.microsoft.com/office/drawing/2014/main" id="{92F26C36-1E5B-030F-4342-1D47ED985A8F}"/>
                  </a:ext>
                </a:extLst>
              </p:cNvPr>
              <p:cNvSpPr>
                <a:spLocks noGrp="1" noRot="1" noChangeAspect="1" noMove="1" noResize="1" noEditPoints="1" noAdjustHandles="1" noChangeArrowheads="1" noChangeShapeType="1" noTextEdit="1"/>
              </p:cNvSpPr>
              <p:nvPr>
                <p:ph idx="1"/>
              </p:nvPr>
            </p:nvSpPr>
            <p:spPr>
              <a:xfrm>
                <a:off x="381000" y="1761744"/>
                <a:ext cx="8382000" cy="4831080"/>
              </a:xfrm>
              <a:blipFill>
                <a:blip r:embed="rId2"/>
                <a:stretch>
                  <a:fillRect l="-800" t="-1261" r="-727"/>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86276948-B1B0-3883-ACAD-83511334FF06}"/>
              </a:ext>
            </a:extLst>
          </p:cNvPr>
          <p:cNvSpPr>
            <a:spLocks noGrp="1"/>
          </p:cNvSpPr>
          <p:nvPr>
            <p:ph type="sldNum" sz="quarter" idx="12"/>
          </p:nvPr>
        </p:nvSpPr>
        <p:spPr/>
        <p:txBody>
          <a:bodyPr/>
          <a:lstStyle/>
          <a:p>
            <a:fld id="{DF28FB93-0A08-4E7D-8E63-9EFA29F1E093}" type="slidenum">
              <a:rPr lang="en-US" smtClean="0"/>
              <a:pPr/>
              <a:t>15</a:t>
            </a:fld>
            <a:endParaRPr lang="en-US"/>
          </a:p>
        </p:txBody>
      </p:sp>
    </p:spTree>
    <p:extLst>
      <p:ext uri="{BB962C8B-B14F-4D97-AF65-F5344CB8AC3E}">
        <p14:creationId xmlns:p14="http://schemas.microsoft.com/office/powerpoint/2010/main" val="42736295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19EC0-B265-229A-F3A4-1C83FA7392BB}"/>
              </a:ext>
            </a:extLst>
          </p:cNvPr>
          <p:cNvSpPr>
            <a:spLocks noGrp="1"/>
          </p:cNvSpPr>
          <p:nvPr>
            <p:ph type="title"/>
          </p:nvPr>
        </p:nvSpPr>
        <p:spPr>
          <a:xfrm>
            <a:off x="1630458" y="91440"/>
            <a:ext cx="5937755" cy="1188720"/>
          </a:xfrm>
        </p:spPr>
        <p:txBody>
          <a:bodyPr/>
          <a:lstStyle/>
          <a:p>
            <a:r>
              <a:rPr lang="en-US" dirty="0"/>
              <a:t>Chemical energy</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2AC3052-6D93-5794-863A-D5C826DD8E18}"/>
                  </a:ext>
                </a:extLst>
              </p:cNvPr>
              <p:cNvSpPr>
                <a:spLocks noGrp="1"/>
              </p:cNvSpPr>
              <p:nvPr>
                <p:ph idx="1"/>
              </p:nvPr>
            </p:nvSpPr>
            <p:spPr>
              <a:xfrm>
                <a:off x="294035" y="1305123"/>
                <a:ext cx="8610600" cy="4724400"/>
              </a:xfrm>
            </p:spPr>
            <p:txBody>
              <a:bodyPr/>
              <a:lstStyle/>
              <a:p>
                <a:pPr algn="just"/>
                <a:r>
                  <a:rPr lang="en-US" sz="2000" dirty="0"/>
                  <a:t>Chemical energy is the energy possessed by a either solids, liquids or gases (hydrocarbons) which gets released upon the chemical reaction. </a:t>
                </a:r>
              </a:p>
              <a:p>
                <a:pPr algn="just"/>
                <a:r>
                  <a:rPr lang="en-US" sz="2000" dirty="0"/>
                  <a:t>Generally, the fuel such as coal, wood, gasoline combine with oxygen to release byproducts and heat in an exothermic reaction. The heat that one kg of such substances is able to produce during combustion is called calorific value. The unit of calorific value is kJ/kg. </a:t>
                </a:r>
              </a:p>
              <a:p>
                <a:pPr algn="just"/>
                <a14:m>
                  <m:oMath xmlns:m="http://schemas.openxmlformats.org/officeDocument/2006/math">
                    <m:r>
                      <a:rPr lang="en-US" sz="2000">
                        <a:latin typeface="Cambria Math" panose="02040503050406030204" pitchFamily="18" charset="0"/>
                      </a:rPr>
                      <m:t>𝐹𝑢𝑒𝑙</m:t>
                    </m:r>
                    <m:r>
                      <a:rPr lang="en-US" sz="2000">
                        <a:latin typeface="Cambria Math" panose="02040503050406030204" pitchFamily="18" charset="0"/>
                      </a:rPr>
                      <m:t>+ </m:t>
                    </m:r>
                    <m:sSub>
                      <m:sSubPr>
                        <m:ctrlPr>
                          <a:rPr lang="en-US" sz="2000" i="1">
                            <a:latin typeface="Cambria Math" panose="02040503050406030204" pitchFamily="18" charset="0"/>
                          </a:rPr>
                        </m:ctrlPr>
                      </m:sSubPr>
                      <m:e>
                        <m:r>
                          <a:rPr lang="en-US" sz="2000">
                            <a:latin typeface="Cambria Math" panose="02040503050406030204" pitchFamily="18" charset="0"/>
                          </a:rPr>
                          <m:t>𝑂</m:t>
                        </m:r>
                      </m:e>
                      <m:sub>
                        <m:r>
                          <a:rPr lang="en-US" sz="2000">
                            <a:latin typeface="Cambria Math" panose="02040503050406030204" pitchFamily="18" charset="0"/>
                          </a:rPr>
                          <m:t>2</m:t>
                        </m:r>
                      </m:sub>
                    </m:sSub>
                    <m:r>
                      <a:rPr lang="en-US" sz="2000">
                        <a:latin typeface="Cambria Math" panose="02040503050406030204" pitchFamily="18" charset="0"/>
                      </a:rPr>
                      <m:t>→</m:t>
                    </m:r>
                    <m:r>
                      <a:rPr lang="en-US" sz="2000">
                        <a:latin typeface="Cambria Math" panose="02040503050406030204" pitchFamily="18" charset="0"/>
                      </a:rPr>
                      <m:t>𝐵𝑦𝑝𝑟𝑜𝑑𝑢𝑐𝑡𝑠</m:t>
                    </m:r>
                    <m:r>
                      <a:rPr lang="en-US" sz="2000">
                        <a:latin typeface="Cambria Math" panose="02040503050406030204" pitchFamily="18" charset="0"/>
                      </a:rPr>
                      <m:t>+</m:t>
                    </m:r>
                    <m:r>
                      <a:rPr lang="en-US" sz="2000">
                        <a:latin typeface="Cambria Math" panose="02040503050406030204" pitchFamily="18" charset="0"/>
                      </a:rPr>
                      <m:t>𝐻𝑒𝑎𝑡</m:t>
                    </m:r>
                  </m:oMath>
                </a14:m>
                <a:endParaRPr lang="en-US" sz="2000" dirty="0"/>
              </a:p>
              <a:p>
                <a:pPr algn="just"/>
                <a:r>
                  <a:rPr lang="en-US" sz="2000" dirty="0"/>
                  <a:t>Fuel cell is also a device which directly converts the fuel to electrical energy by the virtue of chemical energy present in the fuel. Calorific Values of Some of the important fuels is presented in the table below.</a:t>
                </a:r>
              </a:p>
              <a:p>
                <a:endParaRPr lang="en-US" sz="1800" dirty="0">
                  <a:effectLst/>
                  <a:latin typeface="Times New Roman" panose="02020603050405020304" pitchFamily="18" charset="0"/>
                  <a:ea typeface="Calibri" panose="020F0502020204030204" pitchFamily="34" charset="0"/>
                </a:endParaRPr>
              </a:p>
              <a:p>
                <a:endParaRPr lang="en-US" dirty="0"/>
              </a:p>
              <a:p>
                <a:endParaRPr lang="en-US" dirty="0"/>
              </a:p>
            </p:txBody>
          </p:sp>
        </mc:Choice>
        <mc:Fallback xmlns="">
          <p:sp>
            <p:nvSpPr>
              <p:cNvPr id="3" name="Content Placeholder 2">
                <a:extLst>
                  <a:ext uri="{FF2B5EF4-FFF2-40B4-BE49-F238E27FC236}">
                    <a16:creationId xmlns:a16="http://schemas.microsoft.com/office/drawing/2014/main" id="{E2AC3052-6D93-5794-863A-D5C826DD8E18}"/>
                  </a:ext>
                </a:extLst>
              </p:cNvPr>
              <p:cNvSpPr>
                <a:spLocks noGrp="1" noRot="1" noChangeAspect="1" noMove="1" noResize="1" noEditPoints="1" noAdjustHandles="1" noChangeArrowheads="1" noChangeShapeType="1" noTextEdit="1"/>
              </p:cNvSpPr>
              <p:nvPr>
                <p:ph idx="1"/>
              </p:nvPr>
            </p:nvSpPr>
            <p:spPr>
              <a:xfrm>
                <a:off x="294035" y="1305123"/>
                <a:ext cx="8610600" cy="4724400"/>
              </a:xfrm>
              <a:blipFill>
                <a:blip r:embed="rId2"/>
                <a:stretch>
                  <a:fillRect l="-637" t="-645" r="-708"/>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080F83F8-13F5-79F3-A08E-23F244D05CBC}"/>
              </a:ext>
            </a:extLst>
          </p:cNvPr>
          <p:cNvSpPr>
            <a:spLocks noGrp="1"/>
          </p:cNvSpPr>
          <p:nvPr>
            <p:ph type="sldNum" sz="quarter" idx="12"/>
          </p:nvPr>
        </p:nvSpPr>
        <p:spPr/>
        <p:txBody>
          <a:bodyPr/>
          <a:lstStyle/>
          <a:p>
            <a:fld id="{DF28FB93-0A08-4E7D-8E63-9EFA29F1E093}" type="slidenum">
              <a:rPr lang="en-US" smtClean="0"/>
              <a:pPr/>
              <a:t>16</a:t>
            </a:fld>
            <a:endParaRPr lang="en-US"/>
          </a:p>
        </p:txBody>
      </p:sp>
      <p:graphicFrame>
        <p:nvGraphicFramePr>
          <p:cNvPr id="10" name="Table 9">
            <a:extLst>
              <a:ext uri="{FF2B5EF4-FFF2-40B4-BE49-F238E27FC236}">
                <a16:creationId xmlns:a16="http://schemas.microsoft.com/office/drawing/2014/main" id="{5B4F3863-E720-35BB-E4C2-0C02C3EE8D8D}"/>
              </a:ext>
            </a:extLst>
          </p:cNvPr>
          <p:cNvGraphicFramePr>
            <a:graphicFrameLocks noGrp="1"/>
          </p:cNvGraphicFramePr>
          <p:nvPr>
            <p:extLst>
              <p:ext uri="{D42A27DB-BD31-4B8C-83A1-F6EECF244321}">
                <p14:modId xmlns:p14="http://schemas.microsoft.com/office/powerpoint/2010/main" val="3822269970"/>
              </p:ext>
            </p:extLst>
          </p:nvPr>
        </p:nvGraphicFramePr>
        <p:xfrm>
          <a:off x="522888" y="4970526"/>
          <a:ext cx="5937250" cy="1448562"/>
        </p:xfrm>
        <a:graphic>
          <a:graphicData uri="http://schemas.openxmlformats.org/drawingml/2006/table">
            <a:tbl>
              <a:tblPr firstRow="1" firstCol="1" bandRow="1"/>
              <a:tblGrid>
                <a:gridCol w="2968625">
                  <a:extLst>
                    <a:ext uri="{9D8B030D-6E8A-4147-A177-3AD203B41FA5}">
                      <a16:colId xmlns:a16="http://schemas.microsoft.com/office/drawing/2014/main" val="3717776609"/>
                    </a:ext>
                  </a:extLst>
                </a:gridCol>
                <a:gridCol w="2968625">
                  <a:extLst>
                    <a:ext uri="{9D8B030D-6E8A-4147-A177-3AD203B41FA5}">
                      <a16:colId xmlns:a16="http://schemas.microsoft.com/office/drawing/2014/main" val="2838920953"/>
                    </a:ext>
                  </a:extLst>
                </a:gridCol>
              </a:tblGrid>
              <a:tr h="0">
                <a:tc>
                  <a:txBody>
                    <a:bodyPr/>
                    <a:lstStyle/>
                    <a:p>
                      <a:pPr marL="0" marR="0" algn="just">
                        <a:lnSpc>
                          <a:spcPct val="150000"/>
                        </a:lnSpc>
                        <a:spcBef>
                          <a:spcPts val="0"/>
                        </a:spcBef>
                        <a:spcAft>
                          <a:spcPts val="0"/>
                        </a:spcAft>
                      </a:pPr>
                      <a:r>
                        <a:rPr lang="en-US" sz="1200" b="1">
                          <a:effectLst/>
                          <a:latin typeface="Times New Roman" panose="02020603050405020304" pitchFamily="18" charset="0"/>
                          <a:ea typeface="Calibri" panose="020F0502020204030204" pitchFamily="34" charset="0"/>
                          <a:cs typeface="Times New Roman" panose="02020603050405020304" pitchFamily="18" charset="0"/>
                        </a:rPr>
                        <a:t>Fuel</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Calorific Value (kJ/kg)</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45704099"/>
                  </a:ext>
                </a:extLst>
              </a:tr>
              <a:tr h="0">
                <a:tc>
                  <a:txBody>
                    <a:bodyPr/>
                    <a:lstStyle/>
                    <a:p>
                      <a:pPr marL="0" marR="0" algn="just">
                        <a:lnSpc>
                          <a:spcPct val="150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Cow Dung Cake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6,000-8,000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70251538"/>
                  </a:ext>
                </a:extLst>
              </a:tr>
              <a:tr h="0">
                <a:tc>
                  <a:txBody>
                    <a:bodyPr/>
                    <a:lstStyle/>
                    <a:p>
                      <a:pPr marL="0" marR="0" algn="just">
                        <a:lnSpc>
                          <a:spcPct val="150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Coal</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25,000-33,000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2593374"/>
                  </a:ext>
                </a:extLst>
              </a:tr>
              <a:tr h="0">
                <a:tc>
                  <a:txBody>
                    <a:bodyPr/>
                    <a:lstStyle/>
                    <a:p>
                      <a:pPr marL="0" marR="0" algn="just">
                        <a:lnSpc>
                          <a:spcPct val="150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Petrol</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45,000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63597174"/>
                  </a:ext>
                </a:extLst>
              </a:tr>
              <a:tr h="0">
                <a:tc>
                  <a:txBody>
                    <a:bodyPr/>
                    <a:lstStyle/>
                    <a:p>
                      <a:pPr marL="0" marR="0" algn="just">
                        <a:lnSpc>
                          <a:spcPct val="150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LPG</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55,000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45599387"/>
                  </a:ext>
                </a:extLst>
              </a:tr>
              <a:tr h="0">
                <a:tc>
                  <a:txBody>
                    <a:bodyPr/>
                    <a:lstStyle/>
                    <a:p>
                      <a:pPr marL="0" marR="0" algn="just">
                        <a:lnSpc>
                          <a:spcPct val="150000"/>
                        </a:lnSpc>
                        <a:spcBef>
                          <a:spcPts val="0"/>
                        </a:spcBef>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Hydrogen</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150,000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098692"/>
                  </a:ext>
                </a:extLst>
              </a:tr>
            </a:tbl>
          </a:graphicData>
        </a:graphic>
      </p:graphicFrame>
      <p:sp>
        <p:nvSpPr>
          <p:cNvPr id="12" name="TextBox 11">
            <a:extLst>
              <a:ext uri="{FF2B5EF4-FFF2-40B4-BE49-F238E27FC236}">
                <a16:creationId xmlns:a16="http://schemas.microsoft.com/office/drawing/2014/main" id="{0D2A0FD0-88D9-0857-F356-8F50C260DA15}"/>
              </a:ext>
            </a:extLst>
          </p:cNvPr>
          <p:cNvSpPr txBox="1"/>
          <p:nvPr/>
        </p:nvSpPr>
        <p:spPr>
          <a:xfrm>
            <a:off x="6400800" y="5772617"/>
            <a:ext cx="2286000" cy="458074"/>
          </a:xfrm>
          <a:prstGeom prst="rect">
            <a:avLst/>
          </a:prstGeom>
          <a:noFill/>
        </p:spPr>
        <p:txBody>
          <a:bodyPr wrap="square">
            <a:spAutoFit/>
          </a:bodyPr>
          <a:lstStyle/>
          <a:p>
            <a:pPr marL="0" marR="0" algn="just">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rPr>
              <a:t>(</a:t>
            </a:r>
            <a:r>
              <a:rPr lang="en-US" sz="1800" dirty="0" err="1">
                <a:effectLst/>
                <a:latin typeface="Times New Roman" panose="02020603050405020304" pitchFamily="18" charset="0"/>
                <a:ea typeface="Calibri" panose="020F0502020204030204" pitchFamily="34" charset="0"/>
              </a:rPr>
              <a:t>Collegedunia</a:t>
            </a:r>
            <a:r>
              <a:rPr lang="en-US" sz="1800" dirty="0">
                <a:effectLst/>
                <a:latin typeface="Times New Roman" panose="02020603050405020304" pitchFamily="18" charset="0"/>
                <a:ea typeface="Calibri" panose="020F0502020204030204" pitchFamily="34" charset="0"/>
              </a:rPr>
              <a:t>, 2022)</a:t>
            </a:r>
          </a:p>
        </p:txBody>
      </p:sp>
    </p:spTree>
    <p:extLst>
      <p:ext uri="{BB962C8B-B14F-4D97-AF65-F5344CB8AC3E}">
        <p14:creationId xmlns:p14="http://schemas.microsoft.com/office/powerpoint/2010/main" val="32431797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19EC0-B265-229A-F3A4-1C83FA7392BB}"/>
              </a:ext>
            </a:extLst>
          </p:cNvPr>
          <p:cNvSpPr>
            <a:spLocks noGrp="1"/>
          </p:cNvSpPr>
          <p:nvPr>
            <p:ph type="title"/>
          </p:nvPr>
        </p:nvSpPr>
        <p:spPr>
          <a:xfrm>
            <a:off x="1630458" y="91440"/>
            <a:ext cx="5937755" cy="1188720"/>
          </a:xfrm>
        </p:spPr>
        <p:txBody>
          <a:bodyPr/>
          <a:lstStyle/>
          <a:p>
            <a:r>
              <a:rPr lang="en-US" dirty="0"/>
              <a:t>Chemical energy</a:t>
            </a:r>
          </a:p>
        </p:txBody>
      </p:sp>
      <p:sp>
        <p:nvSpPr>
          <p:cNvPr id="4" name="Slide Number Placeholder 3">
            <a:extLst>
              <a:ext uri="{FF2B5EF4-FFF2-40B4-BE49-F238E27FC236}">
                <a16:creationId xmlns:a16="http://schemas.microsoft.com/office/drawing/2014/main" id="{080F83F8-13F5-79F3-A08E-23F244D05CBC}"/>
              </a:ext>
            </a:extLst>
          </p:cNvPr>
          <p:cNvSpPr>
            <a:spLocks noGrp="1"/>
          </p:cNvSpPr>
          <p:nvPr>
            <p:ph type="sldNum" sz="quarter" idx="12"/>
          </p:nvPr>
        </p:nvSpPr>
        <p:spPr/>
        <p:txBody>
          <a:bodyPr/>
          <a:lstStyle/>
          <a:p>
            <a:fld id="{DF28FB93-0A08-4E7D-8E63-9EFA29F1E093}" type="slidenum">
              <a:rPr lang="en-US" smtClean="0"/>
              <a:pPr/>
              <a:t>17</a:t>
            </a:fld>
            <a:endParaRPr lang="en-US"/>
          </a:p>
        </p:txBody>
      </p:sp>
      <p:graphicFrame>
        <p:nvGraphicFramePr>
          <p:cNvPr id="10" name="Table 9">
            <a:extLst>
              <a:ext uri="{FF2B5EF4-FFF2-40B4-BE49-F238E27FC236}">
                <a16:creationId xmlns:a16="http://schemas.microsoft.com/office/drawing/2014/main" id="{5B4F3863-E720-35BB-E4C2-0C02C3EE8D8D}"/>
              </a:ext>
            </a:extLst>
          </p:cNvPr>
          <p:cNvGraphicFramePr>
            <a:graphicFrameLocks noGrp="1"/>
          </p:cNvGraphicFramePr>
          <p:nvPr>
            <p:extLst>
              <p:ext uri="{D42A27DB-BD31-4B8C-83A1-F6EECF244321}">
                <p14:modId xmlns:p14="http://schemas.microsoft.com/office/powerpoint/2010/main" val="892839803"/>
              </p:ext>
            </p:extLst>
          </p:nvPr>
        </p:nvGraphicFramePr>
        <p:xfrm>
          <a:off x="685800" y="1828800"/>
          <a:ext cx="7554312" cy="3200400"/>
        </p:xfrm>
        <a:graphic>
          <a:graphicData uri="http://schemas.openxmlformats.org/drawingml/2006/table">
            <a:tbl>
              <a:tblPr firstRow="1" firstCol="1" bandRow="1"/>
              <a:tblGrid>
                <a:gridCol w="3777156">
                  <a:extLst>
                    <a:ext uri="{9D8B030D-6E8A-4147-A177-3AD203B41FA5}">
                      <a16:colId xmlns:a16="http://schemas.microsoft.com/office/drawing/2014/main" val="3717776609"/>
                    </a:ext>
                  </a:extLst>
                </a:gridCol>
                <a:gridCol w="3777156">
                  <a:extLst>
                    <a:ext uri="{9D8B030D-6E8A-4147-A177-3AD203B41FA5}">
                      <a16:colId xmlns:a16="http://schemas.microsoft.com/office/drawing/2014/main" val="2838920953"/>
                    </a:ext>
                  </a:extLst>
                </a:gridCol>
              </a:tblGrid>
              <a:tr h="533400">
                <a:tc>
                  <a:txBody>
                    <a:bodyPr/>
                    <a:lstStyle/>
                    <a:p>
                      <a:pPr marL="0" marR="0" algn="just">
                        <a:lnSpc>
                          <a:spcPct val="150000"/>
                        </a:lnSpc>
                        <a:spcBef>
                          <a:spcPts val="0"/>
                        </a:spcBef>
                        <a:spcAft>
                          <a:spcPts val="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Fuel</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Calorific Value (kJ/kg)</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45704099"/>
                  </a:ext>
                </a:extLst>
              </a:tr>
              <a:tr h="533400">
                <a:tc>
                  <a:txBody>
                    <a:bodyPr/>
                    <a:lstStyle/>
                    <a:p>
                      <a:pPr marL="0" marR="0" algn="just">
                        <a:lnSpc>
                          <a:spcPct val="150000"/>
                        </a:lnSpc>
                        <a:spcBef>
                          <a:spcPts val="0"/>
                        </a:spcBef>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Cow Dung Cake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6,000-8,000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70251538"/>
                  </a:ext>
                </a:extLst>
              </a:tr>
              <a:tr h="533400">
                <a:tc>
                  <a:txBody>
                    <a:bodyPr/>
                    <a:lstStyle/>
                    <a:p>
                      <a:pPr marL="0" marR="0" algn="just">
                        <a:lnSpc>
                          <a:spcPct val="150000"/>
                        </a:lnSpc>
                        <a:spcBef>
                          <a:spcPts val="0"/>
                        </a:spcBef>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Coal</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25,000-33,000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2593374"/>
                  </a:ext>
                </a:extLst>
              </a:tr>
              <a:tr h="533400">
                <a:tc>
                  <a:txBody>
                    <a:bodyPr/>
                    <a:lstStyle/>
                    <a:p>
                      <a:pPr marL="0" marR="0" algn="just">
                        <a:lnSpc>
                          <a:spcPct val="150000"/>
                        </a:lnSpc>
                        <a:spcBef>
                          <a:spcPts val="0"/>
                        </a:spcBef>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Petrol</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45,000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63597174"/>
                  </a:ext>
                </a:extLst>
              </a:tr>
              <a:tr h="533400">
                <a:tc>
                  <a:txBody>
                    <a:bodyPr/>
                    <a:lstStyle/>
                    <a:p>
                      <a:pPr marL="0" marR="0" algn="just">
                        <a:lnSpc>
                          <a:spcPct val="150000"/>
                        </a:lnSpc>
                        <a:spcBef>
                          <a:spcPts val="0"/>
                        </a:spcBef>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LPG</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55,000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45599387"/>
                  </a:ext>
                </a:extLst>
              </a:tr>
              <a:tr h="533400">
                <a:tc>
                  <a:txBody>
                    <a:bodyPr/>
                    <a:lstStyle/>
                    <a:p>
                      <a:pPr marL="0" marR="0" algn="just">
                        <a:lnSpc>
                          <a:spcPct val="150000"/>
                        </a:lnSpc>
                        <a:spcBef>
                          <a:spcPts val="0"/>
                        </a:spcBef>
                        <a:spcAft>
                          <a:spcPts val="0"/>
                        </a:spcAft>
                      </a:pPr>
                      <a:r>
                        <a:rPr lang="en-US" sz="2400">
                          <a:effectLst/>
                          <a:latin typeface="Times New Roman" panose="02020603050405020304" pitchFamily="18" charset="0"/>
                          <a:ea typeface="Calibri" panose="020F0502020204030204" pitchFamily="34" charset="0"/>
                          <a:cs typeface="Times New Roman" panose="02020603050405020304" pitchFamily="18" charset="0"/>
                        </a:rPr>
                        <a:t>Hydrogen</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150,000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098692"/>
                  </a:ext>
                </a:extLst>
              </a:tr>
            </a:tbl>
          </a:graphicData>
        </a:graphic>
      </p:graphicFrame>
      <p:sp>
        <p:nvSpPr>
          <p:cNvPr id="12" name="TextBox 11">
            <a:extLst>
              <a:ext uri="{FF2B5EF4-FFF2-40B4-BE49-F238E27FC236}">
                <a16:creationId xmlns:a16="http://schemas.microsoft.com/office/drawing/2014/main" id="{0D2A0FD0-88D9-0857-F356-8F50C260DA15}"/>
              </a:ext>
            </a:extLst>
          </p:cNvPr>
          <p:cNvSpPr txBox="1"/>
          <p:nvPr/>
        </p:nvSpPr>
        <p:spPr>
          <a:xfrm>
            <a:off x="685800" y="5029200"/>
            <a:ext cx="3048000" cy="458074"/>
          </a:xfrm>
          <a:prstGeom prst="rect">
            <a:avLst/>
          </a:prstGeom>
          <a:noFill/>
        </p:spPr>
        <p:txBody>
          <a:bodyPr wrap="square">
            <a:spAutoFit/>
          </a:bodyPr>
          <a:lstStyle/>
          <a:p>
            <a:pPr marL="0" marR="0" algn="just">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rPr>
              <a:t>Source: (</a:t>
            </a:r>
            <a:r>
              <a:rPr lang="en-US" sz="1800" dirty="0" err="1">
                <a:effectLst/>
                <a:latin typeface="Times New Roman" panose="02020603050405020304" pitchFamily="18" charset="0"/>
                <a:ea typeface="Calibri" panose="020F0502020204030204" pitchFamily="34" charset="0"/>
              </a:rPr>
              <a:t>Collegedunia</a:t>
            </a:r>
            <a:r>
              <a:rPr lang="en-US" sz="1800" dirty="0">
                <a:effectLst/>
                <a:latin typeface="Times New Roman" panose="02020603050405020304" pitchFamily="18" charset="0"/>
                <a:ea typeface="Calibri" panose="020F0502020204030204" pitchFamily="34" charset="0"/>
              </a:rPr>
              <a:t>, 2022)</a:t>
            </a:r>
          </a:p>
        </p:txBody>
      </p:sp>
    </p:spTree>
    <p:extLst>
      <p:ext uri="{BB962C8B-B14F-4D97-AF65-F5344CB8AC3E}">
        <p14:creationId xmlns:p14="http://schemas.microsoft.com/office/powerpoint/2010/main" val="1081917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68C72-6785-BA5E-AFE9-634D4AA2467A}"/>
              </a:ext>
            </a:extLst>
          </p:cNvPr>
          <p:cNvSpPr>
            <a:spLocks noGrp="1"/>
          </p:cNvSpPr>
          <p:nvPr>
            <p:ph type="title"/>
          </p:nvPr>
        </p:nvSpPr>
        <p:spPr>
          <a:xfrm>
            <a:off x="1606045" y="152400"/>
            <a:ext cx="5937755" cy="1188720"/>
          </a:xfrm>
        </p:spPr>
        <p:txBody>
          <a:bodyPr/>
          <a:lstStyle/>
          <a:p>
            <a:r>
              <a:rPr lang="en-US" dirty="0"/>
              <a:t>Nuclear Energy</a:t>
            </a:r>
          </a:p>
        </p:txBody>
      </p:sp>
      <p:sp>
        <p:nvSpPr>
          <p:cNvPr id="3" name="Content Placeholder 2">
            <a:extLst>
              <a:ext uri="{FF2B5EF4-FFF2-40B4-BE49-F238E27FC236}">
                <a16:creationId xmlns:a16="http://schemas.microsoft.com/office/drawing/2014/main" id="{703E6359-1229-C3B4-C180-CA6FB1DED977}"/>
              </a:ext>
            </a:extLst>
          </p:cNvPr>
          <p:cNvSpPr>
            <a:spLocks noGrp="1"/>
          </p:cNvSpPr>
          <p:nvPr>
            <p:ph idx="1"/>
          </p:nvPr>
        </p:nvSpPr>
        <p:spPr>
          <a:xfrm>
            <a:off x="381000" y="1524000"/>
            <a:ext cx="8224872" cy="4572000"/>
          </a:xfrm>
        </p:spPr>
        <p:txBody>
          <a:bodyPr>
            <a:normAutofit/>
          </a:bodyPr>
          <a:lstStyle/>
          <a:p>
            <a:r>
              <a:rPr lang="en-US" sz="2400" dirty="0"/>
              <a:t>Nuclear Fusion</a:t>
            </a:r>
          </a:p>
          <a:p>
            <a:pPr algn="just"/>
            <a:r>
              <a:rPr lang="en-US" sz="2400" dirty="0"/>
              <a:t>When two or more atomic nuclei combine to produce one or more different atomic nuclei and subatomic particles (neutrons and protons), the reaction is called nuclear fusion reaction. </a:t>
            </a:r>
          </a:p>
          <a:p>
            <a:pPr algn="just"/>
            <a:r>
              <a:rPr lang="en-US" sz="2400" dirty="0"/>
              <a:t>The reaction results in difference in the mass of the products compared to the reactants which is either consumed or produced as energy depending on whether the mass or the products increase or decreases. </a:t>
            </a:r>
          </a:p>
          <a:p>
            <a:pPr algn="just"/>
            <a:r>
              <a:rPr lang="en-US" sz="2400" dirty="0"/>
              <a:t>The example of the nuclear fusion is the reaction in sun and stars, where due to continuous fusion reaction four nuclei of hydrogen fuse resulting in one nucleus of helium. </a:t>
            </a:r>
          </a:p>
          <a:p>
            <a:endParaRPr lang="en-US" dirty="0"/>
          </a:p>
        </p:txBody>
      </p:sp>
      <p:sp>
        <p:nvSpPr>
          <p:cNvPr id="4" name="Slide Number Placeholder 3">
            <a:extLst>
              <a:ext uri="{FF2B5EF4-FFF2-40B4-BE49-F238E27FC236}">
                <a16:creationId xmlns:a16="http://schemas.microsoft.com/office/drawing/2014/main" id="{B929D14B-BCEB-5B6B-BB94-A2E5EA2CB53E}"/>
              </a:ext>
            </a:extLst>
          </p:cNvPr>
          <p:cNvSpPr>
            <a:spLocks noGrp="1"/>
          </p:cNvSpPr>
          <p:nvPr>
            <p:ph type="sldNum" sz="quarter" idx="12"/>
          </p:nvPr>
        </p:nvSpPr>
        <p:spPr/>
        <p:txBody>
          <a:bodyPr/>
          <a:lstStyle/>
          <a:p>
            <a:fld id="{DF28FB93-0A08-4E7D-8E63-9EFA29F1E093}" type="slidenum">
              <a:rPr lang="en-US" smtClean="0"/>
              <a:pPr/>
              <a:t>18</a:t>
            </a:fld>
            <a:endParaRPr lang="en-US"/>
          </a:p>
        </p:txBody>
      </p:sp>
    </p:spTree>
    <p:extLst>
      <p:ext uri="{BB962C8B-B14F-4D97-AF65-F5344CB8AC3E}">
        <p14:creationId xmlns:p14="http://schemas.microsoft.com/office/powerpoint/2010/main" val="16109369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68C72-6785-BA5E-AFE9-634D4AA2467A}"/>
              </a:ext>
            </a:extLst>
          </p:cNvPr>
          <p:cNvSpPr>
            <a:spLocks noGrp="1"/>
          </p:cNvSpPr>
          <p:nvPr>
            <p:ph type="title"/>
          </p:nvPr>
        </p:nvSpPr>
        <p:spPr>
          <a:xfrm>
            <a:off x="1606045" y="152400"/>
            <a:ext cx="5937755" cy="1188720"/>
          </a:xfrm>
        </p:spPr>
        <p:txBody>
          <a:bodyPr/>
          <a:lstStyle/>
          <a:p>
            <a:r>
              <a:rPr lang="en-US" dirty="0"/>
              <a:t>Nuclear Energy</a:t>
            </a:r>
          </a:p>
        </p:txBody>
      </p:sp>
      <p:sp>
        <p:nvSpPr>
          <p:cNvPr id="3" name="Content Placeholder 2">
            <a:extLst>
              <a:ext uri="{FF2B5EF4-FFF2-40B4-BE49-F238E27FC236}">
                <a16:creationId xmlns:a16="http://schemas.microsoft.com/office/drawing/2014/main" id="{703E6359-1229-C3B4-C180-CA6FB1DED977}"/>
              </a:ext>
            </a:extLst>
          </p:cNvPr>
          <p:cNvSpPr>
            <a:spLocks noGrp="1"/>
          </p:cNvSpPr>
          <p:nvPr>
            <p:ph idx="1"/>
          </p:nvPr>
        </p:nvSpPr>
        <p:spPr>
          <a:xfrm>
            <a:off x="381000" y="1524000"/>
            <a:ext cx="8224872" cy="4572000"/>
          </a:xfrm>
        </p:spPr>
        <p:txBody>
          <a:bodyPr>
            <a:normAutofit/>
          </a:bodyPr>
          <a:lstStyle/>
          <a:p>
            <a:r>
              <a:rPr lang="en-US" sz="2400" dirty="0"/>
              <a:t>Nuclear Fusion</a:t>
            </a:r>
          </a:p>
          <a:p>
            <a:pPr algn="just"/>
            <a:r>
              <a:rPr lang="en-US" sz="2400" dirty="0"/>
              <a:t>The difference between the mass of the 4 hydrogen atoms and 1 helium atoms results in energy generation during the process (WWU, 2022). </a:t>
            </a:r>
          </a:p>
          <a:p>
            <a:pPr algn="just"/>
            <a:r>
              <a:rPr lang="en-US" sz="2400" dirty="0"/>
              <a:t>This energy is responsible for heat produced which results in extremely high temperatures in the sun or stars.   </a:t>
            </a:r>
          </a:p>
          <a:p>
            <a:endParaRPr lang="en-US" dirty="0"/>
          </a:p>
        </p:txBody>
      </p:sp>
      <p:sp>
        <p:nvSpPr>
          <p:cNvPr id="4" name="Slide Number Placeholder 3">
            <a:extLst>
              <a:ext uri="{FF2B5EF4-FFF2-40B4-BE49-F238E27FC236}">
                <a16:creationId xmlns:a16="http://schemas.microsoft.com/office/drawing/2014/main" id="{B929D14B-BCEB-5B6B-BB94-A2E5EA2CB53E}"/>
              </a:ext>
            </a:extLst>
          </p:cNvPr>
          <p:cNvSpPr>
            <a:spLocks noGrp="1"/>
          </p:cNvSpPr>
          <p:nvPr>
            <p:ph type="sldNum" sz="quarter" idx="12"/>
          </p:nvPr>
        </p:nvSpPr>
        <p:spPr/>
        <p:txBody>
          <a:bodyPr/>
          <a:lstStyle/>
          <a:p>
            <a:fld id="{DF28FB93-0A08-4E7D-8E63-9EFA29F1E093}" type="slidenum">
              <a:rPr lang="en-US" smtClean="0"/>
              <a:pPr/>
              <a:t>19</a:t>
            </a:fld>
            <a:endParaRPr lang="en-US"/>
          </a:p>
        </p:txBody>
      </p:sp>
    </p:spTree>
    <p:extLst>
      <p:ext uri="{BB962C8B-B14F-4D97-AF65-F5344CB8AC3E}">
        <p14:creationId xmlns:p14="http://schemas.microsoft.com/office/powerpoint/2010/main" val="14655545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B6C28-1299-07DE-1F24-0A478159C748}"/>
              </a:ext>
            </a:extLst>
          </p:cNvPr>
          <p:cNvSpPr>
            <a:spLocks noGrp="1"/>
          </p:cNvSpPr>
          <p:nvPr>
            <p:ph type="title"/>
          </p:nvPr>
        </p:nvSpPr>
        <p:spPr>
          <a:xfrm>
            <a:off x="1669545" y="152400"/>
            <a:ext cx="5937755" cy="1188720"/>
          </a:xfrm>
        </p:spPr>
        <p:txBody>
          <a:bodyPr/>
          <a:lstStyle/>
          <a:p>
            <a:r>
              <a:rPr lang="en-US" dirty="0"/>
              <a:t>Nuclear energy</a:t>
            </a:r>
          </a:p>
        </p:txBody>
      </p:sp>
      <p:sp>
        <p:nvSpPr>
          <p:cNvPr id="3" name="Content Placeholder 2">
            <a:extLst>
              <a:ext uri="{FF2B5EF4-FFF2-40B4-BE49-F238E27FC236}">
                <a16:creationId xmlns:a16="http://schemas.microsoft.com/office/drawing/2014/main" id="{0473AB66-C49E-7171-B14B-C2E796FDD0EA}"/>
              </a:ext>
            </a:extLst>
          </p:cNvPr>
          <p:cNvSpPr>
            <a:spLocks noGrp="1"/>
          </p:cNvSpPr>
          <p:nvPr>
            <p:ph idx="1"/>
          </p:nvPr>
        </p:nvSpPr>
        <p:spPr>
          <a:xfrm>
            <a:off x="381000" y="1524000"/>
            <a:ext cx="8534400" cy="4876800"/>
          </a:xfrm>
        </p:spPr>
        <p:txBody>
          <a:bodyPr/>
          <a:lstStyle/>
          <a:p>
            <a:pPr algn="just"/>
            <a:r>
              <a:rPr lang="en-US" sz="2400" dirty="0"/>
              <a:t>Nuclear Fission</a:t>
            </a:r>
          </a:p>
          <a:p>
            <a:pPr algn="just"/>
            <a:r>
              <a:rPr lang="en-US" sz="2400" dirty="0"/>
              <a:t>In nuclear fission reaction one heavy nucleus such as uranium or plutonium is split to form two smaller nuclei. </a:t>
            </a:r>
          </a:p>
          <a:p>
            <a:pPr algn="just"/>
            <a:r>
              <a:rPr lang="en-US" sz="2400" dirty="0"/>
              <a:t>Large amount of energy is produced during the fission process which results in formation of radioactive elements as well as many neutrons (</a:t>
            </a:r>
            <a:r>
              <a:rPr lang="en-US" sz="2400" dirty="0" err="1"/>
              <a:t>byjus</a:t>
            </a:r>
            <a:r>
              <a:rPr lang="en-US" sz="2400" dirty="0"/>
              <a:t>, 2022). </a:t>
            </a:r>
          </a:p>
          <a:p>
            <a:pPr algn="just"/>
            <a:r>
              <a:rPr lang="en-US" sz="2400" dirty="0"/>
              <a:t>The controlled example of nuclear fission is the production of energy in nuclear reactor whereas uncontrolled nuclear reaction results in formation of atom bombs.  </a:t>
            </a:r>
          </a:p>
          <a:p>
            <a:endParaRPr lang="en-US" dirty="0"/>
          </a:p>
        </p:txBody>
      </p:sp>
      <p:sp>
        <p:nvSpPr>
          <p:cNvPr id="4" name="Slide Number Placeholder 3">
            <a:extLst>
              <a:ext uri="{FF2B5EF4-FFF2-40B4-BE49-F238E27FC236}">
                <a16:creationId xmlns:a16="http://schemas.microsoft.com/office/drawing/2014/main" id="{18689B4B-58B2-F34A-DA24-835E87A166AA}"/>
              </a:ext>
            </a:extLst>
          </p:cNvPr>
          <p:cNvSpPr>
            <a:spLocks noGrp="1"/>
          </p:cNvSpPr>
          <p:nvPr>
            <p:ph type="sldNum" sz="quarter" idx="12"/>
          </p:nvPr>
        </p:nvSpPr>
        <p:spPr/>
        <p:txBody>
          <a:bodyPr/>
          <a:lstStyle/>
          <a:p>
            <a:fld id="{DF28FB93-0A08-4E7D-8E63-9EFA29F1E093}" type="slidenum">
              <a:rPr lang="en-US" smtClean="0"/>
              <a:pPr/>
              <a:t>20</a:t>
            </a:fld>
            <a:endParaRPr lang="en-US"/>
          </a:p>
        </p:txBody>
      </p:sp>
    </p:spTree>
    <p:extLst>
      <p:ext uri="{BB962C8B-B14F-4D97-AF65-F5344CB8AC3E}">
        <p14:creationId xmlns:p14="http://schemas.microsoft.com/office/powerpoint/2010/main" val="36353968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1AF96-2FE1-1BBD-C6BA-DE3F5E765CEF}"/>
              </a:ext>
            </a:extLst>
          </p:cNvPr>
          <p:cNvSpPr>
            <a:spLocks noGrp="1"/>
          </p:cNvSpPr>
          <p:nvPr>
            <p:ph type="title"/>
          </p:nvPr>
        </p:nvSpPr>
        <p:spPr>
          <a:xfrm>
            <a:off x="1603122" y="247328"/>
            <a:ext cx="5937755" cy="1188720"/>
          </a:xfrm>
        </p:spPr>
        <p:txBody>
          <a:bodyPr/>
          <a:lstStyle/>
          <a:p>
            <a:r>
              <a:rPr lang="en-US" dirty="0"/>
              <a:t>Heat energy</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037F9A9-18C4-F278-FB85-C1B2DAA41CC0}"/>
                  </a:ext>
                </a:extLst>
              </p:cNvPr>
              <p:cNvSpPr>
                <a:spLocks noGrp="1"/>
              </p:cNvSpPr>
              <p:nvPr>
                <p:ph idx="1"/>
              </p:nvPr>
            </p:nvSpPr>
            <p:spPr>
              <a:xfrm>
                <a:off x="228600" y="1600200"/>
                <a:ext cx="8686800" cy="5105400"/>
              </a:xfrm>
            </p:spPr>
            <p:txBody>
              <a:bodyPr>
                <a:normAutofit fontScale="70000" lnSpcReduction="20000"/>
              </a:bodyPr>
              <a:lstStyle/>
              <a:p>
                <a:pPr marL="0" marR="0" algn="just">
                  <a:lnSpc>
                    <a:spcPct val="150000"/>
                  </a:lnSpc>
                  <a:spcBef>
                    <a:spcPts val="0"/>
                  </a:spcBef>
                  <a:spcAft>
                    <a:spcPts val="1000"/>
                  </a:spcAft>
                </a:pPr>
                <a:r>
                  <a:rPr lang="en-US" sz="2600" dirty="0"/>
                  <a:t>Heat energy is defined as the energy which flows through the surrounding to system or vice versa due to the temperature difference between the system and surrounding.  </a:t>
                </a:r>
              </a:p>
              <a:p>
                <a:pPr marL="0" marR="0" algn="just">
                  <a:lnSpc>
                    <a:spcPct val="150000"/>
                  </a:lnSpc>
                  <a:spcBef>
                    <a:spcPts val="0"/>
                  </a:spcBef>
                  <a:spcAft>
                    <a:spcPts val="1000"/>
                  </a:spcAft>
                </a:pPr>
                <a:r>
                  <a:rPr lang="en-US" sz="2600" dirty="0"/>
                  <a:t>For an object of mass (m) with specific heat capacity (C), when its temperature is raised from T1 to T2, then the heat absorbed by the object can be given as</a:t>
                </a:r>
              </a:p>
              <a:p>
                <a:pPr marL="0" marR="0" algn="just">
                  <a:lnSpc>
                    <a:spcPct val="150000"/>
                  </a:lnSpc>
                  <a:spcBef>
                    <a:spcPts val="0"/>
                  </a:spcBef>
                  <a:spcAft>
                    <a:spcPts val="1000"/>
                  </a:spcAft>
                </a:pPr>
                <a14:m>
                  <m:oMath xmlns:m="http://schemas.openxmlformats.org/officeDocument/2006/math">
                    <m:r>
                      <a:rPr lang="en-US" sz="2600">
                        <a:latin typeface="Cambria Math" panose="02040503050406030204" pitchFamily="18" charset="0"/>
                      </a:rPr>
                      <m:t>𝑄</m:t>
                    </m:r>
                    <m:r>
                      <a:rPr lang="en-US" sz="2600">
                        <a:latin typeface="Cambria Math" panose="02040503050406030204" pitchFamily="18" charset="0"/>
                      </a:rPr>
                      <m:t>=</m:t>
                    </m:r>
                    <m:r>
                      <a:rPr lang="en-US" sz="2600">
                        <a:latin typeface="Cambria Math" panose="02040503050406030204" pitchFamily="18" charset="0"/>
                      </a:rPr>
                      <m:t>𝑚</m:t>
                    </m:r>
                    <m:r>
                      <a:rPr lang="en-US" sz="2600">
                        <a:latin typeface="Cambria Math" panose="02040503050406030204" pitchFamily="18" charset="0"/>
                      </a:rPr>
                      <m:t> ×</m:t>
                    </m:r>
                    <m:r>
                      <a:rPr lang="en-US" sz="2600">
                        <a:latin typeface="Cambria Math" panose="02040503050406030204" pitchFamily="18" charset="0"/>
                      </a:rPr>
                      <m:t>𝐶</m:t>
                    </m:r>
                    <m:r>
                      <a:rPr lang="en-US" sz="2600">
                        <a:latin typeface="Cambria Math" panose="02040503050406030204" pitchFamily="18" charset="0"/>
                      </a:rPr>
                      <m:t>×(</m:t>
                    </m:r>
                    <m:sSub>
                      <m:sSubPr>
                        <m:ctrlPr>
                          <a:rPr lang="en-US" sz="2600" i="1">
                            <a:latin typeface="Cambria Math" panose="02040503050406030204" pitchFamily="18" charset="0"/>
                          </a:rPr>
                        </m:ctrlPr>
                      </m:sSubPr>
                      <m:e>
                        <m:r>
                          <a:rPr lang="en-US" sz="2600">
                            <a:latin typeface="Cambria Math" panose="02040503050406030204" pitchFamily="18" charset="0"/>
                          </a:rPr>
                          <m:t>𝑇</m:t>
                        </m:r>
                      </m:e>
                      <m:sub>
                        <m:r>
                          <a:rPr lang="en-US" sz="2600">
                            <a:latin typeface="Cambria Math" panose="02040503050406030204" pitchFamily="18" charset="0"/>
                          </a:rPr>
                          <m:t>2</m:t>
                        </m:r>
                      </m:sub>
                    </m:sSub>
                    <m:r>
                      <a:rPr lang="en-US" sz="2600">
                        <a:latin typeface="Cambria Math" panose="02040503050406030204" pitchFamily="18" charset="0"/>
                      </a:rPr>
                      <m:t>−</m:t>
                    </m:r>
                    <m:sSub>
                      <m:sSubPr>
                        <m:ctrlPr>
                          <a:rPr lang="en-US" sz="2600" i="1">
                            <a:latin typeface="Cambria Math" panose="02040503050406030204" pitchFamily="18" charset="0"/>
                          </a:rPr>
                        </m:ctrlPr>
                      </m:sSubPr>
                      <m:e>
                        <m:r>
                          <a:rPr lang="en-US" sz="2600">
                            <a:latin typeface="Cambria Math" panose="02040503050406030204" pitchFamily="18" charset="0"/>
                          </a:rPr>
                          <m:t>𝑇</m:t>
                        </m:r>
                      </m:e>
                      <m:sub>
                        <m:r>
                          <a:rPr lang="en-US" sz="2600">
                            <a:latin typeface="Cambria Math" panose="02040503050406030204" pitchFamily="18" charset="0"/>
                          </a:rPr>
                          <m:t>1</m:t>
                        </m:r>
                      </m:sub>
                    </m:sSub>
                    <m:r>
                      <a:rPr lang="en-US" sz="2600">
                        <a:latin typeface="Cambria Math" panose="02040503050406030204" pitchFamily="18" charset="0"/>
                      </a:rPr>
                      <m:t>)</m:t>
                    </m:r>
                  </m:oMath>
                </a14:m>
                <a:endParaRPr lang="en-US" sz="2600" dirty="0"/>
              </a:p>
              <a:p>
                <a:pPr marL="0" marR="0" algn="just">
                  <a:lnSpc>
                    <a:spcPct val="150000"/>
                  </a:lnSpc>
                  <a:spcBef>
                    <a:spcPts val="0"/>
                  </a:spcBef>
                  <a:spcAft>
                    <a:spcPts val="1000"/>
                  </a:spcAft>
                </a:pPr>
                <a:r>
                  <a:rPr lang="en-US" sz="2600" dirty="0"/>
                  <a:t>Where, </a:t>
                </a:r>
              </a:p>
              <a:p>
                <a:pPr marL="571500" lvl="1" indent="-342900" algn="just">
                  <a:lnSpc>
                    <a:spcPct val="150000"/>
                  </a:lnSpc>
                  <a:spcBef>
                    <a:spcPts val="0"/>
                  </a:spcBef>
                  <a:buFont typeface="Symbol" panose="05050102010706020507" pitchFamily="18" charset="2"/>
                  <a:buChar char=""/>
                </a:pPr>
                <a:r>
                  <a:rPr lang="en-US" sz="2600" dirty="0"/>
                  <a:t>Q = heat energy (J)</a:t>
                </a:r>
              </a:p>
              <a:p>
                <a:pPr marL="571500" lvl="1" indent="-342900" algn="just">
                  <a:lnSpc>
                    <a:spcPct val="150000"/>
                  </a:lnSpc>
                  <a:spcBef>
                    <a:spcPts val="0"/>
                  </a:spcBef>
                  <a:buFont typeface="Symbol" panose="05050102010706020507" pitchFamily="18" charset="2"/>
                  <a:buChar char=""/>
                </a:pPr>
                <a:r>
                  <a:rPr lang="en-US" sz="2600" dirty="0"/>
                  <a:t>m = mass of the object (kg)</a:t>
                </a:r>
              </a:p>
              <a:p>
                <a:pPr marL="571500" lvl="1" indent="-342900" algn="just">
                  <a:lnSpc>
                    <a:spcPct val="150000"/>
                  </a:lnSpc>
                  <a:spcBef>
                    <a:spcPts val="0"/>
                  </a:spcBef>
                  <a:buFont typeface="Symbol" panose="05050102010706020507" pitchFamily="18" charset="2"/>
                  <a:buChar char=""/>
                </a:pPr>
                <a:r>
                  <a:rPr lang="en-US" sz="2600" dirty="0"/>
                  <a:t>C = specific heat capacity of the object (J/</a:t>
                </a:r>
                <a:r>
                  <a:rPr lang="en-US" sz="2600" dirty="0" err="1"/>
                  <a:t>kg.K</a:t>
                </a:r>
                <a:r>
                  <a:rPr lang="en-US" sz="2600" dirty="0"/>
                  <a:t>)</a:t>
                </a:r>
              </a:p>
              <a:p>
                <a:pPr marL="571500" lvl="1" indent="-342900" algn="just">
                  <a:lnSpc>
                    <a:spcPct val="150000"/>
                  </a:lnSpc>
                  <a:spcBef>
                    <a:spcPts val="0"/>
                  </a:spcBef>
                  <a:buFont typeface="Symbol" panose="05050102010706020507" pitchFamily="18" charset="2"/>
                  <a:buChar char=""/>
                </a:pPr>
                <a:r>
                  <a:rPr lang="en-US" sz="2600" dirty="0"/>
                  <a:t>T2 = final temperature</a:t>
                </a:r>
              </a:p>
              <a:p>
                <a:pPr marL="571500" lvl="1" indent="-342900" algn="just">
                  <a:lnSpc>
                    <a:spcPct val="150000"/>
                  </a:lnSpc>
                  <a:spcBef>
                    <a:spcPts val="0"/>
                  </a:spcBef>
                  <a:spcAft>
                    <a:spcPts val="1000"/>
                  </a:spcAft>
                  <a:buFont typeface="Symbol" panose="05050102010706020507" pitchFamily="18" charset="2"/>
                  <a:buChar char=""/>
                </a:pPr>
                <a:r>
                  <a:rPr lang="en-US" sz="2600" dirty="0"/>
                  <a:t>T1 = initial temperature</a:t>
                </a:r>
              </a:p>
              <a:p>
                <a:pPr marL="0" marR="0" algn="just">
                  <a:lnSpc>
                    <a:spcPct val="150000"/>
                  </a:lnSpc>
                  <a:spcBef>
                    <a:spcPts val="0"/>
                  </a:spcBef>
                  <a:spcAft>
                    <a:spcPts val="1000"/>
                  </a:spcAft>
                </a:pPr>
                <a:endParaRPr lang="en-US" sz="1800" dirty="0">
                  <a:effectLst/>
                  <a:latin typeface="Times New Roman" panose="02020603050405020304" pitchFamily="18" charset="0"/>
                  <a:ea typeface="Calibri" panose="020F0502020204030204" pitchFamily="34" charset="0"/>
                </a:endParaRPr>
              </a:p>
              <a:p>
                <a:endParaRPr lang="en-US" dirty="0"/>
              </a:p>
            </p:txBody>
          </p:sp>
        </mc:Choice>
        <mc:Fallback xmlns="">
          <p:sp>
            <p:nvSpPr>
              <p:cNvPr id="3" name="Content Placeholder 2">
                <a:extLst>
                  <a:ext uri="{FF2B5EF4-FFF2-40B4-BE49-F238E27FC236}">
                    <a16:creationId xmlns:a16="http://schemas.microsoft.com/office/drawing/2014/main" id="{5037F9A9-18C4-F278-FB85-C1B2DAA41CC0}"/>
                  </a:ext>
                </a:extLst>
              </p:cNvPr>
              <p:cNvSpPr>
                <a:spLocks noGrp="1" noRot="1" noChangeAspect="1" noMove="1" noResize="1" noEditPoints="1" noAdjustHandles="1" noChangeArrowheads="1" noChangeShapeType="1" noTextEdit="1"/>
              </p:cNvSpPr>
              <p:nvPr>
                <p:ph idx="1"/>
              </p:nvPr>
            </p:nvSpPr>
            <p:spPr>
              <a:xfrm>
                <a:off x="228600" y="1600200"/>
                <a:ext cx="8686800" cy="5105400"/>
              </a:xfrm>
              <a:blipFill>
                <a:blip r:embed="rId2"/>
                <a:stretch>
                  <a:fillRect l="-632" r="-561"/>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7869064C-790E-BB8F-C644-89AF86902166}"/>
              </a:ext>
            </a:extLst>
          </p:cNvPr>
          <p:cNvSpPr>
            <a:spLocks noGrp="1"/>
          </p:cNvSpPr>
          <p:nvPr>
            <p:ph type="sldNum" sz="quarter" idx="12"/>
          </p:nvPr>
        </p:nvSpPr>
        <p:spPr/>
        <p:txBody>
          <a:bodyPr/>
          <a:lstStyle/>
          <a:p>
            <a:fld id="{DF28FB93-0A08-4E7D-8E63-9EFA29F1E093}" type="slidenum">
              <a:rPr lang="en-US" smtClean="0"/>
              <a:pPr/>
              <a:t>21</a:t>
            </a:fld>
            <a:endParaRPr lang="en-US"/>
          </a:p>
        </p:txBody>
      </p:sp>
    </p:spTree>
    <p:extLst>
      <p:ext uri="{BB962C8B-B14F-4D97-AF65-F5344CB8AC3E}">
        <p14:creationId xmlns:p14="http://schemas.microsoft.com/office/powerpoint/2010/main" val="20553881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3ADDE-B733-903E-E118-5A27C05C8F4D}"/>
              </a:ext>
            </a:extLst>
          </p:cNvPr>
          <p:cNvSpPr>
            <a:spLocks noGrp="1"/>
          </p:cNvSpPr>
          <p:nvPr>
            <p:ph type="title"/>
          </p:nvPr>
        </p:nvSpPr>
        <p:spPr>
          <a:xfrm>
            <a:off x="1606045" y="228600"/>
            <a:ext cx="5937755" cy="1188720"/>
          </a:xfrm>
        </p:spPr>
        <p:txBody>
          <a:bodyPr/>
          <a:lstStyle/>
          <a:p>
            <a:r>
              <a:rPr lang="en-US" dirty="0"/>
              <a:t>Classification of energy sources</a:t>
            </a:r>
          </a:p>
        </p:txBody>
      </p:sp>
      <p:sp>
        <p:nvSpPr>
          <p:cNvPr id="3" name="Content Placeholder 2">
            <a:extLst>
              <a:ext uri="{FF2B5EF4-FFF2-40B4-BE49-F238E27FC236}">
                <a16:creationId xmlns:a16="http://schemas.microsoft.com/office/drawing/2014/main" id="{A0A9AF49-18A7-1FEB-5758-69359230D69E}"/>
              </a:ext>
            </a:extLst>
          </p:cNvPr>
          <p:cNvSpPr>
            <a:spLocks noGrp="1"/>
          </p:cNvSpPr>
          <p:nvPr>
            <p:ph idx="1"/>
          </p:nvPr>
        </p:nvSpPr>
        <p:spPr>
          <a:xfrm>
            <a:off x="304800" y="1600200"/>
            <a:ext cx="8534400" cy="4617720"/>
          </a:xfrm>
        </p:spPr>
        <p:txBody>
          <a:bodyPr/>
          <a:lstStyle/>
          <a:p>
            <a:r>
              <a:rPr lang="en-US" sz="2400" dirty="0"/>
              <a:t>Commercial and Non-Commercial Energy Resources</a:t>
            </a:r>
          </a:p>
          <a:p>
            <a:pPr lvl="1"/>
            <a:r>
              <a:rPr lang="en-US" sz="2200" dirty="0"/>
              <a:t>Commercial energy resources are also known as primary energy resources. </a:t>
            </a:r>
          </a:p>
          <a:p>
            <a:pPr lvl="1"/>
            <a:r>
              <a:rPr lang="en-US" sz="2200" dirty="0"/>
              <a:t>These are generally available in raw form in nature </a:t>
            </a:r>
            <a:r>
              <a:rPr lang="en-US" sz="2200" dirty="0" err="1"/>
              <a:t>eg.</a:t>
            </a:r>
            <a:r>
              <a:rPr lang="en-US" sz="2200" dirty="0"/>
              <a:t> coal, natural gas, wind and water etc. </a:t>
            </a:r>
          </a:p>
          <a:p>
            <a:pPr lvl="1"/>
            <a:r>
              <a:rPr lang="en-US" sz="2200" dirty="0"/>
              <a:t>Non-</a:t>
            </a:r>
            <a:r>
              <a:rPr lang="en-US" sz="2200" dirty="0" err="1"/>
              <a:t>commerical</a:t>
            </a:r>
            <a:r>
              <a:rPr lang="en-US" sz="2200" dirty="0"/>
              <a:t> energy resources are those which are available freely in nature such as solar energy, agricultural waste</a:t>
            </a:r>
          </a:p>
          <a:p>
            <a:endParaRPr lang="en-US" dirty="0"/>
          </a:p>
        </p:txBody>
      </p:sp>
      <p:sp>
        <p:nvSpPr>
          <p:cNvPr id="4" name="Slide Number Placeholder 3">
            <a:extLst>
              <a:ext uri="{FF2B5EF4-FFF2-40B4-BE49-F238E27FC236}">
                <a16:creationId xmlns:a16="http://schemas.microsoft.com/office/drawing/2014/main" id="{06EC162D-EB0C-5E77-4CD2-168C24108A71}"/>
              </a:ext>
            </a:extLst>
          </p:cNvPr>
          <p:cNvSpPr>
            <a:spLocks noGrp="1"/>
          </p:cNvSpPr>
          <p:nvPr>
            <p:ph type="sldNum" sz="quarter" idx="12"/>
          </p:nvPr>
        </p:nvSpPr>
        <p:spPr/>
        <p:txBody>
          <a:bodyPr/>
          <a:lstStyle/>
          <a:p>
            <a:fld id="{DF28FB93-0A08-4E7D-8E63-9EFA29F1E093}" type="slidenum">
              <a:rPr lang="en-US" smtClean="0"/>
              <a:pPr/>
              <a:t>22</a:t>
            </a:fld>
            <a:endParaRPr lang="en-US"/>
          </a:p>
        </p:txBody>
      </p:sp>
    </p:spTree>
    <p:extLst>
      <p:ext uri="{BB962C8B-B14F-4D97-AF65-F5344CB8AC3E}">
        <p14:creationId xmlns:p14="http://schemas.microsoft.com/office/powerpoint/2010/main" val="7280076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3ADDE-B733-903E-E118-5A27C05C8F4D}"/>
              </a:ext>
            </a:extLst>
          </p:cNvPr>
          <p:cNvSpPr>
            <a:spLocks noGrp="1"/>
          </p:cNvSpPr>
          <p:nvPr>
            <p:ph type="title"/>
          </p:nvPr>
        </p:nvSpPr>
        <p:spPr>
          <a:xfrm>
            <a:off x="1606045" y="228600"/>
            <a:ext cx="5937755" cy="1188720"/>
          </a:xfrm>
        </p:spPr>
        <p:txBody>
          <a:bodyPr/>
          <a:lstStyle/>
          <a:p>
            <a:r>
              <a:rPr lang="en-US" dirty="0"/>
              <a:t>Classification of energy sources</a:t>
            </a:r>
          </a:p>
        </p:txBody>
      </p:sp>
      <p:sp>
        <p:nvSpPr>
          <p:cNvPr id="3" name="Content Placeholder 2">
            <a:extLst>
              <a:ext uri="{FF2B5EF4-FFF2-40B4-BE49-F238E27FC236}">
                <a16:creationId xmlns:a16="http://schemas.microsoft.com/office/drawing/2014/main" id="{A0A9AF49-18A7-1FEB-5758-69359230D69E}"/>
              </a:ext>
            </a:extLst>
          </p:cNvPr>
          <p:cNvSpPr>
            <a:spLocks noGrp="1"/>
          </p:cNvSpPr>
          <p:nvPr>
            <p:ph idx="1"/>
          </p:nvPr>
        </p:nvSpPr>
        <p:spPr>
          <a:xfrm>
            <a:off x="304800" y="1600200"/>
            <a:ext cx="8534400" cy="4617720"/>
          </a:xfrm>
        </p:spPr>
        <p:txBody>
          <a:bodyPr/>
          <a:lstStyle/>
          <a:p>
            <a:r>
              <a:rPr lang="en-US" sz="2400" dirty="0"/>
              <a:t>Renewable and Non-renewable Energy Resources</a:t>
            </a:r>
          </a:p>
          <a:p>
            <a:pPr lvl="1" algn="just"/>
            <a:r>
              <a:rPr lang="en-US" sz="2200" dirty="0"/>
              <a:t>Renewable energy sources are those which do not deplete upon continuous use and can be reused continuously such as solar energy, wind energy, geothermal energy, tidal energy etc. </a:t>
            </a:r>
          </a:p>
          <a:p>
            <a:pPr lvl="1" algn="just"/>
            <a:r>
              <a:rPr lang="en-US" sz="2200" dirty="0"/>
              <a:t>Non renewable energy sources are those which deplete upon use and can get exhausted upon use for a limited period of time such as coal, oil, gas etc. </a:t>
            </a:r>
          </a:p>
          <a:p>
            <a:pPr lvl="1" algn="just"/>
            <a:r>
              <a:rPr lang="en-US" sz="2200" dirty="0"/>
              <a:t>Dependency on non-renewable energy sources can contribute to fuel crisis in future as the supply cannot be adjusted according to the demand (Sharma &amp; Hasan, 2009).</a:t>
            </a:r>
          </a:p>
          <a:p>
            <a:endParaRPr lang="en-US" sz="2400" dirty="0"/>
          </a:p>
          <a:p>
            <a:endParaRPr lang="en-US" dirty="0"/>
          </a:p>
        </p:txBody>
      </p:sp>
      <p:sp>
        <p:nvSpPr>
          <p:cNvPr id="4" name="Slide Number Placeholder 3">
            <a:extLst>
              <a:ext uri="{FF2B5EF4-FFF2-40B4-BE49-F238E27FC236}">
                <a16:creationId xmlns:a16="http://schemas.microsoft.com/office/drawing/2014/main" id="{06EC162D-EB0C-5E77-4CD2-168C24108A71}"/>
              </a:ext>
            </a:extLst>
          </p:cNvPr>
          <p:cNvSpPr>
            <a:spLocks noGrp="1"/>
          </p:cNvSpPr>
          <p:nvPr>
            <p:ph type="sldNum" sz="quarter" idx="12"/>
          </p:nvPr>
        </p:nvSpPr>
        <p:spPr/>
        <p:txBody>
          <a:bodyPr/>
          <a:lstStyle/>
          <a:p>
            <a:fld id="{DF28FB93-0A08-4E7D-8E63-9EFA29F1E093}" type="slidenum">
              <a:rPr lang="en-US" smtClean="0"/>
              <a:pPr/>
              <a:t>23</a:t>
            </a:fld>
            <a:endParaRPr lang="en-US"/>
          </a:p>
        </p:txBody>
      </p:sp>
    </p:spTree>
    <p:extLst>
      <p:ext uri="{BB962C8B-B14F-4D97-AF65-F5344CB8AC3E}">
        <p14:creationId xmlns:p14="http://schemas.microsoft.com/office/powerpoint/2010/main" val="27063389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3ADDE-B733-903E-E118-5A27C05C8F4D}"/>
              </a:ext>
            </a:extLst>
          </p:cNvPr>
          <p:cNvSpPr>
            <a:spLocks noGrp="1"/>
          </p:cNvSpPr>
          <p:nvPr>
            <p:ph type="title"/>
          </p:nvPr>
        </p:nvSpPr>
        <p:spPr>
          <a:xfrm>
            <a:off x="1606045" y="228600"/>
            <a:ext cx="5937755" cy="1188720"/>
          </a:xfrm>
        </p:spPr>
        <p:txBody>
          <a:bodyPr/>
          <a:lstStyle/>
          <a:p>
            <a:r>
              <a:rPr lang="en-US" dirty="0"/>
              <a:t>Classification of energy sources</a:t>
            </a:r>
          </a:p>
        </p:txBody>
      </p:sp>
      <p:sp>
        <p:nvSpPr>
          <p:cNvPr id="3" name="Content Placeholder 2">
            <a:extLst>
              <a:ext uri="{FF2B5EF4-FFF2-40B4-BE49-F238E27FC236}">
                <a16:creationId xmlns:a16="http://schemas.microsoft.com/office/drawing/2014/main" id="{A0A9AF49-18A7-1FEB-5758-69359230D69E}"/>
              </a:ext>
            </a:extLst>
          </p:cNvPr>
          <p:cNvSpPr>
            <a:spLocks noGrp="1"/>
          </p:cNvSpPr>
          <p:nvPr>
            <p:ph idx="1"/>
          </p:nvPr>
        </p:nvSpPr>
        <p:spPr>
          <a:xfrm>
            <a:off x="304800" y="1600200"/>
            <a:ext cx="8534400" cy="4617720"/>
          </a:xfrm>
        </p:spPr>
        <p:txBody>
          <a:bodyPr/>
          <a:lstStyle/>
          <a:p>
            <a:r>
              <a:rPr lang="en-US" sz="2400" dirty="0"/>
              <a:t>Conventional and Non-conventional Energy Resources</a:t>
            </a:r>
          </a:p>
          <a:p>
            <a:pPr lvl="1" algn="just"/>
            <a:r>
              <a:rPr lang="en-US" sz="2200" dirty="0"/>
              <a:t>Conventional energy sources are those which are being used orthodoxly in the world today. </a:t>
            </a:r>
          </a:p>
          <a:p>
            <a:pPr lvl="1" algn="just"/>
            <a:r>
              <a:rPr lang="en-US" sz="2200" dirty="0"/>
              <a:t>Coal, oil and gas are commonly known as conventional energy resources. </a:t>
            </a:r>
          </a:p>
          <a:p>
            <a:pPr lvl="1" algn="just"/>
            <a:r>
              <a:rPr lang="en-US" sz="2200" dirty="0"/>
              <a:t>Conventional energy sources get depleted and are non-renewable. </a:t>
            </a:r>
          </a:p>
          <a:p>
            <a:pPr lvl="1" algn="just"/>
            <a:r>
              <a:rPr lang="en-US" sz="2200" dirty="0"/>
              <a:t>Solar energy, wind energy, agricultural waste etc. are classified as the non-conventional energy resources. </a:t>
            </a:r>
          </a:p>
          <a:p>
            <a:endParaRPr lang="en-US" sz="2400" dirty="0"/>
          </a:p>
          <a:p>
            <a:endParaRPr lang="en-US" dirty="0"/>
          </a:p>
        </p:txBody>
      </p:sp>
      <p:sp>
        <p:nvSpPr>
          <p:cNvPr id="4" name="Slide Number Placeholder 3">
            <a:extLst>
              <a:ext uri="{FF2B5EF4-FFF2-40B4-BE49-F238E27FC236}">
                <a16:creationId xmlns:a16="http://schemas.microsoft.com/office/drawing/2014/main" id="{06EC162D-EB0C-5E77-4CD2-168C24108A71}"/>
              </a:ext>
            </a:extLst>
          </p:cNvPr>
          <p:cNvSpPr>
            <a:spLocks noGrp="1"/>
          </p:cNvSpPr>
          <p:nvPr>
            <p:ph type="sldNum" sz="quarter" idx="12"/>
          </p:nvPr>
        </p:nvSpPr>
        <p:spPr/>
        <p:txBody>
          <a:bodyPr/>
          <a:lstStyle/>
          <a:p>
            <a:fld id="{DF28FB93-0A08-4E7D-8E63-9EFA29F1E093}" type="slidenum">
              <a:rPr lang="en-US" smtClean="0"/>
              <a:pPr/>
              <a:t>24</a:t>
            </a:fld>
            <a:endParaRPr lang="en-US"/>
          </a:p>
        </p:txBody>
      </p:sp>
    </p:spTree>
    <p:extLst>
      <p:ext uri="{BB962C8B-B14F-4D97-AF65-F5344CB8AC3E}">
        <p14:creationId xmlns:p14="http://schemas.microsoft.com/office/powerpoint/2010/main" val="32215093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5BF52-7D5F-76C8-B086-6849B044FC75}"/>
              </a:ext>
            </a:extLst>
          </p:cNvPr>
          <p:cNvSpPr>
            <a:spLocks noGrp="1"/>
          </p:cNvSpPr>
          <p:nvPr>
            <p:ph type="title"/>
          </p:nvPr>
        </p:nvSpPr>
        <p:spPr>
          <a:xfrm>
            <a:off x="1631445" y="304800"/>
            <a:ext cx="5937755" cy="1188720"/>
          </a:xfrm>
        </p:spPr>
        <p:txBody>
          <a:bodyPr/>
          <a:lstStyle/>
          <a:p>
            <a:r>
              <a:rPr lang="en-US" dirty="0"/>
              <a:t>Relationship of energy and development</a:t>
            </a:r>
          </a:p>
        </p:txBody>
      </p:sp>
      <p:sp>
        <p:nvSpPr>
          <p:cNvPr id="3" name="Content Placeholder 2">
            <a:extLst>
              <a:ext uri="{FF2B5EF4-FFF2-40B4-BE49-F238E27FC236}">
                <a16:creationId xmlns:a16="http://schemas.microsoft.com/office/drawing/2014/main" id="{6B5CD081-B6A6-3D22-FC5A-2C95D4DA2369}"/>
              </a:ext>
            </a:extLst>
          </p:cNvPr>
          <p:cNvSpPr>
            <a:spLocks noGrp="1"/>
          </p:cNvSpPr>
          <p:nvPr>
            <p:ph idx="1"/>
          </p:nvPr>
        </p:nvSpPr>
        <p:spPr>
          <a:xfrm>
            <a:off x="457200" y="1676400"/>
            <a:ext cx="8148672" cy="4541520"/>
          </a:xfrm>
        </p:spPr>
        <p:txBody>
          <a:bodyPr>
            <a:normAutofit fontScale="92500"/>
          </a:bodyPr>
          <a:lstStyle/>
          <a:p>
            <a:pPr algn="just"/>
            <a:r>
              <a:rPr lang="en-US" sz="2400" dirty="0"/>
              <a:t>Energy is directly related with development. </a:t>
            </a:r>
          </a:p>
          <a:p>
            <a:pPr algn="just"/>
            <a:r>
              <a:rPr lang="en-US" sz="2400" dirty="0"/>
              <a:t>The measure of energy consumption of a country reflects the development of the country as well. </a:t>
            </a:r>
          </a:p>
          <a:p>
            <a:pPr algn="just"/>
            <a:r>
              <a:rPr lang="en-US" sz="2400" dirty="0"/>
              <a:t>It can be understood by the fact that the quantity and quality of energy consumed varies greatly among developed and developing countries (</a:t>
            </a:r>
            <a:r>
              <a:rPr lang="en-US" sz="2400" dirty="0" err="1"/>
              <a:t>Singal</a:t>
            </a:r>
            <a:r>
              <a:rPr lang="en-US" sz="2400" dirty="0"/>
              <a:t>, 2011). </a:t>
            </a:r>
          </a:p>
          <a:p>
            <a:pPr algn="just"/>
            <a:r>
              <a:rPr lang="en-US" sz="2400" dirty="0"/>
              <a:t>Energy is basic requirement to fulfill the basic human needs. </a:t>
            </a:r>
          </a:p>
          <a:p>
            <a:pPr algn="just"/>
            <a:r>
              <a:rPr lang="en-US" sz="2400" dirty="0"/>
              <a:t>For every aspect of human development that is social, economic and environment, energy is required. </a:t>
            </a:r>
          </a:p>
          <a:p>
            <a:pPr algn="just"/>
            <a:r>
              <a:rPr lang="en-US" sz="2400" dirty="0"/>
              <a:t>Researches have shown two-way causality relationship between the energy consumption and economic growth (Zhang &amp; Xin, 2011). </a:t>
            </a:r>
          </a:p>
          <a:p>
            <a:endParaRPr lang="en-US" sz="2400" dirty="0"/>
          </a:p>
          <a:p>
            <a:endParaRPr lang="en-US" dirty="0"/>
          </a:p>
        </p:txBody>
      </p:sp>
      <p:sp>
        <p:nvSpPr>
          <p:cNvPr id="4" name="Slide Number Placeholder 3">
            <a:extLst>
              <a:ext uri="{FF2B5EF4-FFF2-40B4-BE49-F238E27FC236}">
                <a16:creationId xmlns:a16="http://schemas.microsoft.com/office/drawing/2014/main" id="{65D95DB3-D86E-C986-1251-30C73694E1E6}"/>
              </a:ext>
            </a:extLst>
          </p:cNvPr>
          <p:cNvSpPr>
            <a:spLocks noGrp="1"/>
          </p:cNvSpPr>
          <p:nvPr>
            <p:ph type="sldNum" sz="quarter" idx="12"/>
          </p:nvPr>
        </p:nvSpPr>
        <p:spPr/>
        <p:txBody>
          <a:bodyPr/>
          <a:lstStyle/>
          <a:p>
            <a:fld id="{DF28FB93-0A08-4E7D-8E63-9EFA29F1E093}" type="slidenum">
              <a:rPr lang="en-US" smtClean="0"/>
              <a:pPr/>
              <a:t>25</a:t>
            </a:fld>
            <a:endParaRPr lang="en-US"/>
          </a:p>
        </p:txBody>
      </p:sp>
    </p:spTree>
    <p:extLst>
      <p:ext uri="{BB962C8B-B14F-4D97-AF65-F5344CB8AC3E}">
        <p14:creationId xmlns:p14="http://schemas.microsoft.com/office/powerpoint/2010/main" val="22565131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5BF52-7D5F-76C8-B086-6849B044FC75}"/>
              </a:ext>
            </a:extLst>
          </p:cNvPr>
          <p:cNvSpPr>
            <a:spLocks noGrp="1"/>
          </p:cNvSpPr>
          <p:nvPr>
            <p:ph type="title"/>
          </p:nvPr>
        </p:nvSpPr>
        <p:spPr>
          <a:xfrm>
            <a:off x="1631445" y="304800"/>
            <a:ext cx="5937755" cy="1188720"/>
          </a:xfrm>
        </p:spPr>
        <p:txBody>
          <a:bodyPr/>
          <a:lstStyle/>
          <a:p>
            <a:r>
              <a:rPr lang="en-US" dirty="0"/>
              <a:t>Relationship of energy and development</a:t>
            </a:r>
          </a:p>
        </p:txBody>
      </p:sp>
      <p:sp>
        <p:nvSpPr>
          <p:cNvPr id="3" name="Content Placeholder 2">
            <a:extLst>
              <a:ext uri="{FF2B5EF4-FFF2-40B4-BE49-F238E27FC236}">
                <a16:creationId xmlns:a16="http://schemas.microsoft.com/office/drawing/2014/main" id="{6B5CD081-B6A6-3D22-FC5A-2C95D4DA2369}"/>
              </a:ext>
            </a:extLst>
          </p:cNvPr>
          <p:cNvSpPr>
            <a:spLocks noGrp="1"/>
          </p:cNvSpPr>
          <p:nvPr>
            <p:ph idx="1"/>
          </p:nvPr>
        </p:nvSpPr>
        <p:spPr>
          <a:xfrm>
            <a:off x="457200" y="1676400"/>
            <a:ext cx="8148672" cy="4541520"/>
          </a:xfrm>
        </p:spPr>
        <p:txBody>
          <a:bodyPr>
            <a:normAutofit/>
          </a:bodyPr>
          <a:lstStyle/>
          <a:p>
            <a:pPr algn="just"/>
            <a:r>
              <a:rPr lang="en-US" sz="2400" dirty="0"/>
              <a:t>With the increase in availability of energy, economic development takes place and economic development also triggers the usage of energy. </a:t>
            </a:r>
          </a:p>
          <a:p>
            <a:pPr marR="0" lvl="0" algn="just">
              <a:spcAft>
                <a:spcPts val="0"/>
              </a:spcAft>
            </a:pPr>
            <a:r>
              <a:rPr lang="en-US" sz="2400" dirty="0"/>
              <a:t>Replacing the traditional energy sources which contribute to pollution and harmful environmental impact, with clean energy sources can lead to environment conservation. </a:t>
            </a:r>
          </a:p>
          <a:p>
            <a:pPr marR="0" lvl="0" algn="just">
              <a:spcAft>
                <a:spcPts val="1000"/>
              </a:spcAft>
            </a:pPr>
            <a:r>
              <a:rPr lang="en-US" sz="2400" dirty="0"/>
              <a:t>With the development in infrastructures, industries and technological advances, the energy consumption also increases. </a:t>
            </a:r>
          </a:p>
          <a:p>
            <a:endParaRPr lang="en-US" sz="2400" dirty="0"/>
          </a:p>
          <a:p>
            <a:endParaRPr lang="en-US" dirty="0"/>
          </a:p>
        </p:txBody>
      </p:sp>
      <p:sp>
        <p:nvSpPr>
          <p:cNvPr id="4" name="Slide Number Placeholder 3">
            <a:extLst>
              <a:ext uri="{FF2B5EF4-FFF2-40B4-BE49-F238E27FC236}">
                <a16:creationId xmlns:a16="http://schemas.microsoft.com/office/drawing/2014/main" id="{65D95DB3-D86E-C986-1251-30C73694E1E6}"/>
              </a:ext>
            </a:extLst>
          </p:cNvPr>
          <p:cNvSpPr>
            <a:spLocks noGrp="1"/>
          </p:cNvSpPr>
          <p:nvPr>
            <p:ph type="sldNum" sz="quarter" idx="12"/>
          </p:nvPr>
        </p:nvSpPr>
        <p:spPr/>
        <p:txBody>
          <a:bodyPr/>
          <a:lstStyle/>
          <a:p>
            <a:fld id="{DF28FB93-0A08-4E7D-8E63-9EFA29F1E093}" type="slidenum">
              <a:rPr lang="en-US" smtClean="0"/>
              <a:pPr/>
              <a:t>26</a:t>
            </a:fld>
            <a:endParaRPr lang="en-US"/>
          </a:p>
        </p:txBody>
      </p:sp>
    </p:spTree>
    <p:extLst>
      <p:ext uri="{BB962C8B-B14F-4D97-AF65-F5344CB8AC3E}">
        <p14:creationId xmlns:p14="http://schemas.microsoft.com/office/powerpoint/2010/main" val="34578309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31727-76A9-6BFD-CC17-A6D451FBA76F}"/>
              </a:ext>
            </a:extLst>
          </p:cNvPr>
          <p:cNvSpPr>
            <a:spLocks noGrp="1"/>
          </p:cNvSpPr>
          <p:nvPr>
            <p:ph type="title"/>
          </p:nvPr>
        </p:nvSpPr>
        <p:spPr>
          <a:xfrm>
            <a:off x="1606045" y="228600"/>
            <a:ext cx="5937755" cy="1188720"/>
          </a:xfrm>
        </p:spPr>
        <p:txBody>
          <a:bodyPr/>
          <a:lstStyle/>
          <a:p>
            <a:r>
              <a:rPr lang="en-US" dirty="0"/>
              <a:t>Role of energy in achieving </a:t>
            </a:r>
            <a:r>
              <a:rPr lang="en-US" dirty="0" err="1"/>
              <a:t>hdi</a:t>
            </a:r>
            <a:endParaRPr lang="en-US" dirty="0"/>
          </a:p>
        </p:txBody>
      </p:sp>
      <p:sp>
        <p:nvSpPr>
          <p:cNvPr id="3" name="Content Placeholder 2">
            <a:extLst>
              <a:ext uri="{FF2B5EF4-FFF2-40B4-BE49-F238E27FC236}">
                <a16:creationId xmlns:a16="http://schemas.microsoft.com/office/drawing/2014/main" id="{DA5721FF-265E-9954-865A-E301E3E67422}"/>
              </a:ext>
            </a:extLst>
          </p:cNvPr>
          <p:cNvSpPr>
            <a:spLocks noGrp="1"/>
          </p:cNvSpPr>
          <p:nvPr>
            <p:ph idx="1"/>
          </p:nvPr>
        </p:nvSpPr>
        <p:spPr>
          <a:xfrm>
            <a:off x="533400" y="1676400"/>
            <a:ext cx="8229600" cy="4541520"/>
          </a:xfrm>
        </p:spPr>
        <p:txBody>
          <a:bodyPr>
            <a:normAutofit fontScale="85000" lnSpcReduction="20000"/>
          </a:bodyPr>
          <a:lstStyle/>
          <a:p>
            <a:pPr algn="just"/>
            <a:r>
              <a:rPr lang="en-US" sz="2400" dirty="0"/>
              <a:t>Human Development Index is the representation of mean years of schooling, expected years of schooling, life expectancy at birth and gross national income (GNI) per capita. </a:t>
            </a:r>
          </a:p>
          <a:p>
            <a:pPr algn="just"/>
            <a:r>
              <a:rPr lang="en-US" sz="2400" dirty="0"/>
              <a:t>It was developed by United Nations since 1990 to measure the social and economic development level of various countries (Investopedia, 2022). </a:t>
            </a:r>
          </a:p>
          <a:p>
            <a:pPr algn="just"/>
            <a:r>
              <a:rPr lang="en-US" sz="2400" dirty="0"/>
              <a:t>HDI is the geometric mean of normalized indices for each of the three dimension; a long and healthy life, being knowledgeable and have a decent standard of living. </a:t>
            </a:r>
          </a:p>
          <a:p>
            <a:pPr algn="just"/>
            <a:r>
              <a:rPr lang="en-US" sz="2400" dirty="0"/>
              <a:t>The measure of healthy life is given by the life expectancy at birth, education is given by the mean years of schooling for adults aged 25 years and more and expected years of schooling for children of school entering age. </a:t>
            </a:r>
          </a:p>
          <a:p>
            <a:pPr algn="just"/>
            <a:r>
              <a:rPr lang="en-US" sz="2400" dirty="0"/>
              <a:t>The standard of living dimension is measured by gross national income per capita. </a:t>
            </a:r>
          </a:p>
          <a:p>
            <a:pPr algn="just"/>
            <a:r>
              <a:rPr lang="en-US" sz="2400" dirty="0"/>
              <a:t>The three HDI dimension indices are then represented by a composite index using geometric mean (UNDP, 2022). </a:t>
            </a:r>
          </a:p>
          <a:p>
            <a:endParaRPr lang="en-US" dirty="0"/>
          </a:p>
        </p:txBody>
      </p:sp>
      <p:sp>
        <p:nvSpPr>
          <p:cNvPr id="4" name="Slide Number Placeholder 3">
            <a:extLst>
              <a:ext uri="{FF2B5EF4-FFF2-40B4-BE49-F238E27FC236}">
                <a16:creationId xmlns:a16="http://schemas.microsoft.com/office/drawing/2014/main" id="{FA567468-8FF3-B1FD-4DFA-65574533FBB7}"/>
              </a:ext>
            </a:extLst>
          </p:cNvPr>
          <p:cNvSpPr>
            <a:spLocks noGrp="1"/>
          </p:cNvSpPr>
          <p:nvPr>
            <p:ph type="sldNum" sz="quarter" idx="12"/>
          </p:nvPr>
        </p:nvSpPr>
        <p:spPr/>
        <p:txBody>
          <a:bodyPr/>
          <a:lstStyle/>
          <a:p>
            <a:fld id="{DF28FB93-0A08-4E7D-8E63-9EFA29F1E093}" type="slidenum">
              <a:rPr lang="en-US" smtClean="0"/>
              <a:pPr/>
              <a:t>27</a:t>
            </a:fld>
            <a:endParaRPr lang="en-US"/>
          </a:p>
        </p:txBody>
      </p:sp>
    </p:spTree>
    <p:extLst>
      <p:ext uri="{BB962C8B-B14F-4D97-AF65-F5344CB8AC3E}">
        <p14:creationId xmlns:p14="http://schemas.microsoft.com/office/powerpoint/2010/main" val="18234706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31727-76A9-6BFD-CC17-A6D451FBA76F}"/>
              </a:ext>
            </a:extLst>
          </p:cNvPr>
          <p:cNvSpPr>
            <a:spLocks noGrp="1"/>
          </p:cNvSpPr>
          <p:nvPr>
            <p:ph type="title"/>
          </p:nvPr>
        </p:nvSpPr>
        <p:spPr>
          <a:xfrm>
            <a:off x="1603121" y="141224"/>
            <a:ext cx="5937755" cy="1188720"/>
          </a:xfrm>
        </p:spPr>
        <p:txBody>
          <a:bodyPr/>
          <a:lstStyle/>
          <a:p>
            <a:r>
              <a:rPr lang="en-US"/>
              <a:t>Role of energy in achieving hdi</a:t>
            </a:r>
            <a:endParaRPr lang="en-US" dirty="0"/>
          </a:p>
        </p:txBody>
      </p:sp>
      <p:sp>
        <p:nvSpPr>
          <p:cNvPr id="4" name="Slide Number Placeholder 3">
            <a:extLst>
              <a:ext uri="{FF2B5EF4-FFF2-40B4-BE49-F238E27FC236}">
                <a16:creationId xmlns:a16="http://schemas.microsoft.com/office/drawing/2014/main" id="{FA567468-8FF3-B1FD-4DFA-65574533FBB7}"/>
              </a:ext>
            </a:extLst>
          </p:cNvPr>
          <p:cNvSpPr>
            <a:spLocks noGrp="1"/>
          </p:cNvSpPr>
          <p:nvPr>
            <p:ph type="sldNum" sz="quarter" idx="12"/>
          </p:nvPr>
        </p:nvSpPr>
        <p:spPr/>
        <p:txBody>
          <a:bodyPr/>
          <a:lstStyle/>
          <a:p>
            <a:fld id="{DF28FB93-0A08-4E7D-8E63-9EFA29F1E093}" type="slidenum">
              <a:rPr lang="en-US" smtClean="0"/>
              <a:pPr/>
              <a:t>28</a:t>
            </a:fld>
            <a:endParaRPr lang="en-US"/>
          </a:p>
        </p:txBody>
      </p:sp>
      <p:graphicFrame>
        <p:nvGraphicFramePr>
          <p:cNvPr id="6" name="Table 5">
            <a:extLst>
              <a:ext uri="{FF2B5EF4-FFF2-40B4-BE49-F238E27FC236}">
                <a16:creationId xmlns:a16="http://schemas.microsoft.com/office/drawing/2014/main" id="{C22E9A22-F844-97AE-8A60-584219850751}"/>
              </a:ext>
            </a:extLst>
          </p:cNvPr>
          <p:cNvGraphicFramePr>
            <a:graphicFrameLocks noGrp="1"/>
          </p:cNvGraphicFramePr>
          <p:nvPr>
            <p:extLst>
              <p:ext uri="{D42A27DB-BD31-4B8C-83A1-F6EECF244321}">
                <p14:modId xmlns:p14="http://schemas.microsoft.com/office/powerpoint/2010/main" val="4181439322"/>
              </p:ext>
            </p:extLst>
          </p:nvPr>
        </p:nvGraphicFramePr>
        <p:xfrm>
          <a:off x="345263" y="1430020"/>
          <a:ext cx="8453473" cy="5053584"/>
        </p:xfrm>
        <a:graphic>
          <a:graphicData uri="http://schemas.openxmlformats.org/drawingml/2006/table">
            <a:tbl>
              <a:tblPr firstRow="1" firstCol="1" bandRow="1"/>
              <a:tblGrid>
                <a:gridCol w="686422">
                  <a:extLst>
                    <a:ext uri="{9D8B030D-6E8A-4147-A177-3AD203B41FA5}">
                      <a16:colId xmlns:a16="http://schemas.microsoft.com/office/drawing/2014/main" val="2444481123"/>
                    </a:ext>
                  </a:extLst>
                </a:gridCol>
                <a:gridCol w="1142378">
                  <a:extLst>
                    <a:ext uri="{9D8B030D-6E8A-4147-A177-3AD203B41FA5}">
                      <a16:colId xmlns:a16="http://schemas.microsoft.com/office/drawing/2014/main" val="3407106835"/>
                    </a:ext>
                  </a:extLst>
                </a:gridCol>
                <a:gridCol w="1564424">
                  <a:extLst>
                    <a:ext uri="{9D8B030D-6E8A-4147-A177-3AD203B41FA5}">
                      <a16:colId xmlns:a16="http://schemas.microsoft.com/office/drawing/2014/main" val="3973970316"/>
                    </a:ext>
                  </a:extLst>
                </a:gridCol>
                <a:gridCol w="1407376">
                  <a:extLst>
                    <a:ext uri="{9D8B030D-6E8A-4147-A177-3AD203B41FA5}">
                      <a16:colId xmlns:a16="http://schemas.microsoft.com/office/drawing/2014/main" val="3191256053"/>
                    </a:ext>
                  </a:extLst>
                </a:gridCol>
                <a:gridCol w="1103305">
                  <a:extLst>
                    <a:ext uri="{9D8B030D-6E8A-4147-A177-3AD203B41FA5}">
                      <a16:colId xmlns:a16="http://schemas.microsoft.com/office/drawing/2014/main" val="3213667841"/>
                    </a:ext>
                  </a:extLst>
                </a:gridCol>
                <a:gridCol w="1134456">
                  <a:extLst>
                    <a:ext uri="{9D8B030D-6E8A-4147-A177-3AD203B41FA5}">
                      <a16:colId xmlns:a16="http://schemas.microsoft.com/office/drawing/2014/main" val="2362789555"/>
                    </a:ext>
                  </a:extLst>
                </a:gridCol>
                <a:gridCol w="1415112">
                  <a:extLst>
                    <a:ext uri="{9D8B030D-6E8A-4147-A177-3AD203B41FA5}">
                      <a16:colId xmlns:a16="http://schemas.microsoft.com/office/drawing/2014/main" val="864240805"/>
                    </a:ext>
                  </a:extLst>
                </a:gridCol>
              </a:tblGrid>
              <a:tr h="1911968">
                <a:tc>
                  <a:txBody>
                    <a:bodyPr/>
                    <a:lstStyle/>
                    <a:p>
                      <a:pPr marL="0" marR="0" algn="ctr">
                        <a:lnSpc>
                          <a:spcPct val="150000"/>
                        </a:lnSpc>
                        <a:spcBef>
                          <a:spcPts val="0"/>
                        </a:spcBef>
                        <a:spcAft>
                          <a:spcPts val="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HDI Rank</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Country</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Human Development Index (HDI)</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Life Expectancy at birth (Years)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pPr>
                      <a:r>
                        <a:rPr lang="en-US" sz="1800" b="1">
                          <a:effectLst/>
                          <a:latin typeface="Times New Roman" panose="02020603050405020304" pitchFamily="18" charset="0"/>
                          <a:ea typeface="Calibri" panose="020F0502020204030204" pitchFamily="34" charset="0"/>
                          <a:cs typeface="Times New Roman" panose="02020603050405020304" pitchFamily="18" charset="0"/>
                        </a:rPr>
                        <a:t>Mean years of Schooling (Years)</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pPr>
                      <a:r>
                        <a:rPr lang="en-US" sz="1800" b="1">
                          <a:effectLst/>
                          <a:latin typeface="Times New Roman" panose="02020603050405020304" pitchFamily="18" charset="0"/>
                          <a:ea typeface="Calibri" panose="020F0502020204030204" pitchFamily="34" charset="0"/>
                          <a:cs typeface="Times New Roman" panose="02020603050405020304" pitchFamily="18" charset="0"/>
                        </a:rPr>
                        <a:t>Gross national income (GNI) per capita ($)</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pPr>
                      <a:r>
                        <a:rPr lang="en-US" sz="1800" b="1">
                          <a:effectLst/>
                          <a:latin typeface="Times New Roman" panose="02020603050405020304" pitchFamily="18" charset="0"/>
                          <a:ea typeface="Calibri" panose="020F0502020204030204" pitchFamily="34" charset="0"/>
                          <a:cs typeface="Times New Roman" panose="02020603050405020304" pitchFamily="18" charset="0"/>
                        </a:rPr>
                        <a:t>Per Capita Energy Consumption (kWh) {2021]</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9315265"/>
                  </a:ext>
                </a:extLst>
              </a:tr>
              <a:tr h="344811">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Switzerland</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0.962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84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13.9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66,933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34,227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470180"/>
                  </a:ext>
                </a:extLst>
              </a:tr>
              <a:tr h="344811">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Norway</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0.961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83.2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13.0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64,660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103,944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74767664"/>
                  </a:ext>
                </a:extLst>
              </a:tr>
              <a:tr h="1128389">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19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Korea (Republic of)</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0.925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83.7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16.5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44,501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68,087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26468138"/>
                  </a:ext>
                </a:extLst>
              </a:tr>
              <a:tr h="344811">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132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India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0.633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67.2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6.7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6,590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7,063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3052425"/>
                  </a:ext>
                </a:extLst>
              </a:tr>
              <a:tr h="344811">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143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Nepal</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0.602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68.4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5.1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4,192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1,530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78584368"/>
                  </a:ext>
                </a:extLst>
              </a:tr>
            </a:tbl>
          </a:graphicData>
        </a:graphic>
      </p:graphicFrame>
      <p:sp>
        <p:nvSpPr>
          <p:cNvPr id="8" name="TextBox 7">
            <a:extLst>
              <a:ext uri="{FF2B5EF4-FFF2-40B4-BE49-F238E27FC236}">
                <a16:creationId xmlns:a16="http://schemas.microsoft.com/office/drawing/2014/main" id="{E5D36AD2-87A1-2F24-D4B8-3DC9CA3CFC0F}"/>
              </a:ext>
            </a:extLst>
          </p:cNvPr>
          <p:cNvSpPr txBox="1"/>
          <p:nvPr/>
        </p:nvSpPr>
        <p:spPr>
          <a:xfrm>
            <a:off x="345263" y="6354643"/>
            <a:ext cx="4572000" cy="458074"/>
          </a:xfrm>
          <a:prstGeom prst="rect">
            <a:avLst/>
          </a:prstGeom>
          <a:noFill/>
        </p:spPr>
        <p:txBody>
          <a:bodyPr wrap="square">
            <a:spAutoFit/>
          </a:bodyPr>
          <a:lstStyle/>
          <a:p>
            <a:pPr marL="0" marR="0" algn="just">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rPr>
              <a:t>(UNDP-HDR, 2022)</a:t>
            </a:r>
          </a:p>
        </p:txBody>
      </p:sp>
    </p:spTree>
    <p:extLst>
      <p:ext uri="{BB962C8B-B14F-4D97-AF65-F5344CB8AC3E}">
        <p14:creationId xmlns:p14="http://schemas.microsoft.com/office/powerpoint/2010/main" val="12060341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31727-76A9-6BFD-CC17-A6D451FBA76F}"/>
              </a:ext>
            </a:extLst>
          </p:cNvPr>
          <p:cNvSpPr>
            <a:spLocks noGrp="1"/>
          </p:cNvSpPr>
          <p:nvPr>
            <p:ph type="title"/>
          </p:nvPr>
        </p:nvSpPr>
        <p:spPr>
          <a:xfrm>
            <a:off x="1606045" y="228600"/>
            <a:ext cx="5937755" cy="1188720"/>
          </a:xfrm>
        </p:spPr>
        <p:txBody>
          <a:bodyPr/>
          <a:lstStyle/>
          <a:p>
            <a:r>
              <a:rPr lang="en-US" dirty="0"/>
              <a:t>Role of energy in achieving </a:t>
            </a:r>
            <a:r>
              <a:rPr lang="en-US" dirty="0" err="1"/>
              <a:t>hdi</a:t>
            </a:r>
            <a:endParaRPr lang="en-US" dirty="0"/>
          </a:p>
        </p:txBody>
      </p:sp>
      <p:sp>
        <p:nvSpPr>
          <p:cNvPr id="3" name="Content Placeholder 2">
            <a:extLst>
              <a:ext uri="{FF2B5EF4-FFF2-40B4-BE49-F238E27FC236}">
                <a16:creationId xmlns:a16="http://schemas.microsoft.com/office/drawing/2014/main" id="{DA5721FF-265E-9954-865A-E301E3E67422}"/>
              </a:ext>
            </a:extLst>
          </p:cNvPr>
          <p:cNvSpPr>
            <a:spLocks noGrp="1"/>
          </p:cNvSpPr>
          <p:nvPr>
            <p:ph idx="1"/>
          </p:nvPr>
        </p:nvSpPr>
        <p:spPr>
          <a:xfrm>
            <a:off x="533400" y="1676400"/>
            <a:ext cx="8229600" cy="4541520"/>
          </a:xfrm>
        </p:spPr>
        <p:txBody>
          <a:bodyPr>
            <a:normAutofit lnSpcReduction="10000"/>
          </a:bodyPr>
          <a:lstStyle/>
          <a:p>
            <a:pPr algn="just"/>
            <a:r>
              <a:rPr lang="en-US" sz="2400" dirty="0"/>
              <a:t>Human Development Index is the representation of mean years of schooling, expected years of schooling, life expectancy at birth and gross national income (GNI) per capita. </a:t>
            </a:r>
          </a:p>
          <a:p>
            <a:pPr algn="just"/>
            <a:r>
              <a:rPr lang="en-US" sz="2400" dirty="0"/>
              <a:t>It was developed by United Nations since 1990 to measure the social and economic development level of various countries (Investopedia, 2022). </a:t>
            </a:r>
          </a:p>
          <a:p>
            <a:pPr algn="just"/>
            <a:r>
              <a:rPr lang="en-US" sz="2400" dirty="0"/>
              <a:t>HDI is the geometric mean of normalized indices for each of the three dimension; </a:t>
            </a:r>
          </a:p>
          <a:p>
            <a:pPr lvl="1" algn="just"/>
            <a:r>
              <a:rPr lang="en-US" sz="2200" dirty="0"/>
              <a:t>a long and healthy life, </a:t>
            </a:r>
          </a:p>
          <a:p>
            <a:pPr lvl="1" algn="just"/>
            <a:r>
              <a:rPr lang="en-US" sz="2200" dirty="0"/>
              <a:t>being knowledgeable and </a:t>
            </a:r>
          </a:p>
          <a:p>
            <a:pPr marL="457200" lvl="2" indent="0" algn="just">
              <a:buNone/>
            </a:pPr>
            <a:r>
              <a:rPr lang="en-US" sz="2200" dirty="0"/>
              <a:t>have a decent standard of living. </a:t>
            </a:r>
          </a:p>
          <a:p>
            <a:endParaRPr lang="en-US" dirty="0"/>
          </a:p>
        </p:txBody>
      </p:sp>
      <p:sp>
        <p:nvSpPr>
          <p:cNvPr id="4" name="Slide Number Placeholder 3">
            <a:extLst>
              <a:ext uri="{FF2B5EF4-FFF2-40B4-BE49-F238E27FC236}">
                <a16:creationId xmlns:a16="http://schemas.microsoft.com/office/drawing/2014/main" id="{FA567468-8FF3-B1FD-4DFA-65574533FBB7}"/>
              </a:ext>
            </a:extLst>
          </p:cNvPr>
          <p:cNvSpPr>
            <a:spLocks noGrp="1"/>
          </p:cNvSpPr>
          <p:nvPr>
            <p:ph type="sldNum" sz="quarter" idx="12"/>
          </p:nvPr>
        </p:nvSpPr>
        <p:spPr/>
        <p:txBody>
          <a:bodyPr/>
          <a:lstStyle/>
          <a:p>
            <a:fld id="{DF28FB93-0A08-4E7D-8E63-9EFA29F1E093}" type="slidenum">
              <a:rPr lang="en-US" smtClean="0"/>
              <a:pPr/>
              <a:t>29</a:t>
            </a:fld>
            <a:endParaRPr lang="en-US"/>
          </a:p>
        </p:txBody>
      </p:sp>
    </p:spTree>
    <p:extLst>
      <p:ext uri="{BB962C8B-B14F-4D97-AF65-F5344CB8AC3E}">
        <p14:creationId xmlns:p14="http://schemas.microsoft.com/office/powerpoint/2010/main" val="36624250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31727-76A9-6BFD-CC17-A6D451FBA76F}"/>
              </a:ext>
            </a:extLst>
          </p:cNvPr>
          <p:cNvSpPr>
            <a:spLocks noGrp="1"/>
          </p:cNvSpPr>
          <p:nvPr>
            <p:ph type="title"/>
          </p:nvPr>
        </p:nvSpPr>
        <p:spPr>
          <a:xfrm>
            <a:off x="1606045" y="228600"/>
            <a:ext cx="5937755" cy="1188720"/>
          </a:xfrm>
        </p:spPr>
        <p:txBody>
          <a:bodyPr/>
          <a:lstStyle/>
          <a:p>
            <a:r>
              <a:rPr lang="en-US" dirty="0"/>
              <a:t>Role of energy in achieving </a:t>
            </a:r>
            <a:r>
              <a:rPr lang="en-US" dirty="0" err="1"/>
              <a:t>hdi</a:t>
            </a:r>
            <a:endParaRPr lang="en-US" dirty="0"/>
          </a:p>
        </p:txBody>
      </p:sp>
      <p:sp>
        <p:nvSpPr>
          <p:cNvPr id="3" name="Content Placeholder 2">
            <a:extLst>
              <a:ext uri="{FF2B5EF4-FFF2-40B4-BE49-F238E27FC236}">
                <a16:creationId xmlns:a16="http://schemas.microsoft.com/office/drawing/2014/main" id="{DA5721FF-265E-9954-865A-E301E3E67422}"/>
              </a:ext>
            </a:extLst>
          </p:cNvPr>
          <p:cNvSpPr>
            <a:spLocks noGrp="1"/>
          </p:cNvSpPr>
          <p:nvPr>
            <p:ph idx="1"/>
          </p:nvPr>
        </p:nvSpPr>
        <p:spPr>
          <a:xfrm>
            <a:off x="533400" y="1676400"/>
            <a:ext cx="8229600" cy="4541520"/>
          </a:xfrm>
        </p:spPr>
        <p:txBody>
          <a:bodyPr>
            <a:normAutofit/>
          </a:bodyPr>
          <a:lstStyle/>
          <a:p>
            <a:pPr algn="just"/>
            <a:r>
              <a:rPr lang="en-US" sz="2400" dirty="0"/>
              <a:t>The measure of healthy life is given by the life expectancy at birth, education is given by the mean years of schooling for adults aged 25 years and more and expected years of schooling for children of school entering age. </a:t>
            </a:r>
          </a:p>
          <a:p>
            <a:pPr algn="just"/>
            <a:r>
              <a:rPr lang="en-US" sz="2400" dirty="0"/>
              <a:t>The standard of living dimension is measured by gross national income per capita. </a:t>
            </a:r>
          </a:p>
          <a:p>
            <a:pPr algn="just"/>
            <a:r>
              <a:rPr lang="en-US" sz="2400" dirty="0"/>
              <a:t>The three HDI dimension indices are then represented by a composite index using geometric mean (UNDP, 2022). </a:t>
            </a:r>
          </a:p>
          <a:p>
            <a:endParaRPr lang="en-US" dirty="0"/>
          </a:p>
        </p:txBody>
      </p:sp>
      <p:sp>
        <p:nvSpPr>
          <p:cNvPr id="4" name="Slide Number Placeholder 3">
            <a:extLst>
              <a:ext uri="{FF2B5EF4-FFF2-40B4-BE49-F238E27FC236}">
                <a16:creationId xmlns:a16="http://schemas.microsoft.com/office/drawing/2014/main" id="{FA567468-8FF3-B1FD-4DFA-65574533FBB7}"/>
              </a:ext>
            </a:extLst>
          </p:cNvPr>
          <p:cNvSpPr>
            <a:spLocks noGrp="1"/>
          </p:cNvSpPr>
          <p:nvPr>
            <p:ph type="sldNum" sz="quarter" idx="12"/>
          </p:nvPr>
        </p:nvSpPr>
        <p:spPr/>
        <p:txBody>
          <a:bodyPr/>
          <a:lstStyle/>
          <a:p>
            <a:fld id="{DF28FB93-0A08-4E7D-8E63-9EFA29F1E093}" type="slidenum">
              <a:rPr lang="en-US" smtClean="0"/>
              <a:pPr/>
              <a:t>30</a:t>
            </a:fld>
            <a:endParaRPr lang="en-US"/>
          </a:p>
        </p:txBody>
      </p:sp>
    </p:spTree>
    <p:extLst>
      <p:ext uri="{BB962C8B-B14F-4D97-AF65-F5344CB8AC3E}">
        <p14:creationId xmlns:p14="http://schemas.microsoft.com/office/powerpoint/2010/main" val="14045739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31727-76A9-6BFD-CC17-A6D451FBA76F}"/>
              </a:ext>
            </a:extLst>
          </p:cNvPr>
          <p:cNvSpPr>
            <a:spLocks noGrp="1"/>
          </p:cNvSpPr>
          <p:nvPr>
            <p:ph type="title"/>
          </p:nvPr>
        </p:nvSpPr>
        <p:spPr>
          <a:xfrm>
            <a:off x="1606045" y="228600"/>
            <a:ext cx="5937755" cy="1188720"/>
          </a:xfrm>
        </p:spPr>
        <p:txBody>
          <a:bodyPr/>
          <a:lstStyle/>
          <a:p>
            <a:r>
              <a:rPr lang="en-US" dirty="0"/>
              <a:t>Role of energy in achieving </a:t>
            </a:r>
            <a:r>
              <a:rPr lang="en-US" dirty="0" err="1"/>
              <a:t>hdi</a:t>
            </a:r>
            <a:endParaRPr lang="en-US" dirty="0"/>
          </a:p>
        </p:txBody>
      </p:sp>
      <p:sp>
        <p:nvSpPr>
          <p:cNvPr id="3" name="Content Placeholder 2">
            <a:extLst>
              <a:ext uri="{FF2B5EF4-FFF2-40B4-BE49-F238E27FC236}">
                <a16:creationId xmlns:a16="http://schemas.microsoft.com/office/drawing/2014/main" id="{DA5721FF-265E-9954-865A-E301E3E67422}"/>
              </a:ext>
            </a:extLst>
          </p:cNvPr>
          <p:cNvSpPr>
            <a:spLocks noGrp="1"/>
          </p:cNvSpPr>
          <p:nvPr>
            <p:ph idx="1"/>
          </p:nvPr>
        </p:nvSpPr>
        <p:spPr>
          <a:xfrm>
            <a:off x="533400" y="1676400"/>
            <a:ext cx="8229600" cy="4541520"/>
          </a:xfrm>
        </p:spPr>
        <p:txBody>
          <a:bodyPr>
            <a:normAutofit/>
          </a:bodyPr>
          <a:lstStyle/>
          <a:p>
            <a:pPr marL="0" marR="0" algn="just">
              <a:lnSpc>
                <a:spcPct val="150000"/>
              </a:lnSpc>
              <a:spcBef>
                <a:spcPts val="0"/>
              </a:spcBef>
              <a:spcAft>
                <a:spcPts val="1000"/>
              </a:spcAft>
            </a:pPr>
            <a:r>
              <a:rPr lang="en-US" sz="2400" dirty="0"/>
              <a:t>Hence, the relationship between Energy consumption and HDI can be explained according to following aspects:</a:t>
            </a:r>
          </a:p>
          <a:p>
            <a:pPr marL="0" marR="0" algn="just">
              <a:lnSpc>
                <a:spcPct val="150000"/>
              </a:lnSpc>
              <a:spcBef>
                <a:spcPts val="200"/>
              </a:spcBef>
              <a:spcAft>
                <a:spcPts val="0"/>
              </a:spcAft>
            </a:pPr>
            <a:r>
              <a:rPr lang="en-US" sz="2400" dirty="0"/>
              <a:t>Life Expectancy:</a:t>
            </a:r>
          </a:p>
          <a:p>
            <a:pPr marL="0" marR="0" algn="just">
              <a:lnSpc>
                <a:spcPct val="150000"/>
              </a:lnSpc>
              <a:spcBef>
                <a:spcPts val="200"/>
              </a:spcBef>
              <a:spcAft>
                <a:spcPts val="0"/>
              </a:spcAft>
            </a:pPr>
            <a:r>
              <a:rPr lang="en-US" sz="2400" dirty="0"/>
              <a:t>Education</a:t>
            </a:r>
          </a:p>
          <a:p>
            <a:pPr marL="0" marR="0" algn="just">
              <a:lnSpc>
                <a:spcPct val="150000"/>
              </a:lnSpc>
              <a:spcBef>
                <a:spcPts val="200"/>
              </a:spcBef>
              <a:spcAft>
                <a:spcPts val="0"/>
              </a:spcAft>
            </a:pPr>
            <a:r>
              <a:rPr lang="en-US" sz="2400" dirty="0"/>
              <a:t>Living Standard</a:t>
            </a:r>
          </a:p>
          <a:p>
            <a:pPr marL="0" marR="0" indent="0" algn="just">
              <a:lnSpc>
                <a:spcPct val="150000"/>
              </a:lnSpc>
              <a:spcBef>
                <a:spcPts val="200"/>
              </a:spcBef>
              <a:spcAft>
                <a:spcPts val="0"/>
              </a:spcAft>
              <a:buNone/>
            </a:pPr>
            <a:endParaRPr lang="en-US" sz="2400" dirty="0"/>
          </a:p>
        </p:txBody>
      </p:sp>
      <p:sp>
        <p:nvSpPr>
          <p:cNvPr id="4" name="Slide Number Placeholder 3">
            <a:extLst>
              <a:ext uri="{FF2B5EF4-FFF2-40B4-BE49-F238E27FC236}">
                <a16:creationId xmlns:a16="http://schemas.microsoft.com/office/drawing/2014/main" id="{FA567468-8FF3-B1FD-4DFA-65574533FBB7}"/>
              </a:ext>
            </a:extLst>
          </p:cNvPr>
          <p:cNvSpPr>
            <a:spLocks noGrp="1"/>
          </p:cNvSpPr>
          <p:nvPr>
            <p:ph type="sldNum" sz="quarter" idx="12"/>
          </p:nvPr>
        </p:nvSpPr>
        <p:spPr/>
        <p:txBody>
          <a:bodyPr/>
          <a:lstStyle/>
          <a:p>
            <a:fld id="{DF28FB93-0A08-4E7D-8E63-9EFA29F1E093}" type="slidenum">
              <a:rPr lang="en-US" smtClean="0"/>
              <a:pPr/>
              <a:t>31</a:t>
            </a:fld>
            <a:endParaRPr lang="en-US"/>
          </a:p>
        </p:txBody>
      </p:sp>
    </p:spTree>
    <p:extLst>
      <p:ext uri="{BB962C8B-B14F-4D97-AF65-F5344CB8AC3E}">
        <p14:creationId xmlns:p14="http://schemas.microsoft.com/office/powerpoint/2010/main" val="14026144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31727-76A9-6BFD-CC17-A6D451FBA76F}"/>
              </a:ext>
            </a:extLst>
          </p:cNvPr>
          <p:cNvSpPr>
            <a:spLocks noGrp="1"/>
          </p:cNvSpPr>
          <p:nvPr>
            <p:ph type="title"/>
          </p:nvPr>
        </p:nvSpPr>
        <p:spPr>
          <a:xfrm>
            <a:off x="1606045" y="228600"/>
            <a:ext cx="5937755" cy="1188720"/>
          </a:xfrm>
        </p:spPr>
        <p:txBody>
          <a:bodyPr/>
          <a:lstStyle/>
          <a:p>
            <a:r>
              <a:rPr lang="en-US" dirty="0"/>
              <a:t>Role of energy in achieving </a:t>
            </a:r>
            <a:r>
              <a:rPr lang="en-US" dirty="0" err="1"/>
              <a:t>hdi</a:t>
            </a:r>
            <a:endParaRPr lang="en-US" dirty="0"/>
          </a:p>
        </p:txBody>
      </p:sp>
      <p:sp>
        <p:nvSpPr>
          <p:cNvPr id="3" name="Content Placeholder 2">
            <a:extLst>
              <a:ext uri="{FF2B5EF4-FFF2-40B4-BE49-F238E27FC236}">
                <a16:creationId xmlns:a16="http://schemas.microsoft.com/office/drawing/2014/main" id="{DA5721FF-265E-9954-865A-E301E3E67422}"/>
              </a:ext>
            </a:extLst>
          </p:cNvPr>
          <p:cNvSpPr>
            <a:spLocks noGrp="1"/>
          </p:cNvSpPr>
          <p:nvPr>
            <p:ph idx="1"/>
          </p:nvPr>
        </p:nvSpPr>
        <p:spPr>
          <a:xfrm>
            <a:off x="533400" y="1676400"/>
            <a:ext cx="8229600" cy="4541520"/>
          </a:xfrm>
        </p:spPr>
        <p:txBody>
          <a:bodyPr>
            <a:normAutofit fontScale="92500"/>
          </a:bodyPr>
          <a:lstStyle/>
          <a:p>
            <a:pPr marL="0" marR="0" algn="just">
              <a:lnSpc>
                <a:spcPct val="150000"/>
              </a:lnSpc>
              <a:spcBef>
                <a:spcPts val="200"/>
              </a:spcBef>
              <a:spcAft>
                <a:spcPts val="0"/>
              </a:spcAft>
            </a:pPr>
            <a:r>
              <a:rPr lang="en-US" sz="2400" b="1" dirty="0"/>
              <a:t>Life Expectancy:</a:t>
            </a:r>
          </a:p>
          <a:p>
            <a:pPr marL="228600" lvl="1" algn="just">
              <a:lnSpc>
                <a:spcPct val="150000"/>
              </a:lnSpc>
              <a:spcBef>
                <a:spcPts val="0"/>
              </a:spcBef>
              <a:spcAft>
                <a:spcPts val="1000"/>
              </a:spcAft>
            </a:pPr>
            <a:r>
              <a:rPr lang="en-US" sz="2200" dirty="0"/>
              <a:t>Availability of Energy directly linked with low infant mortality or high life expectancy, which in turn contributes to better HDI.</a:t>
            </a:r>
          </a:p>
          <a:p>
            <a:pPr marL="228600" lvl="1" algn="just">
              <a:lnSpc>
                <a:spcPct val="150000"/>
              </a:lnSpc>
              <a:spcBef>
                <a:spcPts val="0"/>
              </a:spcBef>
              <a:spcAft>
                <a:spcPts val="1000"/>
              </a:spcAft>
            </a:pPr>
            <a:r>
              <a:rPr lang="en-US" sz="2200" dirty="0"/>
              <a:t>With better availability of Energy, the people will have access to better health facilities. </a:t>
            </a:r>
          </a:p>
          <a:p>
            <a:pPr marL="228600" lvl="1" algn="just">
              <a:lnSpc>
                <a:spcPct val="150000"/>
              </a:lnSpc>
              <a:spcBef>
                <a:spcPts val="0"/>
              </a:spcBef>
              <a:spcAft>
                <a:spcPts val="1000"/>
              </a:spcAft>
            </a:pPr>
            <a:r>
              <a:rPr lang="en-US" sz="2200" dirty="0"/>
              <a:t>Only with proper and reliable availability of energy, the facilities will have proper equipment. </a:t>
            </a:r>
          </a:p>
          <a:p>
            <a:pPr marL="228600" lvl="1" algn="just">
              <a:lnSpc>
                <a:spcPct val="150000"/>
              </a:lnSpc>
              <a:spcBef>
                <a:spcPts val="0"/>
              </a:spcBef>
              <a:spcAft>
                <a:spcPts val="1000"/>
              </a:spcAft>
            </a:pPr>
            <a:r>
              <a:rPr lang="en-US" sz="2200" dirty="0"/>
              <a:t>Also, to spread awareness regarding proper health, energy is required. </a:t>
            </a:r>
          </a:p>
        </p:txBody>
      </p:sp>
      <p:sp>
        <p:nvSpPr>
          <p:cNvPr id="4" name="Slide Number Placeholder 3">
            <a:extLst>
              <a:ext uri="{FF2B5EF4-FFF2-40B4-BE49-F238E27FC236}">
                <a16:creationId xmlns:a16="http://schemas.microsoft.com/office/drawing/2014/main" id="{FA567468-8FF3-B1FD-4DFA-65574533FBB7}"/>
              </a:ext>
            </a:extLst>
          </p:cNvPr>
          <p:cNvSpPr>
            <a:spLocks noGrp="1"/>
          </p:cNvSpPr>
          <p:nvPr>
            <p:ph type="sldNum" sz="quarter" idx="12"/>
          </p:nvPr>
        </p:nvSpPr>
        <p:spPr/>
        <p:txBody>
          <a:bodyPr/>
          <a:lstStyle/>
          <a:p>
            <a:fld id="{DF28FB93-0A08-4E7D-8E63-9EFA29F1E093}" type="slidenum">
              <a:rPr lang="en-US" smtClean="0"/>
              <a:pPr/>
              <a:t>32</a:t>
            </a:fld>
            <a:endParaRPr lang="en-US"/>
          </a:p>
        </p:txBody>
      </p:sp>
    </p:spTree>
    <p:extLst>
      <p:ext uri="{BB962C8B-B14F-4D97-AF65-F5344CB8AC3E}">
        <p14:creationId xmlns:p14="http://schemas.microsoft.com/office/powerpoint/2010/main" val="31484077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31727-76A9-6BFD-CC17-A6D451FBA76F}"/>
              </a:ext>
            </a:extLst>
          </p:cNvPr>
          <p:cNvSpPr>
            <a:spLocks noGrp="1"/>
          </p:cNvSpPr>
          <p:nvPr>
            <p:ph type="title"/>
          </p:nvPr>
        </p:nvSpPr>
        <p:spPr>
          <a:xfrm>
            <a:off x="1606045" y="228600"/>
            <a:ext cx="5937755" cy="1188720"/>
          </a:xfrm>
        </p:spPr>
        <p:txBody>
          <a:bodyPr/>
          <a:lstStyle/>
          <a:p>
            <a:r>
              <a:rPr lang="en-US" dirty="0"/>
              <a:t>Role of energy in achieving </a:t>
            </a:r>
            <a:r>
              <a:rPr lang="en-US" dirty="0" err="1"/>
              <a:t>hdi</a:t>
            </a:r>
            <a:endParaRPr lang="en-US" dirty="0"/>
          </a:p>
        </p:txBody>
      </p:sp>
      <p:sp>
        <p:nvSpPr>
          <p:cNvPr id="3" name="Content Placeholder 2">
            <a:extLst>
              <a:ext uri="{FF2B5EF4-FFF2-40B4-BE49-F238E27FC236}">
                <a16:creationId xmlns:a16="http://schemas.microsoft.com/office/drawing/2014/main" id="{DA5721FF-265E-9954-865A-E301E3E67422}"/>
              </a:ext>
            </a:extLst>
          </p:cNvPr>
          <p:cNvSpPr>
            <a:spLocks noGrp="1"/>
          </p:cNvSpPr>
          <p:nvPr>
            <p:ph idx="1"/>
          </p:nvPr>
        </p:nvSpPr>
        <p:spPr>
          <a:xfrm>
            <a:off x="533400" y="1676400"/>
            <a:ext cx="8229600" cy="4541520"/>
          </a:xfrm>
        </p:spPr>
        <p:txBody>
          <a:bodyPr>
            <a:normAutofit/>
          </a:bodyPr>
          <a:lstStyle/>
          <a:p>
            <a:pPr marL="0" marR="0" algn="just">
              <a:lnSpc>
                <a:spcPct val="150000"/>
              </a:lnSpc>
              <a:spcBef>
                <a:spcPts val="200"/>
              </a:spcBef>
              <a:spcAft>
                <a:spcPts val="0"/>
              </a:spcAft>
            </a:pPr>
            <a:r>
              <a:rPr lang="en-US" sz="2200" b="1" dirty="0"/>
              <a:t>Education:</a:t>
            </a:r>
          </a:p>
          <a:p>
            <a:pPr marL="228600" lvl="1" algn="just">
              <a:lnSpc>
                <a:spcPct val="150000"/>
              </a:lnSpc>
              <a:spcBef>
                <a:spcPts val="0"/>
              </a:spcBef>
              <a:spcAft>
                <a:spcPts val="1000"/>
              </a:spcAft>
            </a:pPr>
            <a:r>
              <a:rPr lang="en-US" sz="2000" dirty="0"/>
              <a:t>The mean number of years which a person spends in school is considered for calculating HDI. </a:t>
            </a:r>
          </a:p>
          <a:p>
            <a:pPr marL="228600" lvl="1" algn="just">
              <a:lnSpc>
                <a:spcPct val="150000"/>
              </a:lnSpc>
              <a:spcBef>
                <a:spcPts val="0"/>
              </a:spcBef>
              <a:spcAft>
                <a:spcPts val="1000"/>
              </a:spcAft>
            </a:pPr>
            <a:r>
              <a:rPr lang="en-US" sz="2000" dirty="0"/>
              <a:t>Availability of proper education facilities required energy, which in turn contributes to the students in the region being better involved in the education. </a:t>
            </a:r>
          </a:p>
          <a:p>
            <a:pPr marL="228600" lvl="1" algn="just">
              <a:lnSpc>
                <a:spcPct val="150000"/>
              </a:lnSpc>
              <a:spcBef>
                <a:spcPts val="0"/>
              </a:spcBef>
              <a:spcAft>
                <a:spcPts val="1000"/>
              </a:spcAft>
            </a:pPr>
            <a:r>
              <a:rPr lang="en-US" sz="2000" dirty="0"/>
              <a:t>More advanced education facilities contribute to high energy consumption compared to the education facilities in rural regions.</a:t>
            </a:r>
          </a:p>
        </p:txBody>
      </p:sp>
      <p:sp>
        <p:nvSpPr>
          <p:cNvPr id="4" name="Slide Number Placeholder 3">
            <a:extLst>
              <a:ext uri="{FF2B5EF4-FFF2-40B4-BE49-F238E27FC236}">
                <a16:creationId xmlns:a16="http://schemas.microsoft.com/office/drawing/2014/main" id="{FA567468-8FF3-B1FD-4DFA-65574533FBB7}"/>
              </a:ext>
            </a:extLst>
          </p:cNvPr>
          <p:cNvSpPr>
            <a:spLocks noGrp="1"/>
          </p:cNvSpPr>
          <p:nvPr>
            <p:ph type="sldNum" sz="quarter" idx="12"/>
          </p:nvPr>
        </p:nvSpPr>
        <p:spPr/>
        <p:txBody>
          <a:bodyPr/>
          <a:lstStyle/>
          <a:p>
            <a:fld id="{DF28FB93-0A08-4E7D-8E63-9EFA29F1E093}" type="slidenum">
              <a:rPr lang="en-US" smtClean="0"/>
              <a:pPr/>
              <a:t>33</a:t>
            </a:fld>
            <a:endParaRPr lang="en-US"/>
          </a:p>
        </p:txBody>
      </p:sp>
    </p:spTree>
    <p:extLst>
      <p:ext uri="{BB962C8B-B14F-4D97-AF65-F5344CB8AC3E}">
        <p14:creationId xmlns:p14="http://schemas.microsoft.com/office/powerpoint/2010/main" val="14645463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31727-76A9-6BFD-CC17-A6D451FBA76F}"/>
              </a:ext>
            </a:extLst>
          </p:cNvPr>
          <p:cNvSpPr>
            <a:spLocks noGrp="1"/>
          </p:cNvSpPr>
          <p:nvPr>
            <p:ph type="title"/>
          </p:nvPr>
        </p:nvSpPr>
        <p:spPr>
          <a:xfrm>
            <a:off x="1606045" y="228600"/>
            <a:ext cx="5937755" cy="1188720"/>
          </a:xfrm>
        </p:spPr>
        <p:txBody>
          <a:bodyPr/>
          <a:lstStyle/>
          <a:p>
            <a:r>
              <a:rPr lang="en-US" dirty="0"/>
              <a:t>Role of energy in achieving </a:t>
            </a:r>
            <a:r>
              <a:rPr lang="en-US" dirty="0" err="1"/>
              <a:t>hdi</a:t>
            </a:r>
            <a:endParaRPr lang="en-US" dirty="0"/>
          </a:p>
        </p:txBody>
      </p:sp>
      <p:sp>
        <p:nvSpPr>
          <p:cNvPr id="3" name="Content Placeholder 2">
            <a:extLst>
              <a:ext uri="{FF2B5EF4-FFF2-40B4-BE49-F238E27FC236}">
                <a16:creationId xmlns:a16="http://schemas.microsoft.com/office/drawing/2014/main" id="{DA5721FF-265E-9954-865A-E301E3E67422}"/>
              </a:ext>
            </a:extLst>
          </p:cNvPr>
          <p:cNvSpPr>
            <a:spLocks noGrp="1"/>
          </p:cNvSpPr>
          <p:nvPr>
            <p:ph idx="1"/>
          </p:nvPr>
        </p:nvSpPr>
        <p:spPr>
          <a:xfrm>
            <a:off x="533400" y="1676400"/>
            <a:ext cx="8229600" cy="4541520"/>
          </a:xfrm>
        </p:spPr>
        <p:txBody>
          <a:bodyPr>
            <a:normAutofit/>
          </a:bodyPr>
          <a:lstStyle/>
          <a:p>
            <a:pPr marL="0" marR="0" algn="just">
              <a:lnSpc>
                <a:spcPct val="150000"/>
              </a:lnSpc>
              <a:spcBef>
                <a:spcPts val="200"/>
              </a:spcBef>
              <a:spcAft>
                <a:spcPts val="0"/>
              </a:spcAft>
            </a:pPr>
            <a:r>
              <a:rPr lang="en-US" sz="2200" b="1" dirty="0"/>
              <a:t>Living Standard:</a:t>
            </a:r>
          </a:p>
          <a:p>
            <a:pPr marL="228600" lvl="1" algn="just">
              <a:lnSpc>
                <a:spcPct val="150000"/>
              </a:lnSpc>
              <a:spcBef>
                <a:spcPts val="0"/>
              </a:spcBef>
              <a:spcAft>
                <a:spcPts val="1000"/>
              </a:spcAft>
            </a:pPr>
            <a:r>
              <a:rPr lang="en-US" sz="2000" dirty="0"/>
              <a:t>Better economic condition of a country implies to technological advancements, proper resource utilization, good trade and foreign investments in the country. </a:t>
            </a:r>
          </a:p>
          <a:p>
            <a:pPr marL="228600" lvl="1" algn="just">
              <a:lnSpc>
                <a:spcPct val="150000"/>
              </a:lnSpc>
              <a:spcBef>
                <a:spcPts val="0"/>
              </a:spcBef>
              <a:spcAft>
                <a:spcPts val="1000"/>
              </a:spcAft>
            </a:pPr>
            <a:r>
              <a:rPr lang="en-US" sz="2000" dirty="0"/>
              <a:t>All these required reliable energy qualitatively and quantitatively. </a:t>
            </a:r>
          </a:p>
          <a:p>
            <a:pPr marL="228600" lvl="1" algn="just">
              <a:lnSpc>
                <a:spcPct val="150000"/>
              </a:lnSpc>
              <a:spcBef>
                <a:spcPts val="0"/>
              </a:spcBef>
              <a:spcAft>
                <a:spcPts val="1000"/>
              </a:spcAft>
            </a:pPr>
            <a:r>
              <a:rPr lang="en-US" sz="2000" dirty="0"/>
              <a:t>So, the economic advancement of a country is directly linked with energy consumptions and energy availability which in turns leads to the better living standard of the people. </a:t>
            </a:r>
          </a:p>
        </p:txBody>
      </p:sp>
      <p:sp>
        <p:nvSpPr>
          <p:cNvPr id="4" name="Slide Number Placeholder 3">
            <a:extLst>
              <a:ext uri="{FF2B5EF4-FFF2-40B4-BE49-F238E27FC236}">
                <a16:creationId xmlns:a16="http://schemas.microsoft.com/office/drawing/2014/main" id="{FA567468-8FF3-B1FD-4DFA-65574533FBB7}"/>
              </a:ext>
            </a:extLst>
          </p:cNvPr>
          <p:cNvSpPr>
            <a:spLocks noGrp="1"/>
          </p:cNvSpPr>
          <p:nvPr>
            <p:ph type="sldNum" sz="quarter" idx="12"/>
          </p:nvPr>
        </p:nvSpPr>
        <p:spPr/>
        <p:txBody>
          <a:bodyPr/>
          <a:lstStyle/>
          <a:p>
            <a:fld id="{DF28FB93-0A08-4E7D-8E63-9EFA29F1E093}" type="slidenum">
              <a:rPr lang="en-US" smtClean="0"/>
              <a:pPr/>
              <a:t>34</a:t>
            </a:fld>
            <a:endParaRPr lang="en-US"/>
          </a:p>
        </p:txBody>
      </p:sp>
    </p:spTree>
    <p:extLst>
      <p:ext uri="{BB962C8B-B14F-4D97-AF65-F5344CB8AC3E}">
        <p14:creationId xmlns:p14="http://schemas.microsoft.com/office/powerpoint/2010/main" val="17453046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A78956-F482-389D-CB79-FAC48018168D}"/>
              </a:ext>
            </a:extLst>
          </p:cNvPr>
          <p:cNvSpPr>
            <a:spLocks noGrp="1"/>
          </p:cNvSpPr>
          <p:nvPr>
            <p:ph type="title"/>
          </p:nvPr>
        </p:nvSpPr>
        <p:spPr>
          <a:xfrm>
            <a:off x="1606045" y="381000"/>
            <a:ext cx="5937755" cy="1188720"/>
          </a:xfrm>
        </p:spPr>
        <p:txBody>
          <a:bodyPr/>
          <a:lstStyle/>
          <a:p>
            <a:r>
              <a:rPr lang="en-US" dirty="0"/>
              <a:t>References</a:t>
            </a:r>
          </a:p>
        </p:txBody>
      </p:sp>
      <p:sp>
        <p:nvSpPr>
          <p:cNvPr id="4" name="Slide Number Placeholder 3">
            <a:extLst>
              <a:ext uri="{FF2B5EF4-FFF2-40B4-BE49-F238E27FC236}">
                <a16:creationId xmlns:a16="http://schemas.microsoft.com/office/drawing/2014/main" id="{69BA31AD-AB44-8DB3-6FE1-34036CCEA051}"/>
              </a:ext>
            </a:extLst>
          </p:cNvPr>
          <p:cNvSpPr>
            <a:spLocks noGrp="1"/>
          </p:cNvSpPr>
          <p:nvPr>
            <p:ph type="sldNum" sz="quarter" idx="12"/>
          </p:nvPr>
        </p:nvSpPr>
        <p:spPr/>
        <p:txBody>
          <a:bodyPr/>
          <a:lstStyle/>
          <a:p>
            <a:fld id="{DF28FB93-0A08-4E7D-8E63-9EFA29F1E093}" type="slidenum">
              <a:rPr lang="en-US" smtClean="0"/>
              <a:pPr/>
              <a:t>35</a:t>
            </a:fld>
            <a:endParaRPr lang="en-US"/>
          </a:p>
        </p:txBody>
      </p:sp>
      <p:sp>
        <p:nvSpPr>
          <p:cNvPr id="5" name="Rectangle 1">
            <a:extLst>
              <a:ext uri="{FF2B5EF4-FFF2-40B4-BE49-F238E27FC236}">
                <a16:creationId xmlns:a16="http://schemas.microsoft.com/office/drawing/2014/main" id="{41FE9BCB-28E7-5E8C-773E-7F18C4D98471}"/>
              </a:ext>
            </a:extLst>
          </p:cNvPr>
          <p:cNvSpPr>
            <a:spLocks noGrp="1" noChangeArrowheads="1"/>
          </p:cNvSpPr>
          <p:nvPr>
            <p:ph idx="1"/>
          </p:nvPr>
        </p:nvSpPr>
        <p:spPr bwMode="auto">
          <a:xfrm>
            <a:off x="364149" y="1752600"/>
            <a:ext cx="8415702" cy="4985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nSpc>
                <a:spcPct val="150000"/>
              </a:lnSpc>
              <a:buClrTx/>
            </a:pPr>
            <a:r>
              <a:rPr kumimoji="0" lang="en-US" altLang="en-US"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(2022). Retrieved 9 14, 2022, from </a:t>
            </a:r>
            <a:r>
              <a:rPr kumimoji="0" lang="en-US" altLang="en-US"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byjus</a:t>
            </a:r>
            <a:r>
              <a:rPr kumimoji="0" lang="en-US" altLang="en-US"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https://byjus.com/jee/nuclear-fission/</a:t>
            </a:r>
            <a:endParaRPr kumimoji="0" lang="en-US" altLang="en-US" sz="2000" b="0" i="0" u="none" strike="noStrike" cap="none" normalizeH="0" baseline="0" dirty="0">
              <a:ln>
                <a:noFill/>
              </a:ln>
              <a:solidFill>
                <a:schemeClr val="tx1"/>
              </a:solidFill>
              <a:effectLst/>
            </a:endParaRPr>
          </a:p>
          <a:p>
            <a:pPr>
              <a:lnSpc>
                <a:spcPct val="150000"/>
              </a:lnSpc>
              <a:buClrTx/>
            </a:pPr>
            <a:r>
              <a:rPr kumimoji="0" lang="en-US" altLang="en-US"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(2022). Retrieved September 24, 2022, from Investopedia: https://www.investopedia.com/terms/h/human-development-index-hdi.asp</a:t>
            </a:r>
            <a:endParaRPr kumimoji="0" lang="en-US" altLang="en-US" sz="2000" b="0" i="0" u="none" strike="noStrike" cap="none" normalizeH="0" baseline="0" dirty="0">
              <a:ln>
                <a:noFill/>
              </a:ln>
              <a:solidFill>
                <a:schemeClr val="tx1"/>
              </a:solidFill>
              <a:effectLst/>
            </a:endParaRPr>
          </a:p>
          <a:p>
            <a:pPr>
              <a:lnSpc>
                <a:spcPct val="150000"/>
              </a:lnSpc>
              <a:buClrTx/>
            </a:pPr>
            <a:r>
              <a:rPr kumimoji="0" lang="en-US" altLang="en-US" sz="2000" b="0" i="1"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Collegedunia</a:t>
            </a:r>
            <a:r>
              <a:rPr kumimoji="0" lang="en-US" altLang="en-US"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(2022). Retrieved 9 14, 2022, from </a:t>
            </a:r>
            <a:r>
              <a:rPr kumimoji="0" lang="en-US" altLang="en-US"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https://collegedunia.com/exams/calorific-value-biology-articleid-1224</a:t>
            </a:r>
            <a:endParaRPr kumimoji="0" lang="en-US" altLang="en-US"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buClrTx/>
            </a:pPr>
            <a:r>
              <a:rPr kumimoji="0" lang="en-US" altLang="en-US"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Sharma, D., &amp; Hasan, S. (2009). </a:t>
            </a:r>
            <a:r>
              <a:rPr kumimoji="0" lang="en-US" altLang="en-US" sz="20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Non-Conventional Energy Sources</a:t>
            </a:r>
            <a:r>
              <a:rPr kumimoji="0" lang="en-US" altLang="en-US"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(Second Edition ed.). Delhi: S.K. </a:t>
            </a:r>
            <a:r>
              <a:rPr kumimoji="0" lang="en-US" altLang="en-US"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Kataria</a:t>
            </a:r>
            <a:r>
              <a:rPr kumimoji="0" lang="en-US" altLang="en-US"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and Sons.</a:t>
            </a:r>
            <a:endParaRPr kumimoji="0" lang="en-US" altLang="en-US" sz="800" b="0" i="0" u="none" strike="noStrike" cap="none" normalizeH="0" baseline="0" dirty="0">
              <a:ln>
                <a:noFill/>
              </a:ln>
              <a:solidFill>
                <a:schemeClr val="tx1"/>
              </a:solidFill>
              <a:effectLst/>
            </a:endParaRPr>
          </a:p>
          <a:p>
            <a:pPr>
              <a:lnSpc>
                <a:spcPct val="150000"/>
              </a:lnSpc>
              <a:buClrTx/>
            </a:pPr>
            <a:r>
              <a:rPr kumimoji="0" lang="en-US" altLang="en-US"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Singal</a:t>
            </a:r>
            <a:r>
              <a:rPr kumimoji="0" lang="en-US" altLang="en-US"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 (2011). New Delhi: S. K. </a:t>
            </a:r>
            <a:r>
              <a:rPr kumimoji="0" lang="en-US" altLang="en-US"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Kataria</a:t>
            </a:r>
            <a:r>
              <a:rPr kumimoji="0" lang="en-US" altLang="en-US"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and Sons.</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908605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A78956-F482-389D-CB79-FAC48018168D}"/>
              </a:ext>
            </a:extLst>
          </p:cNvPr>
          <p:cNvSpPr>
            <a:spLocks noGrp="1"/>
          </p:cNvSpPr>
          <p:nvPr>
            <p:ph type="title"/>
          </p:nvPr>
        </p:nvSpPr>
        <p:spPr>
          <a:xfrm>
            <a:off x="1606045" y="381000"/>
            <a:ext cx="5937755" cy="1188720"/>
          </a:xfrm>
        </p:spPr>
        <p:txBody>
          <a:bodyPr/>
          <a:lstStyle/>
          <a:p>
            <a:r>
              <a:rPr lang="en-US" dirty="0"/>
              <a:t>References</a:t>
            </a:r>
          </a:p>
        </p:txBody>
      </p:sp>
      <p:sp>
        <p:nvSpPr>
          <p:cNvPr id="4" name="Slide Number Placeholder 3">
            <a:extLst>
              <a:ext uri="{FF2B5EF4-FFF2-40B4-BE49-F238E27FC236}">
                <a16:creationId xmlns:a16="http://schemas.microsoft.com/office/drawing/2014/main" id="{69BA31AD-AB44-8DB3-6FE1-34036CCEA051}"/>
              </a:ext>
            </a:extLst>
          </p:cNvPr>
          <p:cNvSpPr>
            <a:spLocks noGrp="1"/>
          </p:cNvSpPr>
          <p:nvPr>
            <p:ph type="sldNum" sz="quarter" idx="12"/>
          </p:nvPr>
        </p:nvSpPr>
        <p:spPr/>
        <p:txBody>
          <a:bodyPr/>
          <a:lstStyle/>
          <a:p>
            <a:fld id="{DF28FB93-0A08-4E7D-8E63-9EFA29F1E093}" type="slidenum">
              <a:rPr lang="en-US" smtClean="0"/>
              <a:pPr/>
              <a:t>36</a:t>
            </a:fld>
            <a:endParaRPr lang="en-US"/>
          </a:p>
        </p:txBody>
      </p:sp>
      <p:sp>
        <p:nvSpPr>
          <p:cNvPr id="5" name="Rectangle 1">
            <a:extLst>
              <a:ext uri="{FF2B5EF4-FFF2-40B4-BE49-F238E27FC236}">
                <a16:creationId xmlns:a16="http://schemas.microsoft.com/office/drawing/2014/main" id="{41FE9BCB-28E7-5E8C-773E-7F18C4D98471}"/>
              </a:ext>
            </a:extLst>
          </p:cNvPr>
          <p:cNvSpPr>
            <a:spLocks noGrp="1" noChangeArrowheads="1"/>
          </p:cNvSpPr>
          <p:nvPr>
            <p:ph idx="1"/>
          </p:nvPr>
        </p:nvSpPr>
        <p:spPr bwMode="auto">
          <a:xfrm>
            <a:off x="381000" y="1219200"/>
            <a:ext cx="8382000" cy="54476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5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endParaRPr>
          </a:p>
          <a:p>
            <a:pPr algn="just">
              <a:lnSpc>
                <a:spcPct val="150000"/>
              </a:lnSpc>
              <a:buClrTx/>
            </a:pPr>
            <a:r>
              <a:rPr kumimoji="0" lang="en-US" altLang="en-US" sz="20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UNDP</a:t>
            </a:r>
            <a:r>
              <a:rPr kumimoji="0" lang="en-US" altLang="en-US"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(2022). Retrieved September 24, 2022, from https://hdr.undp.org/data-center/human-development-index#/indicies/HDI</a:t>
            </a:r>
            <a:endParaRPr kumimoji="0" lang="en-US" altLang="en-US" sz="2000" b="0" i="0" u="none" strike="noStrike" cap="none" normalizeH="0" baseline="0" dirty="0">
              <a:ln>
                <a:noFill/>
              </a:ln>
              <a:solidFill>
                <a:schemeClr val="tx1"/>
              </a:solidFill>
              <a:effectLst/>
            </a:endParaRPr>
          </a:p>
          <a:p>
            <a:pPr algn="just">
              <a:lnSpc>
                <a:spcPct val="150000"/>
              </a:lnSpc>
              <a:buClrTx/>
            </a:pPr>
            <a:r>
              <a:rPr kumimoji="0" lang="en-US" altLang="en-US"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UNDP-HDR. (2022). </a:t>
            </a:r>
            <a:r>
              <a:rPr kumimoji="0" lang="en-US" altLang="en-US" sz="20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Human Development Report 2021/2022.</a:t>
            </a:r>
            <a:r>
              <a:rPr kumimoji="0" lang="en-US" altLang="en-US"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New York: United Nations Development Program.</a:t>
            </a:r>
            <a:endParaRPr kumimoji="0" lang="en-US" altLang="en-US" sz="2000" b="0" i="0" u="none" strike="noStrike" cap="none" normalizeH="0" baseline="0" dirty="0">
              <a:ln>
                <a:noFill/>
              </a:ln>
              <a:solidFill>
                <a:schemeClr val="tx1"/>
              </a:solidFill>
              <a:effectLst/>
            </a:endParaRPr>
          </a:p>
          <a:p>
            <a:pPr algn="just">
              <a:lnSpc>
                <a:spcPct val="150000"/>
              </a:lnSpc>
              <a:buClrTx/>
            </a:pPr>
            <a:r>
              <a:rPr kumimoji="0" lang="en-US" altLang="en-US" sz="20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WWU</a:t>
            </a:r>
            <a:r>
              <a:rPr kumimoji="0" lang="en-US" altLang="en-US"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(2022). Retrieved 9 14, 2022, from Western Washington University: https://www.wwu.edu/astro101/a101_sun.shtml#:~:text=In%20the%20core%20of%20the,mass%20is%20converted%20into%20energy.</a:t>
            </a:r>
            <a:endParaRPr kumimoji="0" lang="en-US" altLang="en-US" sz="2000" b="0" i="0" u="none" strike="noStrike" cap="none" normalizeH="0" baseline="0" dirty="0">
              <a:ln>
                <a:noFill/>
              </a:ln>
              <a:solidFill>
                <a:schemeClr val="tx1"/>
              </a:solidFill>
              <a:effectLst/>
            </a:endParaRPr>
          </a:p>
          <a:p>
            <a:pPr algn="just">
              <a:lnSpc>
                <a:spcPct val="150000"/>
              </a:lnSpc>
              <a:buClrTx/>
            </a:pPr>
            <a:r>
              <a:rPr kumimoji="0" lang="en-US" altLang="en-US"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Zhang , Z., &amp; Xin, R. (2011). Causal Relationships between Energy Consumption and. </a:t>
            </a:r>
            <a:r>
              <a:rPr kumimoji="0" lang="en-US" altLang="en-US" sz="20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Energy Procedia</a:t>
            </a:r>
            <a:r>
              <a:rPr kumimoji="0" lang="en-US" altLang="en-US"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2065-2071. doi:10.1016/j.egypro.2011.03.356</a:t>
            </a:r>
            <a:endParaRPr kumimoji="0" lang="en-US" alt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715938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227C996-7EDC-CED6-8857-92CA1C7F6859}"/>
              </a:ext>
            </a:extLst>
          </p:cNvPr>
          <p:cNvSpPr/>
          <p:nvPr/>
        </p:nvSpPr>
        <p:spPr>
          <a:xfrm>
            <a:off x="1219200" y="1752600"/>
            <a:ext cx="6858000" cy="923330"/>
          </a:xfrm>
          <a:prstGeom prst="rect">
            <a:avLst/>
          </a:prstGeom>
          <a:noFill/>
        </p:spPr>
        <p:txBody>
          <a:bodyPr wrap="squar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THANK   YOU</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2" name="Slide Number Placeholder 1">
            <a:extLst>
              <a:ext uri="{FF2B5EF4-FFF2-40B4-BE49-F238E27FC236}">
                <a16:creationId xmlns:a16="http://schemas.microsoft.com/office/drawing/2014/main" id="{67D5693C-C0E1-4BF1-71CA-08DA867C695E}"/>
              </a:ext>
            </a:extLst>
          </p:cNvPr>
          <p:cNvSpPr>
            <a:spLocks noGrp="1"/>
          </p:cNvSpPr>
          <p:nvPr>
            <p:ph type="sldNum" sz="quarter" idx="12"/>
          </p:nvPr>
        </p:nvSpPr>
        <p:spPr/>
        <p:txBody>
          <a:bodyPr/>
          <a:lstStyle/>
          <a:p>
            <a:fld id="{DF28FB93-0A08-4E7D-8E63-9EFA29F1E093}" type="slidenum">
              <a:rPr lang="en-US" smtClean="0"/>
              <a:pPr/>
              <a:t>37</a:t>
            </a:fld>
            <a:endParaRPr lang="en-US"/>
          </a:p>
        </p:txBody>
      </p:sp>
    </p:spTree>
    <p:extLst>
      <p:ext uri="{BB962C8B-B14F-4D97-AF65-F5344CB8AC3E}">
        <p14:creationId xmlns:p14="http://schemas.microsoft.com/office/powerpoint/2010/main" val="2659480782"/>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71C241A9-A460-4AD1-916F-25308628A5BC}"/>
    </a:ext>
  </a:extLst>
</a:theme>
</file>

<file path=ppt/theme/theme2.xml><?xml version="1.0" encoding="utf-8"?>
<a:theme xmlns:a="http://schemas.openxmlformats.org/drawingml/2006/main" name="Office Theme">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false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1360476</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 xsi:nil="true"/>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2011-12-12T13:37:00+00:00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2035-01-01T08:00:00+00:00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TP102801058</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706496</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REDMOND\v-soujap</DisplayName>
        <AccountId>1954</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14</OriginalRelease>
    <TPLaunchHelpLinkType xmlns="4873beb7-5857-4685-be1f-d57550cc96cc">Template</TPLaunchHelpLinkType>
    <LocalizationTagsTaxHTField0 xmlns="4873beb7-5857-4685-be1f-d57550cc96cc">
      <Terms xmlns="http://schemas.microsoft.com/office/infopath/2007/PartnerControls"/>
    </LocalizationTagsTaxHTField0>
    <LocMarketGroupTiers2 xmlns="4873beb7-5857-4685-be1f-d57550cc96c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D003AC8-209A-4321-A17C-1B7A20643390}">
  <ds:schemaRefs>
    <ds:schemaRef ds:uri="http://schemas.microsoft.com/sharepoint/v3/contenttype/forms"/>
  </ds:schemaRefs>
</ds:datastoreItem>
</file>

<file path=customXml/itemProps2.xml><?xml version="1.0" encoding="utf-8"?>
<ds:datastoreItem xmlns:ds="http://schemas.openxmlformats.org/officeDocument/2006/customXml" ds:itemID="{4ED80E12-3BE9-4746-820E-FFB249F467F2}">
  <ds:schemaRefs>
    <ds:schemaRef ds:uri="http://schemas.microsoft.com/office/2006/documentManagement/types"/>
    <ds:schemaRef ds:uri="http://purl.org/dc/elements/1.1/"/>
    <ds:schemaRef ds:uri="http://schemas.microsoft.com/office/2006/metadata/properties"/>
    <ds:schemaRef ds:uri="4873beb7-5857-4685-be1f-d57550cc96cc"/>
    <ds:schemaRef ds:uri="http://schemas.openxmlformats.org/package/2006/metadata/core-properties"/>
    <ds:schemaRef ds:uri="http://purl.org/dc/term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83ED4759-CFDD-43F0-817C-11D9197192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TM10001115[[fn=Parcel]]</Template>
  <TotalTime>2349</TotalTime>
  <Words>2997</Words>
  <Application>Microsoft Office PowerPoint</Application>
  <PresentationFormat>On-screen Show (4:3)</PresentationFormat>
  <Paragraphs>329</Paragraphs>
  <Slides>37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Arial</vt:lpstr>
      <vt:lpstr>Cambria Math</vt:lpstr>
      <vt:lpstr>Constantia</vt:lpstr>
      <vt:lpstr>Gill Sans MT</vt:lpstr>
      <vt:lpstr>Symbol</vt:lpstr>
      <vt:lpstr>Times New Roman</vt:lpstr>
      <vt:lpstr>Parcel</vt:lpstr>
      <vt:lpstr>Energy, Environment  and  Society</vt:lpstr>
      <vt:lpstr>Learning objectives of the lecture</vt:lpstr>
      <vt:lpstr>Introduction to energy</vt:lpstr>
      <vt:lpstr>Energy Characteristics</vt:lpstr>
      <vt:lpstr>Energy Characteristics</vt:lpstr>
      <vt:lpstr>Forms of energy</vt:lpstr>
      <vt:lpstr>Mechanical Energy</vt:lpstr>
      <vt:lpstr>Mechanical energy</vt:lpstr>
      <vt:lpstr>Kinetic energy</vt:lpstr>
      <vt:lpstr>Kinetic energy</vt:lpstr>
      <vt:lpstr>Potential energy</vt:lpstr>
      <vt:lpstr>Potential energy</vt:lpstr>
      <vt:lpstr>Flow Energy</vt:lpstr>
      <vt:lpstr>Shaft Energy</vt:lpstr>
      <vt:lpstr>Electrical Energy</vt:lpstr>
      <vt:lpstr>Chemical energy</vt:lpstr>
      <vt:lpstr>Chemical energy</vt:lpstr>
      <vt:lpstr>Nuclear Energy</vt:lpstr>
      <vt:lpstr>Nuclear Energy</vt:lpstr>
      <vt:lpstr>Nuclear energy</vt:lpstr>
      <vt:lpstr>Heat energy</vt:lpstr>
      <vt:lpstr>Classification of energy sources</vt:lpstr>
      <vt:lpstr>Classification of energy sources</vt:lpstr>
      <vt:lpstr>Classification of energy sources</vt:lpstr>
      <vt:lpstr>Relationship of energy and development</vt:lpstr>
      <vt:lpstr>Relationship of energy and development</vt:lpstr>
      <vt:lpstr>Role of energy in achieving hdi</vt:lpstr>
      <vt:lpstr>Role of energy in achieving hdi</vt:lpstr>
      <vt:lpstr>Role of energy in achieving hdi</vt:lpstr>
      <vt:lpstr>Role of energy in achieving hdi</vt:lpstr>
      <vt:lpstr>Role of energy in achieving hdi</vt:lpstr>
      <vt:lpstr>Role of energy in achieving hdi</vt:lpstr>
      <vt:lpstr>Role of energy in achieving hdi</vt:lpstr>
      <vt:lpstr>Role of energy in achieving hdi</vt:lpstr>
      <vt:lpstr>References</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Energy, environment and society</dc:title>
  <dc:creator>Manchan Tiwari</dc:creator>
  <cp:lastModifiedBy>Manchan Tiwari</cp:lastModifiedBy>
  <cp:revision>119</cp:revision>
  <dcterms:created xsi:type="dcterms:W3CDTF">2022-09-08T05:20:25Z</dcterms:created>
  <dcterms:modified xsi:type="dcterms:W3CDTF">2022-10-10T05:31:23Z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