
<file path=[Content_Types].xml><?xml version="1.0" encoding="utf-8"?>
<Types xmlns="http://schemas.openxmlformats.org/package/2006/content-types">
  <Default ContentType="application/x-fontdata" Extension="fntdata"/>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package.core-properties+xml" PartName="/docProps/core.xml"/>
  <Override ContentType="application/vnd.openxmlformats-officedocument.presentationml.presentation.main+xml" PartName="/ppt/presentation.xml"/>
  <Override ContentType="application/vnd.ms-office.chartcolorstyle+xml" PartName="/ppt/charts/colors4.xml"/>
  <Override ContentType="application/vnd.ms-office.chartcolorstyle+xml" PartName="/ppt/charts/colors1.xml"/>
  <Override ContentType="application/vnd.ms-office.chartcolorstyle+xml" PartName="/ppt/charts/colors2.xml"/>
  <Override ContentType="application/vnd.ms-office.chartcolorstyle+xml" PartName="/ppt/charts/colors3.xml"/>
  <Override ContentType="application/vnd.openxmlformats-officedocument.theme+xml" PartName="/ppt/theme/theme1.xml"/>
  <Override ContentType="application/vnd.openxmlformats-officedocument.theme+xml" PartName="/ppt/theme/theme2.xml"/>
  <Override ContentType="application/vnd.openxmlformats-officedocument.drawingml.chart+xml" PartName="/ppt/charts/chart3.xml"/>
  <Override ContentType="application/vnd.openxmlformats-officedocument.drawingml.chart+xml" PartName="/ppt/charts/chart2.xml"/>
  <Override ContentType="application/vnd.openxmlformats-officedocument.drawingml.chart+xml" PartName="/ppt/charts/chart4.xml"/>
  <Override ContentType="application/vnd.openxmlformats-officedocument.drawingml.chart+xml" PartName="/ppt/charts/chart1.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themeOverride+xml" PartName="/ppt/theme/themeOverride1.xml"/>
  <Override ContentType="application/binary" PartName="/ppt/metadata"/>
  <Override ContentType="application/vnd.openxmlformats-officedocument.presentationml.notesMaster+xml" PartName="/ppt/notesMasters/notesMaster1.xml"/>
  <Override ContentType="application/vnd.ms-office.chartstyle+xml" PartName="/ppt/charts/style3.xml"/>
  <Override ContentType="application/vnd.ms-office.chartstyle+xml" PartName="/ppt/charts/style4.xml"/>
  <Override ContentType="application/vnd.ms-office.chartstyle+xml" PartName="/ppt/charts/style1.xml"/>
  <Override ContentType="application/vnd.ms-office.chartstyle+xml" PartName="/ppt/charts/style2.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Lst>
  <p:sldSz cy="6858000" cx="9144000"/>
  <p:notesSz cx="6858000" cy="9144000"/>
  <p:embeddedFontLst>
    <p:embeddedFont>
      <p:font typeface="Constantia"/>
      <p:regular r:id="rId55"/>
      <p:bold r:id="rId56"/>
      <p:italic r:id="rId57"/>
      <p:boldItalic r:id="rId58"/>
    </p:embeddedFont>
    <p:embeddedFont>
      <p:font typeface="Gill Sans"/>
      <p:regular r:id="rId59"/>
      <p:bold r:id="rId6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2880">
          <p15:clr>
            <a:srgbClr val="A4A3A4"/>
          </p15:clr>
        </p15:guide>
        <p15:guide id="2" orient="horz" pos="2160">
          <p15:clr>
            <a:srgbClr val="A4A3A4"/>
          </p15:clr>
        </p15:guide>
      </p15:sldGuideLst>
    </p:ext>
    <p:ext uri="{2D200454-40CA-4A62-9FC3-DE9A4176ACB9}">
      <p15:notesGuideLst>
        <p15:guide id="1" orient="horz" pos="2880">
          <p15:clr>
            <a:srgbClr val="A4A3A4"/>
          </p15:clr>
        </p15:guide>
        <p15:guide id="2" pos="2160">
          <p15:clr>
            <a:srgbClr val="A4A3A4"/>
          </p15:clr>
        </p15:guide>
      </p15:notesGuideLst>
    </p:ext>
    <p:ext uri="http://customooxmlschemas.google.com/">
      <go:slidesCustomData xmlns:go="http://customooxmlschemas.google.com/" r:id="rId61" roundtripDataSignature="AMtx7mhcQhyBP56sR0zjQ92XyMMpMd5gq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8AA32CC-4BFA-4339-BD2A-12C0D90C9B33}">
  <a:tblStyle styleId="{88AA32CC-4BFA-4339-BD2A-12C0D90C9B33}"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p:guide pos="2160" orient="horz"/>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1" Type="http://customschemas.google.com/relationships/presentationmetadata" Target="metadata"/><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60" Type="http://schemas.openxmlformats.org/officeDocument/2006/relationships/font" Target="fonts/GillSans-bold.fnt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font" Target="fonts/Constantia-regular.fntdata"/><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font" Target="fonts/Constantia-italic.fntdata"/><Relationship Id="rId12" Type="http://schemas.openxmlformats.org/officeDocument/2006/relationships/slide" Target="slides/slide6.xml"/><Relationship Id="rId56" Type="http://schemas.openxmlformats.org/officeDocument/2006/relationships/font" Target="fonts/Constantia-bold.fntdata"/><Relationship Id="rId15" Type="http://schemas.openxmlformats.org/officeDocument/2006/relationships/slide" Target="slides/slide9.xml"/><Relationship Id="rId59" Type="http://schemas.openxmlformats.org/officeDocument/2006/relationships/font" Target="fonts/GillSans-regular.fntdata"/><Relationship Id="rId14" Type="http://schemas.openxmlformats.org/officeDocument/2006/relationships/slide" Target="slides/slide8.xml"/><Relationship Id="rId58" Type="http://schemas.openxmlformats.org/officeDocument/2006/relationships/font" Target="fonts/Constantia-bold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file:///C:\Users\manch\Desktop\HDU%20fellowship\Chapter%203\energy%20data.xlsx" TargetMode="External"/></Relationships>
</file>

<file path=ppt/charts/_rels/chart2.xml.rels><?xml version="1.0" encoding="UTF-8" standalone="yes"?><Relationships xmlns="http://schemas.openxmlformats.org/package/2006/relationships"><Relationship Id="rId1" Type="http://schemas.microsoft.com/office/2011/relationships/chartStyle" Target="style2.xml"/><Relationship Id="rId2" Type="http://schemas.microsoft.com/office/2011/relationships/chartColorStyle" Target="colors2.xml"/><Relationship Id="rId3" Type="http://schemas.openxmlformats.org/officeDocument/2006/relationships/oleObject" Target="file:///C:\Users\manch\Desktop\HDU%20fellowship\Chapter%203\energy%20data.xlsx" TargetMode="External"/></Relationships>
</file>

<file path=ppt/charts/_rels/chart3.xml.rels><?xml version="1.0" encoding="UTF-8" standalone="yes"?><Relationships xmlns="http://schemas.openxmlformats.org/package/2006/relationships"><Relationship Id="rId1" Type="http://schemas.microsoft.com/office/2011/relationships/chartStyle" Target="style3.xml"/><Relationship Id="rId2" Type="http://schemas.microsoft.com/office/2011/relationships/chartColorStyle" Target="colors3.xml"/><Relationship Id="rId3" Type="http://schemas.openxmlformats.org/officeDocument/2006/relationships/themeOverride" Target="../theme/themeOverride1.xml"/><Relationship Id="rId4" Type="http://schemas.openxmlformats.org/officeDocument/2006/relationships/oleObject" Target="../embeddings/oleObject1.bin"/></Relationships>
</file>

<file path=ppt/charts/_rels/chart4.xml.rels><?xml version="1.0" encoding="UTF-8" standalone="yes"?><Relationships xmlns="http://schemas.openxmlformats.org/package/2006/relationships"><Relationship Id="rId1" Type="http://schemas.microsoft.com/office/2011/relationships/chartStyle" Target="style4.xml"/><Relationship Id="rId2" Type="http://schemas.microsoft.com/office/2011/relationships/chartColorStyle" Target="colors4.xml"/><Relationship Id="rId3" Type="http://schemas.openxmlformats.org/officeDocument/2006/relationships/oleObject" Target="file:///C:\Users\manch\Desktop\HDU%20fellowship\Chapter%203\energy%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a:t>
            </a:r>
            <a:r>
              <a:rPr lang="en-US" baseline="0"/>
              <a:t> of World Energy Consumption</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6123-4D1D-AE3F-76C969154AD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6123-4D1D-AE3F-76C969154AD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6123-4D1D-AE3F-76C969154AD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6123-4D1D-AE3F-76C969154ADA}"/>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6123-4D1D-AE3F-76C969154ADA}"/>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6123-4D1D-AE3F-76C969154ADA}"/>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Sheet1!$M$4:$M$9</c:f>
              <c:strCache>
                <c:ptCount val="6"/>
                <c:pt idx="0">
                  <c:v>Oil</c:v>
                </c:pt>
                <c:pt idx="1">
                  <c:v>Natural Gas</c:v>
                </c:pt>
                <c:pt idx="2">
                  <c:v>Coal</c:v>
                </c:pt>
                <c:pt idx="3">
                  <c:v>Nuclear Energy</c:v>
                </c:pt>
                <c:pt idx="4">
                  <c:v>Hydro-electricity</c:v>
                </c:pt>
                <c:pt idx="5">
                  <c:v>Renewables</c:v>
                </c:pt>
              </c:strCache>
            </c:strRef>
          </c:cat>
          <c:val>
            <c:numRef>
              <c:f>Sheet1!$N$4:$N$9</c:f>
              <c:numCache>
                <c:formatCode>0.00</c:formatCode>
                <c:ptCount val="6"/>
                <c:pt idx="0">
                  <c:v>30.951860875409565</c:v>
                </c:pt>
                <c:pt idx="1">
                  <c:v>24.422414517348571</c:v>
                </c:pt>
                <c:pt idx="2">
                  <c:v>26.900781315634717</c:v>
                </c:pt>
                <c:pt idx="3">
                  <c:v>4.2527094009913471</c:v>
                </c:pt>
                <c:pt idx="4">
                  <c:v>6.7646811728135772</c:v>
                </c:pt>
                <c:pt idx="5">
                  <c:v>6.7058724691254303</c:v>
                </c:pt>
              </c:numCache>
            </c:numRef>
          </c:val>
          <c:extLst>
            <c:ext xmlns:c16="http://schemas.microsoft.com/office/drawing/2014/chart" uri="{C3380CC4-5D6E-409C-BE32-E72D297353CC}">
              <c16:uniqueId val="{0000000C-6123-4D1D-AE3F-76C969154ADA}"/>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95000"/>
          <a:lumOff val="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Daily Oil Refining Capacity</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spPr>
            <a:ln w="28575" cap="rnd">
              <a:solidFill>
                <a:schemeClr val="accent1"/>
              </a:solidFill>
              <a:round/>
            </a:ln>
            <a:effectLst/>
          </c:spPr>
          <c:marker>
            <c:symbol val="none"/>
          </c:marker>
          <c:cat>
            <c:numRef>
              <c:f>Sheet1!$I$81:$I$91</c:f>
              <c:numCache>
                <c:formatCode>General</c:formatCode>
                <c:ptCount val="11"/>
                <c:pt idx="0">
                  <c:v>2011</c:v>
                </c:pt>
                <c:pt idx="1">
                  <c:v>2012</c:v>
                </c:pt>
                <c:pt idx="2">
                  <c:v>2013</c:v>
                </c:pt>
                <c:pt idx="3">
                  <c:v>2014</c:v>
                </c:pt>
                <c:pt idx="4">
                  <c:v>2015</c:v>
                </c:pt>
                <c:pt idx="5">
                  <c:v>2016</c:v>
                </c:pt>
                <c:pt idx="6">
                  <c:v>2017</c:v>
                </c:pt>
                <c:pt idx="7">
                  <c:v>2018</c:v>
                </c:pt>
                <c:pt idx="8">
                  <c:v>2019</c:v>
                </c:pt>
                <c:pt idx="9">
                  <c:v>2020</c:v>
                </c:pt>
                <c:pt idx="10">
                  <c:v>2021</c:v>
                </c:pt>
              </c:numCache>
            </c:numRef>
          </c:cat>
          <c:val>
            <c:numRef>
              <c:f>Sheet1!$J$81:$J$91</c:f>
              <c:numCache>
                <c:formatCode>General</c:formatCode>
                <c:ptCount val="11"/>
                <c:pt idx="0">
                  <c:v>95051</c:v>
                </c:pt>
                <c:pt idx="1">
                  <c:v>95421</c:v>
                </c:pt>
                <c:pt idx="2">
                  <c:v>96681</c:v>
                </c:pt>
                <c:pt idx="3">
                  <c:v>97739</c:v>
                </c:pt>
                <c:pt idx="4">
                  <c:v>98167</c:v>
                </c:pt>
                <c:pt idx="5">
                  <c:v>98689</c:v>
                </c:pt>
                <c:pt idx="6">
                  <c:v>98965</c:v>
                </c:pt>
                <c:pt idx="7">
                  <c:v>100348</c:v>
                </c:pt>
                <c:pt idx="8">
                  <c:v>101971</c:v>
                </c:pt>
                <c:pt idx="9">
                  <c:v>102331</c:v>
                </c:pt>
                <c:pt idx="10">
                  <c:v>101912</c:v>
                </c:pt>
              </c:numCache>
            </c:numRef>
          </c:val>
          <c:smooth val="0"/>
          <c:extLst>
            <c:ext xmlns:c16="http://schemas.microsoft.com/office/drawing/2014/chart" uri="{C3380CC4-5D6E-409C-BE32-E72D297353CC}">
              <c16:uniqueId val="{00000000-3B8C-4084-997F-2CEEA352A7A4}"/>
            </c:ext>
          </c:extLst>
        </c:ser>
        <c:dLbls>
          <c:showLegendKey val="0"/>
          <c:showVal val="0"/>
          <c:showCatName val="0"/>
          <c:showSerName val="0"/>
          <c:showPercent val="0"/>
          <c:showBubbleSize val="0"/>
        </c:dLbls>
        <c:smooth val="0"/>
        <c:axId val="433003344"/>
        <c:axId val="433003672"/>
      </c:lineChart>
      <c:catAx>
        <c:axId val="43300334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Year</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33003672"/>
        <c:crosses val="autoZero"/>
        <c:auto val="1"/>
        <c:lblAlgn val="ctr"/>
        <c:lblOffset val="100"/>
        <c:noMultiLvlLbl val="0"/>
      </c:catAx>
      <c:valAx>
        <c:axId val="43300367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Thousand</a:t>
                </a:r>
                <a:r>
                  <a:rPr lang="en-US" baseline="0"/>
                  <a:t> Barrels</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33003344"/>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solid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0" i="0" u="none" strike="noStrike" kern="1200" spc="0" baseline="0">
                <a:solidFill>
                  <a:schemeClr val="tx1">
                    <a:lumMod val="65000"/>
                    <a:lumOff val="35000"/>
                  </a:schemeClr>
                </a:solidFill>
                <a:latin typeface="+mn-lt"/>
                <a:ea typeface="+mn-ea"/>
                <a:cs typeface="+mn-cs"/>
              </a:defRPr>
            </a:pPr>
            <a:r>
              <a:rPr lang="en-US"/>
              <a:t>Natural Gas Production/Consumption</a:t>
            </a:r>
          </a:p>
        </c:rich>
      </c:tx>
      <c:overlay val="0"/>
      <c:spPr>
        <a:noFill/>
        <a:ln>
          <a:noFill/>
        </a:ln>
        <a:effectLst/>
      </c:spPr>
      <c:txPr>
        <a:bodyPr rot="0" spcFirstLastPara="1" vertOverflow="ellipsis" vert="horz" wrap="square" anchor="ctr" anchorCtr="1"/>
        <a:lstStyle/>
        <a:p>
          <a:pPr>
            <a:defRPr sz="168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Sheet1!$H$96</c:f>
              <c:strCache>
                <c:ptCount val="1"/>
                <c:pt idx="0">
                  <c:v>Natural Gas Production</c:v>
                </c:pt>
              </c:strCache>
            </c:strRef>
          </c:tx>
          <c:spPr>
            <a:solidFill>
              <a:schemeClr val="accent1"/>
            </a:solidFill>
            <a:ln>
              <a:noFill/>
            </a:ln>
            <a:effectLst/>
          </c:spPr>
          <c:invertIfNegative val="0"/>
          <c:cat>
            <c:numRef>
              <c:f>Sheet1!$G$97:$G$107</c:f>
              <c:numCache>
                <c:formatCode>General</c:formatCode>
                <c:ptCount val="11"/>
                <c:pt idx="0">
                  <c:v>2011</c:v>
                </c:pt>
                <c:pt idx="1">
                  <c:v>2012</c:v>
                </c:pt>
                <c:pt idx="2">
                  <c:v>2013</c:v>
                </c:pt>
                <c:pt idx="3">
                  <c:v>2014</c:v>
                </c:pt>
                <c:pt idx="4">
                  <c:v>2015</c:v>
                </c:pt>
                <c:pt idx="5">
                  <c:v>2016</c:v>
                </c:pt>
                <c:pt idx="6">
                  <c:v>2017</c:v>
                </c:pt>
                <c:pt idx="7">
                  <c:v>2018</c:v>
                </c:pt>
                <c:pt idx="8">
                  <c:v>2019</c:v>
                </c:pt>
                <c:pt idx="9">
                  <c:v>2020</c:v>
                </c:pt>
                <c:pt idx="10">
                  <c:v>2021</c:v>
                </c:pt>
              </c:numCache>
            </c:numRef>
          </c:cat>
          <c:val>
            <c:numRef>
              <c:f>Sheet1!$H$97:$H$107</c:f>
              <c:numCache>
                <c:formatCode>General</c:formatCode>
                <c:ptCount val="11"/>
                <c:pt idx="0">
                  <c:v>3257.3</c:v>
                </c:pt>
                <c:pt idx="1">
                  <c:v>3326.2</c:v>
                </c:pt>
                <c:pt idx="2">
                  <c:v>3365.4</c:v>
                </c:pt>
                <c:pt idx="3">
                  <c:v>3433.3</c:v>
                </c:pt>
                <c:pt idx="4">
                  <c:v>3511.1</c:v>
                </c:pt>
                <c:pt idx="5">
                  <c:v>3544.7</c:v>
                </c:pt>
                <c:pt idx="6">
                  <c:v>3673.5</c:v>
                </c:pt>
                <c:pt idx="7">
                  <c:v>3851.7</c:v>
                </c:pt>
                <c:pt idx="8">
                  <c:v>3967.7</c:v>
                </c:pt>
                <c:pt idx="9">
                  <c:v>3861.5</c:v>
                </c:pt>
                <c:pt idx="10">
                  <c:v>4036.9</c:v>
                </c:pt>
              </c:numCache>
            </c:numRef>
          </c:val>
          <c:extLst>
            <c:ext xmlns:c16="http://schemas.microsoft.com/office/drawing/2014/chart" uri="{C3380CC4-5D6E-409C-BE32-E72D297353CC}">
              <c16:uniqueId val="{00000000-8B22-4358-95F6-07BC3252D52A}"/>
            </c:ext>
          </c:extLst>
        </c:ser>
        <c:ser>
          <c:idx val="1"/>
          <c:order val="1"/>
          <c:tx>
            <c:strRef>
              <c:f>Sheet1!$I$96</c:f>
              <c:strCache>
                <c:ptCount val="1"/>
                <c:pt idx="0">
                  <c:v>Natural Gas Consumption</c:v>
                </c:pt>
              </c:strCache>
            </c:strRef>
          </c:tx>
          <c:spPr>
            <a:solidFill>
              <a:schemeClr val="accent2"/>
            </a:solidFill>
            <a:ln>
              <a:noFill/>
            </a:ln>
            <a:effectLst/>
          </c:spPr>
          <c:invertIfNegative val="0"/>
          <c:cat>
            <c:numRef>
              <c:f>Sheet1!$G$97:$G$107</c:f>
              <c:numCache>
                <c:formatCode>General</c:formatCode>
                <c:ptCount val="11"/>
                <c:pt idx="0">
                  <c:v>2011</c:v>
                </c:pt>
                <c:pt idx="1">
                  <c:v>2012</c:v>
                </c:pt>
                <c:pt idx="2">
                  <c:v>2013</c:v>
                </c:pt>
                <c:pt idx="3">
                  <c:v>2014</c:v>
                </c:pt>
                <c:pt idx="4">
                  <c:v>2015</c:v>
                </c:pt>
                <c:pt idx="5">
                  <c:v>2016</c:v>
                </c:pt>
                <c:pt idx="6">
                  <c:v>2017</c:v>
                </c:pt>
                <c:pt idx="7">
                  <c:v>2018</c:v>
                </c:pt>
                <c:pt idx="8">
                  <c:v>2019</c:v>
                </c:pt>
                <c:pt idx="9">
                  <c:v>2020</c:v>
                </c:pt>
                <c:pt idx="10">
                  <c:v>2021</c:v>
                </c:pt>
              </c:numCache>
            </c:numRef>
          </c:cat>
          <c:val>
            <c:numRef>
              <c:f>Sheet1!$I$97:$I$107</c:f>
              <c:numCache>
                <c:formatCode>General</c:formatCode>
                <c:ptCount val="11"/>
                <c:pt idx="0">
                  <c:v>3234</c:v>
                </c:pt>
                <c:pt idx="1">
                  <c:v>3319.4</c:v>
                </c:pt>
                <c:pt idx="2">
                  <c:v>3373</c:v>
                </c:pt>
                <c:pt idx="3">
                  <c:v>3394.4</c:v>
                </c:pt>
                <c:pt idx="4">
                  <c:v>3476.9</c:v>
                </c:pt>
                <c:pt idx="5">
                  <c:v>3556.1</c:v>
                </c:pt>
                <c:pt idx="6">
                  <c:v>3652.9</c:v>
                </c:pt>
                <c:pt idx="7">
                  <c:v>3835.6</c:v>
                </c:pt>
                <c:pt idx="8">
                  <c:v>3906.3</c:v>
                </c:pt>
                <c:pt idx="9">
                  <c:v>3845.6</c:v>
                </c:pt>
                <c:pt idx="10">
                  <c:v>4037.5</c:v>
                </c:pt>
              </c:numCache>
            </c:numRef>
          </c:val>
          <c:extLst>
            <c:ext xmlns:c16="http://schemas.microsoft.com/office/drawing/2014/chart" uri="{C3380CC4-5D6E-409C-BE32-E72D297353CC}">
              <c16:uniqueId val="{00000001-8B22-4358-95F6-07BC3252D52A}"/>
            </c:ext>
          </c:extLst>
        </c:ser>
        <c:dLbls>
          <c:showLegendKey val="0"/>
          <c:showVal val="0"/>
          <c:showCatName val="0"/>
          <c:showSerName val="0"/>
          <c:showPercent val="0"/>
          <c:showBubbleSize val="0"/>
        </c:dLbls>
        <c:gapWidth val="219"/>
        <c:overlap val="-27"/>
        <c:axId val="495161888"/>
        <c:axId val="495162872"/>
      </c:barChart>
      <c:catAx>
        <c:axId val="4951618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95162872"/>
        <c:crosses val="autoZero"/>
        <c:auto val="1"/>
        <c:lblAlgn val="ctr"/>
        <c:lblOffset val="100"/>
        <c:noMultiLvlLbl val="0"/>
      </c:catAx>
      <c:valAx>
        <c:axId val="49516287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a:t>BIllion Cubic Metres</a:t>
                </a:r>
              </a:p>
            </c:rich>
          </c:tx>
          <c:overlay val="0"/>
          <c:spPr>
            <a:noFill/>
            <a:ln>
              <a:noFill/>
            </a:ln>
            <a:effectLst/>
          </c:spPr>
          <c:txPr>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95161888"/>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solidFill>
        <a:srgbClr val="000000"/>
      </a:solidFill>
    </a:ln>
    <a:effectLst/>
  </c:spPr>
  <c:txPr>
    <a:bodyPr/>
    <a:lstStyle/>
    <a:p>
      <a:pPr>
        <a:defRPr sz="1400"/>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chemeClr val="tx1">
                    <a:lumMod val="65000"/>
                    <a:lumOff val="35000"/>
                  </a:schemeClr>
                </a:solidFill>
                <a:latin typeface="+mn-lt"/>
                <a:ea typeface="+mn-ea"/>
                <a:cs typeface="+mn-cs"/>
              </a:defRPr>
            </a:pPr>
            <a:r>
              <a:rPr lang="en-US"/>
              <a:t>Renewable Energy Generation in World in 2021</a:t>
            </a:r>
          </a:p>
        </c:rich>
      </c:tx>
      <c:overlay val="0"/>
      <c:spPr>
        <a:noFill/>
        <a:ln>
          <a:noFill/>
        </a:ln>
        <a:effectLst/>
      </c:spPr>
      <c:txPr>
        <a:bodyPr rot="0" spcFirstLastPara="1" vertOverflow="ellipsis" vert="horz" wrap="square" anchor="ctr" anchorCtr="1"/>
        <a:lstStyle/>
        <a:p>
          <a:pPr>
            <a:defRPr sz="144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E17-4C24-AF93-E48C82D17B5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E17-4C24-AF93-E48C82D17B5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2E17-4C24-AF93-E48C82D17B53}"/>
              </c:ext>
            </c:extLst>
          </c:dPt>
          <c:dLbls>
            <c:spPr>
              <a:noFill/>
              <a:ln>
                <a:noFill/>
              </a:ln>
              <a:effectLst/>
            </c:spPr>
            <c:txPr>
              <a:bodyPr rot="0" spcFirstLastPara="1" vertOverflow="ellipsis" vert="horz" wrap="square" anchor="ctr" anchorCtr="1"/>
              <a:lstStyle/>
              <a:p>
                <a:pPr>
                  <a:defRPr sz="12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Sheet1!$H$185:$H$187</c:f>
              <c:strCache>
                <c:ptCount val="3"/>
                <c:pt idx="0">
                  <c:v>Wind Energy</c:v>
                </c:pt>
                <c:pt idx="1">
                  <c:v>Solar Energy</c:v>
                </c:pt>
                <c:pt idx="2">
                  <c:v>Others</c:v>
                </c:pt>
              </c:strCache>
            </c:strRef>
          </c:cat>
          <c:val>
            <c:numRef>
              <c:f>Sheet1!$I$185:$I$187</c:f>
              <c:numCache>
                <c:formatCode>0.0</c:formatCode>
                <c:ptCount val="3"/>
                <c:pt idx="0">
                  <c:v>50.9</c:v>
                </c:pt>
                <c:pt idx="1">
                  <c:v>28.2</c:v>
                </c:pt>
                <c:pt idx="2">
                  <c:v>20.9</c:v>
                </c:pt>
              </c:numCache>
            </c:numRef>
          </c:val>
          <c:extLst>
            <c:ext xmlns:c16="http://schemas.microsoft.com/office/drawing/2014/chart" uri="{C3380CC4-5D6E-409C-BE32-E72D297353CC}">
              <c16:uniqueId val="{00000006-2E17-4C24-AF93-E48C82D17B53}"/>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r"/>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solidFill>
      <a:round/>
    </a:ln>
    <a:effectLst/>
  </c:spPr>
  <c:txPr>
    <a:bodyPr/>
    <a:lstStyle/>
    <a:p>
      <a:pPr>
        <a:defRPr sz="12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indent="-228600" lvl="1" marL="9144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2pPr>
            <a:lvl3pPr indent="-228600" lvl="2" marL="13716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3pPr>
            <a:lvl4pPr indent="-228600" lvl="3" marL="18288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4pPr>
            <a:lvl5pPr indent="-228600" lvl="4" marL="22860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5pPr>
            <a:lvl6pPr indent="-228600" lvl="5" marL="27432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6pPr>
            <a:lvl7pPr indent="-228600" lvl="6" marL="32004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7pPr>
            <a:lvl8pPr indent="-228600" lvl="7" marL="36576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8pPr>
            <a:lvl9pPr indent="-228600" lvl="8" marL="41148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onstantia"/>
                <a:ea typeface="Constantia"/>
                <a:cs typeface="Constantia"/>
                <a:sym typeface="Constantia"/>
              </a:rPr>
              <a:t>‹#›</a:t>
            </a:fld>
            <a:endParaRPr b="0" i="0" sz="1200" u="none" cap="none" strike="noStrike">
              <a:solidFill>
                <a:schemeClr val="dk1"/>
              </a:solidFill>
              <a:latin typeface="Constantia"/>
              <a:ea typeface="Constantia"/>
              <a:cs typeface="Constantia"/>
              <a:sym typeface="Constantia"/>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4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1" name="Google Shape;411;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4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9" name="Google Shape;439;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4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4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3" name="Google Shape;453;p4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0"/>
          <p:cNvSpPr txBox="1"/>
          <p:nvPr>
            <p:ph type="ctrTitle"/>
          </p:nvPr>
        </p:nvSpPr>
        <p:spPr>
          <a:xfrm>
            <a:off x="1102240" y="2386744"/>
            <a:ext cx="693952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500"/>
              <a:buFont typeface="Gill Sans"/>
              <a:buNone/>
              <a:defRPr sz="35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0"/>
          <p:cNvSpPr txBox="1"/>
          <p:nvPr>
            <p:ph idx="1" type="subTitle"/>
          </p:nvPr>
        </p:nvSpPr>
        <p:spPr>
          <a:xfrm>
            <a:off x="2021396" y="4352544"/>
            <a:ext cx="5101209" cy="1239894"/>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1000"/>
              </a:spcBef>
              <a:spcAft>
                <a:spcPts val="0"/>
              </a:spcAft>
              <a:buSzPts val="1900"/>
              <a:buNone/>
              <a:defRPr sz="1900">
                <a:solidFill>
                  <a:srgbClr val="3F3F3F"/>
                </a:solidFill>
              </a:defRPr>
            </a:lvl1pPr>
            <a:lvl2pPr lvl="1" algn="ctr">
              <a:lnSpc>
                <a:spcPct val="100000"/>
              </a:lnSpc>
              <a:spcBef>
                <a:spcPts val="1000"/>
              </a:spcBef>
              <a:spcAft>
                <a:spcPts val="0"/>
              </a:spcAft>
              <a:buSzPts val="1900"/>
              <a:buNone/>
              <a:defRPr sz="1900"/>
            </a:lvl2pPr>
            <a:lvl3pPr lvl="2" algn="ctr">
              <a:lnSpc>
                <a:spcPct val="100000"/>
              </a:lnSpc>
              <a:spcBef>
                <a:spcPts val="1000"/>
              </a:spcBef>
              <a:spcAft>
                <a:spcPts val="0"/>
              </a:spcAft>
              <a:buSzPts val="1800"/>
              <a:buNone/>
              <a:defRPr sz="1800"/>
            </a:lvl3pPr>
            <a:lvl4pPr lvl="3" algn="ctr">
              <a:lnSpc>
                <a:spcPct val="100000"/>
              </a:lnSpc>
              <a:spcBef>
                <a:spcPts val="1000"/>
              </a:spcBef>
              <a:spcAft>
                <a:spcPts val="0"/>
              </a:spcAft>
              <a:buSzPts val="1600"/>
              <a:buNone/>
              <a:defRPr sz="1600"/>
            </a:lvl4pPr>
            <a:lvl5pPr lvl="4" algn="ctr">
              <a:lnSpc>
                <a:spcPct val="100000"/>
              </a:lnSpc>
              <a:spcBef>
                <a:spcPts val="1000"/>
              </a:spcBef>
              <a:spcAft>
                <a:spcPts val="0"/>
              </a:spcAft>
              <a:buSzPts val="1600"/>
              <a:buNone/>
              <a:defRPr sz="1600"/>
            </a:lvl5pPr>
            <a:lvl6pPr lvl="5" algn="ctr">
              <a:lnSpc>
                <a:spcPct val="100000"/>
              </a:lnSpc>
              <a:spcBef>
                <a:spcPts val="1000"/>
              </a:spcBef>
              <a:spcAft>
                <a:spcPts val="0"/>
              </a:spcAft>
              <a:buSzPts val="1600"/>
              <a:buNone/>
              <a:defRPr sz="1600"/>
            </a:lvl6pPr>
            <a:lvl7pPr lvl="6" algn="ctr">
              <a:lnSpc>
                <a:spcPct val="100000"/>
              </a:lnSpc>
              <a:spcBef>
                <a:spcPts val="1000"/>
              </a:spcBef>
              <a:spcAft>
                <a:spcPts val="0"/>
              </a:spcAft>
              <a:buSzPts val="1600"/>
              <a:buNone/>
              <a:defRPr sz="1600"/>
            </a:lvl7pPr>
            <a:lvl8pPr lvl="7" algn="ctr">
              <a:lnSpc>
                <a:spcPct val="100000"/>
              </a:lnSpc>
              <a:spcBef>
                <a:spcPts val="1000"/>
              </a:spcBef>
              <a:spcAft>
                <a:spcPts val="0"/>
              </a:spcAft>
              <a:buSzPts val="1600"/>
              <a:buNone/>
              <a:defRPr sz="1600"/>
            </a:lvl8pPr>
            <a:lvl9pPr lvl="8" algn="ctr">
              <a:lnSpc>
                <a:spcPct val="100000"/>
              </a:lnSpc>
              <a:spcBef>
                <a:spcPts val="1000"/>
              </a:spcBef>
              <a:spcAft>
                <a:spcPts val="0"/>
              </a:spcAft>
              <a:buSzPts val="1600"/>
              <a:buNone/>
              <a:defRPr sz="1600"/>
            </a:lvl9pPr>
          </a:lstStyle>
          <a:p/>
        </p:txBody>
      </p:sp>
      <p:sp>
        <p:nvSpPr>
          <p:cNvPr id="18" name="Google Shape;18;p50"/>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0"/>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1"/>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1"/>
          <p:cNvSpPr txBox="1"/>
          <p:nvPr>
            <p:ph idx="1" type="body"/>
          </p:nvPr>
        </p:nvSpPr>
        <p:spPr>
          <a:xfrm>
            <a:off x="1606045" y="2638045"/>
            <a:ext cx="5937755" cy="310198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24" name="Google Shape;24;p51"/>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1"/>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2"/>
          <p:cNvSpPr txBox="1"/>
          <p:nvPr>
            <p:ph type="title"/>
          </p:nvPr>
        </p:nvSpPr>
        <p:spPr>
          <a:xfrm>
            <a:off x="1106424" y="2386744"/>
            <a:ext cx="6940296"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500"/>
              <a:buFont typeface="Gill Sans"/>
              <a:buNone/>
              <a:defRPr sz="35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2"/>
          <p:cNvSpPr txBox="1"/>
          <p:nvPr>
            <p:ph idx="1" type="body"/>
          </p:nvPr>
        </p:nvSpPr>
        <p:spPr>
          <a:xfrm>
            <a:off x="2021396" y="4352465"/>
            <a:ext cx="5101209" cy="1265082"/>
          </a:xfrm>
          <a:prstGeom prst="rect">
            <a:avLst/>
          </a:prstGeom>
          <a:noFill/>
          <a:ln>
            <a:noFill/>
          </a:ln>
        </p:spPr>
        <p:txBody>
          <a:bodyPr anchorCtr="1" anchor="t" bIns="45700" lIns="91425" spcFirstLastPara="1" rIns="91425" wrap="square" tIns="45700">
            <a:normAutofit/>
          </a:bodyPr>
          <a:lstStyle>
            <a:lvl1pPr indent="-228600" lvl="0" marL="457200" algn="l">
              <a:lnSpc>
                <a:spcPct val="100000"/>
              </a:lnSpc>
              <a:spcBef>
                <a:spcPts val="1000"/>
              </a:spcBef>
              <a:spcAft>
                <a:spcPts val="0"/>
              </a:spcAft>
              <a:buSzPts val="1900"/>
              <a:buNone/>
              <a:defRPr sz="1900">
                <a:solidFill>
                  <a:schemeClr val="dk1"/>
                </a:solidFill>
              </a:defRPr>
            </a:lvl1pPr>
            <a:lvl2pPr indent="-228600" lvl="1" marL="914400" algn="l">
              <a:lnSpc>
                <a:spcPct val="100000"/>
              </a:lnSpc>
              <a:spcBef>
                <a:spcPts val="1000"/>
              </a:spcBef>
              <a:spcAft>
                <a:spcPts val="0"/>
              </a:spcAft>
              <a:buSzPts val="1900"/>
              <a:buNone/>
              <a:defRPr sz="1900">
                <a:solidFill>
                  <a:srgbClr val="888888"/>
                </a:solidFill>
              </a:defRPr>
            </a:lvl2pPr>
            <a:lvl3pPr indent="-228600" lvl="2" marL="1371600" algn="l">
              <a:lnSpc>
                <a:spcPct val="100000"/>
              </a:lnSpc>
              <a:spcBef>
                <a:spcPts val="1000"/>
              </a:spcBef>
              <a:spcAft>
                <a:spcPts val="0"/>
              </a:spcAft>
              <a:buSzPts val="1800"/>
              <a:buNone/>
              <a:defRPr sz="1800">
                <a:solidFill>
                  <a:srgbClr val="888888"/>
                </a:solidFill>
              </a:defRPr>
            </a:lvl3pPr>
            <a:lvl4pPr indent="-228600" lvl="3" marL="1828800" algn="l">
              <a:lnSpc>
                <a:spcPct val="100000"/>
              </a:lnSpc>
              <a:spcBef>
                <a:spcPts val="1000"/>
              </a:spcBef>
              <a:spcAft>
                <a:spcPts val="0"/>
              </a:spcAft>
              <a:buSzPts val="1600"/>
              <a:buNone/>
              <a:defRPr sz="1600">
                <a:solidFill>
                  <a:srgbClr val="888888"/>
                </a:solidFill>
              </a:defRPr>
            </a:lvl4pPr>
            <a:lvl5pPr indent="-228600" lvl="4" marL="2286000" algn="l">
              <a:lnSpc>
                <a:spcPct val="100000"/>
              </a:lnSpc>
              <a:spcBef>
                <a:spcPts val="1000"/>
              </a:spcBef>
              <a:spcAft>
                <a:spcPts val="0"/>
              </a:spcAft>
              <a:buSzPts val="1600"/>
              <a:buNone/>
              <a:defRPr sz="1600">
                <a:solidFill>
                  <a:srgbClr val="888888"/>
                </a:solidFill>
              </a:defRPr>
            </a:lvl5pPr>
            <a:lvl6pPr indent="-228600" lvl="5" marL="2743200" algn="l">
              <a:lnSpc>
                <a:spcPct val="100000"/>
              </a:lnSpc>
              <a:spcBef>
                <a:spcPts val="1000"/>
              </a:spcBef>
              <a:spcAft>
                <a:spcPts val="0"/>
              </a:spcAft>
              <a:buSzPts val="1600"/>
              <a:buNone/>
              <a:defRPr sz="1600">
                <a:solidFill>
                  <a:srgbClr val="888888"/>
                </a:solidFill>
              </a:defRPr>
            </a:lvl6pPr>
            <a:lvl7pPr indent="-228600" lvl="6" marL="3200400" algn="l">
              <a:lnSpc>
                <a:spcPct val="100000"/>
              </a:lnSpc>
              <a:spcBef>
                <a:spcPts val="1000"/>
              </a:spcBef>
              <a:spcAft>
                <a:spcPts val="0"/>
              </a:spcAft>
              <a:buSzPts val="1600"/>
              <a:buNone/>
              <a:defRPr sz="1600">
                <a:solidFill>
                  <a:srgbClr val="888888"/>
                </a:solidFill>
              </a:defRPr>
            </a:lvl7pPr>
            <a:lvl8pPr indent="-228600" lvl="7" marL="3657600" algn="l">
              <a:lnSpc>
                <a:spcPct val="100000"/>
              </a:lnSpc>
              <a:spcBef>
                <a:spcPts val="1000"/>
              </a:spcBef>
              <a:spcAft>
                <a:spcPts val="0"/>
              </a:spcAft>
              <a:buSzPts val="1600"/>
              <a:buNone/>
              <a:defRPr sz="1600">
                <a:solidFill>
                  <a:srgbClr val="888888"/>
                </a:solidFill>
              </a:defRPr>
            </a:lvl8pPr>
            <a:lvl9pPr indent="-228600" lvl="8" marL="4114800" algn="l">
              <a:lnSpc>
                <a:spcPct val="100000"/>
              </a:lnSpc>
              <a:spcBef>
                <a:spcPts val="1000"/>
              </a:spcBef>
              <a:spcAft>
                <a:spcPts val="0"/>
              </a:spcAft>
              <a:buSzPts val="1600"/>
              <a:buNone/>
              <a:defRPr sz="1600">
                <a:solidFill>
                  <a:srgbClr val="888888"/>
                </a:solidFill>
              </a:defRPr>
            </a:lvl9pPr>
          </a:lstStyle>
          <a:p/>
        </p:txBody>
      </p:sp>
      <p:sp>
        <p:nvSpPr>
          <p:cNvPr id="30" name="Google Shape;30;p52"/>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2"/>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3"/>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3"/>
          <p:cNvSpPr txBox="1"/>
          <p:nvPr>
            <p:ph idx="1" type="body"/>
          </p:nvPr>
        </p:nvSpPr>
        <p:spPr>
          <a:xfrm>
            <a:off x="1102239" y="2638044"/>
            <a:ext cx="3288023" cy="310198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36" name="Google Shape;36;p53"/>
          <p:cNvSpPr txBox="1"/>
          <p:nvPr>
            <p:ph idx="2" type="body"/>
          </p:nvPr>
        </p:nvSpPr>
        <p:spPr>
          <a:xfrm>
            <a:off x="4753737" y="2638044"/>
            <a:ext cx="3290516" cy="310198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37" name="Google Shape;37;p53"/>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3"/>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4"/>
          <p:cNvSpPr txBox="1"/>
          <p:nvPr>
            <p:ph idx="1" type="body"/>
          </p:nvPr>
        </p:nvSpPr>
        <p:spPr>
          <a:xfrm>
            <a:off x="1102239" y="2313434"/>
            <a:ext cx="3288024" cy="704087"/>
          </a:xfrm>
          <a:prstGeom prst="rect">
            <a:avLst/>
          </a:prstGeom>
          <a:noFill/>
          <a:ln>
            <a:noFill/>
          </a:ln>
        </p:spPr>
        <p:txBody>
          <a:bodyPr anchorCtr="1" anchor="b" bIns="45700" lIns="91425" spcFirstLastPara="1" rIns="91425" wrap="square" tIns="45700">
            <a:normAutofit/>
          </a:bodyPr>
          <a:lstStyle>
            <a:lvl1pPr indent="-228600" lvl="0" marL="457200" algn="ctr">
              <a:lnSpc>
                <a:spcPct val="100000"/>
              </a:lnSpc>
              <a:spcBef>
                <a:spcPts val="1000"/>
              </a:spcBef>
              <a:spcAft>
                <a:spcPts val="0"/>
              </a:spcAft>
              <a:buSzPts val="1900"/>
              <a:buNone/>
              <a:defRPr b="0" sz="1900" cap="none">
                <a:solidFill>
                  <a:schemeClr val="dk2"/>
                </a:solidFill>
              </a:defRPr>
            </a:lvl1pPr>
            <a:lvl2pPr indent="-228600" lvl="1" marL="914400" algn="l">
              <a:lnSpc>
                <a:spcPct val="100000"/>
              </a:lnSpc>
              <a:spcBef>
                <a:spcPts val="1000"/>
              </a:spcBef>
              <a:spcAft>
                <a:spcPts val="0"/>
              </a:spcAft>
              <a:buSzPts val="1900"/>
              <a:buNone/>
              <a:defRPr b="1" sz="19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42" name="Google Shape;42;p54"/>
          <p:cNvSpPr txBox="1"/>
          <p:nvPr>
            <p:ph idx="2" type="body"/>
          </p:nvPr>
        </p:nvSpPr>
        <p:spPr>
          <a:xfrm>
            <a:off x="1102239" y="3143250"/>
            <a:ext cx="3288024" cy="259677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43" name="Google Shape;43;p54"/>
          <p:cNvSpPr txBox="1"/>
          <p:nvPr>
            <p:ph idx="3" type="body"/>
          </p:nvPr>
        </p:nvSpPr>
        <p:spPr>
          <a:xfrm>
            <a:off x="4753737" y="3143250"/>
            <a:ext cx="3290516" cy="259677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30200" lvl="4" marL="2286000" algn="l">
              <a:lnSpc>
                <a:spcPct val="100000"/>
              </a:lnSpc>
              <a:spcBef>
                <a:spcPts val="1000"/>
              </a:spcBef>
              <a:spcAft>
                <a:spcPts val="0"/>
              </a:spcAft>
              <a:buSzPts val="16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44" name="Google Shape;44;p54"/>
          <p:cNvSpPr txBox="1"/>
          <p:nvPr>
            <p:ph idx="4" type="body"/>
          </p:nvPr>
        </p:nvSpPr>
        <p:spPr>
          <a:xfrm>
            <a:off x="4753737" y="2313434"/>
            <a:ext cx="3290516" cy="704087"/>
          </a:xfrm>
          <a:prstGeom prst="rect">
            <a:avLst/>
          </a:prstGeom>
          <a:noFill/>
          <a:ln>
            <a:noFill/>
          </a:ln>
        </p:spPr>
        <p:txBody>
          <a:bodyPr anchorCtr="1" anchor="b" bIns="45700" lIns="91425" spcFirstLastPara="1" rIns="91425" wrap="square" tIns="45700">
            <a:normAutofit/>
          </a:bodyPr>
          <a:lstStyle>
            <a:lvl1pPr indent="-228600" lvl="0" marL="457200" algn="ctr">
              <a:lnSpc>
                <a:spcPct val="100000"/>
              </a:lnSpc>
              <a:spcBef>
                <a:spcPts val="1000"/>
              </a:spcBef>
              <a:spcAft>
                <a:spcPts val="0"/>
              </a:spcAft>
              <a:buSzPts val="1900"/>
              <a:buNone/>
              <a:defRPr b="0" sz="1900" cap="none">
                <a:solidFill>
                  <a:schemeClr val="dk2"/>
                </a:solidFill>
              </a:defRPr>
            </a:lvl1pPr>
            <a:lvl2pPr indent="-228600" lvl="1" marL="914400" algn="l">
              <a:lnSpc>
                <a:spcPct val="100000"/>
              </a:lnSpc>
              <a:spcBef>
                <a:spcPts val="1000"/>
              </a:spcBef>
              <a:spcAft>
                <a:spcPts val="0"/>
              </a:spcAft>
              <a:buSzPts val="1900"/>
              <a:buNone/>
              <a:defRPr b="1" sz="19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45" name="Google Shape;45;p54"/>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4"/>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48" name="Google Shape;48;p54"/>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5"/>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5"/>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5"/>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6"/>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6"/>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7"/>
          <p:cNvSpPr/>
          <p:nvPr/>
        </p:nvSpPr>
        <p:spPr>
          <a:xfrm>
            <a:off x="4572000" y="0"/>
            <a:ext cx="4572000" cy="6858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7"/>
          <p:cNvSpPr txBox="1"/>
          <p:nvPr>
            <p:ph type="title"/>
          </p:nvPr>
        </p:nvSpPr>
        <p:spPr>
          <a:xfrm>
            <a:off x="640703" y="2243829"/>
            <a:ext cx="3290594" cy="1141497"/>
          </a:xfrm>
          <a:prstGeom prst="rect">
            <a:avLst/>
          </a:prstGeom>
          <a:solidFill>
            <a:srgbClr val="FFFFFF"/>
          </a:solidFill>
          <a:ln cap="flat" cmpd="sng" w="9525">
            <a:solidFill>
              <a:srgbClr val="404040"/>
            </a:solidFill>
            <a:prstDash val="solid"/>
            <a:round/>
            <a:headEnd len="sm" w="sm" type="none"/>
            <a:tailEnd len="sm" w="sm" type="none"/>
          </a:ln>
        </p:spPr>
        <p:txBody>
          <a:bodyPr anchorCtr="1" anchor="ctr" bIns="182875" lIns="182875" spcFirstLastPara="1" rIns="182875" wrap="square" tIns="182875">
            <a:normAutofit/>
          </a:bodyPr>
          <a:lstStyle>
            <a:lvl1pPr lvl="0" algn="ctr">
              <a:lnSpc>
                <a:spcPct val="90000"/>
              </a:lnSpc>
              <a:spcBef>
                <a:spcPts val="0"/>
              </a:spcBef>
              <a:spcAft>
                <a:spcPts val="0"/>
              </a:spcAft>
              <a:buClr>
                <a:srgbClr val="262626"/>
              </a:buClr>
              <a:buSzPts val="2100"/>
              <a:buFont typeface="Gill Sans"/>
              <a:buNone/>
              <a:defRPr sz="21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57"/>
          <p:cNvSpPr txBox="1"/>
          <p:nvPr>
            <p:ph idx="1" type="body"/>
          </p:nvPr>
        </p:nvSpPr>
        <p:spPr>
          <a:xfrm>
            <a:off x="5052060" y="804672"/>
            <a:ext cx="3611880" cy="5248656"/>
          </a:xfrm>
          <a:prstGeom prst="rect">
            <a:avLst/>
          </a:prstGeom>
          <a:noFill/>
          <a:ln>
            <a:noFill/>
          </a:ln>
        </p:spPr>
        <p:txBody>
          <a:bodyPr anchorCtr="0" anchor="t" bIns="45700" lIns="91425" spcFirstLastPara="1" rIns="91425" wrap="square" tIns="45700">
            <a:normAutofit/>
          </a:bodyPr>
          <a:lstStyle>
            <a:lvl1pPr indent="-349250" lvl="0" marL="457200" algn="l">
              <a:lnSpc>
                <a:spcPct val="100000"/>
              </a:lnSpc>
              <a:spcBef>
                <a:spcPts val="1000"/>
              </a:spcBef>
              <a:spcAft>
                <a:spcPts val="0"/>
              </a:spcAft>
              <a:buSzPts val="1900"/>
              <a:buChar char="•"/>
              <a:defRPr sz="1900">
                <a:solidFill>
                  <a:schemeClr val="dk1"/>
                </a:solidFill>
              </a:defRPr>
            </a:lvl1pPr>
            <a:lvl2pPr indent="-330200" lvl="1" marL="914400" algn="l">
              <a:lnSpc>
                <a:spcPct val="100000"/>
              </a:lnSpc>
              <a:spcBef>
                <a:spcPts val="1000"/>
              </a:spcBef>
              <a:spcAft>
                <a:spcPts val="0"/>
              </a:spcAft>
              <a:buSzPts val="1600"/>
              <a:buChar char="•"/>
              <a:defRPr sz="1600">
                <a:solidFill>
                  <a:schemeClr val="dk1"/>
                </a:solidFill>
              </a:defRPr>
            </a:lvl2pPr>
            <a:lvl3pPr indent="-330200" lvl="2" marL="1371600" algn="l">
              <a:lnSpc>
                <a:spcPct val="100000"/>
              </a:lnSpc>
              <a:spcBef>
                <a:spcPts val="1000"/>
              </a:spcBef>
              <a:spcAft>
                <a:spcPts val="0"/>
              </a:spcAft>
              <a:buSzPts val="1600"/>
              <a:buChar char="•"/>
              <a:defRPr sz="1600">
                <a:solidFill>
                  <a:schemeClr val="dk1"/>
                </a:solidFill>
              </a:defRPr>
            </a:lvl3pPr>
            <a:lvl4pPr indent="-330200" lvl="3" marL="1828800" algn="l">
              <a:lnSpc>
                <a:spcPct val="100000"/>
              </a:lnSpc>
              <a:spcBef>
                <a:spcPts val="1000"/>
              </a:spcBef>
              <a:spcAft>
                <a:spcPts val="0"/>
              </a:spcAft>
              <a:buSzPts val="1600"/>
              <a:buChar char="•"/>
              <a:defRPr sz="1600">
                <a:solidFill>
                  <a:schemeClr val="dk1"/>
                </a:solidFill>
              </a:defRPr>
            </a:lvl4pPr>
            <a:lvl5pPr indent="-330200" lvl="4" marL="2286000" algn="l">
              <a:lnSpc>
                <a:spcPct val="100000"/>
              </a:lnSpc>
              <a:spcBef>
                <a:spcPts val="1000"/>
              </a:spcBef>
              <a:spcAft>
                <a:spcPts val="0"/>
              </a:spcAft>
              <a:buSzPts val="1600"/>
              <a:buChar char="•"/>
              <a:defRPr sz="1600">
                <a:solidFill>
                  <a:schemeClr val="dk1"/>
                </a:solidFill>
              </a:defRPr>
            </a:lvl5pPr>
            <a:lvl6pPr indent="-330200" lvl="5" marL="2743200" algn="l">
              <a:lnSpc>
                <a:spcPct val="100000"/>
              </a:lnSpc>
              <a:spcBef>
                <a:spcPts val="1000"/>
              </a:spcBef>
              <a:spcAft>
                <a:spcPts val="0"/>
              </a:spcAft>
              <a:buSzPts val="1600"/>
              <a:buChar char="•"/>
              <a:defRPr sz="1600"/>
            </a:lvl6pPr>
            <a:lvl7pPr indent="-330200" lvl="6" marL="3200400" algn="l">
              <a:lnSpc>
                <a:spcPct val="100000"/>
              </a:lnSpc>
              <a:spcBef>
                <a:spcPts val="1000"/>
              </a:spcBef>
              <a:spcAft>
                <a:spcPts val="0"/>
              </a:spcAft>
              <a:buSzPts val="1600"/>
              <a:buChar char="•"/>
              <a:defRPr sz="1600"/>
            </a:lvl7pPr>
            <a:lvl8pPr indent="-330200" lvl="7" marL="3657600" algn="l">
              <a:lnSpc>
                <a:spcPct val="100000"/>
              </a:lnSpc>
              <a:spcBef>
                <a:spcPts val="1000"/>
              </a:spcBef>
              <a:spcAft>
                <a:spcPts val="0"/>
              </a:spcAft>
              <a:buSzPts val="1600"/>
              <a:buChar char="•"/>
              <a:defRPr sz="1600"/>
            </a:lvl8pPr>
            <a:lvl9pPr indent="-330200" lvl="8" marL="4114800" algn="l">
              <a:lnSpc>
                <a:spcPct val="100000"/>
              </a:lnSpc>
              <a:spcBef>
                <a:spcPts val="1000"/>
              </a:spcBef>
              <a:spcAft>
                <a:spcPts val="0"/>
              </a:spcAft>
              <a:buSzPts val="1600"/>
              <a:buChar char="•"/>
              <a:defRPr sz="1600"/>
            </a:lvl9pPr>
          </a:lstStyle>
          <a:p/>
        </p:txBody>
      </p:sp>
      <p:sp>
        <p:nvSpPr>
          <p:cNvPr id="62" name="Google Shape;62;p57"/>
          <p:cNvSpPr txBox="1"/>
          <p:nvPr>
            <p:ph idx="2" type="body"/>
          </p:nvPr>
        </p:nvSpPr>
        <p:spPr>
          <a:xfrm>
            <a:off x="862965" y="3549918"/>
            <a:ext cx="2846070" cy="2194036"/>
          </a:xfrm>
          <a:prstGeom prst="rect">
            <a:avLst/>
          </a:prstGeom>
          <a:noFill/>
          <a:ln>
            <a:noFill/>
          </a:ln>
        </p:spPr>
        <p:txBody>
          <a:bodyPr anchorCtr="1" anchor="t" bIns="45700" lIns="91425" spcFirstLastPara="1" rIns="91425" wrap="square" tIns="45700">
            <a:normAutofit/>
          </a:bodyPr>
          <a:lstStyle>
            <a:lvl1pPr indent="-228600" lvl="0" marL="457200" algn="ctr">
              <a:lnSpc>
                <a:spcPct val="100000"/>
              </a:lnSpc>
              <a:spcBef>
                <a:spcPts val="1000"/>
              </a:spcBef>
              <a:spcAft>
                <a:spcPts val="0"/>
              </a:spcAft>
              <a:buSzPts val="1500"/>
              <a:buNone/>
              <a:defRPr sz="1500">
                <a:solidFill>
                  <a:srgbClr val="262626"/>
                </a:solidFill>
              </a:defRPr>
            </a:lvl1pPr>
            <a:lvl2pPr indent="-228600" lvl="1" marL="914400" algn="l">
              <a:lnSpc>
                <a:spcPct val="100000"/>
              </a:lnSpc>
              <a:spcBef>
                <a:spcPts val="1000"/>
              </a:spcBef>
              <a:spcAft>
                <a:spcPts val="0"/>
              </a:spcAft>
              <a:buSzPts val="1400"/>
              <a:buNone/>
              <a:defRPr sz="1400"/>
            </a:lvl2pPr>
            <a:lvl3pPr indent="-228600" lvl="2" marL="1371600" algn="l">
              <a:lnSpc>
                <a:spcPct val="100000"/>
              </a:lnSpc>
              <a:spcBef>
                <a:spcPts val="1000"/>
              </a:spcBef>
              <a:spcAft>
                <a:spcPts val="0"/>
              </a:spcAft>
              <a:buSzPts val="1200"/>
              <a:buNone/>
              <a:defRPr sz="1200"/>
            </a:lvl3pPr>
            <a:lvl4pPr indent="-228600" lvl="3" marL="1828800" algn="l">
              <a:lnSpc>
                <a:spcPct val="100000"/>
              </a:lnSpc>
              <a:spcBef>
                <a:spcPts val="1000"/>
              </a:spcBef>
              <a:spcAft>
                <a:spcPts val="0"/>
              </a:spcAft>
              <a:buSzPts val="1000"/>
              <a:buNone/>
              <a:defRPr sz="1000"/>
            </a:lvl4pPr>
            <a:lvl5pPr indent="-228600" lvl="4" marL="2286000" algn="l">
              <a:lnSpc>
                <a:spcPct val="100000"/>
              </a:lnSpc>
              <a:spcBef>
                <a:spcPts val="1000"/>
              </a:spcBef>
              <a:spcAft>
                <a:spcPts val="0"/>
              </a:spcAft>
              <a:buSzPts val="1000"/>
              <a:buNone/>
              <a:defRPr sz="1000"/>
            </a:lvl5pPr>
            <a:lvl6pPr indent="-228600" lvl="5" marL="2743200" algn="l">
              <a:lnSpc>
                <a:spcPct val="100000"/>
              </a:lnSpc>
              <a:spcBef>
                <a:spcPts val="1000"/>
              </a:spcBef>
              <a:spcAft>
                <a:spcPts val="0"/>
              </a:spcAft>
              <a:buSzPts val="1000"/>
              <a:buNone/>
              <a:defRPr sz="1000"/>
            </a:lvl6pPr>
            <a:lvl7pPr indent="-228600" lvl="6" marL="3200400" algn="l">
              <a:lnSpc>
                <a:spcPct val="100000"/>
              </a:lnSpc>
              <a:spcBef>
                <a:spcPts val="1000"/>
              </a:spcBef>
              <a:spcAft>
                <a:spcPts val="0"/>
              </a:spcAft>
              <a:buSzPts val="1000"/>
              <a:buNone/>
              <a:defRPr sz="1000"/>
            </a:lvl7pPr>
            <a:lvl8pPr indent="-228600" lvl="7" marL="3657600" algn="l">
              <a:lnSpc>
                <a:spcPct val="100000"/>
              </a:lnSpc>
              <a:spcBef>
                <a:spcPts val="1000"/>
              </a:spcBef>
              <a:spcAft>
                <a:spcPts val="0"/>
              </a:spcAft>
              <a:buSzPts val="1000"/>
              <a:buNone/>
              <a:defRPr sz="1000"/>
            </a:lvl8pPr>
            <a:lvl9pPr indent="-228600" lvl="8" marL="4114800" algn="l">
              <a:lnSpc>
                <a:spcPct val="100000"/>
              </a:lnSpc>
              <a:spcBef>
                <a:spcPts val="1000"/>
              </a:spcBef>
              <a:spcAft>
                <a:spcPts val="0"/>
              </a:spcAft>
              <a:buSzPts val="1000"/>
              <a:buNone/>
              <a:defRPr sz="1000"/>
            </a:lvl9pPr>
          </a:lstStyle>
          <a:p/>
        </p:txBody>
      </p:sp>
      <p:sp>
        <p:nvSpPr>
          <p:cNvPr id="63" name="Google Shape;63;p57"/>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7"/>
          <p:cNvSpPr txBox="1"/>
          <p:nvPr>
            <p:ph idx="11" type="ftr"/>
          </p:nvPr>
        </p:nvSpPr>
        <p:spPr>
          <a:xfrm>
            <a:off x="640703" y="6236208"/>
            <a:ext cx="3806398" cy="32004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6" name="Shape 66"/>
        <p:cNvGrpSpPr/>
        <p:nvPr/>
      </p:nvGrpSpPr>
      <p:grpSpPr>
        <a:xfrm>
          <a:off x="0" y="0"/>
          <a:ext cx="0" cy="0"/>
          <a:chOff x="0" y="0"/>
          <a:chExt cx="0" cy="0"/>
        </a:xfrm>
      </p:grpSpPr>
      <p:sp>
        <p:nvSpPr>
          <p:cNvPr id="67" name="Google Shape;67;p58"/>
          <p:cNvSpPr txBox="1"/>
          <p:nvPr>
            <p:ph type="title"/>
          </p:nvPr>
        </p:nvSpPr>
        <p:spPr>
          <a:xfrm>
            <a:off x="640080" y="2243828"/>
            <a:ext cx="3291840" cy="1143000"/>
          </a:xfrm>
          <a:prstGeom prst="rect">
            <a:avLst/>
          </a:prstGeom>
          <a:solidFill>
            <a:srgbClr val="FFFFFF"/>
          </a:solidFill>
          <a:ln cap="flat" cmpd="sng" w="9525">
            <a:solidFill>
              <a:srgbClr val="262626"/>
            </a:solidFill>
            <a:prstDash val="solid"/>
            <a:round/>
            <a:headEnd len="sm" w="sm" type="none"/>
            <a:tailEnd len="sm" w="sm" type="none"/>
          </a:ln>
        </p:spPr>
        <p:txBody>
          <a:bodyPr anchorCtr="1" anchor="ctr" bIns="182875" lIns="182875" spcFirstLastPara="1" rIns="182875" wrap="square" tIns="182875">
            <a:noAutofit/>
          </a:bodyPr>
          <a:lstStyle>
            <a:lvl1pPr lvl="0" algn="ctr">
              <a:lnSpc>
                <a:spcPct val="90000"/>
              </a:lnSpc>
              <a:spcBef>
                <a:spcPts val="0"/>
              </a:spcBef>
              <a:spcAft>
                <a:spcPts val="0"/>
              </a:spcAft>
              <a:buClr>
                <a:srgbClr val="262626"/>
              </a:buClr>
              <a:buSzPts val="2100"/>
              <a:buFont typeface="Gill Sans"/>
              <a:buNone/>
              <a:defRPr sz="21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8"/>
          <p:cNvSpPr/>
          <p:nvPr>
            <p:ph idx="2" type="pic"/>
          </p:nvPr>
        </p:nvSpPr>
        <p:spPr>
          <a:xfrm>
            <a:off x="4572000" y="0"/>
            <a:ext cx="4576573" cy="6858000"/>
          </a:xfrm>
          <a:prstGeom prst="rect">
            <a:avLst/>
          </a:prstGeom>
          <a:solidFill>
            <a:schemeClr val="lt1"/>
          </a:solidFill>
          <a:ln>
            <a:noFill/>
          </a:ln>
        </p:spPr>
      </p:sp>
      <p:sp>
        <p:nvSpPr>
          <p:cNvPr id="69" name="Google Shape;69;p58"/>
          <p:cNvSpPr txBox="1"/>
          <p:nvPr>
            <p:ph idx="1" type="body"/>
          </p:nvPr>
        </p:nvSpPr>
        <p:spPr>
          <a:xfrm>
            <a:off x="862965" y="3549919"/>
            <a:ext cx="2846070" cy="2194037"/>
          </a:xfrm>
          <a:prstGeom prst="rect">
            <a:avLst/>
          </a:prstGeom>
          <a:noFill/>
          <a:ln>
            <a:noFill/>
          </a:ln>
        </p:spPr>
        <p:txBody>
          <a:bodyPr anchorCtr="1" anchor="t" bIns="45700" lIns="91425" spcFirstLastPara="1" rIns="91425" wrap="square" tIns="45700">
            <a:normAutofit/>
          </a:bodyPr>
          <a:lstStyle>
            <a:lvl1pPr indent="-228600" lvl="0" marL="457200" algn="ctr">
              <a:lnSpc>
                <a:spcPct val="100000"/>
              </a:lnSpc>
              <a:spcBef>
                <a:spcPts val="1000"/>
              </a:spcBef>
              <a:spcAft>
                <a:spcPts val="0"/>
              </a:spcAft>
              <a:buSzPts val="1500"/>
              <a:buNone/>
              <a:defRPr sz="1500">
                <a:solidFill>
                  <a:srgbClr val="262626"/>
                </a:solidFill>
              </a:defRPr>
            </a:lvl1pPr>
            <a:lvl2pPr indent="-228600" lvl="1" marL="914400" algn="l">
              <a:lnSpc>
                <a:spcPct val="100000"/>
              </a:lnSpc>
              <a:spcBef>
                <a:spcPts val="1000"/>
              </a:spcBef>
              <a:spcAft>
                <a:spcPts val="0"/>
              </a:spcAft>
              <a:buSzPts val="1400"/>
              <a:buNone/>
              <a:defRPr sz="1400"/>
            </a:lvl2pPr>
            <a:lvl3pPr indent="-228600" lvl="2" marL="1371600" algn="l">
              <a:lnSpc>
                <a:spcPct val="100000"/>
              </a:lnSpc>
              <a:spcBef>
                <a:spcPts val="1000"/>
              </a:spcBef>
              <a:spcAft>
                <a:spcPts val="0"/>
              </a:spcAft>
              <a:buSzPts val="1200"/>
              <a:buNone/>
              <a:defRPr sz="1200"/>
            </a:lvl3pPr>
            <a:lvl4pPr indent="-228600" lvl="3" marL="1828800" algn="l">
              <a:lnSpc>
                <a:spcPct val="100000"/>
              </a:lnSpc>
              <a:spcBef>
                <a:spcPts val="1000"/>
              </a:spcBef>
              <a:spcAft>
                <a:spcPts val="0"/>
              </a:spcAft>
              <a:buSzPts val="1000"/>
              <a:buNone/>
              <a:defRPr sz="1000"/>
            </a:lvl4pPr>
            <a:lvl5pPr indent="-228600" lvl="4" marL="2286000" algn="l">
              <a:lnSpc>
                <a:spcPct val="100000"/>
              </a:lnSpc>
              <a:spcBef>
                <a:spcPts val="1000"/>
              </a:spcBef>
              <a:spcAft>
                <a:spcPts val="0"/>
              </a:spcAft>
              <a:buSzPts val="1000"/>
              <a:buNone/>
              <a:defRPr sz="1000"/>
            </a:lvl5pPr>
            <a:lvl6pPr indent="-228600" lvl="5" marL="2743200" algn="l">
              <a:lnSpc>
                <a:spcPct val="100000"/>
              </a:lnSpc>
              <a:spcBef>
                <a:spcPts val="1000"/>
              </a:spcBef>
              <a:spcAft>
                <a:spcPts val="0"/>
              </a:spcAft>
              <a:buSzPts val="1000"/>
              <a:buNone/>
              <a:defRPr sz="1000"/>
            </a:lvl6pPr>
            <a:lvl7pPr indent="-228600" lvl="6" marL="3200400" algn="l">
              <a:lnSpc>
                <a:spcPct val="100000"/>
              </a:lnSpc>
              <a:spcBef>
                <a:spcPts val="1000"/>
              </a:spcBef>
              <a:spcAft>
                <a:spcPts val="0"/>
              </a:spcAft>
              <a:buSzPts val="1000"/>
              <a:buNone/>
              <a:defRPr sz="1000"/>
            </a:lvl7pPr>
            <a:lvl8pPr indent="-228600" lvl="7" marL="3657600" algn="l">
              <a:lnSpc>
                <a:spcPct val="100000"/>
              </a:lnSpc>
              <a:spcBef>
                <a:spcPts val="1000"/>
              </a:spcBef>
              <a:spcAft>
                <a:spcPts val="0"/>
              </a:spcAft>
              <a:buSzPts val="1000"/>
              <a:buNone/>
              <a:defRPr sz="1000"/>
            </a:lvl8pPr>
            <a:lvl9pPr indent="-228600" lvl="8" marL="4114800" algn="l">
              <a:lnSpc>
                <a:spcPct val="100000"/>
              </a:lnSpc>
              <a:spcBef>
                <a:spcPts val="1000"/>
              </a:spcBef>
              <a:spcAft>
                <a:spcPts val="0"/>
              </a:spcAft>
              <a:buSzPts val="1000"/>
              <a:buNone/>
              <a:defRPr sz="1000"/>
            </a:lvl9pPr>
          </a:lstStyle>
          <a:p/>
        </p:txBody>
      </p:sp>
      <p:sp>
        <p:nvSpPr>
          <p:cNvPr id="70" name="Google Shape;70;p58"/>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8"/>
          <p:cNvSpPr txBox="1"/>
          <p:nvPr>
            <p:ph idx="11" type="ftr"/>
          </p:nvPr>
        </p:nvSpPr>
        <p:spPr>
          <a:xfrm>
            <a:off x="640080" y="6236208"/>
            <a:ext cx="3803904" cy="32004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3" name="Shape 73"/>
        <p:cNvGrpSpPr/>
        <p:nvPr/>
      </p:nvGrpSpPr>
      <p:grpSpPr>
        <a:xfrm>
          <a:off x="0" y="0"/>
          <a:ext cx="0" cy="0"/>
          <a:chOff x="0" y="0"/>
          <a:chExt cx="0" cy="0"/>
        </a:xfrm>
      </p:grpSpPr>
      <p:sp>
        <p:nvSpPr>
          <p:cNvPr id="74" name="Google Shape;74;p59"/>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9"/>
          <p:cNvSpPr txBox="1"/>
          <p:nvPr>
            <p:ph idx="1" type="body"/>
          </p:nvPr>
        </p:nvSpPr>
        <p:spPr>
          <a:xfrm rot="5400000">
            <a:off x="3023931" y="1220159"/>
            <a:ext cx="3101983" cy="5937755"/>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76" name="Google Shape;76;p59"/>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9"/>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9" name="Shape 79"/>
        <p:cNvGrpSpPr/>
        <p:nvPr/>
      </p:nvGrpSpPr>
      <p:grpSpPr>
        <a:xfrm>
          <a:off x="0" y="0"/>
          <a:ext cx="0" cy="0"/>
          <a:chOff x="0" y="0"/>
          <a:chExt cx="0" cy="0"/>
        </a:xfrm>
      </p:grpSpPr>
      <p:sp>
        <p:nvSpPr>
          <p:cNvPr id="80" name="Google Shape;80;p60"/>
          <p:cNvSpPr txBox="1"/>
          <p:nvPr>
            <p:ph type="title"/>
          </p:nvPr>
        </p:nvSpPr>
        <p:spPr>
          <a:xfrm rot="5400000">
            <a:off x="4525077" y="2902017"/>
            <a:ext cx="4983480" cy="1053966"/>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60"/>
          <p:cNvSpPr txBox="1"/>
          <p:nvPr>
            <p:ph idx="1" type="body"/>
          </p:nvPr>
        </p:nvSpPr>
        <p:spPr>
          <a:xfrm rot="5400000">
            <a:off x="1472393" y="1070913"/>
            <a:ext cx="4983480" cy="4716174"/>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82" name="Google Shape;82;p60"/>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0"/>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6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2F2F2"/>
        </a:solidFill>
      </p:bgPr>
    </p:bg>
    <p:spTree>
      <p:nvGrpSpPr>
        <p:cNvPr id="9" name="Shape 9"/>
        <p:cNvGrpSpPr/>
        <p:nvPr/>
      </p:nvGrpSpPr>
      <p:grpSpPr>
        <a:xfrm>
          <a:off x="0" y="0"/>
          <a:ext cx="0" cy="0"/>
          <a:chOff x="0" y="0"/>
          <a:chExt cx="0" cy="0"/>
        </a:xfrm>
      </p:grpSpPr>
      <p:sp>
        <p:nvSpPr>
          <p:cNvPr id="10" name="Google Shape;10;p49"/>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marR="0" rtl="0" algn="ctr">
              <a:lnSpc>
                <a:spcPct val="90000"/>
              </a:lnSpc>
              <a:spcBef>
                <a:spcPts val="0"/>
              </a:spcBef>
              <a:spcAft>
                <a:spcPts val="0"/>
              </a:spcAft>
              <a:buClr>
                <a:srgbClr val="262626"/>
              </a:buClr>
              <a:buSzPts val="2600"/>
              <a:buFont typeface="Gill Sans"/>
              <a:buNone/>
              <a:defRPr b="0" i="0" sz="2600" u="none" cap="none" strike="noStrike">
                <a:solidFill>
                  <a:srgbClr val="262626"/>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9"/>
          <p:cNvSpPr txBox="1"/>
          <p:nvPr>
            <p:ph idx="1" type="body"/>
          </p:nvPr>
        </p:nvSpPr>
        <p:spPr>
          <a:xfrm>
            <a:off x="1606045" y="2638045"/>
            <a:ext cx="5937755" cy="3101983"/>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1000"/>
              </a:spcBef>
              <a:spcAft>
                <a:spcPts val="0"/>
              </a:spcAft>
              <a:buClr>
                <a:schemeClr val="accent2"/>
              </a:buClr>
              <a:buSzPts val="1800"/>
              <a:buFont typeface="Arial"/>
              <a:buChar char="•"/>
              <a:defRPr b="0" i="0" sz="1800" u="none" cap="none" strike="noStrike">
                <a:solidFill>
                  <a:srgbClr val="262626"/>
                </a:solidFill>
                <a:latin typeface="Gill Sans"/>
                <a:ea typeface="Gill Sans"/>
                <a:cs typeface="Gill Sans"/>
                <a:sym typeface="Gill Sans"/>
              </a:defRPr>
            </a:lvl1pPr>
            <a:lvl2pPr indent="-330200" lvl="1" marL="9144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2pPr>
            <a:lvl3pPr indent="-330200" lvl="2" marL="13716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3pPr>
            <a:lvl4pPr indent="-330200" lvl="3" marL="18288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4pPr>
            <a:lvl5pPr indent="-330200" lvl="4" marL="22860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5pPr>
            <a:lvl6pPr indent="-330200" lvl="5" marL="27432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6pPr>
            <a:lvl7pPr indent="-330200" lvl="6" marL="32004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7pPr>
            <a:lvl8pPr indent="-330200" lvl="7" marL="36576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8pPr>
            <a:lvl9pPr indent="-330200" lvl="8" marL="41148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9pPr>
          </a:lstStyle>
          <a:p/>
        </p:txBody>
      </p:sp>
      <p:sp>
        <p:nvSpPr>
          <p:cNvPr id="12" name="Google Shape;12;p49"/>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3" name="Google Shape;13;p49"/>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4" name="Google Shape;14;p4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marR="0" rtl="0" algn="ctr">
              <a:spcBef>
                <a:spcPts val="0"/>
              </a:spcBef>
              <a:buNone/>
              <a:defRPr b="0" i="0" sz="1100" u="none" cap="none" strike="noStrike">
                <a:solidFill>
                  <a:srgbClr val="FFFFFF"/>
                </a:solidFill>
                <a:latin typeface="Gill Sans"/>
                <a:ea typeface="Gill Sans"/>
                <a:cs typeface="Gill Sans"/>
                <a:sym typeface="Gill Sans"/>
              </a:defRPr>
            </a:lvl1pPr>
            <a:lvl2pPr indent="0" lvl="1" marL="0" marR="0" rtl="0" algn="ctr">
              <a:spcBef>
                <a:spcPts val="0"/>
              </a:spcBef>
              <a:buNone/>
              <a:defRPr b="0" i="0" sz="1100" u="none" cap="none" strike="noStrike">
                <a:solidFill>
                  <a:srgbClr val="FFFFFF"/>
                </a:solidFill>
                <a:latin typeface="Gill Sans"/>
                <a:ea typeface="Gill Sans"/>
                <a:cs typeface="Gill Sans"/>
                <a:sym typeface="Gill Sans"/>
              </a:defRPr>
            </a:lvl2pPr>
            <a:lvl3pPr indent="0" lvl="2" marL="0" marR="0" rtl="0" algn="ctr">
              <a:spcBef>
                <a:spcPts val="0"/>
              </a:spcBef>
              <a:buNone/>
              <a:defRPr b="0" i="0" sz="1100" u="none" cap="none" strike="noStrike">
                <a:solidFill>
                  <a:srgbClr val="FFFFFF"/>
                </a:solidFill>
                <a:latin typeface="Gill Sans"/>
                <a:ea typeface="Gill Sans"/>
                <a:cs typeface="Gill Sans"/>
                <a:sym typeface="Gill Sans"/>
              </a:defRPr>
            </a:lvl3pPr>
            <a:lvl4pPr indent="0" lvl="3" marL="0" marR="0" rtl="0" algn="ctr">
              <a:spcBef>
                <a:spcPts val="0"/>
              </a:spcBef>
              <a:buNone/>
              <a:defRPr b="0" i="0" sz="1100" u="none" cap="none" strike="noStrike">
                <a:solidFill>
                  <a:srgbClr val="FFFFFF"/>
                </a:solidFill>
                <a:latin typeface="Gill Sans"/>
                <a:ea typeface="Gill Sans"/>
                <a:cs typeface="Gill Sans"/>
                <a:sym typeface="Gill Sans"/>
              </a:defRPr>
            </a:lvl4pPr>
            <a:lvl5pPr indent="0" lvl="4" marL="0" marR="0" rtl="0" algn="ctr">
              <a:spcBef>
                <a:spcPts val="0"/>
              </a:spcBef>
              <a:buNone/>
              <a:defRPr b="0" i="0" sz="1100" u="none" cap="none" strike="noStrike">
                <a:solidFill>
                  <a:srgbClr val="FFFFFF"/>
                </a:solidFill>
                <a:latin typeface="Gill Sans"/>
                <a:ea typeface="Gill Sans"/>
                <a:cs typeface="Gill Sans"/>
                <a:sym typeface="Gill Sans"/>
              </a:defRPr>
            </a:lvl5pPr>
            <a:lvl6pPr indent="0" lvl="5" marL="0" marR="0" rtl="0" algn="ctr">
              <a:spcBef>
                <a:spcPts val="0"/>
              </a:spcBef>
              <a:buNone/>
              <a:defRPr b="0" i="0" sz="1100" u="none" cap="none" strike="noStrike">
                <a:solidFill>
                  <a:srgbClr val="FFFFFF"/>
                </a:solidFill>
                <a:latin typeface="Gill Sans"/>
                <a:ea typeface="Gill Sans"/>
                <a:cs typeface="Gill Sans"/>
                <a:sym typeface="Gill Sans"/>
              </a:defRPr>
            </a:lvl6pPr>
            <a:lvl7pPr indent="0" lvl="6" marL="0" marR="0" rtl="0" algn="ctr">
              <a:spcBef>
                <a:spcPts val="0"/>
              </a:spcBef>
              <a:buNone/>
              <a:defRPr b="0" i="0" sz="1100" u="none" cap="none" strike="noStrike">
                <a:solidFill>
                  <a:srgbClr val="FFFFFF"/>
                </a:solidFill>
                <a:latin typeface="Gill Sans"/>
                <a:ea typeface="Gill Sans"/>
                <a:cs typeface="Gill Sans"/>
                <a:sym typeface="Gill Sans"/>
              </a:defRPr>
            </a:lvl7pPr>
            <a:lvl8pPr indent="0" lvl="7" marL="0" marR="0" rtl="0" algn="ctr">
              <a:spcBef>
                <a:spcPts val="0"/>
              </a:spcBef>
              <a:buNone/>
              <a:defRPr b="0" i="0" sz="1100" u="none" cap="none" strike="noStrike">
                <a:solidFill>
                  <a:srgbClr val="FFFFFF"/>
                </a:solidFill>
                <a:latin typeface="Gill Sans"/>
                <a:ea typeface="Gill Sans"/>
                <a:cs typeface="Gill Sans"/>
                <a:sym typeface="Gill Sans"/>
              </a:defRPr>
            </a:lvl8pPr>
            <a:lvl9pPr indent="0" lvl="8" marL="0" marR="0" rtl="0" algn="ctr">
              <a:spcBef>
                <a:spcPts val="0"/>
              </a:spcBef>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mc:Choice Requires="p14">
      <p:transition spd="slow" p14:dur="700">
        <p:fade/>
      </p:transition>
    </mc:Choice>
    <mc:Fallback>
      <p:transition spd="slow">
        <p:fade/>
      </p:transition>
    </mc:Fallback>
  </mc:AlternateConten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chart" Target="../charts/char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chart" Target="../charts/char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chart" Target="../charts/char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chart" Target="../charts/char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type="ctrTitle"/>
          </p:nvPr>
        </p:nvSpPr>
        <p:spPr>
          <a:xfrm>
            <a:off x="1427932" y="1256735"/>
            <a:ext cx="6430966" cy="196266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p>
            <a:pPr indent="0" lvl="0" marL="0" rtl="0" algn="ctr">
              <a:lnSpc>
                <a:spcPct val="90000"/>
              </a:lnSpc>
              <a:spcBef>
                <a:spcPts val="0"/>
              </a:spcBef>
              <a:spcAft>
                <a:spcPts val="0"/>
              </a:spcAft>
              <a:buClr>
                <a:srgbClr val="C00000"/>
              </a:buClr>
              <a:buSzPts val="3500"/>
              <a:buFont typeface="Gill Sans"/>
              <a:buNone/>
            </a:pPr>
            <a:r>
              <a:rPr lang="en-US">
                <a:solidFill>
                  <a:srgbClr val="C00000"/>
                </a:solidFill>
              </a:rPr>
              <a:t>ENERGY, ENVIRONMENT </a:t>
            </a:r>
            <a:br>
              <a:rPr lang="en-US">
                <a:solidFill>
                  <a:srgbClr val="C00000"/>
                </a:solidFill>
              </a:rPr>
            </a:br>
            <a:r>
              <a:rPr lang="en-US">
                <a:solidFill>
                  <a:srgbClr val="C00000"/>
                </a:solidFill>
              </a:rPr>
              <a:t>AND </a:t>
            </a:r>
            <a:br>
              <a:rPr lang="en-US">
                <a:solidFill>
                  <a:srgbClr val="C00000"/>
                </a:solidFill>
              </a:rPr>
            </a:br>
            <a:r>
              <a:rPr lang="en-US">
                <a:solidFill>
                  <a:srgbClr val="C00000"/>
                </a:solidFill>
              </a:rPr>
              <a:t>SOCIETY</a:t>
            </a:r>
            <a:endParaRPr/>
          </a:p>
        </p:txBody>
      </p:sp>
      <p:sp>
        <p:nvSpPr>
          <p:cNvPr id="90" name="Google Shape;90;p1"/>
          <p:cNvSpPr txBox="1"/>
          <p:nvPr>
            <p:ph idx="1" type="subTitle"/>
          </p:nvPr>
        </p:nvSpPr>
        <p:spPr>
          <a:xfrm>
            <a:off x="885311" y="3350525"/>
            <a:ext cx="7373377" cy="1813794"/>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2800"/>
              <a:buNone/>
            </a:pPr>
            <a:r>
              <a:rPr lang="en-US" sz="2800">
                <a:solidFill>
                  <a:schemeClr val="dk1"/>
                </a:solidFill>
              </a:rPr>
              <a:t>Chapter - 3</a:t>
            </a:r>
            <a:endParaRPr/>
          </a:p>
          <a:p>
            <a:pPr indent="0" lvl="0" marL="0" rtl="0" algn="ctr">
              <a:lnSpc>
                <a:spcPct val="100000"/>
              </a:lnSpc>
              <a:spcBef>
                <a:spcPts val="1000"/>
              </a:spcBef>
              <a:spcAft>
                <a:spcPts val="0"/>
              </a:spcAft>
              <a:buSzPts val="2800"/>
              <a:buNone/>
            </a:pPr>
            <a:r>
              <a:rPr i="1" lang="en-US" sz="2800">
                <a:solidFill>
                  <a:schemeClr val="dk1"/>
                </a:solidFill>
              </a:rPr>
              <a:t>Energy Trends, Global Warming</a:t>
            </a:r>
            <a:endParaRPr/>
          </a:p>
          <a:p>
            <a:pPr indent="0" lvl="0" marL="0" rtl="0" algn="ctr">
              <a:lnSpc>
                <a:spcPct val="100000"/>
              </a:lnSpc>
              <a:spcBef>
                <a:spcPts val="1000"/>
              </a:spcBef>
              <a:spcAft>
                <a:spcPts val="0"/>
              </a:spcAft>
              <a:buSzPts val="2800"/>
              <a:buNone/>
            </a:pPr>
            <a:r>
              <a:t/>
            </a:r>
            <a:endParaRPr sz="2800"/>
          </a:p>
          <a:p>
            <a:pPr indent="0" lvl="0" marL="0" rtl="0" algn="ctr">
              <a:lnSpc>
                <a:spcPct val="100000"/>
              </a:lnSpc>
              <a:spcBef>
                <a:spcPts val="1000"/>
              </a:spcBef>
              <a:spcAft>
                <a:spcPts val="0"/>
              </a:spcAft>
              <a:buSzPts val="2800"/>
              <a:buNone/>
            </a:pPr>
            <a:r>
              <a:rPr lang="en-US" sz="2800"/>
              <a:t>Assoc. Prof. Manchan Tiwari</a:t>
            </a:r>
            <a:endParaRPr/>
          </a:p>
          <a:p>
            <a:pPr indent="0" lvl="0" marL="0" rtl="0" algn="ctr">
              <a:lnSpc>
                <a:spcPct val="100000"/>
              </a:lnSpc>
              <a:spcBef>
                <a:spcPts val="1000"/>
              </a:spcBef>
              <a:spcAft>
                <a:spcPts val="0"/>
              </a:spcAft>
              <a:buSzPts val="2800"/>
              <a:buNone/>
            </a:pPr>
            <a:r>
              <a:rPr lang="en-US" sz="2800"/>
              <a:t>Kathmandu Engineering College</a:t>
            </a:r>
            <a:endParaRPr/>
          </a:p>
          <a:p>
            <a:pPr indent="0" lvl="0" marL="0" rtl="0" algn="ctr">
              <a:lnSpc>
                <a:spcPct val="100000"/>
              </a:lnSpc>
              <a:spcBef>
                <a:spcPts val="1000"/>
              </a:spcBef>
              <a:spcAft>
                <a:spcPts val="0"/>
              </a:spcAft>
              <a:buSzPts val="2800"/>
              <a:buNone/>
            </a:pPr>
            <a:r>
              <a:rPr lang="en-US" sz="2800"/>
              <a:t>Nepal</a:t>
            </a:r>
            <a:endParaRPr/>
          </a:p>
        </p:txBody>
      </p:sp>
      <p:sp>
        <p:nvSpPr>
          <p:cNvPr id="91" name="Google Shape;91;p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1325491" y="304800"/>
            <a:ext cx="6493018" cy="1272772"/>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LEARNING OBJECTIVES OF THE LECTURE</a:t>
            </a:r>
            <a:endParaRPr/>
          </a:p>
        </p:txBody>
      </p:sp>
      <p:sp>
        <p:nvSpPr>
          <p:cNvPr id="97" name="Google Shape;97;p2"/>
          <p:cNvSpPr txBox="1"/>
          <p:nvPr>
            <p:ph idx="1" type="body"/>
          </p:nvPr>
        </p:nvSpPr>
        <p:spPr>
          <a:xfrm>
            <a:off x="609600" y="1905000"/>
            <a:ext cx="7996272" cy="4114800"/>
          </a:xfrm>
          <a:prstGeom prst="rect">
            <a:avLst/>
          </a:prstGeom>
          <a:noFill/>
          <a:ln>
            <a:noFill/>
          </a:ln>
        </p:spPr>
        <p:txBody>
          <a:bodyPr anchorCtr="0" anchor="t" bIns="45700" lIns="91425" spcFirstLastPara="1" rIns="91425" wrap="square" tIns="45700">
            <a:normAutofit/>
          </a:bodyPr>
          <a:lstStyle/>
          <a:p>
            <a:pPr indent="-228600" lvl="0" marL="228600" marR="0" rtl="0" algn="l">
              <a:lnSpc>
                <a:spcPct val="100000"/>
              </a:lnSpc>
              <a:spcBef>
                <a:spcPts val="0"/>
              </a:spcBef>
              <a:spcAft>
                <a:spcPts val="0"/>
              </a:spcAft>
              <a:buSzPts val="2400"/>
              <a:buChar char="•"/>
            </a:pPr>
            <a:r>
              <a:rPr lang="en-US" sz="2400"/>
              <a:t>Current Energy Trends, World Energy Scenario</a:t>
            </a:r>
            <a:endParaRPr/>
          </a:p>
          <a:p>
            <a:pPr indent="-228600" lvl="0" marL="228600" marR="0" rtl="0" algn="l">
              <a:lnSpc>
                <a:spcPct val="100000"/>
              </a:lnSpc>
              <a:spcBef>
                <a:spcPts val="1000"/>
              </a:spcBef>
              <a:spcAft>
                <a:spcPts val="0"/>
              </a:spcAft>
              <a:buSzPts val="2400"/>
              <a:buChar char="•"/>
            </a:pPr>
            <a:r>
              <a:rPr lang="en-US" sz="2400"/>
              <a:t>World Renewable Energy Scenario</a:t>
            </a:r>
            <a:endParaRPr/>
          </a:p>
          <a:p>
            <a:pPr indent="-228600" lvl="0" marL="228600" marR="0" rtl="0" algn="l">
              <a:lnSpc>
                <a:spcPct val="100000"/>
              </a:lnSpc>
              <a:spcBef>
                <a:spcPts val="1000"/>
              </a:spcBef>
              <a:spcAft>
                <a:spcPts val="0"/>
              </a:spcAft>
              <a:buSzPts val="2400"/>
              <a:buChar char="•"/>
            </a:pPr>
            <a:r>
              <a:rPr lang="en-US" sz="2400"/>
              <a:t>Energy Consumption/Production Scenario of Nepal</a:t>
            </a:r>
            <a:endParaRPr/>
          </a:p>
          <a:p>
            <a:pPr indent="-228600" lvl="0" marL="228600" marR="0" rtl="0" algn="l">
              <a:lnSpc>
                <a:spcPct val="100000"/>
              </a:lnSpc>
              <a:spcBef>
                <a:spcPts val="1000"/>
              </a:spcBef>
              <a:spcAft>
                <a:spcPts val="0"/>
              </a:spcAft>
              <a:buSzPts val="2400"/>
              <a:buChar char="•"/>
            </a:pPr>
            <a:r>
              <a:rPr lang="en-US" sz="2400"/>
              <a:t>Introduction to Global Warming</a:t>
            </a:r>
            <a:endParaRPr/>
          </a:p>
          <a:p>
            <a:pPr indent="0" lvl="0" marL="0" rtl="0" algn="l">
              <a:lnSpc>
                <a:spcPct val="100000"/>
              </a:lnSpc>
              <a:spcBef>
                <a:spcPts val="2000"/>
              </a:spcBef>
              <a:spcAft>
                <a:spcPts val="0"/>
              </a:spcAft>
              <a:buSzPts val="2800"/>
              <a:buNone/>
            </a:pPr>
            <a:r>
              <a:t/>
            </a:r>
            <a:endParaRPr sz="2800"/>
          </a:p>
        </p:txBody>
      </p:sp>
      <p:sp>
        <p:nvSpPr>
          <p:cNvPr id="98" name="Google Shape;98;p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1606045" y="3048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ENERGY CONSUMPTION</a:t>
            </a:r>
            <a:endParaRPr/>
          </a:p>
        </p:txBody>
      </p:sp>
      <p:sp>
        <p:nvSpPr>
          <p:cNvPr id="104" name="Google Shape;104;p3"/>
          <p:cNvSpPr txBox="1"/>
          <p:nvPr>
            <p:ph idx="1" type="body"/>
          </p:nvPr>
        </p:nvSpPr>
        <p:spPr>
          <a:xfrm>
            <a:off x="381001" y="1878008"/>
            <a:ext cx="4191000" cy="4598992"/>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1800"/>
              <a:buChar char="•"/>
            </a:pPr>
            <a:r>
              <a:rPr lang="en-US"/>
              <a:t>Total world energy consumed in 2021 amounts to 595.14 Exajoules.</a:t>
            </a:r>
            <a:endParaRPr/>
          </a:p>
          <a:p>
            <a:pPr indent="-228600" lvl="0" marL="228600" rtl="0" algn="l">
              <a:lnSpc>
                <a:spcPct val="100000"/>
              </a:lnSpc>
              <a:spcBef>
                <a:spcPts val="1000"/>
              </a:spcBef>
              <a:spcAft>
                <a:spcPts val="0"/>
              </a:spcAft>
              <a:buSzPts val="1800"/>
              <a:buChar char="•"/>
            </a:pPr>
            <a:r>
              <a:rPr lang="en-US"/>
              <a:t>Majority of the energy consumed are non-renewable sources mainly oil, coal and natural gas</a:t>
            </a:r>
            <a:endParaRPr/>
          </a:p>
          <a:p>
            <a:pPr indent="-228600" lvl="0" marL="228600" rtl="0" algn="l">
              <a:lnSpc>
                <a:spcPct val="100000"/>
              </a:lnSpc>
              <a:spcBef>
                <a:spcPts val="1000"/>
              </a:spcBef>
              <a:spcAft>
                <a:spcPts val="0"/>
              </a:spcAft>
              <a:buSzPts val="1800"/>
              <a:buChar char="•"/>
            </a:pPr>
            <a:r>
              <a:rPr lang="en-US"/>
              <a:t>Nuclear energy, hydro-electricity and renewable sources comprises the remaining energy consumption</a:t>
            </a:r>
            <a:endParaRPr/>
          </a:p>
          <a:p>
            <a:pPr indent="-228600" lvl="0" marL="228600" rtl="0" algn="l">
              <a:lnSpc>
                <a:spcPct val="100000"/>
              </a:lnSpc>
              <a:spcBef>
                <a:spcPts val="1000"/>
              </a:spcBef>
              <a:spcAft>
                <a:spcPts val="0"/>
              </a:spcAft>
              <a:buSzPts val="1800"/>
              <a:buChar char="•"/>
            </a:pPr>
            <a:r>
              <a:rPr lang="en-US"/>
              <a:t>Data source: “Statistical Review of World Energy” by British Petroleum published in 2022</a:t>
            </a:r>
            <a:endParaRPr/>
          </a:p>
        </p:txBody>
      </p:sp>
      <p:sp>
        <p:nvSpPr>
          <p:cNvPr id="105" name="Google Shape;105;p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106" name="Google Shape;106;p3"/>
          <p:cNvGraphicFramePr/>
          <p:nvPr/>
        </p:nvGraphicFramePr>
        <p:xfrm>
          <a:off x="4724400" y="1878008"/>
          <a:ext cx="4038600" cy="3303592"/>
        </p:xfrm>
        <a:graphic>
          <a:graphicData uri="http://schemas.openxmlformats.org/drawingml/2006/chart">
            <c:chart r:id="rId3"/>
          </a:graphicData>
        </a:graphic>
      </p:graphicFrame>
      <p:sp>
        <p:nvSpPr>
          <p:cNvPr id="107" name="Google Shape;107;p3"/>
          <p:cNvSpPr txBox="1"/>
          <p:nvPr/>
        </p:nvSpPr>
        <p:spPr>
          <a:xfrm>
            <a:off x="4724400" y="5299650"/>
            <a:ext cx="32766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000" u="none" cap="none" strike="noStrike">
                <a:solidFill>
                  <a:schemeClr val="dk1"/>
                </a:solidFill>
                <a:latin typeface="Gill Sans"/>
                <a:ea typeface="Gill Sans"/>
                <a:cs typeface="Gill Sans"/>
                <a:sym typeface="Gill Sans"/>
              </a:rPr>
              <a:t>Fig: World Energy Consumption (2021)</a:t>
            </a:r>
            <a:endParaRPr/>
          </a:p>
          <a:p>
            <a:pPr indent="0" lvl="0" marL="0" marR="0" rtl="0" algn="l">
              <a:spcBef>
                <a:spcPts val="0"/>
              </a:spcBef>
              <a:spcAft>
                <a:spcPts val="0"/>
              </a:spcAft>
              <a:buNone/>
            </a:pPr>
            <a:r>
              <a:rPr lang="en-US" sz="1000">
                <a:solidFill>
                  <a:schemeClr val="dk1"/>
                </a:solidFill>
                <a:latin typeface="Gill Sans"/>
                <a:ea typeface="Gill Sans"/>
                <a:cs typeface="Gill Sans"/>
                <a:sym typeface="Gill Sans"/>
              </a:rPr>
              <a:t>Source: (bp, 2022)</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1606045" y="3048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ENERGY CONSUMPTION</a:t>
            </a:r>
            <a:endParaRPr/>
          </a:p>
        </p:txBody>
      </p:sp>
      <p:sp>
        <p:nvSpPr>
          <p:cNvPr id="113" name="Google Shape;113;p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114" name="Google Shape;114;p4"/>
          <p:cNvSpPr txBox="1"/>
          <p:nvPr/>
        </p:nvSpPr>
        <p:spPr>
          <a:xfrm>
            <a:off x="533400" y="6000690"/>
            <a:ext cx="32766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Gill Sans"/>
                <a:ea typeface="Gill Sans"/>
                <a:cs typeface="Gill Sans"/>
                <a:sym typeface="Gill Sans"/>
              </a:rPr>
              <a:t>Table: World Energy Consumption (2021)</a:t>
            </a:r>
            <a:endParaRPr/>
          </a:p>
          <a:p>
            <a:pPr indent="0" lvl="0" marL="0" marR="0" rtl="0" algn="l">
              <a:spcBef>
                <a:spcPts val="0"/>
              </a:spcBef>
              <a:spcAft>
                <a:spcPts val="0"/>
              </a:spcAft>
              <a:buNone/>
            </a:pPr>
            <a:r>
              <a:rPr lang="en-US" sz="1000">
                <a:solidFill>
                  <a:schemeClr val="dk1"/>
                </a:solidFill>
                <a:latin typeface="Gill Sans"/>
                <a:ea typeface="Gill Sans"/>
                <a:cs typeface="Gill Sans"/>
                <a:sym typeface="Gill Sans"/>
              </a:rPr>
              <a:t>Source: (bp, 2022)</a:t>
            </a:r>
            <a:endParaRPr/>
          </a:p>
        </p:txBody>
      </p:sp>
      <p:graphicFrame>
        <p:nvGraphicFramePr>
          <p:cNvPr id="115" name="Google Shape;115;p4"/>
          <p:cNvGraphicFramePr/>
          <p:nvPr/>
        </p:nvGraphicFramePr>
        <p:xfrm>
          <a:off x="533400" y="1752602"/>
          <a:ext cx="3000000" cy="3000000"/>
        </p:xfrm>
        <a:graphic>
          <a:graphicData uri="http://schemas.openxmlformats.org/drawingml/2006/table">
            <a:tbl>
              <a:tblPr>
                <a:noFill/>
                <a:tableStyleId>{88AA32CC-4BFA-4339-BD2A-12C0D90C9B33}</a:tableStyleId>
              </a:tblPr>
              <a:tblGrid>
                <a:gridCol w="841575"/>
                <a:gridCol w="2542250"/>
                <a:gridCol w="3085775"/>
                <a:gridCol w="1455225"/>
              </a:tblGrid>
              <a:tr h="511200">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S. No.</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Fuel Type</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Consumption Value (Exajoules)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 Consumption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12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Oil</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184.21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30.95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12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Coal</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160.1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26.90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12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Natural Gas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145.35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24.42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12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Hydro-electricity</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40.26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6.76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12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Renewables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39.91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6.71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12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Nuclear Energy</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25.31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4.25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1200">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 </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TOTAL</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595.14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100.00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5"/>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ENERGY CONSUMPTION</a:t>
            </a:r>
            <a:endParaRPr/>
          </a:p>
        </p:txBody>
      </p:sp>
      <p:sp>
        <p:nvSpPr>
          <p:cNvPr id="121" name="Google Shape;121;p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122" name="Google Shape;122;p5"/>
          <p:cNvPicPr preferRelativeResize="0"/>
          <p:nvPr/>
        </p:nvPicPr>
        <p:blipFill rotWithShape="1">
          <a:blip r:embed="rId3">
            <a:alphaModFix/>
          </a:blip>
          <a:srcRect b="0" l="0" r="0" t="0"/>
          <a:stretch/>
        </p:blipFill>
        <p:spPr>
          <a:xfrm>
            <a:off x="622308" y="1828800"/>
            <a:ext cx="8098291" cy="4038600"/>
          </a:xfrm>
          <a:prstGeom prst="rect">
            <a:avLst/>
          </a:prstGeom>
          <a:noFill/>
          <a:ln>
            <a:noFill/>
          </a:ln>
        </p:spPr>
      </p:pic>
      <p:sp>
        <p:nvSpPr>
          <p:cNvPr id="123" name="Google Shape;123;p5"/>
          <p:cNvSpPr txBox="1"/>
          <p:nvPr/>
        </p:nvSpPr>
        <p:spPr>
          <a:xfrm>
            <a:off x="533400" y="6000690"/>
            <a:ext cx="327660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Gill Sans"/>
                <a:ea typeface="Gill Sans"/>
                <a:cs typeface="Gill Sans"/>
                <a:sym typeface="Gill Sans"/>
              </a:rPr>
              <a:t>Source: (bp, 2022)</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6"/>
          <p:cNvSpPr txBox="1"/>
          <p:nvPr>
            <p:ph type="title"/>
          </p:nvPr>
        </p:nvSpPr>
        <p:spPr>
          <a:xfrm>
            <a:off x="1693164" y="129673"/>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ENERGY CONSUMPTION</a:t>
            </a:r>
            <a:endParaRPr/>
          </a:p>
        </p:txBody>
      </p:sp>
      <p:sp>
        <p:nvSpPr>
          <p:cNvPr id="129" name="Google Shape;129;p6"/>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114300" lvl="0" marL="228600" rtl="0" algn="l">
              <a:lnSpc>
                <a:spcPct val="100000"/>
              </a:lnSpc>
              <a:spcBef>
                <a:spcPts val="0"/>
              </a:spcBef>
              <a:spcAft>
                <a:spcPts val="0"/>
              </a:spcAft>
              <a:buSzPts val="1800"/>
              <a:buNone/>
            </a:pPr>
            <a:r>
              <a:t/>
            </a:r>
            <a:endParaRPr/>
          </a:p>
        </p:txBody>
      </p:sp>
      <p:sp>
        <p:nvSpPr>
          <p:cNvPr id="130" name="Google Shape;130;p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131" name="Google Shape;131;p6"/>
          <p:cNvPicPr preferRelativeResize="0"/>
          <p:nvPr/>
        </p:nvPicPr>
        <p:blipFill rotWithShape="1">
          <a:blip r:embed="rId3">
            <a:alphaModFix/>
          </a:blip>
          <a:srcRect b="7366" l="18288" r="3916" t="13159"/>
          <a:stretch/>
        </p:blipFill>
        <p:spPr>
          <a:xfrm>
            <a:off x="115824" y="1664263"/>
            <a:ext cx="8686800" cy="4991962"/>
          </a:xfrm>
          <a:prstGeom prst="rect">
            <a:avLst/>
          </a:prstGeom>
          <a:noFill/>
          <a:ln cap="flat" cmpd="sng" w="9525">
            <a:solidFill>
              <a:schemeClr val="dk1"/>
            </a:solidFill>
            <a:prstDash val="solid"/>
            <a:round/>
            <a:headEnd len="sm" w="sm" type="none"/>
            <a:tailEnd len="sm" w="sm" type="none"/>
          </a:ln>
        </p:spPr>
      </p:pic>
      <p:sp>
        <p:nvSpPr>
          <p:cNvPr id="132" name="Google Shape;132;p6"/>
          <p:cNvSpPr txBox="1"/>
          <p:nvPr/>
        </p:nvSpPr>
        <p:spPr>
          <a:xfrm>
            <a:off x="137160" y="1372707"/>
            <a:ext cx="3276600"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Gill Sans"/>
                <a:ea typeface="Gill Sans"/>
                <a:cs typeface="Gill Sans"/>
                <a:sym typeface="Gill Sans"/>
              </a:rPr>
              <a:t>Source: (Worldometer,2022)</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7"/>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ENERGY CONSUMPTION</a:t>
            </a:r>
            <a:endParaRPr/>
          </a:p>
        </p:txBody>
      </p:sp>
      <p:sp>
        <p:nvSpPr>
          <p:cNvPr id="138" name="Google Shape;138;p7"/>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000"/>
              <a:buChar char="•"/>
            </a:pPr>
            <a:r>
              <a:rPr lang="en-US" sz="2000"/>
              <a:t>While the total amount of energy consumption has been increasing in the recent years, the share of Oil and Coal in the total energy consumption has been decreasing while the contribution of Renewable Energy sources has been increasing in the past decade. </a:t>
            </a:r>
            <a:endParaRPr/>
          </a:p>
          <a:p>
            <a:pPr indent="-228600" lvl="0" marL="228600" rtl="0" algn="just">
              <a:lnSpc>
                <a:spcPct val="100000"/>
              </a:lnSpc>
              <a:spcBef>
                <a:spcPts val="1000"/>
              </a:spcBef>
              <a:spcAft>
                <a:spcPts val="0"/>
              </a:spcAft>
              <a:buSzPts val="2000"/>
              <a:buChar char="•"/>
            </a:pPr>
            <a:r>
              <a:rPr lang="en-US" sz="2000"/>
              <a:t>The trend in energy consumption scenario shows gradual increment in the total energy consumed in the world except for the year 2020 when whole world was largely effected by Covid-19 crisis. </a:t>
            </a:r>
            <a:endParaRPr sz="2000"/>
          </a:p>
        </p:txBody>
      </p:sp>
      <p:sp>
        <p:nvSpPr>
          <p:cNvPr id="139" name="Google Shape;139;p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8"/>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262626"/>
              </a:buClr>
              <a:buSzPct val="100000"/>
              <a:buFont typeface="Gill Sans"/>
              <a:buNone/>
            </a:pPr>
            <a:r>
              <a:rPr lang="en-US"/>
              <a:t>WORLD ENERGY CONSUMPTION BY COUNTRY IN 2021</a:t>
            </a:r>
            <a:endParaRPr/>
          </a:p>
        </p:txBody>
      </p:sp>
      <p:graphicFrame>
        <p:nvGraphicFramePr>
          <p:cNvPr id="145" name="Google Shape;145;p8"/>
          <p:cNvGraphicFramePr/>
          <p:nvPr/>
        </p:nvGraphicFramePr>
        <p:xfrm>
          <a:off x="1422400" y="2002859"/>
          <a:ext cx="3000000" cy="3000000"/>
        </p:xfrm>
        <a:graphic>
          <a:graphicData uri="http://schemas.openxmlformats.org/drawingml/2006/table">
            <a:tbl>
              <a:tblPr>
                <a:noFill/>
                <a:tableStyleId>{88AA32CC-4BFA-4339-BD2A-12C0D90C9B33}</a:tableStyleId>
              </a:tblPr>
              <a:tblGrid>
                <a:gridCol w="685800"/>
                <a:gridCol w="3200400"/>
                <a:gridCol w="2051050"/>
              </a:tblGrid>
              <a:tr h="190500">
                <a:tc>
                  <a:txBody>
                    <a:bodyPr/>
                    <a:lstStyle/>
                    <a:p>
                      <a:pPr indent="0" lvl="0" marL="0" marR="0" rtl="0" algn="l">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S. No.</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Country</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Share of World Energy Consumption</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China</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23.80%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United States</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16.80%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Russia</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5.60%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India</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5.20%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Japan</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3.30%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Canada</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2.60%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Germany</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2.40%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South Korea</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2.20%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Brazil</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2.20%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Iran</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2.00%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14</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Others</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33.90%</a:t>
                      </a:r>
                      <a:endParaRPr sz="1600" u="none" cap="none" strike="noStrike">
                        <a:latin typeface="Gill Sans"/>
                        <a:ea typeface="Gill Sans"/>
                        <a:cs typeface="Gill Sans"/>
                        <a:sym typeface="Gill Sans"/>
                      </a:endParaRPr>
                    </a:p>
                  </a:txBody>
                  <a:tcPr marT="0" marB="0" marR="68575" marL="68575"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146" name="Google Shape;146;p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147" name="Google Shape;147;p8"/>
          <p:cNvSpPr txBox="1"/>
          <p:nvPr/>
        </p:nvSpPr>
        <p:spPr>
          <a:xfrm>
            <a:off x="1447800" y="1713160"/>
            <a:ext cx="327660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Gill Sans"/>
                <a:ea typeface="Gill Sans"/>
                <a:cs typeface="Gill Sans"/>
                <a:sym typeface="Gill Sans"/>
              </a:rPr>
              <a:t>Source: (bp, 2022)</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9"/>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ELECTRICITY GENERATION</a:t>
            </a:r>
            <a:endParaRPr/>
          </a:p>
        </p:txBody>
      </p:sp>
      <p:sp>
        <p:nvSpPr>
          <p:cNvPr id="153" name="Google Shape;153;p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154" name="Google Shape;154;p9"/>
          <p:cNvPicPr preferRelativeResize="0"/>
          <p:nvPr/>
        </p:nvPicPr>
        <p:blipFill rotWithShape="1">
          <a:blip r:embed="rId3">
            <a:alphaModFix/>
          </a:blip>
          <a:srcRect b="18888" l="14166" r="14166" t="30741"/>
          <a:stretch/>
        </p:blipFill>
        <p:spPr>
          <a:xfrm>
            <a:off x="430772" y="1981200"/>
            <a:ext cx="8287870" cy="3276600"/>
          </a:xfrm>
          <a:prstGeom prst="rect">
            <a:avLst/>
          </a:prstGeom>
          <a:noFill/>
          <a:ln>
            <a:noFill/>
          </a:ln>
        </p:spPr>
      </p:pic>
      <p:sp>
        <p:nvSpPr>
          <p:cNvPr id="155" name="Google Shape;155;p9"/>
          <p:cNvSpPr txBox="1"/>
          <p:nvPr/>
        </p:nvSpPr>
        <p:spPr>
          <a:xfrm>
            <a:off x="430772" y="5392281"/>
            <a:ext cx="327660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Gill Sans"/>
                <a:ea typeface="Gill Sans"/>
                <a:cs typeface="Gill Sans"/>
                <a:sym typeface="Gill Sans"/>
              </a:rPr>
              <a:t>Source: (bp, 2022)</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0"/>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ELECTRICITY GENERATION</a:t>
            </a:r>
            <a:endParaRPr/>
          </a:p>
        </p:txBody>
      </p:sp>
      <p:sp>
        <p:nvSpPr>
          <p:cNvPr id="161" name="Google Shape;161;p10"/>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1800"/>
              <a:buChar char="•"/>
            </a:pPr>
            <a:r>
              <a:rPr lang="en-US" sz="1800"/>
              <a:t>As electricity is the most prominent form of secondary energy source, apart from transportation and cooking, electricity is the most widely used form of secondary energy. </a:t>
            </a:r>
            <a:endParaRPr/>
          </a:p>
          <a:p>
            <a:pPr indent="-228600" lvl="0" marL="228600" rtl="0" algn="just">
              <a:lnSpc>
                <a:spcPct val="100000"/>
              </a:lnSpc>
              <a:spcBef>
                <a:spcPts val="1000"/>
              </a:spcBef>
              <a:spcAft>
                <a:spcPts val="0"/>
              </a:spcAft>
              <a:buSzPts val="1800"/>
              <a:buChar char="•"/>
            </a:pPr>
            <a:r>
              <a:rPr lang="en-US" sz="1800"/>
              <a:t>The major energy source used for production of electricity is Coal. In 2021, 36% of the total electricity produced in the world was produced by utilization of coal as primary energy source. </a:t>
            </a:r>
            <a:endParaRPr/>
          </a:p>
          <a:p>
            <a:pPr indent="-228600" lvl="0" marL="228600" rtl="0" algn="just">
              <a:lnSpc>
                <a:spcPct val="100000"/>
              </a:lnSpc>
              <a:spcBef>
                <a:spcPts val="1000"/>
              </a:spcBef>
              <a:spcAft>
                <a:spcPts val="0"/>
              </a:spcAft>
              <a:buSzPts val="1800"/>
              <a:buChar char="•"/>
            </a:pPr>
            <a:r>
              <a:rPr lang="en-US" sz="1800"/>
              <a:t>The use of coal is followed by natural gas and hydro-electric power. </a:t>
            </a:r>
            <a:endParaRPr/>
          </a:p>
          <a:p>
            <a:pPr indent="-114300" lvl="0" marL="228600" rtl="0" algn="l">
              <a:lnSpc>
                <a:spcPct val="100000"/>
              </a:lnSpc>
              <a:spcBef>
                <a:spcPts val="1000"/>
              </a:spcBef>
              <a:spcAft>
                <a:spcPts val="0"/>
              </a:spcAft>
              <a:buSzPts val="1800"/>
              <a:buNone/>
            </a:pPr>
            <a:r>
              <a:t/>
            </a:r>
            <a:endParaRPr/>
          </a:p>
        </p:txBody>
      </p:sp>
      <p:sp>
        <p:nvSpPr>
          <p:cNvPr id="162" name="Google Shape;162;p1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1"/>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262626"/>
              </a:buClr>
              <a:buSzPct val="100000"/>
              <a:buFont typeface="Gill Sans"/>
              <a:buNone/>
            </a:pPr>
            <a:r>
              <a:rPr lang="en-US"/>
              <a:t>WORLD ELECTRICITY GENERATION ACCORDING TO COUNTRY (2021)</a:t>
            </a:r>
            <a:endParaRPr/>
          </a:p>
        </p:txBody>
      </p:sp>
      <p:sp>
        <p:nvSpPr>
          <p:cNvPr id="168" name="Google Shape;168;p1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169" name="Google Shape;169;p11"/>
          <p:cNvGraphicFramePr/>
          <p:nvPr/>
        </p:nvGraphicFramePr>
        <p:xfrm>
          <a:off x="1447800" y="2133600"/>
          <a:ext cx="3000000" cy="3000000"/>
        </p:xfrm>
        <a:graphic>
          <a:graphicData uri="http://schemas.openxmlformats.org/drawingml/2006/table">
            <a:tbl>
              <a:tblPr>
                <a:noFill/>
                <a:tableStyleId>{88AA32CC-4BFA-4339-BD2A-12C0D90C9B33}</a:tableStyleId>
              </a:tblPr>
              <a:tblGrid>
                <a:gridCol w="2187925"/>
                <a:gridCol w="2655675"/>
                <a:gridCol w="1252400"/>
              </a:tblGrid>
              <a:tr h="190500">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Country</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Electricity Generation (Terawatt hours)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 of World Generation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China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8534.3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US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4406.4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15.5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India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1714.8</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Russian Federation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1157.1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Japan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1019.7</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Brazil</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654.4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South Korea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600.4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Germany</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584.5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France</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547.2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1.9</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Others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9247.5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32.5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170" name="Google Shape;170;p11"/>
          <p:cNvSpPr txBox="1"/>
          <p:nvPr/>
        </p:nvSpPr>
        <p:spPr>
          <a:xfrm>
            <a:off x="1423358" y="6079420"/>
            <a:ext cx="327660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Gill Sans"/>
                <a:ea typeface="Gill Sans"/>
                <a:cs typeface="Gill Sans"/>
                <a:sym typeface="Gill Sans"/>
              </a:rPr>
              <a:t>Source: (bp, 2022)</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2"/>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OIL PRODUCTION BY REGION (2021)</a:t>
            </a:r>
            <a:endParaRPr/>
          </a:p>
        </p:txBody>
      </p:sp>
      <p:sp>
        <p:nvSpPr>
          <p:cNvPr id="176" name="Google Shape;176;p1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177" name="Google Shape;177;p12"/>
          <p:cNvGraphicFramePr/>
          <p:nvPr/>
        </p:nvGraphicFramePr>
        <p:xfrm>
          <a:off x="650592" y="1828800"/>
          <a:ext cx="3000000" cy="3000000"/>
        </p:xfrm>
        <a:graphic>
          <a:graphicData uri="http://schemas.openxmlformats.org/drawingml/2006/table">
            <a:tbl>
              <a:tblPr>
                <a:noFill/>
                <a:tableStyleId>{88AA32CC-4BFA-4339-BD2A-12C0D90C9B33}</a:tableStyleId>
              </a:tblPr>
              <a:tblGrid>
                <a:gridCol w="2806200"/>
                <a:gridCol w="3374725"/>
                <a:gridCol w="1591475"/>
              </a:tblGrid>
              <a:tr h="877025">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Region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Oil Production </a:t>
                      </a:r>
                      <a:endParaRPr sz="1600" u="none" cap="none" strike="noStrike">
                        <a:latin typeface="Gill Sans"/>
                        <a:ea typeface="Gill Sans"/>
                        <a:cs typeface="Gill Sans"/>
                        <a:sym typeface="Gill Sans"/>
                      </a:endParaRPr>
                    </a:p>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(thousands of barell per day)</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 of World Production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137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Middle East</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28156.00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31.3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137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North America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23942.00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26.6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137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CIS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13829.00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15.4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137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Asia Pacific</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7335.00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137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Africa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7286.00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770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South and Central America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5909.00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137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Europe</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3420.00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3.8</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3"/>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OIL PRODUCTION BY REGION (2021)</a:t>
            </a:r>
            <a:endParaRPr/>
          </a:p>
        </p:txBody>
      </p:sp>
      <p:sp>
        <p:nvSpPr>
          <p:cNvPr id="183" name="Google Shape;183;p13"/>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000"/>
              <a:buChar char="•"/>
            </a:pPr>
            <a:r>
              <a:rPr lang="en-US" sz="2000"/>
              <a:t>Major share of oil produced in world as per data of 2021 is contributed by the middle east countries which includes Iran, Iraq, Kuwait, Oman, Qatar, Saudi Arabia, Syria, United Arab Emirates, Yemen and other Middle East Countries. </a:t>
            </a:r>
            <a:endParaRPr/>
          </a:p>
          <a:p>
            <a:pPr indent="-228600" lvl="0" marL="228600" rtl="0" algn="just">
              <a:lnSpc>
                <a:spcPct val="100000"/>
              </a:lnSpc>
              <a:spcBef>
                <a:spcPts val="1000"/>
              </a:spcBef>
              <a:spcAft>
                <a:spcPts val="0"/>
              </a:spcAft>
              <a:buSzPts val="2000"/>
              <a:buChar char="•"/>
            </a:pPr>
            <a:r>
              <a:rPr lang="en-US" sz="2000"/>
              <a:t>North American countries has also major contribution to the world oil production, mainly United States of America which alone contributes to the 18.45% of the world oil production. </a:t>
            </a:r>
            <a:endParaRPr/>
          </a:p>
          <a:p>
            <a:pPr indent="-228600" lvl="0" marL="228600" rtl="0" algn="just">
              <a:lnSpc>
                <a:spcPct val="100000"/>
              </a:lnSpc>
              <a:spcBef>
                <a:spcPts val="1000"/>
              </a:spcBef>
              <a:spcAft>
                <a:spcPts val="0"/>
              </a:spcAft>
              <a:buSzPts val="2000"/>
              <a:buChar char="•"/>
            </a:pPr>
            <a:r>
              <a:rPr lang="en-US" sz="2000"/>
              <a:t>Another major contributor country is Saudi Arabia which contributes 12.18% of the world energy production as of 2021 (bp, 2022). </a:t>
            </a:r>
            <a:endParaRPr/>
          </a:p>
          <a:p>
            <a:pPr indent="-228600" lvl="0" marL="228600" rtl="0" algn="just">
              <a:lnSpc>
                <a:spcPct val="100000"/>
              </a:lnSpc>
              <a:spcBef>
                <a:spcPts val="1000"/>
              </a:spcBef>
              <a:spcAft>
                <a:spcPts val="0"/>
              </a:spcAft>
              <a:buSzPts val="2000"/>
              <a:buChar char="•"/>
            </a:pPr>
            <a:r>
              <a:rPr lang="en-US" sz="2000"/>
              <a:t>CIS countries are Commonwealth of Independent States formed after dissolution of Soviet Union in 1991 which includes countries such as Azerbaijan, Armenia, Belarus, Kazakhstan, Kyrgyzstan, Moldova, Russia, Tajikistan, Turkmenistan, Uzbekistan and Ukraine.</a:t>
            </a:r>
            <a:endParaRPr/>
          </a:p>
          <a:p>
            <a:pPr indent="-114300" lvl="0" marL="228600" rtl="0" algn="l">
              <a:lnSpc>
                <a:spcPct val="100000"/>
              </a:lnSpc>
              <a:spcBef>
                <a:spcPts val="1000"/>
              </a:spcBef>
              <a:spcAft>
                <a:spcPts val="0"/>
              </a:spcAft>
              <a:buSzPts val="1800"/>
              <a:buNone/>
            </a:pPr>
            <a:r>
              <a:t/>
            </a:r>
            <a:endParaRPr/>
          </a:p>
        </p:txBody>
      </p:sp>
      <p:sp>
        <p:nvSpPr>
          <p:cNvPr id="184" name="Google Shape;184;p1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4"/>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OIL PRODUCTION BY COUNTRY (2021)</a:t>
            </a:r>
            <a:endParaRPr/>
          </a:p>
        </p:txBody>
      </p:sp>
      <p:sp>
        <p:nvSpPr>
          <p:cNvPr id="190" name="Google Shape;190;p1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191" name="Google Shape;191;p14"/>
          <p:cNvGraphicFramePr/>
          <p:nvPr/>
        </p:nvGraphicFramePr>
        <p:xfrm>
          <a:off x="838200" y="1752600"/>
          <a:ext cx="3000000" cy="3000000"/>
        </p:xfrm>
        <a:graphic>
          <a:graphicData uri="http://schemas.openxmlformats.org/drawingml/2006/table">
            <a:tbl>
              <a:tblPr>
                <a:noFill/>
                <a:tableStyleId>{88AA32CC-4BFA-4339-BD2A-12C0D90C9B33}</a:tableStyleId>
              </a:tblPr>
              <a:tblGrid>
                <a:gridCol w="793025"/>
                <a:gridCol w="2395575"/>
                <a:gridCol w="2907750"/>
                <a:gridCol w="1371275"/>
              </a:tblGrid>
              <a:tr h="566050">
                <a:tc>
                  <a:txBody>
                    <a:bodyPr/>
                    <a:lstStyle/>
                    <a:p>
                      <a:pPr indent="0" lvl="0" marL="0" marR="0" rtl="0" algn="ctr">
                        <a:lnSpc>
                          <a:spcPct val="150000"/>
                        </a:lnSpc>
                        <a:spcBef>
                          <a:spcPts val="0"/>
                        </a:spcBef>
                        <a:spcAft>
                          <a:spcPts val="0"/>
                        </a:spcAft>
                        <a:buNone/>
                      </a:pPr>
                      <a:r>
                        <a:rPr b="1" lang="en-US" sz="1400" u="none" cap="none" strike="noStrike">
                          <a:solidFill>
                            <a:srgbClr val="000000"/>
                          </a:solidFill>
                          <a:latin typeface="Gill Sans"/>
                          <a:ea typeface="Gill Sans"/>
                          <a:cs typeface="Gill Sans"/>
                          <a:sym typeface="Gill Sans"/>
                        </a:rPr>
                        <a:t>S. No.</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400" u="none" cap="none" strike="noStrike">
                          <a:solidFill>
                            <a:srgbClr val="000000"/>
                          </a:solidFill>
                          <a:latin typeface="Gill Sans"/>
                          <a:ea typeface="Gill Sans"/>
                          <a:cs typeface="Gill Sans"/>
                          <a:sym typeface="Gill Sans"/>
                        </a:rPr>
                        <a:t>Country</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400" u="none" cap="none" strike="noStrike">
                          <a:solidFill>
                            <a:srgbClr val="000000"/>
                          </a:solidFill>
                          <a:latin typeface="Gill Sans"/>
                          <a:ea typeface="Gill Sans"/>
                          <a:cs typeface="Gill Sans"/>
                          <a:sym typeface="Gill Sans"/>
                        </a:rPr>
                        <a:t>Oil Production </a:t>
                      </a:r>
                      <a:endParaRPr sz="1400" u="none" cap="none" strike="noStrike">
                        <a:latin typeface="Gill Sans"/>
                        <a:ea typeface="Gill Sans"/>
                        <a:cs typeface="Gill Sans"/>
                        <a:sym typeface="Gill Sans"/>
                      </a:endParaRPr>
                    </a:p>
                    <a:p>
                      <a:pPr indent="0" lvl="0" marL="0" marR="0" rtl="0" algn="ctr">
                        <a:lnSpc>
                          <a:spcPct val="150000"/>
                        </a:lnSpc>
                        <a:spcBef>
                          <a:spcPts val="0"/>
                        </a:spcBef>
                        <a:spcAft>
                          <a:spcPts val="0"/>
                        </a:spcAft>
                        <a:buNone/>
                      </a:pPr>
                      <a:r>
                        <a:rPr b="1" lang="en-US" sz="1400" u="none" cap="none" strike="noStrike">
                          <a:solidFill>
                            <a:srgbClr val="000000"/>
                          </a:solidFill>
                          <a:latin typeface="Gill Sans"/>
                          <a:ea typeface="Gill Sans"/>
                          <a:cs typeface="Gill Sans"/>
                          <a:sym typeface="Gill Sans"/>
                        </a:rPr>
                        <a:t>(thousands of barell per day)</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400" u="none" cap="none" strike="noStrike">
                          <a:solidFill>
                            <a:srgbClr val="000000"/>
                          </a:solidFill>
                          <a:latin typeface="Gill Sans"/>
                          <a:ea typeface="Gill Sans"/>
                          <a:cs typeface="Gill Sans"/>
                          <a:sym typeface="Gill Sans"/>
                        </a:rPr>
                        <a:t>% of World Production</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US</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16585.00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18.45</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2</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Saudi Arabia</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10954.00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12.19</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3</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Russian Federation</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10944.00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12.18</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4</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Canada</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5429.00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6.04</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5</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Iraq</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4102.00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4.56</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6</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China</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3994.00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4.44</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7</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UAE</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3668.00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4.08</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8</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Iran</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3620.00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4.03</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9</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Brazil</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2987.00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3.32</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Kuwait</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2741.00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3.05</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11</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Norway</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2025.00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2.25</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12</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Mexico</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1928.00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2.15</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13</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Qatar</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1746.00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1.94</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14</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Oman </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971.00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1.08</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7075">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15</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India</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746.00</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400" u="none" cap="none" strike="noStrike">
                          <a:solidFill>
                            <a:srgbClr val="000000"/>
                          </a:solidFill>
                          <a:latin typeface="Gill Sans"/>
                          <a:ea typeface="Gill Sans"/>
                          <a:cs typeface="Gill Sans"/>
                          <a:sym typeface="Gill Sans"/>
                        </a:rPr>
                        <a:t>0.83</a:t>
                      </a:r>
                      <a:endParaRPr sz="1400" u="none" cap="none" strike="noStrike">
                        <a:latin typeface="Gill Sans"/>
                        <a:ea typeface="Gill Sans"/>
                        <a:cs typeface="Gill Sans"/>
                        <a:sym typeface="Gill Sans"/>
                      </a:endParaRPr>
                    </a:p>
                  </a:txBody>
                  <a:tcPr marT="0" marB="0" marR="55325" marL="553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192" name="Google Shape;192;p14"/>
          <p:cNvSpPr txBox="1"/>
          <p:nvPr/>
        </p:nvSpPr>
        <p:spPr>
          <a:xfrm>
            <a:off x="76200" y="6559238"/>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5"/>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OIL CONSUMPTION (2021)</a:t>
            </a:r>
            <a:endParaRPr/>
          </a:p>
        </p:txBody>
      </p:sp>
      <p:sp>
        <p:nvSpPr>
          <p:cNvPr id="198" name="Google Shape;198;p1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199" name="Google Shape;199;p15"/>
          <p:cNvGraphicFramePr/>
          <p:nvPr/>
        </p:nvGraphicFramePr>
        <p:xfrm>
          <a:off x="147672" y="1752600"/>
          <a:ext cx="3000000" cy="3000000"/>
        </p:xfrm>
        <a:graphic>
          <a:graphicData uri="http://schemas.openxmlformats.org/drawingml/2006/table">
            <a:tbl>
              <a:tblPr>
                <a:noFill/>
                <a:tableStyleId>{88AA32CC-4BFA-4339-BD2A-12C0D90C9B33}</a:tableStyleId>
              </a:tblPr>
              <a:tblGrid>
                <a:gridCol w="1858650"/>
                <a:gridCol w="1951350"/>
                <a:gridCol w="1757325"/>
              </a:tblGrid>
              <a:tr h="190500">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Region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Total Oil Consumption </a:t>
                      </a:r>
                      <a:endParaRPr sz="1800" u="none" cap="none" strike="noStrike">
                        <a:latin typeface="Gill Sans"/>
                        <a:ea typeface="Gill Sans"/>
                        <a:cs typeface="Gill Sans"/>
                        <a:sym typeface="Gill Sans"/>
                      </a:endParaRPr>
                    </a:p>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(thousands barrels 2021)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 of World Consumption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Asia Pacific</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35806</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38.06</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North America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22264</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23.66</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Europe</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13527</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14.38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Middle East</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8640</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9.18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South and Central America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5622</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5.98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CIS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4307</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4.58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Africa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3922</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4.17</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200" name="Google Shape;200;p15"/>
          <p:cNvSpPr txBox="1"/>
          <p:nvPr>
            <p:ph idx="1" type="body"/>
          </p:nvPr>
        </p:nvSpPr>
        <p:spPr>
          <a:xfrm>
            <a:off x="5862984" y="1828800"/>
            <a:ext cx="3124200" cy="4572000"/>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1800"/>
              <a:buChar char="•"/>
            </a:pPr>
            <a:r>
              <a:rPr lang="en-US" sz="1800"/>
              <a:t>The oil consumption over the world is dominated by Asia Pacific region where China alone consumed 16.4% of total world consumption in the year 2021 as per data in the “Statistical Review of World Energy” published in 2022. </a:t>
            </a:r>
            <a:endParaRPr/>
          </a:p>
          <a:p>
            <a:pPr indent="-228600" lvl="0" marL="228600" rtl="0" algn="just">
              <a:lnSpc>
                <a:spcPct val="100000"/>
              </a:lnSpc>
              <a:spcBef>
                <a:spcPts val="1000"/>
              </a:spcBef>
              <a:spcAft>
                <a:spcPts val="0"/>
              </a:spcAft>
              <a:buSzPts val="1800"/>
              <a:buChar char="•"/>
            </a:pPr>
            <a:r>
              <a:rPr lang="en-US" sz="1800"/>
              <a:t>United States of America is the most oil consuming country in the world contributing to 19.9% of total consumption in the world. </a:t>
            </a:r>
            <a:endParaRPr/>
          </a:p>
          <a:p>
            <a:pPr indent="-114300" lvl="0" marL="228600" rtl="0" algn="just">
              <a:lnSpc>
                <a:spcPct val="100000"/>
              </a:lnSpc>
              <a:spcBef>
                <a:spcPts val="1000"/>
              </a:spcBef>
              <a:spcAft>
                <a:spcPts val="0"/>
              </a:spcAft>
              <a:buSzPts val="1800"/>
              <a:buNone/>
            </a:pPr>
            <a:r>
              <a:t/>
            </a:r>
            <a:endParaRPr/>
          </a:p>
        </p:txBody>
      </p:sp>
      <p:sp>
        <p:nvSpPr>
          <p:cNvPr id="201" name="Google Shape;201;p15"/>
          <p:cNvSpPr txBox="1"/>
          <p:nvPr/>
        </p:nvSpPr>
        <p:spPr>
          <a:xfrm>
            <a:off x="5832792" y="6400800"/>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6"/>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OIL RESERVES</a:t>
            </a:r>
            <a:endParaRPr/>
          </a:p>
        </p:txBody>
      </p:sp>
      <p:sp>
        <p:nvSpPr>
          <p:cNvPr id="207" name="Google Shape;207;p1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208" name="Google Shape;208;p16"/>
          <p:cNvPicPr preferRelativeResize="0"/>
          <p:nvPr/>
        </p:nvPicPr>
        <p:blipFill rotWithShape="1">
          <a:blip r:embed="rId3">
            <a:alphaModFix/>
          </a:blip>
          <a:srcRect b="0" l="0" r="0" t="0"/>
          <a:stretch/>
        </p:blipFill>
        <p:spPr>
          <a:xfrm>
            <a:off x="677680" y="1752600"/>
            <a:ext cx="7562432" cy="483108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7"/>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OIL CONSUMPTION TREND</a:t>
            </a:r>
            <a:endParaRPr/>
          </a:p>
        </p:txBody>
      </p:sp>
      <p:sp>
        <p:nvSpPr>
          <p:cNvPr id="214" name="Google Shape;214;p1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215" name="Google Shape;215;p17"/>
          <p:cNvPicPr preferRelativeResize="0"/>
          <p:nvPr/>
        </p:nvPicPr>
        <p:blipFill rotWithShape="1">
          <a:blip r:embed="rId3">
            <a:alphaModFix/>
          </a:blip>
          <a:srcRect b="23104" l="10305" r="35843" t="13933"/>
          <a:stretch/>
        </p:blipFill>
        <p:spPr>
          <a:xfrm>
            <a:off x="838200" y="1676400"/>
            <a:ext cx="7162800" cy="4710142"/>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8"/>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DAILY OIL REFINING CAPACITY</a:t>
            </a:r>
            <a:endParaRPr/>
          </a:p>
        </p:txBody>
      </p:sp>
      <p:sp>
        <p:nvSpPr>
          <p:cNvPr id="221" name="Google Shape;221;p1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222" name="Google Shape;222;p18"/>
          <p:cNvGraphicFramePr/>
          <p:nvPr/>
        </p:nvGraphicFramePr>
        <p:xfrm>
          <a:off x="609600" y="1676400"/>
          <a:ext cx="7848600" cy="4648200"/>
        </p:xfrm>
        <a:graphic>
          <a:graphicData uri="http://schemas.openxmlformats.org/drawingml/2006/chart">
            <c:chart r:id="rId3"/>
          </a:graphicData>
        </a:graphic>
      </p:graphicFrame>
      <p:sp>
        <p:nvSpPr>
          <p:cNvPr id="223" name="Google Shape;223;p18"/>
          <p:cNvSpPr txBox="1"/>
          <p:nvPr/>
        </p:nvSpPr>
        <p:spPr>
          <a:xfrm>
            <a:off x="505060" y="6324600"/>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9"/>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262626"/>
              </a:buClr>
              <a:buSzPct val="100000"/>
              <a:buFont typeface="Gill Sans"/>
              <a:buNone/>
            </a:pPr>
            <a:r>
              <a:rPr lang="en-US"/>
              <a:t>WORLD OIL CONSUMPTION/PRODUCTION SCENARIO</a:t>
            </a:r>
            <a:endParaRPr/>
          </a:p>
        </p:txBody>
      </p:sp>
      <p:sp>
        <p:nvSpPr>
          <p:cNvPr id="229" name="Google Shape;229;p19"/>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2400"/>
              <a:buChar char="•"/>
            </a:pPr>
            <a:r>
              <a:rPr lang="en-US" sz="2400"/>
              <a:t>The oil consumption has been increasing</a:t>
            </a:r>
            <a:endParaRPr/>
          </a:p>
          <a:p>
            <a:pPr indent="-228600" lvl="0" marL="228600" rtl="0" algn="l">
              <a:lnSpc>
                <a:spcPct val="100000"/>
              </a:lnSpc>
              <a:spcBef>
                <a:spcPts val="1000"/>
              </a:spcBef>
              <a:spcAft>
                <a:spcPts val="0"/>
              </a:spcAft>
              <a:buSzPts val="2400"/>
              <a:buChar char="•"/>
            </a:pPr>
            <a:r>
              <a:rPr lang="en-US" sz="2400"/>
              <a:t>No new oil reserves have been discovered and the existing reserves are in the course of depletion over time</a:t>
            </a:r>
            <a:endParaRPr/>
          </a:p>
          <a:p>
            <a:pPr indent="-228600" lvl="0" marL="228600" rtl="0" algn="l">
              <a:lnSpc>
                <a:spcPct val="100000"/>
              </a:lnSpc>
              <a:spcBef>
                <a:spcPts val="1000"/>
              </a:spcBef>
              <a:spcAft>
                <a:spcPts val="0"/>
              </a:spcAft>
              <a:buSzPts val="2400"/>
              <a:buChar char="•"/>
            </a:pPr>
            <a:r>
              <a:rPr lang="en-US" sz="2400"/>
              <a:t>Decrease in world oil refining rate by 0.4% in the year 2021. The increase in refining capacity from the year 2011 to 2021 has been 0.7%.</a:t>
            </a:r>
            <a:endParaRPr/>
          </a:p>
          <a:p>
            <a:pPr indent="-228600" lvl="0" marL="228600" rtl="0" algn="l">
              <a:lnSpc>
                <a:spcPct val="100000"/>
              </a:lnSpc>
              <a:spcBef>
                <a:spcPts val="1000"/>
              </a:spcBef>
              <a:spcAft>
                <a:spcPts val="0"/>
              </a:spcAft>
              <a:buSzPts val="2400"/>
              <a:buChar char="•"/>
            </a:pPr>
            <a:r>
              <a:rPr lang="en-US" sz="2400"/>
              <a:t>Middle east countries contribute most to the world oil production while China and US are the major stakeholders in world oil consumption.</a:t>
            </a:r>
            <a:endParaRPr/>
          </a:p>
        </p:txBody>
      </p:sp>
      <p:sp>
        <p:nvSpPr>
          <p:cNvPr id="230" name="Google Shape;230;p1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20"/>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NATURAL GAS PRODUCTION/CONSUMPTION</a:t>
            </a:r>
            <a:endParaRPr/>
          </a:p>
        </p:txBody>
      </p:sp>
      <p:sp>
        <p:nvSpPr>
          <p:cNvPr id="236" name="Google Shape;236;p20"/>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000"/>
              <a:buChar char="•"/>
            </a:pPr>
            <a:r>
              <a:rPr lang="en-US" sz="2000"/>
              <a:t>Natural Gas is the second most consumed energy sources in the world. </a:t>
            </a:r>
            <a:endParaRPr/>
          </a:p>
          <a:p>
            <a:pPr indent="-228600" lvl="0" marL="228600" rtl="0" algn="just">
              <a:lnSpc>
                <a:spcPct val="100000"/>
              </a:lnSpc>
              <a:spcBef>
                <a:spcPts val="1000"/>
              </a:spcBef>
              <a:spcAft>
                <a:spcPts val="0"/>
              </a:spcAft>
              <a:buSzPts val="2000"/>
              <a:buChar char="•"/>
            </a:pPr>
            <a:r>
              <a:rPr lang="en-US" sz="2000"/>
              <a:t>Since 2011 to 2021 its production as well as consumption has been gradually increasing throughout the world. </a:t>
            </a:r>
            <a:endParaRPr/>
          </a:p>
          <a:p>
            <a:pPr indent="-228600" lvl="0" marL="228600" rtl="0" algn="just">
              <a:lnSpc>
                <a:spcPct val="100000"/>
              </a:lnSpc>
              <a:spcBef>
                <a:spcPts val="1000"/>
              </a:spcBef>
              <a:spcAft>
                <a:spcPts val="0"/>
              </a:spcAft>
              <a:buSzPts val="2000"/>
              <a:buChar char="•"/>
            </a:pPr>
            <a:r>
              <a:rPr lang="en-US" sz="2000"/>
              <a:t>North America and CIS countries combinedly produce around 50% of the world’s total natural gas. </a:t>
            </a:r>
            <a:endParaRPr/>
          </a:p>
          <a:p>
            <a:pPr indent="-228600" lvl="0" marL="228600" rtl="0" algn="just">
              <a:lnSpc>
                <a:spcPct val="100000"/>
              </a:lnSpc>
              <a:spcBef>
                <a:spcPts val="1000"/>
              </a:spcBef>
              <a:spcAft>
                <a:spcPts val="0"/>
              </a:spcAft>
              <a:buSzPts val="2000"/>
              <a:buChar char="•"/>
            </a:pPr>
            <a:r>
              <a:rPr lang="en-US" sz="2000"/>
              <a:t>Middle East countries and countries in the Asia Pacific region are the other major contributors to the production. </a:t>
            </a:r>
            <a:endParaRPr/>
          </a:p>
          <a:p>
            <a:pPr indent="-228600" lvl="0" marL="228600" rtl="0" algn="just">
              <a:lnSpc>
                <a:spcPct val="100000"/>
              </a:lnSpc>
              <a:spcBef>
                <a:spcPts val="1000"/>
              </a:spcBef>
              <a:spcAft>
                <a:spcPts val="0"/>
              </a:spcAft>
              <a:buSzPts val="2000"/>
              <a:buChar char="•"/>
            </a:pPr>
            <a:r>
              <a:rPr lang="en-US" sz="2000"/>
              <a:t>Country wise US (23.1%), Russian Federation (17.4%), Iran (6.4%), China (5.2%) along with other countries were the major contributors for the production of natural gas in the year 2021 (bp, 2022).  </a:t>
            </a:r>
            <a:endParaRPr/>
          </a:p>
          <a:p>
            <a:pPr indent="-114300" lvl="0" marL="228600" rtl="0" algn="l">
              <a:lnSpc>
                <a:spcPct val="100000"/>
              </a:lnSpc>
              <a:spcBef>
                <a:spcPts val="1000"/>
              </a:spcBef>
              <a:spcAft>
                <a:spcPts val="0"/>
              </a:spcAft>
              <a:buSzPts val="1800"/>
              <a:buNone/>
            </a:pPr>
            <a:r>
              <a:t/>
            </a:r>
            <a:endParaRPr/>
          </a:p>
        </p:txBody>
      </p:sp>
      <p:sp>
        <p:nvSpPr>
          <p:cNvPr id="237" name="Google Shape;237;p2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1"/>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NATURAL GAS PRODUCTION/CONSUMPTION</a:t>
            </a:r>
            <a:endParaRPr/>
          </a:p>
        </p:txBody>
      </p:sp>
      <p:sp>
        <p:nvSpPr>
          <p:cNvPr id="243" name="Google Shape;243;p2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244" name="Google Shape;244;p21"/>
          <p:cNvGraphicFramePr/>
          <p:nvPr/>
        </p:nvGraphicFramePr>
        <p:xfrm>
          <a:off x="304800" y="1752600"/>
          <a:ext cx="8153400" cy="4465320"/>
        </p:xfrm>
        <a:graphic>
          <a:graphicData uri="http://schemas.openxmlformats.org/drawingml/2006/chart">
            <c:chart r:id="rId3"/>
          </a:graphicData>
        </a:graphic>
      </p:graphicFrame>
      <p:sp>
        <p:nvSpPr>
          <p:cNvPr id="245" name="Google Shape;245;p21"/>
          <p:cNvSpPr txBox="1"/>
          <p:nvPr/>
        </p:nvSpPr>
        <p:spPr>
          <a:xfrm>
            <a:off x="171505" y="6207159"/>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2"/>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NATURAL GAS PRODUCTION (2021)</a:t>
            </a:r>
            <a:endParaRPr/>
          </a:p>
        </p:txBody>
      </p:sp>
      <p:sp>
        <p:nvSpPr>
          <p:cNvPr id="251" name="Google Shape;251;p2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252" name="Google Shape;252;p22"/>
          <p:cNvGraphicFramePr/>
          <p:nvPr/>
        </p:nvGraphicFramePr>
        <p:xfrm>
          <a:off x="1371600" y="1981200"/>
          <a:ext cx="3000000" cy="3000000"/>
        </p:xfrm>
        <a:graphic>
          <a:graphicData uri="http://schemas.openxmlformats.org/drawingml/2006/table">
            <a:tbl>
              <a:tblPr>
                <a:noFill/>
                <a:tableStyleId>{88AA32CC-4BFA-4339-BD2A-12C0D90C9B33}</a:tableStyleId>
              </a:tblPr>
              <a:tblGrid>
                <a:gridCol w="2338500"/>
                <a:gridCol w="2812275"/>
                <a:gridCol w="1326250"/>
              </a:tblGrid>
              <a:tr h="190500">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Region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Gas Production </a:t>
                      </a:r>
                      <a:endParaRPr sz="1800" u="none" cap="none" strike="noStrike">
                        <a:latin typeface="Gill Sans"/>
                        <a:ea typeface="Gill Sans"/>
                        <a:cs typeface="Gill Sans"/>
                        <a:sym typeface="Gill Sans"/>
                      </a:endParaRPr>
                    </a:p>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(Billion Cubic metres)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 of World Production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North America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1135.8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28.1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CIS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896</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22.2</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Middle East</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714.9</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17.7</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Asia Pacific</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669</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16.6</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Africa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257.5</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6.4</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Europe</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210.4</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5.2</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South and Central America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153.3</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253" name="Google Shape;253;p22"/>
          <p:cNvSpPr txBox="1"/>
          <p:nvPr/>
        </p:nvSpPr>
        <p:spPr>
          <a:xfrm>
            <a:off x="1295400" y="5709416"/>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3"/>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NATURAL GAS CONSUMPTION (2021)</a:t>
            </a:r>
            <a:endParaRPr/>
          </a:p>
        </p:txBody>
      </p:sp>
      <p:sp>
        <p:nvSpPr>
          <p:cNvPr id="259" name="Google Shape;259;p2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260" name="Google Shape;260;p23"/>
          <p:cNvGraphicFramePr/>
          <p:nvPr/>
        </p:nvGraphicFramePr>
        <p:xfrm>
          <a:off x="457200" y="1745992"/>
          <a:ext cx="3000000" cy="3000000"/>
        </p:xfrm>
        <a:graphic>
          <a:graphicData uri="http://schemas.openxmlformats.org/drawingml/2006/table">
            <a:tbl>
              <a:tblPr>
                <a:noFill/>
                <a:tableStyleId>{88AA32CC-4BFA-4339-BD2A-12C0D90C9B33}</a:tableStyleId>
              </a:tblPr>
              <a:tblGrid>
                <a:gridCol w="2226750"/>
                <a:gridCol w="1959525"/>
                <a:gridCol w="1981200"/>
              </a:tblGrid>
              <a:tr h="190500">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Region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Gas Consumption </a:t>
                      </a:r>
                      <a:endParaRPr sz="1800" u="none" cap="none" strike="noStrike">
                        <a:latin typeface="Gill Sans"/>
                        <a:ea typeface="Gill Sans"/>
                        <a:cs typeface="Gill Sans"/>
                        <a:sym typeface="Gill Sans"/>
                      </a:endParaRPr>
                    </a:p>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(Billion Cubic metres)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 of World Consumption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North America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1034.1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25.6</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Asia Pacific</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918.3</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22.7</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CIS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610.8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15.1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Middle East</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575.4</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14.3</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Europe</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571.1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14.1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Africa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164.4</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4.1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Total South and Central America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163.3</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4.0</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261" name="Google Shape;261;p23"/>
          <p:cNvSpPr txBox="1"/>
          <p:nvPr/>
        </p:nvSpPr>
        <p:spPr>
          <a:xfrm>
            <a:off x="381000" y="6314421"/>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4"/>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COAL PRODUCTION (2021)</a:t>
            </a:r>
            <a:endParaRPr/>
          </a:p>
        </p:txBody>
      </p:sp>
      <p:sp>
        <p:nvSpPr>
          <p:cNvPr id="267" name="Google Shape;267;p24"/>
          <p:cNvSpPr txBox="1"/>
          <p:nvPr>
            <p:ph idx="1" type="body"/>
          </p:nvPr>
        </p:nvSpPr>
        <p:spPr>
          <a:xfrm>
            <a:off x="304800" y="1878008"/>
            <a:ext cx="8534400" cy="712792"/>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1800"/>
              <a:buChar char="•"/>
            </a:pPr>
            <a:r>
              <a:rPr lang="en-US" sz="1800"/>
              <a:t>As coal is second most used energy source in the world, most countries are dependent on coal for energy production</a:t>
            </a:r>
            <a:endParaRPr/>
          </a:p>
        </p:txBody>
      </p:sp>
      <p:sp>
        <p:nvSpPr>
          <p:cNvPr id="268" name="Google Shape;268;p2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269" name="Google Shape;269;p24"/>
          <p:cNvGraphicFramePr/>
          <p:nvPr/>
        </p:nvGraphicFramePr>
        <p:xfrm>
          <a:off x="609600" y="2748280"/>
          <a:ext cx="3000000" cy="3000000"/>
        </p:xfrm>
        <a:graphic>
          <a:graphicData uri="http://schemas.openxmlformats.org/drawingml/2006/table">
            <a:tbl>
              <a:tblPr>
                <a:noFill/>
                <a:tableStyleId>{88AA32CC-4BFA-4339-BD2A-12C0D90C9B33}</a:tableStyleId>
              </a:tblPr>
              <a:tblGrid>
                <a:gridCol w="2608200"/>
                <a:gridCol w="3136625"/>
                <a:gridCol w="1479200"/>
              </a:tblGrid>
              <a:tr h="190500">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Region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Coal Production (in Exajoules)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Percentage of World Production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Asia Pacific</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129.5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77.3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North America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13.0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7.7</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CIS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6.8</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Africa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Europe</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5.8</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South and Central America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1.9</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Middle East</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0.0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270" name="Google Shape;270;p24"/>
          <p:cNvSpPr txBox="1"/>
          <p:nvPr/>
        </p:nvSpPr>
        <p:spPr>
          <a:xfrm>
            <a:off x="538128" y="6452558"/>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5"/>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COUNTRY WISE WORLD COAL PRODUCTION (2021)</a:t>
            </a:r>
            <a:endParaRPr/>
          </a:p>
        </p:txBody>
      </p:sp>
      <p:sp>
        <p:nvSpPr>
          <p:cNvPr id="276" name="Google Shape;276;p2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277" name="Google Shape;277;p25"/>
          <p:cNvGraphicFramePr/>
          <p:nvPr/>
        </p:nvGraphicFramePr>
        <p:xfrm>
          <a:off x="304800" y="1878008"/>
          <a:ext cx="3000000" cy="3000000"/>
        </p:xfrm>
        <a:graphic>
          <a:graphicData uri="http://schemas.openxmlformats.org/drawingml/2006/table">
            <a:tbl>
              <a:tblPr>
                <a:noFill/>
                <a:tableStyleId>{88AA32CC-4BFA-4339-BD2A-12C0D90C9B33}</a:tableStyleId>
              </a:tblPr>
              <a:tblGrid>
                <a:gridCol w="1394475"/>
                <a:gridCol w="1273200"/>
                <a:gridCol w="2056725"/>
              </a:tblGrid>
              <a:tr h="190500">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Country</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Coal Production (in Exajoules)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Percentage of World Production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China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85.2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50.8</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Indonesia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15.2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India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13.5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Australia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12.4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US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11.7</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Russian Federation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South Africa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278" name="Google Shape;278;p25"/>
          <p:cNvSpPr txBox="1"/>
          <p:nvPr>
            <p:ph idx="1" type="body"/>
          </p:nvPr>
        </p:nvSpPr>
        <p:spPr>
          <a:xfrm>
            <a:off x="5181600" y="1878008"/>
            <a:ext cx="3657600" cy="4446592"/>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1800"/>
              <a:buChar char="•"/>
            </a:pPr>
            <a:r>
              <a:rPr lang="en-US" sz="1800"/>
              <a:t>China lead the world production of Coal by a significant margin which is also reflected in the fact that Total Asia Pacific region alone produces 77.3 % of the total world coal production. </a:t>
            </a:r>
            <a:endParaRPr/>
          </a:p>
          <a:p>
            <a:pPr indent="-228600" lvl="0" marL="228600" rtl="0" algn="l">
              <a:lnSpc>
                <a:spcPct val="100000"/>
              </a:lnSpc>
              <a:spcBef>
                <a:spcPts val="1000"/>
              </a:spcBef>
              <a:spcAft>
                <a:spcPts val="0"/>
              </a:spcAft>
              <a:buSzPts val="1800"/>
              <a:buChar char="•"/>
            </a:pPr>
            <a:r>
              <a:rPr lang="en-US" sz="1800"/>
              <a:t>Consumption wise too, China consumes around 86.2% of the total share of world coal consumption followed by India at 12.5% and US at 6.6%. </a:t>
            </a:r>
            <a:endParaRPr/>
          </a:p>
        </p:txBody>
      </p:sp>
      <p:sp>
        <p:nvSpPr>
          <p:cNvPr id="279" name="Google Shape;279;p25"/>
          <p:cNvSpPr txBox="1"/>
          <p:nvPr/>
        </p:nvSpPr>
        <p:spPr>
          <a:xfrm>
            <a:off x="228600" y="5973959"/>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6"/>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COUNTRY WISE WORLD COAL CONSUMPTION (2021)</a:t>
            </a:r>
            <a:endParaRPr/>
          </a:p>
        </p:txBody>
      </p:sp>
      <p:sp>
        <p:nvSpPr>
          <p:cNvPr id="285" name="Google Shape;285;p2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286" name="Google Shape;286;p26"/>
          <p:cNvGraphicFramePr/>
          <p:nvPr/>
        </p:nvGraphicFramePr>
        <p:xfrm>
          <a:off x="1219199" y="2209733"/>
          <a:ext cx="3000000" cy="3000000"/>
        </p:xfrm>
        <a:graphic>
          <a:graphicData uri="http://schemas.openxmlformats.org/drawingml/2006/table">
            <a:tbl>
              <a:tblPr>
                <a:noFill/>
                <a:tableStyleId>{88AA32CC-4BFA-4339-BD2A-12C0D90C9B33}</a:tableStyleId>
              </a:tblPr>
              <a:tblGrid>
                <a:gridCol w="2215275"/>
                <a:gridCol w="2299625"/>
                <a:gridCol w="1657300"/>
              </a:tblGrid>
              <a:tr h="190500">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Region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Coal Consumption</a:t>
                      </a:r>
                      <a:endParaRPr sz="1800" u="none" cap="none" strike="noStrike">
                        <a:latin typeface="Gill Sans"/>
                        <a:ea typeface="Gill Sans"/>
                        <a:cs typeface="Gill Sans"/>
                        <a:sym typeface="Gill Sans"/>
                      </a:endParaRPr>
                    </a:p>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(in Exajoules)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 of World Consumption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China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86.2</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53.8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India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20.1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12.5</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US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10.6</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6.6</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Russian Federation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3.4</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South Africa </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3.5</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2.2</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Japan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4.8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3.0</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287" name="Google Shape;287;p26"/>
          <p:cNvSpPr txBox="1"/>
          <p:nvPr/>
        </p:nvSpPr>
        <p:spPr>
          <a:xfrm>
            <a:off x="1066800" y="5163312"/>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7"/>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NUCLEAR ENERGY CONSUMPTION (2021)</a:t>
            </a:r>
            <a:endParaRPr/>
          </a:p>
        </p:txBody>
      </p:sp>
      <p:graphicFrame>
        <p:nvGraphicFramePr>
          <p:cNvPr id="293" name="Google Shape;293;p27"/>
          <p:cNvGraphicFramePr/>
          <p:nvPr/>
        </p:nvGraphicFramePr>
        <p:xfrm>
          <a:off x="457200" y="2057400"/>
          <a:ext cx="3000000" cy="3000000"/>
        </p:xfrm>
        <a:graphic>
          <a:graphicData uri="http://schemas.openxmlformats.org/drawingml/2006/table">
            <a:tbl>
              <a:tblPr>
                <a:noFill/>
                <a:tableStyleId>{88AA32CC-4BFA-4339-BD2A-12C0D90C9B33}</a:tableStyleId>
              </a:tblPr>
              <a:tblGrid>
                <a:gridCol w="1476850"/>
                <a:gridCol w="1190150"/>
                <a:gridCol w="1447800"/>
              </a:tblGrid>
              <a:tr h="261600">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Country</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Energy Consumed (Exajoules)</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 of World Consumption</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23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US</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7.4</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29.24</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23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China</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3.68</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14.54</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23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France</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3.43</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13.55</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23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Russian Federation</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2.01</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7.94</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23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South Korea</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1.43</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5.65</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23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Others</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3.26</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12.88</a:t>
                      </a:r>
                      <a:endParaRPr sz="1600" u="none" cap="none" strike="noStrike">
                        <a:latin typeface="Gill Sans"/>
                        <a:ea typeface="Gill Sans"/>
                        <a:cs typeface="Gill Sans"/>
                        <a:sym typeface="Gill Sans"/>
                      </a:endParaRPr>
                    </a:p>
                  </a:txBody>
                  <a:tcPr marT="0" marB="0" marR="37675" marL="376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294" name="Google Shape;294;p2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295" name="Google Shape;295;p27"/>
          <p:cNvSpPr txBox="1"/>
          <p:nvPr/>
        </p:nvSpPr>
        <p:spPr>
          <a:xfrm>
            <a:off x="5181600" y="1878008"/>
            <a:ext cx="3657600" cy="4446592"/>
          </a:xfrm>
          <a:prstGeom prst="rect">
            <a:avLst/>
          </a:prstGeom>
          <a:noFill/>
          <a:ln>
            <a:noFill/>
          </a:ln>
        </p:spPr>
        <p:txBody>
          <a:bodyPr anchorCtr="0" anchor="t" bIns="45700" lIns="91425" spcFirstLastPara="1" rIns="91425" wrap="square" tIns="45700">
            <a:normAutofit/>
          </a:bodyPr>
          <a:lstStyle/>
          <a:p>
            <a:pPr indent="0" lvl="0" marL="0" marR="0" rtl="0" algn="just">
              <a:lnSpc>
                <a:spcPct val="150000"/>
              </a:lnSpc>
              <a:spcBef>
                <a:spcPts val="0"/>
              </a:spcBef>
              <a:spcAft>
                <a:spcPts val="0"/>
              </a:spcAft>
              <a:buClr>
                <a:schemeClr val="accent2"/>
              </a:buClr>
              <a:buSzPts val="1800"/>
              <a:buFont typeface="Arial"/>
              <a:buChar char="•"/>
            </a:pPr>
            <a:r>
              <a:rPr lang="en-US" sz="1800">
                <a:solidFill>
                  <a:srgbClr val="262626"/>
                </a:solidFill>
                <a:latin typeface="Gill Sans"/>
                <a:ea typeface="Gill Sans"/>
                <a:cs typeface="Gill Sans"/>
                <a:sym typeface="Gill Sans"/>
              </a:rPr>
              <a:t>The table shows the country wise data for world nuclear energy consumption. It can be seen from the table that US leads the world consumption of nuclear energy followed by China.  The data is for the year 2021. </a:t>
            </a:r>
            <a:endParaRPr/>
          </a:p>
        </p:txBody>
      </p:sp>
      <p:sp>
        <p:nvSpPr>
          <p:cNvPr id="296" name="Google Shape;296;p27"/>
          <p:cNvSpPr txBox="1"/>
          <p:nvPr/>
        </p:nvSpPr>
        <p:spPr>
          <a:xfrm>
            <a:off x="304800" y="5414518"/>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8"/>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HYDRO-ELECTRICITY CONSUMPTION (2021)</a:t>
            </a:r>
            <a:endParaRPr/>
          </a:p>
        </p:txBody>
      </p:sp>
      <p:sp>
        <p:nvSpPr>
          <p:cNvPr id="302" name="Google Shape;302;p2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303" name="Google Shape;303;p28"/>
          <p:cNvGraphicFramePr/>
          <p:nvPr/>
        </p:nvGraphicFramePr>
        <p:xfrm>
          <a:off x="1593853" y="1981200"/>
          <a:ext cx="3000000" cy="3000000"/>
        </p:xfrm>
        <a:graphic>
          <a:graphicData uri="http://schemas.openxmlformats.org/drawingml/2006/table">
            <a:tbl>
              <a:tblPr>
                <a:noFill/>
                <a:tableStyleId>{88AA32CC-4BFA-4339-BD2A-12C0D90C9B33}</a:tableStyleId>
              </a:tblPr>
              <a:tblGrid>
                <a:gridCol w="1894175"/>
                <a:gridCol w="1828800"/>
                <a:gridCol w="1905000"/>
              </a:tblGrid>
              <a:tr h="190500">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Country</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Energy Consumed (Exajoules)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 of World Consumption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China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12.25</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30.4</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Canada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3.59</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8.9</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Brazil</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3.42</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8.5</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US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2.43</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6.0</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Russian Federation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2.02</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5.0</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India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1.51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Norway</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1.35</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3.4</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04" name="Google Shape;304;p28"/>
          <p:cNvSpPr txBox="1"/>
          <p:nvPr/>
        </p:nvSpPr>
        <p:spPr>
          <a:xfrm>
            <a:off x="1447800" y="5735295"/>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29"/>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RENEWABLE ENERGY GENERATION (2021)</a:t>
            </a:r>
            <a:endParaRPr/>
          </a:p>
        </p:txBody>
      </p:sp>
      <p:sp>
        <p:nvSpPr>
          <p:cNvPr id="310" name="Google Shape;310;p2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311" name="Google Shape;311;p29"/>
          <p:cNvGraphicFramePr/>
          <p:nvPr/>
        </p:nvGraphicFramePr>
        <p:xfrm>
          <a:off x="1295400" y="1905000"/>
          <a:ext cx="3000000" cy="3000000"/>
        </p:xfrm>
        <a:graphic>
          <a:graphicData uri="http://schemas.openxmlformats.org/drawingml/2006/table">
            <a:tbl>
              <a:tblPr>
                <a:noFill/>
                <a:tableStyleId>{88AA32CC-4BFA-4339-BD2A-12C0D90C9B33}</a:tableStyleId>
              </a:tblPr>
              <a:tblGrid>
                <a:gridCol w="2255950"/>
                <a:gridCol w="2713000"/>
                <a:gridCol w="1279425"/>
              </a:tblGrid>
              <a:tr h="190500">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Country</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Renewable Energy Generation (Terawatt hours)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 of World Generation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Asia Pacific</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1690.1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46.2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Europe</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946.5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25.9</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North America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714.1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19.5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South and Central America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229.3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Africa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49</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Middle East</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18.5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0.5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Total CIS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0.3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12" name="Google Shape;312;p29"/>
          <p:cNvSpPr txBox="1"/>
          <p:nvPr/>
        </p:nvSpPr>
        <p:spPr>
          <a:xfrm>
            <a:off x="1219200" y="5600767"/>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0"/>
          <p:cNvSpPr txBox="1"/>
          <p:nvPr>
            <p:ph type="title"/>
          </p:nvPr>
        </p:nvSpPr>
        <p:spPr>
          <a:xfrm>
            <a:off x="1603122" y="3048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RENEWABLE ENERGY GENERATION (2021)</a:t>
            </a:r>
            <a:endParaRPr/>
          </a:p>
        </p:txBody>
      </p:sp>
      <p:sp>
        <p:nvSpPr>
          <p:cNvPr id="318" name="Google Shape;318;p3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319" name="Google Shape;319;p30"/>
          <p:cNvGraphicFramePr/>
          <p:nvPr/>
        </p:nvGraphicFramePr>
        <p:xfrm>
          <a:off x="868680" y="1600200"/>
          <a:ext cx="3000000" cy="3000000"/>
        </p:xfrm>
        <a:graphic>
          <a:graphicData uri="http://schemas.openxmlformats.org/drawingml/2006/table">
            <a:tbl>
              <a:tblPr>
                <a:noFill/>
                <a:tableStyleId>{88AA32CC-4BFA-4339-BD2A-12C0D90C9B33}</a:tableStyleId>
              </a:tblPr>
              <a:tblGrid>
                <a:gridCol w="2711325"/>
                <a:gridCol w="3290975"/>
                <a:gridCol w="1552000"/>
              </a:tblGrid>
              <a:tr h="407875">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Country</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Renewable Energy Generation (Terawatt hours)</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 of World Generation</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China</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1152.5</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31.5</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US</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624.5</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17.1</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Germany</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217.6</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5.9</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India</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171.9</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4.7</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Brazil</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144</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3.9</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Japan</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130.3</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3.6</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UK</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116.9</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3.2</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Spain</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95.8</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2.6</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Italy</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71.4</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2.0</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Turkey</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62.7</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1.7</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Australia </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61.3</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1.7</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Canada</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50</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1.4</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242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South Korea</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40.2</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a:t>
                      </a:r>
                      <a:endParaRPr sz="1600" u="none" cap="none" strike="noStrike">
                        <a:latin typeface="Gill Sans"/>
                        <a:ea typeface="Gill Sans"/>
                        <a:cs typeface="Gill Sans"/>
                        <a:sym typeface="Gill Sans"/>
                      </a:endParaRPr>
                    </a:p>
                  </a:txBody>
                  <a:tcPr marT="0" marB="0" marR="58750" marL="58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20" name="Google Shape;320;p30"/>
          <p:cNvSpPr txBox="1"/>
          <p:nvPr/>
        </p:nvSpPr>
        <p:spPr>
          <a:xfrm>
            <a:off x="736823" y="6471259"/>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31"/>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RENEWABLE ENERGY GENERATION (2021)</a:t>
            </a:r>
            <a:endParaRPr/>
          </a:p>
        </p:txBody>
      </p:sp>
      <p:sp>
        <p:nvSpPr>
          <p:cNvPr id="326" name="Google Shape;326;p31"/>
          <p:cNvSpPr txBox="1"/>
          <p:nvPr>
            <p:ph idx="1" type="body"/>
          </p:nvPr>
        </p:nvSpPr>
        <p:spPr>
          <a:xfrm>
            <a:off x="304800" y="1878008"/>
            <a:ext cx="4114800" cy="4446592"/>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00000"/>
              </a:lnSpc>
              <a:spcBef>
                <a:spcPts val="0"/>
              </a:spcBef>
              <a:spcAft>
                <a:spcPts val="0"/>
              </a:spcAft>
              <a:buSzPts val="2000"/>
              <a:buChar char="•"/>
            </a:pPr>
            <a:r>
              <a:rPr lang="en-US" sz="2000"/>
              <a:t>China leads the production of renewable energy in the world by producing 31.5% of the total world production by itself. This is shown in the fact that Total Asia Pacific region leads the production of renewable energy in the world. </a:t>
            </a:r>
            <a:endParaRPr/>
          </a:p>
          <a:p>
            <a:pPr indent="-228600" lvl="0" marL="228600" rtl="0" algn="just">
              <a:lnSpc>
                <a:spcPct val="100000"/>
              </a:lnSpc>
              <a:spcBef>
                <a:spcPts val="1000"/>
              </a:spcBef>
              <a:spcAft>
                <a:spcPts val="0"/>
              </a:spcAft>
              <a:buSzPts val="2000"/>
              <a:buChar char="•"/>
            </a:pPr>
            <a:r>
              <a:rPr lang="en-US" sz="2000"/>
              <a:t>US also contributes to the major share of world renewable energy production. </a:t>
            </a:r>
            <a:endParaRPr/>
          </a:p>
          <a:p>
            <a:pPr indent="-228600" lvl="0" marL="228600" rtl="0" algn="just">
              <a:lnSpc>
                <a:spcPct val="100000"/>
              </a:lnSpc>
              <a:spcBef>
                <a:spcPts val="1000"/>
              </a:spcBef>
              <a:spcAft>
                <a:spcPts val="0"/>
              </a:spcAft>
              <a:buSzPts val="2000"/>
              <a:buChar char="•"/>
            </a:pPr>
            <a:r>
              <a:rPr lang="en-US" sz="2000"/>
              <a:t>The most used types of renewable energy source for production is Wind Energy, followed by Solar Energy.</a:t>
            </a:r>
            <a:endParaRPr sz="2000"/>
          </a:p>
        </p:txBody>
      </p:sp>
      <p:sp>
        <p:nvSpPr>
          <p:cNvPr id="327" name="Google Shape;327;p3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328" name="Google Shape;328;p31"/>
          <p:cNvGraphicFramePr/>
          <p:nvPr/>
        </p:nvGraphicFramePr>
        <p:xfrm>
          <a:off x="4724402" y="1887152"/>
          <a:ext cx="4114798" cy="4330768"/>
        </p:xfrm>
        <a:graphic>
          <a:graphicData uri="http://schemas.openxmlformats.org/drawingml/2006/chart">
            <c:chart r:id="rId3"/>
          </a:graphicData>
        </a:graphic>
      </p:graphicFrame>
      <p:sp>
        <p:nvSpPr>
          <p:cNvPr id="329" name="Google Shape;329;p31"/>
          <p:cNvSpPr txBox="1"/>
          <p:nvPr/>
        </p:nvSpPr>
        <p:spPr>
          <a:xfrm>
            <a:off x="4720089" y="6249202"/>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32"/>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WORLD RENEWABLE ENERGY GENERATION (2021)</a:t>
            </a:r>
            <a:endParaRPr/>
          </a:p>
        </p:txBody>
      </p:sp>
      <p:sp>
        <p:nvSpPr>
          <p:cNvPr id="335" name="Google Shape;335;p3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336" name="Google Shape;336;p32"/>
          <p:cNvGraphicFramePr/>
          <p:nvPr/>
        </p:nvGraphicFramePr>
        <p:xfrm>
          <a:off x="772513" y="1989963"/>
          <a:ext cx="3000000" cy="3000000"/>
        </p:xfrm>
        <a:graphic>
          <a:graphicData uri="http://schemas.openxmlformats.org/drawingml/2006/table">
            <a:tbl>
              <a:tblPr>
                <a:noFill/>
                <a:tableStyleId>{88AA32CC-4BFA-4339-BD2A-12C0D90C9B33}</a:tableStyleId>
              </a:tblPr>
              <a:tblGrid>
                <a:gridCol w="2102525"/>
                <a:gridCol w="1877775"/>
                <a:gridCol w="1877775"/>
                <a:gridCol w="1609525"/>
              </a:tblGrid>
              <a:tr h="203875">
                <a:tc rowSpan="2">
                  <a:txBody>
                    <a:bodyPr/>
                    <a:lstStyle/>
                    <a:p>
                      <a:pPr indent="0" lvl="0" marL="0" marR="0" rtl="0" algn="ctr">
                        <a:lnSpc>
                          <a:spcPct val="150000"/>
                        </a:lnSpc>
                        <a:spcBef>
                          <a:spcPts val="0"/>
                        </a:spcBef>
                        <a:spcAft>
                          <a:spcPts val="0"/>
                        </a:spcAft>
                        <a:buNone/>
                      </a:pPr>
                      <a:r>
                        <a:rPr b="1" lang="en-US" sz="2000" u="none" cap="none" strike="noStrike">
                          <a:solidFill>
                            <a:srgbClr val="000000"/>
                          </a:solidFill>
                          <a:latin typeface="Gill Sans"/>
                          <a:ea typeface="Gill Sans"/>
                          <a:cs typeface="Gill Sans"/>
                          <a:sym typeface="Gill Sans"/>
                        </a:rPr>
                        <a:t>Renewable Energy Type</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ctr">
                        <a:lnSpc>
                          <a:spcPct val="150000"/>
                        </a:lnSpc>
                        <a:spcBef>
                          <a:spcPts val="0"/>
                        </a:spcBef>
                        <a:spcAft>
                          <a:spcPts val="0"/>
                        </a:spcAft>
                        <a:buNone/>
                      </a:pPr>
                      <a:r>
                        <a:rPr b="1" lang="en-US" sz="2000" u="none" cap="none" strike="noStrike">
                          <a:solidFill>
                            <a:srgbClr val="000000"/>
                          </a:solidFill>
                          <a:latin typeface="Gill Sans"/>
                          <a:ea typeface="Gill Sans"/>
                          <a:cs typeface="Gill Sans"/>
                          <a:sym typeface="Gill Sans"/>
                        </a:rPr>
                        <a:t>Renewable Energy Generation (Terawatt hours)</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rowSpan="2">
                  <a:txBody>
                    <a:bodyPr/>
                    <a:lstStyle/>
                    <a:p>
                      <a:pPr indent="0" lvl="0" marL="0" marR="0" rtl="0" algn="ctr">
                        <a:lnSpc>
                          <a:spcPct val="150000"/>
                        </a:lnSpc>
                        <a:spcBef>
                          <a:spcPts val="0"/>
                        </a:spcBef>
                        <a:spcAft>
                          <a:spcPts val="0"/>
                        </a:spcAft>
                        <a:buNone/>
                      </a:pPr>
                      <a:r>
                        <a:rPr b="1" lang="en-US" sz="2000" u="none" cap="none" strike="noStrike">
                          <a:solidFill>
                            <a:srgbClr val="000000"/>
                          </a:solidFill>
                          <a:latin typeface="Gill Sans"/>
                          <a:ea typeface="Gill Sans"/>
                          <a:cs typeface="Gill Sans"/>
                          <a:sym typeface="Gill Sans"/>
                        </a:rPr>
                        <a:t>% Growth Rate</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3875">
                <a:tc vMerge="1"/>
                <a:tc>
                  <a:txBody>
                    <a:bodyPr/>
                    <a:lstStyle/>
                    <a:p>
                      <a:pPr indent="0" lvl="0" marL="0" marR="0" rtl="0" algn="ctr">
                        <a:lnSpc>
                          <a:spcPct val="150000"/>
                        </a:lnSpc>
                        <a:spcBef>
                          <a:spcPts val="0"/>
                        </a:spcBef>
                        <a:spcAft>
                          <a:spcPts val="0"/>
                        </a:spcAft>
                        <a:buNone/>
                      </a:pPr>
                      <a:r>
                        <a:rPr b="1" lang="en-US" sz="2000" u="none" cap="none" strike="noStrike">
                          <a:solidFill>
                            <a:srgbClr val="000000"/>
                          </a:solidFill>
                          <a:latin typeface="Gill Sans"/>
                          <a:ea typeface="Gill Sans"/>
                          <a:cs typeface="Gill Sans"/>
                          <a:sym typeface="Gill Sans"/>
                        </a:rPr>
                        <a:t>2020</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2000" u="none" cap="none" strike="noStrike">
                          <a:solidFill>
                            <a:srgbClr val="000000"/>
                          </a:solidFill>
                          <a:latin typeface="Gill Sans"/>
                          <a:ea typeface="Gill Sans"/>
                          <a:cs typeface="Gill Sans"/>
                          <a:sym typeface="Gill Sans"/>
                        </a:rPr>
                        <a:t>2021</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vMerge="1"/>
              </a:tr>
              <a:tr h="203875">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Wind Energy</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1596.4</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1861.9</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17%</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3875">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Solar Energy</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846.2</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1032.5</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22.30%</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3875">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Others</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703.9</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762.8</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8.70%</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3875">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Total</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3146.5</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3657.2</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16.50%</a:t>
                      </a:r>
                      <a:endParaRPr sz="2000" u="none" cap="none" strike="noStrike">
                        <a:latin typeface="Gill Sans"/>
                        <a:ea typeface="Gill Sans"/>
                        <a:cs typeface="Gill Sans"/>
                        <a:sym typeface="Gill Sans"/>
                      </a:endParaRPr>
                    </a:p>
                  </a:txBody>
                  <a:tcPr marT="0" marB="0" marR="62250" marL="622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37" name="Google Shape;337;p32"/>
          <p:cNvSpPr txBox="1"/>
          <p:nvPr/>
        </p:nvSpPr>
        <p:spPr>
          <a:xfrm>
            <a:off x="685800" y="4988980"/>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3"/>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INSTALLED WIND ENERGY CAPACITY (2021)</a:t>
            </a:r>
            <a:endParaRPr/>
          </a:p>
        </p:txBody>
      </p:sp>
      <p:graphicFrame>
        <p:nvGraphicFramePr>
          <p:cNvPr id="343" name="Google Shape;343;p33"/>
          <p:cNvGraphicFramePr/>
          <p:nvPr/>
        </p:nvGraphicFramePr>
        <p:xfrm>
          <a:off x="1077312" y="1981200"/>
          <a:ext cx="3000000" cy="3000000"/>
        </p:xfrm>
        <a:graphic>
          <a:graphicData uri="http://schemas.openxmlformats.org/drawingml/2006/table">
            <a:tbl>
              <a:tblPr>
                <a:noFill/>
                <a:tableStyleId>{88AA32CC-4BFA-4339-BD2A-12C0D90C9B33}</a:tableStyleId>
              </a:tblPr>
              <a:tblGrid>
                <a:gridCol w="2570800"/>
                <a:gridCol w="3120425"/>
                <a:gridCol w="1471575"/>
              </a:tblGrid>
              <a:tr h="190500">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Country</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Installed Wind Capacity </a:t>
                      </a:r>
                      <a:endParaRPr sz="1800" u="none" cap="none" strike="noStrike">
                        <a:latin typeface="Gill Sans"/>
                        <a:ea typeface="Gill Sans"/>
                        <a:cs typeface="Gill Sans"/>
                        <a:sym typeface="Gill Sans"/>
                      </a:endParaRPr>
                    </a:p>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(Gigawatts)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800" u="none" cap="none" strike="noStrike">
                          <a:solidFill>
                            <a:srgbClr val="000000"/>
                          </a:solidFill>
                          <a:latin typeface="Gill Sans"/>
                          <a:ea typeface="Gill Sans"/>
                          <a:cs typeface="Gill Sans"/>
                          <a:sym typeface="Gill Sans"/>
                        </a:rPr>
                        <a:t>% of World Production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China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329</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39.9</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US</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132.7</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16.1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Germany</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63.8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7.7</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India</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40.1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4.9</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Spain</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27.5</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3.3</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UK</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27.1</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3.3</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Brazil</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21.2</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2.6</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France</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18</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800" u="none" cap="none" strike="noStrike">
                          <a:solidFill>
                            <a:srgbClr val="000000"/>
                          </a:solidFill>
                          <a:latin typeface="Gill Sans"/>
                          <a:ea typeface="Gill Sans"/>
                          <a:cs typeface="Gill Sans"/>
                          <a:sym typeface="Gill Sans"/>
                        </a:rPr>
                        <a:t>2.2</a:t>
                      </a:r>
                      <a:endParaRPr sz="18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44" name="Google Shape;344;p3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345" name="Google Shape;345;p33"/>
          <p:cNvSpPr txBox="1"/>
          <p:nvPr/>
        </p:nvSpPr>
        <p:spPr>
          <a:xfrm>
            <a:off x="990600" y="5661093"/>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34"/>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INSTALLED SOLAR PV CAPACITY IN WORLD (2021)</a:t>
            </a:r>
            <a:endParaRPr/>
          </a:p>
        </p:txBody>
      </p:sp>
      <p:sp>
        <p:nvSpPr>
          <p:cNvPr id="351" name="Google Shape;351;p3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352" name="Google Shape;352;p34"/>
          <p:cNvGraphicFramePr/>
          <p:nvPr/>
        </p:nvGraphicFramePr>
        <p:xfrm>
          <a:off x="762000" y="2021967"/>
          <a:ext cx="3000000" cy="3000000"/>
        </p:xfrm>
        <a:graphic>
          <a:graphicData uri="http://schemas.openxmlformats.org/drawingml/2006/table">
            <a:tbl>
              <a:tblPr>
                <a:noFill/>
                <a:tableStyleId>{88AA32CC-4BFA-4339-BD2A-12C0D90C9B33}</a:tableStyleId>
              </a:tblPr>
              <a:tblGrid>
                <a:gridCol w="2683975"/>
                <a:gridCol w="3257800"/>
                <a:gridCol w="1536350"/>
              </a:tblGrid>
              <a:tr h="190500">
                <a:tc>
                  <a:txBody>
                    <a:bodyPr/>
                    <a:lstStyle/>
                    <a:p>
                      <a:pPr indent="0" lvl="0" marL="0" marR="0" rtl="0" algn="ctr">
                        <a:lnSpc>
                          <a:spcPct val="150000"/>
                        </a:lnSpc>
                        <a:spcBef>
                          <a:spcPts val="0"/>
                        </a:spcBef>
                        <a:spcAft>
                          <a:spcPts val="0"/>
                        </a:spcAft>
                        <a:buNone/>
                      </a:pPr>
                      <a:r>
                        <a:rPr b="1" lang="en-US" sz="2000" u="none" cap="none" strike="noStrike">
                          <a:solidFill>
                            <a:srgbClr val="000000"/>
                          </a:solidFill>
                          <a:latin typeface="Gill Sans"/>
                          <a:ea typeface="Gill Sans"/>
                          <a:cs typeface="Gill Sans"/>
                          <a:sym typeface="Gill Sans"/>
                        </a:rPr>
                        <a:t>Country</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2000" u="none" cap="none" strike="noStrike">
                          <a:solidFill>
                            <a:srgbClr val="000000"/>
                          </a:solidFill>
                          <a:latin typeface="Gill Sans"/>
                          <a:ea typeface="Gill Sans"/>
                          <a:cs typeface="Gill Sans"/>
                          <a:sym typeface="Gill Sans"/>
                        </a:rPr>
                        <a:t>Installed Solar PV Capacity (Gigawatts)</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2000" u="none" cap="none" strike="noStrike">
                          <a:solidFill>
                            <a:srgbClr val="000000"/>
                          </a:solidFill>
                          <a:latin typeface="Gill Sans"/>
                          <a:ea typeface="Gill Sans"/>
                          <a:cs typeface="Gill Sans"/>
                          <a:sym typeface="Gill Sans"/>
                        </a:rPr>
                        <a:t>% of World Production</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China</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306.4</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36.3</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US</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93.7</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11.1</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Japan</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74.2</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8.8</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Germany</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58.5</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6.9</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India</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49.3</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5.8</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Italy</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22.7</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000" u="none" cap="none" strike="noStrike">
                          <a:solidFill>
                            <a:srgbClr val="000000"/>
                          </a:solidFill>
                          <a:latin typeface="Gill Sans"/>
                          <a:ea typeface="Gill Sans"/>
                          <a:cs typeface="Gill Sans"/>
                          <a:sym typeface="Gill Sans"/>
                        </a:rPr>
                        <a:t>2.7</a:t>
                      </a:r>
                      <a:endParaRPr sz="20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53" name="Google Shape;353;p34"/>
          <p:cNvSpPr txBox="1"/>
          <p:nvPr/>
        </p:nvSpPr>
        <p:spPr>
          <a:xfrm>
            <a:off x="685800" y="5303520"/>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5"/>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BIOFUEL PRODUCTION IN WORLD (2021)</a:t>
            </a:r>
            <a:endParaRPr/>
          </a:p>
        </p:txBody>
      </p:sp>
      <p:sp>
        <p:nvSpPr>
          <p:cNvPr id="359" name="Google Shape;359;p3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360" name="Google Shape;360;p35"/>
          <p:cNvGraphicFramePr/>
          <p:nvPr/>
        </p:nvGraphicFramePr>
        <p:xfrm>
          <a:off x="1066800" y="2075180"/>
          <a:ext cx="3000000" cy="3000000"/>
        </p:xfrm>
        <a:graphic>
          <a:graphicData uri="http://schemas.openxmlformats.org/drawingml/2006/table">
            <a:tbl>
              <a:tblPr>
                <a:noFill/>
                <a:tableStyleId>{88AA32CC-4BFA-4339-BD2A-12C0D90C9B33}</a:tableStyleId>
              </a:tblPr>
              <a:tblGrid>
                <a:gridCol w="2516100"/>
                <a:gridCol w="3054025"/>
                <a:gridCol w="1440250"/>
              </a:tblGrid>
              <a:tr h="190500">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Country</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Biofuel Production </a:t>
                      </a:r>
                      <a:endParaRPr sz="1600" u="none" cap="none" strike="noStrike">
                        <a:latin typeface="Gill Sans"/>
                        <a:ea typeface="Gill Sans"/>
                        <a:cs typeface="Gill Sans"/>
                        <a:sym typeface="Gill Sans"/>
                      </a:endParaRPr>
                    </a:p>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(Thousand barrels of oil equivalent per day)</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 of World Production</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US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643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36.8</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Brazil</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376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21.5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Indonesia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140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China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3.7</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Germany</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France</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48</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2.7</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Thailand</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Netherlands</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38</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India</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37</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61" name="Google Shape;361;p35"/>
          <p:cNvSpPr txBox="1"/>
          <p:nvPr/>
        </p:nvSpPr>
        <p:spPr>
          <a:xfrm>
            <a:off x="990600" y="6117972"/>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(bp, 2022)</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6"/>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262626"/>
              </a:buClr>
              <a:buSzPct val="100000"/>
              <a:buFont typeface="Gill Sans"/>
              <a:buNone/>
            </a:pPr>
            <a:r>
              <a:rPr lang="en-US"/>
              <a:t>ENERGY SUPPLY AND CONSUMPTION SCENARIO IN NEPAL</a:t>
            </a:r>
            <a:endParaRPr/>
          </a:p>
        </p:txBody>
      </p:sp>
      <p:sp>
        <p:nvSpPr>
          <p:cNvPr id="367" name="Google Shape;367;p3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graphicFrame>
        <p:nvGraphicFramePr>
          <p:cNvPr id="368" name="Google Shape;368;p36"/>
          <p:cNvGraphicFramePr/>
          <p:nvPr/>
        </p:nvGraphicFramePr>
        <p:xfrm>
          <a:off x="304800" y="1752600"/>
          <a:ext cx="3000000" cy="3000000"/>
        </p:xfrm>
        <a:graphic>
          <a:graphicData uri="http://schemas.openxmlformats.org/drawingml/2006/table">
            <a:tbl>
              <a:tblPr>
                <a:noFill/>
                <a:tableStyleId>{88AA32CC-4BFA-4339-BD2A-12C0D90C9B33}</a:tableStyleId>
              </a:tblPr>
              <a:tblGrid>
                <a:gridCol w="2867650"/>
                <a:gridCol w="905575"/>
                <a:gridCol w="905575"/>
                <a:gridCol w="905575"/>
                <a:gridCol w="905575"/>
                <a:gridCol w="905575"/>
                <a:gridCol w="905575"/>
              </a:tblGrid>
              <a:tr h="205175">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Particulars</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1990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1995</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2000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2005</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2010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2014</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l">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Total Primary Energy Supply</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5789</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6712</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8108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9132</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10211</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11690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Coal</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49</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74</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258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248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303</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484</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Oil Products</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244</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501</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713</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724</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983</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1359</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Natural Gas</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Hydro</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75</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100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140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216</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276</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326</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Biomass</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5425</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6039</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6988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7928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8592</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9403</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34850">
                <a:tc>
                  <a:txBody>
                    <a:bodyPr/>
                    <a:lstStyle/>
                    <a:p>
                      <a:pPr indent="0" lvl="0" marL="0" marR="0" rtl="0" algn="l">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Total Final Energy Consumption</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5761</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6667</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8041</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9050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10107</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11534</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Industry</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106</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161</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379</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388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449</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665</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Transport</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111</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203</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270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275</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637</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858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Residential</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5465</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6170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7199</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8128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8718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9624</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Commercial and public services</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43</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97</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165</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171</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219</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Agriculture/Forestry</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33</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60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75</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72</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151</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75">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Non-Energy use</a:t>
                      </a:r>
                      <a:endParaRPr sz="1600" u="none" cap="none" strike="noStrike">
                        <a:latin typeface="Gill Sans"/>
                        <a:ea typeface="Gill Sans"/>
                        <a:cs typeface="Gill Sans"/>
                        <a:sym typeface="Gill Sans"/>
                      </a:endParaRPr>
                    </a:p>
                  </a:txBody>
                  <a:tcPr marT="0" marB="0" marR="62650" marL="6265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11</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10</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a:t>
                      </a:r>
                      <a:endParaRPr sz="1600" u="none" cap="none" strike="noStrike">
                        <a:latin typeface="Gill Sans"/>
                        <a:ea typeface="Gill Sans"/>
                        <a:cs typeface="Gill Sans"/>
                        <a:sym typeface="Gill Sans"/>
                      </a:endParaRPr>
                    </a:p>
                  </a:txBody>
                  <a:tcPr marT="0" marB="0" marR="62650" marL="626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69" name="Google Shape;369;p36"/>
          <p:cNvSpPr txBox="1"/>
          <p:nvPr/>
        </p:nvSpPr>
        <p:spPr>
          <a:xfrm>
            <a:off x="304800" y="1383268"/>
            <a:ext cx="24384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(ADB, 2017)</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37"/>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262626"/>
              </a:buClr>
              <a:buSzPct val="100000"/>
              <a:buFont typeface="Gill Sans"/>
              <a:buNone/>
            </a:pPr>
            <a:r>
              <a:rPr lang="en-US"/>
              <a:t>ENERGY SUPPLY AND CONSUMPTION SCENARIO IN NEPAL</a:t>
            </a:r>
            <a:endParaRPr/>
          </a:p>
        </p:txBody>
      </p:sp>
      <p:sp>
        <p:nvSpPr>
          <p:cNvPr id="375" name="Google Shape;375;p3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376" name="Google Shape;376;p37"/>
          <p:cNvSpPr txBox="1"/>
          <p:nvPr/>
        </p:nvSpPr>
        <p:spPr>
          <a:xfrm>
            <a:off x="457200" y="1537969"/>
            <a:ext cx="8382000" cy="4624599"/>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600"/>
              <a:buFont typeface="Arial"/>
              <a:buChar char="•"/>
            </a:pPr>
            <a:r>
              <a:rPr lang="en-US" sz="1600">
                <a:solidFill>
                  <a:schemeClr val="dk1"/>
                </a:solidFill>
                <a:latin typeface="Gill Sans"/>
                <a:ea typeface="Gill Sans"/>
                <a:cs typeface="Gill Sans"/>
                <a:sym typeface="Gill Sans"/>
              </a:rPr>
              <a:t>The energy supply and consumption trend in Nepal as shown in table in previous, shows that Nepal has been heavily dependent on Biomass as primary source of energy. </a:t>
            </a:r>
            <a:endParaRPr/>
          </a:p>
          <a:p>
            <a:pPr indent="-285750" lvl="0" marL="285750" marR="0" rtl="0" algn="just">
              <a:lnSpc>
                <a:spcPct val="150000"/>
              </a:lnSpc>
              <a:spcBef>
                <a:spcPts val="1000"/>
              </a:spcBef>
              <a:spcAft>
                <a:spcPts val="0"/>
              </a:spcAft>
              <a:buClr>
                <a:schemeClr val="dk1"/>
              </a:buClr>
              <a:buSzPts val="1600"/>
              <a:buFont typeface="Arial"/>
              <a:buChar char="•"/>
            </a:pPr>
            <a:r>
              <a:rPr lang="en-US" sz="1600">
                <a:solidFill>
                  <a:schemeClr val="dk1"/>
                </a:solidFill>
                <a:latin typeface="Gill Sans"/>
                <a:ea typeface="Gill Sans"/>
                <a:cs typeface="Gill Sans"/>
                <a:sym typeface="Gill Sans"/>
              </a:rPr>
              <a:t>The major use of energy source has been on residential sector where fuel wood is primarily used for cooking purpose. </a:t>
            </a:r>
            <a:endParaRPr/>
          </a:p>
          <a:p>
            <a:pPr indent="-285750" lvl="0" marL="285750" marR="0" rtl="0" algn="just">
              <a:lnSpc>
                <a:spcPct val="150000"/>
              </a:lnSpc>
              <a:spcBef>
                <a:spcPts val="1000"/>
              </a:spcBef>
              <a:spcAft>
                <a:spcPts val="0"/>
              </a:spcAft>
              <a:buClr>
                <a:schemeClr val="dk1"/>
              </a:buClr>
              <a:buSzPts val="1600"/>
              <a:buFont typeface="Arial"/>
              <a:buChar char="•"/>
            </a:pPr>
            <a:r>
              <a:rPr lang="en-US" sz="1600">
                <a:solidFill>
                  <a:schemeClr val="dk1"/>
                </a:solidFill>
                <a:latin typeface="Gill Sans"/>
                <a:ea typeface="Gill Sans"/>
                <a:cs typeface="Gill Sans"/>
                <a:sym typeface="Gill Sans"/>
              </a:rPr>
              <a:t>Second most used energy source is petroleum products (oil products) which is used in transportation sector in Nepal. </a:t>
            </a:r>
            <a:endParaRPr/>
          </a:p>
          <a:p>
            <a:pPr indent="-285750" lvl="0" marL="285750" marR="0" rtl="0" algn="just">
              <a:lnSpc>
                <a:spcPct val="150000"/>
              </a:lnSpc>
              <a:spcBef>
                <a:spcPts val="1000"/>
              </a:spcBef>
              <a:spcAft>
                <a:spcPts val="0"/>
              </a:spcAft>
              <a:buClr>
                <a:schemeClr val="dk1"/>
              </a:buClr>
              <a:buSzPts val="1600"/>
              <a:buFont typeface="Arial"/>
              <a:buChar char="•"/>
            </a:pPr>
            <a:r>
              <a:rPr lang="en-US" sz="1600">
                <a:solidFill>
                  <a:schemeClr val="dk1"/>
                </a:solidFill>
                <a:latin typeface="Gill Sans"/>
                <a:ea typeface="Gill Sans"/>
                <a:cs typeface="Gill Sans"/>
                <a:sym typeface="Gill Sans"/>
              </a:rPr>
              <a:t>Industry and commercial sectors comprises of only low percentage of total energy use in the country. </a:t>
            </a:r>
            <a:endParaRPr/>
          </a:p>
          <a:p>
            <a:pPr indent="-285750" lvl="0" marL="285750" marR="0" rtl="0" algn="just">
              <a:lnSpc>
                <a:spcPct val="150000"/>
              </a:lnSpc>
              <a:spcBef>
                <a:spcPts val="1000"/>
              </a:spcBef>
              <a:spcAft>
                <a:spcPts val="0"/>
              </a:spcAft>
              <a:buClr>
                <a:schemeClr val="dk1"/>
              </a:buClr>
              <a:buSzPts val="1600"/>
              <a:buFont typeface="Arial"/>
              <a:buChar char="•"/>
            </a:pPr>
            <a:r>
              <a:rPr lang="en-US" sz="1600">
                <a:solidFill>
                  <a:schemeClr val="dk1"/>
                </a:solidFill>
                <a:latin typeface="Gill Sans"/>
                <a:ea typeface="Gill Sans"/>
                <a:cs typeface="Gill Sans"/>
                <a:sym typeface="Gill Sans"/>
              </a:rPr>
              <a:t>Though hydropower production has been on the rise, its contribution to total energy use is still small compared to biomass and oil products. As Nepal do not have its own oil production, all of the petroleum products have to be imported.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8"/>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262626"/>
              </a:buClr>
              <a:buSzPct val="100000"/>
              <a:buFont typeface="Gill Sans"/>
              <a:buNone/>
            </a:pPr>
            <a:r>
              <a:rPr lang="en-US"/>
              <a:t>ENERGY SUPPLY AND CONSUMPTION SCENARIO IN NEPAL</a:t>
            </a:r>
            <a:endParaRPr/>
          </a:p>
        </p:txBody>
      </p:sp>
      <p:sp>
        <p:nvSpPr>
          <p:cNvPr id="382" name="Google Shape;382;p3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383" name="Google Shape;383;p38"/>
          <p:cNvPicPr preferRelativeResize="0"/>
          <p:nvPr/>
        </p:nvPicPr>
        <p:blipFill rotWithShape="1">
          <a:blip r:embed="rId3">
            <a:alphaModFix/>
          </a:blip>
          <a:srcRect b="10351" l="1902" r="17803" t="23153"/>
          <a:stretch/>
        </p:blipFill>
        <p:spPr>
          <a:xfrm>
            <a:off x="116474" y="1524000"/>
            <a:ext cx="8833896" cy="4114800"/>
          </a:xfrm>
          <a:prstGeom prst="rect">
            <a:avLst/>
          </a:prstGeom>
          <a:noFill/>
          <a:ln>
            <a:noFill/>
          </a:ln>
        </p:spPr>
      </p:pic>
      <p:sp>
        <p:nvSpPr>
          <p:cNvPr id="384" name="Google Shape;384;p38"/>
          <p:cNvSpPr txBox="1"/>
          <p:nvPr/>
        </p:nvSpPr>
        <p:spPr>
          <a:xfrm>
            <a:off x="116474" y="5726668"/>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(ADB, 2017)</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39"/>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ENERGY PRODUCTION AND IMPORT TREND NEPAL</a:t>
            </a:r>
            <a:endParaRPr/>
          </a:p>
        </p:txBody>
      </p:sp>
      <p:sp>
        <p:nvSpPr>
          <p:cNvPr id="390" name="Google Shape;390;p3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391" name="Google Shape;391;p39"/>
          <p:cNvPicPr preferRelativeResize="0"/>
          <p:nvPr/>
        </p:nvPicPr>
        <p:blipFill rotWithShape="1">
          <a:blip r:embed="rId3">
            <a:alphaModFix/>
          </a:blip>
          <a:srcRect b="12457" l="14957" r="18589" t="12534"/>
          <a:stretch/>
        </p:blipFill>
        <p:spPr>
          <a:xfrm>
            <a:off x="643158" y="1716404"/>
            <a:ext cx="7857681" cy="4989196"/>
          </a:xfrm>
          <a:prstGeom prst="rect">
            <a:avLst/>
          </a:prstGeom>
          <a:noFill/>
          <a:ln cap="flat" cmpd="sng" w="9525">
            <a:solidFill>
              <a:srgbClr val="000000"/>
            </a:solidFill>
            <a:prstDash val="solid"/>
            <a:round/>
            <a:headEnd len="sm" w="sm" type="none"/>
            <a:tailEnd len="sm" w="sm" type="none"/>
          </a:ln>
        </p:spPr>
      </p:pic>
      <p:sp>
        <p:nvSpPr>
          <p:cNvPr id="392" name="Google Shape;392;p39"/>
          <p:cNvSpPr txBox="1"/>
          <p:nvPr/>
        </p:nvSpPr>
        <p:spPr>
          <a:xfrm>
            <a:off x="538125" y="1383268"/>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(ADB, 2017)</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40"/>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fontScale="90000"/>
          </a:bodyPr>
          <a:lstStyle/>
          <a:p>
            <a:pPr indent="0" lvl="0" marL="0" rtl="0" algn="ctr">
              <a:lnSpc>
                <a:spcPct val="90000"/>
              </a:lnSpc>
              <a:spcBef>
                <a:spcPts val="0"/>
              </a:spcBef>
              <a:spcAft>
                <a:spcPts val="0"/>
              </a:spcAft>
              <a:buClr>
                <a:srgbClr val="262626"/>
              </a:buClr>
              <a:buSzPct val="100000"/>
              <a:buFont typeface="Gill Sans"/>
              <a:buNone/>
            </a:pPr>
            <a:r>
              <a:rPr lang="en-US"/>
              <a:t>NEPAL ELECTRICITY PRODUCTION AND CONSUMPTION SCENARIO</a:t>
            </a:r>
            <a:endParaRPr/>
          </a:p>
        </p:txBody>
      </p:sp>
      <p:sp>
        <p:nvSpPr>
          <p:cNvPr id="398" name="Google Shape;398;p4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399" name="Google Shape;399;p40"/>
          <p:cNvSpPr txBox="1"/>
          <p:nvPr/>
        </p:nvSpPr>
        <p:spPr>
          <a:xfrm>
            <a:off x="457201" y="3610879"/>
            <a:ext cx="8382000" cy="262405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Arial"/>
              <a:buChar char="•"/>
            </a:pPr>
            <a:r>
              <a:rPr lang="en-US" sz="1800">
                <a:solidFill>
                  <a:schemeClr val="dk1"/>
                </a:solidFill>
                <a:latin typeface="Gill Sans"/>
                <a:ea typeface="Gill Sans"/>
                <a:cs typeface="Gill Sans"/>
                <a:sym typeface="Gill Sans"/>
              </a:rPr>
              <a:t>The table 25 below shows the electricity supply and demand capacity of Nepal from year 2011 to 2016. There is considerable gap in the demand and supply which is often bridged to some extent by import of electricity from India. In 2019, the installed capacity was 1127 MW (IHA, 2022). As of 2021, the installed capacity of Nepal is 2190 MW which has exceeded the demand for the first time (Bhusal, 2022).</a:t>
            </a:r>
            <a:endParaRPr/>
          </a:p>
          <a:p>
            <a:pPr indent="-184150" lvl="0" marL="285750" marR="0" rtl="0" algn="just">
              <a:lnSpc>
                <a:spcPct val="150000"/>
              </a:lnSpc>
              <a:spcBef>
                <a:spcPts val="1000"/>
              </a:spcBef>
              <a:spcAft>
                <a:spcPts val="0"/>
              </a:spcAft>
              <a:buClr>
                <a:schemeClr val="dk1"/>
              </a:buClr>
              <a:buSzPts val="1600"/>
              <a:buFont typeface="Arial"/>
              <a:buNone/>
            </a:pPr>
            <a:r>
              <a:t/>
            </a:r>
            <a:endParaRPr sz="1600">
              <a:solidFill>
                <a:schemeClr val="dk1"/>
              </a:solidFill>
              <a:latin typeface="Gill Sans"/>
              <a:ea typeface="Gill Sans"/>
              <a:cs typeface="Gill Sans"/>
              <a:sym typeface="Gill Sans"/>
            </a:endParaRPr>
          </a:p>
        </p:txBody>
      </p:sp>
      <p:graphicFrame>
        <p:nvGraphicFramePr>
          <p:cNvPr id="400" name="Google Shape;400;p40"/>
          <p:cNvGraphicFramePr/>
          <p:nvPr/>
        </p:nvGraphicFramePr>
        <p:xfrm>
          <a:off x="533400" y="2057400"/>
          <a:ext cx="3000000" cy="3000000"/>
        </p:xfrm>
        <a:graphic>
          <a:graphicData uri="http://schemas.openxmlformats.org/drawingml/2006/table">
            <a:tbl>
              <a:tblPr>
                <a:noFill/>
                <a:tableStyleId>{88AA32CC-4BFA-4339-BD2A-12C0D90C9B33}</a:tableStyleId>
              </a:tblPr>
              <a:tblGrid>
                <a:gridCol w="2842950"/>
                <a:gridCol w="897775"/>
                <a:gridCol w="897775"/>
                <a:gridCol w="897775"/>
                <a:gridCol w="897775"/>
                <a:gridCol w="897775"/>
                <a:gridCol w="897775"/>
              </a:tblGrid>
              <a:tr h="190500">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Particulars </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2011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2012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2013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2014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2015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600" u="none" cap="none" strike="noStrike">
                          <a:solidFill>
                            <a:srgbClr val="000000"/>
                          </a:solidFill>
                          <a:latin typeface="Gill Sans"/>
                          <a:ea typeface="Gill Sans"/>
                          <a:cs typeface="Gill Sans"/>
                          <a:sym typeface="Gill Sans"/>
                        </a:rPr>
                        <a:t>2016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Installed Capacity (MW)</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706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719</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762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787</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787</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856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Peak Demand (MW)</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946</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1027</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1095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1201</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1292</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1385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90500">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Supply Capacity Shortage (MW)</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240</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308</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333</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414</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505</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600" u="none" cap="none" strike="noStrike">
                          <a:solidFill>
                            <a:srgbClr val="000000"/>
                          </a:solidFill>
                          <a:latin typeface="Gill Sans"/>
                          <a:ea typeface="Gill Sans"/>
                          <a:cs typeface="Gill Sans"/>
                          <a:sym typeface="Gill Sans"/>
                        </a:rPr>
                        <a:t>529</a:t>
                      </a:r>
                      <a:endParaRPr sz="1600" u="none" cap="none" strike="noStrike">
                        <a:latin typeface="Gill Sans"/>
                        <a:ea typeface="Gill Sans"/>
                        <a:cs typeface="Gill Sans"/>
                        <a:sym typeface="Gill Sans"/>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401" name="Google Shape;401;p40"/>
          <p:cNvSpPr txBox="1"/>
          <p:nvPr/>
        </p:nvSpPr>
        <p:spPr>
          <a:xfrm>
            <a:off x="490728" y="1565764"/>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Gill Sans"/>
                <a:ea typeface="Gill Sans"/>
                <a:cs typeface="Gill Sans"/>
                <a:sym typeface="Gill Sans"/>
              </a:rPr>
              <a:t>Source:  (ADB, 2017)</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41"/>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GLOBAL WARMING</a:t>
            </a:r>
            <a:endParaRPr/>
          </a:p>
        </p:txBody>
      </p:sp>
      <p:sp>
        <p:nvSpPr>
          <p:cNvPr id="407" name="Google Shape;407;p4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408" name="Google Shape;408;p41"/>
          <p:cNvSpPr txBox="1"/>
          <p:nvPr/>
        </p:nvSpPr>
        <p:spPr>
          <a:xfrm>
            <a:off x="457200" y="1537969"/>
            <a:ext cx="8382000" cy="3906454"/>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2400"/>
              <a:buFont typeface="Arial"/>
              <a:buChar char="•"/>
            </a:pPr>
            <a:r>
              <a:rPr lang="en-US" sz="2400">
                <a:solidFill>
                  <a:schemeClr val="dk1"/>
                </a:solidFill>
                <a:latin typeface="Gill Sans"/>
                <a:ea typeface="Gill Sans"/>
                <a:cs typeface="Gill Sans"/>
                <a:sym typeface="Gill Sans"/>
              </a:rPr>
              <a:t>Global Warming is the increase of Earth's average surface temperature due to effect of greenhouse gases, such as carbon dioxide emissions from burning fossil fuels or from deforestation, which trap heat that would otherwise escape from Earth. This is a type of </a:t>
            </a:r>
            <a:r>
              <a:rPr i="1" lang="en-US" sz="2400">
                <a:solidFill>
                  <a:schemeClr val="dk1"/>
                </a:solidFill>
                <a:latin typeface="Gill Sans"/>
                <a:ea typeface="Gill Sans"/>
                <a:cs typeface="Gill Sans"/>
                <a:sym typeface="Gill Sans"/>
              </a:rPr>
              <a:t>greenhouse effect </a:t>
            </a:r>
            <a:r>
              <a:rPr i="0" lang="en-US" sz="2400">
                <a:solidFill>
                  <a:schemeClr val="dk1"/>
                </a:solidFill>
                <a:latin typeface="Gill Sans"/>
                <a:ea typeface="Gill Sans"/>
                <a:cs typeface="Gill Sans"/>
                <a:sym typeface="Gill Sans"/>
              </a:rPr>
              <a:t>(NRDC, 2022)</a:t>
            </a:r>
            <a:r>
              <a:rPr lang="en-US" sz="2400">
                <a:solidFill>
                  <a:schemeClr val="dk1"/>
                </a:solidFill>
                <a:latin typeface="Gill Sans"/>
                <a:ea typeface="Gill Sans"/>
                <a:cs typeface="Gill Sans"/>
                <a:sym typeface="Gill Sans"/>
              </a:rPr>
              <a:t>.</a:t>
            </a:r>
            <a:endParaRPr/>
          </a:p>
          <a:p>
            <a:pPr indent="0" lvl="1" marL="457200" marR="0" rtl="0" algn="just">
              <a:lnSpc>
                <a:spcPct val="150000"/>
              </a:lnSpc>
              <a:spcBef>
                <a:spcPts val="1000"/>
              </a:spcBef>
              <a:spcAft>
                <a:spcPts val="0"/>
              </a:spcAft>
              <a:buNone/>
            </a:pPr>
            <a:r>
              <a:t/>
            </a:r>
            <a:endParaRPr b="0" i="0" sz="2000" u="none" cap="none" strike="noStrike">
              <a:solidFill>
                <a:schemeClr val="dk1"/>
              </a:solidFill>
              <a:latin typeface="Gill Sans"/>
              <a:ea typeface="Gill Sans"/>
              <a:cs typeface="Gill Sans"/>
              <a:sym typeface="Gill Sans"/>
            </a:endParaRPr>
          </a:p>
          <a:p>
            <a:pPr indent="-184150" lvl="0" marL="285750" marR="0" rtl="0" algn="just">
              <a:lnSpc>
                <a:spcPct val="150000"/>
              </a:lnSpc>
              <a:spcBef>
                <a:spcPts val="1000"/>
              </a:spcBef>
              <a:spcAft>
                <a:spcPts val="0"/>
              </a:spcAft>
              <a:buClr>
                <a:schemeClr val="dk1"/>
              </a:buClr>
              <a:buSzPts val="1600"/>
              <a:buFont typeface="Arial"/>
              <a:buNone/>
            </a:pPr>
            <a:r>
              <a:t/>
            </a:r>
            <a:endParaRPr sz="1600">
              <a:solidFill>
                <a:schemeClr val="dk1"/>
              </a:solidFill>
              <a:latin typeface="Gill Sans"/>
              <a:ea typeface="Gill Sans"/>
              <a:cs typeface="Gill Sans"/>
              <a:sym typeface="Gill Sans"/>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42"/>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GLOBAL WARMING</a:t>
            </a:r>
            <a:endParaRPr/>
          </a:p>
        </p:txBody>
      </p:sp>
      <p:sp>
        <p:nvSpPr>
          <p:cNvPr id="414" name="Google Shape;414;p4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415" name="Google Shape;415;p42"/>
          <p:cNvSpPr txBox="1"/>
          <p:nvPr/>
        </p:nvSpPr>
        <p:spPr>
          <a:xfrm>
            <a:off x="457200" y="1537969"/>
            <a:ext cx="8382000" cy="606089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Gill Sans"/>
                <a:ea typeface="Gill Sans"/>
                <a:cs typeface="Gill Sans"/>
                <a:sym typeface="Gill Sans"/>
              </a:rPr>
              <a:t>Greenhouse Effect</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Solar radiation incident on earth’s atmosphere is absorbed by the greenhouse gases present in the atmosphere, which keeps the earth’s surface and atmosphere warm. </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The greenhouse gases are:</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Chlorofluro carbons (CFCs)</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Nitrous Oxide</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Methane</a:t>
            </a:r>
            <a:endParaRPr b="0" i="0" sz="2000" u="none" cap="none" strike="noStrike">
              <a:solidFill>
                <a:schemeClr val="dk1"/>
              </a:solidFill>
              <a:latin typeface="Gill Sans"/>
              <a:ea typeface="Gill Sans"/>
              <a:cs typeface="Gill Sans"/>
              <a:sym typeface="Gill Sans"/>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Carbon dioxide (NRDC, 2022)</a:t>
            </a:r>
            <a:endParaRPr/>
          </a:p>
          <a:p>
            <a:pPr indent="-158750" lvl="1" marL="742950" marR="0" rtl="0" algn="just">
              <a:lnSpc>
                <a:spcPct val="150000"/>
              </a:lnSpc>
              <a:spcBef>
                <a:spcPts val="1000"/>
              </a:spcBef>
              <a:spcAft>
                <a:spcPts val="0"/>
              </a:spcAft>
              <a:buClr>
                <a:schemeClr val="dk1"/>
              </a:buClr>
              <a:buSzPts val="2000"/>
              <a:buFont typeface="Arial"/>
              <a:buNone/>
            </a:pPr>
            <a:r>
              <a:t/>
            </a:r>
            <a:endParaRPr b="0" i="0" sz="2000" u="none" cap="none" strike="noStrike">
              <a:solidFill>
                <a:schemeClr val="dk1"/>
              </a:solidFill>
              <a:latin typeface="Gill Sans"/>
              <a:ea typeface="Gill Sans"/>
              <a:cs typeface="Gill Sans"/>
              <a:sym typeface="Gill Sans"/>
            </a:endParaRPr>
          </a:p>
          <a:p>
            <a:pPr indent="-184150" lvl="0" marL="285750" marR="0" rtl="0" algn="just">
              <a:lnSpc>
                <a:spcPct val="150000"/>
              </a:lnSpc>
              <a:spcBef>
                <a:spcPts val="1000"/>
              </a:spcBef>
              <a:spcAft>
                <a:spcPts val="0"/>
              </a:spcAft>
              <a:buClr>
                <a:schemeClr val="dk1"/>
              </a:buClr>
              <a:buSzPts val="1600"/>
              <a:buFont typeface="Arial"/>
              <a:buNone/>
            </a:pPr>
            <a:r>
              <a:t/>
            </a:r>
            <a:endParaRPr sz="1600">
              <a:solidFill>
                <a:schemeClr val="dk1"/>
              </a:solidFill>
              <a:latin typeface="Gill Sans"/>
              <a:ea typeface="Gill Sans"/>
              <a:cs typeface="Gill Sans"/>
              <a:sym typeface="Gill Sans"/>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43"/>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GLOBAL WARMING</a:t>
            </a:r>
            <a:endParaRPr/>
          </a:p>
        </p:txBody>
      </p:sp>
      <p:sp>
        <p:nvSpPr>
          <p:cNvPr id="421" name="Google Shape;421;p4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422" name="Google Shape;422;p43"/>
          <p:cNvSpPr txBox="1"/>
          <p:nvPr/>
        </p:nvSpPr>
        <p:spPr>
          <a:xfrm>
            <a:off x="228600" y="1537969"/>
            <a:ext cx="8610600" cy="6091668"/>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Arial"/>
              <a:buChar char="•"/>
            </a:pPr>
            <a:r>
              <a:rPr lang="en-US" sz="1800">
                <a:solidFill>
                  <a:schemeClr val="dk1"/>
                </a:solidFill>
                <a:latin typeface="Gill Sans"/>
                <a:ea typeface="Gill Sans"/>
                <a:cs typeface="Gill Sans"/>
                <a:sym typeface="Gill Sans"/>
              </a:rPr>
              <a:t>Human beings have increased the CO2 concentration in the atmosphere by about thirty percent, which is an extremely significant increase, even on inter-glacial timescales. </a:t>
            </a:r>
            <a:endParaRPr/>
          </a:p>
          <a:p>
            <a:pPr indent="-285750" lvl="0" marL="285750" marR="0" rtl="0" algn="just">
              <a:lnSpc>
                <a:spcPct val="150000"/>
              </a:lnSpc>
              <a:spcBef>
                <a:spcPts val="1000"/>
              </a:spcBef>
              <a:spcAft>
                <a:spcPts val="0"/>
              </a:spcAft>
              <a:buClr>
                <a:schemeClr val="dk1"/>
              </a:buClr>
              <a:buSzPts val="1800"/>
              <a:buFont typeface="Arial"/>
              <a:buChar char="•"/>
            </a:pPr>
            <a:r>
              <a:rPr lang="en-US" sz="1800">
                <a:solidFill>
                  <a:schemeClr val="dk1"/>
                </a:solidFill>
                <a:latin typeface="Gill Sans"/>
                <a:ea typeface="Gill Sans"/>
                <a:cs typeface="Gill Sans"/>
                <a:sym typeface="Gill Sans"/>
              </a:rPr>
              <a:t>It is believed that human beings are responsible for this because the increase is almost perfectly correlated with increases in fossil fuel combustion. </a:t>
            </a:r>
            <a:endParaRPr/>
          </a:p>
          <a:p>
            <a:pPr indent="-285750" lvl="0" marL="285750" marR="0" rtl="0" algn="just">
              <a:lnSpc>
                <a:spcPct val="150000"/>
              </a:lnSpc>
              <a:spcBef>
                <a:spcPts val="1000"/>
              </a:spcBef>
              <a:spcAft>
                <a:spcPts val="0"/>
              </a:spcAft>
              <a:buClr>
                <a:schemeClr val="dk1"/>
              </a:buClr>
              <a:buSzPts val="1800"/>
              <a:buFont typeface="Arial"/>
              <a:buChar char="•"/>
            </a:pPr>
            <a:r>
              <a:rPr lang="en-US" sz="1800">
                <a:solidFill>
                  <a:schemeClr val="dk1"/>
                </a:solidFill>
                <a:latin typeface="Gill Sans"/>
                <a:ea typeface="Gill Sans"/>
                <a:cs typeface="Gill Sans"/>
                <a:sym typeface="Gill Sans"/>
              </a:rPr>
              <a:t>Combustion of Fossil Fuels, for electricity generation, transportation, and heating, and also the manufacture of cement, all result in the total worldwide emission of about 22 billion tons of carbon dioxide to the atmosphere each year. </a:t>
            </a:r>
            <a:endParaRPr/>
          </a:p>
          <a:p>
            <a:pPr indent="-285750" lvl="0" marL="285750" marR="0" rtl="0" algn="just">
              <a:lnSpc>
                <a:spcPct val="150000"/>
              </a:lnSpc>
              <a:spcBef>
                <a:spcPts val="1000"/>
              </a:spcBef>
              <a:spcAft>
                <a:spcPts val="0"/>
              </a:spcAft>
              <a:buClr>
                <a:schemeClr val="dk1"/>
              </a:buClr>
              <a:buSzPts val="1800"/>
              <a:buFont typeface="Arial"/>
              <a:buChar char="•"/>
            </a:pPr>
            <a:r>
              <a:rPr lang="en-US" sz="1800">
                <a:solidFill>
                  <a:schemeClr val="dk1"/>
                </a:solidFill>
                <a:latin typeface="Gill Sans"/>
                <a:ea typeface="Gill Sans"/>
                <a:cs typeface="Gill Sans"/>
                <a:sym typeface="Gill Sans"/>
              </a:rPr>
              <a:t>About a third of this comes from electricity generation, and another third from transportation, and a third from all other sources. This enormous input of CO2 is causing the atmospheric levels of CO2 to rise dramatically which has in turn lead to rising in average temperature of Earth’s surface hence leading to global warming.</a:t>
            </a:r>
            <a:endParaRPr/>
          </a:p>
          <a:p>
            <a:pPr indent="-158750" lvl="1" marL="742950" marR="0" rtl="0" algn="just">
              <a:lnSpc>
                <a:spcPct val="150000"/>
              </a:lnSpc>
              <a:spcBef>
                <a:spcPts val="1000"/>
              </a:spcBef>
              <a:spcAft>
                <a:spcPts val="0"/>
              </a:spcAft>
              <a:buClr>
                <a:schemeClr val="dk1"/>
              </a:buClr>
              <a:buSzPts val="2000"/>
              <a:buFont typeface="Arial"/>
              <a:buNone/>
            </a:pPr>
            <a:r>
              <a:t/>
            </a:r>
            <a:endParaRPr b="0" i="0" sz="2000" u="none" cap="none" strike="noStrike">
              <a:solidFill>
                <a:schemeClr val="dk1"/>
              </a:solidFill>
              <a:latin typeface="Gill Sans"/>
              <a:ea typeface="Gill Sans"/>
              <a:cs typeface="Gill Sans"/>
              <a:sym typeface="Gill Sans"/>
            </a:endParaRPr>
          </a:p>
          <a:p>
            <a:pPr indent="-184150" lvl="0" marL="285750" marR="0" rtl="0" algn="just">
              <a:lnSpc>
                <a:spcPct val="150000"/>
              </a:lnSpc>
              <a:spcBef>
                <a:spcPts val="1000"/>
              </a:spcBef>
              <a:spcAft>
                <a:spcPts val="0"/>
              </a:spcAft>
              <a:buClr>
                <a:schemeClr val="dk1"/>
              </a:buClr>
              <a:buSzPts val="1600"/>
              <a:buFont typeface="Arial"/>
              <a:buNone/>
            </a:pPr>
            <a:r>
              <a:t/>
            </a:r>
            <a:endParaRPr sz="1600">
              <a:solidFill>
                <a:schemeClr val="dk1"/>
              </a:solidFill>
              <a:latin typeface="Gill Sans"/>
              <a:ea typeface="Gill Sans"/>
              <a:cs typeface="Gill Sans"/>
              <a:sym typeface="Gill Sans"/>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44"/>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GLOBAL WARMING</a:t>
            </a:r>
            <a:endParaRPr/>
          </a:p>
        </p:txBody>
      </p:sp>
      <p:sp>
        <p:nvSpPr>
          <p:cNvPr id="428" name="Google Shape;428;p4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429" name="Google Shape;429;p44"/>
          <p:cNvSpPr txBox="1"/>
          <p:nvPr/>
        </p:nvSpPr>
        <p:spPr>
          <a:xfrm>
            <a:off x="457200" y="1537969"/>
            <a:ext cx="8382000" cy="559922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Gill Sans"/>
                <a:ea typeface="Gill Sans"/>
                <a:cs typeface="Gill Sans"/>
                <a:sym typeface="Gill Sans"/>
              </a:rPr>
              <a:t>Causes</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CO2 emission – From fuels – From powerplants, industries</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Aerosols</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Methane emission from plants and animals (agricultural residues), and from seabeds.</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Deforestation</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Use of chemical fertilizers in agricultural land</a:t>
            </a:r>
            <a:endParaRPr/>
          </a:p>
          <a:p>
            <a:pPr indent="-158750" lvl="0" marL="285750" marR="0" rtl="0" algn="just">
              <a:lnSpc>
                <a:spcPct val="150000"/>
              </a:lnSpc>
              <a:spcBef>
                <a:spcPts val="1000"/>
              </a:spcBef>
              <a:spcAft>
                <a:spcPts val="0"/>
              </a:spcAft>
              <a:buClr>
                <a:schemeClr val="dk1"/>
              </a:buClr>
              <a:buSzPts val="2000"/>
              <a:buFont typeface="Arial"/>
              <a:buNone/>
            </a:pPr>
            <a:r>
              <a:t/>
            </a:r>
            <a:endParaRPr sz="2000">
              <a:solidFill>
                <a:schemeClr val="dk1"/>
              </a:solidFill>
              <a:latin typeface="Gill Sans"/>
              <a:ea typeface="Gill Sans"/>
              <a:cs typeface="Gill Sans"/>
              <a:sym typeface="Gill Sans"/>
            </a:endParaRPr>
          </a:p>
          <a:p>
            <a:pPr indent="-158750" lvl="1" marL="742950" marR="0" rtl="0" algn="just">
              <a:lnSpc>
                <a:spcPct val="150000"/>
              </a:lnSpc>
              <a:spcBef>
                <a:spcPts val="1000"/>
              </a:spcBef>
              <a:spcAft>
                <a:spcPts val="0"/>
              </a:spcAft>
              <a:buClr>
                <a:schemeClr val="dk1"/>
              </a:buClr>
              <a:buSzPts val="2000"/>
              <a:buFont typeface="Arial"/>
              <a:buNone/>
            </a:pPr>
            <a:r>
              <a:t/>
            </a:r>
            <a:endParaRPr b="0" i="0" sz="2000" u="none" cap="none" strike="noStrike">
              <a:solidFill>
                <a:schemeClr val="dk1"/>
              </a:solidFill>
              <a:latin typeface="Gill Sans"/>
              <a:ea typeface="Gill Sans"/>
              <a:cs typeface="Gill Sans"/>
              <a:sym typeface="Gill Sans"/>
            </a:endParaRPr>
          </a:p>
          <a:p>
            <a:pPr indent="-184150" lvl="0" marL="285750" marR="0" rtl="0" algn="just">
              <a:lnSpc>
                <a:spcPct val="150000"/>
              </a:lnSpc>
              <a:spcBef>
                <a:spcPts val="1000"/>
              </a:spcBef>
              <a:spcAft>
                <a:spcPts val="0"/>
              </a:spcAft>
              <a:buClr>
                <a:schemeClr val="dk1"/>
              </a:buClr>
              <a:buSzPts val="1600"/>
              <a:buFont typeface="Arial"/>
              <a:buNone/>
            </a:pPr>
            <a:r>
              <a:t/>
            </a:r>
            <a:endParaRPr sz="1600">
              <a:solidFill>
                <a:schemeClr val="dk1"/>
              </a:solidFill>
              <a:latin typeface="Gill Sans"/>
              <a:ea typeface="Gill Sans"/>
              <a:cs typeface="Gill Sans"/>
              <a:sym typeface="Gill Sans"/>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45"/>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GLOBAL WARMING</a:t>
            </a:r>
            <a:endParaRPr/>
          </a:p>
        </p:txBody>
      </p:sp>
      <p:sp>
        <p:nvSpPr>
          <p:cNvPr id="435" name="Google Shape;435;p4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436" name="Google Shape;436;p45"/>
          <p:cNvSpPr txBox="1"/>
          <p:nvPr/>
        </p:nvSpPr>
        <p:spPr>
          <a:xfrm>
            <a:off x="457200" y="1537969"/>
            <a:ext cx="8382000" cy="559922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Gill Sans"/>
                <a:ea typeface="Gill Sans"/>
                <a:cs typeface="Gill Sans"/>
                <a:sym typeface="Gill Sans"/>
              </a:rPr>
              <a:t>Causes</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CO2 emission – From fuels – From powerplants, industries</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Aerosols</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Methane emission from plants and animals (agricultural residues), and from seabeds.</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Deforestation</a:t>
            </a:r>
            <a:endParaRPr/>
          </a:p>
          <a:p>
            <a:pPr indent="-285750" lvl="1" marL="742950" marR="0" rtl="0" algn="just">
              <a:lnSpc>
                <a:spcPct val="150000"/>
              </a:lnSpc>
              <a:spcBef>
                <a:spcPts val="1000"/>
              </a:spcBef>
              <a:spcAft>
                <a:spcPts val="0"/>
              </a:spcAft>
              <a:buClr>
                <a:schemeClr val="dk1"/>
              </a:buClr>
              <a:buSzPts val="2000"/>
              <a:buFont typeface="Arial"/>
              <a:buChar char="•"/>
            </a:pPr>
            <a:r>
              <a:rPr b="0" i="0" lang="en-US" sz="2000" u="none" cap="none" strike="noStrike">
                <a:solidFill>
                  <a:schemeClr val="dk1"/>
                </a:solidFill>
                <a:latin typeface="Gill Sans"/>
                <a:ea typeface="Gill Sans"/>
                <a:cs typeface="Gill Sans"/>
                <a:sym typeface="Gill Sans"/>
              </a:rPr>
              <a:t>Use of chemical fertilizers in agricultural land</a:t>
            </a:r>
            <a:endParaRPr/>
          </a:p>
          <a:p>
            <a:pPr indent="-158750" lvl="0" marL="285750" marR="0" rtl="0" algn="just">
              <a:lnSpc>
                <a:spcPct val="150000"/>
              </a:lnSpc>
              <a:spcBef>
                <a:spcPts val="1000"/>
              </a:spcBef>
              <a:spcAft>
                <a:spcPts val="0"/>
              </a:spcAft>
              <a:buClr>
                <a:schemeClr val="dk1"/>
              </a:buClr>
              <a:buSzPts val="2000"/>
              <a:buFont typeface="Arial"/>
              <a:buNone/>
            </a:pPr>
            <a:r>
              <a:t/>
            </a:r>
            <a:endParaRPr sz="2000">
              <a:solidFill>
                <a:schemeClr val="dk1"/>
              </a:solidFill>
              <a:latin typeface="Gill Sans"/>
              <a:ea typeface="Gill Sans"/>
              <a:cs typeface="Gill Sans"/>
              <a:sym typeface="Gill Sans"/>
            </a:endParaRPr>
          </a:p>
          <a:p>
            <a:pPr indent="-158750" lvl="1" marL="742950" marR="0" rtl="0" algn="just">
              <a:lnSpc>
                <a:spcPct val="150000"/>
              </a:lnSpc>
              <a:spcBef>
                <a:spcPts val="1000"/>
              </a:spcBef>
              <a:spcAft>
                <a:spcPts val="0"/>
              </a:spcAft>
              <a:buClr>
                <a:schemeClr val="dk1"/>
              </a:buClr>
              <a:buSzPts val="2000"/>
              <a:buFont typeface="Arial"/>
              <a:buNone/>
            </a:pPr>
            <a:r>
              <a:t/>
            </a:r>
            <a:endParaRPr b="0" i="0" sz="2000" u="none" cap="none" strike="noStrike">
              <a:solidFill>
                <a:schemeClr val="dk1"/>
              </a:solidFill>
              <a:latin typeface="Gill Sans"/>
              <a:ea typeface="Gill Sans"/>
              <a:cs typeface="Gill Sans"/>
              <a:sym typeface="Gill Sans"/>
            </a:endParaRPr>
          </a:p>
          <a:p>
            <a:pPr indent="-184150" lvl="0" marL="285750" marR="0" rtl="0" algn="just">
              <a:lnSpc>
                <a:spcPct val="150000"/>
              </a:lnSpc>
              <a:spcBef>
                <a:spcPts val="1000"/>
              </a:spcBef>
              <a:spcAft>
                <a:spcPts val="0"/>
              </a:spcAft>
              <a:buClr>
                <a:schemeClr val="dk1"/>
              </a:buClr>
              <a:buSzPts val="1600"/>
              <a:buFont typeface="Arial"/>
              <a:buNone/>
            </a:pPr>
            <a:r>
              <a:t/>
            </a:r>
            <a:endParaRPr sz="1600">
              <a:solidFill>
                <a:schemeClr val="dk1"/>
              </a:solidFill>
              <a:latin typeface="Gill Sans"/>
              <a:ea typeface="Gill Sans"/>
              <a:cs typeface="Gill Sans"/>
              <a:sym typeface="Gill Sans"/>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46"/>
          <p:cNvSpPr txBox="1"/>
          <p:nvPr>
            <p:ph type="title"/>
          </p:nvPr>
        </p:nvSpPr>
        <p:spPr>
          <a:xfrm>
            <a:off x="1603122" y="1524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GLOBAL WARMING</a:t>
            </a:r>
            <a:endParaRPr/>
          </a:p>
        </p:txBody>
      </p:sp>
      <p:sp>
        <p:nvSpPr>
          <p:cNvPr id="442" name="Google Shape;442;p4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443" name="Google Shape;443;p46"/>
          <p:cNvSpPr txBox="1"/>
          <p:nvPr/>
        </p:nvSpPr>
        <p:spPr>
          <a:xfrm>
            <a:off x="457200" y="1537969"/>
            <a:ext cx="8382000" cy="598907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Gill Sans"/>
                <a:ea typeface="Gill Sans"/>
                <a:cs typeface="Gill Sans"/>
                <a:sym typeface="Gill Sans"/>
              </a:rPr>
              <a:t>Effects</a:t>
            </a:r>
            <a:endParaRPr/>
          </a:p>
          <a:p>
            <a:pPr indent="-342900" lvl="1" marL="800100" marR="0" rtl="0" algn="just">
              <a:lnSpc>
                <a:spcPct val="115000"/>
              </a:lnSpc>
              <a:spcBef>
                <a:spcPts val="1000"/>
              </a:spcBef>
              <a:spcAft>
                <a:spcPts val="0"/>
              </a:spcAft>
              <a:buClr>
                <a:schemeClr val="dk1"/>
              </a:buClr>
              <a:buSzPts val="2000"/>
              <a:buFont typeface="Noto Sans Symbols"/>
              <a:buChar char="∙"/>
            </a:pPr>
            <a:r>
              <a:rPr b="0" i="0" lang="en-US" sz="2000" u="none" cap="none" strike="noStrike">
                <a:solidFill>
                  <a:schemeClr val="dk1"/>
                </a:solidFill>
                <a:latin typeface="Gill Sans"/>
                <a:ea typeface="Gill Sans"/>
                <a:cs typeface="Gill Sans"/>
                <a:sym typeface="Gill Sans"/>
              </a:rPr>
              <a:t>Surface and Atmospheric Climate Change</a:t>
            </a:r>
            <a:endParaRPr/>
          </a:p>
          <a:p>
            <a:pPr indent="-342900" lvl="1" marL="800100" marR="0" rtl="0" algn="just">
              <a:lnSpc>
                <a:spcPct val="115000"/>
              </a:lnSpc>
              <a:spcBef>
                <a:spcPts val="600"/>
              </a:spcBef>
              <a:spcAft>
                <a:spcPts val="0"/>
              </a:spcAft>
              <a:buClr>
                <a:schemeClr val="dk1"/>
              </a:buClr>
              <a:buSzPts val="2000"/>
              <a:buFont typeface="Noto Sans Symbols"/>
              <a:buChar char="∙"/>
            </a:pPr>
            <a:r>
              <a:rPr b="0" i="0" lang="en-US" sz="2000" u="none" cap="none" strike="noStrike">
                <a:solidFill>
                  <a:schemeClr val="dk1"/>
                </a:solidFill>
                <a:latin typeface="Gill Sans"/>
                <a:ea typeface="Gill Sans"/>
                <a:cs typeface="Gill Sans"/>
                <a:sym typeface="Gill Sans"/>
              </a:rPr>
              <a:t>Changes in Snow, Ice and Frozen Ground</a:t>
            </a:r>
            <a:endParaRPr/>
          </a:p>
          <a:p>
            <a:pPr indent="-342900" lvl="1" marL="800100" marR="0" rtl="0" algn="just">
              <a:lnSpc>
                <a:spcPct val="115000"/>
              </a:lnSpc>
              <a:spcBef>
                <a:spcPts val="600"/>
              </a:spcBef>
              <a:spcAft>
                <a:spcPts val="0"/>
              </a:spcAft>
              <a:buClr>
                <a:schemeClr val="dk1"/>
              </a:buClr>
              <a:buSzPts val="2000"/>
              <a:buFont typeface="Noto Sans Symbols"/>
              <a:buChar char="∙"/>
            </a:pPr>
            <a:r>
              <a:rPr b="0" i="0" lang="en-US" sz="2000" u="none" cap="none" strike="noStrike">
                <a:solidFill>
                  <a:schemeClr val="dk1"/>
                </a:solidFill>
                <a:latin typeface="Gill Sans"/>
                <a:ea typeface="Gill Sans"/>
                <a:cs typeface="Gill Sans"/>
                <a:sym typeface="Gill Sans"/>
              </a:rPr>
              <a:t>Oceanic Climate Change and Sea Level</a:t>
            </a:r>
            <a:endParaRPr/>
          </a:p>
          <a:p>
            <a:pPr indent="-342900" lvl="1" marL="800100" marR="0" rtl="0" algn="just">
              <a:lnSpc>
                <a:spcPct val="115000"/>
              </a:lnSpc>
              <a:spcBef>
                <a:spcPts val="600"/>
              </a:spcBef>
              <a:spcAft>
                <a:spcPts val="0"/>
              </a:spcAft>
              <a:buClr>
                <a:schemeClr val="dk1"/>
              </a:buClr>
              <a:buSzPts val="2000"/>
              <a:buFont typeface="Noto Sans Symbols"/>
              <a:buChar char="∙"/>
            </a:pPr>
            <a:r>
              <a:rPr b="0" i="0" lang="en-US" sz="2000" u="none" cap="none" strike="noStrike">
                <a:solidFill>
                  <a:schemeClr val="dk1"/>
                </a:solidFill>
                <a:latin typeface="Gill Sans"/>
                <a:ea typeface="Gill Sans"/>
                <a:cs typeface="Gill Sans"/>
                <a:sym typeface="Gill Sans"/>
              </a:rPr>
              <a:t>Extreme Weather conditions</a:t>
            </a:r>
            <a:endParaRPr/>
          </a:p>
          <a:p>
            <a:pPr indent="-342900" lvl="1" marL="800100" marR="0" rtl="0" algn="just">
              <a:lnSpc>
                <a:spcPct val="115000"/>
              </a:lnSpc>
              <a:spcBef>
                <a:spcPts val="600"/>
              </a:spcBef>
              <a:spcAft>
                <a:spcPts val="0"/>
              </a:spcAft>
              <a:buClr>
                <a:schemeClr val="dk1"/>
              </a:buClr>
              <a:buSzPts val="2000"/>
              <a:buFont typeface="Noto Sans Symbols"/>
              <a:buChar char="∙"/>
            </a:pPr>
            <a:r>
              <a:rPr b="0" i="0" lang="en-US" sz="2000" u="none" cap="none" strike="noStrike">
                <a:solidFill>
                  <a:schemeClr val="dk1"/>
                </a:solidFill>
                <a:latin typeface="Gill Sans"/>
                <a:ea typeface="Gill Sans"/>
                <a:cs typeface="Gill Sans"/>
                <a:sym typeface="Gill Sans"/>
              </a:rPr>
              <a:t>Changes in intensity, type and frequency of precipitations</a:t>
            </a:r>
            <a:endParaRPr/>
          </a:p>
          <a:p>
            <a:pPr indent="-342900" lvl="1" marL="800100" marR="0" rtl="0" algn="just">
              <a:lnSpc>
                <a:spcPct val="115000"/>
              </a:lnSpc>
              <a:spcBef>
                <a:spcPts val="600"/>
              </a:spcBef>
              <a:spcAft>
                <a:spcPts val="0"/>
              </a:spcAft>
              <a:buClr>
                <a:schemeClr val="dk1"/>
              </a:buClr>
              <a:buSzPts val="2000"/>
              <a:buFont typeface="Noto Sans Symbols"/>
              <a:buChar char="∙"/>
            </a:pPr>
            <a:r>
              <a:rPr b="0" i="0" lang="en-US" sz="2000" u="none" cap="none" strike="noStrike">
                <a:solidFill>
                  <a:schemeClr val="dk1"/>
                </a:solidFill>
                <a:latin typeface="Gill Sans"/>
                <a:ea typeface="Gill Sans"/>
                <a:cs typeface="Gill Sans"/>
                <a:sym typeface="Gill Sans"/>
              </a:rPr>
              <a:t>Vegetation shift</a:t>
            </a:r>
            <a:endParaRPr/>
          </a:p>
          <a:p>
            <a:pPr indent="-342900" lvl="1" marL="800100" marR="0" rtl="0" algn="just">
              <a:lnSpc>
                <a:spcPct val="115000"/>
              </a:lnSpc>
              <a:spcBef>
                <a:spcPts val="600"/>
              </a:spcBef>
              <a:spcAft>
                <a:spcPts val="0"/>
              </a:spcAft>
              <a:buClr>
                <a:schemeClr val="dk1"/>
              </a:buClr>
              <a:buSzPts val="2000"/>
              <a:buFont typeface="Noto Sans Symbols"/>
              <a:buChar char="∙"/>
            </a:pPr>
            <a:r>
              <a:rPr b="0" i="0" lang="en-US" sz="2000" u="none" cap="none" strike="noStrike">
                <a:solidFill>
                  <a:schemeClr val="dk1"/>
                </a:solidFill>
                <a:latin typeface="Gill Sans"/>
                <a:ea typeface="Gill Sans"/>
                <a:cs typeface="Gill Sans"/>
                <a:sym typeface="Gill Sans"/>
              </a:rPr>
              <a:t>Bird Migrations</a:t>
            </a:r>
            <a:endParaRPr/>
          </a:p>
          <a:p>
            <a:pPr indent="-342900" lvl="1" marL="800100" marR="0" rtl="0" algn="just">
              <a:lnSpc>
                <a:spcPct val="115000"/>
              </a:lnSpc>
              <a:spcBef>
                <a:spcPts val="600"/>
              </a:spcBef>
              <a:spcAft>
                <a:spcPts val="0"/>
              </a:spcAft>
              <a:buClr>
                <a:schemeClr val="dk1"/>
              </a:buClr>
              <a:buSzPts val="2000"/>
              <a:buFont typeface="Noto Sans Symbols"/>
              <a:buChar char="∙"/>
            </a:pPr>
            <a:r>
              <a:rPr b="0" i="0" lang="en-US" sz="2000" u="none" cap="none" strike="noStrike">
                <a:solidFill>
                  <a:schemeClr val="dk1"/>
                </a:solidFill>
                <a:latin typeface="Gill Sans"/>
                <a:ea typeface="Gill Sans"/>
                <a:cs typeface="Gill Sans"/>
                <a:sym typeface="Gill Sans"/>
              </a:rPr>
              <a:t>Projected Impacts includes impact on food supply, food security, health related diseases (malaria, diarrhea etc)</a:t>
            </a:r>
            <a:endParaRPr/>
          </a:p>
          <a:p>
            <a:pPr indent="-158750" lvl="0" marL="285750" marR="0" rtl="0" algn="just">
              <a:lnSpc>
                <a:spcPct val="150000"/>
              </a:lnSpc>
              <a:spcBef>
                <a:spcPts val="600"/>
              </a:spcBef>
              <a:spcAft>
                <a:spcPts val="0"/>
              </a:spcAft>
              <a:buClr>
                <a:schemeClr val="dk1"/>
              </a:buClr>
              <a:buSzPts val="2000"/>
              <a:buFont typeface="Arial"/>
              <a:buNone/>
            </a:pPr>
            <a:r>
              <a:t/>
            </a:r>
            <a:endParaRPr sz="2000">
              <a:solidFill>
                <a:schemeClr val="dk1"/>
              </a:solidFill>
              <a:latin typeface="Gill Sans"/>
              <a:ea typeface="Gill Sans"/>
              <a:cs typeface="Gill Sans"/>
              <a:sym typeface="Gill Sans"/>
            </a:endParaRPr>
          </a:p>
          <a:p>
            <a:pPr indent="-158750" lvl="1" marL="742950" marR="0" rtl="0" algn="just">
              <a:lnSpc>
                <a:spcPct val="150000"/>
              </a:lnSpc>
              <a:spcBef>
                <a:spcPts val="1000"/>
              </a:spcBef>
              <a:spcAft>
                <a:spcPts val="0"/>
              </a:spcAft>
              <a:buClr>
                <a:schemeClr val="dk1"/>
              </a:buClr>
              <a:buSzPts val="2000"/>
              <a:buFont typeface="Arial"/>
              <a:buNone/>
            </a:pPr>
            <a:r>
              <a:t/>
            </a:r>
            <a:endParaRPr b="0" i="0" sz="2000" u="none" cap="none" strike="noStrike">
              <a:solidFill>
                <a:schemeClr val="dk1"/>
              </a:solidFill>
              <a:latin typeface="Gill Sans"/>
              <a:ea typeface="Gill Sans"/>
              <a:cs typeface="Gill Sans"/>
              <a:sym typeface="Gill Sans"/>
            </a:endParaRPr>
          </a:p>
          <a:p>
            <a:pPr indent="-184150" lvl="0" marL="285750" marR="0" rtl="0" algn="just">
              <a:lnSpc>
                <a:spcPct val="150000"/>
              </a:lnSpc>
              <a:spcBef>
                <a:spcPts val="1000"/>
              </a:spcBef>
              <a:spcAft>
                <a:spcPts val="0"/>
              </a:spcAft>
              <a:buClr>
                <a:schemeClr val="dk1"/>
              </a:buClr>
              <a:buSzPts val="1600"/>
              <a:buFont typeface="Arial"/>
              <a:buNone/>
            </a:pPr>
            <a:r>
              <a:t/>
            </a:r>
            <a:endParaRPr sz="1600">
              <a:solidFill>
                <a:schemeClr val="dk1"/>
              </a:solidFill>
              <a:latin typeface="Gill Sans"/>
              <a:ea typeface="Gill Sans"/>
              <a:cs typeface="Gill Sans"/>
              <a:sym typeface="Gill Sans"/>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47"/>
          <p:cNvSpPr txBox="1"/>
          <p:nvPr>
            <p:ph type="title"/>
          </p:nvPr>
        </p:nvSpPr>
        <p:spPr>
          <a:xfrm>
            <a:off x="1606045" y="2286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REFERENCES</a:t>
            </a:r>
            <a:endParaRPr/>
          </a:p>
        </p:txBody>
      </p:sp>
      <p:sp>
        <p:nvSpPr>
          <p:cNvPr id="449" name="Google Shape;449;p4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450" name="Google Shape;450;p47"/>
          <p:cNvSpPr txBox="1"/>
          <p:nvPr>
            <p:ph idx="1" type="body"/>
          </p:nvPr>
        </p:nvSpPr>
        <p:spPr>
          <a:xfrm>
            <a:off x="231648" y="1567192"/>
            <a:ext cx="8374224" cy="4790414"/>
          </a:xfrm>
          <a:prstGeom prst="rect">
            <a:avLst/>
          </a:prstGeom>
          <a:noFill/>
          <a:ln>
            <a:noFill/>
          </a:ln>
        </p:spPr>
        <p:txBody>
          <a:bodyPr anchorCtr="0" anchor="ctr" bIns="45700" lIns="91425" spcFirstLastPara="1" rIns="91425" wrap="square" tIns="45700">
            <a:spAutoFit/>
          </a:bodyPr>
          <a:lstStyle/>
          <a:p>
            <a:pPr indent="-228600" lvl="0" marL="228600" marR="0" rtl="0" algn="just">
              <a:lnSpc>
                <a:spcPct val="114000"/>
              </a:lnSpc>
              <a:spcBef>
                <a:spcPts val="0"/>
              </a:spcBef>
              <a:spcAft>
                <a:spcPts val="0"/>
              </a:spcAft>
              <a:buClr>
                <a:schemeClr val="dk1"/>
              </a:buClr>
              <a:buSzPts val="1800"/>
              <a:buFont typeface="Arial"/>
              <a:buChar char="•"/>
            </a:pPr>
            <a:r>
              <a:rPr b="0" i="0" lang="en-US" sz="1800" u="none" cap="none" strike="noStrike">
                <a:solidFill>
                  <a:schemeClr val="dk1"/>
                </a:solidFill>
                <a:latin typeface="Gill Sans"/>
                <a:ea typeface="Gill Sans"/>
                <a:cs typeface="Gill Sans"/>
                <a:sym typeface="Gill Sans"/>
              </a:rPr>
              <a:t>ADB. (2017). </a:t>
            </a:r>
            <a:r>
              <a:rPr b="0" i="1" lang="en-US" sz="1800" u="none" cap="none" strike="noStrike">
                <a:solidFill>
                  <a:schemeClr val="dk1"/>
                </a:solidFill>
                <a:latin typeface="Gill Sans"/>
                <a:ea typeface="Gill Sans"/>
                <a:cs typeface="Gill Sans"/>
                <a:sym typeface="Gill Sans"/>
              </a:rPr>
              <a:t>Nepal Energy Sector Assessment, Strategy, and Road Map.</a:t>
            </a:r>
            <a:r>
              <a:rPr b="0" i="0" lang="en-US" sz="1800" u="none" cap="none" strike="noStrike">
                <a:solidFill>
                  <a:schemeClr val="dk1"/>
                </a:solidFill>
                <a:latin typeface="Gill Sans"/>
                <a:ea typeface="Gill Sans"/>
                <a:cs typeface="Gill Sans"/>
                <a:sym typeface="Gill Sans"/>
              </a:rPr>
              <a:t> Asian Development Bank. doi:http://dx.doi.org/10.22617/TCS178936-2</a:t>
            </a:r>
            <a:endParaRPr b="0" i="0" sz="1800" u="none" cap="none" strike="noStrike">
              <a:solidFill>
                <a:schemeClr val="dk1"/>
              </a:solidFill>
              <a:latin typeface="Gill Sans"/>
              <a:ea typeface="Gill Sans"/>
              <a:cs typeface="Gill Sans"/>
              <a:sym typeface="Gill Sans"/>
            </a:endParaRPr>
          </a:p>
          <a:p>
            <a:pPr indent="-228600" lvl="0" marL="228600" marR="0" rtl="0" algn="just">
              <a:lnSpc>
                <a:spcPct val="114000"/>
              </a:lnSpc>
              <a:spcBef>
                <a:spcPts val="0"/>
              </a:spcBef>
              <a:spcAft>
                <a:spcPts val="0"/>
              </a:spcAft>
              <a:buClr>
                <a:schemeClr val="dk1"/>
              </a:buClr>
              <a:buSzPts val="1800"/>
              <a:buFont typeface="Arial"/>
              <a:buChar char="•"/>
            </a:pPr>
            <a:r>
              <a:rPr b="0" i="0" lang="en-US" sz="1800" u="none" cap="none" strike="noStrike">
                <a:solidFill>
                  <a:schemeClr val="dk1"/>
                </a:solidFill>
                <a:latin typeface="Gill Sans"/>
                <a:ea typeface="Gill Sans"/>
                <a:cs typeface="Gill Sans"/>
                <a:sym typeface="Gill Sans"/>
              </a:rPr>
              <a:t>Bhusal, R. (2022). </a:t>
            </a:r>
            <a:r>
              <a:rPr b="0" i="1" lang="en-US" sz="1800" u="none" cap="none" strike="noStrike">
                <a:solidFill>
                  <a:schemeClr val="dk1"/>
                </a:solidFill>
                <a:latin typeface="Gill Sans"/>
                <a:ea typeface="Gill Sans"/>
                <a:cs typeface="Gill Sans"/>
                <a:sym typeface="Gill Sans"/>
              </a:rPr>
              <a:t>The Third Pole</a:t>
            </a:r>
            <a:r>
              <a:rPr b="0" i="0" lang="en-US" sz="1800" u="none" cap="none" strike="noStrike">
                <a:solidFill>
                  <a:schemeClr val="dk1"/>
                </a:solidFill>
                <a:latin typeface="Gill Sans"/>
                <a:ea typeface="Gill Sans"/>
                <a:cs typeface="Gill Sans"/>
                <a:sym typeface="Gill Sans"/>
              </a:rPr>
              <a:t>. Retrieved October 8, 2022, from https://www.thethirdpole.net/en/regional-cooperation/indian-developers-replace-chinese-some-of-nepals-largest-hydropower-projects/#:~:text=Nepal%20added%20710%20MW%20of%20hydropower%20to%20its,creating%2010%2C000%20MW%20of%20installed%20capacity%20by%2020</a:t>
            </a:r>
            <a:endParaRPr b="0" i="0" sz="1800" u="none" cap="none" strike="noStrike">
              <a:solidFill>
                <a:schemeClr val="dk1"/>
              </a:solidFill>
              <a:latin typeface="Gill Sans"/>
              <a:ea typeface="Gill Sans"/>
              <a:cs typeface="Gill Sans"/>
              <a:sym typeface="Gill Sans"/>
            </a:endParaRPr>
          </a:p>
          <a:p>
            <a:pPr indent="-228600" lvl="0" marL="228600" marR="0" rtl="0" algn="just">
              <a:lnSpc>
                <a:spcPct val="114000"/>
              </a:lnSpc>
              <a:spcBef>
                <a:spcPts val="0"/>
              </a:spcBef>
              <a:spcAft>
                <a:spcPts val="0"/>
              </a:spcAft>
              <a:buClr>
                <a:schemeClr val="dk1"/>
              </a:buClr>
              <a:buSzPts val="1800"/>
              <a:buFont typeface="Arial"/>
              <a:buChar char="•"/>
            </a:pPr>
            <a:r>
              <a:rPr b="0" i="0" lang="en-US" sz="1800" u="none" cap="none" strike="noStrike">
                <a:solidFill>
                  <a:schemeClr val="dk1"/>
                </a:solidFill>
                <a:latin typeface="Gill Sans"/>
                <a:ea typeface="Gill Sans"/>
                <a:cs typeface="Gill Sans"/>
                <a:sym typeface="Gill Sans"/>
              </a:rPr>
              <a:t>bp. (2022). </a:t>
            </a:r>
            <a:r>
              <a:rPr b="0" i="1" lang="en-US" sz="1800" u="none" cap="none" strike="noStrike">
                <a:solidFill>
                  <a:schemeClr val="dk1"/>
                </a:solidFill>
                <a:latin typeface="Gill Sans"/>
                <a:ea typeface="Gill Sans"/>
                <a:cs typeface="Gill Sans"/>
                <a:sym typeface="Gill Sans"/>
              </a:rPr>
              <a:t>bp Statistical Review of World Energy, 71st Edition.</a:t>
            </a:r>
            <a:r>
              <a:rPr b="0" i="0" lang="en-US" sz="1800" u="none" cap="none" strike="noStrike">
                <a:solidFill>
                  <a:schemeClr val="dk1"/>
                </a:solidFill>
                <a:latin typeface="Gill Sans"/>
                <a:ea typeface="Gill Sans"/>
                <a:cs typeface="Gill Sans"/>
                <a:sym typeface="Gill Sans"/>
              </a:rPr>
              <a:t> British Petroleum.</a:t>
            </a:r>
            <a:endParaRPr b="0" i="0" sz="1800" u="none" cap="none" strike="noStrike">
              <a:solidFill>
                <a:schemeClr val="dk1"/>
              </a:solidFill>
              <a:latin typeface="Gill Sans"/>
              <a:ea typeface="Gill Sans"/>
              <a:cs typeface="Gill Sans"/>
              <a:sym typeface="Gill Sans"/>
            </a:endParaRPr>
          </a:p>
          <a:p>
            <a:pPr indent="-228600" lvl="0" marL="228600" marR="0" rtl="0" algn="just">
              <a:lnSpc>
                <a:spcPct val="114000"/>
              </a:lnSpc>
              <a:spcBef>
                <a:spcPts val="0"/>
              </a:spcBef>
              <a:spcAft>
                <a:spcPts val="0"/>
              </a:spcAft>
              <a:buClr>
                <a:schemeClr val="dk1"/>
              </a:buClr>
              <a:buSzPts val="1800"/>
              <a:buFont typeface="Arial"/>
              <a:buChar char="•"/>
            </a:pPr>
            <a:r>
              <a:rPr b="0" i="0" lang="en-US" sz="1800" u="none" cap="none" strike="noStrike">
                <a:solidFill>
                  <a:schemeClr val="dk1"/>
                </a:solidFill>
                <a:latin typeface="Gill Sans"/>
                <a:ea typeface="Gill Sans"/>
                <a:cs typeface="Gill Sans"/>
                <a:sym typeface="Gill Sans"/>
              </a:rPr>
              <a:t>IHA. (2022). </a:t>
            </a:r>
            <a:r>
              <a:rPr b="0" i="1" lang="en-US" sz="1800" u="none" cap="none" strike="noStrike">
                <a:solidFill>
                  <a:schemeClr val="dk1"/>
                </a:solidFill>
                <a:latin typeface="Gill Sans"/>
                <a:ea typeface="Gill Sans"/>
                <a:cs typeface="Gill Sans"/>
                <a:sym typeface="Gill Sans"/>
              </a:rPr>
              <a:t>International Hydropower Association</a:t>
            </a:r>
            <a:r>
              <a:rPr b="0" i="0" lang="en-US" sz="1800" u="none" cap="none" strike="noStrike">
                <a:solidFill>
                  <a:schemeClr val="dk1"/>
                </a:solidFill>
                <a:latin typeface="Gill Sans"/>
                <a:ea typeface="Gill Sans"/>
                <a:cs typeface="Gill Sans"/>
                <a:sym typeface="Gill Sans"/>
              </a:rPr>
              <a:t>. Retrieved October 8, 2022, from https://www.hydropower.org/country-profiles/nepal</a:t>
            </a:r>
            <a:endParaRPr b="0" i="0" sz="1800" u="none" cap="none" strike="noStrike">
              <a:solidFill>
                <a:schemeClr val="dk1"/>
              </a:solidFill>
              <a:latin typeface="Gill Sans"/>
              <a:ea typeface="Gill Sans"/>
              <a:cs typeface="Gill Sans"/>
              <a:sym typeface="Gill Sans"/>
            </a:endParaRPr>
          </a:p>
          <a:p>
            <a:pPr indent="-228600" lvl="0" marL="228600" marR="0" rtl="0" algn="just">
              <a:lnSpc>
                <a:spcPct val="114000"/>
              </a:lnSpc>
              <a:spcBef>
                <a:spcPts val="0"/>
              </a:spcBef>
              <a:spcAft>
                <a:spcPts val="0"/>
              </a:spcAft>
              <a:buClr>
                <a:schemeClr val="dk1"/>
              </a:buClr>
              <a:buSzPts val="1800"/>
              <a:buFont typeface="Arial"/>
              <a:buChar char="•"/>
            </a:pPr>
            <a:r>
              <a:rPr b="0" i="0" lang="en-US" sz="1800" u="none" cap="none" strike="noStrike">
                <a:solidFill>
                  <a:schemeClr val="dk1"/>
                </a:solidFill>
                <a:latin typeface="Gill Sans"/>
                <a:ea typeface="Gill Sans"/>
                <a:cs typeface="Gill Sans"/>
                <a:sym typeface="Gill Sans"/>
              </a:rPr>
              <a:t>NRDC. (2022). </a:t>
            </a:r>
            <a:r>
              <a:rPr b="0" i="1" lang="en-US" sz="1800" u="none" cap="none" strike="noStrike">
                <a:solidFill>
                  <a:schemeClr val="dk1"/>
                </a:solidFill>
                <a:latin typeface="Gill Sans"/>
                <a:ea typeface="Gill Sans"/>
                <a:cs typeface="Gill Sans"/>
                <a:sym typeface="Gill Sans"/>
              </a:rPr>
              <a:t>Natural Resources Defense Council</a:t>
            </a:r>
            <a:r>
              <a:rPr b="0" i="0" lang="en-US" sz="1800" u="none" cap="none" strike="noStrike">
                <a:solidFill>
                  <a:schemeClr val="dk1"/>
                </a:solidFill>
                <a:latin typeface="Gill Sans"/>
                <a:ea typeface="Gill Sans"/>
                <a:cs typeface="Gill Sans"/>
                <a:sym typeface="Gill Sans"/>
              </a:rPr>
              <a:t>. Retrieved October 8, 2022, from https://www.nrdc.org/stories/global-warming-101#warming</a:t>
            </a:r>
            <a:endParaRPr b="0" i="0" sz="1800" u="none" cap="none" strike="noStrike">
              <a:solidFill>
                <a:schemeClr val="dk1"/>
              </a:solidFill>
              <a:latin typeface="Gill Sans"/>
              <a:ea typeface="Gill Sans"/>
              <a:cs typeface="Gill Sans"/>
              <a:sym typeface="Gill Sans"/>
            </a:endParaRPr>
          </a:p>
          <a:p>
            <a:pPr indent="-228600" lvl="0" marL="228600" marR="0" rtl="0" algn="just">
              <a:lnSpc>
                <a:spcPct val="114000"/>
              </a:lnSpc>
              <a:spcBef>
                <a:spcPts val="0"/>
              </a:spcBef>
              <a:spcAft>
                <a:spcPts val="0"/>
              </a:spcAft>
              <a:buClr>
                <a:schemeClr val="dk1"/>
              </a:buClr>
              <a:buSzPts val="1800"/>
              <a:buFont typeface="Arial"/>
              <a:buChar char="•"/>
            </a:pPr>
            <a:r>
              <a:rPr b="0" i="1" lang="en-US" sz="1800" u="none" cap="none" strike="noStrike">
                <a:solidFill>
                  <a:schemeClr val="dk1"/>
                </a:solidFill>
                <a:latin typeface="Gill Sans"/>
                <a:ea typeface="Gill Sans"/>
                <a:cs typeface="Gill Sans"/>
                <a:sym typeface="Gill Sans"/>
              </a:rPr>
              <a:t>Worldometer</a:t>
            </a:r>
            <a:r>
              <a:rPr b="0" i="0" lang="en-US" sz="1800" u="none" cap="none" strike="noStrike">
                <a:solidFill>
                  <a:schemeClr val="dk1"/>
                </a:solidFill>
                <a:latin typeface="Gill Sans"/>
                <a:ea typeface="Gill Sans"/>
                <a:cs typeface="Gill Sans"/>
                <a:sym typeface="Gill Sans"/>
              </a:rPr>
              <a:t>. (2022). Retrieved September 27, 2022, from https://www.worldometers.info</a:t>
            </a:r>
            <a:endParaRPr b="0" i="0" sz="1800" u="none" cap="none" strike="noStrike">
              <a:solidFill>
                <a:schemeClr val="dk1"/>
              </a:solidFill>
              <a:latin typeface="Gill Sans"/>
              <a:ea typeface="Gill Sans"/>
              <a:cs typeface="Gill Sans"/>
              <a:sym typeface="Gill Sans"/>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48"/>
          <p:cNvSpPr/>
          <p:nvPr/>
        </p:nvSpPr>
        <p:spPr>
          <a:xfrm>
            <a:off x="1219200" y="1752600"/>
            <a:ext cx="685800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rgbClr val="D6DEE1"/>
                </a:solidFill>
                <a:latin typeface="Gill Sans"/>
                <a:ea typeface="Gill Sans"/>
                <a:cs typeface="Gill Sans"/>
                <a:sym typeface="Gill Sans"/>
              </a:rPr>
              <a:t>THANK   YOU</a:t>
            </a:r>
            <a:endParaRPr b="1" sz="5400" cap="none">
              <a:solidFill>
                <a:srgbClr val="D6DEE1"/>
              </a:solidFill>
              <a:latin typeface="Gill Sans"/>
              <a:ea typeface="Gill Sans"/>
              <a:cs typeface="Gill Sans"/>
              <a:sym typeface="Gill Sans"/>
            </a:endParaRPr>
          </a:p>
        </p:txBody>
      </p:sp>
      <p:sp>
        <p:nvSpPr>
          <p:cNvPr id="456" name="Google Shape;456;p4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BooksClassic_16x9">
      <a:dk1>
        <a:srgbClr val="6A3A20"/>
      </a:dk1>
      <a:lt1>
        <a:srgbClr val="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2022-09-08T05:20:25Z</dcterms:created>
  <dc:creator>Manchan Tiwari</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