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9144000"/>
  <p:notesSz cx="6858000" cy="9144000"/>
  <p:embeddedFontLst>
    <p:embeddedFont>
      <p:font typeface="Constantia"/>
      <p:regular r:id="rId46"/>
      <p:bold r:id="rId47"/>
      <p:italic r:id="rId48"/>
      <p:boldItalic r:id="rId49"/>
    </p:embeddedFont>
    <p:embeddedFont>
      <p:font typeface="Gill Sans"/>
      <p:regular r:id="rId50"/>
      <p:bold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2880">
          <p15:clr>
            <a:srgbClr val="A4A3A4"/>
          </p15:clr>
        </p15:guide>
        <p15:guide id="2" orient="horz" pos="216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 uri="http://customooxmlschemas.google.com/">
      <go:slidesCustomData xmlns:go="http://customooxmlschemas.google.com/" r:id="rId52" roundtripDataSignature="AMtx7mjPx6fQiME1OjfMOoUTLeva3WN0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p:guide pos="2160" orient="horz"/>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Constantia-regular.fntdata"/><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Constantia-italic.fntdata"/><Relationship Id="rId47" Type="http://schemas.openxmlformats.org/officeDocument/2006/relationships/font" Target="fonts/Constantia-bold.fntdata"/><Relationship Id="rId49" Type="http://schemas.openxmlformats.org/officeDocument/2006/relationships/font" Target="fonts/Constantia-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GillSans-bold.fntdata"/><Relationship Id="rId50" Type="http://schemas.openxmlformats.org/officeDocument/2006/relationships/font" Target="fonts/GillSans-regular.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indent="-228600" lvl="1" marL="9144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2pPr>
            <a:lvl3pPr indent="-228600" lvl="2" marL="13716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3pPr>
            <a:lvl4pPr indent="-228600" lvl="3" marL="18288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4pPr>
            <a:lvl5pPr indent="-228600" lvl="4" marL="22860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5pPr>
            <a:lvl6pPr indent="-228600" lvl="5" marL="27432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6pPr>
            <a:lvl7pPr indent="-228600" lvl="6" marL="32004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7pPr>
            <a:lvl8pPr indent="-228600" lvl="7" marL="36576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8pPr>
            <a:lvl9pPr indent="-228600" lvl="8" marL="411480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dk1"/>
                </a:solidFill>
                <a:latin typeface="Constantia"/>
                <a:ea typeface="Constantia"/>
                <a:cs typeface="Constantia"/>
                <a:sym typeface="Constantia"/>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onstantia"/>
                <a:ea typeface="Constantia"/>
                <a:cs typeface="Constantia"/>
                <a:sym typeface="Constantia"/>
              </a:rPr>
              <a:t>‹#›</a:t>
            </a:fld>
            <a:endParaRPr b="0" i="0" sz="1200" u="none" cap="none" strike="noStrike">
              <a:solidFill>
                <a:schemeClr val="dk1"/>
              </a:solidFill>
              <a:latin typeface="Constantia"/>
              <a:ea typeface="Constantia"/>
              <a:cs typeface="Constantia"/>
              <a:sym typeface="Constanti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2"/>
          <p:cNvSpPr txBox="1"/>
          <p:nvPr>
            <p:ph type="ctrTitle"/>
          </p:nvPr>
        </p:nvSpPr>
        <p:spPr>
          <a:xfrm>
            <a:off x="1102240" y="2386744"/>
            <a:ext cx="6939520"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500"/>
              <a:buFont typeface="Gill Sans"/>
              <a:buNone/>
              <a:defRPr sz="35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2"/>
          <p:cNvSpPr txBox="1"/>
          <p:nvPr>
            <p:ph idx="1" type="subTitle"/>
          </p:nvPr>
        </p:nvSpPr>
        <p:spPr>
          <a:xfrm>
            <a:off x="2021396" y="4352544"/>
            <a:ext cx="5101209" cy="1239894"/>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1000"/>
              </a:spcBef>
              <a:spcAft>
                <a:spcPts val="0"/>
              </a:spcAft>
              <a:buSzPts val="1900"/>
              <a:buNone/>
              <a:defRPr sz="1900">
                <a:solidFill>
                  <a:srgbClr val="3F3F3F"/>
                </a:solidFill>
              </a:defRPr>
            </a:lvl1pPr>
            <a:lvl2pPr lvl="1" algn="ctr">
              <a:lnSpc>
                <a:spcPct val="100000"/>
              </a:lnSpc>
              <a:spcBef>
                <a:spcPts val="1000"/>
              </a:spcBef>
              <a:spcAft>
                <a:spcPts val="0"/>
              </a:spcAft>
              <a:buSzPts val="1900"/>
              <a:buNone/>
              <a:defRPr sz="1900"/>
            </a:lvl2pPr>
            <a:lvl3pPr lvl="2" algn="ctr">
              <a:lnSpc>
                <a:spcPct val="100000"/>
              </a:lnSpc>
              <a:spcBef>
                <a:spcPts val="1000"/>
              </a:spcBef>
              <a:spcAft>
                <a:spcPts val="0"/>
              </a:spcAft>
              <a:buSzPts val="1800"/>
              <a:buNone/>
              <a:defRPr sz="1800"/>
            </a:lvl3pPr>
            <a:lvl4pPr lvl="3" algn="ctr">
              <a:lnSpc>
                <a:spcPct val="100000"/>
              </a:lnSpc>
              <a:spcBef>
                <a:spcPts val="1000"/>
              </a:spcBef>
              <a:spcAft>
                <a:spcPts val="0"/>
              </a:spcAft>
              <a:buSzPts val="1600"/>
              <a:buNone/>
              <a:defRPr sz="1600"/>
            </a:lvl4pPr>
            <a:lvl5pPr lvl="4" algn="ctr">
              <a:lnSpc>
                <a:spcPct val="100000"/>
              </a:lnSpc>
              <a:spcBef>
                <a:spcPts val="1000"/>
              </a:spcBef>
              <a:spcAft>
                <a:spcPts val="0"/>
              </a:spcAft>
              <a:buSzPts val="1600"/>
              <a:buNone/>
              <a:defRPr sz="1600"/>
            </a:lvl5pPr>
            <a:lvl6pPr lvl="5" algn="ctr">
              <a:lnSpc>
                <a:spcPct val="100000"/>
              </a:lnSpc>
              <a:spcBef>
                <a:spcPts val="1000"/>
              </a:spcBef>
              <a:spcAft>
                <a:spcPts val="0"/>
              </a:spcAft>
              <a:buSzPts val="1600"/>
              <a:buNone/>
              <a:defRPr sz="1600"/>
            </a:lvl6pPr>
            <a:lvl7pPr lvl="6" algn="ctr">
              <a:lnSpc>
                <a:spcPct val="100000"/>
              </a:lnSpc>
              <a:spcBef>
                <a:spcPts val="1000"/>
              </a:spcBef>
              <a:spcAft>
                <a:spcPts val="0"/>
              </a:spcAft>
              <a:buSzPts val="1600"/>
              <a:buNone/>
              <a:defRPr sz="1600"/>
            </a:lvl7pPr>
            <a:lvl8pPr lvl="7" algn="ctr">
              <a:lnSpc>
                <a:spcPct val="100000"/>
              </a:lnSpc>
              <a:spcBef>
                <a:spcPts val="1000"/>
              </a:spcBef>
              <a:spcAft>
                <a:spcPts val="0"/>
              </a:spcAft>
              <a:buSzPts val="1600"/>
              <a:buNone/>
              <a:defRPr sz="1600"/>
            </a:lvl8pPr>
            <a:lvl9pPr lvl="8" algn="ctr">
              <a:lnSpc>
                <a:spcPct val="100000"/>
              </a:lnSpc>
              <a:spcBef>
                <a:spcPts val="1000"/>
              </a:spcBef>
              <a:spcAft>
                <a:spcPts val="0"/>
              </a:spcAft>
              <a:buSzPts val="1600"/>
              <a:buNone/>
              <a:defRPr sz="1600"/>
            </a:lvl9pPr>
          </a:lstStyle>
          <a:p/>
        </p:txBody>
      </p:sp>
      <p:sp>
        <p:nvSpPr>
          <p:cNvPr id="18" name="Google Shape;18;p42"/>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2"/>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3"/>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3"/>
          <p:cNvSpPr txBox="1"/>
          <p:nvPr>
            <p:ph idx="1" type="body"/>
          </p:nvPr>
        </p:nvSpPr>
        <p:spPr>
          <a:xfrm>
            <a:off x="1606045" y="2638045"/>
            <a:ext cx="5937755" cy="310198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24" name="Google Shape;24;p43"/>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3"/>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4"/>
          <p:cNvSpPr txBox="1"/>
          <p:nvPr>
            <p:ph type="title"/>
          </p:nvPr>
        </p:nvSpPr>
        <p:spPr>
          <a:xfrm>
            <a:off x="1106424" y="2386744"/>
            <a:ext cx="6940296" cy="164592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lvl1pPr lvl="0" algn="ctr">
              <a:lnSpc>
                <a:spcPct val="90000"/>
              </a:lnSpc>
              <a:spcBef>
                <a:spcPts val="0"/>
              </a:spcBef>
              <a:spcAft>
                <a:spcPts val="0"/>
              </a:spcAft>
              <a:buClr>
                <a:srgbClr val="262626"/>
              </a:buClr>
              <a:buSzPts val="3500"/>
              <a:buFont typeface="Gill Sans"/>
              <a:buNone/>
              <a:defRPr sz="35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4"/>
          <p:cNvSpPr txBox="1"/>
          <p:nvPr>
            <p:ph idx="1" type="body"/>
          </p:nvPr>
        </p:nvSpPr>
        <p:spPr>
          <a:xfrm>
            <a:off x="2021396" y="4352465"/>
            <a:ext cx="5101209" cy="1265082"/>
          </a:xfrm>
          <a:prstGeom prst="rect">
            <a:avLst/>
          </a:prstGeom>
          <a:noFill/>
          <a:ln>
            <a:noFill/>
          </a:ln>
        </p:spPr>
        <p:txBody>
          <a:bodyPr anchorCtr="1" anchor="t" bIns="45700" lIns="91425" spcFirstLastPara="1" rIns="91425" wrap="square" tIns="45700">
            <a:normAutofit/>
          </a:bodyPr>
          <a:lstStyle>
            <a:lvl1pPr indent="-228600" lvl="0" marL="457200" algn="l">
              <a:lnSpc>
                <a:spcPct val="100000"/>
              </a:lnSpc>
              <a:spcBef>
                <a:spcPts val="1000"/>
              </a:spcBef>
              <a:spcAft>
                <a:spcPts val="0"/>
              </a:spcAft>
              <a:buSzPts val="1900"/>
              <a:buNone/>
              <a:defRPr sz="1900">
                <a:solidFill>
                  <a:schemeClr val="dk1"/>
                </a:solidFill>
              </a:defRPr>
            </a:lvl1pPr>
            <a:lvl2pPr indent="-228600" lvl="1" marL="914400" algn="l">
              <a:lnSpc>
                <a:spcPct val="100000"/>
              </a:lnSpc>
              <a:spcBef>
                <a:spcPts val="1000"/>
              </a:spcBef>
              <a:spcAft>
                <a:spcPts val="0"/>
              </a:spcAft>
              <a:buSzPts val="1900"/>
              <a:buNone/>
              <a:defRPr sz="1900">
                <a:solidFill>
                  <a:srgbClr val="888888"/>
                </a:solidFill>
              </a:defRPr>
            </a:lvl2pPr>
            <a:lvl3pPr indent="-228600" lvl="2" marL="1371600" algn="l">
              <a:lnSpc>
                <a:spcPct val="100000"/>
              </a:lnSpc>
              <a:spcBef>
                <a:spcPts val="1000"/>
              </a:spcBef>
              <a:spcAft>
                <a:spcPts val="0"/>
              </a:spcAft>
              <a:buSzPts val="1800"/>
              <a:buNone/>
              <a:defRPr sz="1800">
                <a:solidFill>
                  <a:srgbClr val="888888"/>
                </a:solidFill>
              </a:defRPr>
            </a:lvl3pPr>
            <a:lvl4pPr indent="-228600" lvl="3" marL="1828800" algn="l">
              <a:lnSpc>
                <a:spcPct val="100000"/>
              </a:lnSpc>
              <a:spcBef>
                <a:spcPts val="1000"/>
              </a:spcBef>
              <a:spcAft>
                <a:spcPts val="0"/>
              </a:spcAft>
              <a:buSzPts val="1600"/>
              <a:buNone/>
              <a:defRPr sz="1600">
                <a:solidFill>
                  <a:srgbClr val="888888"/>
                </a:solidFill>
              </a:defRPr>
            </a:lvl4pPr>
            <a:lvl5pPr indent="-228600" lvl="4" marL="2286000" algn="l">
              <a:lnSpc>
                <a:spcPct val="100000"/>
              </a:lnSpc>
              <a:spcBef>
                <a:spcPts val="1000"/>
              </a:spcBef>
              <a:spcAft>
                <a:spcPts val="0"/>
              </a:spcAft>
              <a:buSzPts val="1600"/>
              <a:buNone/>
              <a:defRPr sz="1600">
                <a:solidFill>
                  <a:srgbClr val="888888"/>
                </a:solidFill>
              </a:defRPr>
            </a:lvl5pPr>
            <a:lvl6pPr indent="-228600" lvl="5" marL="2743200" algn="l">
              <a:lnSpc>
                <a:spcPct val="100000"/>
              </a:lnSpc>
              <a:spcBef>
                <a:spcPts val="1000"/>
              </a:spcBef>
              <a:spcAft>
                <a:spcPts val="0"/>
              </a:spcAft>
              <a:buSzPts val="1600"/>
              <a:buNone/>
              <a:defRPr sz="1600">
                <a:solidFill>
                  <a:srgbClr val="888888"/>
                </a:solidFill>
              </a:defRPr>
            </a:lvl6pPr>
            <a:lvl7pPr indent="-228600" lvl="6" marL="3200400" algn="l">
              <a:lnSpc>
                <a:spcPct val="100000"/>
              </a:lnSpc>
              <a:spcBef>
                <a:spcPts val="1000"/>
              </a:spcBef>
              <a:spcAft>
                <a:spcPts val="0"/>
              </a:spcAft>
              <a:buSzPts val="1600"/>
              <a:buNone/>
              <a:defRPr sz="1600">
                <a:solidFill>
                  <a:srgbClr val="888888"/>
                </a:solidFill>
              </a:defRPr>
            </a:lvl7pPr>
            <a:lvl8pPr indent="-228600" lvl="7" marL="3657600" algn="l">
              <a:lnSpc>
                <a:spcPct val="100000"/>
              </a:lnSpc>
              <a:spcBef>
                <a:spcPts val="1000"/>
              </a:spcBef>
              <a:spcAft>
                <a:spcPts val="0"/>
              </a:spcAft>
              <a:buSzPts val="1600"/>
              <a:buNone/>
              <a:defRPr sz="1600">
                <a:solidFill>
                  <a:srgbClr val="888888"/>
                </a:solidFill>
              </a:defRPr>
            </a:lvl8pPr>
            <a:lvl9pPr indent="-228600" lvl="8" marL="4114800" algn="l">
              <a:lnSpc>
                <a:spcPct val="100000"/>
              </a:lnSpc>
              <a:spcBef>
                <a:spcPts val="1000"/>
              </a:spcBef>
              <a:spcAft>
                <a:spcPts val="0"/>
              </a:spcAft>
              <a:buSzPts val="1600"/>
              <a:buNone/>
              <a:defRPr sz="1600">
                <a:solidFill>
                  <a:srgbClr val="888888"/>
                </a:solidFill>
              </a:defRPr>
            </a:lvl9pPr>
          </a:lstStyle>
          <a:p/>
        </p:txBody>
      </p:sp>
      <p:sp>
        <p:nvSpPr>
          <p:cNvPr id="30" name="Google Shape;30;p44"/>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4"/>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5"/>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5"/>
          <p:cNvSpPr txBox="1"/>
          <p:nvPr>
            <p:ph idx="1" type="body"/>
          </p:nvPr>
        </p:nvSpPr>
        <p:spPr>
          <a:xfrm>
            <a:off x="1102239" y="2638044"/>
            <a:ext cx="3288023"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36" name="Google Shape;36;p45"/>
          <p:cNvSpPr txBox="1"/>
          <p:nvPr>
            <p:ph idx="2" type="body"/>
          </p:nvPr>
        </p:nvSpPr>
        <p:spPr>
          <a:xfrm>
            <a:off x="4753737" y="2638044"/>
            <a:ext cx="3290516" cy="310198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37" name="Google Shape;37;p45"/>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5"/>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6"/>
          <p:cNvSpPr txBox="1"/>
          <p:nvPr>
            <p:ph idx="1" type="body"/>
          </p:nvPr>
        </p:nvSpPr>
        <p:spPr>
          <a:xfrm>
            <a:off x="1102239" y="2313434"/>
            <a:ext cx="3288024"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chemeClr val="dk2"/>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42" name="Google Shape;42;p46"/>
          <p:cNvSpPr txBox="1"/>
          <p:nvPr>
            <p:ph idx="2" type="body"/>
          </p:nvPr>
        </p:nvSpPr>
        <p:spPr>
          <a:xfrm>
            <a:off x="1102239" y="3143250"/>
            <a:ext cx="3288024"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3" name="Google Shape;43;p46"/>
          <p:cNvSpPr txBox="1"/>
          <p:nvPr>
            <p:ph idx="3" type="body"/>
          </p:nvPr>
        </p:nvSpPr>
        <p:spPr>
          <a:xfrm>
            <a:off x="4753737" y="3143250"/>
            <a:ext cx="3290516" cy="259677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30200" lvl="4" marL="2286000" algn="l">
              <a:lnSpc>
                <a:spcPct val="100000"/>
              </a:lnSpc>
              <a:spcBef>
                <a:spcPts val="1000"/>
              </a:spcBef>
              <a:spcAft>
                <a:spcPts val="0"/>
              </a:spcAft>
              <a:buSzPts val="16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4" name="Google Shape;44;p46"/>
          <p:cNvSpPr txBox="1"/>
          <p:nvPr>
            <p:ph idx="4" type="body"/>
          </p:nvPr>
        </p:nvSpPr>
        <p:spPr>
          <a:xfrm>
            <a:off x="4753737" y="2313434"/>
            <a:ext cx="3290516" cy="704087"/>
          </a:xfrm>
          <a:prstGeom prst="rect">
            <a:avLst/>
          </a:prstGeom>
          <a:noFill/>
          <a:ln>
            <a:noFill/>
          </a:ln>
        </p:spPr>
        <p:txBody>
          <a:bodyPr anchorCtr="1" anchor="b" bIns="45700" lIns="91425" spcFirstLastPara="1" rIns="91425" wrap="square" tIns="45700">
            <a:normAutofit/>
          </a:bodyPr>
          <a:lstStyle>
            <a:lvl1pPr indent="-228600" lvl="0" marL="457200" algn="ctr">
              <a:lnSpc>
                <a:spcPct val="100000"/>
              </a:lnSpc>
              <a:spcBef>
                <a:spcPts val="1000"/>
              </a:spcBef>
              <a:spcAft>
                <a:spcPts val="0"/>
              </a:spcAft>
              <a:buSzPts val="1900"/>
              <a:buNone/>
              <a:defRPr b="0" sz="1900" cap="none">
                <a:solidFill>
                  <a:schemeClr val="dk2"/>
                </a:solidFill>
              </a:defRPr>
            </a:lvl1pPr>
            <a:lvl2pPr indent="-228600" lvl="1" marL="914400" algn="l">
              <a:lnSpc>
                <a:spcPct val="100000"/>
              </a:lnSpc>
              <a:spcBef>
                <a:spcPts val="1000"/>
              </a:spcBef>
              <a:spcAft>
                <a:spcPts val="0"/>
              </a:spcAft>
              <a:buSzPts val="1900"/>
              <a:buNone/>
              <a:defRPr b="1" sz="19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45" name="Google Shape;45;p46"/>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6"/>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48" name="Google Shape;48;p46"/>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7"/>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7"/>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7"/>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8"/>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8"/>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9"/>
          <p:cNvSpPr/>
          <p:nvPr/>
        </p:nvSpPr>
        <p:spPr>
          <a:xfrm>
            <a:off x="4572000" y="0"/>
            <a:ext cx="4572000" cy="6858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49"/>
          <p:cNvSpPr txBox="1"/>
          <p:nvPr>
            <p:ph type="title"/>
          </p:nvPr>
        </p:nvSpPr>
        <p:spPr>
          <a:xfrm>
            <a:off x="640703" y="2243829"/>
            <a:ext cx="3290594" cy="1141497"/>
          </a:xfrm>
          <a:prstGeom prst="rect">
            <a:avLst/>
          </a:prstGeom>
          <a:solidFill>
            <a:srgbClr val="FFFFFF"/>
          </a:solidFill>
          <a:ln cap="flat" cmpd="sng" w="9525">
            <a:solidFill>
              <a:srgbClr val="404040"/>
            </a:solidFill>
            <a:prstDash val="solid"/>
            <a:round/>
            <a:headEnd len="sm" w="sm" type="none"/>
            <a:tailEnd len="sm" w="sm" type="none"/>
          </a:ln>
        </p:spPr>
        <p:txBody>
          <a:bodyPr anchorCtr="1" anchor="ctr" bIns="182875" lIns="182875" spcFirstLastPara="1" rIns="182875" wrap="square" tIns="182875">
            <a:normAutofit/>
          </a:bodyPr>
          <a:lstStyle>
            <a:lvl1pPr lvl="0" algn="ctr">
              <a:lnSpc>
                <a:spcPct val="90000"/>
              </a:lnSpc>
              <a:spcBef>
                <a:spcPts val="0"/>
              </a:spcBef>
              <a:spcAft>
                <a:spcPts val="0"/>
              </a:spcAft>
              <a:buClr>
                <a:srgbClr val="262626"/>
              </a:buClr>
              <a:buSzPts val="2100"/>
              <a:buFont typeface="Gill Sans"/>
              <a:buNone/>
              <a:defRPr sz="21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49"/>
          <p:cNvSpPr txBox="1"/>
          <p:nvPr>
            <p:ph idx="1" type="body"/>
          </p:nvPr>
        </p:nvSpPr>
        <p:spPr>
          <a:xfrm>
            <a:off x="5052060" y="804672"/>
            <a:ext cx="3611880" cy="5248656"/>
          </a:xfrm>
          <a:prstGeom prst="rect">
            <a:avLst/>
          </a:prstGeom>
          <a:noFill/>
          <a:ln>
            <a:noFill/>
          </a:ln>
        </p:spPr>
        <p:txBody>
          <a:bodyPr anchorCtr="0" anchor="t" bIns="45700" lIns="91425" spcFirstLastPara="1" rIns="91425" wrap="square" tIns="45700">
            <a:normAutofit/>
          </a:bodyPr>
          <a:lstStyle>
            <a:lvl1pPr indent="-349250" lvl="0" marL="457200" algn="l">
              <a:lnSpc>
                <a:spcPct val="100000"/>
              </a:lnSpc>
              <a:spcBef>
                <a:spcPts val="1000"/>
              </a:spcBef>
              <a:spcAft>
                <a:spcPts val="0"/>
              </a:spcAft>
              <a:buSzPts val="1900"/>
              <a:buChar char="•"/>
              <a:defRPr sz="1900">
                <a:solidFill>
                  <a:schemeClr val="dk1"/>
                </a:solidFill>
              </a:defRPr>
            </a:lvl1pPr>
            <a:lvl2pPr indent="-330200" lvl="1" marL="914400" algn="l">
              <a:lnSpc>
                <a:spcPct val="100000"/>
              </a:lnSpc>
              <a:spcBef>
                <a:spcPts val="1000"/>
              </a:spcBef>
              <a:spcAft>
                <a:spcPts val="0"/>
              </a:spcAft>
              <a:buSzPts val="1600"/>
              <a:buChar char="•"/>
              <a:defRPr sz="1600">
                <a:solidFill>
                  <a:schemeClr val="dk1"/>
                </a:solidFill>
              </a:defRPr>
            </a:lvl2pPr>
            <a:lvl3pPr indent="-330200" lvl="2" marL="1371600" algn="l">
              <a:lnSpc>
                <a:spcPct val="100000"/>
              </a:lnSpc>
              <a:spcBef>
                <a:spcPts val="1000"/>
              </a:spcBef>
              <a:spcAft>
                <a:spcPts val="0"/>
              </a:spcAft>
              <a:buSzPts val="1600"/>
              <a:buChar char="•"/>
              <a:defRPr sz="1600">
                <a:solidFill>
                  <a:schemeClr val="dk1"/>
                </a:solidFill>
              </a:defRPr>
            </a:lvl3pPr>
            <a:lvl4pPr indent="-330200" lvl="3" marL="1828800" algn="l">
              <a:lnSpc>
                <a:spcPct val="100000"/>
              </a:lnSpc>
              <a:spcBef>
                <a:spcPts val="1000"/>
              </a:spcBef>
              <a:spcAft>
                <a:spcPts val="0"/>
              </a:spcAft>
              <a:buSzPts val="1600"/>
              <a:buChar char="•"/>
              <a:defRPr sz="1600">
                <a:solidFill>
                  <a:schemeClr val="dk1"/>
                </a:solidFill>
              </a:defRPr>
            </a:lvl4pPr>
            <a:lvl5pPr indent="-330200" lvl="4" marL="2286000" algn="l">
              <a:lnSpc>
                <a:spcPct val="100000"/>
              </a:lnSpc>
              <a:spcBef>
                <a:spcPts val="1000"/>
              </a:spcBef>
              <a:spcAft>
                <a:spcPts val="0"/>
              </a:spcAft>
              <a:buSzPts val="1600"/>
              <a:buChar char="•"/>
              <a:defRPr sz="1600">
                <a:solidFill>
                  <a:schemeClr val="dk1"/>
                </a:solidFill>
              </a:defRPr>
            </a:lvl5pPr>
            <a:lvl6pPr indent="-330200" lvl="5" marL="2743200" algn="l">
              <a:lnSpc>
                <a:spcPct val="100000"/>
              </a:lnSpc>
              <a:spcBef>
                <a:spcPts val="1000"/>
              </a:spcBef>
              <a:spcAft>
                <a:spcPts val="0"/>
              </a:spcAft>
              <a:buSzPts val="1600"/>
              <a:buChar char="•"/>
              <a:defRPr sz="1600"/>
            </a:lvl6pPr>
            <a:lvl7pPr indent="-330200" lvl="6" marL="3200400" algn="l">
              <a:lnSpc>
                <a:spcPct val="100000"/>
              </a:lnSpc>
              <a:spcBef>
                <a:spcPts val="1000"/>
              </a:spcBef>
              <a:spcAft>
                <a:spcPts val="0"/>
              </a:spcAft>
              <a:buSzPts val="1600"/>
              <a:buChar char="•"/>
              <a:defRPr sz="1600"/>
            </a:lvl7pPr>
            <a:lvl8pPr indent="-330200" lvl="7" marL="3657600" algn="l">
              <a:lnSpc>
                <a:spcPct val="100000"/>
              </a:lnSpc>
              <a:spcBef>
                <a:spcPts val="1000"/>
              </a:spcBef>
              <a:spcAft>
                <a:spcPts val="0"/>
              </a:spcAft>
              <a:buSzPts val="1600"/>
              <a:buChar char="•"/>
              <a:defRPr sz="1600"/>
            </a:lvl8pPr>
            <a:lvl9pPr indent="-330200" lvl="8" marL="4114800" algn="l">
              <a:lnSpc>
                <a:spcPct val="100000"/>
              </a:lnSpc>
              <a:spcBef>
                <a:spcPts val="1000"/>
              </a:spcBef>
              <a:spcAft>
                <a:spcPts val="0"/>
              </a:spcAft>
              <a:buSzPts val="1600"/>
              <a:buChar char="•"/>
              <a:defRPr sz="1600"/>
            </a:lvl9pPr>
          </a:lstStyle>
          <a:p/>
        </p:txBody>
      </p:sp>
      <p:sp>
        <p:nvSpPr>
          <p:cNvPr id="62" name="Google Shape;62;p49"/>
          <p:cNvSpPr txBox="1"/>
          <p:nvPr>
            <p:ph idx="2" type="body"/>
          </p:nvPr>
        </p:nvSpPr>
        <p:spPr>
          <a:xfrm>
            <a:off x="862965" y="3549918"/>
            <a:ext cx="2846070" cy="2194036"/>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262626"/>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63" name="Google Shape;63;p49"/>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9"/>
          <p:cNvSpPr txBox="1"/>
          <p:nvPr>
            <p:ph idx="11" type="ftr"/>
          </p:nvPr>
        </p:nvSpPr>
        <p:spPr>
          <a:xfrm>
            <a:off x="640703" y="6236208"/>
            <a:ext cx="3806398" cy="320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6" name="Shape 66"/>
        <p:cNvGrpSpPr/>
        <p:nvPr/>
      </p:nvGrpSpPr>
      <p:grpSpPr>
        <a:xfrm>
          <a:off x="0" y="0"/>
          <a:ext cx="0" cy="0"/>
          <a:chOff x="0" y="0"/>
          <a:chExt cx="0" cy="0"/>
        </a:xfrm>
      </p:grpSpPr>
      <p:sp>
        <p:nvSpPr>
          <p:cNvPr id="67" name="Google Shape;67;p50"/>
          <p:cNvSpPr txBox="1"/>
          <p:nvPr>
            <p:ph type="title"/>
          </p:nvPr>
        </p:nvSpPr>
        <p:spPr>
          <a:xfrm>
            <a:off x="640080" y="2243828"/>
            <a:ext cx="3291840" cy="1143000"/>
          </a:xfrm>
          <a:prstGeom prst="rect">
            <a:avLst/>
          </a:prstGeom>
          <a:solidFill>
            <a:srgbClr val="FFFFFF"/>
          </a:solidFill>
          <a:ln cap="flat" cmpd="sng" w="9525">
            <a:solidFill>
              <a:srgbClr val="262626"/>
            </a:solidFill>
            <a:prstDash val="solid"/>
            <a:round/>
            <a:headEnd len="sm" w="sm" type="none"/>
            <a:tailEnd len="sm" w="sm" type="none"/>
          </a:ln>
        </p:spPr>
        <p:txBody>
          <a:bodyPr anchorCtr="1" anchor="ctr" bIns="182875" lIns="182875" spcFirstLastPara="1" rIns="182875" wrap="square" tIns="182875">
            <a:noAutofit/>
          </a:bodyPr>
          <a:lstStyle>
            <a:lvl1pPr lvl="0" algn="ctr">
              <a:lnSpc>
                <a:spcPct val="90000"/>
              </a:lnSpc>
              <a:spcBef>
                <a:spcPts val="0"/>
              </a:spcBef>
              <a:spcAft>
                <a:spcPts val="0"/>
              </a:spcAft>
              <a:buClr>
                <a:srgbClr val="262626"/>
              </a:buClr>
              <a:buSzPts val="2100"/>
              <a:buFont typeface="Gill Sans"/>
              <a:buNone/>
              <a:defRPr sz="21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0"/>
          <p:cNvSpPr/>
          <p:nvPr>
            <p:ph idx="2" type="pic"/>
          </p:nvPr>
        </p:nvSpPr>
        <p:spPr>
          <a:xfrm>
            <a:off x="4572000" y="0"/>
            <a:ext cx="4576573" cy="6858000"/>
          </a:xfrm>
          <a:prstGeom prst="rect">
            <a:avLst/>
          </a:prstGeom>
          <a:solidFill>
            <a:schemeClr val="lt1"/>
          </a:solidFill>
          <a:ln>
            <a:noFill/>
          </a:ln>
        </p:spPr>
      </p:sp>
      <p:sp>
        <p:nvSpPr>
          <p:cNvPr id="69" name="Google Shape;69;p50"/>
          <p:cNvSpPr txBox="1"/>
          <p:nvPr>
            <p:ph idx="1" type="body"/>
          </p:nvPr>
        </p:nvSpPr>
        <p:spPr>
          <a:xfrm>
            <a:off x="862965" y="3549919"/>
            <a:ext cx="2846070" cy="2194037"/>
          </a:xfrm>
          <a:prstGeom prst="rect">
            <a:avLst/>
          </a:prstGeom>
          <a:noFill/>
          <a:ln>
            <a:noFill/>
          </a:ln>
        </p:spPr>
        <p:txBody>
          <a:bodyPr anchorCtr="1" anchor="t" bIns="45700" lIns="91425" spcFirstLastPara="1" rIns="91425" wrap="square" tIns="45700">
            <a:normAutofit/>
          </a:bodyPr>
          <a:lstStyle>
            <a:lvl1pPr indent="-228600" lvl="0" marL="457200" algn="ctr">
              <a:lnSpc>
                <a:spcPct val="100000"/>
              </a:lnSpc>
              <a:spcBef>
                <a:spcPts val="1000"/>
              </a:spcBef>
              <a:spcAft>
                <a:spcPts val="0"/>
              </a:spcAft>
              <a:buSzPts val="1500"/>
              <a:buNone/>
              <a:defRPr sz="1500">
                <a:solidFill>
                  <a:srgbClr val="262626"/>
                </a:solidFill>
              </a:defRPr>
            </a:lvl1pPr>
            <a:lvl2pPr indent="-228600" lvl="1" marL="914400" algn="l">
              <a:lnSpc>
                <a:spcPct val="100000"/>
              </a:lnSpc>
              <a:spcBef>
                <a:spcPts val="1000"/>
              </a:spcBef>
              <a:spcAft>
                <a:spcPts val="0"/>
              </a:spcAft>
              <a:buSzPts val="1400"/>
              <a:buNone/>
              <a:defRPr sz="1400"/>
            </a:lvl2pPr>
            <a:lvl3pPr indent="-228600" lvl="2" marL="1371600" algn="l">
              <a:lnSpc>
                <a:spcPct val="100000"/>
              </a:lnSpc>
              <a:spcBef>
                <a:spcPts val="1000"/>
              </a:spcBef>
              <a:spcAft>
                <a:spcPts val="0"/>
              </a:spcAft>
              <a:buSzPts val="1200"/>
              <a:buNone/>
              <a:defRPr sz="1200"/>
            </a:lvl3pPr>
            <a:lvl4pPr indent="-228600" lvl="3" marL="1828800" algn="l">
              <a:lnSpc>
                <a:spcPct val="100000"/>
              </a:lnSpc>
              <a:spcBef>
                <a:spcPts val="1000"/>
              </a:spcBef>
              <a:spcAft>
                <a:spcPts val="0"/>
              </a:spcAft>
              <a:buSzPts val="1000"/>
              <a:buNone/>
              <a:defRPr sz="1000"/>
            </a:lvl4pPr>
            <a:lvl5pPr indent="-228600" lvl="4" marL="2286000" algn="l">
              <a:lnSpc>
                <a:spcPct val="100000"/>
              </a:lnSpc>
              <a:spcBef>
                <a:spcPts val="1000"/>
              </a:spcBef>
              <a:spcAft>
                <a:spcPts val="0"/>
              </a:spcAft>
              <a:buSzPts val="1000"/>
              <a:buNone/>
              <a:defRPr sz="1000"/>
            </a:lvl5pPr>
            <a:lvl6pPr indent="-228600" lvl="5" marL="2743200" algn="l">
              <a:lnSpc>
                <a:spcPct val="100000"/>
              </a:lnSpc>
              <a:spcBef>
                <a:spcPts val="1000"/>
              </a:spcBef>
              <a:spcAft>
                <a:spcPts val="0"/>
              </a:spcAft>
              <a:buSzPts val="1000"/>
              <a:buNone/>
              <a:defRPr sz="1000"/>
            </a:lvl6pPr>
            <a:lvl7pPr indent="-228600" lvl="6" marL="3200400" algn="l">
              <a:lnSpc>
                <a:spcPct val="100000"/>
              </a:lnSpc>
              <a:spcBef>
                <a:spcPts val="1000"/>
              </a:spcBef>
              <a:spcAft>
                <a:spcPts val="0"/>
              </a:spcAft>
              <a:buSzPts val="1000"/>
              <a:buNone/>
              <a:defRPr sz="1000"/>
            </a:lvl7pPr>
            <a:lvl8pPr indent="-228600" lvl="7" marL="3657600" algn="l">
              <a:lnSpc>
                <a:spcPct val="100000"/>
              </a:lnSpc>
              <a:spcBef>
                <a:spcPts val="1000"/>
              </a:spcBef>
              <a:spcAft>
                <a:spcPts val="0"/>
              </a:spcAft>
              <a:buSzPts val="1000"/>
              <a:buNone/>
              <a:defRPr sz="1000"/>
            </a:lvl8pPr>
            <a:lvl9pPr indent="-228600" lvl="8" marL="4114800" algn="l">
              <a:lnSpc>
                <a:spcPct val="100000"/>
              </a:lnSpc>
              <a:spcBef>
                <a:spcPts val="1000"/>
              </a:spcBef>
              <a:spcAft>
                <a:spcPts val="0"/>
              </a:spcAft>
              <a:buSzPts val="1000"/>
              <a:buNone/>
              <a:defRPr sz="1000"/>
            </a:lvl9pPr>
          </a:lstStyle>
          <a:p/>
        </p:txBody>
      </p:sp>
      <p:sp>
        <p:nvSpPr>
          <p:cNvPr id="70" name="Google Shape;70;p50"/>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0"/>
          <p:cNvSpPr txBox="1"/>
          <p:nvPr>
            <p:ph idx="11" type="ftr"/>
          </p:nvPr>
        </p:nvSpPr>
        <p:spPr>
          <a:xfrm>
            <a:off x="640080" y="6236208"/>
            <a:ext cx="3803904" cy="320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3" name="Shape 73"/>
        <p:cNvGrpSpPr/>
        <p:nvPr/>
      </p:nvGrpSpPr>
      <p:grpSpPr>
        <a:xfrm>
          <a:off x="0" y="0"/>
          <a:ext cx="0" cy="0"/>
          <a:chOff x="0" y="0"/>
          <a:chExt cx="0" cy="0"/>
        </a:xfrm>
      </p:grpSpPr>
      <p:sp>
        <p:nvSpPr>
          <p:cNvPr id="74" name="Google Shape;74;p51"/>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1"/>
          <p:cNvSpPr txBox="1"/>
          <p:nvPr>
            <p:ph idx="1" type="body"/>
          </p:nvPr>
        </p:nvSpPr>
        <p:spPr>
          <a:xfrm rot="5400000">
            <a:off x="3023931" y="1220159"/>
            <a:ext cx="3101983" cy="5937755"/>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76" name="Google Shape;76;p51"/>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1"/>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9" name="Shape 79"/>
        <p:cNvGrpSpPr/>
        <p:nvPr/>
      </p:nvGrpSpPr>
      <p:grpSpPr>
        <a:xfrm>
          <a:off x="0" y="0"/>
          <a:ext cx="0" cy="0"/>
          <a:chOff x="0" y="0"/>
          <a:chExt cx="0" cy="0"/>
        </a:xfrm>
      </p:grpSpPr>
      <p:sp>
        <p:nvSpPr>
          <p:cNvPr id="80" name="Google Shape;80;p52"/>
          <p:cNvSpPr txBox="1"/>
          <p:nvPr>
            <p:ph type="title"/>
          </p:nvPr>
        </p:nvSpPr>
        <p:spPr>
          <a:xfrm rot="5400000">
            <a:off x="4525077" y="2902017"/>
            <a:ext cx="4983480" cy="1053966"/>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algn="ctr">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2"/>
          <p:cNvSpPr txBox="1"/>
          <p:nvPr>
            <p:ph idx="1" type="body"/>
          </p:nvPr>
        </p:nvSpPr>
        <p:spPr>
          <a:xfrm rot="5400000">
            <a:off x="1472393" y="1070913"/>
            <a:ext cx="4983480" cy="4716174"/>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82" name="Google Shape;82;p52"/>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2"/>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2F2F2"/>
        </a:solidFill>
      </p:bgPr>
    </p:bg>
    <p:spTree>
      <p:nvGrpSpPr>
        <p:cNvPr id="9" name="Shape 9"/>
        <p:cNvGrpSpPr/>
        <p:nvPr/>
      </p:nvGrpSpPr>
      <p:grpSpPr>
        <a:xfrm>
          <a:off x="0" y="0"/>
          <a:ext cx="0" cy="0"/>
          <a:chOff x="0" y="0"/>
          <a:chExt cx="0" cy="0"/>
        </a:xfrm>
      </p:grpSpPr>
      <p:sp>
        <p:nvSpPr>
          <p:cNvPr id="10" name="Google Shape;10;p41"/>
          <p:cNvSpPr txBox="1"/>
          <p:nvPr>
            <p:ph type="title"/>
          </p:nvPr>
        </p:nvSpPr>
        <p:spPr>
          <a:xfrm>
            <a:off x="1606045" y="964692"/>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lvl1pPr lvl="0" marR="0" rtl="0" algn="ctr">
              <a:lnSpc>
                <a:spcPct val="90000"/>
              </a:lnSpc>
              <a:spcBef>
                <a:spcPts val="0"/>
              </a:spcBef>
              <a:spcAft>
                <a:spcPts val="0"/>
              </a:spcAft>
              <a:buClr>
                <a:srgbClr val="262626"/>
              </a:buClr>
              <a:buSzPts val="2600"/>
              <a:buFont typeface="Gill Sans"/>
              <a:buNone/>
              <a:defRPr b="0" i="0" sz="2600" u="none" cap="none" strike="noStrike">
                <a:solidFill>
                  <a:srgbClr val="262626"/>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1"/>
          <p:cNvSpPr txBox="1"/>
          <p:nvPr>
            <p:ph idx="1" type="body"/>
          </p:nvPr>
        </p:nvSpPr>
        <p:spPr>
          <a:xfrm>
            <a:off x="1606045" y="2638045"/>
            <a:ext cx="5937755" cy="3101983"/>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2"/>
              </a:buClr>
              <a:buSzPts val="1800"/>
              <a:buFont typeface="Arial"/>
              <a:buChar char="•"/>
              <a:defRPr b="0" i="0" sz="1800" u="none" cap="none" strike="noStrike">
                <a:solidFill>
                  <a:srgbClr val="262626"/>
                </a:solidFill>
                <a:latin typeface="Gill Sans"/>
                <a:ea typeface="Gill Sans"/>
                <a:cs typeface="Gill Sans"/>
                <a:sym typeface="Gill Sans"/>
              </a:defRPr>
            </a:lvl1pPr>
            <a:lvl2pPr indent="-330200" lvl="1" marL="9144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2pPr>
            <a:lvl3pPr indent="-330200" lvl="2" marL="13716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3pPr>
            <a:lvl4pPr indent="-330200" lvl="3" marL="18288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4pPr>
            <a:lvl5pPr indent="-330200" lvl="4" marL="2286000" marR="0" rtl="0" algn="l">
              <a:lnSpc>
                <a:spcPct val="100000"/>
              </a:lnSpc>
              <a:spcBef>
                <a:spcPts val="1000"/>
              </a:spcBef>
              <a:spcAft>
                <a:spcPts val="0"/>
              </a:spcAft>
              <a:buClr>
                <a:schemeClr val="accent2"/>
              </a:buClr>
              <a:buSzPts val="1600"/>
              <a:buFont typeface="Arial"/>
              <a:buChar char="•"/>
              <a:defRPr b="0" i="0" sz="1600" u="none" cap="none" strike="noStrike">
                <a:solidFill>
                  <a:srgbClr val="262626"/>
                </a:solidFill>
                <a:latin typeface="Gill Sans"/>
                <a:ea typeface="Gill Sans"/>
                <a:cs typeface="Gill Sans"/>
                <a:sym typeface="Gill Sans"/>
              </a:defRPr>
            </a:lvl5pPr>
            <a:lvl6pPr indent="-330200" lvl="5" marL="27432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6pPr>
            <a:lvl7pPr indent="-330200" lvl="6" marL="32004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7pPr>
            <a:lvl8pPr indent="-330200" lvl="7" marL="36576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8pPr>
            <a:lvl9pPr indent="-330200" lvl="8" marL="4114800" marR="0" rtl="0" algn="l">
              <a:lnSpc>
                <a:spcPct val="100000"/>
              </a:lnSpc>
              <a:spcBef>
                <a:spcPts val="1000"/>
              </a:spcBef>
              <a:spcAft>
                <a:spcPts val="0"/>
              </a:spcAft>
              <a:buClr>
                <a:schemeClr val="accent2"/>
              </a:buClr>
              <a:buSzPts val="1600"/>
              <a:buFont typeface="Arial"/>
              <a:buChar char="•"/>
              <a:defRPr b="0" i="0" sz="1600" u="none" cap="none" strike="noStrike">
                <a:solidFill>
                  <a:schemeClr val="dk1"/>
                </a:solidFill>
                <a:latin typeface="Gill Sans"/>
                <a:ea typeface="Gill Sans"/>
                <a:cs typeface="Gill Sans"/>
                <a:sym typeface="Gill Sans"/>
              </a:defRPr>
            </a:lvl9pPr>
          </a:lstStyle>
          <a:p/>
        </p:txBody>
      </p:sp>
      <p:sp>
        <p:nvSpPr>
          <p:cNvPr id="12" name="Google Shape;12;p41"/>
          <p:cNvSpPr txBox="1"/>
          <p:nvPr>
            <p:ph idx="10" type="dt"/>
          </p:nvPr>
        </p:nvSpPr>
        <p:spPr>
          <a:xfrm>
            <a:off x="5978943" y="6238816"/>
            <a:ext cx="2065310" cy="323968"/>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3" name="Google Shape;13;p41"/>
          <p:cNvSpPr txBox="1"/>
          <p:nvPr>
            <p:ph idx="11" type="ftr"/>
          </p:nvPr>
        </p:nvSpPr>
        <p:spPr>
          <a:xfrm>
            <a:off x="1102239" y="6236208"/>
            <a:ext cx="4556664" cy="320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4" name="Google Shape;14;p4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lvl1pPr indent="0" lvl="0" marL="0" marR="0" rtl="0" algn="ctr">
              <a:spcBef>
                <a:spcPts val="0"/>
              </a:spcBef>
              <a:buNone/>
              <a:defRPr b="0" i="0" sz="1100" u="none" cap="none" strike="noStrike">
                <a:solidFill>
                  <a:srgbClr val="FFFFFF"/>
                </a:solidFill>
                <a:latin typeface="Gill Sans"/>
                <a:ea typeface="Gill Sans"/>
                <a:cs typeface="Gill Sans"/>
                <a:sym typeface="Gill Sans"/>
              </a:defRPr>
            </a:lvl1pPr>
            <a:lvl2pPr indent="0" lvl="1" marL="0" marR="0" rtl="0" algn="ctr">
              <a:spcBef>
                <a:spcPts val="0"/>
              </a:spcBef>
              <a:buNone/>
              <a:defRPr b="0" i="0" sz="1100" u="none" cap="none" strike="noStrike">
                <a:solidFill>
                  <a:srgbClr val="FFFFFF"/>
                </a:solidFill>
                <a:latin typeface="Gill Sans"/>
                <a:ea typeface="Gill Sans"/>
                <a:cs typeface="Gill Sans"/>
                <a:sym typeface="Gill Sans"/>
              </a:defRPr>
            </a:lvl2pPr>
            <a:lvl3pPr indent="0" lvl="2" marL="0" marR="0" rtl="0" algn="ctr">
              <a:spcBef>
                <a:spcPts val="0"/>
              </a:spcBef>
              <a:buNone/>
              <a:defRPr b="0" i="0" sz="1100" u="none" cap="none" strike="noStrike">
                <a:solidFill>
                  <a:srgbClr val="FFFFFF"/>
                </a:solidFill>
                <a:latin typeface="Gill Sans"/>
                <a:ea typeface="Gill Sans"/>
                <a:cs typeface="Gill Sans"/>
                <a:sym typeface="Gill Sans"/>
              </a:defRPr>
            </a:lvl3pPr>
            <a:lvl4pPr indent="0" lvl="3" marL="0" marR="0" rtl="0" algn="ctr">
              <a:spcBef>
                <a:spcPts val="0"/>
              </a:spcBef>
              <a:buNone/>
              <a:defRPr b="0" i="0" sz="1100" u="none" cap="none" strike="noStrike">
                <a:solidFill>
                  <a:srgbClr val="FFFFFF"/>
                </a:solidFill>
                <a:latin typeface="Gill Sans"/>
                <a:ea typeface="Gill Sans"/>
                <a:cs typeface="Gill Sans"/>
                <a:sym typeface="Gill Sans"/>
              </a:defRPr>
            </a:lvl4pPr>
            <a:lvl5pPr indent="0" lvl="4" marL="0" marR="0" rtl="0" algn="ctr">
              <a:spcBef>
                <a:spcPts val="0"/>
              </a:spcBef>
              <a:buNone/>
              <a:defRPr b="0" i="0" sz="1100" u="none" cap="none" strike="noStrike">
                <a:solidFill>
                  <a:srgbClr val="FFFFFF"/>
                </a:solidFill>
                <a:latin typeface="Gill Sans"/>
                <a:ea typeface="Gill Sans"/>
                <a:cs typeface="Gill Sans"/>
                <a:sym typeface="Gill Sans"/>
              </a:defRPr>
            </a:lvl5pPr>
            <a:lvl6pPr indent="0" lvl="5" marL="0" marR="0" rtl="0" algn="ctr">
              <a:spcBef>
                <a:spcPts val="0"/>
              </a:spcBef>
              <a:buNone/>
              <a:defRPr b="0" i="0" sz="1100" u="none" cap="none" strike="noStrike">
                <a:solidFill>
                  <a:srgbClr val="FFFFFF"/>
                </a:solidFill>
                <a:latin typeface="Gill Sans"/>
                <a:ea typeface="Gill Sans"/>
                <a:cs typeface="Gill Sans"/>
                <a:sym typeface="Gill Sans"/>
              </a:defRPr>
            </a:lvl6pPr>
            <a:lvl7pPr indent="0" lvl="6" marL="0" marR="0" rtl="0" algn="ctr">
              <a:spcBef>
                <a:spcPts val="0"/>
              </a:spcBef>
              <a:buNone/>
              <a:defRPr b="0" i="0" sz="1100" u="none" cap="none" strike="noStrike">
                <a:solidFill>
                  <a:srgbClr val="FFFFFF"/>
                </a:solidFill>
                <a:latin typeface="Gill Sans"/>
                <a:ea typeface="Gill Sans"/>
                <a:cs typeface="Gill Sans"/>
                <a:sym typeface="Gill Sans"/>
              </a:defRPr>
            </a:lvl7pPr>
            <a:lvl8pPr indent="0" lvl="7" marL="0" marR="0" rtl="0" algn="ctr">
              <a:spcBef>
                <a:spcPts val="0"/>
              </a:spcBef>
              <a:buNone/>
              <a:defRPr b="0" i="0" sz="1100" u="none" cap="none" strike="noStrike">
                <a:solidFill>
                  <a:srgbClr val="FFFFFF"/>
                </a:solidFill>
                <a:latin typeface="Gill Sans"/>
                <a:ea typeface="Gill Sans"/>
                <a:cs typeface="Gill Sans"/>
                <a:sym typeface="Gill Sans"/>
              </a:defRPr>
            </a:lvl8pPr>
            <a:lvl9pPr indent="0" lvl="8" marL="0" marR="0" rtl="0" algn="ctr">
              <a:spcBef>
                <a:spcPts val="0"/>
              </a:spcBef>
              <a:buNone/>
              <a:defRPr b="0" i="0" sz="1100" u="none" cap="none" strike="noStrike">
                <a:solidFill>
                  <a:srgbClr val="FFFFFF"/>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mc:Choice Requires="p14">
      <p:transition spd="slow" p14:dur="700">
        <p:fade/>
      </p:transition>
    </mc:Choice>
    <mc:Fallback>
      <p:transition spd="slow">
        <p:fade/>
      </p:transition>
    </mc:Fallback>
  </mc:AlternateConten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5.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6.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7.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ctrTitle"/>
          </p:nvPr>
        </p:nvSpPr>
        <p:spPr>
          <a:xfrm>
            <a:off x="1427932" y="1256735"/>
            <a:ext cx="6430966" cy="1962660"/>
          </a:xfrm>
          <a:prstGeom prst="rect">
            <a:avLst/>
          </a:prstGeom>
          <a:solidFill>
            <a:srgbClr val="FFFFFF"/>
          </a:solidFill>
          <a:ln cap="flat" cmpd="sng" w="38100">
            <a:solidFill>
              <a:srgbClr val="404040"/>
            </a:solidFill>
            <a:prstDash val="solid"/>
            <a:round/>
            <a:headEnd len="sm" w="sm" type="none"/>
            <a:tailEnd len="sm" w="sm" type="none"/>
          </a:ln>
        </p:spPr>
        <p:txBody>
          <a:bodyPr anchorCtr="1" anchor="ctr" bIns="182875" lIns="274300" spcFirstLastPara="1" rIns="274300" wrap="square" tIns="182875">
            <a:normAutofit/>
          </a:bodyPr>
          <a:lstStyle/>
          <a:p>
            <a:pPr indent="0" lvl="0" marL="0" rtl="0" algn="ctr">
              <a:lnSpc>
                <a:spcPct val="90000"/>
              </a:lnSpc>
              <a:spcBef>
                <a:spcPts val="0"/>
              </a:spcBef>
              <a:spcAft>
                <a:spcPts val="0"/>
              </a:spcAft>
              <a:buClr>
                <a:srgbClr val="C00000"/>
              </a:buClr>
              <a:buSzPts val="3500"/>
              <a:buFont typeface="Gill Sans"/>
              <a:buNone/>
            </a:pPr>
            <a:r>
              <a:rPr lang="en-US">
                <a:solidFill>
                  <a:srgbClr val="C00000"/>
                </a:solidFill>
              </a:rPr>
              <a:t>ENERGY, ENVIRONMENT </a:t>
            </a:r>
            <a:br>
              <a:rPr lang="en-US">
                <a:solidFill>
                  <a:srgbClr val="C00000"/>
                </a:solidFill>
              </a:rPr>
            </a:br>
            <a:r>
              <a:rPr lang="en-US">
                <a:solidFill>
                  <a:srgbClr val="C00000"/>
                </a:solidFill>
              </a:rPr>
              <a:t>AND </a:t>
            </a:r>
            <a:br>
              <a:rPr lang="en-US">
                <a:solidFill>
                  <a:srgbClr val="C00000"/>
                </a:solidFill>
              </a:rPr>
            </a:br>
            <a:r>
              <a:rPr lang="en-US">
                <a:solidFill>
                  <a:srgbClr val="C00000"/>
                </a:solidFill>
              </a:rPr>
              <a:t>SOCIETY</a:t>
            </a:r>
            <a:endParaRPr/>
          </a:p>
        </p:txBody>
      </p:sp>
      <p:sp>
        <p:nvSpPr>
          <p:cNvPr id="90" name="Google Shape;90;p1"/>
          <p:cNvSpPr txBox="1"/>
          <p:nvPr>
            <p:ph idx="1" type="subTitle"/>
          </p:nvPr>
        </p:nvSpPr>
        <p:spPr>
          <a:xfrm>
            <a:off x="885311" y="3350525"/>
            <a:ext cx="7373377" cy="1813794"/>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800"/>
              <a:buNone/>
            </a:pPr>
            <a:r>
              <a:rPr lang="en-US" sz="2800">
                <a:solidFill>
                  <a:schemeClr val="dk1"/>
                </a:solidFill>
              </a:rPr>
              <a:t>Chapter - 4</a:t>
            </a:r>
            <a:endParaRPr/>
          </a:p>
          <a:p>
            <a:pPr indent="0" lvl="0" marL="0" rtl="0" algn="ctr">
              <a:lnSpc>
                <a:spcPct val="100000"/>
              </a:lnSpc>
              <a:spcBef>
                <a:spcPts val="1000"/>
              </a:spcBef>
              <a:spcAft>
                <a:spcPts val="0"/>
              </a:spcAft>
              <a:buSzPts val="2800"/>
              <a:buNone/>
            </a:pPr>
            <a:r>
              <a:rPr i="1" lang="en-US" sz="2800">
                <a:solidFill>
                  <a:schemeClr val="dk1"/>
                </a:solidFill>
              </a:rPr>
              <a:t>Types of Energy Sources, Solar Radiation</a:t>
            </a:r>
            <a:endParaRPr/>
          </a:p>
          <a:p>
            <a:pPr indent="0" lvl="0" marL="0" rtl="0" algn="ctr">
              <a:lnSpc>
                <a:spcPct val="100000"/>
              </a:lnSpc>
              <a:spcBef>
                <a:spcPts val="1000"/>
              </a:spcBef>
              <a:spcAft>
                <a:spcPts val="0"/>
              </a:spcAft>
              <a:buSzPts val="2800"/>
              <a:buNone/>
            </a:pPr>
            <a:r>
              <a:t/>
            </a:r>
            <a:endParaRPr sz="2800"/>
          </a:p>
          <a:p>
            <a:pPr indent="0" lvl="0" marL="0" rtl="0" algn="ctr">
              <a:lnSpc>
                <a:spcPct val="100000"/>
              </a:lnSpc>
              <a:spcBef>
                <a:spcPts val="1000"/>
              </a:spcBef>
              <a:spcAft>
                <a:spcPts val="0"/>
              </a:spcAft>
              <a:buSzPts val="2800"/>
              <a:buNone/>
            </a:pPr>
            <a:r>
              <a:rPr lang="en-US" sz="2800"/>
              <a:t>Assoc. Prof. Manchan Tiwari</a:t>
            </a:r>
            <a:endParaRPr/>
          </a:p>
          <a:p>
            <a:pPr indent="0" lvl="0" marL="0" rtl="0" algn="ctr">
              <a:lnSpc>
                <a:spcPct val="100000"/>
              </a:lnSpc>
              <a:spcBef>
                <a:spcPts val="1000"/>
              </a:spcBef>
              <a:spcAft>
                <a:spcPts val="0"/>
              </a:spcAft>
              <a:buSzPts val="2800"/>
              <a:buNone/>
            </a:pPr>
            <a:r>
              <a:rPr lang="en-US" sz="2800"/>
              <a:t>Kathmandu Engineering College</a:t>
            </a:r>
            <a:endParaRPr/>
          </a:p>
          <a:p>
            <a:pPr indent="0" lvl="0" marL="0" rtl="0" algn="ctr">
              <a:lnSpc>
                <a:spcPct val="100000"/>
              </a:lnSpc>
              <a:spcBef>
                <a:spcPts val="1000"/>
              </a:spcBef>
              <a:spcAft>
                <a:spcPts val="0"/>
              </a:spcAft>
              <a:buSzPts val="2800"/>
              <a:buNone/>
            </a:pPr>
            <a:r>
              <a:rPr lang="en-US" sz="2800"/>
              <a:t>Nepal</a:t>
            </a:r>
            <a:endParaRPr/>
          </a:p>
        </p:txBody>
      </p:sp>
      <p:sp>
        <p:nvSpPr>
          <p:cNvPr id="91" name="Google Shape;91;p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1325491" y="304800"/>
            <a:ext cx="6493018" cy="1272772"/>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Autofit/>
          </a:bodyPr>
          <a:lstStyle/>
          <a:p>
            <a:pPr indent="0" lvl="0" marL="0" rtl="0" algn="ctr">
              <a:lnSpc>
                <a:spcPct val="90000"/>
              </a:lnSpc>
              <a:spcBef>
                <a:spcPts val="0"/>
              </a:spcBef>
              <a:spcAft>
                <a:spcPts val="0"/>
              </a:spcAft>
              <a:buClr>
                <a:srgbClr val="C00000"/>
              </a:buClr>
              <a:buSzPts val="3200"/>
              <a:buFont typeface="Gill Sans"/>
              <a:buNone/>
            </a:pPr>
            <a:r>
              <a:rPr lang="en-US" sz="3200">
                <a:solidFill>
                  <a:srgbClr val="C00000"/>
                </a:solidFill>
              </a:rPr>
              <a:t>LEARNING OBJECTIVES OF THE LECTURE</a:t>
            </a:r>
            <a:endParaRPr/>
          </a:p>
        </p:txBody>
      </p:sp>
      <p:sp>
        <p:nvSpPr>
          <p:cNvPr id="97" name="Google Shape;97;p2"/>
          <p:cNvSpPr txBox="1"/>
          <p:nvPr>
            <p:ph idx="1" type="body"/>
          </p:nvPr>
        </p:nvSpPr>
        <p:spPr>
          <a:xfrm>
            <a:off x="609600" y="1905000"/>
            <a:ext cx="7996272" cy="4114800"/>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Types of Renewable Energy Sources</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Advantages of Renewable Energy Sources</a:t>
            </a:r>
            <a:endParaRPr/>
          </a:p>
          <a:p>
            <a:pPr indent="-342900" lvl="0" marL="342900" marR="0" rtl="0" algn="just">
              <a:lnSpc>
                <a:spcPct val="150000"/>
              </a:lnSpc>
              <a:spcBef>
                <a:spcPts val="0"/>
              </a:spcBef>
              <a:spcAft>
                <a:spcPts val="0"/>
              </a:spcAft>
              <a:buSzPts val="1800"/>
              <a:buFont typeface="Noto Sans Symbols"/>
              <a:buChar char="✔"/>
            </a:pPr>
            <a:r>
              <a:rPr lang="en-US">
                <a:latin typeface="Times New Roman"/>
                <a:ea typeface="Times New Roman"/>
                <a:cs typeface="Times New Roman"/>
                <a:sym typeface="Times New Roman"/>
              </a:rPr>
              <a:t>Basics of Solar Radiation</a:t>
            </a:r>
            <a:endParaRPr/>
          </a:p>
          <a:p>
            <a:pPr indent="-342900" lvl="0" marL="342900" marR="0" rtl="0" algn="just">
              <a:lnSpc>
                <a:spcPct val="150000"/>
              </a:lnSpc>
              <a:spcBef>
                <a:spcPts val="0"/>
              </a:spcBef>
              <a:spcAft>
                <a:spcPts val="0"/>
              </a:spcAft>
              <a:buSzPts val="1800"/>
              <a:buFont typeface="Noto Sans Symbols"/>
              <a:buChar char="✔"/>
            </a:pPr>
            <a:r>
              <a:rPr lang="en-US">
                <a:latin typeface="Times New Roman"/>
                <a:ea typeface="Times New Roman"/>
                <a:cs typeface="Times New Roman"/>
                <a:sym typeface="Times New Roman"/>
              </a:rPr>
              <a:t>Important terminologies of Solar Radiation</a:t>
            </a:r>
            <a:endParaRPr sz="1800">
              <a:latin typeface="Times New Roman"/>
              <a:ea typeface="Times New Roman"/>
              <a:cs typeface="Times New Roman"/>
              <a:sym typeface="Times New Roman"/>
            </a:endParaRPr>
          </a:p>
          <a:p>
            <a:pPr indent="0" lvl="0" marL="0" rtl="0" algn="l">
              <a:lnSpc>
                <a:spcPct val="100000"/>
              </a:lnSpc>
              <a:spcBef>
                <a:spcPts val="1000"/>
              </a:spcBef>
              <a:spcAft>
                <a:spcPts val="0"/>
              </a:spcAft>
              <a:buSzPts val="2800"/>
              <a:buNone/>
            </a:pPr>
            <a:r>
              <a:t/>
            </a:r>
            <a:endParaRPr sz="2800"/>
          </a:p>
        </p:txBody>
      </p:sp>
      <p:sp>
        <p:nvSpPr>
          <p:cNvPr id="98" name="Google Shape;98;p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1603122"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CLASSIFICATION OF ENERGY SOURCES</a:t>
            </a:r>
            <a:endParaRPr/>
          </a:p>
        </p:txBody>
      </p:sp>
      <p:sp>
        <p:nvSpPr>
          <p:cNvPr id="104" name="Google Shape;104;p3"/>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Commercial and Non-commercial energy resources</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Renewable and Non-renewable energy resources</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Conventional and Non-conventional energy resources</a:t>
            </a:r>
            <a:endParaRPr/>
          </a:p>
          <a:p>
            <a:pPr indent="-101600" lvl="0" marL="228600" rtl="0" algn="just">
              <a:lnSpc>
                <a:spcPct val="100000"/>
              </a:lnSpc>
              <a:spcBef>
                <a:spcPts val="2000"/>
              </a:spcBef>
              <a:spcAft>
                <a:spcPts val="0"/>
              </a:spcAft>
              <a:buSzPts val="2000"/>
              <a:buNone/>
            </a:pPr>
            <a:r>
              <a:t/>
            </a:r>
            <a:endParaRPr sz="2000"/>
          </a:p>
        </p:txBody>
      </p:sp>
      <p:sp>
        <p:nvSpPr>
          <p:cNvPr id="105" name="Google Shape;105;p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4"/>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RENEWABLE ENERGY SOURCES</a:t>
            </a:r>
            <a:endParaRPr/>
          </a:p>
        </p:txBody>
      </p:sp>
      <p:sp>
        <p:nvSpPr>
          <p:cNvPr id="111" name="Google Shape;111;p4"/>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SzPts val="1800"/>
              <a:buChar char="•"/>
            </a:pPr>
            <a:r>
              <a:rPr lang="en-US" sz="1800">
                <a:latin typeface="Times New Roman"/>
                <a:ea typeface="Times New Roman"/>
                <a:cs typeface="Times New Roman"/>
                <a:sym typeface="Times New Roman"/>
              </a:rPr>
              <a:t>Renewable energy sources are often non-conventional energy sources. The various types of renewable energy sources are</a:t>
            </a:r>
            <a:endParaRPr/>
          </a:p>
          <a:p>
            <a:pPr indent="-228600" lvl="1" marL="457200" rtl="0" algn="just">
              <a:lnSpc>
                <a:spcPct val="150000"/>
              </a:lnSpc>
              <a:spcBef>
                <a:spcPts val="1000"/>
              </a:spcBef>
              <a:spcAft>
                <a:spcPts val="0"/>
              </a:spcAft>
              <a:buSzPts val="1600"/>
              <a:buChar char="•"/>
            </a:pPr>
            <a:r>
              <a:rPr lang="en-US">
                <a:latin typeface="Times New Roman"/>
                <a:ea typeface="Times New Roman"/>
                <a:cs typeface="Times New Roman"/>
                <a:sym typeface="Times New Roman"/>
              </a:rPr>
              <a:t>Solar Energy</a:t>
            </a:r>
            <a:endParaRPr/>
          </a:p>
          <a:p>
            <a:pPr indent="-228600" lvl="1" marL="457200" rtl="0" algn="just">
              <a:lnSpc>
                <a:spcPct val="150000"/>
              </a:lnSpc>
              <a:spcBef>
                <a:spcPts val="0"/>
              </a:spcBef>
              <a:spcAft>
                <a:spcPts val="0"/>
              </a:spcAft>
              <a:buSzPts val="1600"/>
              <a:buChar char="•"/>
            </a:pPr>
            <a:r>
              <a:rPr lang="en-US">
                <a:latin typeface="Times New Roman"/>
                <a:ea typeface="Times New Roman"/>
                <a:cs typeface="Times New Roman"/>
                <a:sym typeface="Times New Roman"/>
              </a:rPr>
              <a:t>Wind Energy</a:t>
            </a:r>
            <a:endParaRPr/>
          </a:p>
          <a:p>
            <a:pPr indent="-228600" lvl="1" marL="457200" rtl="0" algn="just">
              <a:lnSpc>
                <a:spcPct val="150000"/>
              </a:lnSpc>
              <a:spcBef>
                <a:spcPts val="0"/>
              </a:spcBef>
              <a:spcAft>
                <a:spcPts val="0"/>
              </a:spcAft>
              <a:buSzPts val="1600"/>
              <a:buChar char="•"/>
            </a:pPr>
            <a:r>
              <a:rPr lang="en-US">
                <a:latin typeface="Times New Roman"/>
                <a:ea typeface="Times New Roman"/>
                <a:cs typeface="Times New Roman"/>
                <a:sym typeface="Times New Roman"/>
              </a:rPr>
              <a:t>Geothermal Energy</a:t>
            </a:r>
            <a:endParaRPr/>
          </a:p>
          <a:p>
            <a:pPr indent="-228600" lvl="1" marL="457200" rtl="0" algn="just">
              <a:lnSpc>
                <a:spcPct val="150000"/>
              </a:lnSpc>
              <a:spcBef>
                <a:spcPts val="0"/>
              </a:spcBef>
              <a:spcAft>
                <a:spcPts val="0"/>
              </a:spcAft>
              <a:buSzPts val="1600"/>
              <a:buChar char="•"/>
            </a:pPr>
            <a:r>
              <a:rPr lang="en-US">
                <a:latin typeface="Times New Roman"/>
                <a:ea typeface="Times New Roman"/>
                <a:cs typeface="Times New Roman"/>
                <a:sym typeface="Times New Roman"/>
              </a:rPr>
              <a:t>Biomass </a:t>
            </a:r>
            <a:endParaRPr/>
          </a:p>
          <a:p>
            <a:pPr indent="-228600" lvl="1" marL="457200" rtl="0" algn="just">
              <a:lnSpc>
                <a:spcPct val="150000"/>
              </a:lnSpc>
              <a:spcBef>
                <a:spcPts val="0"/>
              </a:spcBef>
              <a:spcAft>
                <a:spcPts val="0"/>
              </a:spcAft>
              <a:buSzPts val="1600"/>
              <a:buChar char="•"/>
            </a:pPr>
            <a:r>
              <a:rPr lang="en-US">
                <a:latin typeface="Times New Roman"/>
                <a:ea typeface="Times New Roman"/>
                <a:cs typeface="Times New Roman"/>
                <a:sym typeface="Times New Roman"/>
              </a:rPr>
              <a:t>Ocean Energy and Tidal Energy</a:t>
            </a:r>
            <a:endParaRPr/>
          </a:p>
          <a:p>
            <a:pPr indent="-228600" lvl="1" marL="457200" rtl="0" algn="just">
              <a:lnSpc>
                <a:spcPct val="150000"/>
              </a:lnSpc>
              <a:spcBef>
                <a:spcPts val="0"/>
              </a:spcBef>
              <a:spcAft>
                <a:spcPts val="0"/>
              </a:spcAft>
              <a:buSzPts val="1600"/>
              <a:buChar char="•"/>
            </a:pPr>
            <a:r>
              <a:rPr lang="en-US">
                <a:latin typeface="Times New Roman"/>
                <a:ea typeface="Times New Roman"/>
                <a:cs typeface="Times New Roman"/>
                <a:sym typeface="Times New Roman"/>
              </a:rPr>
              <a:t>Micro-hydro Projects</a:t>
            </a:r>
            <a:endParaRPr>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112" name="Google Shape;112;p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5"/>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ENERGY</a:t>
            </a:r>
            <a:endParaRPr/>
          </a:p>
        </p:txBody>
      </p:sp>
      <p:sp>
        <p:nvSpPr>
          <p:cNvPr id="118" name="Google Shape;118;p5"/>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Solar energy is continuously incident on the earth in form of electromagnetic radiation at the rate if around 1,7 x 10</a:t>
            </a:r>
            <a:r>
              <a:rPr baseline="30000" lang="en-US" sz="2400">
                <a:latin typeface="Times New Roman"/>
                <a:ea typeface="Times New Roman"/>
                <a:cs typeface="Times New Roman"/>
                <a:sym typeface="Times New Roman"/>
              </a:rPr>
              <a:t>17</a:t>
            </a:r>
            <a:r>
              <a:rPr lang="en-US" sz="2400">
                <a:latin typeface="Times New Roman"/>
                <a:ea typeface="Times New Roman"/>
                <a:cs typeface="Times New Roman"/>
                <a:sym typeface="Times New Roman"/>
              </a:rPr>
              <a:t> W (Singal, 2011).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If a person would require 10 kW of energy for sustaining life, then a population of 10 billion will require around 10</a:t>
            </a:r>
            <a:r>
              <a:rPr baseline="30000" lang="en-US" sz="2400">
                <a:latin typeface="Times New Roman"/>
                <a:ea typeface="Times New Roman"/>
                <a:cs typeface="Times New Roman"/>
                <a:sym typeface="Times New Roman"/>
              </a:rPr>
              <a:t>11 </a:t>
            </a:r>
            <a:r>
              <a:rPr lang="en-US" sz="2400">
                <a:latin typeface="Times New Roman"/>
                <a:ea typeface="Times New Roman"/>
                <a:cs typeface="Times New Roman"/>
                <a:sym typeface="Times New Roman"/>
              </a:rPr>
              <a:t>which is much less than the solar energy incident on the earth.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So, theoretically solar energy is sufficient to fulfill all the energy requirement of the people of earth. </a:t>
            </a:r>
            <a:endParaRPr/>
          </a:p>
        </p:txBody>
      </p:sp>
      <p:sp>
        <p:nvSpPr>
          <p:cNvPr id="119" name="Google Shape;119;p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ENERGY</a:t>
            </a:r>
            <a:endParaRPr/>
          </a:p>
        </p:txBody>
      </p:sp>
      <p:sp>
        <p:nvSpPr>
          <p:cNvPr id="125" name="Google Shape;125;p6"/>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However, there are limitations which restrict the actual usage of solar energy such as solar energy is very diffuse, cyclic and often undependable.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However, much of the limitations have been addressed by modern energy conversion devices which either convert solar energy to heat or directly generate electricity in reliable manner. </a:t>
            </a:r>
            <a:endParaRPr sz="2400"/>
          </a:p>
        </p:txBody>
      </p:sp>
      <p:sp>
        <p:nvSpPr>
          <p:cNvPr id="126" name="Google Shape;126;p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ENERGY APPLICATIONS</a:t>
            </a:r>
            <a:endParaRPr/>
          </a:p>
        </p:txBody>
      </p:sp>
      <p:sp>
        <p:nvSpPr>
          <p:cNvPr id="132" name="Google Shape;132;p7"/>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Conversion to electricity (Solar PV)</a:t>
            </a:r>
            <a:endParaRPr/>
          </a:p>
          <a:p>
            <a:pPr indent="-342900" lvl="0" marL="342900" marR="0" rtl="0" algn="just">
              <a:lnSpc>
                <a:spcPct val="150000"/>
              </a:lnSpc>
              <a:spcBef>
                <a:spcPts val="0"/>
              </a:spcBef>
              <a:spcAft>
                <a:spcPts val="0"/>
              </a:spcAft>
              <a:buSzPts val="1800"/>
              <a:buFont typeface="Noto Sans Symbols"/>
              <a:buChar char="∙"/>
            </a:pPr>
            <a:r>
              <a:rPr lang="en-US" sz="1800">
                <a:latin typeface="Times New Roman"/>
                <a:ea typeface="Times New Roman"/>
                <a:cs typeface="Times New Roman"/>
                <a:sym typeface="Times New Roman"/>
              </a:rPr>
              <a:t>Conversion to thermal energy (Solar Thermal)</a:t>
            </a:r>
            <a:endParaRPr/>
          </a:p>
          <a:p>
            <a:pPr indent="-101600" lvl="0" marL="228600" rtl="0" algn="just">
              <a:lnSpc>
                <a:spcPct val="100000"/>
              </a:lnSpc>
              <a:spcBef>
                <a:spcPts val="2000"/>
              </a:spcBef>
              <a:spcAft>
                <a:spcPts val="0"/>
              </a:spcAft>
              <a:buSzPts val="2000"/>
              <a:buNone/>
            </a:pPr>
            <a:r>
              <a:t/>
            </a:r>
            <a:endParaRPr sz="2000"/>
          </a:p>
        </p:txBody>
      </p:sp>
      <p:sp>
        <p:nvSpPr>
          <p:cNvPr id="133" name="Google Shape;133;p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8"/>
          <p:cNvSpPr txBox="1"/>
          <p:nvPr>
            <p:ph type="title"/>
          </p:nvPr>
        </p:nvSpPr>
        <p:spPr>
          <a:xfrm>
            <a:off x="1709820" y="228917"/>
            <a:ext cx="5937900" cy="118860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ENERGY APPLICATIONS</a:t>
            </a:r>
            <a:endParaRPr/>
          </a:p>
        </p:txBody>
      </p:sp>
      <p:sp>
        <p:nvSpPr>
          <p:cNvPr id="139" name="Google Shape;139;p8"/>
          <p:cNvSpPr txBox="1"/>
          <p:nvPr>
            <p:ph idx="1" type="body"/>
          </p:nvPr>
        </p:nvSpPr>
        <p:spPr>
          <a:xfrm>
            <a:off x="253278" y="1543804"/>
            <a:ext cx="4255800" cy="5097300"/>
          </a:xfrm>
          <a:prstGeom prst="rect">
            <a:avLst/>
          </a:prstGeom>
          <a:noFill/>
          <a:ln>
            <a:noFill/>
          </a:ln>
        </p:spPr>
        <p:txBody>
          <a:bodyPr anchorCtr="0" anchor="t" bIns="45700" lIns="91425" spcFirstLastPara="1" rIns="91425" wrap="square" tIns="45700">
            <a:normAutofit/>
          </a:bodyPr>
          <a:lstStyle/>
          <a:p>
            <a:pPr indent="0" lvl="0" marL="0" marR="0" rtl="0" algn="just">
              <a:lnSpc>
                <a:spcPct val="150000"/>
              </a:lnSpc>
              <a:spcBef>
                <a:spcPts val="0"/>
              </a:spcBef>
              <a:spcAft>
                <a:spcPts val="0"/>
              </a:spcAft>
              <a:buSzPts val="1900"/>
              <a:buNone/>
            </a:pPr>
            <a:r>
              <a:rPr lang="en-US" sz="1500">
                <a:latin typeface="Times New Roman"/>
                <a:ea typeface="Times New Roman"/>
                <a:cs typeface="Times New Roman"/>
                <a:sym typeface="Times New Roman"/>
              </a:rPr>
              <a:t>The main applications of solar energy are:</a:t>
            </a:r>
            <a:endParaRPr sz="1500"/>
          </a:p>
          <a:p>
            <a:pPr indent="-221297" lvl="0" marL="228600" rtl="0" algn="just">
              <a:lnSpc>
                <a:spcPct val="150000"/>
              </a:lnSpc>
              <a:spcBef>
                <a:spcPts val="1000"/>
              </a:spcBef>
              <a:spcAft>
                <a:spcPts val="0"/>
              </a:spcAft>
              <a:buSzPts val="1500"/>
              <a:buChar char="•"/>
            </a:pPr>
            <a:r>
              <a:rPr lang="en-US" sz="1500">
                <a:latin typeface="Times New Roman"/>
                <a:ea typeface="Times New Roman"/>
                <a:cs typeface="Times New Roman"/>
                <a:sym typeface="Times New Roman"/>
              </a:rPr>
              <a:t>Heating of buildings</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Cooling of buildings</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AC and refrigeration</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Solar cookers</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Solar water heaters</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Solar air heaters</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Solar water pumping devices</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Building integrated solar photovoltaic</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Community based solar photovoltaic system</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Standalone solar PV power systems</a:t>
            </a:r>
            <a:endParaRPr sz="1500"/>
          </a:p>
          <a:p>
            <a:pPr indent="-221297" lvl="0" marL="228600" rtl="0" algn="just">
              <a:lnSpc>
                <a:spcPct val="150000"/>
              </a:lnSpc>
              <a:spcBef>
                <a:spcPts val="0"/>
              </a:spcBef>
              <a:spcAft>
                <a:spcPts val="0"/>
              </a:spcAft>
              <a:buSzPts val="1500"/>
              <a:buChar char="•"/>
            </a:pPr>
            <a:r>
              <a:rPr lang="en-US" sz="1500">
                <a:latin typeface="Times New Roman"/>
                <a:ea typeface="Times New Roman"/>
                <a:cs typeface="Times New Roman"/>
                <a:sym typeface="Times New Roman"/>
              </a:rPr>
              <a:t>Solar water heating</a:t>
            </a:r>
            <a:endParaRPr sz="1500"/>
          </a:p>
          <a:p>
            <a:pPr indent="-120650" lvl="0" marL="228600" rtl="0" algn="just">
              <a:lnSpc>
                <a:spcPct val="100000"/>
              </a:lnSpc>
              <a:spcBef>
                <a:spcPts val="2000"/>
              </a:spcBef>
              <a:spcAft>
                <a:spcPts val="0"/>
              </a:spcAft>
              <a:buSzPts val="2000"/>
              <a:buNone/>
            </a:pPr>
            <a:r>
              <a:t/>
            </a:r>
            <a:endParaRPr sz="2000"/>
          </a:p>
        </p:txBody>
      </p:sp>
      <p:sp>
        <p:nvSpPr>
          <p:cNvPr id="140" name="Google Shape;140;p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Clr>
                <a:srgbClr val="000000"/>
              </a:buClr>
              <a:buFont typeface="Arial"/>
              <a:buNone/>
            </a:pPr>
            <a:fld id="{00000000-1234-1234-1234-123412341234}" type="slidenum">
              <a:rPr lang="en-US"/>
              <a:t>‹#›</a:t>
            </a:fld>
            <a:endParaRPr/>
          </a:p>
        </p:txBody>
      </p:sp>
      <p:sp>
        <p:nvSpPr>
          <p:cNvPr id="141" name="Google Shape;141;p8"/>
          <p:cNvSpPr txBox="1"/>
          <p:nvPr>
            <p:ph idx="2" type="body"/>
          </p:nvPr>
        </p:nvSpPr>
        <p:spPr>
          <a:xfrm>
            <a:off x="4687700" y="1543800"/>
            <a:ext cx="4038000" cy="5191500"/>
          </a:xfrm>
          <a:prstGeom prst="rect">
            <a:avLst/>
          </a:prstGeom>
        </p:spPr>
        <p:txBody>
          <a:bodyPr anchorCtr="0" anchor="t" bIns="45700" lIns="91425" spcFirstLastPara="1" rIns="91425" wrap="square" tIns="45700">
            <a:normAutofit fontScale="77500" lnSpcReduction="20000"/>
          </a:bodyPr>
          <a:lstStyle/>
          <a:p>
            <a:pPr indent="0" lvl="0" marL="228600" rtl="0" algn="just">
              <a:lnSpc>
                <a:spcPct val="150000"/>
              </a:lnSpc>
              <a:spcBef>
                <a:spcPts val="0"/>
              </a:spcBef>
              <a:spcAft>
                <a:spcPts val="0"/>
              </a:spcAft>
              <a:buNone/>
            </a:pPr>
            <a:r>
              <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water heating</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drying of agricultural and animal products</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distillation on a small community scale</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Salt production by evaporation of seawater or inland brines</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engines from water pumping</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Bio conversion and wind energy which are indirect sources of solar energy</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furnace</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electric power generation</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pond</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Steam generation heated by rotating reflectors</a:t>
            </a:r>
            <a:endParaRPr/>
          </a:p>
          <a:p>
            <a:pPr indent="-219551" lvl="0" marL="228600" rtl="0" algn="just">
              <a:lnSpc>
                <a:spcPct val="150000"/>
              </a:lnSpc>
              <a:spcBef>
                <a:spcPts val="0"/>
              </a:spcBef>
              <a:spcAft>
                <a:spcPts val="0"/>
              </a:spcAft>
              <a:buSzPct val="100000"/>
              <a:buChar char="•"/>
            </a:pPr>
            <a:r>
              <a:rPr lang="en-US" sz="1900">
                <a:latin typeface="Times New Roman"/>
                <a:ea typeface="Times New Roman"/>
                <a:cs typeface="Times New Roman"/>
                <a:sym typeface="Times New Roman"/>
              </a:rPr>
              <a:t>Solar PV cells</a:t>
            </a:r>
            <a:endParaRPr/>
          </a:p>
          <a:p>
            <a:pPr indent="-120650" lvl="0" marL="228600" rtl="0" algn="just">
              <a:spcBef>
                <a:spcPts val="2000"/>
              </a:spcBef>
              <a:spcAft>
                <a:spcPts val="0"/>
              </a:spcAft>
              <a:buClr>
                <a:schemeClr val="dk1"/>
              </a:buClr>
              <a:buSzPct val="100000"/>
              <a:buFont typeface="Arial"/>
              <a:buNone/>
            </a:pPr>
            <a:r>
              <a:t/>
            </a:r>
            <a:endParaRPr sz="2000"/>
          </a:p>
          <a:p>
            <a:pPr indent="0" lvl="0" marL="0" rtl="0" algn="l">
              <a:spcBef>
                <a:spcPts val="100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9"/>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WIND ENERGY</a:t>
            </a:r>
            <a:endParaRPr/>
          </a:p>
        </p:txBody>
      </p:sp>
      <p:sp>
        <p:nvSpPr>
          <p:cNvPr id="147" name="Google Shape;147;p9"/>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Sunlight has to travel varying distance to reach the surface of the earth depending on its latitude.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That is, sunlight reaches perpendicularly at tropical region and becomes more oblique in high latitude region.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This results in uneven heating of the earth’s surface which results in tropical region being hotter than the polar regions. </a:t>
            </a:r>
            <a:endParaRPr/>
          </a:p>
        </p:txBody>
      </p:sp>
      <p:sp>
        <p:nvSpPr>
          <p:cNvPr id="148" name="Google Shape;148;p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0"/>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WIND ENERGY</a:t>
            </a:r>
            <a:endParaRPr/>
          </a:p>
        </p:txBody>
      </p:sp>
      <p:sp>
        <p:nvSpPr>
          <p:cNvPr id="154" name="Google Shape;154;p10"/>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This results in variation of atmospheric pressure at different regions which results in movement of air from high pressure to low pressure regions.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This phenomenon is the principal cause of Earth’s wind system (Boyle, 2013).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This wind energy is dependent mainly on the velocity at which the wind travels and can be harnessed by using different form of wind turbines. </a:t>
            </a:r>
            <a:endParaRPr sz="2400"/>
          </a:p>
        </p:txBody>
      </p:sp>
      <p:sp>
        <p:nvSpPr>
          <p:cNvPr id="155" name="Google Shape;155;p1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1"/>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WIND ENERGY</a:t>
            </a:r>
            <a:endParaRPr/>
          </a:p>
        </p:txBody>
      </p:sp>
      <p:sp>
        <p:nvSpPr>
          <p:cNvPr id="161" name="Google Shape;161;p11"/>
          <p:cNvSpPr txBox="1"/>
          <p:nvPr>
            <p:ph idx="1" type="body"/>
          </p:nvPr>
        </p:nvSpPr>
        <p:spPr>
          <a:xfrm>
            <a:off x="304800" y="1878008"/>
            <a:ext cx="8534400" cy="4446592"/>
          </a:xfrm>
          <a:prstGeom prst="rect">
            <a:avLst/>
          </a:prstGeom>
          <a:blipFill rotWithShape="1">
            <a:blip r:embed="rId3">
              <a:alphaModFix/>
            </a:blip>
            <a:stretch>
              <a:fillRect b="0" l="-1285" r="-1427" t="-2326"/>
            </a:stretch>
          </a:blip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1800"/>
              <a:buChar char="•"/>
            </a:pPr>
            <a:r>
              <a:rPr lang="en-US"/>
              <a:t> </a:t>
            </a:r>
            <a:endParaRPr/>
          </a:p>
        </p:txBody>
      </p:sp>
      <p:sp>
        <p:nvSpPr>
          <p:cNvPr id="162" name="Google Shape;162;p1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2"/>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WIND ENERGY</a:t>
            </a:r>
            <a:endParaRPr/>
          </a:p>
        </p:txBody>
      </p:sp>
      <p:sp>
        <p:nvSpPr>
          <p:cNvPr id="168" name="Google Shape;168;p12"/>
          <p:cNvSpPr txBox="1"/>
          <p:nvPr>
            <p:ph idx="1" type="body"/>
          </p:nvPr>
        </p:nvSpPr>
        <p:spPr>
          <a:xfrm>
            <a:off x="304800" y="1878008"/>
            <a:ext cx="3657600" cy="4446592"/>
          </a:xfrm>
          <a:prstGeom prst="rect">
            <a:avLst/>
          </a:prstGeom>
          <a:noFill/>
          <a:ln>
            <a:noFill/>
          </a:ln>
        </p:spPr>
        <p:txBody>
          <a:bodyPr anchorCtr="0" anchor="t" bIns="45700" lIns="91425" spcFirstLastPara="1" rIns="91425" wrap="square" tIns="45700">
            <a:normAutofit fontScale="70000" lnSpcReduction="20000"/>
          </a:bodyPr>
          <a:lstStyle/>
          <a:p>
            <a:pPr indent="-228600" lvl="0" marL="228600" rtl="0" algn="just">
              <a:lnSpc>
                <a:spcPct val="150000"/>
              </a:lnSpc>
              <a:spcBef>
                <a:spcPts val="0"/>
              </a:spcBef>
              <a:spcAft>
                <a:spcPts val="0"/>
              </a:spcAft>
              <a:buSzPct val="100000"/>
              <a:buChar char="•"/>
            </a:pPr>
            <a:r>
              <a:rPr lang="en-US" sz="2800">
                <a:latin typeface="Times New Roman"/>
                <a:ea typeface="Times New Roman"/>
                <a:cs typeface="Times New Roman"/>
                <a:sym typeface="Times New Roman"/>
              </a:rPr>
              <a:t>Generally rotor diameter of 50m and heights of 100m are typical dimensions for a wind turbine which can produce appreciable amount of power (Singal, 2011). </a:t>
            </a:r>
            <a:endParaRPr/>
          </a:p>
          <a:p>
            <a:pPr indent="-228600" lvl="0" marL="228600" rtl="0" algn="just">
              <a:lnSpc>
                <a:spcPct val="150000"/>
              </a:lnSpc>
              <a:spcBef>
                <a:spcPts val="600"/>
              </a:spcBef>
              <a:spcAft>
                <a:spcPts val="0"/>
              </a:spcAft>
              <a:buSzPct val="100000"/>
              <a:buChar char="•"/>
            </a:pPr>
            <a:r>
              <a:rPr lang="en-US" sz="2800">
                <a:latin typeface="Times New Roman"/>
                <a:ea typeface="Times New Roman"/>
                <a:cs typeface="Times New Roman"/>
                <a:sym typeface="Times New Roman"/>
              </a:rPr>
              <a:t>The large variability of wind has resulted in unreliable power production in wind energy.</a:t>
            </a:r>
            <a:endParaRPr/>
          </a:p>
          <a:p>
            <a:pPr indent="-139700" lvl="0" marL="228600" rtl="0" algn="just">
              <a:lnSpc>
                <a:spcPct val="100000"/>
              </a:lnSpc>
              <a:spcBef>
                <a:spcPts val="1600"/>
              </a:spcBef>
              <a:spcAft>
                <a:spcPts val="0"/>
              </a:spcAft>
              <a:buSzPct val="100000"/>
              <a:buNone/>
            </a:pPr>
            <a:r>
              <a:t/>
            </a:r>
            <a:endParaRPr sz="2000"/>
          </a:p>
        </p:txBody>
      </p:sp>
      <p:sp>
        <p:nvSpPr>
          <p:cNvPr id="169" name="Google Shape;169;p1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descr="Offshore Wind Outlook 2019 – Analysis - IEA" id="170" name="Google Shape;170;p12"/>
          <p:cNvPicPr preferRelativeResize="0"/>
          <p:nvPr/>
        </p:nvPicPr>
        <p:blipFill rotWithShape="1">
          <a:blip r:embed="rId3">
            <a:alphaModFix/>
          </a:blip>
          <a:srcRect b="0" l="0" r="0" t="0"/>
          <a:stretch/>
        </p:blipFill>
        <p:spPr>
          <a:xfrm>
            <a:off x="4072729" y="1878008"/>
            <a:ext cx="5028604" cy="3348038"/>
          </a:xfrm>
          <a:prstGeom prst="rect">
            <a:avLst/>
          </a:prstGeom>
          <a:noFill/>
          <a:ln>
            <a:noFill/>
          </a:ln>
        </p:spPr>
      </p:pic>
      <p:sp>
        <p:nvSpPr>
          <p:cNvPr id="171" name="Google Shape;171;p12"/>
          <p:cNvSpPr txBox="1"/>
          <p:nvPr/>
        </p:nvSpPr>
        <p:spPr>
          <a:xfrm>
            <a:off x="3962400" y="5365057"/>
            <a:ext cx="434340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600" u="none" cap="none" strike="noStrike">
                <a:solidFill>
                  <a:schemeClr val="dk1"/>
                </a:solidFill>
                <a:latin typeface="Gill Sans"/>
                <a:ea typeface="Gill Sans"/>
                <a:cs typeface="Gill Sans"/>
                <a:sym typeface="Gill Sans"/>
              </a:rPr>
              <a:t>Figure: Wind Turbine (Source: IEA 2022)</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3"/>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GEOTHERMAL ENERGY</a:t>
            </a:r>
            <a:endParaRPr/>
          </a:p>
        </p:txBody>
      </p:sp>
      <p:sp>
        <p:nvSpPr>
          <p:cNvPr id="177" name="Google Shape;177;p13"/>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000"/>
              <a:buChar char="•"/>
            </a:pPr>
            <a:r>
              <a:rPr lang="en-US" sz="2000">
                <a:latin typeface="Times New Roman"/>
                <a:ea typeface="Times New Roman"/>
                <a:cs typeface="Times New Roman"/>
                <a:sym typeface="Times New Roman"/>
              </a:rPr>
              <a:t>Earth is composed of inner core, outer core, lower mantle, upper mantle and crust. </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The depth of crust is about 40 kms. </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The temperature is highest at earth’s core. </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At the base of the crust the temperature ranges from 200 to 100 degree Celsius. </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Due to various faults and fractures in earth’s surface (due to earthquakes or surface movement), rain water can seep down such faults for miles. </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After being heated it can return to the surface as steam or hot water. Geothermal springs can reach temperature of 370 degree Celsius (Singal, 2011). </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The heat stored beneath the earth’s crust can be used for various purpose such as space heating, electricity generation, cooking and medicinal purposes. </a:t>
            </a:r>
            <a:endParaRPr sz="2000"/>
          </a:p>
        </p:txBody>
      </p:sp>
      <p:sp>
        <p:nvSpPr>
          <p:cNvPr id="178" name="Google Shape;178;p1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4"/>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BIOMASS</a:t>
            </a:r>
            <a:endParaRPr/>
          </a:p>
        </p:txBody>
      </p:sp>
      <p:sp>
        <p:nvSpPr>
          <p:cNvPr id="184" name="Google Shape;184;p14"/>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Biomass are basically the organic matter derived from various plant and animal sources. Energy derived from such biomass is known as biomass energy.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Biomass is also indirect manifestation of solar energy as the solar energy received by the plants converts carbon dioxide present in the atmosphere to carbohydrates which forms the basis of much complex molecules.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In developing countries, biomass (or in form of biofuels) are the major source of energy.</a:t>
            </a:r>
            <a:endParaRPr/>
          </a:p>
          <a:p>
            <a:pPr indent="-101600" lvl="0" marL="228600" rtl="0" algn="just">
              <a:lnSpc>
                <a:spcPct val="100000"/>
              </a:lnSpc>
              <a:spcBef>
                <a:spcPts val="1000"/>
              </a:spcBef>
              <a:spcAft>
                <a:spcPts val="0"/>
              </a:spcAft>
              <a:buSzPts val="2000"/>
              <a:buNone/>
            </a:pPr>
            <a:r>
              <a:t/>
            </a:r>
            <a:endParaRPr sz="2000"/>
          </a:p>
        </p:txBody>
      </p:sp>
      <p:sp>
        <p:nvSpPr>
          <p:cNvPr id="185" name="Google Shape;185;p1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5"/>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BIOMASS</a:t>
            </a:r>
            <a:endParaRPr/>
          </a:p>
        </p:txBody>
      </p:sp>
      <p:sp>
        <p:nvSpPr>
          <p:cNvPr id="191" name="Google Shape;191;p15"/>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Gaseous and liquid fuels derived from biomass are significant source of power in some countries (Boyle, 2013).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However, biomass or biofuels are considered renewable source of energy only when the rate at which they are consumed is less than the rate at which new plants are regrown which is unfortunately, is often not the case (Boyle, 2013).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Inefficient combustion of biomass can result in significant amount of green house gases to be released in to atmosphere. </a:t>
            </a:r>
            <a:endParaRPr/>
          </a:p>
          <a:p>
            <a:pPr indent="-101600" lvl="0" marL="228600" rtl="0" algn="just">
              <a:lnSpc>
                <a:spcPct val="100000"/>
              </a:lnSpc>
              <a:spcBef>
                <a:spcPts val="1000"/>
              </a:spcBef>
              <a:spcAft>
                <a:spcPts val="0"/>
              </a:spcAft>
              <a:buSzPts val="2000"/>
              <a:buNone/>
            </a:pPr>
            <a:r>
              <a:t/>
            </a:r>
            <a:endParaRPr sz="2000"/>
          </a:p>
        </p:txBody>
      </p:sp>
      <p:sp>
        <p:nvSpPr>
          <p:cNvPr id="192" name="Google Shape;192;p1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6"/>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OCEAN ENERGY AND TIDAL ENERGY</a:t>
            </a:r>
            <a:endParaRPr/>
          </a:p>
        </p:txBody>
      </p:sp>
      <p:sp>
        <p:nvSpPr>
          <p:cNvPr id="198" name="Google Shape;198;p16"/>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0000"/>
              </a:lnSpc>
              <a:spcBef>
                <a:spcPts val="0"/>
              </a:spcBef>
              <a:spcAft>
                <a:spcPts val="0"/>
              </a:spcAft>
              <a:buSzPts val="2400"/>
              <a:buChar char="•"/>
            </a:pPr>
            <a:r>
              <a:rPr lang="en-US" sz="2400">
                <a:latin typeface="Times New Roman"/>
                <a:ea typeface="Times New Roman"/>
                <a:cs typeface="Times New Roman"/>
                <a:sym typeface="Times New Roman"/>
              </a:rPr>
              <a:t>Gravitation pull of the moon along with little contribution from the Sun results in formation of Ocean tides, which results in the regular rise and fall of water level of the ocean as the Earth rotates.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Also, flowing wind blowing over the open sea causes wave which are also significant source of power.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These tides and waves in the ocean can be harnessed by various means to generate power.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The concept behind harnessing the tidal energy is capturing the rising water during high tide and allowing it to flow back through electricity generating turbines</a:t>
            </a:r>
            <a:r>
              <a:rPr lang="en-US" sz="1800">
                <a:latin typeface="Times New Roman"/>
                <a:ea typeface="Times New Roman"/>
                <a:cs typeface="Times New Roman"/>
                <a:sym typeface="Times New Roman"/>
              </a:rPr>
              <a:t>. </a:t>
            </a:r>
            <a:endParaRPr/>
          </a:p>
          <a:p>
            <a:pPr indent="-101600" lvl="0" marL="228600" rtl="0" algn="just">
              <a:lnSpc>
                <a:spcPct val="100000"/>
              </a:lnSpc>
              <a:spcBef>
                <a:spcPts val="1000"/>
              </a:spcBef>
              <a:spcAft>
                <a:spcPts val="0"/>
              </a:spcAft>
              <a:buSzPts val="2000"/>
              <a:buNone/>
            </a:pPr>
            <a:r>
              <a:t/>
            </a:r>
            <a:endParaRPr sz="2000"/>
          </a:p>
        </p:txBody>
      </p:sp>
      <p:sp>
        <p:nvSpPr>
          <p:cNvPr id="199" name="Google Shape;199;p1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7"/>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MICRO HYDRO POWER</a:t>
            </a:r>
            <a:endParaRPr/>
          </a:p>
        </p:txBody>
      </p:sp>
      <p:sp>
        <p:nvSpPr>
          <p:cNvPr id="205" name="Google Shape;205;p17"/>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just">
              <a:lnSpc>
                <a:spcPct val="100000"/>
              </a:lnSpc>
              <a:spcBef>
                <a:spcPts val="0"/>
              </a:spcBef>
              <a:spcAft>
                <a:spcPts val="0"/>
              </a:spcAft>
              <a:buSzPct val="100000"/>
              <a:buChar char="•"/>
            </a:pPr>
            <a:r>
              <a:rPr lang="en-US" sz="2000">
                <a:solidFill>
                  <a:schemeClr val="dk1"/>
                </a:solidFill>
                <a:latin typeface="Times New Roman"/>
                <a:ea typeface="Times New Roman"/>
                <a:cs typeface="Times New Roman"/>
                <a:sym typeface="Times New Roman"/>
              </a:rPr>
              <a:t>Micro hydropower is considered renewable energy source even though large hydropower plants are generally not categorized as renewable energy due to its considerable environmental impact.</a:t>
            </a:r>
            <a:endParaRPr/>
          </a:p>
          <a:p>
            <a:pPr indent="-228600" lvl="0" marL="228600" rtl="0" algn="just">
              <a:lnSpc>
                <a:spcPct val="100000"/>
              </a:lnSpc>
              <a:spcBef>
                <a:spcPts val="1000"/>
              </a:spcBef>
              <a:spcAft>
                <a:spcPts val="0"/>
              </a:spcAft>
              <a:buSzPct val="100000"/>
              <a:buChar char="•"/>
            </a:pPr>
            <a:r>
              <a:rPr lang="en-US" sz="2000">
                <a:solidFill>
                  <a:schemeClr val="dk1"/>
                </a:solidFill>
                <a:latin typeface="Times New Roman"/>
                <a:ea typeface="Times New Roman"/>
                <a:cs typeface="Times New Roman"/>
                <a:sym typeface="Times New Roman"/>
              </a:rPr>
              <a:t>In context of Nepal, micro hydropower is defined as hydro plants of capacity less than 100 kW.</a:t>
            </a:r>
            <a:endParaRPr/>
          </a:p>
          <a:p>
            <a:pPr indent="-228600" lvl="0" marL="228600" rtl="0" algn="just">
              <a:lnSpc>
                <a:spcPct val="100000"/>
              </a:lnSpc>
              <a:spcBef>
                <a:spcPts val="1000"/>
              </a:spcBef>
              <a:spcAft>
                <a:spcPts val="0"/>
              </a:spcAft>
              <a:buSzPct val="100000"/>
              <a:buChar char="•"/>
            </a:pPr>
            <a:r>
              <a:rPr lang="en-US" sz="2000">
                <a:solidFill>
                  <a:schemeClr val="dk1"/>
                </a:solidFill>
                <a:latin typeface="Times New Roman"/>
                <a:ea typeface="Times New Roman"/>
                <a:cs typeface="Times New Roman"/>
                <a:sym typeface="Times New Roman"/>
              </a:rPr>
              <a:t>Hydropower plant is an energy system which derives its power from the flowing river system. </a:t>
            </a:r>
            <a:endParaRPr/>
          </a:p>
          <a:p>
            <a:pPr indent="-228600" lvl="0" marL="228600" rtl="0" algn="just">
              <a:lnSpc>
                <a:spcPct val="100000"/>
              </a:lnSpc>
              <a:spcBef>
                <a:spcPts val="1000"/>
              </a:spcBef>
              <a:spcAft>
                <a:spcPts val="0"/>
              </a:spcAft>
              <a:buSzPct val="100000"/>
              <a:buChar char="•"/>
            </a:pPr>
            <a:r>
              <a:rPr lang="en-US" sz="2000">
                <a:solidFill>
                  <a:schemeClr val="dk1"/>
                </a:solidFill>
                <a:latin typeface="Times New Roman"/>
                <a:ea typeface="Times New Roman"/>
                <a:cs typeface="Times New Roman"/>
                <a:sym typeface="Times New Roman"/>
              </a:rPr>
              <a:t>The water is either stored in a reservoir or blocked by weir/dam from where the water is diverted through canal and/or penstock pipe to rotate a turbine in powerhouse. </a:t>
            </a:r>
            <a:endParaRPr/>
          </a:p>
          <a:p>
            <a:pPr indent="-228600" lvl="0" marL="228600" rtl="0" algn="just">
              <a:lnSpc>
                <a:spcPct val="100000"/>
              </a:lnSpc>
              <a:spcBef>
                <a:spcPts val="1000"/>
              </a:spcBef>
              <a:spcAft>
                <a:spcPts val="0"/>
              </a:spcAft>
              <a:buSzPct val="100000"/>
              <a:buChar char="•"/>
            </a:pPr>
            <a:r>
              <a:rPr lang="en-US" sz="2000">
                <a:solidFill>
                  <a:schemeClr val="dk1"/>
                </a:solidFill>
                <a:latin typeface="Times New Roman"/>
                <a:ea typeface="Times New Roman"/>
                <a:cs typeface="Times New Roman"/>
                <a:sym typeface="Times New Roman"/>
              </a:rPr>
              <a:t>The rotating turbine drives generators that produce electricity. The amount of water which flows in the river and the height from which it falls (head) is directly proportional to the power capacity of hydropower. </a:t>
            </a:r>
            <a:endParaRPr/>
          </a:p>
          <a:p>
            <a:pPr indent="-228600" lvl="0" marL="228600" rtl="0" algn="just">
              <a:lnSpc>
                <a:spcPct val="100000"/>
              </a:lnSpc>
              <a:spcBef>
                <a:spcPts val="1000"/>
              </a:spcBef>
              <a:spcAft>
                <a:spcPts val="0"/>
              </a:spcAft>
              <a:buSzPct val="100000"/>
              <a:buChar char="•"/>
            </a:pPr>
            <a:r>
              <a:rPr lang="en-US" sz="2000">
                <a:solidFill>
                  <a:schemeClr val="dk1"/>
                </a:solidFill>
                <a:latin typeface="Times New Roman"/>
                <a:ea typeface="Times New Roman"/>
                <a:cs typeface="Times New Roman"/>
                <a:sym typeface="Times New Roman"/>
              </a:rPr>
              <a:t>Basically in a hydropower the potential energy of the water is converted to kinetic energy in the nozzle which is then converted to mechanical energy in turbine. The mechanical energy of the turbine is converted to electrical energy by generator.</a:t>
            </a:r>
            <a:endParaRPr/>
          </a:p>
          <a:p>
            <a:pPr indent="-87629" lvl="0" marL="228600" rtl="0" algn="just">
              <a:lnSpc>
                <a:spcPct val="100000"/>
              </a:lnSpc>
              <a:spcBef>
                <a:spcPts val="1000"/>
              </a:spcBef>
              <a:spcAft>
                <a:spcPts val="0"/>
              </a:spcAft>
              <a:buSzPct val="100000"/>
              <a:buNone/>
            </a:pPr>
            <a:r>
              <a:t/>
            </a:r>
            <a:endParaRPr sz="2400">
              <a:latin typeface="Times New Roman"/>
              <a:ea typeface="Times New Roman"/>
              <a:cs typeface="Times New Roman"/>
              <a:sym typeface="Times New Roman"/>
            </a:endParaRPr>
          </a:p>
          <a:p>
            <a:pPr indent="-122872" lvl="0" marL="228600" rtl="0" algn="just">
              <a:lnSpc>
                <a:spcPct val="100000"/>
              </a:lnSpc>
              <a:spcBef>
                <a:spcPts val="1000"/>
              </a:spcBef>
              <a:spcAft>
                <a:spcPts val="0"/>
              </a:spcAft>
              <a:buSzPct val="100000"/>
              <a:buNone/>
            </a:pPr>
            <a:r>
              <a:t/>
            </a:r>
            <a:endParaRPr sz="1800">
              <a:latin typeface="Times New Roman"/>
              <a:ea typeface="Times New Roman"/>
              <a:cs typeface="Times New Roman"/>
              <a:sym typeface="Times New Roman"/>
            </a:endParaRPr>
          </a:p>
          <a:p>
            <a:pPr indent="-111125" lvl="0" marL="228600" rtl="0" algn="just">
              <a:lnSpc>
                <a:spcPct val="100000"/>
              </a:lnSpc>
              <a:spcBef>
                <a:spcPts val="1000"/>
              </a:spcBef>
              <a:spcAft>
                <a:spcPts val="0"/>
              </a:spcAft>
              <a:buSzPct val="100000"/>
              <a:buNone/>
            </a:pPr>
            <a:r>
              <a:t/>
            </a:r>
            <a:endParaRPr sz="2000"/>
          </a:p>
        </p:txBody>
      </p:sp>
      <p:sp>
        <p:nvSpPr>
          <p:cNvPr id="206" name="Google Shape;206;p1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8"/>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ADVANTAGES OF RENEWABLE ENERGY SOURCES</a:t>
            </a:r>
            <a:endParaRPr/>
          </a:p>
        </p:txBody>
      </p:sp>
      <p:sp>
        <p:nvSpPr>
          <p:cNvPr id="212" name="Google Shape;212;p18"/>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SzPts val="2000"/>
              <a:buFont typeface="Noto Sans Symbols"/>
              <a:buChar char="∙"/>
            </a:pPr>
            <a:r>
              <a:rPr lang="en-US" sz="2000">
                <a:latin typeface="Times New Roman"/>
                <a:ea typeface="Times New Roman"/>
                <a:cs typeface="Times New Roman"/>
                <a:sym typeface="Times New Roman"/>
              </a:rPr>
              <a:t>Renewable in nature and inexhaustible</a:t>
            </a:r>
            <a:endParaRPr/>
          </a:p>
          <a:p>
            <a:pPr indent="-342900" lvl="0" marL="342900" marR="0" rtl="0" algn="just">
              <a:lnSpc>
                <a:spcPct val="150000"/>
              </a:lnSpc>
              <a:spcBef>
                <a:spcPts val="0"/>
              </a:spcBef>
              <a:spcAft>
                <a:spcPts val="0"/>
              </a:spcAft>
              <a:buSzPts val="2000"/>
              <a:buFont typeface="Noto Sans Symbols"/>
              <a:buChar char="∙"/>
            </a:pPr>
            <a:r>
              <a:rPr lang="en-US" sz="2000">
                <a:latin typeface="Times New Roman"/>
                <a:ea typeface="Times New Roman"/>
                <a:cs typeface="Times New Roman"/>
                <a:sym typeface="Times New Roman"/>
              </a:rPr>
              <a:t>No operating cost for fuel</a:t>
            </a:r>
            <a:endParaRPr/>
          </a:p>
          <a:p>
            <a:pPr indent="-342900" lvl="0" marL="342900" marR="0" rtl="0" algn="just">
              <a:lnSpc>
                <a:spcPct val="150000"/>
              </a:lnSpc>
              <a:spcBef>
                <a:spcPts val="0"/>
              </a:spcBef>
              <a:spcAft>
                <a:spcPts val="0"/>
              </a:spcAft>
              <a:buSzPts val="2000"/>
              <a:buFont typeface="Noto Sans Symbols"/>
              <a:buChar char="∙"/>
            </a:pPr>
            <a:r>
              <a:rPr lang="en-US" sz="2000">
                <a:latin typeface="Times New Roman"/>
                <a:ea typeface="Times New Roman"/>
                <a:cs typeface="Times New Roman"/>
                <a:sym typeface="Times New Roman"/>
              </a:rPr>
              <a:t>Are site specific, lesser need for transmission and distribution.</a:t>
            </a:r>
            <a:endParaRPr/>
          </a:p>
          <a:p>
            <a:pPr indent="-342900" lvl="0" marL="342900" marR="0" rtl="0" algn="just">
              <a:lnSpc>
                <a:spcPct val="150000"/>
              </a:lnSpc>
              <a:spcBef>
                <a:spcPts val="0"/>
              </a:spcBef>
              <a:spcAft>
                <a:spcPts val="0"/>
              </a:spcAft>
              <a:buSzPts val="2000"/>
              <a:buFont typeface="Noto Sans Symbols"/>
              <a:buChar char="∙"/>
            </a:pPr>
            <a:r>
              <a:rPr lang="en-US" sz="2000">
                <a:latin typeface="Times New Roman"/>
                <a:ea typeface="Times New Roman"/>
                <a:cs typeface="Times New Roman"/>
                <a:sym typeface="Times New Roman"/>
              </a:rPr>
              <a:t>Renewable energy sources have negligible or no contribution to the pollution and hence are considered as clean energy sources</a:t>
            </a:r>
            <a:endParaRPr/>
          </a:p>
          <a:p>
            <a:pPr indent="-342900" lvl="0" marL="342900" marR="0" rtl="0" algn="just">
              <a:lnSpc>
                <a:spcPct val="150000"/>
              </a:lnSpc>
              <a:spcBef>
                <a:spcPts val="0"/>
              </a:spcBef>
              <a:spcAft>
                <a:spcPts val="0"/>
              </a:spcAft>
              <a:buSzPts val="2000"/>
              <a:buFont typeface="Noto Sans Symbols"/>
              <a:buChar char="∙"/>
            </a:pPr>
            <a:r>
              <a:rPr lang="en-US" sz="2000">
                <a:latin typeface="Times New Roman"/>
                <a:ea typeface="Times New Roman"/>
                <a:cs typeface="Times New Roman"/>
                <a:sym typeface="Times New Roman"/>
              </a:rPr>
              <a:t>Most devices or technology used for conversion of renewable energy sources are simple in nature and can be fabricated easily locally. </a:t>
            </a:r>
            <a:endParaRPr/>
          </a:p>
          <a:p>
            <a:pPr indent="-342900" lvl="0" marL="342900" marR="0" rtl="0" algn="just">
              <a:lnSpc>
                <a:spcPct val="150000"/>
              </a:lnSpc>
              <a:spcBef>
                <a:spcPts val="0"/>
              </a:spcBef>
              <a:spcAft>
                <a:spcPts val="0"/>
              </a:spcAft>
              <a:buSzPts val="2000"/>
              <a:buFont typeface="Noto Sans Symbols"/>
              <a:buChar char="∙"/>
            </a:pPr>
            <a:r>
              <a:rPr lang="en-US" sz="2000">
                <a:latin typeface="Times New Roman"/>
                <a:ea typeface="Times New Roman"/>
                <a:cs typeface="Times New Roman"/>
                <a:sym typeface="Times New Roman"/>
              </a:rPr>
              <a:t>Renewable technology can serve rural areas better with locally available source of renewable energy. </a:t>
            </a:r>
            <a:endParaRPr/>
          </a:p>
          <a:p>
            <a:pPr indent="-101600" lvl="0" marL="228600" rtl="0" algn="just">
              <a:lnSpc>
                <a:spcPct val="100000"/>
              </a:lnSpc>
              <a:spcBef>
                <a:spcPts val="1000"/>
              </a:spcBef>
              <a:spcAft>
                <a:spcPts val="0"/>
              </a:spcAft>
              <a:buSzPts val="2000"/>
              <a:buNone/>
            </a:pPr>
            <a:r>
              <a:t/>
            </a:r>
            <a:endParaRPr sz="2000"/>
          </a:p>
        </p:txBody>
      </p:sp>
      <p:sp>
        <p:nvSpPr>
          <p:cNvPr id="213" name="Google Shape;213;p1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9"/>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REVISION OF HEAT TRANSFER MODES</a:t>
            </a:r>
            <a:endParaRPr/>
          </a:p>
        </p:txBody>
      </p:sp>
      <p:sp>
        <p:nvSpPr>
          <p:cNvPr id="219" name="Google Shape;219;p19"/>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SzPts val="1800"/>
              <a:buFont typeface="Noto Sans Symbols"/>
              <a:buChar char="∙"/>
            </a:pPr>
            <a:r>
              <a:rPr lang="en-US">
                <a:latin typeface="Times New Roman"/>
                <a:ea typeface="Times New Roman"/>
                <a:cs typeface="Times New Roman"/>
                <a:sym typeface="Times New Roman"/>
              </a:rPr>
              <a:t>Conduction</a:t>
            </a:r>
            <a:endParaRPr/>
          </a:p>
          <a:p>
            <a:pPr indent="-285750" lvl="1" marL="742950" marR="0" rtl="0" algn="just">
              <a:lnSpc>
                <a:spcPct val="150000"/>
              </a:lnSpc>
              <a:spcBef>
                <a:spcPts val="0"/>
              </a:spcBef>
              <a:spcAft>
                <a:spcPts val="0"/>
              </a:spcAft>
              <a:buSzPts val="1800"/>
              <a:buFont typeface="Courier New"/>
              <a:buChar char="o"/>
            </a:pPr>
            <a:r>
              <a:rPr lang="en-US" sz="1800">
                <a:latin typeface="Times New Roman"/>
                <a:ea typeface="Times New Roman"/>
                <a:cs typeface="Times New Roman"/>
                <a:sym typeface="Times New Roman"/>
              </a:rPr>
              <a:t>Conduction is the mode of heat transfer occurring in within one or more solid object due to the direct physical contact between them, without the appreciable movement of molecules or atoms forming the substance (Koirala, 2019).</a:t>
            </a:r>
            <a:endParaRPr/>
          </a:p>
          <a:p>
            <a:pPr indent="-342900" lvl="0" marL="342900" marR="0" rtl="0" algn="just">
              <a:lnSpc>
                <a:spcPct val="150000"/>
              </a:lnSpc>
              <a:spcBef>
                <a:spcPts val="0"/>
              </a:spcBef>
              <a:spcAft>
                <a:spcPts val="0"/>
              </a:spcAft>
              <a:buSzPts val="1800"/>
              <a:buFont typeface="Noto Sans Symbols"/>
              <a:buChar char="∙"/>
            </a:pPr>
            <a:r>
              <a:rPr lang="en-US">
                <a:latin typeface="Times New Roman"/>
                <a:ea typeface="Times New Roman"/>
                <a:cs typeface="Times New Roman"/>
                <a:sym typeface="Times New Roman"/>
              </a:rPr>
              <a:t>Convection</a:t>
            </a:r>
            <a:endParaRPr/>
          </a:p>
          <a:p>
            <a:pPr indent="-285750" lvl="1" marL="742950" marR="0" rtl="0" algn="just">
              <a:lnSpc>
                <a:spcPct val="150000"/>
              </a:lnSpc>
              <a:spcBef>
                <a:spcPts val="0"/>
              </a:spcBef>
              <a:spcAft>
                <a:spcPts val="0"/>
              </a:spcAft>
              <a:buSzPts val="1800"/>
              <a:buFont typeface="Courier New"/>
              <a:buChar char="o"/>
            </a:pPr>
            <a:r>
              <a:rPr lang="en-US" sz="1800">
                <a:latin typeface="Times New Roman"/>
                <a:ea typeface="Times New Roman"/>
                <a:cs typeface="Times New Roman"/>
                <a:sym typeface="Times New Roman"/>
              </a:rPr>
              <a:t>Convection heat transfer occurs within fluid or between solid surface and adjacent liquid or gas,  due to the random motion of molecules within the fluid medium.</a:t>
            </a:r>
            <a:endParaRPr/>
          </a:p>
          <a:p>
            <a:pPr indent="-342900" lvl="0" marL="342900" marR="0" rtl="0" algn="just">
              <a:lnSpc>
                <a:spcPct val="150000"/>
              </a:lnSpc>
              <a:spcBef>
                <a:spcPts val="0"/>
              </a:spcBef>
              <a:spcAft>
                <a:spcPts val="0"/>
              </a:spcAft>
              <a:buSzPts val="1800"/>
              <a:buFont typeface="Noto Sans Symbols"/>
              <a:buChar char="∙"/>
            </a:pPr>
            <a:r>
              <a:rPr lang="en-US">
                <a:latin typeface="Times New Roman"/>
                <a:ea typeface="Times New Roman"/>
                <a:cs typeface="Times New Roman"/>
                <a:sym typeface="Times New Roman"/>
              </a:rPr>
              <a:t>Radiation</a:t>
            </a:r>
            <a:endParaRPr/>
          </a:p>
          <a:p>
            <a:pPr indent="-285750" lvl="1" marL="742950" marR="0" rtl="0" algn="just">
              <a:lnSpc>
                <a:spcPct val="150000"/>
              </a:lnSpc>
              <a:spcBef>
                <a:spcPts val="0"/>
              </a:spcBef>
              <a:spcAft>
                <a:spcPts val="0"/>
              </a:spcAft>
              <a:buSzPts val="1800"/>
              <a:buFont typeface="Courier New"/>
              <a:buChar char="o"/>
            </a:pPr>
            <a:r>
              <a:rPr lang="en-US" sz="1800">
                <a:latin typeface="Times New Roman"/>
                <a:ea typeface="Times New Roman"/>
                <a:cs typeface="Times New Roman"/>
                <a:sym typeface="Times New Roman"/>
              </a:rPr>
              <a:t>Radiation is the transfer of heat energy in the form of electromagnetic wave from one object to another.</a:t>
            </a:r>
            <a:endParaRPr/>
          </a:p>
          <a:p>
            <a:pPr indent="-101600" lvl="0" marL="228600" rtl="0" algn="just">
              <a:lnSpc>
                <a:spcPct val="100000"/>
              </a:lnSpc>
              <a:spcBef>
                <a:spcPts val="2000"/>
              </a:spcBef>
              <a:spcAft>
                <a:spcPts val="0"/>
              </a:spcAft>
              <a:buSzPts val="2000"/>
              <a:buNone/>
            </a:pPr>
            <a:r>
              <a:t/>
            </a:r>
            <a:endParaRPr sz="2000"/>
          </a:p>
        </p:txBody>
      </p:sp>
      <p:sp>
        <p:nvSpPr>
          <p:cNvPr id="220" name="Google Shape;220;p1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0"/>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RADIATION</a:t>
            </a:r>
            <a:endParaRPr/>
          </a:p>
        </p:txBody>
      </p:sp>
      <p:sp>
        <p:nvSpPr>
          <p:cNvPr id="226" name="Google Shape;226;p20"/>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Solar radiation is the primary natural energy source of the Earth (other natural sources are: geothermal heat, natural terrestrial radioactivity, cosmic radiation, tidal energy due to gravitational pull). </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Solar radiation mainly reaches the earth as electromagnetic radiation from the surface of the sun. </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The radiation is originated due to high temperature of sun which is a result of several nuclear fusion processes occurring in the interior of the sun. </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Sun is the most prominent feature in our solar system</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The sun is an enormous nuclear fusion reactor, which causes four hydrogen nuclei to fuse together and form helium nucleus. </a:t>
            </a:r>
            <a:endParaRPr/>
          </a:p>
        </p:txBody>
      </p:sp>
      <p:sp>
        <p:nvSpPr>
          <p:cNvPr id="227" name="Google Shape;227;p2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1"/>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RADIATION</a:t>
            </a:r>
            <a:endParaRPr/>
          </a:p>
        </p:txBody>
      </p:sp>
      <p:sp>
        <p:nvSpPr>
          <p:cNvPr id="233" name="Google Shape;233;p21"/>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The difference in the mass of helium is 0.7% less than that of four hydrogen nuclei. </a:t>
            </a:r>
            <a:endParaRPr/>
          </a:p>
          <a:p>
            <a:pPr indent="-228600" lvl="0" marL="228600" rtl="0" algn="just">
              <a:lnSpc>
                <a:spcPct val="150000"/>
              </a:lnSpc>
              <a:spcBef>
                <a:spcPts val="1000"/>
              </a:spcBef>
              <a:spcAft>
                <a:spcPts val="0"/>
              </a:spcAft>
              <a:buSzPts val="2000"/>
              <a:buChar char="•"/>
            </a:pPr>
            <a:r>
              <a:rPr lang="en-US" sz="2000">
                <a:latin typeface="Times New Roman"/>
                <a:ea typeface="Times New Roman"/>
                <a:cs typeface="Times New Roman"/>
                <a:sym typeface="Times New Roman"/>
              </a:rPr>
              <a:t>This difference in mass is expelled in form of energy and radiated from the surface of the Sun (S. Hasan &amp; Sharma, 2009). </a:t>
            </a:r>
            <a:endParaRPr/>
          </a:p>
          <a:p>
            <a:pPr indent="-228600" lvl="0" marL="228600" rtl="0" algn="just">
              <a:lnSpc>
                <a:spcPct val="150000"/>
              </a:lnSpc>
              <a:spcBef>
                <a:spcPts val="1000"/>
              </a:spcBef>
              <a:spcAft>
                <a:spcPts val="0"/>
              </a:spcAft>
              <a:buSzPts val="2000"/>
              <a:buChar char="•"/>
            </a:pPr>
            <a:r>
              <a:rPr lang="en-US" sz="2000">
                <a:latin typeface="Times New Roman"/>
                <a:ea typeface="Times New Roman"/>
                <a:cs typeface="Times New Roman"/>
                <a:sym typeface="Times New Roman"/>
              </a:rPr>
              <a:t>It radiates energy by virtue of its high surface temperature around 6000 </a:t>
            </a:r>
            <a:r>
              <a:rPr lang="en-US" sz="2000">
                <a:latin typeface="Arial"/>
                <a:ea typeface="Arial"/>
                <a:cs typeface="Arial"/>
                <a:sym typeface="Arial"/>
              </a:rPr>
              <a:t>⁰</a:t>
            </a:r>
            <a:r>
              <a:rPr lang="en-US" sz="2000">
                <a:latin typeface="Times New Roman"/>
                <a:ea typeface="Times New Roman"/>
                <a:cs typeface="Times New Roman"/>
                <a:sym typeface="Times New Roman"/>
              </a:rPr>
              <a:t>C. </a:t>
            </a:r>
            <a:endParaRPr/>
          </a:p>
          <a:p>
            <a:pPr indent="-228600" lvl="0" marL="228600" rtl="0" algn="just">
              <a:lnSpc>
                <a:spcPct val="150000"/>
              </a:lnSpc>
              <a:spcBef>
                <a:spcPts val="1000"/>
              </a:spcBef>
              <a:spcAft>
                <a:spcPts val="0"/>
              </a:spcAft>
              <a:buSzPts val="2000"/>
              <a:buChar char="•"/>
            </a:pPr>
            <a:r>
              <a:rPr lang="en-US" sz="2000">
                <a:latin typeface="Times New Roman"/>
                <a:ea typeface="Times New Roman"/>
                <a:cs typeface="Times New Roman"/>
                <a:sym typeface="Times New Roman"/>
              </a:rPr>
              <a:t>Only small part of energy radiated from sun reaches to the earth.</a:t>
            </a:r>
            <a:endParaRPr/>
          </a:p>
          <a:p>
            <a:pPr indent="-228600" lvl="0" marL="228600" rtl="0" algn="just">
              <a:lnSpc>
                <a:spcPct val="150000"/>
              </a:lnSpc>
              <a:spcBef>
                <a:spcPts val="1000"/>
              </a:spcBef>
              <a:spcAft>
                <a:spcPts val="0"/>
              </a:spcAft>
              <a:buSzPts val="2000"/>
              <a:buChar char="•"/>
            </a:pPr>
            <a:r>
              <a:rPr lang="en-US" sz="2000">
                <a:latin typeface="Times New Roman"/>
                <a:ea typeface="Times New Roman"/>
                <a:cs typeface="Times New Roman"/>
                <a:sym typeface="Times New Roman"/>
              </a:rPr>
              <a:t>Almost one third of the radiation incident on Earth is simply reflected back. </a:t>
            </a:r>
            <a:endParaRPr/>
          </a:p>
          <a:p>
            <a:pPr indent="-228600" lvl="0" marL="228600" rtl="0" algn="l">
              <a:lnSpc>
                <a:spcPct val="100000"/>
              </a:lnSpc>
              <a:spcBef>
                <a:spcPts val="2000"/>
              </a:spcBef>
              <a:spcAft>
                <a:spcPts val="0"/>
              </a:spcAft>
              <a:buSzPts val="2000"/>
              <a:buChar char="•"/>
            </a:pPr>
            <a:r>
              <a:rPr lang="en-US" sz="2000">
                <a:latin typeface="Times New Roman"/>
                <a:ea typeface="Times New Roman"/>
                <a:cs typeface="Times New Roman"/>
                <a:sym typeface="Times New Roman"/>
              </a:rPr>
              <a:t>Even though we perceive solar radiation as white light, in fact it spreads over a wide spectrum of wavelengths, from short-wave infrared to ultraviolet. </a:t>
            </a:r>
            <a:endParaRPr sz="2000"/>
          </a:p>
        </p:txBody>
      </p:sp>
      <p:sp>
        <p:nvSpPr>
          <p:cNvPr id="234" name="Google Shape;234;p2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2"/>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RADIATION</a:t>
            </a:r>
            <a:endParaRPr/>
          </a:p>
        </p:txBody>
      </p:sp>
      <p:sp>
        <p:nvSpPr>
          <p:cNvPr id="240" name="Google Shape;240;p22"/>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SzPts val="2000"/>
              <a:buChar char="•"/>
            </a:pPr>
            <a:r>
              <a:rPr b="1" lang="en-US" sz="2000">
                <a:latin typeface="Times New Roman"/>
                <a:ea typeface="Times New Roman"/>
                <a:cs typeface="Times New Roman"/>
                <a:sym typeface="Times New Roman"/>
              </a:rPr>
              <a:t>Sun Statistics</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Mass (kg) 			:	1.98 x 10</a:t>
            </a:r>
            <a:r>
              <a:rPr baseline="30000" lang="en-US" sz="2000">
                <a:latin typeface="Times New Roman"/>
                <a:ea typeface="Times New Roman"/>
                <a:cs typeface="Times New Roman"/>
                <a:sym typeface="Times New Roman"/>
              </a:rPr>
              <a:t>30</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Equatorial radius		:	695000</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Mean Density			:	1.41 gm/cm3</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Mean Surface Temperature	:	6000 C</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Hydrogen			:	92.1%</a:t>
            </a:r>
            <a:endParaRPr/>
          </a:p>
          <a:p>
            <a:pPr indent="-228600" lvl="0" marL="228600" rtl="0" algn="just">
              <a:lnSpc>
                <a:spcPct val="150000"/>
              </a:lnSpc>
              <a:spcBef>
                <a:spcPts val="0"/>
              </a:spcBef>
              <a:spcAft>
                <a:spcPts val="0"/>
              </a:spcAft>
              <a:buSzPts val="2000"/>
              <a:buChar char="•"/>
            </a:pPr>
            <a:r>
              <a:rPr lang="en-US" sz="2000">
                <a:latin typeface="Times New Roman"/>
                <a:ea typeface="Times New Roman"/>
                <a:cs typeface="Times New Roman"/>
                <a:sym typeface="Times New Roman"/>
              </a:rPr>
              <a:t>Helium			:	7.8%	</a:t>
            </a:r>
            <a:endParaRPr/>
          </a:p>
        </p:txBody>
      </p:sp>
      <p:sp>
        <p:nvSpPr>
          <p:cNvPr id="241" name="Google Shape;241;p2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3"/>
          <p:cNvSpPr txBox="1"/>
          <p:nvPr>
            <p:ph type="title"/>
          </p:nvPr>
        </p:nvSpPr>
        <p:spPr>
          <a:xfrm>
            <a:off x="1606045" y="2286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RADIATION</a:t>
            </a:r>
            <a:endParaRPr/>
          </a:p>
        </p:txBody>
      </p:sp>
      <p:sp>
        <p:nvSpPr>
          <p:cNvPr id="247" name="Google Shape;247;p23"/>
          <p:cNvSpPr txBox="1"/>
          <p:nvPr>
            <p:ph idx="1" type="body"/>
          </p:nvPr>
        </p:nvSpPr>
        <p:spPr>
          <a:xfrm>
            <a:off x="304800" y="1649408"/>
            <a:ext cx="8534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Solar radiation is the electromagnetic radiation emitted by the sun which can be converted to useful forms of energy such as heat and electricity by using various technologies</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The electromagnetic radiation emitted  by the sun shows a wide range of wavelengths.</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It can be divided into following major regions</a:t>
            </a:r>
            <a:endParaRPr/>
          </a:p>
          <a:p>
            <a:pPr indent="-228600" lvl="1" marL="457200" rtl="0" algn="just">
              <a:lnSpc>
                <a:spcPct val="120000"/>
              </a:lnSpc>
              <a:spcBef>
                <a:spcPts val="0"/>
              </a:spcBef>
              <a:spcAft>
                <a:spcPts val="0"/>
              </a:spcAft>
              <a:buSzPts val="1800"/>
              <a:buChar char="•"/>
            </a:pPr>
            <a:r>
              <a:rPr lang="en-US" sz="1800">
                <a:latin typeface="Times New Roman"/>
                <a:ea typeface="Times New Roman"/>
                <a:cs typeface="Times New Roman"/>
                <a:sym typeface="Times New Roman"/>
              </a:rPr>
              <a:t>Ionizing radiation (x-rays and gamma rays)</a:t>
            </a:r>
            <a:endParaRPr/>
          </a:p>
          <a:p>
            <a:pPr indent="-228600" lvl="1" marL="457200" rtl="0" algn="just">
              <a:lnSpc>
                <a:spcPct val="120000"/>
              </a:lnSpc>
              <a:spcBef>
                <a:spcPts val="0"/>
              </a:spcBef>
              <a:spcAft>
                <a:spcPts val="0"/>
              </a:spcAft>
              <a:buSzPts val="1800"/>
              <a:buChar char="•"/>
            </a:pPr>
            <a:r>
              <a:rPr lang="en-US" sz="1800">
                <a:latin typeface="Times New Roman"/>
                <a:ea typeface="Times New Roman"/>
                <a:cs typeface="Times New Roman"/>
                <a:sym typeface="Times New Roman"/>
              </a:rPr>
              <a:t>Non ionizing radiation (UVR, Visible and infrared radiations)</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The highly injurious ionizing radiation does not penetrate the earth’s atmosphere</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The wavelength distribution of solar radiation consists of short wave as well as long wave radiations. </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The different region of solar spectrum has varying wavelengths</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The region of the spectrum that is visible to human has wavelengths around 400 to 700 nm.</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Visible range of the electromagnetic radiation is practically useful for us. </a:t>
            </a:r>
            <a:endParaRPr/>
          </a:p>
          <a:p>
            <a:pPr indent="-228600" lvl="0" marL="228600" rtl="0" algn="just">
              <a:lnSpc>
                <a:spcPct val="120000"/>
              </a:lnSpc>
              <a:spcBef>
                <a:spcPts val="0"/>
              </a:spcBef>
              <a:spcAft>
                <a:spcPts val="0"/>
              </a:spcAft>
              <a:buSzPts val="1800"/>
              <a:buChar char="•"/>
            </a:pPr>
            <a:r>
              <a:rPr lang="en-US">
                <a:latin typeface="Times New Roman"/>
                <a:ea typeface="Times New Roman"/>
                <a:cs typeface="Times New Roman"/>
                <a:sym typeface="Times New Roman"/>
              </a:rPr>
              <a:t>Short wavelength radiation has higher energy level that the long wavelength radiation. </a:t>
            </a:r>
            <a:endParaRPr/>
          </a:p>
        </p:txBody>
      </p:sp>
      <p:sp>
        <p:nvSpPr>
          <p:cNvPr id="248" name="Google Shape;248;p2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4"/>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RADIATION</a:t>
            </a:r>
            <a:endParaRPr/>
          </a:p>
        </p:txBody>
      </p:sp>
      <p:sp>
        <p:nvSpPr>
          <p:cNvPr id="254" name="Google Shape;254;p24"/>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SzPts val="1800"/>
              <a:buChar char="•"/>
            </a:pPr>
            <a:r>
              <a:rPr lang="en-US">
                <a:latin typeface="Times New Roman"/>
                <a:ea typeface="Times New Roman"/>
                <a:cs typeface="Times New Roman"/>
                <a:sym typeface="Times New Roman"/>
              </a:rPr>
              <a:t>The sunlight while it passes through the earth’s atmosphere, some of its part is absorbed and reflected by air molecule, water vapors, clouds, dust and pollutants. </a:t>
            </a:r>
            <a:endParaRPr/>
          </a:p>
          <a:p>
            <a:pPr indent="-228600" lvl="0" marL="228600" rtl="0" algn="just">
              <a:lnSpc>
                <a:spcPct val="150000"/>
              </a:lnSpc>
              <a:spcBef>
                <a:spcPts val="1000"/>
              </a:spcBef>
              <a:spcAft>
                <a:spcPts val="0"/>
              </a:spcAft>
              <a:buSzPts val="1800"/>
              <a:buChar char="•"/>
            </a:pPr>
            <a:r>
              <a:rPr lang="en-US">
                <a:latin typeface="Times New Roman"/>
                <a:ea typeface="Times New Roman"/>
                <a:cs typeface="Times New Roman"/>
                <a:sym typeface="Times New Roman"/>
              </a:rPr>
              <a:t>The radiation which have been reflected is known as Diffused radiation. The diffused radiation does not have a particular path.</a:t>
            </a:r>
            <a:endParaRPr/>
          </a:p>
          <a:p>
            <a:pPr indent="-228600" lvl="0" marL="228600" rtl="0" algn="just">
              <a:lnSpc>
                <a:spcPct val="150000"/>
              </a:lnSpc>
              <a:spcBef>
                <a:spcPts val="1000"/>
              </a:spcBef>
              <a:spcAft>
                <a:spcPts val="0"/>
              </a:spcAft>
              <a:buSzPts val="1800"/>
              <a:buChar char="•"/>
            </a:pPr>
            <a:r>
              <a:rPr lang="en-US">
                <a:latin typeface="Times New Roman"/>
                <a:ea typeface="Times New Roman"/>
                <a:cs typeface="Times New Roman"/>
                <a:sym typeface="Times New Roman"/>
              </a:rPr>
              <a:t>The solar radiation other than diffused radiation which reaches the earth’s surface without being scattered is known as Direct radiation. The sum of the direct and diffused radiation is called global radiation.</a:t>
            </a:r>
            <a:endParaRPr/>
          </a:p>
        </p:txBody>
      </p:sp>
      <p:sp>
        <p:nvSpPr>
          <p:cNvPr id="255" name="Google Shape;255;p2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5"/>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261" name="Google Shape;261;p25"/>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b="1" lang="en-US" sz="2000">
                <a:latin typeface="Times New Roman"/>
                <a:ea typeface="Times New Roman"/>
                <a:cs typeface="Times New Roman"/>
                <a:sym typeface="Times New Roman"/>
              </a:rPr>
              <a:t>Solar Constant</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Solar constant is defined at the rate at which solar radiation strikes earth’s upper atmosphere.</a:t>
            </a:r>
            <a:endParaRPr sz="2000">
              <a:latin typeface="Times New Roman"/>
              <a:ea typeface="Times New Roman"/>
              <a:cs typeface="Times New Roman"/>
              <a:sym typeface="Times New Roman"/>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The solar constant is the average amount of energy received in unit time on a unit area of surface perpendicular to the direction of propagation of the radiation at the mean distance of the earth from the sun. </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In literature a value of 1367 W/m</a:t>
            </a:r>
            <a:r>
              <a:rPr baseline="30000" lang="en-US" sz="2000">
                <a:latin typeface="Times New Roman"/>
                <a:ea typeface="Times New Roman"/>
                <a:cs typeface="Times New Roman"/>
                <a:sym typeface="Times New Roman"/>
              </a:rPr>
              <a:t>2</a:t>
            </a:r>
            <a:r>
              <a:rPr lang="en-US" sz="2000">
                <a:latin typeface="Times New Roman"/>
                <a:ea typeface="Times New Roman"/>
                <a:cs typeface="Times New Roman"/>
                <a:sym typeface="Times New Roman"/>
              </a:rPr>
              <a:t> is given frequently.</a:t>
            </a:r>
            <a:endParaRPr/>
          </a:p>
          <a:p>
            <a:pPr indent="-101600" lvl="0" marL="228600" rtl="0" algn="just">
              <a:lnSpc>
                <a:spcPct val="100000"/>
              </a:lnSpc>
              <a:spcBef>
                <a:spcPts val="1000"/>
              </a:spcBef>
              <a:spcAft>
                <a:spcPts val="0"/>
              </a:spcAft>
              <a:buSzPts val="2000"/>
              <a:buNone/>
            </a:pPr>
            <a:r>
              <a:t/>
            </a:r>
            <a:endParaRPr sz="20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62" name="Google Shape;262;p2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6"/>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268" name="Google Shape;268;p26"/>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b="1" lang="en-US" sz="2000">
                <a:latin typeface="Times New Roman"/>
                <a:ea typeface="Times New Roman"/>
                <a:cs typeface="Times New Roman"/>
                <a:sym typeface="Times New Roman"/>
              </a:rPr>
              <a:t>Extraterrestrial Radiation</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The orbit of the earth around the sun is slightly elliptical with the sun at one of the foci and therefore causes a change of the sun-earth distance throughout the year.</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Extraterrestrial radiation is the intensity (power) of the sun at the top of the Earth’s atmosphere.  </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It is usually expressed in irradiance units (Watts per square meter) on a plane normal to the sun.  </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It varies throughout the year because of the Earth’s elliptical orbit, which results in the Earth-Sun distance varying during the year in a predictable way.  </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This effect can be represented empirically with the following equation:</a:t>
            </a:r>
            <a:endParaRPr/>
          </a:p>
          <a:p>
            <a:pPr indent="-114300" lvl="0" marL="228600" rtl="0" algn="just">
              <a:lnSpc>
                <a:spcPct val="100000"/>
              </a:lnSpc>
              <a:spcBef>
                <a:spcPts val="1000"/>
              </a:spcBef>
              <a:spcAft>
                <a:spcPts val="0"/>
              </a:spcAft>
              <a:buSzPts val="1800"/>
              <a:buNone/>
            </a:pPr>
            <a:r>
              <a:t/>
            </a:r>
            <a:endParaRPr sz="18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69" name="Google Shape;269;p2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270" name="Google Shape;270;p26"/>
          <p:cNvPicPr preferRelativeResize="0"/>
          <p:nvPr/>
        </p:nvPicPr>
        <p:blipFill rotWithShape="1">
          <a:blip r:embed="rId3">
            <a:alphaModFix/>
          </a:blip>
          <a:srcRect b="0" l="0" r="0" t="0"/>
          <a:stretch/>
        </p:blipFill>
        <p:spPr>
          <a:xfrm>
            <a:off x="685800" y="5472258"/>
            <a:ext cx="3729072" cy="1004742"/>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7"/>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276" name="Google Shape;276;p27"/>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200"/>
              <a:buChar char="•"/>
            </a:pPr>
            <a:r>
              <a:rPr b="1" lang="en-US" sz="2200">
                <a:latin typeface="Times New Roman"/>
                <a:ea typeface="Times New Roman"/>
                <a:cs typeface="Times New Roman"/>
                <a:sym typeface="Times New Roman"/>
              </a:rPr>
              <a:t>Irradiance</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Irradiance (I) is defined as the intensity of solar radiation per unit time on a unit surface area of the earth. Its unit is W/m</a:t>
            </a:r>
            <a:r>
              <a:rPr baseline="30000" lang="en-US" sz="2200">
                <a:latin typeface="Times New Roman"/>
                <a:ea typeface="Times New Roman"/>
                <a:cs typeface="Times New Roman"/>
                <a:sym typeface="Times New Roman"/>
              </a:rPr>
              <a:t>2</a:t>
            </a:r>
            <a:r>
              <a:rPr lang="en-US" sz="2200">
                <a:latin typeface="Times New Roman"/>
                <a:ea typeface="Times New Roman"/>
                <a:cs typeface="Times New Roman"/>
                <a:sym typeface="Times New Roman"/>
              </a:rPr>
              <a:t>.</a:t>
            </a:r>
            <a:endParaRPr/>
          </a:p>
          <a:p>
            <a:pPr indent="-228600" lvl="0" marL="228600" rtl="0" algn="just">
              <a:lnSpc>
                <a:spcPct val="100000"/>
              </a:lnSpc>
              <a:spcBef>
                <a:spcPts val="1000"/>
              </a:spcBef>
              <a:spcAft>
                <a:spcPts val="0"/>
              </a:spcAft>
              <a:buSzPts val="2200"/>
              <a:buChar char="•"/>
            </a:pPr>
            <a:r>
              <a:rPr b="1" lang="en-US" sz="2200">
                <a:latin typeface="Times New Roman"/>
                <a:ea typeface="Times New Roman"/>
                <a:cs typeface="Times New Roman"/>
                <a:sym typeface="Times New Roman"/>
              </a:rPr>
              <a:t>Insolation</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Insolation is the total energy received from the sun in a day in a unit surface area on the earth. Its unit is Wh/m</a:t>
            </a:r>
            <a:r>
              <a:rPr baseline="30000" lang="en-US" sz="2200">
                <a:latin typeface="Times New Roman"/>
                <a:ea typeface="Times New Roman"/>
                <a:cs typeface="Times New Roman"/>
                <a:sym typeface="Times New Roman"/>
              </a:rPr>
              <a:t>2</a:t>
            </a:r>
            <a:r>
              <a:rPr lang="en-US" sz="2200">
                <a:latin typeface="Times New Roman"/>
                <a:ea typeface="Times New Roman"/>
                <a:cs typeface="Times New Roman"/>
                <a:sym typeface="Times New Roman"/>
              </a:rPr>
              <a:t> per day (watt hour per meter square per day). </a:t>
            </a:r>
            <a:endParaRPr/>
          </a:p>
          <a:p>
            <a:pPr indent="-228600" lvl="0" marL="228600" rtl="0" algn="just">
              <a:lnSpc>
                <a:spcPct val="100000"/>
              </a:lnSpc>
              <a:spcBef>
                <a:spcPts val="1000"/>
              </a:spcBef>
              <a:spcAft>
                <a:spcPts val="0"/>
              </a:spcAft>
              <a:buSzPts val="2200"/>
              <a:buChar char="•"/>
            </a:pPr>
            <a:r>
              <a:rPr lang="en-US" sz="2200">
                <a:latin typeface="Times New Roman"/>
                <a:ea typeface="Times New Roman"/>
                <a:cs typeface="Times New Roman"/>
                <a:sym typeface="Times New Roman"/>
              </a:rPr>
              <a:t>The average insolation for Nepal can be taken as 4500 to 5500 Wh/m</a:t>
            </a:r>
            <a:r>
              <a:rPr baseline="30000" lang="en-US" sz="2200">
                <a:latin typeface="Times New Roman"/>
                <a:ea typeface="Times New Roman"/>
                <a:cs typeface="Times New Roman"/>
                <a:sym typeface="Times New Roman"/>
              </a:rPr>
              <a:t>2</a:t>
            </a:r>
            <a:r>
              <a:rPr lang="en-US" sz="2200">
                <a:latin typeface="Times New Roman"/>
                <a:ea typeface="Times New Roman"/>
                <a:cs typeface="Times New Roman"/>
                <a:sym typeface="Times New Roman"/>
              </a:rPr>
              <a:t>/day</a:t>
            </a:r>
            <a:endParaRPr/>
          </a:p>
          <a:p>
            <a:pPr indent="-101600" lvl="0" marL="228600" rtl="0" algn="just">
              <a:lnSpc>
                <a:spcPct val="100000"/>
              </a:lnSpc>
              <a:spcBef>
                <a:spcPts val="1000"/>
              </a:spcBef>
              <a:spcAft>
                <a:spcPts val="0"/>
              </a:spcAft>
              <a:buSzPts val="2000"/>
              <a:buNone/>
            </a:pPr>
            <a:r>
              <a:t/>
            </a:r>
            <a:endParaRPr sz="20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77" name="Google Shape;277;p2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8"/>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283" name="Google Shape;283;p28"/>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b="1" lang="en-US" sz="2000">
                <a:latin typeface="Times New Roman"/>
                <a:ea typeface="Times New Roman"/>
                <a:cs typeface="Times New Roman"/>
                <a:sym typeface="Times New Roman"/>
              </a:rPr>
              <a:t>Radiosity</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Radiosity is defined as the rate at which radiant energy leaves a surface per unit area by combined emission, reflection and transmission.</a:t>
            </a:r>
            <a:endParaRPr/>
          </a:p>
          <a:p>
            <a:pPr indent="-228600" lvl="0" marL="228600" rtl="0" algn="just">
              <a:lnSpc>
                <a:spcPct val="100000"/>
              </a:lnSpc>
              <a:spcBef>
                <a:spcPts val="1000"/>
              </a:spcBef>
              <a:spcAft>
                <a:spcPts val="0"/>
              </a:spcAft>
              <a:buSzPts val="2000"/>
              <a:buChar char="•"/>
            </a:pPr>
            <a:r>
              <a:rPr b="1" lang="en-US" sz="2000">
                <a:latin typeface="Times New Roman"/>
                <a:ea typeface="Times New Roman"/>
                <a:cs typeface="Times New Roman"/>
                <a:sym typeface="Times New Roman"/>
              </a:rPr>
              <a:t>Emissive Power</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It is defined at the rate at which radiant energy leaves a surface per unit area, by emission only.</a:t>
            </a:r>
            <a:endParaRPr/>
          </a:p>
          <a:p>
            <a:pPr indent="-228600" lvl="0" marL="228600" rtl="0" algn="just">
              <a:lnSpc>
                <a:spcPct val="100000"/>
              </a:lnSpc>
              <a:spcBef>
                <a:spcPts val="1000"/>
              </a:spcBef>
              <a:spcAft>
                <a:spcPts val="0"/>
              </a:spcAft>
              <a:buSzPts val="2000"/>
              <a:buChar char="•"/>
            </a:pPr>
            <a:r>
              <a:rPr b="1" lang="en-US" sz="2000">
                <a:latin typeface="Times New Roman"/>
                <a:ea typeface="Times New Roman"/>
                <a:cs typeface="Times New Roman"/>
                <a:sym typeface="Times New Roman"/>
              </a:rPr>
              <a:t>Poles of the Earth</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The ends of axis of rotation of the earth are called poles of the earth.</a:t>
            </a:r>
            <a:endParaRPr/>
          </a:p>
          <a:p>
            <a:pPr indent="-228600" lvl="0" marL="228600" rtl="0" algn="just">
              <a:lnSpc>
                <a:spcPct val="100000"/>
              </a:lnSpc>
              <a:spcBef>
                <a:spcPts val="1000"/>
              </a:spcBef>
              <a:spcAft>
                <a:spcPts val="0"/>
              </a:spcAft>
              <a:buSzPts val="2000"/>
              <a:buChar char="•"/>
            </a:pPr>
            <a:r>
              <a:rPr b="1" lang="en-US" sz="2000">
                <a:latin typeface="Times New Roman"/>
                <a:ea typeface="Times New Roman"/>
                <a:cs typeface="Times New Roman"/>
                <a:sym typeface="Times New Roman"/>
              </a:rPr>
              <a:t>Earth’s Equator</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It is an imaginary circle normal to the earth’s axis which divided the distance from two south and north poles into two equal halves. </a:t>
            </a:r>
            <a:endParaRPr sz="20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84" name="Google Shape;284;p2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9"/>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290" name="Google Shape;290;p29"/>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000"/>
              <a:buChar char="•"/>
            </a:pPr>
            <a:r>
              <a:rPr b="1" lang="en-US" sz="2000">
                <a:latin typeface="Times New Roman"/>
                <a:ea typeface="Times New Roman"/>
                <a:cs typeface="Times New Roman"/>
                <a:sym typeface="Times New Roman"/>
              </a:rPr>
              <a:t>Meridian</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As a reference is required to measure a location on earth, the location of Royal Observatory Greenwich, London has been globally accepted as a reference point.</a:t>
            </a:r>
            <a:endParaRPr/>
          </a:p>
          <a:p>
            <a:pPr indent="-228600" lvl="0" marL="228600" rtl="0" algn="just">
              <a:lnSpc>
                <a:spcPct val="100000"/>
              </a:lnSpc>
              <a:spcBef>
                <a:spcPts val="1000"/>
              </a:spcBef>
              <a:spcAft>
                <a:spcPts val="0"/>
              </a:spcAft>
              <a:buSzPts val="2000"/>
              <a:buChar char="•"/>
            </a:pPr>
            <a:r>
              <a:rPr lang="en-US" sz="2000">
                <a:latin typeface="Times New Roman"/>
                <a:ea typeface="Times New Roman"/>
                <a:cs typeface="Times New Roman"/>
                <a:sym typeface="Times New Roman"/>
              </a:rPr>
              <a:t>An imaginary circle passing through this reference point and the two south and north poles, which also intersects the equator at right angles, is called the prime meridian</a:t>
            </a:r>
            <a:endParaRPr sz="20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91" name="Google Shape;291;p2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0"/>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297" name="Google Shape;297;p30"/>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400"/>
              <a:buChar char="•"/>
            </a:pPr>
            <a:r>
              <a:rPr b="1" lang="en-US" sz="2400">
                <a:latin typeface="Times New Roman"/>
                <a:ea typeface="Times New Roman"/>
                <a:cs typeface="Times New Roman"/>
                <a:sym typeface="Times New Roman"/>
              </a:rPr>
              <a:t>Peak Sun</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Peak sun is the number obtained by division of insolation by 1000 W/m</a:t>
            </a:r>
            <a:r>
              <a:rPr baseline="30000" lang="en-US" sz="2400">
                <a:latin typeface="Times New Roman"/>
                <a:ea typeface="Times New Roman"/>
                <a:cs typeface="Times New Roman"/>
                <a:sym typeface="Times New Roman"/>
              </a:rPr>
              <a:t>2</a:t>
            </a:r>
            <a:r>
              <a:rPr lang="en-US" sz="2400">
                <a:latin typeface="Times New Roman"/>
                <a:ea typeface="Times New Roman"/>
                <a:cs typeface="Times New Roman"/>
                <a:sym typeface="Times New Roman"/>
              </a:rPr>
              <a:t>/day.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The unit of Peak Sun is hour (h).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In case of solar system design the peak sun is used as the hours of sunshine in the region. </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In case of Nepal standard value of peak is used as 4.5 to 5.5 hours for design considerations</a:t>
            </a:r>
            <a:endParaRPr b="1" sz="24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298" name="Google Shape;298;p3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1"/>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304" name="Google Shape;304;p31"/>
          <p:cNvSpPr txBox="1"/>
          <p:nvPr>
            <p:ph idx="1" type="body"/>
          </p:nvPr>
        </p:nvSpPr>
        <p:spPr>
          <a:xfrm>
            <a:off x="304800" y="1878008"/>
            <a:ext cx="8534400" cy="4446592"/>
          </a:xfrm>
          <a:prstGeom prst="rect">
            <a:avLst/>
          </a:prstGeom>
          <a:blipFill rotWithShape="1">
            <a:blip r:embed="rId3">
              <a:alphaModFix/>
            </a:blip>
            <a:stretch>
              <a:fillRect b="0" l="-356" r="-427" t="0"/>
            </a:stretch>
          </a:blip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SzPts val="1800"/>
              <a:buChar char="•"/>
            </a:pPr>
            <a:r>
              <a:rPr lang="en-US"/>
              <a:t> </a:t>
            </a:r>
            <a:endParaRPr/>
          </a:p>
        </p:txBody>
      </p:sp>
      <p:sp>
        <p:nvSpPr>
          <p:cNvPr id="305" name="Google Shape;305;p31"/>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2"/>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SOLAR GEOMETRY</a:t>
            </a:r>
            <a:endParaRPr/>
          </a:p>
        </p:txBody>
      </p:sp>
      <p:sp>
        <p:nvSpPr>
          <p:cNvPr id="311" name="Google Shape;311;p32"/>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id="312" name="Google Shape;312;p32"/>
          <p:cNvPicPr preferRelativeResize="0"/>
          <p:nvPr/>
        </p:nvPicPr>
        <p:blipFill rotWithShape="1">
          <a:blip r:embed="rId3">
            <a:alphaModFix/>
          </a:blip>
          <a:srcRect b="8097" l="7819" r="10400" t="4635"/>
          <a:stretch/>
        </p:blipFill>
        <p:spPr>
          <a:xfrm>
            <a:off x="1181100" y="1841747"/>
            <a:ext cx="6781800" cy="4556005"/>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3"/>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BASIC TERMINOLOGIES</a:t>
            </a:r>
            <a:endParaRPr/>
          </a:p>
        </p:txBody>
      </p:sp>
      <p:sp>
        <p:nvSpPr>
          <p:cNvPr id="318" name="Google Shape;318;p33"/>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2400"/>
              <a:buChar char="•"/>
            </a:pPr>
            <a:r>
              <a:rPr b="1" lang="en-US" sz="2400">
                <a:latin typeface="Times New Roman"/>
                <a:ea typeface="Times New Roman"/>
                <a:cs typeface="Times New Roman"/>
                <a:sym typeface="Times New Roman"/>
              </a:rPr>
              <a:t>Zenith Angle</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It is the angle made by the ray of light from Sun with the zenith (vertical line). It can also be called as complimentary angle of Sun’s altitude angle. </a:t>
            </a:r>
            <a:endParaRPr/>
          </a:p>
          <a:p>
            <a:pPr indent="-228600" lvl="0" marL="228600" rtl="0" algn="just">
              <a:lnSpc>
                <a:spcPct val="100000"/>
              </a:lnSpc>
              <a:spcBef>
                <a:spcPts val="1000"/>
              </a:spcBef>
              <a:spcAft>
                <a:spcPts val="0"/>
              </a:spcAft>
              <a:buSzPts val="2400"/>
              <a:buChar char="•"/>
            </a:pPr>
            <a:r>
              <a:rPr b="1" lang="en-US" sz="2400">
                <a:latin typeface="Times New Roman"/>
                <a:ea typeface="Times New Roman"/>
                <a:cs typeface="Times New Roman"/>
                <a:sym typeface="Times New Roman"/>
              </a:rPr>
              <a:t>Solar Azimuth Angle</a:t>
            </a:r>
            <a:endParaRPr/>
          </a:p>
          <a:p>
            <a:pPr indent="-228600" lvl="0" marL="2286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It is the angle made by the projection of Sun’s ray on Earth’s surface with the North direction (Singal, 2011).</a:t>
            </a:r>
            <a:endParaRPr/>
          </a:p>
          <a:p>
            <a:pPr indent="-114300" lvl="0" marL="228600" rtl="0" algn="just">
              <a:lnSpc>
                <a:spcPct val="100000"/>
              </a:lnSpc>
              <a:spcBef>
                <a:spcPts val="1000"/>
              </a:spcBef>
              <a:spcAft>
                <a:spcPts val="0"/>
              </a:spcAft>
              <a:buSzPts val="1800"/>
              <a:buNone/>
            </a:pPr>
            <a:r>
              <a:t/>
            </a:r>
            <a:endParaRPr sz="1800">
              <a:latin typeface="Times New Roman"/>
              <a:ea typeface="Times New Roman"/>
              <a:cs typeface="Times New Roman"/>
              <a:sym typeface="Times New Roman"/>
            </a:endParaRPr>
          </a:p>
          <a:p>
            <a:pPr indent="-114300" lvl="0" marL="228600" rtl="0" algn="just">
              <a:lnSpc>
                <a:spcPct val="100000"/>
              </a:lnSpc>
              <a:spcBef>
                <a:spcPts val="1000"/>
              </a:spcBef>
              <a:spcAft>
                <a:spcPts val="0"/>
              </a:spcAft>
              <a:buSzPts val="1800"/>
              <a:buNone/>
            </a:pPr>
            <a:r>
              <a:t/>
            </a:r>
            <a:endParaRPr sz="18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latin typeface="Times New Roman"/>
              <a:ea typeface="Times New Roman"/>
              <a:cs typeface="Times New Roman"/>
              <a:sym typeface="Times New Roman"/>
            </a:endParaRPr>
          </a:p>
          <a:p>
            <a:pPr indent="-101600" lvl="0" marL="228600" rtl="0" algn="just">
              <a:lnSpc>
                <a:spcPct val="100000"/>
              </a:lnSpc>
              <a:spcBef>
                <a:spcPts val="1000"/>
              </a:spcBef>
              <a:spcAft>
                <a:spcPts val="0"/>
              </a:spcAft>
              <a:buSzPts val="2000"/>
              <a:buNone/>
            </a:pPr>
            <a:r>
              <a:t/>
            </a:r>
            <a:endParaRPr sz="2000"/>
          </a:p>
        </p:txBody>
      </p:sp>
      <p:sp>
        <p:nvSpPr>
          <p:cNvPr id="319" name="Google Shape;319;p33"/>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4"/>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MEASUREMENT OF SOLAR RADIATION</a:t>
            </a:r>
            <a:endParaRPr/>
          </a:p>
        </p:txBody>
      </p:sp>
      <p:sp>
        <p:nvSpPr>
          <p:cNvPr id="325" name="Google Shape;325;p34"/>
          <p:cNvSpPr txBox="1"/>
          <p:nvPr>
            <p:ph idx="1" type="body"/>
          </p:nvPr>
        </p:nvSpPr>
        <p:spPr>
          <a:xfrm>
            <a:off x="304800" y="1878008"/>
            <a:ext cx="3962400" cy="4446592"/>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SzPts val="2400"/>
              <a:buChar char="•"/>
            </a:pPr>
            <a:r>
              <a:rPr b="1" lang="en-US" sz="2400">
                <a:latin typeface="Times New Roman"/>
                <a:ea typeface="Times New Roman"/>
                <a:cs typeface="Times New Roman"/>
                <a:sym typeface="Times New Roman"/>
              </a:rPr>
              <a:t>Pyrheliometer</a:t>
            </a:r>
            <a:endParaRPr/>
          </a:p>
          <a:p>
            <a:pPr indent="-228600" lvl="1" marL="457200" rtl="0" algn="just">
              <a:lnSpc>
                <a:spcPct val="100000"/>
              </a:lnSpc>
              <a:spcBef>
                <a:spcPts val="1000"/>
              </a:spcBef>
              <a:spcAft>
                <a:spcPts val="0"/>
              </a:spcAft>
              <a:buSzPts val="2400"/>
              <a:buChar char="•"/>
            </a:pPr>
            <a:r>
              <a:rPr lang="en-US" sz="2400">
                <a:latin typeface="Times New Roman"/>
                <a:ea typeface="Times New Roman"/>
                <a:cs typeface="Times New Roman"/>
                <a:sym typeface="Times New Roman"/>
              </a:rPr>
              <a:t>It is an instrument for measuring direct solar radiation flux at normal incidence. It is a small telescope like equipment which follows the path of the sun throughout the day.</a:t>
            </a:r>
            <a:endParaRPr/>
          </a:p>
        </p:txBody>
      </p:sp>
      <p:sp>
        <p:nvSpPr>
          <p:cNvPr id="326" name="Google Shape;326;p34"/>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descr="Pyrheliometer Instrument" id="327" name="Google Shape;327;p34"/>
          <p:cNvPicPr preferRelativeResize="0"/>
          <p:nvPr/>
        </p:nvPicPr>
        <p:blipFill rotWithShape="1">
          <a:blip r:embed="rId3">
            <a:alphaModFix/>
          </a:blip>
          <a:srcRect b="0" l="0" r="0" t="0"/>
          <a:stretch/>
        </p:blipFill>
        <p:spPr>
          <a:xfrm>
            <a:off x="4610100" y="2057399"/>
            <a:ext cx="4229100" cy="3295403"/>
          </a:xfrm>
          <a:prstGeom prst="rect">
            <a:avLst/>
          </a:prstGeom>
          <a:noFill/>
          <a:ln cap="flat" cmpd="sng" w="9525">
            <a:solidFill>
              <a:schemeClr val="dk1"/>
            </a:solidFill>
            <a:prstDash val="solid"/>
            <a:round/>
            <a:headEnd len="sm" w="sm" type="none"/>
            <a:tailEnd len="sm" w="sm" type="none"/>
          </a:ln>
        </p:spPr>
      </p:pic>
      <p:sp>
        <p:nvSpPr>
          <p:cNvPr id="328" name="Google Shape;328;p34"/>
          <p:cNvSpPr txBox="1"/>
          <p:nvPr/>
        </p:nvSpPr>
        <p:spPr>
          <a:xfrm>
            <a:off x="4572000" y="5562600"/>
            <a:ext cx="434340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Gill Sans"/>
                <a:ea typeface="Gill Sans"/>
                <a:cs typeface="Gill Sans"/>
                <a:sym typeface="Gill Sans"/>
              </a:rPr>
              <a:t>Figure: Pyrheliometer (Source: Elprocus, 2022)</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5"/>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MEASUREMENT OF SOLAR RADIATION</a:t>
            </a:r>
            <a:endParaRPr/>
          </a:p>
        </p:txBody>
      </p:sp>
      <p:sp>
        <p:nvSpPr>
          <p:cNvPr id="334" name="Google Shape;334;p35"/>
          <p:cNvSpPr txBox="1"/>
          <p:nvPr>
            <p:ph idx="1" type="body"/>
          </p:nvPr>
        </p:nvSpPr>
        <p:spPr>
          <a:xfrm>
            <a:off x="304800" y="1878008"/>
            <a:ext cx="38100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1800"/>
              <a:buChar char="•"/>
            </a:pPr>
            <a:r>
              <a:rPr b="1" lang="en-US">
                <a:latin typeface="Times New Roman"/>
                <a:ea typeface="Times New Roman"/>
                <a:cs typeface="Times New Roman"/>
                <a:sym typeface="Times New Roman"/>
              </a:rPr>
              <a:t>Pyranometer</a:t>
            </a:r>
            <a:endParaRPr/>
          </a:p>
          <a:p>
            <a:pPr indent="-228600" lvl="1" marL="457200" rtl="0" algn="just">
              <a:lnSpc>
                <a:spcPct val="150000"/>
              </a:lnSpc>
              <a:spcBef>
                <a:spcPts val="0"/>
              </a:spcBef>
              <a:spcAft>
                <a:spcPts val="0"/>
              </a:spcAft>
              <a:buSzPts val="1800"/>
              <a:buChar char="•"/>
            </a:pPr>
            <a:r>
              <a:rPr lang="en-US" sz="1800">
                <a:latin typeface="Times New Roman"/>
                <a:ea typeface="Times New Roman"/>
                <a:cs typeface="Times New Roman"/>
                <a:sym typeface="Times New Roman"/>
              </a:rPr>
              <a:t>It is an instrument used for measuring of direct and diffused irradiance arriving from the whole hemisphere i.e. from the complete sky dome.</a:t>
            </a:r>
            <a:endParaRPr/>
          </a:p>
          <a:p>
            <a:pPr indent="-228600" lvl="1" marL="457200" rtl="0" algn="just">
              <a:lnSpc>
                <a:spcPct val="150000"/>
              </a:lnSpc>
              <a:spcBef>
                <a:spcPts val="1000"/>
              </a:spcBef>
              <a:spcAft>
                <a:spcPts val="0"/>
              </a:spcAft>
              <a:buSzPts val="1800"/>
              <a:buChar char="•"/>
            </a:pPr>
            <a:r>
              <a:rPr lang="en-US" sz="1800">
                <a:latin typeface="Times New Roman"/>
                <a:ea typeface="Times New Roman"/>
                <a:cs typeface="Times New Roman"/>
                <a:sym typeface="Times New Roman"/>
              </a:rPr>
              <a:t>A Pyranometer can be used in a tilted position as well, in which case it will also receive the ground reflected radiation.</a:t>
            </a:r>
            <a:endParaRPr/>
          </a:p>
        </p:txBody>
      </p:sp>
      <p:sp>
        <p:nvSpPr>
          <p:cNvPr id="335" name="Google Shape;335;p35"/>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pic>
        <p:nvPicPr>
          <p:cNvPr descr="Pyranometer" id="336" name="Google Shape;336;p35"/>
          <p:cNvPicPr preferRelativeResize="0"/>
          <p:nvPr/>
        </p:nvPicPr>
        <p:blipFill rotWithShape="1">
          <a:blip r:embed="rId3">
            <a:alphaModFix/>
          </a:blip>
          <a:srcRect b="0" l="0" r="0" t="0"/>
          <a:stretch/>
        </p:blipFill>
        <p:spPr>
          <a:xfrm>
            <a:off x="4323432" y="1981200"/>
            <a:ext cx="4282440" cy="3028950"/>
          </a:xfrm>
          <a:prstGeom prst="rect">
            <a:avLst/>
          </a:prstGeom>
          <a:noFill/>
          <a:ln>
            <a:noFill/>
          </a:ln>
        </p:spPr>
      </p:pic>
      <p:sp>
        <p:nvSpPr>
          <p:cNvPr id="337" name="Google Shape;337;p35"/>
          <p:cNvSpPr txBox="1"/>
          <p:nvPr/>
        </p:nvSpPr>
        <p:spPr>
          <a:xfrm>
            <a:off x="4287489" y="5106204"/>
            <a:ext cx="434340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Gill Sans"/>
                <a:ea typeface="Gill Sans"/>
                <a:cs typeface="Gill Sans"/>
                <a:sym typeface="Gill Sans"/>
              </a:rPr>
              <a:t>Figure: Pyranometer (Source: Elprocus, 2022)</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6"/>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MEASUREMENT OF SOLAR RADIATION</a:t>
            </a:r>
            <a:endParaRPr/>
          </a:p>
        </p:txBody>
      </p:sp>
      <p:sp>
        <p:nvSpPr>
          <p:cNvPr id="343" name="Google Shape;343;p36"/>
          <p:cNvSpPr txBox="1"/>
          <p:nvPr>
            <p:ph idx="1" type="body"/>
          </p:nvPr>
        </p:nvSpPr>
        <p:spPr>
          <a:xfrm>
            <a:off x="304800" y="1878008"/>
            <a:ext cx="38100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1800"/>
              <a:buChar char="•"/>
            </a:pPr>
            <a:r>
              <a:rPr b="1" lang="en-US">
                <a:latin typeface="Times New Roman"/>
                <a:ea typeface="Times New Roman"/>
                <a:cs typeface="Times New Roman"/>
                <a:sym typeface="Times New Roman"/>
              </a:rPr>
              <a:t>Pyranometer with shading device</a:t>
            </a:r>
            <a:endParaRPr/>
          </a:p>
          <a:p>
            <a:pPr indent="-228600" lvl="1" marL="457200" rtl="0" algn="just">
              <a:lnSpc>
                <a:spcPct val="150000"/>
              </a:lnSpc>
              <a:spcBef>
                <a:spcPts val="600"/>
              </a:spcBef>
              <a:spcAft>
                <a:spcPts val="0"/>
              </a:spcAft>
              <a:buSzPts val="1800"/>
              <a:buChar char="•"/>
            </a:pPr>
            <a:r>
              <a:rPr lang="en-US" sz="1800">
                <a:latin typeface="Times New Roman"/>
                <a:ea typeface="Times New Roman"/>
                <a:cs typeface="Times New Roman"/>
                <a:sym typeface="Times New Roman"/>
              </a:rPr>
              <a:t>Pyranometer with a shade ring is used to measure diffused solar irradiance</a:t>
            </a:r>
            <a:endParaRPr sz="1800">
              <a:latin typeface="Times New Roman"/>
              <a:ea typeface="Times New Roman"/>
              <a:cs typeface="Times New Roman"/>
              <a:sym typeface="Times New Roman"/>
            </a:endParaRPr>
          </a:p>
        </p:txBody>
      </p:sp>
      <p:sp>
        <p:nvSpPr>
          <p:cNvPr id="344" name="Google Shape;344;p36"/>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45" name="Google Shape;345;p36"/>
          <p:cNvSpPr txBox="1"/>
          <p:nvPr/>
        </p:nvSpPr>
        <p:spPr>
          <a:xfrm>
            <a:off x="4419600" y="5364602"/>
            <a:ext cx="434340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Gill Sans"/>
                <a:ea typeface="Gill Sans"/>
                <a:cs typeface="Gill Sans"/>
                <a:sym typeface="Gill Sans"/>
              </a:rPr>
              <a:t>Figure: Pyranometer with shade ring</a:t>
            </a:r>
            <a:endParaRPr/>
          </a:p>
          <a:p>
            <a:pPr indent="0" lvl="0" marL="0" marR="0" rtl="0" algn="l">
              <a:spcBef>
                <a:spcPts val="0"/>
              </a:spcBef>
              <a:spcAft>
                <a:spcPts val="0"/>
              </a:spcAft>
              <a:buNone/>
            </a:pPr>
            <a:r>
              <a:rPr lang="en-US" sz="1600">
                <a:solidFill>
                  <a:schemeClr val="dk1"/>
                </a:solidFill>
                <a:latin typeface="Gill Sans"/>
                <a:ea typeface="Gill Sans"/>
                <a:cs typeface="Gill Sans"/>
                <a:sym typeface="Gill Sans"/>
              </a:rPr>
              <a:t>(Source: ESS, 2022)</a:t>
            </a:r>
            <a:endParaRPr/>
          </a:p>
        </p:txBody>
      </p:sp>
      <p:pic>
        <p:nvPicPr>
          <p:cNvPr descr="Kipp and Zonen shadow ring for radiometers | Australian supplied." id="346" name="Google Shape;346;p36"/>
          <p:cNvPicPr preferRelativeResize="0"/>
          <p:nvPr/>
        </p:nvPicPr>
        <p:blipFill rotWithShape="1">
          <a:blip r:embed="rId3">
            <a:alphaModFix/>
          </a:blip>
          <a:srcRect b="0" l="0" r="0" t="0"/>
          <a:stretch/>
        </p:blipFill>
        <p:spPr>
          <a:xfrm>
            <a:off x="4419600" y="1769049"/>
            <a:ext cx="3614244" cy="3614244"/>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7"/>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AVAILABILITY OF SOLAR RADIATION</a:t>
            </a:r>
            <a:endParaRPr/>
          </a:p>
        </p:txBody>
      </p:sp>
      <p:sp>
        <p:nvSpPr>
          <p:cNvPr id="352" name="Google Shape;352;p37"/>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0000"/>
              </a:lnSpc>
              <a:spcBef>
                <a:spcPts val="0"/>
              </a:spcBef>
              <a:spcAft>
                <a:spcPts val="0"/>
              </a:spcAft>
              <a:buSzPts val="1800"/>
              <a:buChar char="•"/>
            </a:pPr>
            <a:r>
              <a:rPr lang="en-US">
                <a:latin typeface="Times New Roman"/>
                <a:ea typeface="Times New Roman"/>
                <a:cs typeface="Times New Roman"/>
                <a:sym typeface="Times New Roman"/>
              </a:rPr>
              <a:t>Pyranometer is used to accurately measure the solar radiation for the purpose of mapping the solar energy resources over the world. </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A </a:t>
            </a:r>
            <a:r>
              <a:rPr lang="en-US">
                <a:latin typeface="Times New Roman"/>
                <a:ea typeface="Times New Roman"/>
                <a:cs typeface="Times New Roman"/>
                <a:sym typeface="Times New Roman"/>
              </a:rPr>
              <a:t>Pyranometer consists of a calibrated thermoelectric elements fitted under a glass cover , which is exposed to the sunlight, such that a voltage proportional to the total incident light is generation which is then recorded electronically. </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Detailed approach of measurement of solar radiation is required by using </a:t>
            </a:r>
            <a:r>
              <a:rPr lang="en-US">
                <a:latin typeface="Times New Roman"/>
                <a:ea typeface="Times New Roman"/>
                <a:cs typeface="Times New Roman"/>
                <a:sym typeface="Times New Roman"/>
              </a:rPr>
              <a:t>Pyranometer which then separately measures the direct and diffused radiation which is then combined to calculate the total radiation</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The annual solar radiation on </a:t>
            </a:r>
            <a:r>
              <a:rPr lang="en-US">
                <a:latin typeface="Times New Roman"/>
                <a:ea typeface="Times New Roman"/>
                <a:cs typeface="Times New Roman"/>
                <a:sym typeface="Times New Roman"/>
              </a:rPr>
              <a:t>a horizontal surface is highest near the equator, over 2000 kWh per square metre per year, and especially high in the desert areas. </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Compared to northern Europe which receives around 1000 kWh </a:t>
            </a:r>
            <a:r>
              <a:rPr lang="en-US">
                <a:latin typeface="Times New Roman"/>
                <a:ea typeface="Times New Roman"/>
                <a:cs typeface="Times New Roman"/>
                <a:sym typeface="Times New Roman"/>
              </a:rPr>
              <a:t>per square metre per year</a:t>
            </a:r>
            <a:endParaRPr/>
          </a:p>
          <a:p>
            <a:pPr indent="-228600" lvl="0" marL="228600" rtl="0" algn="just">
              <a:lnSpc>
                <a:spcPct val="100000"/>
              </a:lnSpc>
              <a:spcBef>
                <a:spcPts val="1000"/>
              </a:spcBef>
              <a:spcAft>
                <a:spcPts val="0"/>
              </a:spcAft>
              <a:buSzPts val="1800"/>
              <a:buChar char="•"/>
            </a:pPr>
            <a:r>
              <a:rPr lang="en-US" sz="1800">
                <a:latin typeface="Times New Roman"/>
                <a:ea typeface="Times New Roman"/>
                <a:cs typeface="Times New Roman"/>
                <a:sym typeface="Times New Roman"/>
              </a:rPr>
              <a:t>In sou</a:t>
            </a:r>
            <a:r>
              <a:rPr lang="en-US">
                <a:latin typeface="Times New Roman"/>
                <a:ea typeface="Times New Roman"/>
                <a:cs typeface="Times New Roman"/>
                <a:sym typeface="Times New Roman"/>
              </a:rPr>
              <a:t>thern France or Spain, the annual radiation levels are around 1500 kWh per square metre per year whereas in southern USA, the levels can reach as high as 2500 kWh per square metre per year</a:t>
            </a:r>
            <a:endParaRPr/>
          </a:p>
        </p:txBody>
      </p:sp>
      <p:sp>
        <p:nvSpPr>
          <p:cNvPr id="353" name="Google Shape;353;p37"/>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8"/>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TILT AND ORIENTATION</a:t>
            </a:r>
            <a:endParaRPr/>
          </a:p>
        </p:txBody>
      </p:sp>
      <p:sp>
        <p:nvSpPr>
          <p:cNvPr id="359" name="Google Shape;359;p38"/>
          <p:cNvSpPr txBox="1"/>
          <p:nvPr>
            <p:ph idx="1" type="body"/>
          </p:nvPr>
        </p:nvSpPr>
        <p:spPr>
          <a:xfrm>
            <a:off x="304800" y="1878008"/>
            <a:ext cx="8534400" cy="44465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SzPts val="1800"/>
              <a:buChar char="•"/>
            </a:pPr>
            <a:r>
              <a:rPr lang="en-US">
                <a:latin typeface="Times New Roman"/>
                <a:ea typeface="Times New Roman"/>
                <a:cs typeface="Times New Roman"/>
                <a:sym typeface="Times New Roman"/>
              </a:rPr>
              <a:t>In the northern hemisphere, to receive maximum radiation in a flat surface, the surface should be facing south and must be tilted towards Sun. </a:t>
            </a:r>
            <a:endParaRPr/>
          </a:p>
          <a:p>
            <a:pPr indent="-228600" lvl="0" marL="228600" rtl="0" algn="just">
              <a:lnSpc>
                <a:spcPct val="100000"/>
              </a:lnSpc>
              <a:spcBef>
                <a:spcPts val="1000"/>
              </a:spcBef>
              <a:spcAft>
                <a:spcPts val="0"/>
              </a:spcAft>
              <a:buSzPts val="1800"/>
              <a:buChar char="•"/>
            </a:pPr>
            <a:r>
              <a:rPr lang="en-US">
                <a:latin typeface="Times New Roman"/>
                <a:ea typeface="Times New Roman"/>
                <a:cs typeface="Times New Roman"/>
                <a:sym typeface="Times New Roman"/>
              </a:rPr>
              <a:t>The angle of tilt is dependent on the latitude of the location and time of the year when the maximum radiation is required incident on the flat plate</a:t>
            </a:r>
            <a:endParaRPr/>
          </a:p>
          <a:p>
            <a:pPr indent="-228600" lvl="0" marL="228600" rtl="0" algn="just">
              <a:lnSpc>
                <a:spcPct val="100000"/>
              </a:lnSpc>
              <a:spcBef>
                <a:spcPts val="1000"/>
              </a:spcBef>
              <a:spcAft>
                <a:spcPts val="0"/>
              </a:spcAft>
              <a:buSzPts val="1800"/>
              <a:buChar char="•"/>
            </a:pPr>
            <a:r>
              <a:rPr lang="en-US">
                <a:latin typeface="Times New Roman"/>
                <a:ea typeface="Times New Roman"/>
                <a:cs typeface="Times New Roman"/>
                <a:sym typeface="Times New Roman"/>
              </a:rPr>
              <a:t>If the tilt angle between a surface and the horizontal is qual to the latitude, it will be perpendicular to the Sun’s rays at midday in March and September</a:t>
            </a:r>
            <a:endParaRPr/>
          </a:p>
          <a:p>
            <a:pPr indent="-228600" lvl="0" marL="228600" rtl="0" algn="just">
              <a:lnSpc>
                <a:spcPct val="100000"/>
              </a:lnSpc>
              <a:spcBef>
                <a:spcPts val="1000"/>
              </a:spcBef>
              <a:spcAft>
                <a:spcPts val="0"/>
              </a:spcAft>
              <a:buSzPts val="1800"/>
              <a:buChar char="•"/>
            </a:pPr>
            <a:r>
              <a:rPr lang="en-US">
                <a:latin typeface="Times New Roman"/>
                <a:ea typeface="Times New Roman"/>
                <a:cs typeface="Times New Roman"/>
                <a:sym typeface="Times New Roman"/>
              </a:rPr>
              <a:t>Also, there is difference between summer and winter as the high latitude regions receive more solar energy in summer than in winter as the sun rays strikes perpendicularly in the summer and is oblique during the winter due to revolution of the earth around the sun.</a:t>
            </a:r>
            <a:endParaRPr/>
          </a:p>
          <a:p>
            <a:pPr indent="-228600" lvl="0" marL="228600" rtl="0" algn="just">
              <a:lnSpc>
                <a:spcPct val="100000"/>
              </a:lnSpc>
              <a:spcBef>
                <a:spcPts val="1000"/>
              </a:spcBef>
              <a:spcAft>
                <a:spcPts val="0"/>
              </a:spcAft>
              <a:buSzPts val="1800"/>
              <a:buChar char="•"/>
            </a:pPr>
            <a:r>
              <a:rPr lang="en-US">
                <a:latin typeface="Times New Roman"/>
                <a:ea typeface="Times New Roman"/>
                <a:cs typeface="Times New Roman"/>
                <a:sym typeface="Times New Roman"/>
              </a:rPr>
              <a:t>To maximize solar collection in summer, when the radiation available is high, the tilt angle should be less than the latitude.</a:t>
            </a:r>
            <a:endParaRPr/>
          </a:p>
          <a:p>
            <a:pPr indent="-228600" lvl="0" marL="228600" rtl="0" algn="just">
              <a:lnSpc>
                <a:spcPct val="100000"/>
              </a:lnSpc>
              <a:spcBef>
                <a:spcPts val="1000"/>
              </a:spcBef>
              <a:spcAft>
                <a:spcPts val="0"/>
              </a:spcAft>
              <a:buSzPts val="1800"/>
              <a:buChar char="•"/>
            </a:pPr>
            <a:r>
              <a:rPr lang="en-US">
                <a:latin typeface="Times New Roman"/>
                <a:ea typeface="Times New Roman"/>
                <a:cs typeface="Times New Roman"/>
                <a:sym typeface="Times New Roman"/>
              </a:rPr>
              <a:t>To maximize solar collection in winter, the tilt angle should be greater than the latitude angle (Boyle, 2013)</a:t>
            </a:r>
            <a:endParaRPr/>
          </a:p>
          <a:p>
            <a:pPr indent="-114300" lvl="0" marL="228600" rtl="0" algn="just">
              <a:lnSpc>
                <a:spcPct val="100000"/>
              </a:lnSpc>
              <a:spcBef>
                <a:spcPts val="1000"/>
              </a:spcBef>
              <a:spcAft>
                <a:spcPts val="0"/>
              </a:spcAft>
              <a:buSzPts val="1800"/>
              <a:buNone/>
            </a:pPr>
            <a:r>
              <a:t/>
            </a:r>
            <a:endParaRPr sz="1800">
              <a:latin typeface="Times New Roman"/>
              <a:ea typeface="Times New Roman"/>
              <a:cs typeface="Times New Roman"/>
              <a:sym typeface="Times New Roman"/>
            </a:endParaRPr>
          </a:p>
        </p:txBody>
      </p:sp>
      <p:sp>
        <p:nvSpPr>
          <p:cNvPr id="360" name="Google Shape;360;p38"/>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39"/>
          <p:cNvSpPr txBox="1"/>
          <p:nvPr>
            <p:ph type="title"/>
          </p:nvPr>
        </p:nvSpPr>
        <p:spPr>
          <a:xfrm>
            <a:off x="1606045" y="381000"/>
            <a:ext cx="5937755" cy="1188720"/>
          </a:xfrm>
          <a:prstGeom prst="rect">
            <a:avLst/>
          </a:prstGeom>
          <a:solidFill>
            <a:schemeClr val="lt1"/>
          </a:solidFill>
          <a:ln cap="sq" cmpd="sng" w="31750">
            <a:solidFill>
              <a:srgbClr val="3F3F3F"/>
            </a:solidFill>
            <a:prstDash val="solid"/>
            <a:miter lim="800000"/>
            <a:headEnd len="sm" w="sm" type="none"/>
            <a:tailEnd len="sm" w="sm" type="none"/>
          </a:ln>
        </p:spPr>
        <p:txBody>
          <a:bodyPr anchorCtr="0" anchor="ctr" bIns="182875" lIns="182875" spcFirstLastPara="1" rIns="182875" wrap="square" tIns="182875">
            <a:normAutofit/>
          </a:bodyPr>
          <a:lstStyle/>
          <a:p>
            <a:pPr indent="0" lvl="0" marL="0" rtl="0" algn="ctr">
              <a:lnSpc>
                <a:spcPct val="90000"/>
              </a:lnSpc>
              <a:spcBef>
                <a:spcPts val="0"/>
              </a:spcBef>
              <a:spcAft>
                <a:spcPts val="0"/>
              </a:spcAft>
              <a:buClr>
                <a:srgbClr val="262626"/>
              </a:buClr>
              <a:buSzPts val="2600"/>
              <a:buFont typeface="Gill Sans"/>
              <a:buNone/>
            </a:pPr>
            <a:r>
              <a:rPr lang="en-US"/>
              <a:t>REFERENCES</a:t>
            </a:r>
            <a:endParaRPr/>
          </a:p>
        </p:txBody>
      </p:sp>
      <p:sp>
        <p:nvSpPr>
          <p:cNvPr id="366" name="Google Shape;366;p39"/>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
        <p:nvSpPr>
          <p:cNvPr id="367" name="Google Shape;367;p39"/>
          <p:cNvSpPr txBox="1"/>
          <p:nvPr>
            <p:ph idx="1" type="body"/>
          </p:nvPr>
        </p:nvSpPr>
        <p:spPr>
          <a:xfrm>
            <a:off x="304800" y="1959696"/>
            <a:ext cx="8153400" cy="4283224"/>
          </a:xfrm>
          <a:prstGeom prst="rect">
            <a:avLst/>
          </a:prstGeom>
          <a:noFill/>
          <a:ln>
            <a:noFill/>
          </a:ln>
        </p:spPr>
        <p:txBody>
          <a:bodyPr anchorCtr="0" anchor="ctr" bIns="45700" lIns="91425" spcFirstLastPara="1" rIns="91425" wrap="square" tIns="45700">
            <a:spAutoFit/>
          </a:bodyPr>
          <a:lstStyle/>
          <a:p>
            <a:pPr indent="-228600" lvl="0" marL="228600" marR="0" rtl="0" algn="just">
              <a:lnSpc>
                <a:spcPct val="114000"/>
              </a:lnSpc>
              <a:spcBef>
                <a:spcPts val="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Boyle, G. (2013). </a:t>
            </a:r>
            <a:r>
              <a:rPr b="0" i="1" lang="en-US" sz="1400" u="none" cap="none" strike="noStrike">
                <a:solidFill>
                  <a:schemeClr val="dk1"/>
                </a:solidFill>
                <a:latin typeface="Times New Roman"/>
                <a:ea typeface="Times New Roman"/>
                <a:cs typeface="Times New Roman"/>
                <a:sym typeface="Times New Roman"/>
              </a:rPr>
              <a:t>Renewable Energy Power For A Sustainable Future</a:t>
            </a:r>
            <a:r>
              <a:rPr b="0" i="0" lang="en-US" sz="1400" u="none" cap="none" strike="noStrike">
                <a:solidFill>
                  <a:schemeClr val="dk1"/>
                </a:solidFill>
                <a:latin typeface="Times New Roman"/>
                <a:ea typeface="Times New Roman"/>
                <a:cs typeface="Times New Roman"/>
                <a:sym typeface="Times New Roman"/>
              </a:rPr>
              <a:t> (Vol. Third Edition). Oxford: Oxford University Press.</a:t>
            </a:r>
            <a:endParaRPr/>
          </a:p>
          <a:p>
            <a:pPr indent="-228600" lvl="0" marL="228600" marR="0" rtl="0" algn="just">
              <a:lnSpc>
                <a:spcPct val="150000"/>
              </a:lnSpc>
              <a:spcBef>
                <a:spcPts val="600"/>
              </a:spcBef>
              <a:spcAft>
                <a:spcPts val="0"/>
              </a:spcAft>
              <a:buClr>
                <a:schemeClr val="accent2"/>
              </a:buClr>
              <a:buSzPts val="1400"/>
              <a:buFont typeface="Arial"/>
              <a:buChar char="•"/>
            </a:pPr>
            <a:r>
              <a:rPr b="0" i="1" lang="en-US" sz="1400" u="none" cap="none" strike="noStrike">
                <a:solidFill>
                  <a:schemeClr val="dk1"/>
                </a:solidFill>
                <a:latin typeface="Times New Roman"/>
                <a:ea typeface="Times New Roman"/>
                <a:cs typeface="Times New Roman"/>
                <a:sym typeface="Times New Roman"/>
              </a:rPr>
              <a:t>lprocus</a:t>
            </a:r>
            <a:r>
              <a:rPr b="0" i="0" lang="en-US" sz="1400" u="none" cap="none" strike="noStrike">
                <a:solidFill>
                  <a:schemeClr val="dk1"/>
                </a:solidFill>
                <a:latin typeface="Times New Roman"/>
                <a:ea typeface="Times New Roman"/>
                <a:cs typeface="Times New Roman"/>
                <a:sym typeface="Times New Roman"/>
              </a:rPr>
              <a:t>. (2022). Retrieved October 9, 2022, from https://www.elprocus.com/what-is-pyranometer-construction-types-applications/</a:t>
            </a:r>
            <a:endParaRPr/>
          </a:p>
          <a:p>
            <a:pPr indent="-228600" lvl="0" marL="228600" marR="0" rtl="0" algn="just">
              <a:lnSpc>
                <a:spcPct val="150000"/>
              </a:lnSpc>
              <a:spcBef>
                <a:spcPts val="1000"/>
              </a:spcBef>
              <a:spcAft>
                <a:spcPts val="0"/>
              </a:spcAft>
              <a:buClr>
                <a:schemeClr val="accent2"/>
              </a:buClr>
              <a:buSzPts val="1400"/>
              <a:buFont typeface="Arial"/>
              <a:buChar char="•"/>
            </a:pPr>
            <a:r>
              <a:rPr b="0" i="1" lang="en-US" sz="1400" u="none" cap="none" strike="noStrike">
                <a:solidFill>
                  <a:schemeClr val="dk1"/>
                </a:solidFill>
                <a:latin typeface="Times New Roman"/>
                <a:ea typeface="Times New Roman"/>
                <a:cs typeface="Times New Roman"/>
                <a:sym typeface="Times New Roman"/>
              </a:rPr>
              <a:t>IEA</a:t>
            </a:r>
            <a:r>
              <a:rPr b="0" i="0" lang="en-US" sz="1400" u="none" cap="none" strike="noStrike">
                <a:solidFill>
                  <a:schemeClr val="dk1"/>
                </a:solidFill>
                <a:latin typeface="Times New Roman"/>
                <a:ea typeface="Times New Roman"/>
                <a:cs typeface="Times New Roman"/>
                <a:sym typeface="Times New Roman"/>
              </a:rPr>
              <a:t>. (2022). Retrieved October 9, 2022, from https://www.iea.org/reports/offshore-wind-outlook-2019</a:t>
            </a:r>
            <a:endParaRPr/>
          </a:p>
          <a:p>
            <a:pPr indent="-228600" lvl="0" marL="228600" marR="0" rtl="0" algn="just">
              <a:lnSpc>
                <a:spcPct val="114000"/>
              </a:lnSpc>
              <a:spcBef>
                <a:spcPts val="160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Koirala, D. R. (2019). </a:t>
            </a:r>
            <a:r>
              <a:rPr b="0" i="1" lang="en-US" sz="1400" u="none" cap="none" strike="noStrike">
                <a:solidFill>
                  <a:schemeClr val="dk1"/>
                </a:solidFill>
                <a:latin typeface="Times New Roman"/>
                <a:ea typeface="Times New Roman"/>
                <a:cs typeface="Times New Roman"/>
                <a:sym typeface="Times New Roman"/>
              </a:rPr>
              <a:t>Principals of Engineering Thermodynamics and Heat Transfer.</a:t>
            </a:r>
            <a:r>
              <a:rPr b="0" i="0" lang="en-US" sz="1400" u="none" cap="none" strike="noStrike">
                <a:solidFill>
                  <a:schemeClr val="dk1"/>
                </a:solidFill>
                <a:latin typeface="Times New Roman"/>
                <a:ea typeface="Times New Roman"/>
                <a:cs typeface="Times New Roman"/>
                <a:sym typeface="Times New Roman"/>
              </a:rPr>
              <a:t> Kathmandu: Shree Chandeswori Publication Pvt. Ltd. .</a:t>
            </a:r>
            <a:endParaRPr b="0" i="0" sz="1400" u="none" cap="none" strike="noStrike">
              <a:solidFill>
                <a:schemeClr val="dk1"/>
              </a:solidFill>
              <a:latin typeface="Times New Roman"/>
              <a:ea typeface="Times New Roman"/>
              <a:cs typeface="Times New Roman"/>
              <a:sym typeface="Times New Roman"/>
            </a:endParaRPr>
          </a:p>
          <a:p>
            <a:pPr indent="-228600" lvl="0" marL="228600" marR="0" rtl="0" algn="just">
              <a:lnSpc>
                <a:spcPct val="114000"/>
              </a:lnSpc>
              <a:spcBef>
                <a:spcPts val="120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S. Hasan, S., &amp; Sharma, D. (2009). </a:t>
            </a:r>
            <a:r>
              <a:rPr b="0" i="1" lang="en-US" sz="1400" u="none" cap="none" strike="noStrike">
                <a:solidFill>
                  <a:schemeClr val="dk1"/>
                </a:solidFill>
                <a:latin typeface="Times New Roman"/>
                <a:ea typeface="Times New Roman"/>
                <a:cs typeface="Times New Roman"/>
                <a:sym typeface="Times New Roman"/>
              </a:rPr>
              <a:t>Non-Conventional Energy Resources.</a:t>
            </a:r>
            <a:r>
              <a:rPr b="0" i="0" lang="en-US" sz="1400" u="none" cap="none" strike="noStrike">
                <a:solidFill>
                  <a:schemeClr val="dk1"/>
                </a:solidFill>
                <a:latin typeface="Times New Roman"/>
                <a:ea typeface="Times New Roman"/>
                <a:cs typeface="Times New Roman"/>
                <a:sym typeface="Times New Roman"/>
              </a:rPr>
              <a:t> Delhi: S. K. Kataria and Sons.</a:t>
            </a:r>
            <a:endParaRPr b="0" i="0" sz="1400" u="none" cap="none" strike="noStrike">
              <a:solidFill>
                <a:schemeClr val="dk1"/>
              </a:solidFill>
              <a:latin typeface="Times New Roman"/>
              <a:ea typeface="Times New Roman"/>
              <a:cs typeface="Times New Roman"/>
              <a:sym typeface="Times New Roman"/>
            </a:endParaRPr>
          </a:p>
          <a:p>
            <a:pPr indent="-228600" lvl="0" marL="228600" marR="0" rtl="0" algn="just">
              <a:lnSpc>
                <a:spcPct val="114000"/>
              </a:lnSpc>
              <a:spcBef>
                <a:spcPts val="120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Sharma, D., &amp; Hasan, S. (2009). </a:t>
            </a:r>
            <a:r>
              <a:rPr b="0" i="1" lang="en-US" sz="1400" u="none" cap="none" strike="noStrike">
                <a:solidFill>
                  <a:schemeClr val="dk1"/>
                </a:solidFill>
                <a:latin typeface="Times New Roman"/>
                <a:ea typeface="Times New Roman"/>
                <a:cs typeface="Times New Roman"/>
                <a:sym typeface="Times New Roman"/>
              </a:rPr>
              <a:t>Non-Conventional Energy Sources</a:t>
            </a:r>
            <a:r>
              <a:rPr b="0" i="0" lang="en-US" sz="1400" u="none" cap="none" strike="noStrike">
                <a:solidFill>
                  <a:schemeClr val="dk1"/>
                </a:solidFill>
                <a:latin typeface="Times New Roman"/>
                <a:ea typeface="Times New Roman"/>
                <a:cs typeface="Times New Roman"/>
                <a:sym typeface="Times New Roman"/>
              </a:rPr>
              <a:t> (Second Edition ed.). Delhi: S.K. Kataria and Sons.</a:t>
            </a:r>
            <a:endParaRPr b="0" i="0" sz="1400" u="none" cap="none" strike="noStrike">
              <a:solidFill>
                <a:schemeClr val="dk1"/>
              </a:solidFill>
              <a:latin typeface="Times New Roman"/>
              <a:ea typeface="Times New Roman"/>
              <a:cs typeface="Times New Roman"/>
              <a:sym typeface="Times New Roman"/>
            </a:endParaRPr>
          </a:p>
          <a:p>
            <a:pPr indent="-228600" lvl="0" marL="228600" marR="0" rtl="0" algn="just">
              <a:lnSpc>
                <a:spcPct val="114000"/>
              </a:lnSpc>
              <a:spcBef>
                <a:spcPts val="1200"/>
              </a:spcBef>
              <a:spcAft>
                <a:spcPts val="0"/>
              </a:spcAft>
              <a:buClr>
                <a:schemeClr val="dk1"/>
              </a:buClr>
              <a:buSzPts val="1400"/>
              <a:buFont typeface="Arial"/>
              <a:buChar char="•"/>
            </a:pPr>
            <a:r>
              <a:rPr b="0" i="0" lang="en-US" sz="1400" u="none" cap="none" strike="noStrike">
                <a:solidFill>
                  <a:schemeClr val="dk1"/>
                </a:solidFill>
                <a:latin typeface="Times New Roman"/>
                <a:ea typeface="Times New Roman"/>
                <a:cs typeface="Times New Roman"/>
                <a:sym typeface="Times New Roman"/>
              </a:rPr>
              <a:t>Singal, R. (2011). </a:t>
            </a:r>
            <a:r>
              <a:rPr b="0" i="1" lang="en-US" sz="1400" u="none" cap="none" strike="noStrike">
                <a:solidFill>
                  <a:schemeClr val="dk1"/>
                </a:solidFill>
                <a:latin typeface="Times New Roman"/>
                <a:ea typeface="Times New Roman"/>
                <a:cs typeface="Times New Roman"/>
                <a:sym typeface="Times New Roman"/>
              </a:rPr>
              <a:t>Non-Conventional Energy Resources</a:t>
            </a:r>
            <a:r>
              <a:rPr b="0" i="0" lang="en-US" sz="1400" u="none" cap="none" strike="noStrike">
                <a:solidFill>
                  <a:schemeClr val="dk1"/>
                </a:solidFill>
                <a:latin typeface="Times New Roman"/>
                <a:ea typeface="Times New Roman"/>
                <a:cs typeface="Times New Roman"/>
                <a:sym typeface="Times New Roman"/>
              </a:rPr>
              <a:t> (Vol. Third Edition). Delhi: S. K. Kataria and Sons.</a:t>
            </a:r>
            <a:endParaRPr b="0" i="0" sz="1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600"/>
              </a:spcBef>
              <a:spcAft>
                <a:spcPts val="0"/>
              </a:spcAft>
              <a:buClr>
                <a:schemeClr val="dk1"/>
              </a:buClr>
              <a:buSzPts val="2000"/>
              <a:buFont typeface="Arial"/>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40"/>
          <p:cNvSpPr/>
          <p:nvPr/>
        </p:nvSpPr>
        <p:spPr>
          <a:xfrm>
            <a:off x="1219200" y="1752600"/>
            <a:ext cx="68580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rgbClr val="D6DEE1"/>
                </a:solidFill>
                <a:latin typeface="Gill Sans"/>
                <a:ea typeface="Gill Sans"/>
                <a:cs typeface="Gill Sans"/>
                <a:sym typeface="Gill Sans"/>
              </a:rPr>
              <a:t>THANK   YOU</a:t>
            </a:r>
            <a:endParaRPr b="1" sz="5400" cap="none">
              <a:solidFill>
                <a:srgbClr val="D6DEE1"/>
              </a:solidFill>
              <a:latin typeface="Gill Sans"/>
              <a:ea typeface="Gill Sans"/>
              <a:cs typeface="Gill Sans"/>
              <a:sym typeface="Gill Sans"/>
            </a:endParaRPr>
          </a:p>
        </p:txBody>
      </p:sp>
      <p:sp>
        <p:nvSpPr>
          <p:cNvPr id="373" name="Google Shape;373;p40"/>
          <p:cNvSpPr/>
          <p:nvPr>
            <p:ph idx="12" type="sldNum"/>
          </p:nvPr>
        </p:nvSpPr>
        <p:spPr>
          <a:xfrm>
            <a:off x="8240112" y="6217920"/>
            <a:ext cx="365760" cy="365760"/>
          </a:xfrm>
          <a:prstGeom prst="ellipse">
            <a:avLst/>
          </a:prstGeom>
          <a:solidFill>
            <a:srgbClr val="1D1D1D">
              <a:alpha val="69803"/>
            </a:srgbClr>
          </a:solidFill>
          <a:ln>
            <a:noFill/>
          </a:ln>
        </p:spPr>
        <p:txBody>
          <a:bodyPr anchorCtr="0" anchor="ctr" bIns="45700" lIns="18275" spcFirstLastPara="1" rIns="18275" wrap="square" tIns="45700">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BooksClassic_16x9">
      <a:dk1>
        <a:srgbClr val="6A3A20"/>
      </a:dk1>
      <a:lt1>
        <a:srgbClr val="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2022-09-08T05:20:25Z</dcterms:created>
  <dc:creator>Manchan Tiwari</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