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41" r:id="rId4"/>
  </p:sldMasterIdLst>
  <p:notesMasterIdLst>
    <p:notesMasterId r:id="rId45"/>
  </p:notesMasterIdLst>
  <p:handoutMasterIdLst>
    <p:handoutMasterId r:id="rId46"/>
  </p:handoutMasterIdLst>
  <p:sldIdLst>
    <p:sldId id="267" r:id="rId5"/>
    <p:sldId id="278" r:id="rId6"/>
    <p:sldId id="327" r:id="rId7"/>
    <p:sldId id="328" r:id="rId8"/>
    <p:sldId id="329" r:id="rId9"/>
    <p:sldId id="330" r:id="rId10"/>
    <p:sldId id="357" r:id="rId11"/>
    <p:sldId id="358" r:id="rId12"/>
    <p:sldId id="331" r:id="rId13"/>
    <p:sldId id="332" r:id="rId14"/>
    <p:sldId id="333" r:id="rId15"/>
    <p:sldId id="356" r:id="rId16"/>
    <p:sldId id="334" r:id="rId17"/>
    <p:sldId id="359" r:id="rId18"/>
    <p:sldId id="360" r:id="rId19"/>
    <p:sldId id="361" r:id="rId20"/>
    <p:sldId id="371" r:id="rId21"/>
    <p:sldId id="372" r:id="rId22"/>
    <p:sldId id="373" r:id="rId23"/>
    <p:sldId id="374" r:id="rId24"/>
    <p:sldId id="335" r:id="rId25"/>
    <p:sldId id="336" r:id="rId26"/>
    <p:sldId id="337" r:id="rId27"/>
    <p:sldId id="362" r:id="rId28"/>
    <p:sldId id="338" r:id="rId29"/>
    <p:sldId id="363" r:id="rId30"/>
    <p:sldId id="364" r:id="rId31"/>
    <p:sldId id="339" r:id="rId32"/>
    <p:sldId id="365" r:id="rId33"/>
    <p:sldId id="340" r:id="rId34"/>
    <p:sldId id="366" r:id="rId35"/>
    <p:sldId id="341" r:id="rId36"/>
    <p:sldId id="367" r:id="rId37"/>
    <p:sldId id="368" r:id="rId38"/>
    <p:sldId id="342" r:id="rId39"/>
    <p:sldId id="375" r:id="rId40"/>
    <p:sldId id="376" r:id="rId41"/>
    <p:sldId id="355" r:id="rId42"/>
    <p:sldId id="370" r:id="rId43"/>
    <p:sldId id="323"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2880"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599" autoAdjust="0"/>
  </p:normalViewPr>
  <p:slideViewPr>
    <p:cSldViewPr>
      <p:cViewPr varScale="1">
        <p:scale>
          <a:sx n="111" d="100"/>
          <a:sy n="111" d="100"/>
        </p:scale>
        <p:origin x="1596" y="96"/>
      </p:cViewPr>
      <p:guideLst>
        <p:guide pos="2880"/>
        <p:guide orient="horz" pos="2160"/>
      </p:guideLst>
    </p:cSldViewPr>
  </p:slideViewPr>
  <p:outlineViewPr>
    <p:cViewPr>
      <p:scale>
        <a:sx n="33" d="100"/>
        <a:sy n="33" d="100"/>
      </p:scale>
      <p:origin x="0" y="0"/>
    </p:cViewPr>
  </p:outlineViewPr>
  <p:notesTextViewPr>
    <p:cViewPr>
      <p:scale>
        <a:sx n="100" d="100"/>
        <a:sy n="100" d="100"/>
      </p:scale>
      <p:origin x="0" y="0"/>
    </p:cViewPr>
  </p:notesTextViewPr>
  <p:notesViewPr>
    <p:cSldViewPr showGuides="1">
      <p:cViewPr varScale="1">
        <p:scale>
          <a:sx n="63" d="100"/>
          <a:sy n="63" d="100"/>
        </p:scale>
        <p:origin x="283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0E6E22E-288A-414B-A8DE-E4DBD03D5FC0}" type="datetimeFigureOut">
              <a:rPr lang="en-US"/>
              <a:t>10/10/2022</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1114579-D02A-4B51-B5DF-8EC449F77AC7}" type="slidenum">
              <a:rPr/>
              <a:t>‹#›</a:t>
            </a:fld>
            <a:endParaRPr/>
          </a:p>
        </p:txBody>
      </p:sp>
    </p:spTree>
    <p:extLst>
      <p:ext uri="{BB962C8B-B14F-4D97-AF65-F5344CB8AC3E}">
        <p14:creationId xmlns:p14="http://schemas.microsoft.com/office/powerpoint/2010/main" val="276812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A9AE7E-E0F9-4C51-AD9A-F4C3A6E23BBF}" type="datetimeFigureOut">
              <a:rPr lang="en-US"/>
              <a:t>10/10/2022</a:t>
            </a:fld>
            <a:endParaRP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074690-7256-4BB9-AC0F-97AEAE8CDEC2}" type="slidenum">
              <a:rPr/>
              <a:t>‹#›</a:t>
            </a:fld>
            <a:endParaRPr/>
          </a:p>
        </p:txBody>
      </p:sp>
    </p:spTree>
    <p:extLst>
      <p:ext uri="{BB962C8B-B14F-4D97-AF65-F5344CB8AC3E}">
        <p14:creationId xmlns:p14="http://schemas.microsoft.com/office/powerpoint/2010/main" val="427426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CABD49E-C444-433F-8395-B92896BA35CF}" type="datetime1">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416538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BF2DB1-4DF6-4F3F-89B7-ACA599ADCE72}" type="datetime1">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01380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8A7B6D50-37D0-4B85-B7CB-4A078B5E27BE}" type="datetime1">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820205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7A90624B-8AC5-45C3-8FB3-018FA68D045C}" type="datetime1">
              <a:rPr lang="en-US" smtClean="0"/>
              <a:t>10/10/2022</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62189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D7E093F9-91F8-4327-89F0-8EB7B8CC9D3B}" type="datetime1">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087882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787810-506D-4337-AEEC-F089FAD42531}" type="datetime1">
              <a:rPr lang="en-US" smtClean="0"/>
              <a:t>10/10/2022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955977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9C937-0CA3-49DE-B2AF-1C71751BF72A}" type="datetime1">
              <a:rPr lang="en-US" smtClean="0"/>
              <a:t>10/10/2022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222373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4572000" y="0"/>
            <a:ext cx="457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B694EAB1-1708-4703-97C8-58FC182354AA}" type="datetime1">
              <a:rPr lang="en-US" smtClean="0"/>
              <a:t>10/10/2022</a:t>
            </a:fld>
            <a:endParaRPr lang="en-U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chemeClr val="tx1">
                    <a:alpha val="70000"/>
                  </a:schemeClr>
                </a:solidFill>
              </a:defRPr>
            </a:lvl1pPr>
          </a:lstStyle>
          <a:p>
            <a:endParaRPr lang="en-US"/>
          </a:p>
        </p:txBody>
      </p:sp>
      <p:sp>
        <p:nvSpPr>
          <p:cNvPr id="11" name="Slide Number Placeholder 10"/>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170514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0"/>
            <a:ext cx="4576573" cy="6858000"/>
          </a:xfrm>
          <a:solidFill>
            <a:schemeClr val="bg1"/>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F062AA9B-CDB3-4CAD-810F-D666C8BD2B0A}" type="datetime1">
              <a:rPr lang="en-US" smtClean="0"/>
              <a:t>10/10/2022</a:t>
            </a:fld>
            <a:endParaRPr lang="en-U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chemeClr val="tx1">
                    <a:alpha val="70000"/>
                  </a:schemeClr>
                </a:solidFill>
              </a:defRPr>
            </a:lvl1pPr>
          </a:lstStyle>
          <a:p>
            <a:endParaRPr lang="en-US"/>
          </a:p>
        </p:txBody>
      </p:sp>
      <p:sp>
        <p:nvSpPr>
          <p:cNvPr id="10" name="Slide Number Placeholder 9"/>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567490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6294EF-BAE7-48C3-A2D1-C17D2C66536C}" type="datetime1">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804432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C075A7-AF06-4C7C-B7F0-39672D305A46}" type="datetime1">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832689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6045" y="964692"/>
            <a:ext cx="5937755"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10CEC284-D13A-49D9-B175-E6BAD0A7CB99}" type="datetime1">
              <a:rPr lang="en-US" smtClean="0"/>
              <a:t>10/10/2022</a:t>
            </a:fld>
            <a:endParaRPr lang="en-US"/>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DF28FB93-0A08-4E7D-8E63-9EFA29F1E093}" type="slidenum">
              <a:rPr lang="en-US" smtClean="0"/>
              <a:pPr/>
              <a:t>‹#›</a:t>
            </a:fld>
            <a:endParaRPr lang="en-US"/>
          </a:p>
        </p:txBody>
      </p:sp>
    </p:spTree>
    <p:extLst>
      <p:ext uri="{BB962C8B-B14F-4D97-AF65-F5344CB8AC3E}">
        <p14:creationId xmlns:p14="http://schemas.microsoft.com/office/powerpoint/2010/main" val="3712093156"/>
      </p:ext>
    </p:extLst>
  </p:cSld>
  <p:clrMap bg1="lt1" tx1="dk1" bg2="lt2" tx2="dk2" accent1="accent1" accent2="accent2" accent3="accent3" accent4="accent4" accent5="accent5" accent6="accent6" hlink="hlink" folHlink="folHlink"/>
  <p:sldLayoutIdLst>
    <p:sldLayoutId id="2147484542" r:id="rId1"/>
    <p:sldLayoutId id="2147484543" r:id="rId2"/>
    <p:sldLayoutId id="2147484544" r:id="rId3"/>
    <p:sldLayoutId id="2147484545" r:id="rId4"/>
    <p:sldLayoutId id="2147484546" r:id="rId5"/>
    <p:sldLayoutId id="2147484547" r:id="rId6"/>
    <p:sldLayoutId id="2147484548" r:id="rId7"/>
    <p:sldLayoutId id="2147484549" r:id="rId8"/>
    <p:sldLayoutId id="2147484550" r:id="rId9"/>
    <p:sldLayoutId id="2147484551" r:id="rId10"/>
    <p:sldLayoutId id="2147484552"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ctr" defTabSz="914400"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7932" y="1256735"/>
            <a:ext cx="6430966" cy="1962660"/>
          </a:xfrm>
        </p:spPr>
        <p:txBody>
          <a:bodyPr>
            <a:normAutofit/>
          </a:bodyPr>
          <a:lstStyle/>
          <a:p>
            <a:r>
              <a:rPr lang="en-US" dirty="0">
                <a:solidFill>
                  <a:srgbClr val="C00000"/>
                </a:solidFill>
              </a:rPr>
              <a:t>Energy, Environment </a:t>
            </a:r>
            <a:br>
              <a:rPr lang="en-US" dirty="0">
                <a:solidFill>
                  <a:srgbClr val="C00000"/>
                </a:solidFill>
              </a:rPr>
            </a:br>
            <a:r>
              <a:rPr lang="en-US" dirty="0">
                <a:solidFill>
                  <a:srgbClr val="C00000"/>
                </a:solidFill>
              </a:rPr>
              <a:t>and </a:t>
            </a:r>
            <a:br>
              <a:rPr lang="en-US" dirty="0">
                <a:solidFill>
                  <a:srgbClr val="C00000"/>
                </a:solidFill>
              </a:rPr>
            </a:br>
            <a:r>
              <a:rPr lang="en-US" dirty="0">
                <a:solidFill>
                  <a:srgbClr val="C00000"/>
                </a:solidFill>
              </a:rPr>
              <a:t>Society</a:t>
            </a:r>
          </a:p>
        </p:txBody>
      </p:sp>
      <p:sp>
        <p:nvSpPr>
          <p:cNvPr id="3" name="Subtitle 2"/>
          <p:cNvSpPr>
            <a:spLocks noGrp="1"/>
          </p:cNvSpPr>
          <p:nvPr>
            <p:ph type="subTitle" idx="1"/>
          </p:nvPr>
        </p:nvSpPr>
        <p:spPr>
          <a:xfrm>
            <a:off x="885311" y="3350525"/>
            <a:ext cx="7373377" cy="1813794"/>
          </a:xfrm>
        </p:spPr>
        <p:txBody>
          <a:bodyPr>
            <a:noAutofit/>
          </a:bodyPr>
          <a:lstStyle/>
          <a:p>
            <a:r>
              <a:rPr lang="en-US" sz="2800" dirty="0">
                <a:solidFill>
                  <a:schemeClr val="tx1"/>
                </a:solidFill>
              </a:rPr>
              <a:t>Chapter - 5</a:t>
            </a:r>
          </a:p>
          <a:p>
            <a:r>
              <a:rPr lang="en-US" sz="2800" i="1" dirty="0">
                <a:solidFill>
                  <a:schemeClr val="tx1"/>
                </a:solidFill>
              </a:rPr>
              <a:t>Solar Thermal</a:t>
            </a:r>
          </a:p>
          <a:p>
            <a:endParaRPr lang="en-US" sz="2800" dirty="0"/>
          </a:p>
          <a:p>
            <a:r>
              <a:rPr lang="en-US" sz="2800" dirty="0"/>
              <a:t>Assoc. Prof. Manchan Tiwari</a:t>
            </a:r>
          </a:p>
          <a:p>
            <a:r>
              <a:rPr lang="en-US" sz="2800" dirty="0"/>
              <a:t>Kathmandu Engineering College</a:t>
            </a:r>
          </a:p>
          <a:p>
            <a:r>
              <a:rPr lang="en-US" sz="2800" dirty="0"/>
              <a:t>Nepal</a:t>
            </a:r>
          </a:p>
        </p:txBody>
      </p:sp>
      <p:sp>
        <p:nvSpPr>
          <p:cNvPr id="4" name="Slide Number Placeholder 3">
            <a:extLst>
              <a:ext uri="{FF2B5EF4-FFF2-40B4-BE49-F238E27FC236}">
                <a16:creationId xmlns:a16="http://schemas.microsoft.com/office/drawing/2014/main" id="{EBB8C34F-EE3C-7A51-B9DC-806EF53AAD9D}"/>
              </a:ext>
            </a:extLst>
          </p:cNvPr>
          <p:cNvSpPr>
            <a:spLocks noGrp="1"/>
          </p:cNvSpPr>
          <p:nvPr>
            <p:ph type="sldNum" sz="quarter" idx="12"/>
          </p:nvPr>
        </p:nvSpPr>
        <p:spPr/>
        <p:txBody>
          <a:bodyPr/>
          <a:lstStyle/>
          <a:p>
            <a:fld id="{DF28FB93-0A08-4E7D-8E63-9EFA29F1E093}" type="slidenum">
              <a:rPr lang="en-US" smtClean="0"/>
              <a:pPr/>
              <a:t>1</a:t>
            </a:fld>
            <a:endParaRPr lang="en-US"/>
          </a:p>
        </p:txBody>
      </p:sp>
    </p:spTree>
    <p:extLst>
      <p:ext uri="{BB962C8B-B14F-4D97-AF65-F5344CB8AC3E}">
        <p14:creationId xmlns:p14="http://schemas.microsoft.com/office/powerpoint/2010/main" val="270754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325491" y="304800"/>
            <a:ext cx="6493018" cy="1272772"/>
          </a:xfrm>
        </p:spPr>
        <p:txBody>
          <a:bodyPr>
            <a:noAutofit/>
          </a:bodyPr>
          <a:lstStyle/>
          <a:p>
            <a:r>
              <a:rPr lang="en-US" sz="3200" dirty="0">
                <a:solidFill>
                  <a:srgbClr val="C00000"/>
                </a:solidFill>
              </a:rPr>
              <a:t>Learning objectives of the lecture</a:t>
            </a:r>
          </a:p>
        </p:txBody>
      </p:sp>
      <p:sp>
        <p:nvSpPr>
          <p:cNvPr id="14" name="Content Placeholder 13"/>
          <p:cNvSpPr>
            <a:spLocks noGrp="1"/>
          </p:cNvSpPr>
          <p:nvPr>
            <p:ph idx="1"/>
          </p:nvPr>
        </p:nvSpPr>
        <p:spPr>
          <a:xfrm>
            <a:off x="609600" y="1905000"/>
            <a:ext cx="7996272" cy="4114800"/>
          </a:xfrm>
        </p:spPr>
        <p:txBody>
          <a:bodyPr>
            <a:normAutofit/>
          </a:bodyPr>
          <a:lstStyle/>
          <a:p>
            <a:pPr marL="342900" marR="0" lvl="0" indent="-34290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Solar thermal energy</a:t>
            </a:r>
          </a:p>
          <a:p>
            <a:pPr marL="342900" marR="0" lvl="0" indent="-342900" algn="just">
              <a:lnSpc>
                <a:spcPct val="150000"/>
              </a:lnSpc>
              <a:spcBef>
                <a:spcPts val="0"/>
              </a:spcBef>
              <a:spcAft>
                <a:spcPts val="0"/>
              </a:spcAft>
              <a:buFont typeface="Wingdings" panose="05000000000000000000" pitchFamily="2" charset="2"/>
              <a:buChar char=""/>
            </a:pPr>
            <a:r>
              <a:rPr lang="en-US" dirty="0">
                <a:latin typeface="Times New Roman" panose="02020603050405020304" pitchFamily="18" charset="0"/>
                <a:ea typeface="Calibri" panose="020F0502020204030204" pitchFamily="34" charset="0"/>
              </a:rPr>
              <a:t>Different types of solar thermal applications</a:t>
            </a:r>
          </a:p>
          <a:p>
            <a:pPr marL="342900" marR="0" lvl="0" indent="-34290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Working of various solar thermal applications</a:t>
            </a:r>
          </a:p>
          <a:p>
            <a:pPr marL="0" marR="0" lvl="0" indent="0" algn="just">
              <a:lnSpc>
                <a:spcPct val="150000"/>
              </a:lnSpc>
              <a:spcBef>
                <a:spcPts val="0"/>
              </a:spcBef>
              <a:spcAft>
                <a:spcPts val="0"/>
              </a:spcAft>
              <a:buNone/>
            </a:pPr>
            <a:endParaRPr lang="en-US" sz="1800" dirty="0">
              <a:effectLst/>
              <a:latin typeface="Times New Roman" panose="02020603050405020304" pitchFamily="18" charset="0"/>
              <a:ea typeface="Calibri" panose="020F0502020204030204" pitchFamily="34" charset="0"/>
            </a:endParaRPr>
          </a:p>
          <a:p>
            <a:pPr marL="0" indent="0">
              <a:buNone/>
            </a:pPr>
            <a:endParaRPr lang="en-US" sz="2800" dirty="0"/>
          </a:p>
        </p:txBody>
      </p:sp>
      <p:sp>
        <p:nvSpPr>
          <p:cNvPr id="2" name="Slide Number Placeholder 1">
            <a:extLst>
              <a:ext uri="{FF2B5EF4-FFF2-40B4-BE49-F238E27FC236}">
                <a16:creationId xmlns:a16="http://schemas.microsoft.com/office/drawing/2014/main" id="{EB9DC349-66C2-0B75-CB5A-CD129DD06371}"/>
              </a:ext>
            </a:extLst>
          </p:cNvPr>
          <p:cNvSpPr>
            <a:spLocks noGrp="1"/>
          </p:cNvSpPr>
          <p:nvPr>
            <p:ph type="sldNum" sz="quarter" idx="12"/>
          </p:nvPr>
        </p:nvSpPr>
        <p:spPr/>
        <p:txBody>
          <a:bodyPr/>
          <a:lstStyle/>
          <a:p>
            <a:fld id="{DF28FB93-0A08-4E7D-8E63-9EFA29F1E093}" type="slidenum">
              <a:rPr lang="en-US" smtClean="0"/>
              <a:pPr/>
              <a:t>2</a:t>
            </a:fld>
            <a:endParaRPr lang="en-US"/>
          </a:p>
        </p:txBody>
      </p:sp>
    </p:spTree>
    <p:extLst>
      <p:ext uri="{BB962C8B-B14F-4D97-AF65-F5344CB8AC3E}">
        <p14:creationId xmlns:p14="http://schemas.microsoft.com/office/powerpoint/2010/main" val="10164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normAutofit fontScale="90000"/>
          </a:bodyPr>
          <a:lstStyle/>
          <a:p>
            <a:r>
              <a:rPr lang="en-US" sz="3200" dirty="0">
                <a:solidFill>
                  <a:srgbClr val="C00000"/>
                </a:solidFill>
              </a:rPr>
              <a:t>Solar thermal systems (</a:t>
            </a:r>
            <a:r>
              <a:rPr lang="en-US" sz="3200" dirty="0" err="1">
                <a:solidFill>
                  <a:srgbClr val="C00000"/>
                </a:solidFill>
              </a:rPr>
              <a:t>ste</a:t>
            </a:r>
            <a:r>
              <a:rPr lang="en-US" sz="3200" dirty="0">
                <a:solidFill>
                  <a:srgbClr val="C00000"/>
                </a:solidFill>
              </a:rPr>
              <a:t>)</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a:bodyPr>
          <a:lstStyle/>
          <a:p>
            <a:pPr algn="just"/>
            <a:r>
              <a:rPr lang="en-US" sz="2400" dirty="0">
                <a:effectLst/>
                <a:latin typeface="Times New Roman" panose="02020603050405020304" pitchFamily="18" charset="0"/>
                <a:ea typeface="Calibri" panose="020F0502020204030204" pitchFamily="34" charset="0"/>
              </a:rPr>
              <a:t>Solar thermal energy (STE) is a technology for harnessing solar energy for thermal energy. </a:t>
            </a:r>
          </a:p>
          <a:p>
            <a:pPr algn="just"/>
            <a:r>
              <a:rPr lang="en-US" sz="2400" dirty="0">
                <a:effectLst/>
                <a:latin typeface="Times New Roman" panose="02020603050405020304" pitchFamily="18" charset="0"/>
                <a:ea typeface="Calibri" panose="020F0502020204030204" pitchFamily="34" charset="0"/>
              </a:rPr>
              <a:t>The basic purpose of a solar thermal energy system is to collect solar radiation and convert it into useful thermal energy.</a:t>
            </a:r>
          </a:p>
          <a:p>
            <a:pPr algn="just"/>
            <a:r>
              <a:rPr lang="en-US" sz="2400" dirty="0">
                <a:latin typeface="Times New Roman" panose="02020603050405020304" pitchFamily="18" charset="0"/>
                <a:ea typeface="Calibri" panose="020F0502020204030204" pitchFamily="34" charset="0"/>
              </a:rPr>
              <a:t>Most solar thermal systems are based on simple working principal and are effective for rural area where no source of electricity is available.</a:t>
            </a:r>
            <a:endParaRPr lang="en-US" sz="2400" dirty="0">
              <a:effectLst/>
              <a:latin typeface="Times New Roman" panose="02020603050405020304" pitchFamily="18" charset="0"/>
              <a:ea typeface="Calibri" panose="020F0502020204030204" pitchFamily="34" charset="0"/>
            </a:endParaRP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a:t>
            </a:fld>
            <a:endParaRPr lang="en-US"/>
          </a:p>
        </p:txBody>
      </p:sp>
    </p:spTree>
    <p:extLst>
      <p:ext uri="{BB962C8B-B14F-4D97-AF65-F5344CB8AC3E}">
        <p14:creationId xmlns:p14="http://schemas.microsoft.com/office/powerpoint/2010/main" val="3379332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energy scenario in </a:t>
            </a:r>
            <a:r>
              <a:rPr lang="en-US" sz="2900" dirty="0" err="1">
                <a:solidFill>
                  <a:srgbClr val="C00000"/>
                </a:solidFill>
              </a:rPr>
              <a:t>nepal</a:t>
            </a:r>
            <a:endParaRPr lang="en-US" sz="2900" dirty="0">
              <a:solidFill>
                <a:srgbClr val="C00000"/>
              </a:solidFill>
            </a:endParaRP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fontScale="92500"/>
          </a:bodyPr>
          <a:lstStyle/>
          <a:p>
            <a:pPr marL="342900" marR="0" lvl="0" indent="-342900" algn="just">
              <a:lnSpc>
                <a:spcPct val="150000"/>
              </a:lnSpc>
              <a:spcBef>
                <a:spcPts val="0"/>
              </a:spcBef>
              <a:spcAft>
                <a:spcPts val="0"/>
              </a:spcAft>
              <a:buFont typeface="Symbol" panose="05050102010706020507" pitchFamily="18" charset="2"/>
              <a:buChar char=""/>
            </a:pPr>
            <a:r>
              <a:rPr lang="en-US" sz="2600" dirty="0">
                <a:effectLst/>
                <a:latin typeface="Times New Roman" panose="02020603050405020304" pitchFamily="18" charset="0"/>
                <a:ea typeface="Calibri" panose="020F0502020204030204" pitchFamily="34" charset="0"/>
              </a:rPr>
              <a:t>Nepal has a high potential for harnessing solar energy being located in favorable latitude (WECS, 2010).</a:t>
            </a:r>
          </a:p>
          <a:p>
            <a:pPr marL="342900" marR="0" lvl="0" indent="-342900" algn="just">
              <a:lnSpc>
                <a:spcPct val="150000"/>
              </a:lnSpc>
              <a:spcBef>
                <a:spcPts val="0"/>
              </a:spcBef>
              <a:spcAft>
                <a:spcPts val="0"/>
              </a:spcAft>
              <a:buFont typeface="Symbol" panose="05050102010706020507" pitchFamily="18" charset="2"/>
              <a:buChar char=""/>
            </a:pPr>
            <a:r>
              <a:rPr lang="en-US" sz="2600" dirty="0">
                <a:effectLst/>
                <a:latin typeface="Times New Roman" panose="02020603050405020304" pitchFamily="18" charset="0"/>
                <a:ea typeface="Calibri" panose="020F0502020204030204" pitchFamily="34" charset="0"/>
              </a:rPr>
              <a:t>The solar insolation in Nepal varies from 3.6 to 6.2 kWh/m2/day and the sunshine is for about 300 days per year (WECS, 2010).</a:t>
            </a:r>
          </a:p>
          <a:p>
            <a:pPr marL="342900" marR="0" lvl="0" indent="-342900" algn="just">
              <a:lnSpc>
                <a:spcPct val="150000"/>
              </a:lnSpc>
              <a:spcBef>
                <a:spcPts val="0"/>
              </a:spcBef>
              <a:spcAft>
                <a:spcPts val="0"/>
              </a:spcAft>
              <a:buFont typeface="Symbol" panose="05050102010706020507" pitchFamily="18" charset="2"/>
              <a:buChar char=""/>
            </a:pPr>
            <a:r>
              <a:rPr lang="en-US" sz="2600" dirty="0">
                <a:effectLst/>
                <a:latin typeface="Times New Roman" panose="02020603050405020304" pitchFamily="18" charset="0"/>
                <a:ea typeface="Calibri" panose="020F0502020204030204" pitchFamily="34" charset="0"/>
              </a:rPr>
              <a:t>The monthly daily global solar radiation varies from 120 to 260 w/m</a:t>
            </a:r>
            <a:r>
              <a:rPr lang="en-US" sz="2600" baseline="30000" dirty="0">
                <a:effectLst/>
                <a:latin typeface="Times New Roman" panose="02020603050405020304" pitchFamily="18" charset="0"/>
                <a:ea typeface="Calibri" panose="020F0502020204030204" pitchFamily="34" charset="0"/>
              </a:rPr>
              <a:t>2</a:t>
            </a:r>
            <a:r>
              <a:rPr lang="en-US" sz="2600" dirty="0">
                <a:effectLst/>
                <a:latin typeface="Times New Roman" panose="02020603050405020304" pitchFamily="18" charset="0"/>
                <a:ea typeface="Calibri" panose="020F0502020204030204" pitchFamily="34" charset="0"/>
              </a:rPr>
              <a:t> with the annual sun shine duration ranging from 1900 to 2500 hours</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a:t>
            </a:fld>
            <a:endParaRPr lang="en-US"/>
          </a:p>
        </p:txBody>
      </p:sp>
    </p:spTree>
    <p:extLst>
      <p:ext uri="{BB962C8B-B14F-4D97-AF65-F5344CB8AC3E}">
        <p14:creationId xmlns:p14="http://schemas.microsoft.com/office/powerpoint/2010/main" val="217385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energy scenario in </a:t>
            </a:r>
            <a:r>
              <a:rPr lang="en-US" sz="2900" dirty="0" err="1">
                <a:solidFill>
                  <a:srgbClr val="C00000"/>
                </a:solidFill>
              </a:rPr>
              <a:t>nepal</a:t>
            </a:r>
            <a:endParaRPr lang="en-US" sz="2900" dirty="0">
              <a:solidFill>
                <a:srgbClr val="C00000"/>
              </a:solidFill>
            </a:endParaRP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fontScale="92500" lnSpcReduction="10000"/>
          </a:bodyPr>
          <a:lstStyle/>
          <a:p>
            <a:pPr marL="342900" marR="0" lvl="0" indent="-342900" algn="just">
              <a:lnSpc>
                <a:spcPct val="150000"/>
              </a:lnSpc>
              <a:spcBef>
                <a:spcPts val="0"/>
              </a:spcBef>
              <a:spcAft>
                <a:spcPts val="0"/>
              </a:spcAft>
              <a:buFont typeface="Symbol" panose="05050102010706020507" pitchFamily="18" charset="2"/>
              <a:buChar char=""/>
            </a:pPr>
            <a:r>
              <a:rPr lang="en-US" sz="2600" dirty="0">
                <a:effectLst/>
                <a:latin typeface="Times New Roman" panose="02020603050405020304" pitchFamily="18" charset="0"/>
                <a:ea typeface="Calibri" panose="020F0502020204030204" pitchFamily="34" charset="0"/>
              </a:rPr>
              <a:t>As per report published by Alternative Energy Promotion Centre, Nepal under Solar and Wind Energy Resource Assessment in Nepal (SWERA), the commercial potential of solar power for grid connection is 21080 MW.</a:t>
            </a:r>
          </a:p>
          <a:p>
            <a:pPr marL="342900" marR="0" lvl="0" indent="-342900" algn="just">
              <a:lnSpc>
                <a:spcPct val="150000"/>
              </a:lnSpc>
              <a:spcBef>
                <a:spcPts val="0"/>
              </a:spcBef>
              <a:spcAft>
                <a:spcPts val="1000"/>
              </a:spcAft>
              <a:buFont typeface="Symbol" panose="05050102010706020507" pitchFamily="18" charset="2"/>
              <a:buChar char=""/>
            </a:pPr>
            <a:r>
              <a:rPr lang="en-US" sz="2600" dirty="0">
                <a:effectLst/>
                <a:latin typeface="Times New Roman" panose="02020603050405020304" pitchFamily="18" charset="0"/>
                <a:ea typeface="Calibri" panose="020F0502020204030204" pitchFamily="34" charset="0"/>
              </a:rPr>
              <a:t>National average sunshine hours of 6.8 </a:t>
            </a:r>
            <a:r>
              <a:rPr lang="en-US" sz="2600" dirty="0" err="1">
                <a:effectLst/>
                <a:latin typeface="Times New Roman" panose="02020603050405020304" pitchFamily="18" charset="0"/>
                <a:ea typeface="Calibri" panose="020F0502020204030204" pitchFamily="34" charset="0"/>
              </a:rPr>
              <a:t>hrs</a:t>
            </a:r>
            <a:r>
              <a:rPr lang="en-US" sz="2600" dirty="0">
                <a:effectLst/>
                <a:latin typeface="Times New Roman" panose="02020603050405020304" pitchFamily="18" charset="0"/>
                <a:ea typeface="Calibri" panose="020F0502020204030204" pitchFamily="34" charset="0"/>
              </a:rPr>
              <a:t> per day and average solar insolation of about 4.7 kWh/m2/day, there is a huge potential for solar thermal devices such as Solar water Heaters, Solar Dryers, Solar Cookers.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5</a:t>
            </a:fld>
            <a:endParaRPr lang="en-US"/>
          </a:p>
        </p:txBody>
      </p:sp>
    </p:spTree>
    <p:extLst>
      <p:ext uri="{BB962C8B-B14F-4D97-AF65-F5344CB8AC3E}">
        <p14:creationId xmlns:p14="http://schemas.microsoft.com/office/powerpoint/2010/main" val="42560024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Types of solar thermal systems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a:bodyPr>
          <a:lstStyle/>
          <a:p>
            <a:pPr marL="342900" marR="0" lvl="0" indent="-342900" algn="just">
              <a:lnSpc>
                <a:spcPct val="150000"/>
              </a:lnSpc>
              <a:spcBef>
                <a:spcPts val="0"/>
              </a:spcBef>
              <a:spcAft>
                <a:spcPts val="0"/>
              </a:spcAft>
              <a:buFont typeface="Symbol" panose="05050102010706020507" pitchFamily="18" charset="2"/>
              <a:buChar char=""/>
            </a:pPr>
            <a:r>
              <a:rPr lang="en-US" sz="2600" dirty="0">
                <a:effectLst/>
                <a:latin typeface="Times New Roman" panose="02020603050405020304" pitchFamily="18" charset="0"/>
                <a:ea typeface="Calibri" panose="020F0502020204030204" pitchFamily="34" charset="0"/>
              </a:rPr>
              <a:t>Solar collector</a:t>
            </a:r>
          </a:p>
          <a:p>
            <a:pPr marL="342900" marR="0" lvl="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pond</a:t>
            </a:r>
          </a:p>
          <a:p>
            <a:pPr marL="342900" marR="0" lvl="0" indent="-342900" algn="just">
              <a:lnSpc>
                <a:spcPct val="150000"/>
              </a:lnSpc>
              <a:spcBef>
                <a:spcPts val="0"/>
              </a:spcBef>
              <a:spcAft>
                <a:spcPts val="0"/>
              </a:spcAft>
              <a:buFont typeface="Symbol" panose="05050102010706020507" pitchFamily="18" charset="2"/>
              <a:buChar char=""/>
            </a:pPr>
            <a:r>
              <a:rPr lang="en-US" sz="2600" dirty="0">
                <a:effectLst/>
                <a:latin typeface="Times New Roman" panose="02020603050405020304" pitchFamily="18" charset="0"/>
                <a:ea typeface="Calibri" panose="020F0502020204030204" pitchFamily="34" charset="0"/>
              </a:rPr>
              <a:t>Solar dryer</a:t>
            </a:r>
          </a:p>
          <a:p>
            <a:pPr marL="342900" marR="0" lvl="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cooking system</a:t>
            </a:r>
          </a:p>
          <a:p>
            <a:pPr marL="342900" marR="0" lvl="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still</a:t>
            </a:r>
          </a:p>
          <a:p>
            <a:pPr marL="342900" marR="0" lvl="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swimming pool</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6</a:t>
            </a:fld>
            <a:endParaRPr lang="en-US"/>
          </a:p>
        </p:txBody>
      </p:sp>
    </p:spTree>
    <p:extLst>
      <p:ext uri="{BB962C8B-B14F-4D97-AF65-F5344CB8AC3E}">
        <p14:creationId xmlns:p14="http://schemas.microsoft.com/office/powerpoint/2010/main" val="2229499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676400"/>
            <a:ext cx="8534400" cy="4446592"/>
          </a:xfrm>
        </p:spPr>
        <p:txBody>
          <a:bodyPr>
            <a:normAutofit/>
          </a:bodyPr>
          <a:lstStyle/>
          <a:p>
            <a:pPr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Solar collector is a device which absorbs the incoming solar radiation, converts it into heat, and  transfers this heat to a fluid flowing through the collector. </a:t>
            </a:r>
          </a:p>
          <a:p>
            <a:pPr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Such converted heat can be used for heating purpose or for the purpose of electricity generation as well. </a:t>
            </a:r>
          </a:p>
          <a:p>
            <a:pPr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Solar collector can be either flat plate or evacuated tube type (non concentrating type) or concentrating (focusing) type.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7</a:t>
            </a:fld>
            <a:endParaRPr lang="en-US"/>
          </a:p>
        </p:txBody>
      </p:sp>
    </p:spTree>
    <p:extLst>
      <p:ext uri="{BB962C8B-B14F-4D97-AF65-F5344CB8AC3E}">
        <p14:creationId xmlns:p14="http://schemas.microsoft.com/office/powerpoint/2010/main" val="6782341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676400"/>
            <a:ext cx="8534400" cy="4446592"/>
          </a:xfrm>
        </p:spPr>
        <p:txBody>
          <a:bodyPr>
            <a:normAutofit/>
          </a:bodyPr>
          <a:lstStyle/>
          <a:p>
            <a:pPr marL="0" marR="0" indent="0" algn="just">
              <a:lnSpc>
                <a:spcPct val="150000"/>
              </a:lnSpc>
              <a:spcBef>
                <a:spcPts val="0"/>
              </a:spcBef>
              <a:spcAft>
                <a:spcPts val="1000"/>
              </a:spcAft>
              <a:buNone/>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 basically the solar collectors can be classified into three types:</a:t>
            </a:r>
          </a:p>
          <a:p>
            <a:pPr marL="0" marR="0" indent="0" algn="just">
              <a:lnSpc>
                <a:spcPct val="150000"/>
              </a:lnSpc>
              <a:spcBef>
                <a:spcPts val="200"/>
              </a:spcBef>
              <a:spcAft>
                <a:spcPts val="0"/>
              </a:spcAft>
              <a:buNone/>
            </a:pPr>
            <a:r>
              <a:rPr lang="en-US"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Types of Collector</a:t>
            </a:r>
          </a:p>
          <a:p>
            <a:pPr algn="just">
              <a:lnSpc>
                <a:spcPct val="115000"/>
              </a:lnSpc>
              <a:spcBef>
                <a:spcPts val="0"/>
              </a:spcBef>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Flat Plate Collectors</a:t>
            </a:r>
          </a:p>
          <a:p>
            <a:pPr algn="just">
              <a:lnSpc>
                <a:spcPct val="115000"/>
              </a:lnSpc>
              <a:spcBef>
                <a:spcPts val="0"/>
              </a:spcBef>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Evacuated Tube Collectors</a:t>
            </a:r>
          </a:p>
          <a:p>
            <a:pPr algn="just">
              <a:lnSpc>
                <a:spcPct val="115000"/>
              </a:lnSpc>
              <a:spcBef>
                <a:spcPts val="0"/>
              </a:spcBef>
              <a:spcAft>
                <a:spcPts val="10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Stationary compound parabolic collectors</a:t>
            </a:r>
          </a:p>
          <a:p>
            <a:pPr marL="0" indent="0" algn="just">
              <a:lnSpc>
                <a:spcPct val="150000"/>
              </a:lnSpc>
              <a:spcBef>
                <a:spcPts val="0"/>
              </a:spcBef>
              <a:spcAft>
                <a:spcPts val="1000"/>
              </a:spcAft>
              <a:buNone/>
            </a:pPr>
            <a:endParaRPr lang="en-US" sz="2400" dirty="0">
              <a:effectLst/>
              <a:latin typeface="Times New Roman" panose="02020603050405020304" pitchFamily="18" charset="0"/>
              <a:ea typeface="Calibri" panose="020F0502020204030204" pitchFamily="34" charset="0"/>
            </a:endParaRP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8</a:t>
            </a:fld>
            <a:endParaRPr lang="en-US"/>
          </a:p>
        </p:txBody>
      </p:sp>
    </p:spTree>
    <p:extLst>
      <p:ext uri="{BB962C8B-B14F-4D97-AF65-F5344CB8AC3E}">
        <p14:creationId xmlns:p14="http://schemas.microsoft.com/office/powerpoint/2010/main" val="1573872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3352800" cy="4446592"/>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Flat plate solar collector consists of an absorber plate, cover glass, insulation, housing and heat transfer fluid tube.</a:t>
            </a:r>
          </a:p>
          <a:p>
            <a:pPr marL="342900" marR="0" lvl="0" indent="-342900" algn="just">
              <a:lnSpc>
                <a:spcPct val="115000"/>
              </a:lnSpc>
              <a:spcBef>
                <a:spcPts val="0"/>
              </a:spcBef>
              <a:spcAft>
                <a:spcPts val="10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Absorber plate is generally made of metal to increase the absorption of solar radiation. A large portion of the incident energy is absorbed by the plate and then transferred to the transport medium in the fluid tubes. </a:t>
            </a:r>
          </a:p>
          <a:p>
            <a:pPr algn="just"/>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9</a:t>
            </a:fld>
            <a:endParaRPr lang="en-US"/>
          </a:p>
        </p:txBody>
      </p:sp>
      <p:pic>
        <p:nvPicPr>
          <p:cNvPr id="5" name="Picture 4">
            <a:extLst>
              <a:ext uri="{FF2B5EF4-FFF2-40B4-BE49-F238E27FC236}">
                <a16:creationId xmlns:a16="http://schemas.microsoft.com/office/drawing/2014/main" id="{A0FDC050-CEF8-1AE0-9C86-88310346BF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1860160"/>
            <a:ext cx="5049520" cy="3674358"/>
          </a:xfrm>
          <a:prstGeom prst="rect">
            <a:avLst/>
          </a:prstGeom>
          <a:noFill/>
          <a:ln>
            <a:solidFill>
              <a:schemeClr val="tx1"/>
            </a:solidFill>
          </a:ln>
        </p:spPr>
      </p:pic>
      <p:sp>
        <p:nvSpPr>
          <p:cNvPr id="7" name="TextBox 6">
            <a:extLst>
              <a:ext uri="{FF2B5EF4-FFF2-40B4-BE49-F238E27FC236}">
                <a16:creationId xmlns:a16="http://schemas.microsoft.com/office/drawing/2014/main" id="{C930F3B6-627E-84CB-3BE8-38E731164164}"/>
              </a:ext>
            </a:extLst>
          </p:cNvPr>
          <p:cNvSpPr txBox="1"/>
          <p:nvPr/>
        </p:nvSpPr>
        <p:spPr>
          <a:xfrm>
            <a:off x="3962400" y="5558747"/>
            <a:ext cx="5649312" cy="307777"/>
          </a:xfrm>
          <a:prstGeom prst="rect">
            <a:avLst/>
          </a:prstGeom>
          <a:noFill/>
        </p:spPr>
        <p:txBody>
          <a:bodyPr wrap="square">
            <a:spAutoFit/>
          </a:bodyPr>
          <a:lstStyle/>
          <a:p>
            <a:pPr marL="0" marR="0" algn="just">
              <a:spcBef>
                <a:spcPts val="0"/>
              </a:spcBef>
              <a:spcAft>
                <a:spcPts val="1000"/>
              </a:spcAft>
            </a:pPr>
            <a:r>
              <a:rPr lang="en-US" sz="1400" i="1" dirty="0">
                <a:solidFill>
                  <a:srgbClr val="1F497D"/>
                </a:solidFill>
                <a:effectLst/>
                <a:latin typeface="Times New Roman" panose="02020603050405020304" pitchFamily="18" charset="0"/>
                <a:ea typeface="Calibri" panose="020F0502020204030204" pitchFamily="34" charset="0"/>
              </a:rPr>
              <a:t>Figure 1 Flat Plate Collector (</a:t>
            </a:r>
            <a:r>
              <a:rPr lang="en-US" sz="1400" i="1" dirty="0" err="1">
                <a:solidFill>
                  <a:srgbClr val="1F497D"/>
                </a:solidFill>
                <a:effectLst/>
                <a:latin typeface="Times New Roman" panose="02020603050405020304" pitchFamily="18" charset="0"/>
                <a:ea typeface="Calibri" panose="020F0502020204030204" pitchFamily="34" charset="0"/>
              </a:rPr>
              <a:t>PennState</a:t>
            </a:r>
            <a:r>
              <a:rPr lang="en-US" sz="1400" i="1" dirty="0">
                <a:solidFill>
                  <a:srgbClr val="1F497D"/>
                </a:solidFill>
                <a:effectLst/>
                <a:latin typeface="Times New Roman" panose="02020603050405020304" pitchFamily="18" charset="0"/>
                <a:ea typeface="Calibri" panose="020F0502020204030204" pitchFamily="34" charset="0"/>
              </a:rPr>
              <a:t>, 2022)</a:t>
            </a:r>
          </a:p>
        </p:txBody>
      </p:sp>
    </p:spTree>
    <p:extLst>
      <p:ext uri="{BB962C8B-B14F-4D97-AF65-F5344CB8AC3E}">
        <p14:creationId xmlns:p14="http://schemas.microsoft.com/office/powerpoint/2010/main" val="743079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Flat plate collector</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lnSpcReduction="10000"/>
          </a:bodyPr>
          <a:lstStyle/>
          <a:p>
            <a:pPr marL="342900" marR="0" lvl="0" indent="-342900" algn="just">
              <a:lnSpc>
                <a:spcPct val="115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cover glass or glasses are used to reduce convection and re-radiation losses from the absorber.</a:t>
            </a:r>
          </a:p>
          <a:p>
            <a:pPr marL="342900" marR="0" lvl="0" indent="-342900" algn="just">
              <a:lnSpc>
                <a:spcPct val="115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Insulation is used on the back edges of the absorber plate to reduce conduction heat losses.</a:t>
            </a:r>
          </a:p>
          <a:p>
            <a:pPr marL="342900" marR="0" lvl="0" indent="-342900" algn="just">
              <a:lnSpc>
                <a:spcPct val="115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housing holds the absorber with insulation on the back and edges and cover plates. </a:t>
            </a:r>
          </a:p>
          <a:p>
            <a:pPr marL="342900" marR="0" lvl="0" indent="-342900" algn="just">
              <a:lnSpc>
                <a:spcPct val="115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working fluid (water, air) is circulated through the absorber plate to carry the solar energy to its point of use. </a:t>
            </a:r>
          </a:p>
          <a:p>
            <a:pPr marL="342900" marR="0" lvl="0" indent="-342900" algn="just">
              <a:lnSpc>
                <a:spcPct val="115000"/>
              </a:lnSpc>
              <a:spcBef>
                <a:spcPts val="0"/>
              </a:spcBef>
              <a:spcAft>
                <a:spcPts val="10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is used to achieve moderate temperature of up to 100 ⁰C.</a:t>
            </a:r>
          </a:p>
          <a:p>
            <a:pPr marL="342900" marR="0" lvl="0" indent="-342900" algn="just">
              <a:lnSpc>
                <a:spcPct val="115000"/>
              </a:lnSpc>
              <a:spcBef>
                <a:spcPts val="0"/>
              </a:spcBef>
              <a:spcAft>
                <a:spcPts val="10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It is used for building heating, industrial process heating</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10</a:t>
            </a:fld>
            <a:endParaRPr lang="en-US"/>
          </a:p>
        </p:txBody>
      </p:sp>
    </p:spTree>
    <p:extLst>
      <p:ext uri="{BB962C8B-B14F-4D97-AF65-F5344CB8AC3E}">
        <p14:creationId xmlns:p14="http://schemas.microsoft.com/office/powerpoint/2010/main" val="2128830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Evacuated tube collector</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4267200" cy="4446592"/>
          </a:xfrm>
        </p:spPr>
        <p:txBody>
          <a:bodyPr>
            <a:normAutofit/>
          </a:bodyPr>
          <a:lstStyle/>
          <a:p>
            <a:pPr algn="just"/>
            <a:r>
              <a:rPr lang="en-US" sz="2400" dirty="0">
                <a:effectLst/>
                <a:latin typeface="Times New Roman" panose="02020603050405020304" pitchFamily="18" charset="0"/>
                <a:ea typeface="Calibri" panose="020F0502020204030204" pitchFamily="34" charset="0"/>
              </a:rPr>
              <a:t>Evacuated tube collectors comprises of parallel rows of tubes containing water or fluid used for heating.  </a:t>
            </a:r>
          </a:p>
          <a:p>
            <a:pPr algn="just"/>
            <a:r>
              <a:rPr lang="en-US" sz="2400" dirty="0">
                <a:effectLst/>
                <a:latin typeface="Times New Roman" panose="02020603050405020304" pitchFamily="18" charset="0"/>
                <a:ea typeface="Calibri" panose="020F0502020204030204" pitchFamily="34" charset="0"/>
              </a:rPr>
              <a:t>Each tube is made of metal tube surrounded by a larger glass tube. </a:t>
            </a:r>
          </a:p>
          <a:p>
            <a:pPr algn="just"/>
            <a:r>
              <a:rPr lang="en-US" sz="2400" dirty="0">
                <a:effectLst/>
                <a:latin typeface="Times New Roman" panose="02020603050405020304" pitchFamily="18" charset="0"/>
                <a:ea typeface="Calibri" panose="020F0502020204030204" pitchFamily="34" charset="0"/>
              </a:rPr>
              <a:t>The space between the tube and the glass tube is a vacuum, due to which very little heat is lost from the fluid. </a:t>
            </a:r>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11</a:t>
            </a:fld>
            <a:endParaRPr lang="en-US"/>
          </a:p>
        </p:txBody>
      </p:sp>
      <p:pic>
        <p:nvPicPr>
          <p:cNvPr id="1026" name="Picture 2" descr="Solar Thermal  - Evacuated Tube Collectors -  Solar Thermal Collectors  - Ontario">
            <a:extLst>
              <a:ext uri="{FF2B5EF4-FFF2-40B4-BE49-F238E27FC236}">
                <a16:creationId xmlns:a16="http://schemas.microsoft.com/office/drawing/2014/main" id="{12F34B3B-12F6-9BC6-8484-4DA3B28D72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0792" y="1893247"/>
            <a:ext cx="3972208" cy="34908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837A391-12A6-1F5E-F0C4-DA8E7C022489}"/>
              </a:ext>
            </a:extLst>
          </p:cNvPr>
          <p:cNvSpPr txBox="1"/>
          <p:nvPr/>
        </p:nvSpPr>
        <p:spPr>
          <a:xfrm>
            <a:off x="4571999" y="5493250"/>
            <a:ext cx="5649312" cy="307777"/>
          </a:xfrm>
          <a:prstGeom prst="rect">
            <a:avLst/>
          </a:prstGeom>
          <a:noFill/>
        </p:spPr>
        <p:txBody>
          <a:bodyPr wrap="square">
            <a:spAutoFit/>
          </a:bodyPr>
          <a:lstStyle/>
          <a:p>
            <a:pPr marL="0" marR="0" algn="just">
              <a:spcBef>
                <a:spcPts val="0"/>
              </a:spcBef>
              <a:spcAft>
                <a:spcPts val="1000"/>
              </a:spcAft>
            </a:pPr>
            <a:r>
              <a:rPr lang="en-US" sz="1400" i="1" dirty="0">
                <a:solidFill>
                  <a:srgbClr val="1F497D"/>
                </a:solidFill>
                <a:effectLst/>
                <a:latin typeface="Times New Roman" panose="02020603050405020304" pitchFamily="18" charset="0"/>
                <a:ea typeface="Calibri" panose="020F0502020204030204" pitchFamily="34" charset="0"/>
              </a:rPr>
              <a:t>Figure 2 Evacuated Tube Collector (Waterloo, 2022)</a:t>
            </a:r>
          </a:p>
        </p:txBody>
      </p:sp>
    </p:spTree>
    <p:extLst>
      <p:ext uri="{BB962C8B-B14F-4D97-AF65-F5344CB8AC3E}">
        <p14:creationId xmlns:p14="http://schemas.microsoft.com/office/powerpoint/2010/main" val="33973283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Evacuated tube collector</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a:bodyPr>
          <a:lstStyle/>
          <a:p>
            <a:pPr marL="0" marR="0" indent="0" algn="just">
              <a:lnSpc>
                <a:spcPct val="150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vacuum ensures that there is negligible loss due to conduction or convection, which ensures that the collector can operate at higher temperature that the flat plate collectors. </a:t>
            </a:r>
          </a:p>
          <a:p>
            <a:pPr marL="0" marR="0" indent="0" algn="just">
              <a:lnSpc>
                <a:spcPct val="150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Evacuated tube collectors are used for reduction of losses. </a:t>
            </a:r>
          </a:p>
          <a:p>
            <a:pPr marL="0" marR="0" indent="0" algn="just">
              <a:lnSpc>
                <a:spcPct val="150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ETC can achieve water temperature of up to 250 ⁰C.</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12</a:t>
            </a:fld>
            <a:endParaRPr lang="en-US"/>
          </a:p>
        </p:txBody>
      </p:sp>
    </p:spTree>
    <p:extLst>
      <p:ext uri="{BB962C8B-B14F-4D97-AF65-F5344CB8AC3E}">
        <p14:creationId xmlns:p14="http://schemas.microsoft.com/office/powerpoint/2010/main" val="1931483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Concentrating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600200"/>
            <a:ext cx="8534400" cy="4446592"/>
          </a:xfrm>
        </p:spPr>
        <p:txBody>
          <a:bodyPr>
            <a:noAutofit/>
          </a:bodyPr>
          <a:lstStyle/>
          <a:p>
            <a:pPr marL="342900" marR="0" lvl="0" indent="-342900" algn="just">
              <a:lnSpc>
                <a:spcPct val="150000"/>
              </a:lnSpc>
              <a:spcBef>
                <a:spcPts val="0"/>
              </a:spcBef>
              <a:spcAft>
                <a:spcPts val="0"/>
              </a:spcAft>
              <a:buFont typeface="Symbol" panose="05050102010706020507" pitchFamily="18" charset="2"/>
              <a:buChar char=""/>
            </a:pPr>
            <a:r>
              <a:rPr lang="en-US" sz="2100" dirty="0">
                <a:effectLst/>
                <a:latin typeface="Times New Roman" panose="02020603050405020304" pitchFamily="18" charset="0"/>
                <a:ea typeface="Calibri" panose="020F0502020204030204" pitchFamily="34" charset="0"/>
              </a:rPr>
              <a:t>These types of collectors are used for medium and high temperature applications. </a:t>
            </a:r>
          </a:p>
          <a:p>
            <a:pPr marL="342900" marR="0" lvl="0" indent="-342900" algn="just">
              <a:lnSpc>
                <a:spcPct val="150000"/>
              </a:lnSpc>
              <a:spcBef>
                <a:spcPts val="0"/>
              </a:spcBef>
              <a:spcAft>
                <a:spcPts val="0"/>
              </a:spcAft>
              <a:buFont typeface="Symbol" panose="05050102010706020507" pitchFamily="18" charset="2"/>
              <a:buChar char=""/>
            </a:pPr>
            <a:r>
              <a:rPr lang="en-US" sz="2100" dirty="0">
                <a:effectLst/>
                <a:latin typeface="Times New Roman" panose="02020603050405020304" pitchFamily="18" charset="0"/>
                <a:ea typeface="Calibri" panose="020F0502020204030204" pitchFamily="34" charset="0"/>
              </a:rPr>
              <a:t>It is made of a reflecting surface such as reflecting mirror or Fresnel </a:t>
            </a:r>
            <a:r>
              <a:rPr lang="en-US" sz="2100" dirty="0" err="1">
                <a:effectLst/>
                <a:latin typeface="Times New Roman" panose="02020603050405020304" pitchFamily="18" charset="0"/>
                <a:ea typeface="Calibri" panose="020F0502020204030204" pitchFamily="34" charset="0"/>
              </a:rPr>
              <a:t>lense</a:t>
            </a:r>
            <a:r>
              <a:rPr lang="en-US" sz="2100" dirty="0">
                <a:effectLst/>
                <a:latin typeface="Times New Roman" panose="02020603050405020304" pitchFamily="18" charset="0"/>
                <a:ea typeface="Calibri" panose="020F0502020204030204" pitchFamily="34" charset="0"/>
              </a:rPr>
              <a:t> which is used in concentrating device such that the solar radiation incident is reflected to a single point and focused on to the absorber. </a:t>
            </a:r>
          </a:p>
          <a:p>
            <a:pPr marL="342900" marR="0" lvl="0" indent="-342900" algn="just">
              <a:lnSpc>
                <a:spcPct val="150000"/>
              </a:lnSpc>
              <a:spcBef>
                <a:spcPts val="0"/>
              </a:spcBef>
              <a:spcAft>
                <a:spcPts val="0"/>
              </a:spcAft>
              <a:buFont typeface="Symbol" panose="05050102010706020507" pitchFamily="18" charset="2"/>
              <a:buChar char=""/>
            </a:pPr>
            <a:r>
              <a:rPr lang="en-US" sz="2100" dirty="0">
                <a:effectLst/>
                <a:latin typeface="Times New Roman" panose="02020603050405020304" pitchFamily="18" charset="0"/>
                <a:ea typeface="Calibri" panose="020F0502020204030204" pitchFamily="34" charset="0"/>
              </a:rPr>
              <a:t>Such concentrator are also rotated through tracking mechanism which helps to track the sun path for increase in the efficiency of the collector. </a:t>
            </a:r>
          </a:p>
          <a:p>
            <a:pPr marL="342900" marR="0" lvl="0" indent="-342900" algn="just">
              <a:lnSpc>
                <a:spcPct val="150000"/>
              </a:lnSpc>
              <a:spcBef>
                <a:spcPts val="0"/>
              </a:spcBef>
              <a:spcAft>
                <a:spcPts val="0"/>
              </a:spcAft>
              <a:buFont typeface="Symbol" panose="05050102010706020507" pitchFamily="18" charset="2"/>
              <a:buChar char=""/>
            </a:pPr>
            <a:r>
              <a:rPr lang="en-US" sz="2100" dirty="0">
                <a:effectLst/>
                <a:latin typeface="Times New Roman" panose="02020603050405020304" pitchFamily="18" charset="0"/>
                <a:ea typeface="Calibri" panose="020F0502020204030204" pitchFamily="34" charset="0"/>
              </a:rPr>
              <a:t>The performance of concentrating collectors is measured by concentration ratio which is the ratio of the aperture area of the concentrator to the area of the absorber.</a:t>
            </a:r>
            <a:endParaRPr lang="en-US" sz="21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13</a:t>
            </a:fld>
            <a:endParaRPr lang="en-US"/>
          </a:p>
        </p:txBody>
      </p:sp>
    </p:spTree>
    <p:extLst>
      <p:ext uri="{BB962C8B-B14F-4D97-AF65-F5344CB8AC3E}">
        <p14:creationId xmlns:p14="http://schemas.microsoft.com/office/powerpoint/2010/main" val="1466509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Concentrating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600200"/>
            <a:ext cx="3886200" cy="4446592"/>
          </a:xfrm>
        </p:spPr>
        <p:txBody>
          <a:bodyPr>
            <a:noAutofit/>
          </a:bodyPr>
          <a:lstStyle/>
          <a:p>
            <a:pPr marL="342900" marR="0" lvl="0" indent="-342900" algn="just">
              <a:lnSpc>
                <a:spcPct val="150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Calibri" panose="020F0502020204030204" pitchFamily="34" charset="0"/>
              </a:rPr>
              <a:t>The various types of concentrating collectors are:</a:t>
            </a:r>
          </a:p>
          <a:p>
            <a:pPr marL="571500" lvl="1" indent="-342900" algn="just">
              <a:lnSpc>
                <a:spcPct val="150000"/>
              </a:lnSpc>
              <a:spcBef>
                <a:spcPts val="0"/>
              </a:spcBef>
              <a:buFont typeface="Symbol" panose="05050102010706020507" pitchFamily="18" charset="2"/>
              <a:buChar char=""/>
            </a:pPr>
            <a:r>
              <a:rPr lang="en-US" sz="1800" b="1" dirty="0">
                <a:latin typeface="Times New Roman" panose="02020603050405020304" pitchFamily="18" charset="0"/>
              </a:rPr>
              <a:t>Parabolic Trough Concentrator</a:t>
            </a:r>
          </a:p>
          <a:p>
            <a:pPr marL="571500" lvl="1" indent="-342900" algn="just">
              <a:lnSpc>
                <a:spcPct val="150000"/>
              </a:lnSpc>
              <a:spcBef>
                <a:spcPts val="0"/>
              </a:spcBef>
              <a:buFont typeface="Symbol" panose="05050102010706020507" pitchFamily="18" charset="2"/>
              <a:buChar char=""/>
            </a:pPr>
            <a:r>
              <a:rPr lang="en-US" sz="1800" b="1" dirty="0">
                <a:latin typeface="Times New Roman" panose="02020603050405020304" pitchFamily="18" charset="0"/>
              </a:rPr>
              <a:t>Parabolic Disc Concentrator</a:t>
            </a:r>
          </a:p>
          <a:p>
            <a:pPr marL="571500" lvl="1" indent="-342900" algn="just">
              <a:lnSpc>
                <a:spcPct val="150000"/>
              </a:lnSpc>
              <a:spcBef>
                <a:spcPts val="0"/>
              </a:spcBef>
              <a:buFont typeface="Symbol" panose="05050102010706020507" pitchFamily="18" charset="2"/>
              <a:buChar char=""/>
            </a:pPr>
            <a:r>
              <a:rPr lang="en-US" sz="1800" b="1" dirty="0">
                <a:latin typeface="Times New Roman" panose="02020603050405020304" pitchFamily="18" charset="0"/>
              </a:rPr>
              <a:t>Fresnel Lens Concentrator</a:t>
            </a:r>
          </a:p>
          <a:p>
            <a:pPr marL="342900" marR="0" lvl="0" indent="-342900" algn="just">
              <a:lnSpc>
                <a:spcPct val="150000"/>
              </a:lnSpc>
              <a:spcBef>
                <a:spcPts val="0"/>
              </a:spcBef>
              <a:spcAft>
                <a:spcPts val="0"/>
              </a:spcAft>
              <a:buFont typeface="Symbol" panose="05050102010706020507" pitchFamily="18" charset="2"/>
              <a:buChar char=""/>
            </a:pPr>
            <a:r>
              <a:rPr lang="en-US" dirty="0">
                <a:latin typeface="Times New Roman" panose="02020603050405020304" pitchFamily="18" charset="0"/>
              </a:rPr>
              <a:t>Parabolic Trough Concentrator</a:t>
            </a:r>
          </a:p>
          <a:p>
            <a:pPr marL="571500" lvl="1" indent="-342900" algn="just">
              <a:lnSpc>
                <a:spcPct val="150000"/>
              </a:lnSpc>
              <a:spcBef>
                <a:spcPts val="0"/>
              </a:spcBef>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It is a linear concentrator</a:t>
            </a:r>
          </a:p>
          <a:p>
            <a:pPr marL="571500" lvl="1" indent="-342900" algn="just">
              <a:lnSpc>
                <a:spcPct val="150000"/>
              </a:lnSpc>
              <a:spcBef>
                <a:spcPts val="0"/>
              </a:spcBef>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It has concentration ratio of around 20 to 100</a:t>
            </a:r>
          </a:p>
          <a:p>
            <a:pPr marL="342900" marR="0" lvl="0" indent="-342900" algn="just">
              <a:lnSpc>
                <a:spcPct val="150000"/>
              </a:lnSpc>
              <a:spcBef>
                <a:spcPts val="0"/>
              </a:spcBef>
              <a:spcAft>
                <a:spcPts val="0"/>
              </a:spcAft>
              <a:buFont typeface="Symbol" panose="05050102010706020507" pitchFamily="18" charset="2"/>
              <a:buChar char=""/>
            </a:pPr>
            <a:endParaRPr lang="en-US" sz="21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14</a:t>
            </a:fld>
            <a:endParaRPr lang="en-US"/>
          </a:p>
        </p:txBody>
      </p:sp>
      <p:pic>
        <p:nvPicPr>
          <p:cNvPr id="6" name="Picture 5">
            <a:extLst>
              <a:ext uri="{FF2B5EF4-FFF2-40B4-BE49-F238E27FC236}">
                <a16:creationId xmlns:a16="http://schemas.microsoft.com/office/drawing/2014/main" id="{E07ED041-2A2C-E195-1C20-2A928676ED11}"/>
              </a:ext>
            </a:extLst>
          </p:cNvPr>
          <p:cNvPicPr>
            <a:picLocks noChangeAspect="1"/>
          </p:cNvPicPr>
          <p:nvPr/>
        </p:nvPicPr>
        <p:blipFill rotWithShape="1">
          <a:blip r:embed="rId2">
            <a:extLst>
              <a:ext uri="{28A0092B-C50C-407E-A947-70E740481C1C}">
                <a14:useLocalDpi xmlns:a14="http://schemas.microsoft.com/office/drawing/2010/main" val="0"/>
              </a:ext>
            </a:extLst>
          </a:blip>
          <a:srcRect b="7182"/>
          <a:stretch/>
        </p:blipFill>
        <p:spPr>
          <a:xfrm>
            <a:off x="4572000" y="1828800"/>
            <a:ext cx="4134231" cy="3200400"/>
          </a:xfrm>
          <a:prstGeom prst="rect">
            <a:avLst/>
          </a:prstGeom>
        </p:spPr>
      </p:pic>
      <p:sp>
        <p:nvSpPr>
          <p:cNvPr id="7" name="TextBox 6">
            <a:extLst>
              <a:ext uri="{FF2B5EF4-FFF2-40B4-BE49-F238E27FC236}">
                <a16:creationId xmlns:a16="http://schemas.microsoft.com/office/drawing/2014/main" id="{4E055A07-8294-6586-6780-79FA99AD490E}"/>
              </a:ext>
            </a:extLst>
          </p:cNvPr>
          <p:cNvSpPr txBox="1"/>
          <p:nvPr/>
        </p:nvSpPr>
        <p:spPr>
          <a:xfrm>
            <a:off x="4495800" y="5134391"/>
            <a:ext cx="5649312" cy="651460"/>
          </a:xfrm>
          <a:prstGeom prst="rect">
            <a:avLst/>
          </a:prstGeom>
          <a:noFill/>
        </p:spPr>
        <p:txBody>
          <a:bodyPr wrap="square">
            <a:spAutoFit/>
          </a:bodyPr>
          <a:lstStyle/>
          <a:p>
            <a:pPr marL="0" marR="0" algn="just">
              <a:spcBef>
                <a:spcPts val="0"/>
              </a:spcBef>
              <a:spcAft>
                <a:spcPts val="1000"/>
              </a:spcAft>
            </a:pPr>
            <a:r>
              <a:rPr lang="en-US" sz="1400" i="1" dirty="0">
                <a:solidFill>
                  <a:srgbClr val="1F497D"/>
                </a:solidFill>
                <a:effectLst/>
                <a:latin typeface="Times New Roman" panose="02020603050405020304" pitchFamily="18" charset="0"/>
                <a:ea typeface="Calibri" panose="020F0502020204030204" pitchFamily="34" charset="0"/>
              </a:rPr>
              <a:t>Figure 3 Parabolic Trough Concentrator</a:t>
            </a:r>
          </a:p>
          <a:p>
            <a:pPr marL="0" marR="0" algn="just">
              <a:spcBef>
                <a:spcPts val="0"/>
              </a:spcBef>
              <a:spcAft>
                <a:spcPts val="1000"/>
              </a:spcAft>
            </a:pPr>
            <a:r>
              <a:rPr lang="en-US" sz="1400" i="1" dirty="0">
                <a:solidFill>
                  <a:srgbClr val="1F497D"/>
                </a:solidFill>
                <a:latin typeface="Times New Roman" panose="02020603050405020304" pitchFamily="18" charset="0"/>
                <a:ea typeface="Calibri" panose="020F0502020204030204" pitchFamily="34" charset="0"/>
              </a:rPr>
              <a:t>Source: (Farr, 2010)</a:t>
            </a:r>
            <a:endParaRPr lang="en-US" sz="1400"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07005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Concentrating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600200"/>
            <a:ext cx="8534400" cy="4446592"/>
          </a:xfrm>
        </p:spPr>
        <p:txBody>
          <a:bodyPr>
            <a:noAutofit/>
          </a:bodyPr>
          <a:lstStyle/>
          <a:p>
            <a:pPr algn="just">
              <a:lnSpc>
                <a:spcPct val="150000"/>
              </a:lnSpc>
              <a:spcBef>
                <a:spcPts val="0"/>
              </a:spcBef>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Parabolic Disc Concentrator</a:t>
            </a:r>
          </a:p>
          <a:p>
            <a:pPr lvl="1" algn="just">
              <a:lnSpc>
                <a:spcPct val="150000"/>
              </a:lnSpc>
              <a:spcBef>
                <a:spcPts val="0"/>
              </a:spcBef>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It is a point focus concentrator.</a:t>
            </a:r>
          </a:p>
          <a:p>
            <a:pPr lvl="1" algn="just">
              <a:lnSpc>
                <a:spcPct val="150000"/>
              </a:lnSpc>
              <a:spcBef>
                <a:spcPts val="0"/>
              </a:spcBef>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It has concentration ratio of 100 to 4000 for parabolic and heliostat field concentrator.</a:t>
            </a:r>
          </a:p>
          <a:p>
            <a:pPr lvl="1" algn="just">
              <a:lnSpc>
                <a:spcPct val="150000"/>
              </a:lnSpc>
              <a:spcBef>
                <a:spcPts val="0"/>
              </a:spcBef>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These are fixed collectors which uses parabolic shaped collectors. The parabolic shaped collectors are made from two sections of a parabola facing each other. These type of collectors can accept incoming radiation over a relatively wide range of angles, by using multiple internal reflections</a:t>
            </a:r>
          </a:p>
          <a:p>
            <a:pPr algn="just">
              <a:lnSpc>
                <a:spcPct val="150000"/>
              </a:lnSpc>
              <a:spcBef>
                <a:spcPts val="0"/>
              </a:spcBef>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Fresnel Lens Concentrator</a:t>
            </a:r>
          </a:p>
          <a:p>
            <a:pPr lvl="1" algn="just">
              <a:lnSpc>
                <a:spcPct val="150000"/>
              </a:lnSpc>
              <a:spcBef>
                <a:spcPts val="0"/>
              </a:spcBef>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It is capable to achieve temperature as high as 1000 ⁰C. </a:t>
            </a:r>
          </a:p>
          <a:p>
            <a:pPr lvl="1" algn="just">
              <a:lnSpc>
                <a:spcPct val="150000"/>
              </a:lnSpc>
              <a:spcBef>
                <a:spcPts val="0"/>
              </a:spcBef>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type of concentrator is se for power generation and process heat supply. </a:t>
            </a:r>
          </a:p>
          <a:p>
            <a:pPr marL="342900" marR="0" lvl="0" indent="-342900" algn="just">
              <a:lnSpc>
                <a:spcPct val="150000"/>
              </a:lnSpc>
              <a:spcBef>
                <a:spcPts val="0"/>
              </a:spcBef>
              <a:spcAft>
                <a:spcPts val="0"/>
              </a:spcAft>
              <a:buFont typeface="Symbol" panose="05050102010706020507" pitchFamily="18" charset="2"/>
              <a:buChar char=""/>
            </a:pPr>
            <a:endParaRPr lang="en-US" sz="21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15</a:t>
            </a:fld>
            <a:endParaRPr lang="en-US"/>
          </a:p>
        </p:txBody>
      </p:sp>
    </p:spTree>
    <p:extLst>
      <p:ext uri="{BB962C8B-B14F-4D97-AF65-F5344CB8AC3E}">
        <p14:creationId xmlns:p14="http://schemas.microsoft.com/office/powerpoint/2010/main" val="2454030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Concentrating collectors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16</a:t>
            </a:fld>
            <a:endParaRPr lang="en-US"/>
          </a:p>
        </p:txBody>
      </p:sp>
      <p:pic>
        <p:nvPicPr>
          <p:cNvPr id="7" name="Picture 6">
            <a:extLst>
              <a:ext uri="{FF2B5EF4-FFF2-40B4-BE49-F238E27FC236}">
                <a16:creationId xmlns:a16="http://schemas.microsoft.com/office/drawing/2014/main" id="{86CA1C03-A3DC-0AA2-B323-F2FBCDEA2102}"/>
              </a:ext>
            </a:extLst>
          </p:cNvPr>
          <p:cNvPicPr>
            <a:picLocks noChangeAspect="1"/>
          </p:cNvPicPr>
          <p:nvPr/>
        </p:nvPicPr>
        <p:blipFill>
          <a:blip r:embed="rId2"/>
          <a:stretch>
            <a:fillRect/>
          </a:stretch>
        </p:blipFill>
        <p:spPr>
          <a:xfrm>
            <a:off x="1828800" y="1752600"/>
            <a:ext cx="5334000" cy="4089400"/>
          </a:xfrm>
          <a:prstGeom prst="rect">
            <a:avLst/>
          </a:prstGeom>
        </p:spPr>
      </p:pic>
      <p:sp>
        <p:nvSpPr>
          <p:cNvPr id="8" name="TextBox 7">
            <a:extLst>
              <a:ext uri="{FF2B5EF4-FFF2-40B4-BE49-F238E27FC236}">
                <a16:creationId xmlns:a16="http://schemas.microsoft.com/office/drawing/2014/main" id="{3061BD48-57BB-BF21-2270-10E3C5047525}"/>
              </a:ext>
            </a:extLst>
          </p:cNvPr>
          <p:cNvSpPr txBox="1"/>
          <p:nvPr/>
        </p:nvSpPr>
        <p:spPr>
          <a:xfrm>
            <a:off x="1828800" y="5842000"/>
            <a:ext cx="5649312" cy="651460"/>
          </a:xfrm>
          <a:prstGeom prst="rect">
            <a:avLst/>
          </a:prstGeom>
          <a:noFill/>
        </p:spPr>
        <p:txBody>
          <a:bodyPr wrap="square">
            <a:spAutoFit/>
          </a:bodyPr>
          <a:lstStyle/>
          <a:p>
            <a:pPr marL="0" marR="0" algn="just">
              <a:spcBef>
                <a:spcPts val="0"/>
              </a:spcBef>
              <a:spcAft>
                <a:spcPts val="1000"/>
              </a:spcAft>
            </a:pPr>
            <a:r>
              <a:rPr lang="en-US" sz="1400" i="1" dirty="0">
                <a:solidFill>
                  <a:srgbClr val="1F497D"/>
                </a:solidFill>
                <a:effectLst/>
                <a:latin typeface="Times New Roman" panose="02020603050405020304" pitchFamily="18" charset="0"/>
                <a:ea typeface="Calibri" panose="020F0502020204030204" pitchFamily="34" charset="0"/>
              </a:rPr>
              <a:t>Figure 4 Parabolic Disc Concentrator</a:t>
            </a:r>
          </a:p>
          <a:p>
            <a:pPr marL="0" marR="0" algn="just">
              <a:spcBef>
                <a:spcPts val="0"/>
              </a:spcBef>
              <a:spcAft>
                <a:spcPts val="1000"/>
              </a:spcAft>
            </a:pPr>
            <a:r>
              <a:rPr lang="en-US" sz="1400" i="1" dirty="0">
                <a:solidFill>
                  <a:srgbClr val="1F497D"/>
                </a:solidFill>
                <a:latin typeface="Times New Roman" panose="02020603050405020304" pitchFamily="18" charset="0"/>
                <a:ea typeface="Calibri" panose="020F0502020204030204" pitchFamily="34" charset="0"/>
              </a:rPr>
              <a:t>Source: (Dr. </a:t>
            </a:r>
            <a:r>
              <a:rPr lang="en-US" sz="1400" i="1" dirty="0" err="1">
                <a:solidFill>
                  <a:srgbClr val="1F497D"/>
                </a:solidFill>
                <a:latin typeface="Times New Roman" panose="02020603050405020304" pitchFamily="18" charset="0"/>
                <a:ea typeface="Calibri" panose="020F0502020204030204" pitchFamily="34" charset="0"/>
              </a:rPr>
              <a:t>Poonia</a:t>
            </a:r>
            <a:r>
              <a:rPr lang="en-US" sz="1400" i="1" dirty="0">
                <a:solidFill>
                  <a:srgbClr val="1F497D"/>
                </a:solidFill>
                <a:latin typeface="Times New Roman" panose="02020603050405020304" pitchFamily="18" charset="0"/>
                <a:ea typeface="Calibri" panose="020F0502020204030204" pitchFamily="34" charset="0"/>
              </a:rPr>
              <a:t>, 2010)</a:t>
            </a:r>
            <a:endParaRPr lang="en-US" sz="1400"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71030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Applications of 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600200"/>
            <a:ext cx="8534400" cy="4446592"/>
          </a:xfrm>
        </p:spPr>
        <p:txBody>
          <a:bodyPr>
            <a:noAutofit/>
          </a:bodyPr>
          <a:lstStyle/>
          <a:p>
            <a:pPr algn="just">
              <a:lnSpc>
                <a:spcPct val="150000"/>
              </a:lnSpc>
              <a:spcBef>
                <a:spcPts val="0"/>
              </a:spcBef>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flat plate collector have many applications such as</a:t>
            </a:r>
          </a:p>
          <a:p>
            <a:pPr algn="just">
              <a:lnSpc>
                <a:spcPct val="150000"/>
              </a:lnSpc>
              <a:spcBef>
                <a:spcPts val="0"/>
              </a:spcBef>
            </a:pPr>
            <a:r>
              <a:rPr lang="en-US" sz="2000" dirty="0">
                <a:latin typeface="Times New Roman" panose="02020603050405020304" pitchFamily="18" charset="0"/>
                <a:ea typeface="Calibri" panose="020F0502020204030204" pitchFamily="34" charset="0"/>
                <a:cs typeface="Times New Roman" panose="02020603050405020304" pitchFamily="18" charset="0"/>
              </a:rPr>
              <a:t>Water heating</a:t>
            </a:r>
          </a:p>
          <a:p>
            <a:pPr algn="just">
              <a:lnSpc>
                <a:spcPct val="150000"/>
              </a:lnSpc>
              <a:spcBef>
                <a:spcPts val="0"/>
              </a:spcBef>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Space heating</a:t>
            </a:r>
          </a:p>
          <a:p>
            <a:pPr algn="just">
              <a:lnSpc>
                <a:spcPct val="150000"/>
              </a:lnSpc>
              <a:spcBef>
                <a:spcPts val="0"/>
              </a:spcBef>
            </a:pPr>
            <a:r>
              <a:rPr lang="en-US" sz="2000" dirty="0">
                <a:latin typeface="Times New Roman" panose="02020603050405020304" pitchFamily="18" charset="0"/>
                <a:ea typeface="Calibri" panose="020F0502020204030204" pitchFamily="34" charset="0"/>
                <a:cs typeface="Times New Roman" panose="02020603050405020304" pitchFamily="18" charset="0"/>
              </a:rPr>
              <a:t>Power generation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17</a:t>
            </a:fld>
            <a:endParaRPr lang="en-US"/>
          </a:p>
        </p:txBody>
      </p:sp>
    </p:spTree>
    <p:extLst>
      <p:ext uri="{BB962C8B-B14F-4D97-AF65-F5344CB8AC3E}">
        <p14:creationId xmlns:p14="http://schemas.microsoft.com/office/powerpoint/2010/main" val="2350122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Applications of 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600200"/>
            <a:ext cx="3276600" cy="4446592"/>
          </a:xfrm>
        </p:spPr>
        <p:txBody>
          <a:bodyPr>
            <a:noAutofit/>
          </a:bodyPr>
          <a:lstStyle/>
          <a:p>
            <a:pPr algn="just">
              <a:lnSpc>
                <a:spcPct val="150000"/>
              </a:lnSpc>
              <a:spcBef>
                <a:spcPts val="0"/>
              </a:spcBef>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Water Heating</a:t>
            </a:r>
          </a:p>
          <a:p>
            <a:pPr algn="just">
              <a:lnSpc>
                <a:spcPct val="150000"/>
              </a:lnSpc>
              <a:spcBef>
                <a:spcPts val="0"/>
              </a:spcBef>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radiat</a:t>
            </a:r>
            <a:r>
              <a:rPr lang="en-US" sz="2000" dirty="0">
                <a:latin typeface="Times New Roman" panose="02020603050405020304" pitchFamily="18" charset="0"/>
                <a:ea typeface="Calibri" panose="020F0502020204030204" pitchFamily="34" charset="0"/>
                <a:cs typeface="Times New Roman" panose="02020603050405020304" pitchFamily="18" charset="0"/>
              </a:rPr>
              <a:t>ion passing through the collector is absorbed by the collector plate which heats the water flowing in contact with the collector plate. Either thermosiphon effect or a pump circulates the water from storage tank to the collector.</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18</a:t>
            </a:fld>
            <a:endParaRPr lang="en-US"/>
          </a:p>
        </p:txBody>
      </p:sp>
      <p:pic>
        <p:nvPicPr>
          <p:cNvPr id="6" name="Picture 5">
            <a:extLst>
              <a:ext uri="{FF2B5EF4-FFF2-40B4-BE49-F238E27FC236}">
                <a16:creationId xmlns:a16="http://schemas.microsoft.com/office/drawing/2014/main" id="{972CA0CB-867A-359F-B898-7145DDA2C1C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4999" t="14626" r="11730" b="37028"/>
          <a:stretch/>
        </p:blipFill>
        <p:spPr>
          <a:xfrm>
            <a:off x="3657600" y="1866900"/>
            <a:ext cx="5105400" cy="3124200"/>
          </a:xfrm>
          <a:prstGeom prst="rect">
            <a:avLst/>
          </a:prstGeom>
          <a:ln>
            <a:solidFill>
              <a:schemeClr val="tx1"/>
            </a:solidFill>
          </a:ln>
        </p:spPr>
      </p:pic>
      <p:sp>
        <p:nvSpPr>
          <p:cNvPr id="7" name="TextBox 6">
            <a:extLst>
              <a:ext uri="{FF2B5EF4-FFF2-40B4-BE49-F238E27FC236}">
                <a16:creationId xmlns:a16="http://schemas.microsoft.com/office/drawing/2014/main" id="{566271DD-5989-AA17-E08D-1955EB2B8FBE}"/>
              </a:ext>
            </a:extLst>
          </p:cNvPr>
          <p:cNvSpPr txBox="1"/>
          <p:nvPr/>
        </p:nvSpPr>
        <p:spPr>
          <a:xfrm>
            <a:off x="3494688" y="4998576"/>
            <a:ext cx="5649312" cy="651460"/>
          </a:xfrm>
          <a:prstGeom prst="rect">
            <a:avLst/>
          </a:prstGeom>
          <a:noFill/>
        </p:spPr>
        <p:txBody>
          <a:bodyPr wrap="square">
            <a:spAutoFit/>
          </a:bodyPr>
          <a:lstStyle/>
          <a:p>
            <a:pPr marL="0" marR="0" algn="just">
              <a:spcBef>
                <a:spcPts val="0"/>
              </a:spcBef>
              <a:spcAft>
                <a:spcPts val="1000"/>
              </a:spcAft>
            </a:pPr>
            <a:r>
              <a:rPr lang="en-US" sz="1400" i="1" dirty="0">
                <a:solidFill>
                  <a:srgbClr val="1F497D"/>
                </a:solidFill>
                <a:effectLst/>
                <a:latin typeface="Times New Roman" panose="02020603050405020304" pitchFamily="18" charset="0"/>
                <a:ea typeface="Calibri" panose="020F0502020204030204" pitchFamily="34" charset="0"/>
              </a:rPr>
              <a:t>Figure </a:t>
            </a:r>
            <a:r>
              <a:rPr lang="en-US" sz="1400" i="1" dirty="0">
                <a:solidFill>
                  <a:srgbClr val="1F497D"/>
                </a:solidFill>
                <a:latin typeface="Times New Roman" panose="02020603050405020304" pitchFamily="18" charset="0"/>
                <a:ea typeface="Calibri" panose="020F0502020204030204" pitchFamily="34" charset="0"/>
              </a:rPr>
              <a:t>5 solar water heater</a:t>
            </a:r>
            <a:endParaRPr lang="en-US" sz="1400" i="1" dirty="0">
              <a:solidFill>
                <a:srgbClr val="1F497D"/>
              </a:solidFill>
              <a:effectLst/>
              <a:latin typeface="Times New Roman" panose="02020603050405020304" pitchFamily="18" charset="0"/>
              <a:ea typeface="Calibri" panose="020F0502020204030204" pitchFamily="34" charset="0"/>
            </a:endParaRPr>
          </a:p>
          <a:p>
            <a:pPr marL="0" marR="0" algn="just">
              <a:spcBef>
                <a:spcPts val="0"/>
              </a:spcBef>
              <a:spcAft>
                <a:spcPts val="1000"/>
              </a:spcAft>
            </a:pPr>
            <a:r>
              <a:rPr lang="en-US" sz="1400" i="1" dirty="0">
                <a:solidFill>
                  <a:srgbClr val="1F497D"/>
                </a:solidFill>
                <a:latin typeface="Times New Roman" panose="02020603050405020304" pitchFamily="18" charset="0"/>
                <a:ea typeface="Calibri" panose="020F0502020204030204" pitchFamily="34" charset="0"/>
              </a:rPr>
              <a:t>Source: (Hasan &amp; Sharma, 2009)</a:t>
            </a:r>
            <a:endParaRPr lang="en-US" sz="1400"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8016683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Applications of 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228600" y="1771328"/>
            <a:ext cx="3733800" cy="4446592"/>
          </a:xfrm>
        </p:spPr>
        <p:txBody>
          <a:bodyPr>
            <a:noAutofit/>
          </a:bodyPr>
          <a:lstStyle/>
          <a:p>
            <a:pPr algn="just">
              <a:lnSpc>
                <a:spcPct val="150000"/>
              </a:lnSpc>
              <a:spcBef>
                <a:spcPts val="0"/>
              </a:spcBef>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Space heating</a:t>
            </a:r>
          </a:p>
          <a:p>
            <a:pPr algn="just">
              <a:lnSpc>
                <a:spcPct val="150000"/>
              </a:lnSpc>
              <a:spcBef>
                <a:spcPts val="0"/>
              </a:spcBef>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Flat plate collector is initially used to heat water which is stored in a tank. The hot water is used to heat air being circulated by secondary pump which is then </a:t>
            </a:r>
            <a:r>
              <a:rPr lang="en-US" sz="2000" dirty="0">
                <a:latin typeface="Times New Roman" panose="02020603050405020304" pitchFamily="18" charset="0"/>
                <a:ea typeface="Calibri" panose="020F0502020204030204" pitchFamily="34" charset="0"/>
                <a:cs typeface="Times New Roman" panose="02020603050405020304" pitchFamily="18" charset="0"/>
              </a:rPr>
              <a:t>circulated to the space required to be heated.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19</a:t>
            </a:fld>
            <a:endParaRPr lang="en-US"/>
          </a:p>
        </p:txBody>
      </p:sp>
      <p:pic>
        <p:nvPicPr>
          <p:cNvPr id="6" name="Picture 5">
            <a:extLst>
              <a:ext uri="{FF2B5EF4-FFF2-40B4-BE49-F238E27FC236}">
                <a16:creationId xmlns:a16="http://schemas.microsoft.com/office/drawing/2014/main" id="{0CEC5656-3914-3B10-C5E1-B7F3A97DAED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333" t="14625" r="833" b="475"/>
          <a:stretch/>
        </p:blipFill>
        <p:spPr>
          <a:xfrm>
            <a:off x="4155791" y="1807271"/>
            <a:ext cx="4827165" cy="3374329"/>
          </a:xfrm>
          <a:prstGeom prst="rect">
            <a:avLst/>
          </a:prstGeom>
          <a:ln>
            <a:solidFill>
              <a:schemeClr val="tx1"/>
            </a:solidFill>
          </a:ln>
        </p:spPr>
      </p:pic>
      <p:sp>
        <p:nvSpPr>
          <p:cNvPr id="7" name="TextBox 6">
            <a:extLst>
              <a:ext uri="{FF2B5EF4-FFF2-40B4-BE49-F238E27FC236}">
                <a16:creationId xmlns:a16="http://schemas.microsoft.com/office/drawing/2014/main" id="{AA1A471C-0025-89D1-939F-C427FC3097A7}"/>
              </a:ext>
            </a:extLst>
          </p:cNvPr>
          <p:cNvSpPr txBox="1"/>
          <p:nvPr/>
        </p:nvSpPr>
        <p:spPr>
          <a:xfrm>
            <a:off x="4038600" y="5181600"/>
            <a:ext cx="5649312" cy="651460"/>
          </a:xfrm>
          <a:prstGeom prst="rect">
            <a:avLst/>
          </a:prstGeom>
          <a:noFill/>
        </p:spPr>
        <p:txBody>
          <a:bodyPr wrap="square">
            <a:spAutoFit/>
          </a:bodyPr>
          <a:lstStyle/>
          <a:p>
            <a:pPr marL="0" marR="0" algn="just">
              <a:spcBef>
                <a:spcPts val="0"/>
              </a:spcBef>
              <a:spcAft>
                <a:spcPts val="1000"/>
              </a:spcAft>
            </a:pPr>
            <a:r>
              <a:rPr lang="en-US" sz="1400" i="1" dirty="0">
                <a:solidFill>
                  <a:srgbClr val="1F497D"/>
                </a:solidFill>
                <a:effectLst/>
                <a:latin typeface="Times New Roman" panose="02020603050405020304" pitchFamily="18" charset="0"/>
                <a:ea typeface="Calibri" panose="020F0502020204030204" pitchFamily="34" charset="0"/>
              </a:rPr>
              <a:t>Figure 6</a:t>
            </a:r>
            <a:r>
              <a:rPr lang="en-US" sz="1400" i="1" dirty="0">
                <a:solidFill>
                  <a:srgbClr val="1F497D"/>
                </a:solidFill>
                <a:latin typeface="Times New Roman" panose="02020603050405020304" pitchFamily="18" charset="0"/>
                <a:ea typeface="Calibri" panose="020F0502020204030204" pitchFamily="34" charset="0"/>
              </a:rPr>
              <a:t> solar space heating</a:t>
            </a:r>
            <a:endParaRPr lang="en-US" sz="1400" i="1" dirty="0">
              <a:solidFill>
                <a:srgbClr val="1F497D"/>
              </a:solidFill>
              <a:effectLst/>
              <a:latin typeface="Times New Roman" panose="02020603050405020304" pitchFamily="18" charset="0"/>
              <a:ea typeface="Calibri" panose="020F0502020204030204" pitchFamily="34" charset="0"/>
            </a:endParaRPr>
          </a:p>
          <a:p>
            <a:pPr marL="0" marR="0" algn="just">
              <a:spcBef>
                <a:spcPts val="0"/>
              </a:spcBef>
              <a:spcAft>
                <a:spcPts val="1000"/>
              </a:spcAft>
            </a:pPr>
            <a:r>
              <a:rPr lang="en-US" sz="1400" i="1" dirty="0">
                <a:solidFill>
                  <a:srgbClr val="1F497D"/>
                </a:solidFill>
                <a:latin typeface="Times New Roman" panose="02020603050405020304" pitchFamily="18" charset="0"/>
                <a:ea typeface="Calibri" panose="020F0502020204030204" pitchFamily="34" charset="0"/>
              </a:rPr>
              <a:t>Source: (Hasan &amp; Sharma, 2009)</a:t>
            </a:r>
            <a:endParaRPr lang="en-US" sz="1400"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61322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Applications of 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600200"/>
            <a:ext cx="3200400" cy="4446592"/>
          </a:xfrm>
        </p:spPr>
        <p:txBody>
          <a:bodyPr>
            <a:noAutofit/>
          </a:bodyPr>
          <a:lstStyle/>
          <a:p>
            <a:pPr algn="just">
              <a:lnSpc>
                <a:spcPct val="150000"/>
              </a:lnSpc>
              <a:spcBef>
                <a:spcPts val="0"/>
              </a:spcBef>
            </a:pPr>
            <a:r>
              <a:rPr lang="en-US" sz="2000" dirty="0">
                <a:latin typeface="Times New Roman" panose="02020603050405020304" pitchFamily="18" charset="0"/>
                <a:ea typeface="Calibri" panose="020F0502020204030204" pitchFamily="34" charset="0"/>
                <a:cs typeface="Times New Roman" panose="02020603050405020304" pitchFamily="18" charset="0"/>
              </a:rPr>
              <a:t>Power generation</a:t>
            </a:r>
          </a:p>
          <a:p>
            <a:pPr algn="just">
              <a:lnSpc>
                <a:spcPct val="150000"/>
              </a:lnSpc>
              <a:spcBef>
                <a:spcPts val="0"/>
              </a:spcBef>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hot wa</a:t>
            </a:r>
            <a:r>
              <a:rPr lang="en-US" sz="2000" dirty="0">
                <a:latin typeface="Times New Roman" panose="02020603050405020304" pitchFamily="18" charset="0"/>
                <a:ea typeface="Calibri" panose="020F0502020204030204" pitchFamily="34" charset="0"/>
                <a:cs typeface="Times New Roman" panose="02020603050405020304" pitchFamily="18" charset="0"/>
              </a:rPr>
              <a:t>ter generated from solar collector is used to convert a working fluid with low boiling point to vapor which then operates a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rankine</a:t>
            </a:r>
            <a:r>
              <a:rPr lang="en-US" sz="2000" dirty="0">
                <a:latin typeface="Times New Roman" panose="02020603050405020304" pitchFamily="18" charset="0"/>
                <a:ea typeface="Calibri" panose="020F0502020204030204" pitchFamily="34" charset="0"/>
                <a:cs typeface="Times New Roman" panose="02020603050405020304" pitchFamily="18" charset="0"/>
              </a:rPr>
              <a:t> cycle to generate power.</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20</a:t>
            </a:fld>
            <a:endParaRPr lang="en-US"/>
          </a:p>
        </p:txBody>
      </p:sp>
      <p:pic>
        <p:nvPicPr>
          <p:cNvPr id="6" name="Picture 5">
            <a:extLst>
              <a:ext uri="{FF2B5EF4-FFF2-40B4-BE49-F238E27FC236}">
                <a16:creationId xmlns:a16="http://schemas.microsoft.com/office/drawing/2014/main" id="{16B047EC-0378-111F-E547-A7259AA000C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6416" t="17532" r="28775" b="16666"/>
          <a:stretch/>
        </p:blipFill>
        <p:spPr>
          <a:xfrm rot="16200000">
            <a:off x="4799140" y="571215"/>
            <a:ext cx="2895602" cy="5331077"/>
          </a:xfrm>
          <a:prstGeom prst="rect">
            <a:avLst/>
          </a:prstGeom>
        </p:spPr>
      </p:pic>
      <p:sp>
        <p:nvSpPr>
          <p:cNvPr id="7" name="TextBox 6">
            <a:extLst>
              <a:ext uri="{FF2B5EF4-FFF2-40B4-BE49-F238E27FC236}">
                <a16:creationId xmlns:a16="http://schemas.microsoft.com/office/drawing/2014/main" id="{1C2F4382-DCDD-0D92-E987-ACD2F04407FC}"/>
              </a:ext>
            </a:extLst>
          </p:cNvPr>
          <p:cNvSpPr txBox="1"/>
          <p:nvPr/>
        </p:nvSpPr>
        <p:spPr>
          <a:xfrm>
            <a:off x="3505200" y="4729412"/>
            <a:ext cx="5649312" cy="651460"/>
          </a:xfrm>
          <a:prstGeom prst="rect">
            <a:avLst/>
          </a:prstGeom>
          <a:noFill/>
        </p:spPr>
        <p:txBody>
          <a:bodyPr wrap="square">
            <a:spAutoFit/>
          </a:bodyPr>
          <a:lstStyle/>
          <a:p>
            <a:pPr marL="0" marR="0" algn="just">
              <a:spcBef>
                <a:spcPts val="0"/>
              </a:spcBef>
              <a:spcAft>
                <a:spcPts val="1000"/>
              </a:spcAft>
            </a:pPr>
            <a:r>
              <a:rPr lang="en-US" sz="1400" i="1" dirty="0">
                <a:solidFill>
                  <a:srgbClr val="1F497D"/>
                </a:solidFill>
                <a:effectLst/>
                <a:latin typeface="Times New Roman" panose="02020603050405020304" pitchFamily="18" charset="0"/>
                <a:ea typeface="Calibri" panose="020F0502020204030204" pitchFamily="34" charset="0"/>
              </a:rPr>
              <a:t>Figure </a:t>
            </a:r>
            <a:r>
              <a:rPr lang="en-US" sz="1400" i="1" dirty="0">
                <a:solidFill>
                  <a:srgbClr val="1F497D"/>
                </a:solidFill>
                <a:latin typeface="Times New Roman" panose="02020603050405020304" pitchFamily="18" charset="0"/>
                <a:ea typeface="Calibri" panose="020F0502020204030204" pitchFamily="34" charset="0"/>
              </a:rPr>
              <a:t>7 solar power generation</a:t>
            </a:r>
            <a:endParaRPr lang="en-US" sz="1400" i="1" dirty="0">
              <a:solidFill>
                <a:srgbClr val="1F497D"/>
              </a:solidFill>
              <a:effectLst/>
              <a:latin typeface="Times New Roman" panose="02020603050405020304" pitchFamily="18" charset="0"/>
              <a:ea typeface="Calibri" panose="020F0502020204030204" pitchFamily="34" charset="0"/>
            </a:endParaRPr>
          </a:p>
          <a:p>
            <a:pPr marL="0" marR="0" algn="just">
              <a:spcBef>
                <a:spcPts val="0"/>
              </a:spcBef>
              <a:spcAft>
                <a:spcPts val="1000"/>
              </a:spcAft>
            </a:pPr>
            <a:r>
              <a:rPr lang="en-US" sz="1400" i="1" dirty="0">
                <a:solidFill>
                  <a:srgbClr val="1F497D"/>
                </a:solidFill>
                <a:latin typeface="Times New Roman" panose="02020603050405020304" pitchFamily="18" charset="0"/>
                <a:ea typeface="Calibri" panose="020F0502020204030204" pitchFamily="34" charset="0"/>
              </a:rPr>
              <a:t>Source: (Hasan &amp; Sharma, 2009)</a:t>
            </a:r>
            <a:endParaRPr lang="en-US" sz="1400"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592728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Types of solar heating system</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fontScale="55000" lnSpcReduction="20000"/>
          </a:bodyPr>
          <a:lstStyle/>
          <a:p>
            <a:pPr algn="just">
              <a:lnSpc>
                <a:spcPct val="110000"/>
              </a:lnSpc>
              <a:spcBef>
                <a:spcPts val="600"/>
              </a:spcBef>
              <a:spcAft>
                <a:spcPts val="600"/>
              </a:spcAft>
            </a:pPr>
            <a:r>
              <a:rPr lang="en-US" sz="2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Types of Solar Water Heating Systems</a:t>
            </a:r>
          </a:p>
          <a:p>
            <a:pPr lvl="1" algn="just">
              <a:lnSpc>
                <a:spcPct val="110000"/>
              </a:lnSpc>
              <a:spcBef>
                <a:spcPts val="600"/>
              </a:spcBef>
              <a:spcAft>
                <a:spcPts val="6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Active Solar Water Heating System</a:t>
            </a:r>
          </a:p>
          <a:p>
            <a:pPr lvl="1" algn="just">
              <a:lnSpc>
                <a:spcPct val="110000"/>
              </a:lnSpc>
              <a:spcBef>
                <a:spcPts val="600"/>
              </a:spcBef>
              <a:spcAft>
                <a:spcPts val="6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Passive Solar Water Heating System</a:t>
            </a:r>
          </a:p>
          <a:p>
            <a:pPr algn="just">
              <a:lnSpc>
                <a:spcPct val="110000"/>
              </a:lnSpc>
              <a:spcBef>
                <a:spcPts val="600"/>
              </a:spcBef>
              <a:spcAft>
                <a:spcPts val="600"/>
              </a:spcAft>
            </a:pPr>
            <a:r>
              <a:rPr lang="en-US" sz="26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Active Solar Water Heating System</a:t>
            </a:r>
          </a:p>
          <a:p>
            <a:pPr lvl="1" algn="just">
              <a:lnSpc>
                <a:spcPct val="110000"/>
              </a:lnSpc>
              <a:spcBef>
                <a:spcPts val="600"/>
              </a:spcBef>
              <a:spcAft>
                <a:spcPts val="6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Active Solar Water Heating System utilizes external power source (pump) to circulate the working fluid to transfer heat from the collector to the desired space.</a:t>
            </a:r>
          </a:p>
          <a:p>
            <a:pPr lvl="1" algn="just">
              <a:lnSpc>
                <a:spcPct val="110000"/>
              </a:lnSpc>
              <a:spcBef>
                <a:spcPts val="600"/>
              </a:spcBef>
              <a:spcAft>
                <a:spcPts val="6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There are two types of Active Solar Water Heating Systems:</a:t>
            </a:r>
          </a:p>
          <a:p>
            <a:pPr lvl="1" algn="just">
              <a:lnSpc>
                <a:spcPct val="110000"/>
              </a:lnSpc>
              <a:spcBef>
                <a:spcPts val="600"/>
              </a:spcBef>
              <a:spcAft>
                <a:spcPts val="600"/>
              </a:spcAft>
            </a:pPr>
            <a:r>
              <a:rPr lang="en-US"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Direct Circulation Systems</a:t>
            </a:r>
          </a:p>
          <a:p>
            <a:pPr lvl="2" algn="just">
              <a:lnSpc>
                <a:spcPct val="110000"/>
              </a:lnSpc>
              <a:spcBef>
                <a:spcPts val="600"/>
              </a:spcBef>
              <a:spcAft>
                <a:spcPts val="6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this system pump circulates the heating fluid (water) through the collectors and in to the home or desired heating space. They work well in climates where the water does not freeze.</a:t>
            </a:r>
          </a:p>
          <a:p>
            <a:pPr lvl="1" algn="just">
              <a:lnSpc>
                <a:spcPct val="110000"/>
              </a:lnSpc>
              <a:spcBef>
                <a:spcPts val="600"/>
              </a:spcBef>
              <a:spcAft>
                <a:spcPts val="600"/>
              </a:spcAft>
            </a:pPr>
            <a:r>
              <a:rPr lang="en-US"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Indirect Circulation Systems</a:t>
            </a:r>
          </a:p>
          <a:p>
            <a:pPr lvl="2" algn="just">
              <a:lnSpc>
                <a:spcPct val="110000"/>
              </a:lnSpc>
              <a:spcBef>
                <a:spcPts val="600"/>
              </a:spcBef>
              <a:spcAft>
                <a:spcPts val="6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this system pump circulates a non-freezing heat transfer fluid through the collector to a heat exchanger. In the heat exchanger the fluid the heats water which is then circulated into home. This type of system work well in climates prone to freezing temperatures.</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21</a:t>
            </a:fld>
            <a:endParaRPr lang="en-US"/>
          </a:p>
        </p:txBody>
      </p:sp>
    </p:spTree>
    <p:extLst>
      <p:ext uri="{BB962C8B-B14F-4D97-AF65-F5344CB8AC3E}">
        <p14:creationId xmlns:p14="http://schemas.microsoft.com/office/powerpoint/2010/main" val="168755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Types of solar water heating system</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76200" y="1725608"/>
            <a:ext cx="4495800" cy="5665792"/>
          </a:xfrm>
        </p:spPr>
        <p:txBody>
          <a:bodyPr>
            <a:normAutofit fontScale="47500" lnSpcReduction="20000"/>
          </a:bodyPr>
          <a:lstStyle/>
          <a:p>
            <a:pPr algn="just">
              <a:lnSpc>
                <a:spcPct val="115000"/>
              </a:lnSpc>
              <a:spcBef>
                <a:spcPts val="200"/>
              </a:spcBef>
            </a:pPr>
            <a:r>
              <a:rPr lang="en-US" sz="29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Passive Solar Water Heating System</a:t>
            </a:r>
          </a:p>
          <a:p>
            <a:pPr lvl="1" algn="just">
              <a:lnSpc>
                <a:spcPct val="150000"/>
              </a:lnSpc>
              <a:spcBef>
                <a:spcPts val="0"/>
              </a:spcBef>
              <a:spcAft>
                <a:spcPts val="1000"/>
              </a:spcAft>
            </a:pPr>
            <a:r>
              <a:rPr lang="en-US" sz="27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this system no external power source (pump) is used to circulate the heating fluid or water. Instead, these systems are based on thermos siphon principle. </a:t>
            </a:r>
          </a:p>
          <a:p>
            <a:pPr algn="just">
              <a:lnSpc>
                <a:spcPct val="115000"/>
              </a:lnSpc>
              <a:spcBef>
                <a:spcPts val="200"/>
              </a:spcBef>
            </a:pPr>
            <a:r>
              <a:rPr lang="en-US" sz="29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Thermosiphon System</a:t>
            </a:r>
          </a:p>
          <a:p>
            <a:pPr lvl="1" algn="just">
              <a:lnSpc>
                <a:spcPct val="150000"/>
              </a:lnSpc>
              <a:spcBef>
                <a:spcPts val="0"/>
              </a:spcBef>
              <a:spcAft>
                <a:spcPts val="1000"/>
              </a:spcAft>
            </a:pPr>
            <a:r>
              <a:rPr lang="en-US" sz="27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thermosiphon system, there is no need for circulating pump and controller. Collector is place below the altitude level of the water tank such that the water flow into the collector due to gravity. </a:t>
            </a:r>
          </a:p>
          <a:p>
            <a:pPr lvl="1" algn="just">
              <a:lnSpc>
                <a:spcPct val="150000"/>
              </a:lnSpc>
              <a:spcBef>
                <a:spcPts val="0"/>
              </a:spcBef>
              <a:spcAft>
                <a:spcPts val="1000"/>
              </a:spcAft>
            </a:pPr>
            <a:r>
              <a:rPr lang="en-US" sz="27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the water in collector gets heating, due to density difference between the hot water in collector and relatively cold water in water tank, the hot water rises up to the tank and consequently the cold water from tank flows to the collector. </a:t>
            </a:r>
          </a:p>
          <a:p>
            <a:pPr lvl="1" algn="just">
              <a:lnSpc>
                <a:spcPct val="150000"/>
              </a:lnSpc>
              <a:spcBef>
                <a:spcPts val="0"/>
              </a:spcBef>
              <a:spcAft>
                <a:spcPts val="1000"/>
              </a:spcAft>
            </a:pPr>
            <a:r>
              <a:rPr lang="en-US" sz="27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Due to this the water keeps circulating into the collector and the water temperature is raised. This effect is also called </a:t>
            </a:r>
            <a:r>
              <a:rPr lang="en-US" sz="27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thermo</a:t>
            </a:r>
            <a:r>
              <a:rPr lang="en-US" sz="27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siphon effect. </a:t>
            </a:r>
          </a:p>
          <a:p>
            <a:pPr marL="0" marR="0" lvl="0" indent="0" algn="just">
              <a:lnSpc>
                <a:spcPct val="150000"/>
              </a:lnSpc>
              <a:spcBef>
                <a:spcPts val="0"/>
              </a:spcBef>
              <a:spcAft>
                <a:spcPts val="0"/>
              </a:spcAft>
              <a:buNone/>
            </a:pPr>
            <a:r>
              <a:rPr lang="en-US" sz="2600" dirty="0">
                <a:effectLst/>
                <a:latin typeface="Times New Roman" panose="02020603050405020304" pitchFamily="18" charset="0"/>
                <a:ea typeface="Calibri" panose="020F0502020204030204" pitchFamily="34" charset="0"/>
              </a:rPr>
              <a:t>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22</a:t>
            </a:fld>
            <a:endParaRPr lang="en-US"/>
          </a:p>
        </p:txBody>
      </p:sp>
      <p:pic>
        <p:nvPicPr>
          <p:cNvPr id="5122" name="Picture 2">
            <a:extLst>
              <a:ext uri="{FF2B5EF4-FFF2-40B4-BE49-F238E27FC236}">
                <a16:creationId xmlns:a16="http://schemas.microsoft.com/office/drawing/2014/main" id="{C74C7508-0AAB-91A0-413D-72611F5788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8850" y="1712908"/>
            <a:ext cx="4286250" cy="32400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04EC4DB-5273-4EFA-D8EF-5CF9EFBDB267}"/>
              </a:ext>
            </a:extLst>
          </p:cNvPr>
          <p:cNvSpPr txBox="1"/>
          <p:nvPr/>
        </p:nvSpPr>
        <p:spPr>
          <a:xfrm>
            <a:off x="4571999" y="4934000"/>
            <a:ext cx="5649312" cy="651460"/>
          </a:xfrm>
          <a:prstGeom prst="rect">
            <a:avLst/>
          </a:prstGeom>
          <a:noFill/>
        </p:spPr>
        <p:txBody>
          <a:bodyPr wrap="square">
            <a:spAutoFit/>
          </a:bodyPr>
          <a:lstStyle/>
          <a:p>
            <a:pPr marL="0" marR="0" algn="just">
              <a:spcBef>
                <a:spcPts val="0"/>
              </a:spcBef>
              <a:spcAft>
                <a:spcPts val="1000"/>
              </a:spcAft>
            </a:pPr>
            <a:r>
              <a:rPr lang="en-US" sz="1400" i="1" dirty="0">
                <a:solidFill>
                  <a:srgbClr val="1F497D"/>
                </a:solidFill>
                <a:effectLst/>
                <a:latin typeface="Times New Roman" panose="02020603050405020304" pitchFamily="18" charset="0"/>
                <a:ea typeface="Calibri" panose="020F0502020204030204" pitchFamily="34" charset="0"/>
              </a:rPr>
              <a:t>Figure </a:t>
            </a:r>
            <a:r>
              <a:rPr lang="en-US" sz="1400" i="1" dirty="0">
                <a:solidFill>
                  <a:srgbClr val="1F497D"/>
                </a:solidFill>
                <a:latin typeface="Times New Roman" panose="02020603050405020304" pitchFamily="18" charset="0"/>
                <a:ea typeface="Calibri" panose="020F0502020204030204" pitchFamily="34" charset="0"/>
              </a:rPr>
              <a:t>4</a:t>
            </a:r>
            <a:r>
              <a:rPr lang="en-US" sz="1400" i="1" dirty="0">
                <a:solidFill>
                  <a:srgbClr val="1F497D"/>
                </a:solidFill>
                <a:effectLst/>
                <a:latin typeface="Times New Roman" panose="02020603050405020304" pitchFamily="18" charset="0"/>
                <a:ea typeface="Calibri" panose="020F0502020204030204" pitchFamily="34" charset="0"/>
              </a:rPr>
              <a:t> Thermosiphon Effect</a:t>
            </a:r>
          </a:p>
          <a:p>
            <a:pPr marL="0" marR="0" algn="just">
              <a:spcBef>
                <a:spcPts val="0"/>
              </a:spcBef>
              <a:spcAft>
                <a:spcPts val="1000"/>
              </a:spcAft>
            </a:pPr>
            <a:r>
              <a:rPr lang="en-US" sz="1400" i="1" dirty="0">
                <a:solidFill>
                  <a:srgbClr val="1F497D"/>
                </a:solidFill>
                <a:latin typeface="Times New Roman" panose="02020603050405020304" pitchFamily="18" charset="0"/>
                <a:ea typeface="Calibri" panose="020F0502020204030204" pitchFamily="34" charset="0"/>
              </a:rPr>
              <a:t>Source: (</a:t>
            </a:r>
            <a:r>
              <a:rPr lang="en-US" sz="1400" i="1" dirty="0" err="1">
                <a:solidFill>
                  <a:srgbClr val="1F497D"/>
                </a:solidFill>
                <a:latin typeface="Times New Roman" panose="02020603050405020304" pitchFamily="18" charset="0"/>
                <a:ea typeface="Calibri" panose="020F0502020204030204" pitchFamily="34" charset="0"/>
              </a:rPr>
              <a:t>Appropedia</a:t>
            </a:r>
            <a:r>
              <a:rPr lang="en-US" sz="1400" i="1" dirty="0">
                <a:solidFill>
                  <a:srgbClr val="1F497D"/>
                </a:solidFill>
                <a:latin typeface="Times New Roman" panose="02020603050405020304" pitchFamily="18" charset="0"/>
                <a:ea typeface="Calibri" panose="020F0502020204030204" pitchFamily="34" charset="0"/>
              </a:rPr>
              <a:t>, 2022)</a:t>
            </a:r>
            <a:endParaRPr lang="en-US" sz="1400"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450795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Pond</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fontScale="70000" lnSpcReduction="20000"/>
          </a:bodyPr>
          <a:lstStyle/>
          <a:p>
            <a:pPr algn="just">
              <a:lnSpc>
                <a:spcPct val="150000"/>
              </a:lnSpc>
              <a:spcBef>
                <a:spcPts val="0"/>
              </a:spcBef>
              <a:spcAft>
                <a:spcPts val="1000"/>
              </a:spcAft>
            </a:pPr>
            <a:r>
              <a:rPr lang="en-US" sz="3600" dirty="0">
                <a:effectLst/>
                <a:latin typeface="Times New Roman" panose="02020603050405020304" pitchFamily="18" charset="0"/>
                <a:ea typeface="Calibri" panose="020F0502020204030204" pitchFamily="34" charset="0"/>
              </a:rPr>
              <a:t>In an ordinary pond, water warmed by the sun expands and rises as it becomes less dense. </a:t>
            </a:r>
          </a:p>
          <a:p>
            <a:pPr algn="just">
              <a:lnSpc>
                <a:spcPct val="150000"/>
              </a:lnSpc>
              <a:spcBef>
                <a:spcPts val="0"/>
              </a:spcBef>
              <a:spcAft>
                <a:spcPts val="1000"/>
              </a:spcAft>
            </a:pPr>
            <a:r>
              <a:rPr lang="en-US" sz="3600" dirty="0">
                <a:effectLst/>
                <a:latin typeface="Times New Roman" panose="02020603050405020304" pitchFamily="18" charset="0"/>
                <a:ea typeface="Calibri" panose="020F0502020204030204" pitchFamily="34" charset="0"/>
              </a:rPr>
              <a:t>Once, it reaches the surface, the water loses its heat when it comes in contact with the surrounding through convection, or evaporation. </a:t>
            </a:r>
          </a:p>
          <a:p>
            <a:pPr algn="just">
              <a:lnSpc>
                <a:spcPct val="150000"/>
              </a:lnSpc>
              <a:spcBef>
                <a:spcPts val="0"/>
              </a:spcBef>
              <a:spcAft>
                <a:spcPts val="1000"/>
              </a:spcAft>
            </a:pPr>
            <a:r>
              <a:rPr lang="en-US" sz="3600" dirty="0">
                <a:effectLst/>
                <a:latin typeface="Times New Roman" panose="02020603050405020304" pitchFamily="18" charset="0"/>
                <a:ea typeface="Calibri" panose="020F0502020204030204" pitchFamily="34" charset="0"/>
              </a:rPr>
              <a:t>Hence, in an ordinary pond, due the loss of heat into the atmosphere, there is no considerable increase in temperature of the water.                                                                    </a:t>
            </a:r>
          </a:p>
          <a:p>
            <a:pPr marL="0" indent="0" algn="just">
              <a:lnSpc>
                <a:spcPct val="150000"/>
              </a:lnSpc>
              <a:spcBef>
                <a:spcPts val="0"/>
              </a:spcBef>
              <a:spcAft>
                <a:spcPts val="1000"/>
              </a:spcAft>
              <a:buNone/>
            </a:pPr>
            <a:endParaRPr lang="en-US" sz="3600" dirty="0">
              <a:effectLst/>
              <a:latin typeface="Times New Roman" panose="02020603050405020304" pitchFamily="18" charset="0"/>
              <a:ea typeface="Calibri" panose="020F0502020204030204" pitchFamily="34" charset="0"/>
            </a:endParaRP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23</a:t>
            </a:fld>
            <a:endParaRPr lang="en-US"/>
          </a:p>
        </p:txBody>
      </p:sp>
    </p:spTree>
    <p:extLst>
      <p:ext uri="{BB962C8B-B14F-4D97-AF65-F5344CB8AC3E}">
        <p14:creationId xmlns:p14="http://schemas.microsoft.com/office/powerpoint/2010/main" val="5952896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Pond</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798" y="1707828"/>
            <a:ext cx="8610601" cy="5073972"/>
          </a:xfrm>
        </p:spPr>
        <p:txBody>
          <a:bodyPr>
            <a:normAutofit fontScale="55000" lnSpcReduction="20000"/>
          </a:bodyPr>
          <a:lstStyle/>
          <a:p>
            <a:pPr algn="just">
              <a:lnSpc>
                <a:spcPct val="150000"/>
              </a:lnSpc>
              <a:spcBef>
                <a:spcPts val="0"/>
              </a:spcBef>
              <a:spcAft>
                <a:spcPts val="1000"/>
              </a:spcAft>
            </a:pPr>
            <a:r>
              <a:rPr lang="en-US" sz="4400" dirty="0">
                <a:effectLst/>
                <a:latin typeface="Times New Roman" panose="02020603050405020304" pitchFamily="18" charset="0"/>
                <a:ea typeface="Calibri" panose="020F0502020204030204" pitchFamily="34" charset="0"/>
              </a:rPr>
              <a:t>Solar pond use a large, salty lake as a kind of flat plate collector.</a:t>
            </a:r>
          </a:p>
          <a:p>
            <a:pPr algn="just">
              <a:lnSpc>
                <a:spcPct val="150000"/>
              </a:lnSpc>
              <a:spcBef>
                <a:spcPts val="0"/>
              </a:spcBef>
              <a:spcAft>
                <a:spcPts val="1000"/>
              </a:spcAft>
            </a:pPr>
            <a:r>
              <a:rPr lang="en-US" sz="4400" dirty="0">
                <a:effectLst/>
                <a:latin typeface="Times New Roman" panose="02020603050405020304" pitchFamily="18" charset="0"/>
                <a:ea typeface="Calibri" panose="020F0502020204030204" pitchFamily="34" charset="0"/>
              </a:rPr>
              <a:t>If a lake has salty water at the bottom and fresh water at the top and the water is clear enough, the solar energy is absorbed at the bottom of the pond. </a:t>
            </a:r>
          </a:p>
          <a:p>
            <a:pPr algn="just">
              <a:lnSpc>
                <a:spcPct val="150000"/>
              </a:lnSpc>
              <a:spcBef>
                <a:spcPts val="0"/>
              </a:spcBef>
              <a:spcAft>
                <a:spcPts val="1000"/>
              </a:spcAft>
            </a:pPr>
            <a:r>
              <a:rPr lang="en-US" sz="4400" dirty="0">
                <a:effectLst/>
                <a:latin typeface="Times New Roman" panose="02020603050405020304" pitchFamily="18" charset="0"/>
                <a:ea typeface="Calibri" panose="020F0502020204030204" pitchFamily="34" charset="0"/>
              </a:rPr>
              <a:t>The hot and salty water cannot rise as it is heavier than the fresh water at the top. </a:t>
            </a:r>
          </a:p>
          <a:p>
            <a:pPr algn="just">
              <a:lnSpc>
                <a:spcPct val="150000"/>
              </a:lnSpc>
              <a:spcBef>
                <a:spcPts val="0"/>
              </a:spcBef>
              <a:spcAft>
                <a:spcPts val="1000"/>
              </a:spcAft>
            </a:pPr>
            <a:r>
              <a:rPr lang="en-US" sz="4400" dirty="0">
                <a:effectLst/>
                <a:latin typeface="Times New Roman" panose="02020603050405020304" pitchFamily="18" charset="0"/>
                <a:ea typeface="Calibri" panose="020F0502020204030204" pitchFamily="34" charset="0"/>
              </a:rPr>
              <a:t>Hence the upper layer acts as insulating blanket to preserve the heat in the bottom layer of the pond. Solar pond is also called as solar salt pond.</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24</a:t>
            </a:fld>
            <a:endParaRPr lang="en-US"/>
          </a:p>
        </p:txBody>
      </p:sp>
    </p:spTree>
    <p:extLst>
      <p:ext uri="{BB962C8B-B14F-4D97-AF65-F5344CB8AC3E}">
        <p14:creationId xmlns:p14="http://schemas.microsoft.com/office/powerpoint/2010/main" val="33218814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pond</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793709"/>
            <a:ext cx="4495800" cy="4827592"/>
          </a:xfrm>
        </p:spPr>
        <p:txBody>
          <a:bodyPr>
            <a:normAutofit/>
          </a:bodyPr>
          <a:lstStyle/>
          <a:p>
            <a:pPr marL="0" marR="0" lvl="0" indent="0" algn="just">
              <a:lnSpc>
                <a:spcPct val="150000"/>
              </a:lnSpc>
              <a:spcBef>
                <a:spcPts val="0"/>
              </a:spcBef>
              <a:spcAft>
                <a:spcPts val="0"/>
              </a:spcAft>
              <a:buNone/>
            </a:pPr>
            <a:r>
              <a:rPr lang="en-US" sz="2000" dirty="0">
                <a:effectLst/>
                <a:latin typeface="Times New Roman" panose="02020603050405020304" pitchFamily="18" charset="0"/>
                <a:ea typeface="Calibri" panose="020F0502020204030204" pitchFamily="34" charset="0"/>
              </a:rPr>
              <a:t>A solar pond consists of three main layers</a:t>
            </a:r>
          </a:p>
          <a:p>
            <a:pPr marL="342900" marR="0" lvl="0" indent="-342900" algn="just">
              <a:lnSpc>
                <a:spcPct val="150000"/>
              </a:lnSpc>
              <a:spcBef>
                <a:spcPts val="0"/>
              </a:spcBef>
              <a:spcAft>
                <a:spcPts val="0"/>
              </a:spcAft>
              <a:buFont typeface="Symbol" panose="05050102010706020507" pitchFamily="18" charset="2"/>
              <a:buChar char=""/>
            </a:pPr>
            <a:r>
              <a:rPr lang="en-US" sz="2000" dirty="0">
                <a:effectLst/>
                <a:latin typeface="Times New Roman" panose="02020603050405020304" pitchFamily="18" charset="0"/>
                <a:ea typeface="Calibri" panose="020F0502020204030204" pitchFamily="34" charset="0"/>
              </a:rPr>
              <a:t>Top layer near exposed to atmosphere (near ambient temperature) and has low salt content</a:t>
            </a:r>
          </a:p>
          <a:p>
            <a:pPr marL="342900" marR="0" lvl="0" indent="-342900" algn="just">
              <a:lnSpc>
                <a:spcPct val="150000"/>
              </a:lnSpc>
              <a:spcBef>
                <a:spcPts val="0"/>
              </a:spcBef>
              <a:spcAft>
                <a:spcPts val="0"/>
              </a:spcAft>
              <a:buFont typeface="Symbol" panose="05050102010706020507" pitchFamily="18" charset="2"/>
              <a:buChar char=""/>
            </a:pPr>
            <a:r>
              <a:rPr lang="en-US" sz="2000" dirty="0">
                <a:effectLst/>
                <a:latin typeface="Times New Roman" panose="02020603050405020304" pitchFamily="18" charset="0"/>
                <a:ea typeface="Calibri" panose="020F0502020204030204" pitchFamily="34" charset="0"/>
              </a:rPr>
              <a:t>Bottom later is hot and has high salt content                                                                                                                                                          </a:t>
            </a:r>
          </a:p>
          <a:p>
            <a:pPr marL="342900" marR="0" lvl="0" indent="-342900" algn="just">
              <a:lnSpc>
                <a:spcPct val="150000"/>
              </a:lnSpc>
              <a:spcBef>
                <a:spcPts val="0"/>
              </a:spcBef>
              <a:spcAft>
                <a:spcPts val="1000"/>
              </a:spcAft>
              <a:buFont typeface="Symbol" panose="05050102010706020507" pitchFamily="18" charset="2"/>
              <a:buChar char=""/>
            </a:pPr>
            <a:r>
              <a:rPr lang="en-US" sz="2000" dirty="0">
                <a:effectLst/>
                <a:latin typeface="Times New Roman" panose="02020603050405020304" pitchFamily="18" charset="0"/>
                <a:ea typeface="Calibri" panose="020F0502020204030204" pitchFamily="34" charset="0"/>
              </a:rPr>
              <a:t>The middle layer between these two layers is a gradient zone which allows the sunlight to pass to the bottom layer but acts as transparent insulator.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25</a:t>
            </a:fld>
            <a:endParaRPr lang="en-US"/>
          </a:p>
        </p:txBody>
      </p:sp>
      <p:pic>
        <p:nvPicPr>
          <p:cNvPr id="5" name="Picture 4">
            <a:extLst>
              <a:ext uri="{FF2B5EF4-FFF2-40B4-BE49-F238E27FC236}">
                <a16:creationId xmlns:a16="http://schemas.microsoft.com/office/drawing/2014/main" id="{61989B97-DE8E-0F32-443E-8B22335650A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5689" t="8264" r="20316" b="4407"/>
          <a:stretch/>
        </p:blipFill>
        <p:spPr bwMode="auto">
          <a:xfrm>
            <a:off x="5105400" y="1793709"/>
            <a:ext cx="3581400" cy="4411511"/>
          </a:xfrm>
          <a:prstGeom prst="rect">
            <a:avLst/>
          </a:prstGeom>
          <a:noFill/>
          <a:ln>
            <a:solidFill>
              <a:schemeClr val="tx1"/>
            </a:solid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CCBCAF30-F1A2-B0DC-F5F0-0F1682D7AA89}"/>
              </a:ext>
            </a:extLst>
          </p:cNvPr>
          <p:cNvSpPr txBox="1"/>
          <p:nvPr/>
        </p:nvSpPr>
        <p:spPr>
          <a:xfrm>
            <a:off x="5067299" y="6246911"/>
            <a:ext cx="5649312" cy="307777"/>
          </a:xfrm>
          <a:prstGeom prst="rect">
            <a:avLst/>
          </a:prstGeom>
          <a:noFill/>
        </p:spPr>
        <p:txBody>
          <a:bodyPr wrap="square">
            <a:spAutoFit/>
          </a:bodyPr>
          <a:lstStyle/>
          <a:p>
            <a:pPr marL="0" marR="0" algn="just">
              <a:spcBef>
                <a:spcPts val="0"/>
              </a:spcBef>
              <a:spcAft>
                <a:spcPts val="1000"/>
              </a:spcAft>
            </a:pPr>
            <a:r>
              <a:rPr lang="en-US" sz="1400" i="1" dirty="0">
                <a:solidFill>
                  <a:srgbClr val="1F497D"/>
                </a:solidFill>
                <a:effectLst/>
                <a:latin typeface="Times New Roman" panose="02020603050405020304" pitchFamily="18" charset="0"/>
                <a:ea typeface="Calibri" panose="020F0502020204030204" pitchFamily="34" charset="0"/>
              </a:rPr>
              <a:t>Figure 5: </a:t>
            </a:r>
            <a:r>
              <a:rPr lang="en-US" sz="1400" i="1" dirty="0">
                <a:solidFill>
                  <a:srgbClr val="1F497D"/>
                </a:solidFill>
                <a:latin typeface="Times New Roman" panose="02020603050405020304" pitchFamily="18" charset="0"/>
                <a:ea typeface="Calibri" panose="020F0502020204030204" pitchFamily="34" charset="0"/>
              </a:rPr>
              <a:t>Solar Pond Working</a:t>
            </a:r>
            <a:endParaRPr lang="en-US" sz="1400"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616554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pond</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793709"/>
            <a:ext cx="8382000" cy="4827592"/>
          </a:xfrm>
        </p:spPr>
        <p:txBody>
          <a:bodyPr>
            <a:normAutofit lnSpcReduction="10000"/>
          </a:bodyPr>
          <a:lstStyle/>
          <a:p>
            <a:pPr marL="0" marR="0" lvl="0" indent="0" algn="just">
              <a:lnSpc>
                <a:spcPct val="150000"/>
              </a:lnSpc>
              <a:spcBef>
                <a:spcPts val="0"/>
              </a:spcBef>
              <a:spcAft>
                <a:spcPts val="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 leak proof pond is constructed such that 330 kg of salt per square meter of the pond is added to maintain the gradient. </a:t>
            </a:r>
          </a:p>
          <a:p>
            <a:pPr marL="0" marR="0" lvl="0" indent="0" algn="just">
              <a:lnSpc>
                <a:spcPct val="150000"/>
              </a:lnSpc>
              <a:spcBef>
                <a:spcPts val="0"/>
              </a:spcBef>
              <a:spcAft>
                <a:spcPts val="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temperature of the bottom layer can reach around 93 ⁰C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Singal</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2011). Solar ponds are useful in two ways:</a:t>
            </a:r>
          </a:p>
          <a:p>
            <a:pPr algn="just">
              <a:lnSpc>
                <a:spcPct val="150000"/>
              </a:lnSpc>
              <a:spcBef>
                <a:spcPts val="0"/>
              </a:spcBef>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Due to the temperature difference in the upper most and lower most layer, the temperature difference used to convert the solar thermal energy to useful work</a:t>
            </a:r>
          </a:p>
          <a:p>
            <a:pPr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Solar pond can be used as a thermal storage medium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Singal</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2011)</a:t>
            </a:r>
          </a:p>
          <a:p>
            <a:pPr marL="0" marR="0" lvl="0" indent="0" algn="just">
              <a:lnSpc>
                <a:spcPct val="150000"/>
              </a:lnSpc>
              <a:spcBef>
                <a:spcPts val="0"/>
              </a:spcBef>
              <a:spcAft>
                <a:spcPts val="0"/>
              </a:spcAft>
              <a:buNone/>
            </a:pPr>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26</a:t>
            </a:fld>
            <a:endParaRPr lang="en-US"/>
          </a:p>
        </p:txBody>
      </p:sp>
    </p:spTree>
    <p:extLst>
      <p:ext uri="{BB962C8B-B14F-4D97-AF65-F5344CB8AC3E}">
        <p14:creationId xmlns:p14="http://schemas.microsoft.com/office/powerpoint/2010/main" val="14858770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pond</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793709"/>
            <a:ext cx="8382000" cy="4827592"/>
          </a:xfrm>
        </p:spPr>
        <p:txBody>
          <a:bodyPr>
            <a:normAutofit fontScale="85000" lnSpcReduction="10000"/>
          </a:bodyPr>
          <a:lstStyle/>
          <a:p>
            <a:pPr marL="0" marR="0" lvl="0" indent="0" algn="just">
              <a:lnSpc>
                <a:spcPct val="150000"/>
              </a:lnSpc>
              <a:spcBef>
                <a:spcPts val="600"/>
              </a:spcBef>
              <a:spcAft>
                <a:spcPts val="600"/>
              </a:spcAft>
              <a:buNone/>
            </a:pPr>
            <a:r>
              <a:rPr lang="en-US" sz="2400" b="1" dirty="0">
                <a:latin typeface="Times New Roman" panose="02020603050405020304" pitchFamily="18" charset="0"/>
                <a:cs typeface="Times New Roman" panose="02020603050405020304" pitchFamily="18" charset="0"/>
              </a:rPr>
              <a:t>Applications of Solar Pond</a:t>
            </a:r>
          </a:p>
          <a:p>
            <a:pPr marL="342900" marR="0" lvl="0" indent="-342900" algn="just">
              <a:lnSpc>
                <a:spcPct val="115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Industrial process heat applications</a:t>
            </a:r>
          </a:p>
          <a:p>
            <a:pPr marL="342900" marR="0" lvl="0" indent="-342900" algn="just">
              <a:lnSpc>
                <a:spcPct val="115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Electrical power generation </a:t>
            </a:r>
          </a:p>
          <a:p>
            <a:pPr marL="342900" marR="0" lvl="0" indent="-342900" algn="just">
              <a:lnSpc>
                <a:spcPct val="115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Space heating and cooling</a:t>
            </a:r>
          </a:p>
          <a:p>
            <a:pPr marL="342900" marR="0" lvl="0" indent="-342900" algn="just">
              <a:lnSpc>
                <a:spcPct val="115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Water supply (for desalination)</a:t>
            </a:r>
          </a:p>
          <a:p>
            <a:pPr marL="342900" marR="0" lvl="0" indent="-342900" algn="just">
              <a:lnSpc>
                <a:spcPct val="115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Fruit and vegetable canning industry (vine fruit drying and for grain drying)</a:t>
            </a:r>
          </a:p>
          <a:p>
            <a:pPr marL="0" marR="0" lvl="0" indent="0" algn="just">
              <a:lnSpc>
                <a:spcPct val="115000"/>
              </a:lnSpc>
              <a:spcBef>
                <a:spcPts val="600"/>
              </a:spcBef>
              <a:spcAft>
                <a:spcPts val="60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Limitations of Solar Pond</a:t>
            </a:r>
          </a:p>
          <a:p>
            <a:pPr marL="342900" marR="0" lvl="0" indent="-342900" algn="just">
              <a:lnSpc>
                <a:spcPct val="150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Solar pond requires large area and sunny climate</a:t>
            </a:r>
          </a:p>
          <a:p>
            <a:pPr marL="342900" marR="0" lvl="0" indent="-342900" algn="just">
              <a:lnSpc>
                <a:spcPct val="150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Availability of large amount of water</a:t>
            </a:r>
          </a:p>
          <a:p>
            <a:pPr marL="0" marR="0" lvl="0" indent="0" algn="just">
              <a:lnSpc>
                <a:spcPct val="115000"/>
              </a:lnSpc>
              <a:spcBef>
                <a:spcPts val="0"/>
              </a:spcBef>
              <a:spcAft>
                <a:spcPts val="1000"/>
              </a:spcAft>
              <a:buNone/>
            </a:pPr>
            <a:endParaRPr lang="en-US" sz="1800" dirty="0">
              <a:effectLst/>
              <a:latin typeface="Times New Roman" panose="02020603050405020304" pitchFamily="18" charset="0"/>
              <a:ea typeface="Calibri" panose="020F0502020204030204" pitchFamily="34" charset="0"/>
            </a:endParaRPr>
          </a:p>
          <a:p>
            <a:pPr marL="0" marR="0" lvl="0" indent="0" algn="just">
              <a:lnSpc>
                <a:spcPct val="115000"/>
              </a:lnSpc>
              <a:spcBef>
                <a:spcPts val="0"/>
              </a:spcBef>
              <a:spcAft>
                <a:spcPts val="1000"/>
              </a:spcAft>
              <a:buNone/>
            </a:pPr>
            <a:endParaRPr lang="en-US" sz="1800" dirty="0">
              <a:effectLst/>
              <a:latin typeface="Times New Roman" panose="02020603050405020304" pitchFamily="18" charset="0"/>
              <a:ea typeface="Calibri" panose="020F0502020204030204" pitchFamily="34" charset="0"/>
            </a:endParaRPr>
          </a:p>
          <a:p>
            <a:pPr marL="0" marR="0" lvl="0" indent="0" algn="just">
              <a:lnSpc>
                <a:spcPct val="150000"/>
              </a:lnSpc>
              <a:spcBef>
                <a:spcPts val="0"/>
              </a:spcBef>
              <a:spcAft>
                <a:spcPts val="0"/>
              </a:spcAft>
              <a:buNone/>
            </a:pPr>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27</a:t>
            </a:fld>
            <a:endParaRPr lang="en-US"/>
          </a:p>
        </p:txBody>
      </p:sp>
    </p:spTree>
    <p:extLst>
      <p:ext uri="{BB962C8B-B14F-4D97-AF65-F5344CB8AC3E}">
        <p14:creationId xmlns:p14="http://schemas.microsoft.com/office/powerpoint/2010/main" val="9663951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dryer</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3586656" cy="4446592"/>
          </a:xfrm>
        </p:spPr>
        <p:txBody>
          <a:bodyPr>
            <a:normAutofit/>
          </a:bodyPr>
          <a:lstStyle/>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rPr>
              <a:t>Solar drying is the process of removing moisture from a product to be used in various application as well as to preserve it for a longer period of time. </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rPr>
              <a:t>Drying of a product is dependent on temperature, humidity and velocity of air stream and also on the properties of the material to be dried.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28</a:t>
            </a:fld>
            <a:endParaRPr lang="en-US"/>
          </a:p>
        </p:txBody>
      </p:sp>
      <p:pic>
        <p:nvPicPr>
          <p:cNvPr id="5" name="Picture 4" descr="Solar Dryer - an overview | ScienceDirect Topics">
            <a:extLst>
              <a:ext uri="{FF2B5EF4-FFF2-40B4-BE49-F238E27FC236}">
                <a16:creationId xmlns:a16="http://schemas.microsoft.com/office/drawing/2014/main" id="{D082DBAD-839A-41EC-89AF-377DA529E99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65407" y="1878008"/>
            <a:ext cx="4907143" cy="3532192"/>
          </a:xfrm>
          <a:prstGeom prst="rect">
            <a:avLst/>
          </a:prstGeom>
          <a:noFill/>
          <a:ln>
            <a:solidFill>
              <a:schemeClr val="tx1"/>
            </a:solidFill>
          </a:ln>
        </p:spPr>
      </p:pic>
      <p:sp>
        <p:nvSpPr>
          <p:cNvPr id="7" name="TextBox 6">
            <a:extLst>
              <a:ext uri="{FF2B5EF4-FFF2-40B4-BE49-F238E27FC236}">
                <a16:creationId xmlns:a16="http://schemas.microsoft.com/office/drawing/2014/main" id="{647A8F4D-1E03-A9F1-52C0-B48BCFA5BD89}"/>
              </a:ext>
            </a:extLst>
          </p:cNvPr>
          <p:cNvSpPr txBox="1"/>
          <p:nvPr/>
        </p:nvSpPr>
        <p:spPr>
          <a:xfrm>
            <a:off x="3891456" y="5498068"/>
            <a:ext cx="4572000" cy="369332"/>
          </a:xfrm>
          <a:prstGeom prst="rect">
            <a:avLst/>
          </a:prstGeom>
          <a:noFill/>
        </p:spPr>
        <p:txBody>
          <a:bodyPr wrap="square">
            <a:spAutoFit/>
          </a:bodyPr>
          <a:lstStyle/>
          <a:p>
            <a:pPr marL="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Figure 6: Solar Dryer (</a:t>
            </a:r>
            <a:r>
              <a:rPr lang="en-US" sz="1800" i="1" dirty="0" err="1">
                <a:solidFill>
                  <a:srgbClr val="1F497D"/>
                </a:solidFill>
                <a:effectLst/>
                <a:latin typeface="Times New Roman" panose="02020603050405020304" pitchFamily="18" charset="0"/>
                <a:ea typeface="Calibri" panose="020F0502020204030204" pitchFamily="34" charset="0"/>
              </a:rPr>
              <a:t>Kalogirou</a:t>
            </a:r>
            <a:r>
              <a:rPr lang="en-US" sz="1800" i="1" dirty="0">
                <a:solidFill>
                  <a:srgbClr val="1F497D"/>
                </a:solidFill>
                <a:effectLst/>
                <a:latin typeface="Times New Roman" panose="02020603050405020304" pitchFamily="18" charset="0"/>
                <a:ea typeface="Calibri" panose="020F0502020204030204" pitchFamily="34" charset="0"/>
              </a:rPr>
              <a:t>, 2014)</a:t>
            </a:r>
          </a:p>
        </p:txBody>
      </p:sp>
    </p:spTree>
    <p:extLst>
      <p:ext uri="{BB962C8B-B14F-4D97-AF65-F5344CB8AC3E}">
        <p14:creationId xmlns:p14="http://schemas.microsoft.com/office/powerpoint/2010/main" val="3716249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dryer</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610600" cy="4598992"/>
          </a:xfrm>
        </p:spPr>
        <p:txBody>
          <a:bodyPr>
            <a:normAutofit fontScale="92500"/>
          </a:bodyPr>
          <a:lstStyle/>
          <a:p>
            <a:pPr marL="0" marR="0"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Air is drawn through the dryer either by natural convection or by used of fan in some cases. </a:t>
            </a:r>
          </a:p>
          <a:p>
            <a:pPr marL="0" marR="0"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The air is then passed through the collector where it receives heat and the temperature is raised so that the relative humidity is decreased. </a:t>
            </a:r>
          </a:p>
          <a:p>
            <a:pPr marL="0" marR="0"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The warm air can hold more moisture than the cold air, so when the heated air is passed through the drying chamber where, the particulars to be dried are placed, the air withdraws the moisture hence drying the input.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29</a:t>
            </a:fld>
            <a:endParaRPr lang="en-US"/>
          </a:p>
        </p:txBody>
      </p:sp>
    </p:spTree>
    <p:extLst>
      <p:ext uri="{BB962C8B-B14F-4D97-AF65-F5344CB8AC3E}">
        <p14:creationId xmlns:p14="http://schemas.microsoft.com/office/powerpoint/2010/main" val="3314451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cooking system</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fontScale="77500" lnSpcReduction="20000"/>
          </a:bodyPr>
          <a:lstStyle/>
          <a:p>
            <a:pPr algn="just"/>
            <a:r>
              <a:rPr lang="en-US" sz="2400" dirty="0">
                <a:effectLst/>
                <a:latin typeface="Times New Roman" panose="02020603050405020304" pitchFamily="18" charset="0"/>
                <a:ea typeface="Calibri" panose="020F0502020204030204" pitchFamily="34" charset="0"/>
              </a:rPr>
              <a:t>Solar radiation is also used for cooking by either using box type solar cooker or parabolic solar cooker (parabolic solar concentrator). </a:t>
            </a:r>
          </a:p>
          <a:p>
            <a:pPr algn="just"/>
            <a:r>
              <a:rPr lang="en-US" sz="2400" dirty="0">
                <a:effectLst/>
                <a:latin typeface="Times New Roman" panose="02020603050405020304" pitchFamily="18" charset="0"/>
                <a:ea typeface="Calibri" panose="020F0502020204030204" pitchFamily="34" charset="0"/>
              </a:rPr>
              <a:t>The basic principle of the solar cooker is to concentrate or reflect the solar radiation incident in an area to a single point where the cooking vessel is placed. </a:t>
            </a:r>
          </a:p>
          <a:p>
            <a:pPr algn="just"/>
            <a:r>
              <a:rPr lang="en-US" sz="2400" dirty="0">
                <a:effectLst/>
                <a:latin typeface="Times New Roman" panose="02020603050405020304" pitchFamily="18" charset="0"/>
                <a:ea typeface="Calibri" panose="020F0502020204030204" pitchFamily="34" charset="0"/>
              </a:rPr>
              <a:t>The solar cooker utilizes direct radiation.  </a:t>
            </a:r>
          </a:p>
          <a:p>
            <a:pPr algn="just"/>
            <a:r>
              <a:rPr lang="en-US" sz="2400" dirty="0">
                <a:latin typeface="Times New Roman" panose="02020603050405020304" pitchFamily="18" charset="0"/>
                <a:ea typeface="Calibri" panose="020F0502020204030204" pitchFamily="34" charset="0"/>
              </a:rPr>
              <a:t>However there are various types of solar cooker based on the working principal. Some of the basic principals of the solar cooker are:</a:t>
            </a:r>
          </a:p>
          <a:p>
            <a:pPr algn="just"/>
            <a:r>
              <a:rPr lang="en-US" sz="2400" dirty="0">
                <a:latin typeface="Times New Roman" panose="02020603050405020304" pitchFamily="18" charset="0"/>
                <a:ea typeface="Calibri" panose="020F0502020204030204" pitchFamily="34" charset="0"/>
              </a:rPr>
              <a:t>Concentrating sunlight: similar to principal of solar concentrators where reflecting devices are used to concentrate solar radiation incident on a large area to a single smaller area where cooker is located</a:t>
            </a:r>
          </a:p>
          <a:p>
            <a:pPr algn="just"/>
            <a:r>
              <a:rPr lang="en-US" sz="2400" dirty="0">
                <a:latin typeface="Times New Roman" panose="02020603050405020304" pitchFamily="18" charset="0"/>
                <a:ea typeface="Calibri" panose="020F0502020204030204" pitchFamily="34" charset="0"/>
              </a:rPr>
              <a:t>Converting light to heat: any surface coated black will absorb greater amount of heat and hence increase the effectiveness of converting light to heat. </a:t>
            </a:r>
          </a:p>
          <a:p>
            <a:pPr algn="just"/>
            <a:r>
              <a:rPr lang="en-US" sz="2400" dirty="0">
                <a:latin typeface="Times New Roman" panose="02020603050405020304" pitchFamily="18" charset="0"/>
                <a:ea typeface="Calibri" panose="020F0502020204030204" pitchFamily="34" charset="0"/>
              </a:rPr>
              <a:t>Trapping heat: the heat is trapped inside by placing the cooker in a enclosed space using a clear solid as glass cover which allows the radiation to be incident on the cooker but does not allow the heat to escape by reducing the convection loss.</a:t>
            </a:r>
          </a:p>
          <a:p>
            <a:pPr algn="just"/>
            <a:endParaRPr lang="en-US" sz="2400" dirty="0">
              <a:effectLst/>
              <a:latin typeface="Times New Roman" panose="02020603050405020304" pitchFamily="18" charset="0"/>
              <a:ea typeface="Calibri" panose="020F0502020204030204" pitchFamily="34" charset="0"/>
            </a:endParaRP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30</a:t>
            </a:fld>
            <a:endParaRPr lang="en-US"/>
          </a:p>
        </p:txBody>
      </p:sp>
    </p:spTree>
    <p:extLst>
      <p:ext uri="{BB962C8B-B14F-4D97-AF65-F5344CB8AC3E}">
        <p14:creationId xmlns:p14="http://schemas.microsoft.com/office/powerpoint/2010/main" val="11352909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swimming pool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fontScale="85000" lnSpcReduction="10000"/>
          </a:bodyPr>
          <a:lstStyle/>
          <a:p>
            <a:pPr marL="0" marR="0"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Solar thermal energy can also be utilized for heating the swimming pool using various kind of collector as per requirement.</a:t>
            </a:r>
          </a:p>
          <a:p>
            <a:pPr marL="0" marR="0"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Generally, solar swimming pool utilized flat plate or vacuum tube solar collector. </a:t>
            </a:r>
          </a:p>
          <a:p>
            <a:pPr marL="0" marR="0"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The size of the collector depends on several factors such as, size of the pool, climate, desired water temperature, wind conditions, availability of shading in the pool and also the frequency of usage of the pool. </a:t>
            </a:r>
          </a:p>
          <a:p>
            <a:pPr marL="0" marR="0" algn="just">
              <a:lnSpc>
                <a:spcPct val="150000"/>
              </a:lnSpc>
              <a:spcBef>
                <a:spcPts val="0"/>
              </a:spcBef>
              <a:spcAft>
                <a:spcPts val="1000"/>
              </a:spcAft>
            </a:pPr>
            <a:r>
              <a:rPr lang="en-US" sz="2400" dirty="0">
                <a:effectLst/>
                <a:latin typeface="Times New Roman" panose="02020603050405020304" pitchFamily="18" charset="0"/>
                <a:ea typeface="Calibri" panose="020F0502020204030204" pitchFamily="34" charset="0"/>
              </a:rPr>
              <a:t>Normally, the total area of the solar collector is at least the half of the pool surface area.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31</a:t>
            </a:fld>
            <a:endParaRPr lang="en-US"/>
          </a:p>
        </p:txBody>
      </p:sp>
    </p:spTree>
    <p:extLst>
      <p:ext uri="{BB962C8B-B14F-4D97-AF65-F5344CB8AC3E}">
        <p14:creationId xmlns:p14="http://schemas.microsoft.com/office/powerpoint/2010/main" val="3308832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still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4267200" cy="4446592"/>
          </a:xfrm>
        </p:spPr>
        <p:txBody>
          <a:bodyPr>
            <a:normAutofit/>
          </a:bodyPr>
          <a:lstStyle/>
          <a:p>
            <a:pPr marL="342900" marR="0" lvl="0" indent="-342900" algn="just">
              <a:lnSpc>
                <a:spcPct val="11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Solar still are the device which uses solar radiation as energy source for purification of liquids for </a:t>
            </a:r>
            <a:r>
              <a:rPr lang="en-US" sz="2400" dirty="0" err="1">
                <a:effectLst/>
                <a:latin typeface="Times New Roman" panose="02020603050405020304" pitchFamily="18" charset="0"/>
                <a:ea typeface="Calibri" panose="020F0502020204030204" pitchFamily="34" charset="0"/>
              </a:rPr>
              <a:t>eg.</a:t>
            </a:r>
            <a:r>
              <a:rPr lang="en-US" sz="2400" dirty="0">
                <a:effectLst/>
                <a:latin typeface="Times New Roman" panose="02020603050405020304" pitchFamily="18" charset="0"/>
                <a:ea typeface="Calibri" panose="020F0502020204030204" pitchFamily="34" charset="0"/>
              </a:rPr>
              <a:t> for desalination or distillation of water.</a:t>
            </a:r>
          </a:p>
          <a:p>
            <a:pPr marL="342900" marR="0" lvl="0" indent="-342900" algn="just">
              <a:lnSpc>
                <a:spcPct val="11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In a solar still, impure water is contained in a container outside the collector. </a:t>
            </a:r>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32</a:t>
            </a:fld>
            <a:endParaRPr lang="en-US"/>
          </a:p>
        </p:txBody>
      </p:sp>
      <p:pic>
        <p:nvPicPr>
          <p:cNvPr id="5" name="Picture 4" descr="Solar Still - an overview | ScienceDirect Topics">
            <a:extLst>
              <a:ext uri="{FF2B5EF4-FFF2-40B4-BE49-F238E27FC236}">
                <a16:creationId xmlns:a16="http://schemas.microsoft.com/office/drawing/2014/main" id="{3656DF01-258B-A7BB-490B-5A84E17869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95190" y="1878008"/>
            <a:ext cx="4267200" cy="3426306"/>
          </a:xfrm>
          <a:prstGeom prst="rect">
            <a:avLst/>
          </a:prstGeom>
          <a:noFill/>
          <a:ln>
            <a:solidFill>
              <a:schemeClr val="tx1"/>
            </a:solidFill>
          </a:ln>
        </p:spPr>
      </p:pic>
      <p:sp>
        <p:nvSpPr>
          <p:cNvPr id="7" name="TextBox 6">
            <a:extLst>
              <a:ext uri="{FF2B5EF4-FFF2-40B4-BE49-F238E27FC236}">
                <a16:creationId xmlns:a16="http://schemas.microsoft.com/office/drawing/2014/main" id="{0B4BEA46-814C-A47F-401B-FB93192F7247}"/>
              </a:ext>
            </a:extLst>
          </p:cNvPr>
          <p:cNvSpPr txBox="1"/>
          <p:nvPr/>
        </p:nvSpPr>
        <p:spPr>
          <a:xfrm>
            <a:off x="4571999" y="5391785"/>
            <a:ext cx="4572000" cy="369332"/>
          </a:xfrm>
          <a:prstGeom prst="rect">
            <a:avLst/>
          </a:prstGeom>
          <a:noFill/>
        </p:spPr>
        <p:txBody>
          <a:bodyPr wrap="square">
            <a:spAutoFit/>
          </a:bodyPr>
          <a:lstStyle/>
          <a:p>
            <a:pPr marL="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Figure 7: Solar Still (Ren, 2020)</a:t>
            </a:r>
          </a:p>
        </p:txBody>
      </p:sp>
    </p:spTree>
    <p:extLst>
      <p:ext uri="{BB962C8B-B14F-4D97-AF65-F5344CB8AC3E}">
        <p14:creationId xmlns:p14="http://schemas.microsoft.com/office/powerpoint/2010/main" val="36941728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still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301072" cy="4446592"/>
          </a:xfrm>
        </p:spPr>
        <p:txBody>
          <a:bodyPr>
            <a:normAutofit/>
          </a:bodyPr>
          <a:lstStyle/>
          <a:p>
            <a:pPr marL="342900" marR="0" lvl="0" indent="-342900" algn="just">
              <a:lnSpc>
                <a:spcPct val="11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In the solar collector, the impure water evaporates and condenses when it strikes the inclined transparent surface that is placed at the top of the collector. </a:t>
            </a:r>
          </a:p>
          <a:p>
            <a:pPr marL="342900" marR="0" lvl="0" indent="-342900" algn="just">
              <a:lnSpc>
                <a:spcPct val="11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The water then condenses and small drops of water is formed which flows into a container where the pure water is collected. </a:t>
            </a:r>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33</a:t>
            </a:fld>
            <a:endParaRPr lang="en-US"/>
          </a:p>
        </p:txBody>
      </p:sp>
    </p:spTree>
    <p:extLst>
      <p:ext uri="{BB962C8B-B14F-4D97-AF65-F5344CB8AC3E}">
        <p14:creationId xmlns:p14="http://schemas.microsoft.com/office/powerpoint/2010/main" val="5709435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refrigeration</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301072" cy="4827592"/>
          </a:xfrm>
        </p:spPr>
        <p:txBody>
          <a:bodyPr>
            <a:normAutofit fontScale="70000" lnSpcReduction="20000"/>
          </a:bodyPr>
          <a:lstStyle/>
          <a:p>
            <a:pPr marL="342900" indent="-342900" algn="just">
              <a:lnSpc>
                <a:spcPct val="120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Refrigeration using solar thermal energy from a solar collector is achieved by operation of vapor absorption refrigeration cycle. </a:t>
            </a:r>
          </a:p>
          <a:p>
            <a:pPr marL="342900" indent="-342900" algn="just">
              <a:lnSpc>
                <a:spcPct val="120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Such solar refrigeration is feasible and used in rural regions where electric power is not available. </a:t>
            </a:r>
          </a:p>
          <a:p>
            <a:pPr marL="342900" indent="-342900" algn="just">
              <a:lnSpc>
                <a:spcPct val="120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Solar refrigeration can be used to store food in such rural areas. In a conventional vapor compression refrigeration system, the input energy is electricity which operates motor to produce cooling effect.</a:t>
            </a:r>
          </a:p>
          <a:p>
            <a:pPr marL="342900" indent="-342900" algn="just">
              <a:lnSpc>
                <a:spcPct val="120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In vapor absorption cycle, the input energy is heat, which is used to operate absorber and generator instead of compressor to produce cooling effect in the evaporator. </a:t>
            </a:r>
          </a:p>
          <a:p>
            <a:pPr marL="342900" indent="-342900" algn="just">
              <a:lnSpc>
                <a:spcPct val="120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Hence, the heat required for the vapor absorption cycle is supplied by solar collector to produce refrigeration effect. </a:t>
            </a:r>
          </a:p>
          <a:p>
            <a:pPr marL="342900" indent="-342900" algn="just">
              <a:lnSpc>
                <a:spcPct val="120000"/>
              </a:lnSpc>
              <a:spcBef>
                <a:spcPts val="600"/>
              </a:spcBef>
              <a:spcAft>
                <a:spcPts val="6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rPr>
              <a:t>The main components of absorption cooling device are generator, condenser, evaporator and absorber. </a:t>
            </a:r>
          </a:p>
          <a:p>
            <a:pPr marL="342900" indent="-342900" algn="just">
              <a:lnSpc>
                <a:spcPct val="120000"/>
              </a:lnSpc>
              <a:spcBef>
                <a:spcPts val="600"/>
              </a:spcBef>
              <a:spcAft>
                <a:spcPts val="60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Cooling systems based on absorption cycle is simple and quiet in operation.</a:t>
            </a:r>
            <a:endParaRPr lang="en-US" sz="2400" dirty="0">
              <a:effectLst/>
              <a:latin typeface="Times New Roman" panose="02020603050405020304" pitchFamily="18" charset="0"/>
              <a:ea typeface="Calibri" panose="020F0502020204030204" pitchFamily="34" charset="0"/>
            </a:endParaRPr>
          </a:p>
          <a:p>
            <a:pPr marL="342900" marR="0" lvl="0" indent="-342900" algn="just">
              <a:lnSpc>
                <a:spcPct val="110000"/>
              </a:lnSpc>
              <a:spcBef>
                <a:spcPts val="0"/>
              </a:spcBef>
              <a:spcAft>
                <a:spcPts val="0"/>
              </a:spcAft>
              <a:buFont typeface="Symbol" panose="05050102010706020507" pitchFamily="18" charset="2"/>
              <a:buChar char=""/>
            </a:pPr>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34</a:t>
            </a:fld>
            <a:endParaRPr lang="en-US"/>
          </a:p>
        </p:txBody>
      </p:sp>
    </p:spTree>
    <p:extLst>
      <p:ext uri="{BB962C8B-B14F-4D97-AF65-F5344CB8AC3E}">
        <p14:creationId xmlns:p14="http://schemas.microsoft.com/office/powerpoint/2010/main" val="19215363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water pump</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a:bodyPr>
          <a:lstStyle/>
          <a:p>
            <a:pPr algn="just">
              <a:lnSpc>
                <a:spcPct val="110000"/>
              </a:lnSpc>
              <a:spcBef>
                <a:spcPts val="600"/>
              </a:spcBef>
              <a:spcAft>
                <a:spcPts val="600"/>
              </a:spcAft>
            </a:pPr>
            <a:r>
              <a:rPr lang="en-US" sz="2400" dirty="0">
                <a:effectLst/>
                <a:latin typeface="Times New Roman" panose="02020603050405020304" pitchFamily="18" charset="0"/>
                <a:ea typeface="Calibri" panose="020F0502020204030204" pitchFamily="34" charset="0"/>
              </a:rPr>
              <a:t>Water pumps are the devices which operate when a motor driven by electrical power converts the electrical power to mechanical power which then operates the water pump. </a:t>
            </a:r>
          </a:p>
          <a:p>
            <a:pPr algn="just">
              <a:lnSpc>
                <a:spcPct val="110000"/>
              </a:lnSpc>
              <a:spcBef>
                <a:spcPts val="600"/>
              </a:spcBef>
              <a:spcAft>
                <a:spcPts val="600"/>
              </a:spcAft>
            </a:pPr>
            <a:r>
              <a:rPr lang="en-US" sz="2400" dirty="0">
                <a:effectLst/>
                <a:latin typeface="Times New Roman" panose="02020603050405020304" pitchFamily="18" charset="0"/>
                <a:ea typeface="Calibri" panose="020F0502020204030204" pitchFamily="34" charset="0"/>
              </a:rPr>
              <a:t>In solar water pump operated by thermal energy, organic vapor </a:t>
            </a:r>
            <a:r>
              <a:rPr lang="en-US" sz="2400" dirty="0" err="1">
                <a:effectLst/>
                <a:latin typeface="Times New Roman" panose="02020603050405020304" pitchFamily="18" charset="0"/>
                <a:ea typeface="Calibri" panose="020F0502020204030204" pitchFamily="34" charset="0"/>
              </a:rPr>
              <a:t>rankine</a:t>
            </a:r>
            <a:r>
              <a:rPr lang="en-US" sz="2400" dirty="0">
                <a:effectLst/>
                <a:latin typeface="Times New Roman" panose="02020603050405020304" pitchFamily="18" charset="0"/>
                <a:ea typeface="Calibri" panose="020F0502020204030204" pitchFamily="34" charset="0"/>
              </a:rPr>
              <a:t> cycle system with rotary machines or screw expanders or reciprocating engine or spiral expander is used to provide the mechanical power to the water pump.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35</a:t>
            </a:fld>
            <a:endParaRPr lang="en-US"/>
          </a:p>
        </p:txBody>
      </p:sp>
    </p:spTree>
    <p:extLst>
      <p:ext uri="{BB962C8B-B14F-4D97-AF65-F5344CB8AC3E}">
        <p14:creationId xmlns:p14="http://schemas.microsoft.com/office/powerpoint/2010/main" val="41645649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Thermal power plants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a:bodyPr>
          <a:lstStyle/>
          <a:p>
            <a:pPr marL="0" indent="0" algn="just">
              <a:buNone/>
            </a:pPr>
            <a:r>
              <a:rPr lang="en-US" sz="2000" dirty="0"/>
              <a:t>There are two types of solar thermal power plants</a:t>
            </a:r>
          </a:p>
          <a:p>
            <a:pPr algn="just"/>
            <a:r>
              <a:rPr lang="en-US" sz="1800" dirty="0"/>
              <a:t>Solar distributed collector power plants</a:t>
            </a:r>
            <a:endParaRPr lang="en-US" dirty="0"/>
          </a:p>
          <a:p>
            <a:pPr algn="just"/>
            <a:r>
              <a:rPr lang="en-US" sz="1800" dirty="0"/>
              <a:t>Solar central receiver power plants</a:t>
            </a:r>
          </a:p>
          <a:p>
            <a:pPr marL="0" indent="0" algn="just">
              <a:buNone/>
            </a:pPr>
            <a:r>
              <a:rPr lang="en-US" sz="1800" dirty="0"/>
              <a:t>Solar distributed collector power plants</a:t>
            </a:r>
          </a:p>
          <a:p>
            <a:pPr algn="just"/>
            <a:r>
              <a:rPr lang="en-US" dirty="0"/>
              <a:t>Collectors are used in this type of power plants</a:t>
            </a:r>
          </a:p>
          <a:p>
            <a:pPr algn="just"/>
            <a:r>
              <a:rPr lang="en-US" dirty="0"/>
              <a:t>Large area is required. Parabolic trough or Parabolic disc concentrators are used instead of flat plate collectors due to higher efficiency</a:t>
            </a:r>
          </a:p>
          <a:p>
            <a:pPr algn="just"/>
            <a:r>
              <a:rPr lang="en-US" dirty="0"/>
              <a:t>The hot water from the large collector is supplied as feed water into the boiler to operate </a:t>
            </a:r>
            <a:r>
              <a:rPr lang="en-US" dirty="0" err="1"/>
              <a:t>rankine</a:t>
            </a:r>
            <a:r>
              <a:rPr lang="en-US" dirty="0"/>
              <a:t> cycle</a:t>
            </a:r>
          </a:p>
          <a:p>
            <a:pPr algn="just"/>
            <a:r>
              <a:rPr lang="en-US" dirty="0"/>
              <a:t>The feed water is then converted to steam in Boiler. </a:t>
            </a:r>
          </a:p>
          <a:p>
            <a:pPr algn="just"/>
            <a:r>
              <a:rPr lang="en-US" dirty="0"/>
              <a:t>Steam is passed through the steam turbine which is coupled to electric generator which generates electric power. </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36</a:t>
            </a:fld>
            <a:endParaRPr lang="en-US"/>
          </a:p>
        </p:txBody>
      </p:sp>
    </p:spTree>
    <p:extLst>
      <p:ext uri="{BB962C8B-B14F-4D97-AF65-F5344CB8AC3E}">
        <p14:creationId xmlns:p14="http://schemas.microsoft.com/office/powerpoint/2010/main" val="3969223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Solar Thermal power plants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304800" y="1878008"/>
            <a:ext cx="8534400" cy="4446592"/>
          </a:xfrm>
        </p:spPr>
        <p:txBody>
          <a:bodyPr>
            <a:normAutofit/>
          </a:bodyPr>
          <a:lstStyle/>
          <a:p>
            <a:pPr algn="just"/>
            <a:r>
              <a:rPr lang="en-US" sz="1800" dirty="0"/>
              <a:t>Solar central receiver power plants</a:t>
            </a:r>
          </a:p>
          <a:p>
            <a:pPr lvl="1" algn="just"/>
            <a:r>
              <a:rPr lang="en-US" dirty="0"/>
              <a:t>A boiler is mounted on top of a tower located near the </a:t>
            </a:r>
            <a:r>
              <a:rPr lang="en-US" dirty="0" err="1"/>
              <a:t>centre</a:t>
            </a:r>
            <a:r>
              <a:rPr lang="en-US" dirty="0"/>
              <a:t> of the field of large mirrors called heliostats.</a:t>
            </a:r>
          </a:p>
          <a:p>
            <a:pPr lvl="1" algn="just"/>
            <a:r>
              <a:rPr lang="en-US" dirty="0"/>
              <a:t>The sunrays incident on the heliostats are focused on the boiler which generates high	 temperature steam</a:t>
            </a:r>
          </a:p>
          <a:p>
            <a:pPr lvl="1" algn="just"/>
            <a:r>
              <a:rPr lang="en-US" dirty="0"/>
              <a:t>The high temperature steam is used to drive steam turbine coupled to an electric generator</a:t>
            </a:r>
          </a:p>
          <a:p>
            <a:pPr lvl="1" algn="just"/>
            <a:r>
              <a:rPr lang="en-US" dirty="0"/>
              <a:t>The complete system consists of following components:</a:t>
            </a:r>
          </a:p>
          <a:p>
            <a:pPr lvl="2" algn="just"/>
            <a:r>
              <a:rPr lang="en-US" dirty="0"/>
              <a:t>Heliostat</a:t>
            </a:r>
          </a:p>
          <a:p>
            <a:pPr lvl="2" algn="just"/>
            <a:r>
              <a:rPr lang="en-US" dirty="0"/>
              <a:t>Receiver or tower</a:t>
            </a:r>
          </a:p>
          <a:p>
            <a:pPr lvl="2" algn="just"/>
            <a:r>
              <a:rPr lang="en-US" dirty="0"/>
              <a:t>Steam turbine and generator</a:t>
            </a:r>
          </a:p>
          <a:p>
            <a:pPr lvl="2" algn="just"/>
            <a:r>
              <a:rPr lang="en-US" dirty="0"/>
              <a:t>Cooling tower</a:t>
            </a:r>
          </a:p>
          <a:p>
            <a:pPr lvl="2" algn="just"/>
            <a:r>
              <a:rPr lang="en-US" dirty="0"/>
              <a:t>Storage system</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37</a:t>
            </a:fld>
            <a:endParaRPr lang="en-US"/>
          </a:p>
        </p:txBody>
      </p:sp>
    </p:spTree>
    <p:extLst>
      <p:ext uri="{BB962C8B-B14F-4D97-AF65-F5344CB8AC3E}">
        <p14:creationId xmlns:p14="http://schemas.microsoft.com/office/powerpoint/2010/main" val="40243313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References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38</a:t>
            </a:fld>
            <a:endParaRPr lang="en-US"/>
          </a:p>
        </p:txBody>
      </p:sp>
      <p:sp>
        <p:nvSpPr>
          <p:cNvPr id="5" name="Rectangle 1">
            <a:extLst>
              <a:ext uri="{FF2B5EF4-FFF2-40B4-BE49-F238E27FC236}">
                <a16:creationId xmlns:a16="http://schemas.microsoft.com/office/drawing/2014/main" id="{5D887C0B-0D57-CF2B-D5E4-6865F19CD6AD}"/>
              </a:ext>
            </a:extLst>
          </p:cNvPr>
          <p:cNvSpPr>
            <a:spLocks noChangeArrowheads="1"/>
          </p:cNvSpPr>
          <p:nvPr/>
        </p:nvSpPr>
        <p:spPr bwMode="auto">
          <a:xfrm>
            <a:off x="381000" y="1746972"/>
            <a:ext cx="8224872" cy="487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algn="just" defTabSz="914400" rtl="0" eaLnBrk="0" fontAlgn="base" latinLnBrk="0" hangingPunct="0">
              <a:lnSpc>
                <a:spcPct val="110000"/>
              </a:lnSpc>
              <a:spcBef>
                <a:spcPts val="600"/>
              </a:spcBef>
              <a:spcAft>
                <a:spcPts val="60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Boyle, G. (2013).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Renewable Energy Power For A Sustainable Future</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(Vol. Third Edition). Oxford: Oxford University Press.</a:t>
            </a:r>
            <a:endParaRPr kumimoji="0" lang="en-US" altLang="en-US"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10000"/>
              </a:lnSpc>
              <a:spcBef>
                <a:spcPts val="600"/>
              </a:spcBef>
              <a:spcAft>
                <a:spcPts val="600"/>
              </a:spcAft>
              <a:buClrTx/>
              <a:buSzTx/>
              <a:buFont typeface="Arial" panose="020B0604020202020204" pitchFamily="34" charset="0"/>
              <a:buChar char="•"/>
              <a:tabLst/>
            </a:pP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Kalogirou</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A. (2014).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Solar Energy Engineering Processes and Systems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(Second Edition ed.).</a:t>
            </a:r>
            <a:endParaRPr kumimoji="0" lang="en-US" altLang="en-US"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10000"/>
              </a:lnSpc>
              <a:spcBef>
                <a:spcPts val="600"/>
              </a:spcBef>
              <a:spcAft>
                <a:spcPts val="60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Koirala, D. R. (2019).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Principals of Engineering Thermodynamics and Heat Transfer.</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Kathmandu: Shree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Chandeswori</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Publication Pvt. Ltd. .</a:t>
            </a:r>
            <a:endParaRPr kumimoji="0" lang="en-US" altLang="en-US"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10000"/>
              </a:lnSpc>
              <a:spcBef>
                <a:spcPts val="600"/>
              </a:spcBef>
              <a:spcAft>
                <a:spcPts val="600"/>
              </a:spcAft>
              <a:buClrTx/>
              <a:buSzTx/>
              <a:buFont typeface="Arial" panose="020B0604020202020204" pitchFamily="34" charset="0"/>
              <a:buChar char="•"/>
              <a:tabLst/>
            </a:pPr>
            <a:r>
              <a:rPr kumimoji="0" lang="en-US" altLang="en-US"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PennState</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October 8, 2022, from Pennsylvania State University: https://www.e-education.psu.edu/eme811/node/685</a:t>
            </a:r>
            <a:endParaRPr kumimoji="0" lang="en-US" altLang="en-US"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10000"/>
              </a:lnSpc>
              <a:spcBef>
                <a:spcPts val="600"/>
              </a:spcBef>
              <a:spcAft>
                <a:spcPts val="60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 Hasan, S., &amp; Sharma, D. (2009).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Resources.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Delhi: S. K.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10000"/>
              </a:lnSpc>
              <a:spcBef>
                <a:spcPts val="600"/>
              </a:spcBef>
              <a:spcAft>
                <a:spcPts val="60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Sharma, D., &amp; Hasan, S. (2009).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Sources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(Second Edition ed.). Delhi: S.K.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033423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603122" y="381000"/>
            <a:ext cx="5937755" cy="1188720"/>
          </a:xfrm>
        </p:spPr>
        <p:txBody>
          <a:bodyPr/>
          <a:lstStyle/>
          <a:p>
            <a:r>
              <a:rPr lang="en-US" sz="2900" dirty="0">
                <a:solidFill>
                  <a:srgbClr val="C00000"/>
                </a:solidFill>
              </a:rPr>
              <a:t>References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39</a:t>
            </a:fld>
            <a:endParaRPr lang="en-US"/>
          </a:p>
        </p:txBody>
      </p:sp>
      <p:sp>
        <p:nvSpPr>
          <p:cNvPr id="5" name="Rectangle 1">
            <a:extLst>
              <a:ext uri="{FF2B5EF4-FFF2-40B4-BE49-F238E27FC236}">
                <a16:creationId xmlns:a16="http://schemas.microsoft.com/office/drawing/2014/main" id="{5D887C0B-0D57-CF2B-D5E4-6865F19CD6AD}"/>
              </a:ext>
            </a:extLst>
          </p:cNvPr>
          <p:cNvSpPr>
            <a:spLocks noChangeArrowheads="1"/>
          </p:cNvSpPr>
          <p:nvPr/>
        </p:nvSpPr>
        <p:spPr bwMode="auto">
          <a:xfrm>
            <a:off x="609600" y="1828800"/>
            <a:ext cx="8224872" cy="1818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algn="just" defTabSz="914400" rtl="0" eaLnBrk="0" fontAlgn="base" latinLnBrk="0" hangingPunct="0">
              <a:lnSpc>
                <a:spcPct val="110000"/>
              </a:lnSpc>
              <a:spcBef>
                <a:spcPts val="600"/>
              </a:spcBef>
              <a:spcAft>
                <a:spcPts val="600"/>
              </a:spcAft>
              <a:buClrTx/>
              <a:buSzTx/>
              <a:buFont typeface="Arial" panose="020B0604020202020204" pitchFamily="34" charset="0"/>
              <a:buChar char="•"/>
              <a:tabLst/>
            </a:pP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Singal</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 (2011).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Resources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(Vol. Third Edition). Delhi: S. K.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10000"/>
              </a:lnSpc>
              <a:spcBef>
                <a:spcPts val="600"/>
              </a:spcBef>
              <a:spcAft>
                <a:spcPts val="60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WECS. (2010).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Energy Sector Synopsis Report.</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Kathmandu, Nepal: Government of Nepal, Water and Energy Commission Secretariat.</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369227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27C996-7EDC-CED6-8857-92CA1C7F6859}"/>
              </a:ext>
            </a:extLst>
          </p:cNvPr>
          <p:cNvSpPr/>
          <p:nvPr/>
        </p:nvSpPr>
        <p:spPr>
          <a:xfrm>
            <a:off x="1219200" y="1752600"/>
            <a:ext cx="6858000" cy="923330"/>
          </a:xfrm>
          <a:prstGeom prst="rect">
            <a:avLst/>
          </a:prstGeom>
          <a:noFill/>
        </p:spPr>
        <p:txBody>
          <a:bodyPr wrap="squar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THANK   YOU</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2" name="Slide Number Placeholder 1">
            <a:extLst>
              <a:ext uri="{FF2B5EF4-FFF2-40B4-BE49-F238E27FC236}">
                <a16:creationId xmlns:a16="http://schemas.microsoft.com/office/drawing/2014/main" id="{67D5693C-C0E1-4BF1-71CA-08DA867C695E}"/>
              </a:ext>
            </a:extLst>
          </p:cNvPr>
          <p:cNvSpPr>
            <a:spLocks noGrp="1"/>
          </p:cNvSpPr>
          <p:nvPr>
            <p:ph type="sldNum" sz="quarter" idx="12"/>
          </p:nvPr>
        </p:nvSpPr>
        <p:spPr/>
        <p:txBody>
          <a:bodyPr/>
          <a:lstStyle/>
          <a:p>
            <a:fld id="{DF28FB93-0A08-4E7D-8E63-9EFA29F1E093}" type="slidenum">
              <a:rPr lang="en-US" smtClean="0"/>
              <a:pPr/>
              <a:t>40</a:t>
            </a:fld>
            <a:endParaRPr lang="en-US"/>
          </a:p>
        </p:txBody>
      </p:sp>
    </p:spTree>
    <p:extLst>
      <p:ext uri="{BB962C8B-B14F-4D97-AF65-F5344CB8AC3E}">
        <p14:creationId xmlns:p14="http://schemas.microsoft.com/office/powerpoint/2010/main" val="2659480782"/>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ppt/theme/theme2.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1360476</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TP102801058</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706496</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4ED80E12-3BE9-4746-820E-FFB249F467F2}">
  <ds:schemaRefs>
    <ds:schemaRef ds:uri="http://schemas.microsoft.com/office/2006/documentManagement/type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83ED4759-CFDD-43F0-817C-11D919719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003AC8-209A-4321-A17C-1B7A2064339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TM10001115[[fn=Parcel]]</Template>
  <TotalTime>2872</TotalTime>
  <Words>3099</Words>
  <Application>Microsoft Office PowerPoint</Application>
  <PresentationFormat>On-screen Show (4:3)</PresentationFormat>
  <Paragraphs>268</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Constantia</vt:lpstr>
      <vt:lpstr>Gill Sans MT</vt:lpstr>
      <vt:lpstr>Symbol</vt:lpstr>
      <vt:lpstr>Times New Roman</vt:lpstr>
      <vt:lpstr>Wingdings</vt:lpstr>
      <vt:lpstr>Parcel</vt:lpstr>
      <vt:lpstr>Energy, Environment  and  Society</vt:lpstr>
      <vt:lpstr>Learning objectives of the lecture</vt:lpstr>
      <vt:lpstr>Solar thermal systems (ste)</vt:lpstr>
      <vt:lpstr>Solar energy scenario in nepal</vt:lpstr>
      <vt:lpstr>Solar energy scenario in nepal</vt:lpstr>
      <vt:lpstr>Types of solar thermal systems</vt:lpstr>
      <vt:lpstr>Solar collectors</vt:lpstr>
      <vt:lpstr>Solar collectors</vt:lpstr>
      <vt:lpstr>Flat plate collectors</vt:lpstr>
      <vt:lpstr>Flat plate collector</vt:lpstr>
      <vt:lpstr>Evacuated tube collector</vt:lpstr>
      <vt:lpstr>Evacuated tube collector</vt:lpstr>
      <vt:lpstr>Concentrating collectors</vt:lpstr>
      <vt:lpstr>Concentrating collectors</vt:lpstr>
      <vt:lpstr>Concentrating collectors</vt:lpstr>
      <vt:lpstr>Concentrating collectors</vt:lpstr>
      <vt:lpstr>Applications of flat plate collectors</vt:lpstr>
      <vt:lpstr>Applications of flat plate collectors</vt:lpstr>
      <vt:lpstr>Applications of flat plate collectors</vt:lpstr>
      <vt:lpstr>Applications of flat plate collectors</vt:lpstr>
      <vt:lpstr>Types of solar heating system</vt:lpstr>
      <vt:lpstr>Types of solar water heating system</vt:lpstr>
      <vt:lpstr>Solar Pond</vt:lpstr>
      <vt:lpstr>Solar Pond</vt:lpstr>
      <vt:lpstr>Solar pond</vt:lpstr>
      <vt:lpstr>Solar pond</vt:lpstr>
      <vt:lpstr>Solar pond</vt:lpstr>
      <vt:lpstr>Solar dryer</vt:lpstr>
      <vt:lpstr>Solar dryer</vt:lpstr>
      <vt:lpstr>Solar cooking system</vt:lpstr>
      <vt:lpstr>Solar swimming pool</vt:lpstr>
      <vt:lpstr>Solar still</vt:lpstr>
      <vt:lpstr>Solar still</vt:lpstr>
      <vt:lpstr>Solar refrigeration</vt:lpstr>
      <vt:lpstr>Solar water pump</vt:lpstr>
      <vt:lpstr>Solar Thermal power plants</vt:lpstr>
      <vt:lpstr>Solar Thermal power plants</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environment and society</dc:title>
  <dc:creator>Manchan Tiwari</dc:creator>
  <cp:lastModifiedBy>Manchan Tiwari</cp:lastModifiedBy>
  <cp:revision>171</cp:revision>
  <dcterms:created xsi:type="dcterms:W3CDTF">2022-09-08T05:20:25Z</dcterms:created>
  <dcterms:modified xsi:type="dcterms:W3CDTF">2022-10-10T12:20:29Z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