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Lst>
  <p:sldSz cy="6858000" cx="9144000"/>
  <p:notesSz cx="6858000" cy="9144000"/>
  <p:embeddedFontLst>
    <p:embeddedFont>
      <p:font typeface="Constantia"/>
      <p:regular r:id="rId54"/>
      <p:bold r:id="rId55"/>
      <p:italic r:id="rId56"/>
      <p:boldItalic r:id="rId57"/>
    </p:embeddedFont>
    <p:embeddedFont>
      <p:font typeface="Gill Sans"/>
      <p:regular r:id="rId58"/>
      <p:bold r:id="rId5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2880">
          <p15:clr>
            <a:srgbClr val="A4A3A4"/>
          </p15:clr>
        </p15:guide>
        <p15:guide id="2" orient="horz" pos="216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 uri="http://customooxmlschemas.google.com/">
      <go:slidesCustomData xmlns:go="http://customooxmlschemas.google.com/" r:id="rId60" roundtripDataSignature="AMtx7mjMus6H61C0S17BT+NvaEmEAGH5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p:guide pos="2160" orient="horz"/>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customschemas.google.com/relationships/presentationmetadata" Target="meta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font" Target="fonts/Constantia-bold.fntdata"/><Relationship Id="rId10" Type="http://schemas.openxmlformats.org/officeDocument/2006/relationships/slide" Target="slides/slide5.xml"/><Relationship Id="rId54" Type="http://schemas.openxmlformats.org/officeDocument/2006/relationships/font" Target="fonts/Constantia-regular.fntdata"/><Relationship Id="rId13" Type="http://schemas.openxmlformats.org/officeDocument/2006/relationships/slide" Target="slides/slide8.xml"/><Relationship Id="rId57" Type="http://schemas.openxmlformats.org/officeDocument/2006/relationships/font" Target="fonts/Constantia-boldItalic.fntdata"/><Relationship Id="rId12" Type="http://schemas.openxmlformats.org/officeDocument/2006/relationships/slide" Target="slides/slide7.xml"/><Relationship Id="rId56" Type="http://schemas.openxmlformats.org/officeDocument/2006/relationships/font" Target="fonts/Constantia-italic.fntdata"/><Relationship Id="rId15" Type="http://schemas.openxmlformats.org/officeDocument/2006/relationships/slide" Target="slides/slide10.xml"/><Relationship Id="rId59" Type="http://schemas.openxmlformats.org/officeDocument/2006/relationships/font" Target="fonts/GillSans-bold.fntdata"/><Relationship Id="rId14" Type="http://schemas.openxmlformats.org/officeDocument/2006/relationships/slide" Target="slides/slide9.xml"/><Relationship Id="rId58" Type="http://schemas.openxmlformats.org/officeDocument/2006/relationships/font" Target="fonts/GillSans-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indent="-228600" lvl="1" marL="9144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2pPr>
            <a:lvl3pPr indent="-228600" lvl="2" marL="13716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3pPr>
            <a:lvl4pPr indent="-228600" lvl="3" marL="18288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4pPr>
            <a:lvl5pPr indent="-228600" lvl="4" marL="22860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5pPr>
            <a:lvl6pPr indent="-228600" lvl="5" marL="27432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6pPr>
            <a:lvl7pPr indent="-228600" lvl="6" marL="32004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7pPr>
            <a:lvl8pPr indent="-228600" lvl="7" marL="36576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8pPr>
            <a:lvl9pPr indent="-228600" lvl="8" marL="41148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onstantia"/>
                <a:ea typeface="Constantia"/>
                <a:cs typeface="Constantia"/>
                <a:sym typeface="Constantia"/>
              </a:rPr>
              <a:t>‹#›</a:t>
            </a:fld>
            <a:endParaRPr b="0" i="0" sz="1200" u="none" cap="none" strike="noStrike">
              <a:solidFill>
                <a:schemeClr val="dk1"/>
              </a:solidFill>
              <a:latin typeface="Constantia"/>
              <a:ea typeface="Constantia"/>
              <a:cs typeface="Constantia"/>
              <a:sym typeface="Constantia"/>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3" name="Google Shape;423;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4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0"/>
          <p:cNvSpPr txBox="1"/>
          <p:nvPr>
            <p:ph type="ctrTitle"/>
          </p:nvPr>
        </p:nvSpPr>
        <p:spPr>
          <a:xfrm>
            <a:off x="1102240" y="2386744"/>
            <a:ext cx="693952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500"/>
              <a:buFont typeface="Gill Sans"/>
              <a:buNone/>
              <a:defRPr sz="35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0"/>
          <p:cNvSpPr txBox="1"/>
          <p:nvPr>
            <p:ph idx="1" type="subTitle"/>
          </p:nvPr>
        </p:nvSpPr>
        <p:spPr>
          <a:xfrm>
            <a:off x="2021396" y="4352544"/>
            <a:ext cx="5101209" cy="1239894"/>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1000"/>
              </a:spcBef>
              <a:spcAft>
                <a:spcPts val="0"/>
              </a:spcAft>
              <a:buSzPts val="1900"/>
              <a:buNone/>
              <a:defRPr sz="1900">
                <a:solidFill>
                  <a:srgbClr val="3F3F3F"/>
                </a:solidFill>
              </a:defRPr>
            </a:lvl1pPr>
            <a:lvl2pPr lvl="1" algn="ctr">
              <a:lnSpc>
                <a:spcPct val="100000"/>
              </a:lnSpc>
              <a:spcBef>
                <a:spcPts val="1000"/>
              </a:spcBef>
              <a:spcAft>
                <a:spcPts val="0"/>
              </a:spcAft>
              <a:buSzPts val="1900"/>
              <a:buNone/>
              <a:defRPr sz="1900"/>
            </a:lvl2pPr>
            <a:lvl3pPr lvl="2" algn="ctr">
              <a:lnSpc>
                <a:spcPct val="100000"/>
              </a:lnSpc>
              <a:spcBef>
                <a:spcPts val="1000"/>
              </a:spcBef>
              <a:spcAft>
                <a:spcPts val="0"/>
              </a:spcAft>
              <a:buSzPts val="1800"/>
              <a:buNone/>
              <a:defRPr sz="1800"/>
            </a:lvl3pPr>
            <a:lvl4pPr lvl="3" algn="ctr">
              <a:lnSpc>
                <a:spcPct val="100000"/>
              </a:lnSpc>
              <a:spcBef>
                <a:spcPts val="1000"/>
              </a:spcBef>
              <a:spcAft>
                <a:spcPts val="0"/>
              </a:spcAft>
              <a:buSzPts val="1600"/>
              <a:buNone/>
              <a:defRPr sz="1600"/>
            </a:lvl4pPr>
            <a:lvl5pPr lvl="4" algn="ctr">
              <a:lnSpc>
                <a:spcPct val="100000"/>
              </a:lnSpc>
              <a:spcBef>
                <a:spcPts val="1000"/>
              </a:spcBef>
              <a:spcAft>
                <a:spcPts val="0"/>
              </a:spcAft>
              <a:buSzPts val="1600"/>
              <a:buNone/>
              <a:defRPr sz="1600"/>
            </a:lvl5pPr>
            <a:lvl6pPr lvl="5" algn="ctr">
              <a:lnSpc>
                <a:spcPct val="100000"/>
              </a:lnSpc>
              <a:spcBef>
                <a:spcPts val="1000"/>
              </a:spcBef>
              <a:spcAft>
                <a:spcPts val="0"/>
              </a:spcAft>
              <a:buSzPts val="1600"/>
              <a:buNone/>
              <a:defRPr sz="1600"/>
            </a:lvl6pPr>
            <a:lvl7pPr lvl="6" algn="ctr">
              <a:lnSpc>
                <a:spcPct val="100000"/>
              </a:lnSpc>
              <a:spcBef>
                <a:spcPts val="1000"/>
              </a:spcBef>
              <a:spcAft>
                <a:spcPts val="0"/>
              </a:spcAft>
              <a:buSzPts val="1600"/>
              <a:buNone/>
              <a:defRPr sz="1600"/>
            </a:lvl7pPr>
            <a:lvl8pPr lvl="7" algn="ctr">
              <a:lnSpc>
                <a:spcPct val="100000"/>
              </a:lnSpc>
              <a:spcBef>
                <a:spcPts val="1000"/>
              </a:spcBef>
              <a:spcAft>
                <a:spcPts val="0"/>
              </a:spcAft>
              <a:buSzPts val="1600"/>
              <a:buNone/>
              <a:defRPr sz="1600"/>
            </a:lvl8pPr>
            <a:lvl9pPr lvl="8" algn="ctr">
              <a:lnSpc>
                <a:spcPct val="100000"/>
              </a:lnSpc>
              <a:spcBef>
                <a:spcPts val="1000"/>
              </a:spcBef>
              <a:spcAft>
                <a:spcPts val="0"/>
              </a:spcAft>
              <a:buSzPts val="1600"/>
              <a:buNone/>
              <a:defRPr sz="1600"/>
            </a:lvl9pPr>
          </a:lstStyle>
          <a:p/>
        </p:txBody>
      </p:sp>
      <p:sp>
        <p:nvSpPr>
          <p:cNvPr id="18" name="Google Shape;18;p50"/>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0"/>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1"/>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1"/>
          <p:cNvSpPr txBox="1"/>
          <p:nvPr>
            <p:ph idx="1" type="body"/>
          </p:nvPr>
        </p:nvSpPr>
        <p:spPr>
          <a:xfrm>
            <a:off x="1606045" y="2638045"/>
            <a:ext cx="5937755" cy="310198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24" name="Google Shape;24;p51"/>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1"/>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2"/>
          <p:cNvSpPr txBox="1"/>
          <p:nvPr>
            <p:ph type="title"/>
          </p:nvPr>
        </p:nvSpPr>
        <p:spPr>
          <a:xfrm>
            <a:off x="1106424" y="2386744"/>
            <a:ext cx="6940296"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500"/>
              <a:buFont typeface="Gill Sans"/>
              <a:buNone/>
              <a:defRPr sz="35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2"/>
          <p:cNvSpPr txBox="1"/>
          <p:nvPr>
            <p:ph idx="1" type="body"/>
          </p:nvPr>
        </p:nvSpPr>
        <p:spPr>
          <a:xfrm>
            <a:off x="2021396" y="4352465"/>
            <a:ext cx="5101209" cy="1265082"/>
          </a:xfrm>
          <a:prstGeom prst="rect">
            <a:avLst/>
          </a:prstGeom>
          <a:noFill/>
          <a:ln>
            <a:noFill/>
          </a:ln>
        </p:spPr>
        <p:txBody>
          <a:bodyPr anchorCtr="1" anchor="t" bIns="45700" lIns="91425" spcFirstLastPara="1" rIns="91425" wrap="square" tIns="45700">
            <a:normAutofit/>
          </a:bodyPr>
          <a:lstStyle>
            <a:lvl1pPr indent="-228600" lvl="0" marL="457200" algn="l">
              <a:lnSpc>
                <a:spcPct val="100000"/>
              </a:lnSpc>
              <a:spcBef>
                <a:spcPts val="1000"/>
              </a:spcBef>
              <a:spcAft>
                <a:spcPts val="0"/>
              </a:spcAft>
              <a:buSzPts val="1900"/>
              <a:buNone/>
              <a:defRPr sz="1900">
                <a:solidFill>
                  <a:schemeClr val="dk1"/>
                </a:solidFill>
              </a:defRPr>
            </a:lvl1pPr>
            <a:lvl2pPr indent="-228600" lvl="1" marL="914400" algn="l">
              <a:lnSpc>
                <a:spcPct val="100000"/>
              </a:lnSpc>
              <a:spcBef>
                <a:spcPts val="1000"/>
              </a:spcBef>
              <a:spcAft>
                <a:spcPts val="0"/>
              </a:spcAft>
              <a:buSzPts val="1900"/>
              <a:buNone/>
              <a:defRPr sz="1900">
                <a:solidFill>
                  <a:srgbClr val="888888"/>
                </a:solidFill>
              </a:defRPr>
            </a:lvl2pPr>
            <a:lvl3pPr indent="-228600" lvl="2" marL="1371600" algn="l">
              <a:lnSpc>
                <a:spcPct val="100000"/>
              </a:lnSpc>
              <a:spcBef>
                <a:spcPts val="1000"/>
              </a:spcBef>
              <a:spcAft>
                <a:spcPts val="0"/>
              </a:spcAft>
              <a:buSzPts val="1800"/>
              <a:buNone/>
              <a:defRPr sz="1800">
                <a:solidFill>
                  <a:srgbClr val="888888"/>
                </a:solidFill>
              </a:defRPr>
            </a:lvl3pPr>
            <a:lvl4pPr indent="-228600" lvl="3" marL="1828800" algn="l">
              <a:lnSpc>
                <a:spcPct val="100000"/>
              </a:lnSpc>
              <a:spcBef>
                <a:spcPts val="1000"/>
              </a:spcBef>
              <a:spcAft>
                <a:spcPts val="0"/>
              </a:spcAft>
              <a:buSzPts val="1600"/>
              <a:buNone/>
              <a:defRPr sz="1600">
                <a:solidFill>
                  <a:srgbClr val="888888"/>
                </a:solidFill>
              </a:defRPr>
            </a:lvl4pPr>
            <a:lvl5pPr indent="-228600" lvl="4" marL="2286000" algn="l">
              <a:lnSpc>
                <a:spcPct val="100000"/>
              </a:lnSpc>
              <a:spcBef>
                <a:spcPts val="1000"/>
              </a:spcBef>
              <a:spcAft>
                <a:spcPts val="0"/>
              </a:spcAft>
              <a:buSzPts val="1600"/>
              <a:buNone/>
              <a:defRPr sz="1600">
                <a:solidFill>
                  <a:srgbClr val="888888"/>
                </a:solidFill>
              </a:defRPr>
            </a:lvl5pPr>
            <a:lvl6pPr indent="-228600" lvl="5" marL="2743200" algn="l">
              <a:lnSpc>
                <a:spcPct val="100000"/>
              </a:lnSpc>
              <a:spcBef>
                <a:spcPts val="1000"/>
              </a:spcBef>
              <a:spcAft>
                <a:spcPts val="0"/>
              </a:spcAft>
              <a:buSzPts val="1600"/>
              <a:buNone/>
              <a:defRPr sz="1600">
                <a:solidFill>
                  <a:srgbClr val="888888"/>
                </a:solidFill>
              </a:defRPr>
            </a:lvl6pPr>
            <a:lvl7pPr indent="-228600" lvl="6" marL="3200400" algn="l">
              <a:lnSpc>
                <a:spcPct val="100000"/>
              </a:lnSpc>
              <a:spcBef>
                <a:spcPts val="1000"/>
              </a:spcBef>
              <a:spcAft>
                <a:spcPts val="0"/>
              </a:spcAft>
              <a:buSzPts val="1600"/>
              <a:buNone/>
              <a:defRPr sz="1600">
                <a:solidFill>
                  <a:srgbClr val="888888"/>
                </a:solidFill>
              </a:defRPr>
            </a:lvl7pPr>
            <a:lvl8pPr indent="-228600" lvl="7" marL="3657600" algn="l">
              <a:lnSpc>
                <a:spcPct val="100000"/>
              </a:lnSpc>
              <a:spcBef>
                <a:spcPts val="1000"/>
              </a:spcBef>
              <a:spcAft>
                <a:spcPts val="0"/>
              </a:spcAft>
              <a:buSzPts val="1600"/>
              <a:buNone/>
              <a:defRPr sz="1600">
                <a:solidFill>
                  <a:srgbClr val="888888"/>
                </a:solidFill>
              </a:defRPr>
            </a:lvl8pPr>
            <a:lvl9pPr indent="-228600" lvl="8" marL="4114800" algn="l">
              <a:lnSpc>
                <a:spcPct val="100000"/>
              </a:lnSpc>
              <a:spcBef>
                <a:spcPts val="1000"/>
              </a:spcBef>
              <a:spcAft>
                <a:spcPts val="0"/>
              </a:spcAft>
              <a:buSzPts val="1600"/>
              <a:buNone/>
              <a:defRPr sz="1600">
                <a:solidFill>
                  <a:srgbClr val="888888"/>
                </a:solidFill>
              </a:defRPr>
            </a:lvl9pPr>
          </a:lstStyle>
          <a:p/>
        </p:txBody>
      </p:sp>
      <p:sp>
        <p:nvSpPr>
          <p:cNvPr id="30" name="Google Shape;30;p52"/>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2"/>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3"/>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3"/>
          <p:cNvSpPr txBox="1"/>
          <p:nvPr>
            <p:ph idx="1" type="body"/>
          </p:nvPr>
        </p:nvSpPr>
        <p:spPr>
          <a:xfrm>
            <a:off x="1102239" y="2638044"/>
            <a:ext cx="3288023"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36" name="Google Shape;36;p53"/>
          <p:cNvSpPr txBox="1"/>
          <p:nvPr>
            <p:ph idx="2" type="body"/>
          </p:nvPr>
        </p:nvSpPr>
        <p:spPr>
          <a:xfrm>
            <a:off x="4753737" y="2638044"/>
            <a:ext cx="3290516"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37" name="Google Shape;37;p53"/>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3"/>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4"/>
          <p:cNvSpPr txBox="1"/>
          <p:nvPr>
            <p:ph idx="1" type="body"/>
          </p:nvPr>
        </p:nvSpPr>
        <p:spPr>
          <a:xfrm>
            <a:off x="1102239" y="2313434"/>
            <a:ext cx="3288024"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chemeClr val="dk2"/>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42" name="Google Shape;42;p54"/>
          <p:cNvSpPr txBox="1"/>
          <p:nvPr>
            <p:ph idx="2" type="body"/>
          </p:nvPr>
        </p:nvSpPr>
        <p:spPr>
          <a:xfrm>
            <a:off x="1102239" y="3143250"/>
            <a:ext cx="3288024"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3" name="Google Shape;43;p54"/>
          <p:cNvSpPr txBox="1"/>
          <p:nvPr>
            <p:ph idx="3" type="body"/>
          </p:nvPr>
        </p:nvSpPr>
        <p:spPr>
          <a:xfrm>
            <a:off x="4753737" y="3143250"/>
            <a:ext cx="3290516"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30200" lvl="4" marL="2286000" algn="l">
              <a:lnSpc>
                <a:spcPct val="100000"/>
              </a:lnSpc>
              <a:spcBef>
                <a:spcPts val="1000"/>
              </a:spcBef>
              <a:spcAft>
                <a:spcPts val="0"/>
              </a:spcAft>
              <a:buSzPts val="16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4" name="Google Shape;44;p54"/>
          <p:cNvSpPr txBox="1"/>
          <p:nvPr>
            <p:ph idx="4" type="body"/>
          </p:nvPr>
        </p:nvSpPr>
        <p:spPr>
          <a:xfrm>
            <a:off x="4753737" y="2313434"/>
            <a:ext cx="3290516"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chemeClr val="dk2"/>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45" name="Google Shape;45;p54"/>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4"/>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48" name="Google Shape;48;p54"/>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5"/>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5"/>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5"/>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6"/>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6"/>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7"/>
          <p:cNvSpPr/>
          <p:nvPr/>
        </p:nvSpPr>
        <p:spPr>
          <a:xfrm>
            <a:off x="4572000" y="0"/>
            <a:ext cx="4572000" cy="6858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7"/>
          <p:cNvSpPr txBox="1"/>
          <p:nvPr>
            <p:ph type="title"/>
          </p:nvPr>
        </p:nvSpPr>
        <p:spPr>
          <a:xfrm>
            <a:off x="640703" y="2243829"/>
            <a:ext cx="3290594" cy="1141497"/>
          </a:xfrm>
          <a:prstGeom prst="rect">
            <a:avLst/>
          </a:prstGeom>
          <a:solidFill>
            <a:srgbClr val="FFFFFF"/>
          </a:solidFill>
          <a:ln cap="flat" cmpd="sng" w="9525">
            <a:solidFill>
              <a:srgbClr val="404040"/>
            </a:solidFill>
            <a:prstDash val="solid"/>
            <a:round/>
            <a:headEnd len="sm" w="sm" type="none"/>
            <a:tailEnd len="sm" w="sm" type="none"/>
          </a:ln>
        </p:spPr>
        <p:txBody>
          <a:bodyPr anchorCtr="1" anchor="ctr" bIns="182875" lIns="182875" spcFirstLastPara="1" rIns="182875" wrap="square" tIns="182875">
            <a:normAutofit/>
          </a:bodyPr>
          <a:lstStyle>
            <a:lvl1pPr lvl="0" algn="ctr">
              <a:lnSpc>
                <a:spcPct val="90000"/>
              </a:lnSpc>
              <a:spcBef>
                <a:spcPts val="0"/>
              </a:spcBef>
              <a:spcAft>
                <a:spcPts val="0"/>
              </a:spcAft>
              <a:buClr>
                <a:srgbClr val="262626"/>
              </a:buClr>
              <a:buSzPts val="2100"/>
              <a:buFont typeface="Gill Sans"/>
              <a:buNone/>
              <a:defRPr sz="21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57"/>
          <p:cNvSpPr txBox="1"/>
          <p:nvPr>
            <p:ph idx="1" type="body"/>
          </p:nvPr>
        </p:nvSpPr>
        <p:spPr>
          <a:xfrm>
            <a:off x="5052060" y="804672"/>
            <a:ext cx="3611880" cy="5248656"/>
          </a:xfrm>
          <a:prstGeom prst="rect">
            <a:avLst/>
          </a:prstGeom>
          <a:noFill/>
          <a:ln>
            <a:noFill/>
          </a:ln>
        </p:spPr>
        <p:txBody>
          <a:bodyPr anchorCtr="0" anchor="t" bIns="45700" lIns="91425" spcFirstLastPara="1" rIns="91425" wrap="square" tIns="45700">
            <a:normAutofit/>
          </a:bodyPr>
          <a:lstStyle>
            <a:lvl1pPr indent="-349250" lvl="0" marL="457200" algn="l">
              <a:lnSpc>
                <a:spcPct val="100000"/>
              </a:lnSpc>
              <a:spcBef>
                <a:spcPts val="1000"/>
              </a:spcBef>
              <a:spcAft>
                <a:spcPts val="0"/>
              </a:spcAft>
              <a:buSzPts val="1900"/>
              <a:buChar char="•"/>
              <a:defRPr sz="1900">
                <a:solidFill>
                  <a:schemeClr val="dk1"/>
                </a:solidFill>
              </a:defRPr>
            </a:lvl1pPr>
            <a:lvl2pPr indent="-330200" lvl="1" marL="914400" algn="l">
              <a:lnSpc>
                <a:spcPct val="100000"/>
              </a:lnSpc>
              <a:spcBef>
                <a:spcPts val="1000"/>
              </a:spcBef>
              <a:spcAft>
                <a:spcPts val="0"/>
              </a:spcAft>
              <a:buSzPts val="1600"/>
              <a:buChar char="•"/>
              <a:defRPr sz="1600">
                <a:solidFill>
                  <a:schemeClr val="dk1"/>
                </a:solidFill>
              </a:defRPr>
            </a:lvl2pPr>
            <a:lvl3pPr indent="-330200" lvl="2" marL="1371600" algn="l">
              <a:lnSpc>
                <a:spcPct val="100000"/>
              </a:lnSpc>
              <a:spcBef>
                <a:spcPts val="1000"/>
              </a:spcBef>
              <a:spcAft>
                <a:spcPts val="0"/>
              </a:spcAft>
              <a:buSzPts val="1600"/>
              <a:buChar char="•"/>
              <a:defRPr sz="1600">
                <a:solidFill>
                  <a:schemeClr val="dk1"/>
                </a:solidFill>
              </a:defRPr>
            </a:lvl3pPr>
            <a:lvl4pPr indent="-330200" lvl="3" marL="1828800" algn="l">
              <a:lnSpc>
                <a:spcPct val="100000"/>
              </a:lnSpc>
              <a:spcBef>
                <a:spcPts val="1000"/>
              </a:spcBef>
              <a:spcAft>
                <a:spcPts val="0"/>
              </a:spcAft>
              <a:buSzPts val="1600"/>
              <a:buChar char="•"/>
              <a:defRPr sz="1600">
                <a:solidFill>
                  <a:schemeClr val="dk1"/>
                </a:solidFill>
              </a:defRPr>
            </a:lvl4pPr>
            <a:lvl5pPr indent="-330200" lvl="4" marL="2286000" algn="l">
              <a:lnSpc>
                <a:spcPct val="100000"/>
              </a:lnSpc>
              <a:spcBef>
                <a:spcPts val="1000"/>
              </a:spcBef>
              <a:spcAft>
                <a:spcPts val="0"/>
              </a:spcAft>
              <a:buSzPts val="1600"/>
              <a:buChar char="•"/>
              <a:defRPr sz="1600">
                <a:solidFill>
                  <a:schemeClr val="dk1"/>
                </a:solidFill>
              </a:defRPr>
            </a:lvl5pPr>
            <a:lvl6pPr indent="-330200" lvl="5" marL="2743200" algn="l">
              <a:lnSpc>
                <a:spcPct val="100000"/>
              </a:lnSpc>
              <a:spcBef>
                <a:spcPts val="1000"/>
              </a:spcBef>
              <a:spcAft>
                <a:spcPts val="0"/>
              </a:spcAft>
              <a:buSzPts val="1600"/>
              <a:buChar char="•"/>
              <a:defRPr sz="1600"/>
            </a:lvl6pPr>
            <a:lvl7pPr indent="-330200" lvl="6" marL="3200400" algn="l">
              <a:lnSpc>
                <a:spcPct val="100000"/>
              </a:lnSpc>
              <a:spcBef>
                <a:spcPts val="1000"/>
              </a:spcBef>
              <a:spcAft>
                <a:spcPts val="0"/>
              </a:spcAft>
              <a:buSzPts val="1600"/>
              <a:buChar char="•"/>
              <a:defRPr sz="1600"/>
            </a:lvl7pPr>
            <a:lvl8pPr indent="-330200" lvl="7" marL="3657600" algn="l">
              <a:lnSpc>
                <a:spcPct val="100000"/>
              </a:lnSpc>
              <a:spcBef>
                <a:spcPts val="1000"/>
              </a:spcBef>
              <a:spcAft>
                <a:spcPts val="0"/>
              </a:spcAft>
              <a:buSzPts val="1600"/>
              <a:buChar char="•"/>
              <a:defRPr sz="1600"/>
            </a:lvl8pPr>
            <a:lvl9pPr indent="-330200" lvl="8" marL="4114800" algn="l">
              <a:lnSpc>
                <a:spcPct val="100000"/>
              </a:lnSpc>
              <a:spcBef>
                <a:spcPts val="1000"/>
              </a:spcBef>
              <a:spcAft>
                <a:spcPts val="0"/>
              </a:spcAft>
              <a:buSzPts val="1600"/>
              <a:buChar char="•"/>
              <a:defRPr sz="1600"/>
            </a:lvl9pPr>
          </a:lstStyle>
          <a:p/>
        </p:txBody>
      </p:sp>
      <p:sp>
        <p:nvSpPr>
          <p:cNvPr id="62" name="Google Shape;62;p57"/>
          <p:cNvSpPr txBox="1"/>
          <p:nvPr>
            <p:ph idx="2" type="body"/>
          </p:nvPr>
        </p:nvSpPr>
        <p:spPr>
          <a:xfrm>
            <a:off x="862965" y="3549918"/>
            <a:ext cx="2846070" cy="2194036"/>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262626"/>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63" name="Google Shape;63;p57"/>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7"/>
          <p:cNvSpPr txBox="1"/>
          <p:nvPr>
            <p:ph idx="11" type="ftr"/>
          </p:nvPr>
        </p:nvSpPr>
        <p:spPr>
          <a:xfrm>
            <a:off x="640703" y="6236208"/>
            <a:ext cx="3806398" cy="320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6" name="Shape 66"/>
        <p:cNvGrpSpPr/>
        <p:nvPr/>
      </p:nvGrpSpPr>
      <p:grpSpPr>
        <a:xfrm>
          <a:off x="0" y="0"/>
          <a:ext cx="0" cy="0"/>
          <a:chOff x="0" y="0"/>
          <a:chExt cx="0" cy="0"/>
        </a:xfrm>
      </p:grpSpPr>
      <p:sp>
        <p:nvSpPr>
          <p:cNvPr id="67" name="Google Shape;67;p58"/>
          <p:cNvSpPr txBox="1"/>
          <p:nvPr>
            <p:ph type="title"/>
          </p:nvPr>
        </p:nvSpPr>
        <p:spPr>
          <a:xfrm>
            <a:off x="640080" y="2243828"/>
            <a:ext cx="3291840" cy="1143000"/>
          </a:xfrm>
          <a:prstGeom prst="rect">
            <a:avLst/>
          </a:prstGeom>
          <a:solidFill>
            <a:srgbClr val="FFFFFF"/>
          </a:solidFill>
          <a:ln cap="flat" cmpd="sng" w="9525">
            <a:solidFill>
              <a:srgbClr val="262626"/>
            </a:solidFill>
            <a:prstDash val="solid"/>
            <a:round/>
            <a:headEnd len="sm" w="sm" type="none"/>
            <a:tailEnd len="sm" w="sm" type="none"/>
          </a:ln>
        </p:spPr>
        <p:txBody>
          <a:bodyPr anchorCtr="1" anchor="ctr" bIns="182875" lIns="182875" spcFirstLastPara="1" rIns="182875" wrap="square" tIns="182875">
            <a:noAutofit/>
          </a:bodyPr>
          <a:lstStyle>
            <a:lvl1pPr lvl="0" algn="ctr">
              <a:lnSpc>
                <a:spcPct val="90000"/>
              </a:lnSpc>
              <a:spcBef>
                <a:spcPts val="0"/>
              </a:spcBef>
              <a:spcAft>
                <a:spcPts val="0"/>
              </a:spcAft>
              <a:buClr>
                <a:srgbClr val="262626"/>
              </a:buClr>
              <a:buSzPts val="2100"/>
              <a:buFont typeface="Gill Sans"/>
              <a:buNone/>
              <a:defRPr sz="21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8"/>
          <p:cNvSpPr/>
          <p:nvPr>
            <p:ph idx="2" type="pic"/>
          </p:nvPr>
        </p:nvSpPr>
        <p:spPr>
          <a:xfrm>
            <a:off x="4572000" y="0"/>
            <a:ext cx="4576573" cy="6858000"/>
          </a:xfrm>
          <a:prstGeom prst="rect">
            <a:avLst/>
          </a:prstGeom>
          <a:solidFill>
            <a:schemeClr val="lt1"/>
          </a:solidFill>
          <a:ln>
            <a:noFill/>
          </a:ln>
        </p:spPr>
      </p:sp>
      <p:sp>
        <p:nvSpPr>
          <p:cNvPr id="69" name="Google Shape;69;p58"/>
          <p:cNvSpPr txBox="1"/>
          <p:nvPr>
            <p:ph idx="1" type="body"/>
          </p:nvPr>
        </p:nvSpPr>
        <p:spPr>
          <a:xfrm>
            <a:off x="862965" y="3549919"/>
            <a:ext cx="2846070" cy="2194037"/>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262626"/>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70" name="Google Shape;70;p58"/>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8"/>
          <p:cNvSpPr txBox="1"/>
          <p:nvPr>
            <p:ph idx="11" type="ftr"/>
          </p:nvPr>
        </p:nvSpPr>
        <p:spPr>
          <a:xfrm>
            <a:off x="640080" y="6236208"/>
            <a:ext cx="3803904" cy="320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3" name="Shape 73"/>
        <p:cNvGrpSpPr/>
        <p:nvPr/>
      </p:nvGrpSpPr>
      <p:grpSpPr>
        <a:xfrm>
          <a:off x="0" y="0"/>
          <a:ext cx="0" cy="0"/>
          <a:chOff x="0" y="0"/>
          <a:chExt cx="0" cy="0"/>
        </a:xfrm>
      </p:grpSpPr>
      <p:sp>
        <p:nvSpPr>
          <p:cNvPr id="74" name="Google Shape;74;p59"/>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9"/>
          <p:cNvSpPr txBox="1"/>
          <p:nvPr>
            <p:ph idx="1" type="body"/>
          </p:nvPr>
        </p:nvSpPr>
        <p:spPr>
          <a:xfrm rot="5400000">
            <a:off x="3023931" y="1220159"/>
            <a:ext cx="3101983" cy="5937755"/>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76" name="Google Shape;76;p59"/>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9"/>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9" name="Shape 79"/>
        <p:cNvGrpSpPr/>
        <p:nvPr/>
      </p:nvGrpSpPr>
      <p:grpSpPr>
        <a:xfrm>
          <a:off x="0" y="0"/>
          <a:ext cx="0" cy="0"/>
          <a:chOff x="0" y="0"/>
          <a:chExt cx="0" cy="0"/>
        </a:xfrm>
      </p:grpSpPr>
      <p:sp>
        <p:nvSpPr>
          <p:cNvPr id="80" name="Google Shape;80;p60"/>
          <p:cNvSpPr txBox="1"/>
          <p:nvPr>
            <p:ph type="title"/>
          </p:nvPr>
        </p:nvSpPr>
        <p:spPr>
          <a:xfrm rot="5400000">
            <a:off x="4525077" y="2902017"/>
            <a:ext cx="4983480" cy="1053966"/>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60"/>
          <p:cNvSpPr txBox="1"/>
          <p:nvPr>
            <p:ph idx="1" type="body"/>
          </p:nvPr>
        </p:nvSpPr>
        <p:spPr>
          <a:xfrm rot="5400000">
            <a:off x="1472393" y="1070913"/>
            <a:ext cx="4983480" cy="4716174"/>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82" name="Google Shape;82;p60"/>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0"/>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6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2F2F2"/>
        </a:solidFill>
      </p:bgPr>
    </p:bg>
    <p:spTree>
      <p:nvGrpSpPr>
        <p:cNvPr id="9" name="Shape 9"/>
        <p:cNvGrpSpPr/>
        <p:nvPr/>
      </p:nvGrpSpPr>
      <p:grpSpPr>
        <a:xfrm>
          <a:off x="0" y="0"/>
          <a:ext cx="0" cy="0"/>
          <a:chOff x="0" y="0"/>
          <a:chExt cx="0" cy="0"/>
        </a:xfrm>
      </p:grpSpPr>
      <p:sp>
        <p:nvSpPr>
          <p:cNvPr id="10" name="Google Shape;10;p49"/>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marR="0" rtl="0" algn="ctr">
              <a:lnSpc>
                <a:spcPct val="90000"/>
              </a:lnSpc>
              <a:spcBef>
                <a:spcPts val="0"/>
              </a:spcBef>
              <a:spcAft>
                <a:spcPts val="0"/>
              </a:spcAft>
              <a:buClr>
                <a:srgbClr val="262626"/>
              </a:buClr>
              <a:buSzPts val="2600"/>
              <a:buFont typeface="Gill Sans"/>
              <a:buNone/>
              <a:defRPr b="0" i="0" sz="2600" u="none" cap="none" strike="noStrike">
                <a:solidFill>
                  <a:srgbClr val="262626"/>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9"/>
          <p:cNvSpPr txBox="1"/>
          <p:nvPr>
            <p:ph idx="1" type="body"/>
          </p:nvPr>
        </p:nvSpPr>
        <p:spPr>
          <a:xfrm>
            <a:off x="1606045" y="2638045"/>
            <a:ext cx="5937755" cy="3101983"/>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2"/>
              </a:buClr>
              <a:buSzPts val="1800"/>
              <a:buFont typeface="Arial"/>
              <a:buChar char="•"/>
              <a:defRPr b="0" i="0" sz="1800" u="none" cap="none" strike="noStrike">
                <a:solidFill>
                  <a:srgbClr val="262626"/>
                </a:solidFill>
                <a:latin typeface="Gill Sans"/>
                <a:ea typeface="Gill Sans"/>
                <a:cs typeface="Gill Sans"/>
                <a:sym typeface="Gill Sans"/>
              </a:defRPr>
            </a:lvl1pPr>
            <a:lvl2pPr indent="-330200" lvl="1" marL="9144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2pPr>
            <a:lvl3pPr indent="-330200" lvl="2" marL="13716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3pPr>
            <a:lvl4pPr indent="-330200" lvl="3" marL="18288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4pPr>
            <a:lvl5pPr indent="-330200" lvl="4" marL="22860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5pPr>
            <a:lvl6pPr indent="-330200" lvl="5" marL="27432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6pPr>
            <a:lvl7pPr indent="-330200" lvl="6" marL="32004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7pPr>
            <a:lvl8pPr indent="-330200" lvl="7" marL="36576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8pPr>
            <a:lvl9pPr indent="-330200" lvl="8" marL="41148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9pPr>
          </a:lstStyle>
          <a:p/>
        </p:txBody>
      </p:sp>
      <p:sp>
        <p:nvSpPr>
          <p:cNvPr id="12" name="Google Shape;12;p49"/>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3" name="Google Shape;13;p49"/>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4" name="Google Shape;14;p4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marR="0" rtl="0" algn="ctr">
              <a:spcBef>
                <a:spcPts val="0"/>
              </a:spcBef>
              <a:buNone/>
              <a:defRPr b="0" i="0" sz="1100" u="none" cap="none" strike="noStrike">
                <a:solidFill>
                  <a:srgbClr val="FFFFFF"/>
                </a:solidFill>
                <a:latin typeface="Gill Sans"/>
                <a:ea typeface="Gill Sans"/>
                <a:cs typeface="Gill Sans"/>
                <a:sym typeface="Gill Sans"/>
              </a:defRPr>
            </a:lvl1pPr>
            <a:lvl2pPr indent="0" lvl="1" marL="0" marR="0" rtl="0" algn="ctr">
              <a:spcBef>
                <a:spcPts val="0"/>
              </a:spcBef>
              <a:buNone/>
              <a:defRPr b="0" i="0" sz="1100" u="none" cap="none" strike="noStrike">
                <a:solidFill>
                  <a:srgbClr val="FFFFFF"/>
                </a:solidFill>
                <a:latin typeface="Gill Sans"/>
                <a:ea typeface="Gill Sans"/>
                <a:cs typeface="Gill Sans"/>
                <a:sym typeface="Gill Sans"/>
              </a:defRPr>
            </a:lvl2pPr>
            <a:lvl3pPr indent="0" lvl="2" marL="0" marR="0" rtl="0" algn="ctr">
              <a:spcBef>
                <a:spcPts val="0"/>
              </a:spcBef>
              <a:buNone/>
              <a:defRPr b="0" i="0" sz="1100" u="none" cap="none" strike="noStrike">
                <a:solidFill>
                  <a:srgbClr val="FFFFFF"/>
                </a:solidFill>
                <a:latin typeface="Gill Sans"/>
                <a:ea typeface="Gill Sans"/>
                <a:cs typeface="Gill Sans"/>
                <a:sym typeface="Gill Sans"/>
              </a:defRPr>
            </a:lvl3pPr>
            <a:lvl4pPr indent="0" lvl="3" marL="0" marR="0" rtl="0" algn="ctr">
              <a:spcBef>
                <a:spcPts val="0"/>
              </a:spcBef>
              <a:buNone/>
              <a:defRPr b="0" i="0" sz="1100" u="none" cap="none" strike="noStrike">
                <a:solidFill>
                  <a:srgbClr val="FFFFFF"/>
                </a:solidFill>
                <a:latin typeface="Gill Sans"/>
                <a:ea typeface="Gill Sans"/>
                <a:cs typeface="Gill Sans"/>
                <a:sym typeface="Gill Sans"/>
              </a:defRPr>
            </a:lvl4pPr>
            <a:lvl5pPr indent="0" lvl="4" marL="0" marR="0" rtl="0" algn="ctr">
              <a:spcBef>
                <a:spcPts val="0"/>
              </a:spcBef>
              <a:buNone/>
              <a:defRPr b="0" i="0" sz="1100" u="none" cap="none" strike="noStrike">
                <a:solidFill>
                  <a:srgbClr val="FFFFFF"/>
                </a:solidFill>
                <a:latin typeface="Gill Sans"/>
                <a:ea typeface="Gill Sans"/>
                <a:cs typeface="Gill Sans"/>
                <a:sym typeface="Gill Sans"/>
              </a:defRPr>
            </a:lvl5pPr>
            <a:lvl6pPr indent="0" lvl="5" marL="0" marR="0" rtl="0" algn="ctr">
              <a:spcBef>
                <a:spcPts val="0"/>
              </a:spcBef>
              <a:buNone/>
              <a:defRPr b="0" i="0" sz="1100" u="none" cap="none" strike="noStrike">
                <a:solidFill>
                  <a:srgbClr val="FFFFFF"/>
                </a:solidFill>
                <a:latin typeface="Gill Sans"/>
                <a:ea typeface="Gill Sans"/>
                <a:cs typeface="Gill Sans"/>
                <a:sym typeface="Gill Sans"/>
              </a:defRPr>
            </a:lvl6pPr>
            <a:lvl7pPr indent="0" lvl="6" marL="0" marR="0" rtl="0" algn="ctr">
              <a:spcBef>
                <a:spcPts val="0"/>
              </a:spcBef>
              <a:buNone/>
              <a:defRPr b="0" i="0" sz="1100" u="none" cap="none" strike="noStrike">
                <a:solidFill>
                  <a:srgbClr val="FFFFFF"/>
                </a:solidFill>
                <a:latin typeface="Gill Sans"/>
                <a:ea typeface="Gill Sans"/>
                <a:cs typeface="Gill Sans"/>
                <a:sym typeface="Gill Sans"/>
              </a:defRPr>
            </a:lvl7pPr>
            <a:lvl8pPr indent="0" lvl="7" marL="0" marR="0" rtl="0" algn="ctr">
              <a:spcBef>
                <a:spcPts val="0"/>
              </a:spcBef>
              <a:buNone/>
              <a:defRPr b="0" i="0" sz="1100" u="none" cap="none" strike="noStrike">
                <a:solidFill>
                  <a:srgbClr val="FFFFFF"/>
                </a:solidFill>
                <a:latin typeface="Gill Sans"/>
                <a:ea typeface="Gill Sans"/>
                <a:cs typeface="Gill Sans"/>
                <a:sym typeface="Gill Sans"/>
              </a:defRPr>
            </a:lvl8pPr>
            <a:lvl9pPr indent="0" lvl="8" marL="0" marR="0" rtl="0" algn="ctr">
              <a:spcBef>
                <a:spcPts val="0"/>
              </a:spcBef>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mc:Choice Requires="p14">
      <p:transition spd="slow" p14:dur="700">
        <p:fade/>
      </p:transition>
    </mc:Choice>
    <mc:Fallback>
      <p:transition spd="slow">
        <p:fade/>
      </p:transition>
    </mc:Fallback>
  </mc:AlternateConten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type="ctrTitle"/>
          </p:nvPr>
        </p:nvSpPr>
        <p:spPr>
          <a:xfrm>
            <a:off x="1427932" y="1256735"/>
            <a:ext cx="6430966" cy="196266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p>
            <a:pPr indent="0" lvl="0" marL="0" rtl="0" algn="ctr">
              <a:lnSpc>
                <a:spcPct val="90000"/>
              </a:lnSpc>
              <a:spcBef>
                <a:spcPts val="0"/>
              </a:spcBef>
              <a:spcAft>
                <a:spcPts val="0"/>
              </a:spcAft>
              <a:buClr>
                <a:srgbClr val="C00000"/>
              </a:buClr>
              <a:buSzPts val="3500"/>
              <a:buFont typeface="Gill Sans"/>
              <a:buNone/>
            </a:pPr>
            <a:r>
              <a:rPr lang="en-US">
                <a:solidFill>
                  <a:srgbClr val="C00000"/>
                </a:solidFill>
              </a:rPr>
              <a:t>ENERGY, ENVIRONMENT </a:t>
            </a:r>
            <a:br>
              <a:rPr lang="en-US">
                <a:solidFill>
                  <a:srgbClr val="C00000"/>
                </a:solidFill>
              </a:rPr>
            </a:br>
            <a:r>
              <a:rPr lang="en-US">
                <a:solidFill>
                  <a:srgbClr val="C00000"/>
                </a:solidFill>
              </a:rPr>
              <a:t>AND </a:t>
            </a:r>
            <a:br>
              <a:rPr lang="en-US">
                <a:solidFill>
                  <a:srgbClr val="C00000"/>
                </a:solidFill>
              </a:rPr>
            </a:br>
            <a:r>
              <a:rPr lang="en-US">
                <a:solidFill>
                  <a:srgbClr val="C00000"/>
                </a:solidFill>
              </a:rPr>
              <a:t>SOCIETY</a:t>
            </a:r>
            <a:endParaRPr/>
          </a:p>
        </p:txBody>
      </p:sp>
      <p:sp>
        <p:nvSpPr>
          <p:cNvPr id="90" name="Google Shape;90;p1"/>
          <p:cNvSpPr txBox="1"/>
          <p:nvPr>
            <p:ph idx="1" type="subTitle"/>
          </p:nvPr>
        </p:nvSpPr>
        <p:spPr>
          <a:xfrm>
            <a:off x="885311" y="3350525"/>
            <a:ext cx="7373377" cy="1813794"/>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800"/>
              <a:buNone/>
            </a:pPr>
            <a:r>
              <a:rPr lang="en-US" sz="2800">
                <a:solidFill>
                  <a:schemeClr val="dk1"/>
                </a:solidFill>
              </a:rPr>
              <a:t>Chapter - 6</a:t>
            </a:r>
            <a:endParaRPr/>
          </a:p>
          <a:p>
            <a:pPr indent="0" lvl="0" marL="0" rtl="0" algn="ctr">
              <a:lnSpc>
                <a:spcPct val="100000"/>
              </a:lnSpc>
              <a:spcBef>
                <a:spcPts val="1000"/>
              </a:spcBef>
              <a:spcAft>
                <a:spcPts val="0"/>
              </a:spcAft>
              <a:buSzPts val="2800"/>
              <a:buNone/>
            </a:pPr>
            <a:r>
              <a:rPr i="1" lang="en-US" sz="2800">
                <a:solidFill>
                  <a:schemeClr val="dk1"/>
                </a:solidFill>
              </a:rPr>
              <a:t>Solar Cell (PV Technology)</a:t>
            </a:r>
            <a:endParaRPr/>
          </a:p>
          <a:p>
            <a:pPr indent="0" lvl="0" marL="0" rtl="0" algn="ctr">
              <a:lnSpc>
                <a:spcPct val="100000"/>
              </a:lnSpc>
              <a:spcBef>
                <a:spcPts val="1000"/>
              </a:spcBef>
              <a:spcAft>
                <a:spcPts val="0"/>
              </a:spcAft>
              <a:buSzPts val="2800"/>
              <a:buNone/>
            </a:pPr>
            <a:r>
              <a:t/>
            </a:r>
            <a:endParaRPr sz="2800"/>
          </a:p>
          <a:p>
            <a:pPr indent="0" lvl="0" marL="0" rtl="0" algn="ctr">
              <a:lnSpc>
                <a:spcPct val="100000"/>
              </a:lnSpc>
              <a:spcBef>
                <a:spcPts val="1000"/>
              </a:spcBef>
              <a:spcAft>
                <a:spcPts val="0"/>
              </a:spcAft>
              <a:buSzPts val="2800"/>
              <a:buNone/>
            </a:pPr>
            <a:r>
              <a:rPr lang="en-US" sz="2800"/>
              <a:t>Assoc. Prof. Manchan Tiwari</a:t>
            </a:r>
            <a:endParaRPr/>
          </a:p>
          <a:p>
            <a:pPr indent="0" lvl="0" marL="0" rtl="0" algn="ctr">
              <a:lnSpc>
                <a:spcPct val="100000"/>
              </a:lnSpc>
              <a:spcBef>
                <a:spcPts val="1000"/>
              </a:spcBef>
              <a:spcAft>
                <a:spcPts val="0"/>
              </a:spcAft>
              <a:buSzPts val="2800"/>
              <a:buNone/>
            </a:pPr>
            <a:r>
              <a:rPr lang="en-US" sz="2800"/>
              <a:t>Kathmandu Engineering College</a:t>
            </a:r>
            <a:endParaRPr/>
          </a:p>
          <a:p>
            <a:pPr indent="0" lvl="0" marL="0" rtl="0" algn="ctr">
              <a:lnSpc>
                <a:spcPct val="100000"/>
              </a:lnSpc>
              <a:spcBef>
                <a:spcPts val="1000"/>
              </a:spcBef>
              <a:spcAft>
                <a:spcPts val="0"/>
              </a:spcAft>
              <a:buSzPts val="2800"/>
              <a:buNone/>
            </a:pPr>
            <a:r>
              <a:rPr lang="en-US" sz="2800"/>
              <a:t>Nepal</a:t>
            </a:r>
            <a:endParaRPr/>
          </a:p>
        </p:txBody>
      </p:sp>
      <p:sp>
        <p:nvSpPr>
          <p:cNvPr id="91" name="Google Shape;91;p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1325491" y="304800"/>
            <a:ext cx="6493018" cy="1272772"/>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LEARNING OBJECTIVES OF THE LECTURE</a:t>
            </a:r>
            <a:endParaRPr/>
          </a:p>
        </p:txBody>
      </p:sp>
      <p:sp>
        <p:nvSpPr>
          <p:cNvPr id="97" name="Google Shape;97;p2"/>
          <p:cNvSpPr txBox="1"/>
          <p:nvPr>
            <p:ph idx="1" type="body"/>
          </p:nvPr>
        </p:nvSpPr>
        <p:spPr>
          <a:xfrm>
            <a:off x="609600" y="1905000"/>
            <a:ext cx="7996272" cy="4114800"/>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Solar Photovoltaics</a:t>
            </a:r>
            <a:endParaRPr/>
          </a:p>
          <a:p>
            <a:pPr indent="-342900" lvl="0" marL="342900" marR="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Solar PV Cell, Module and Array</a:t>
            </a:r>
            <a:endParaRPr/>
          </a:p>
          <a:p>
            <a:pPr indent="-342900" lvl="0" marL="342900" marR="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Types of Solar Cell</a:t>
            </a:r>
            <a:endParaRPr/>
          </a:p>
          <a:p>
            <a:pPr indent="-342900" lvl="0" marL="342900" marR="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Solar PV Systems</a:t>
            </a:r>
            <a:endParaRPr/>
          </a:p>
          <a:p>
            <a:pPr indent="0" lvl="0" marL="0" rtl="0" algn="l">
              <a:lnSpc>
                <a:spcPct val="100000"/>
              </a:lnSpc>
              <a:spcBef>
                <a:spcPts val="1600"/>
              </a:spcBef>
              <a:spcAft>
                <a:spcPts val="0"/>
              </a:spcAft>
              <a:buSzPts val="2800"/>
              <a:buNone/>
            </a:pPr>
            <a:r>
              <a:t/>
            </a:r>
            <a:endParaRPr sz="2800"/>
          </a:p>
        </p:txBody>
      </p:sp>
      <p:sp>
        <p:nvSpPr>
          <p:cNvPr id="98" name="Google Shape;98;p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PHOTOVOLTAICS</a:t>
            </a:r>
            <a:endParaRPr/>
          </a:p>
        </p:txBody>
      </p:sp>
      <p:sp>
        <p:nvSpPr>
          <p:cNvPr id="104" name="Google Shape;104;p3"/>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0000"/>
              </a:lnSpc>
              <a:spcBef>
                <a:spcPts val="0"/>
              </a:spcBef>
              <a:spcAft>
                <a:spcPts val="0"/>
              </a:spcAft>
              <a:buSzPts val="2200"/>
              <a:buChar char="•"/>
            </a:pPr>
            <a:r>
              <a:rPr lang="en-US" sz="2200">
                <a:latin typeface="Times New Roman"/>
                <a:ea typeface="Times New Roman"/>
                <a:cs typeface="Times New Roman"/>
                <a:sym typeface="Times New Roman"/>
              </a:rPr>
              <a:t>Solar photovoltaics refers to utilization of solar radiation to generate electrical energy using conversion device such as solar photovoltaic (PV) cell. </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The amount of electricity or electrical energy generated depends on intensity of solar radiation, size of solar cell, type of semiconductor material and ambient temperature (Sharma &amp; Hasan, 2009). </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Unlike most of the electricity generation systems, the solar PV cell does not need working fluid such as steam or air, or any mechanical cycle for the conversion of the primary solar energy into electricity. </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Hence, a photovoltaic system is reliable, simple and convenient without any moving parts (Singal, 2011). Solar cell is a basic unit of a photovoltaic system.</a:t>
            </a:r>
            <a:endParaRPr/>
          </a:p>
          <a:p>
            <a:pPr indent="-101600" lvl="0" marL="228600" rtl="0" algn="just">
              <a:lnSpc>
                <a:spcPct val="100000"/>
              </a:lnSpc>
              <a:spcBef>
                <a:spcPts val="1000"/>
              </a:spcBef>
              <a:spcAft>
                <a:spcPts val="0"/>
              </a:spcAft>
              <a:buSzPts val="2000"/>
              <a:buNone/>
            </a:pPr>
            <a:r>
              <a:t/>
            </a:r>
            <a:endParaRPr sz="2000"/>
          </a:p>
        </p:txBody>
      </p:sp>
      <p:sp>
        <p:nvSpPr>
          <p:cNvPr id="105" name="Google Shape;105;p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4"/>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ENERGY IN LIGHT (PHOTON ENERGY)</a:t>
            </a:r>
            <a:endParaRPr/>
          </a:p>
        </p:txBody>
      </p:sp>
      <p:sp>
        <p:nvSpPr>
          <p:cNvPr id="111" name="Google Shape;111;p4"/>
          <p:cNvSpPr txBox="1"/>
          <p:nvPr>
            <p:ph idx="1" type="body"/>
          </p:nvPr>
        </p:nvSpPr>
        <p:spPr>
          <a:xfrm>
            <a:off x="304800" y="1878008"/>
            <a:ext cx="8534400" cy="4446592"/>
          </a:xfrm>
          <a:prstGeom prst="rect">
            <a:avLst/>
          </a:prstGeom>
          <a:blipFill rotWithShape="1">
            <a:blip r:embed="rId3">
              <a:alphaModFix/>
            </a:blip>
            <a:stretch>
              <a:fillRect b="0" l="-570" r="-570" t="-1917"/>
            </a:stretch>
          </a:blip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1800"/>
              <a:buChar char="•"/>
            </a:pPr>
            <a:r>
              <a:rPr lang="en-US"/>
              <a:t> </a:t>
            </a:r>
            <a:endParaRPr/>
          </a:p>
        </p:txBody>
      </p:sp>
      <p:sp>
        <p:nvSpPr>
          <p:cNvPr id="112" name="Google Shape;112;p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5"/>
          <p:cNvSpPr txBox="1"/>
          <p:nvPr>
            <p:ph type="title"/>
          </p:nvPr>
        </p:nvSpPr>
        <p:spPr>
          <a:xfrm>
            <a:off x="1603121" y="237744"/>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CELL</a:t>
            </a:r>
            <a:endParaRPr/>
          </a:p>
        </p:txBody>
      </p:sp>
      <p:sp>
        <p:nvSpPr>
          <p:cNvPr id="118" name="Google Shape;118;p5"/>
          <p:cNvSpPr txBox="1"/>
          <p:nvPr>
            <p:ph idx="1" type="body"/>
          </p:nvPr>
        </p:nvSpPr>
        <p:spPr>
          <a:xfrm>
            <a:off x="304799" y="1447800"/>
            <a:ext cx="8534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Solar cell is a photovoltaic device, composed of p-n semiconductor junction, which converts the light energy into electrical energy based on the principles of photovoltaic effect.</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The photovoltaic effect is the creation of voltage or electric current in a material upon exposure to light.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The photovoltaic effect can be observed in nature in a variety of materials, but the materials that have shown the best performance in sunlight are the semiconductor.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When photons from the sun are absorbed in a semiconductor, they create free electrons with higher energy.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Once the electrons are created, there must be an electric field to induce these higher electrons to flow out of the semiconductor to do useful work.</a:t>
            </a:r>
            <a:endParaRPr sz="2400"/>
          </a:p>
        </p:txBody>
      </p:sp>
      <p:sp>
        <p:nvSpPr>
          <p:cNvPr id="119" name="Google Shape;119;p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WORKING OF A SOLAR CELL</a:t>
            </a:r>
            <a:endParaRPr/>
          </a:p>
        </p:txBody>
      </p:sp>
      <p:sp>
        <p:nvSpPr>
          <p:cNvPr id="125" name="Google Shape;125;p6"/>
          <p:cNvSpPr txBox="1"/>
          <p:nvPr>
            <p:ph idx="1" type="body"/>
          </p:nvPr>
        </p:nvSpPr>
        <p:spPr>
          <a:xfrm>
            <a:off x="304800" y="1878008"/>
            <a:ext cx="37338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A solar cell consists of P-type semiconductor and n-type semiconductor. Generally, n-type are made from crystalline silicon that has been doped with tiny quantities of impurities (usually phosphorus) such that it possesses a surplus of free electrons. </a:t>
            </a:r>
            <a:endParaRPr sz="2400"/>
          </a:p>
        </p:txBody>
      </p:sp>
      <p:sp>
        <p:nvSpPr>
          <p:cNvPr id="126" name="Google Shape;126;p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127" name="Google Shape;127;p6"/>
          <p:cNvPicPr preferRelativeResize="0"/>
          <p:nvPr/>
        </p:nvPicPr>
        <p:blipFill rotWithShape="1">
          <a:blip r:embed="rId3">
            <a:alphaModFix/>
          </a:blip>
          <a:srcRect b="10419" l="8563" r="9864" t="13145"/>
          <a:stretch/>
        </p:blipFill>
        <p:spPr>
          <a:xfrm>
            <a:off x="4113876" y="1878008"/>
            <a:ext cx="4877089" cy="3532192"/>
          </a:xfrm>
          <a:prstGeom prst="rect">
            <a:avLst/>
          </a:prstGeom>
          <a:noFill/>
          <a:ln cap="flat" cmpd="sng" w="9525">
            <a:solidFill>
              <a:schemeClr val="dk1"/>
            </a:solidFill>
            <a:prstDash val="solid"/>
            <a:round/>
            <a:headEnd len="sm" w="sm" type="none"/>
            <a:tailEnd len="sm" w="sm" type="none"/>
          </a:ln>
        </p:spPr>
      </p:pic>
      <p:sp>
        <p:nvSpPr>
          <p:cNvPr id="128" name="Google Shape;128;p6"/>
          <p:cNvSpPr txBox="1"/>
          <p:nvPr/>
        </p:nvSpPr>
        <p:spPr>
          <a:xfrm>
            <a:off x="4113876" y="5555614"/>
            <a:ext cx="3580765" cy="258445"/>
          </a:xfrm>
          <a:prstGeom prst="rect">
            <a:avLst/>
          </a:prstGeom>
          <a:solidFill>
            <a:srgbClr val="FFFFFF"/>
          </a:solidFill>
          <a:ln>
            <a:noFill/>
          </a:ln>
        </p:spPr>
        <p:txBody>
          <a:bodyPr anchorCtr="0" anchor="t" bIns="0" lIns="0" spcFirstLastPara="1" rIns="0" wrap="square" tIns="0">
            <a:spAutoFit/>
          </a:bodyPr>
          <a:lstStyle/>
          <a:p>
            <a:pPr indent="0" lvl="0" marL="0" marR="0" rtl="0" algn="just">
              <a:spcBef>
                <a:spcPts val="0"/>
              </a:spcBef>
              <a:spcAft>
                <a:spcPts val="0"/>
              </a:spcAft>
              <a:buNone/>
            </a:pPr>
            <a:r>
              <a:rPr b="0" i="1" lang="en-US" sz="900" u="none" cap="none" strike="noStrike">
                <a:solidFill>
                  <a:srgbClr val="1F497D"/>
                </a:solidFill>
                <a:latin typeface="Times New Roman"/>
                <a:ea typeface="Times New Roman"/>
                <a:cs typeface="Times New Roman"/>
                <a:sym typeface="Times New Roman"/>
              </a:rPr>
              <a:t>Figure 1: Working of Solar Cell</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7"/>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WORKING OF A SOLAR CELL</a:t>
            </a:r>
            <a:endParaRPr/>
          </a:p>
        </p:txBody>
      </p:sp>
      <p:sp>
        <p:nvSpPr>
          <p:cNvPr id="134" name="Google Shape;134;p7"/>
          <p:cNvSpPr txBox="1"/>
          <p:nvPr>
            <p:ph idx="1" type="body"/>
          </p:nvPr>
        </p:nvSpPr>
        <p:spPr>
          <a:xfrm>
            <a:off x="304800" y="1878008"/>
            <a:ext cx="84582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P-type semiconductor are also made from crystalline silicon, but are doped with small amount of impurity (usually boron) which results in deficit of free electrons known are holes.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A p-n junction is created by joining the dissimilar semiconductors which sets up electric field in the region.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Although, the semiconductors can be made from other elements than silicon, we shall be considering semiconductors based on silicon for the purpose of simplicity.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Light can be considered as stream of tiny particles of energy, called photons. </a:t>
            </a:r>
            <a:endParaRPr/>
          </a:p>
          <a:p>
            <a:pPr indent="-76200" lvl="0" marL="228600" rtl="0" algn="just">
              <a:lnSpc>
                <a:spcPct val="100000"/>
              </a:lnSpc>
              <a:spcBef>
                <a:spcPts val="1000"/>
              </a:spcBef>
              <a:spcAft>
                <a:spcPts val="0"/>
              </a:spcAft>
              <a:buSzPts val="2400"/>
              <a:buNone/>
            </a:pPr>
            <a:r>
              <a:t/>
            </a:r>
            <a:endParaRPr sz="2400"/>
          </a:p>
        </p:txBody>
      </p:sp>
      <p:sp>
        <p:nvSpPr>
          <p:cNvPr id="135" name="Google Shape;135;p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8"/>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WORKING OF A SOLAR CELL</a:t>
            </a:r>
            <a:endParaRPr/>
          </a:p>
        </p:txBody>
      </p:sp>
      <p:sp>
        <p:nvSpPr>
          <p:cNvPr id="141" name="Google Shape;141;p8"/>
          <p:cNvSpPr txBox="1"/>
          <p:nvPr>
            <p:ph idx="1" type="body"/>
          </p:nvPr>
        </p:nvSpPr>
        <p:spPr>
          <a:xfrm>
            <a:off x="304800" y="1878008"/>
            <a:ext cx="84582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10000"/>
              </a:lnSpc>
              <a:spcBef>
                <a:spcPts val="0"/>
              </a:spcBef>
              <a:spcAft>
                <a:spcPts val="0"/>
              </a:spcAft>
              <a:buSzPts val="2400"/>
              <a:buChar char="•"/>
            </a:pPr>
            <a:r>
              <a:rPr lang="en-US" sz="2400">
                <a:latin typeface="Times New Roman"/>
                <a:ea typeface="Times New Roman"/>
                <a:cs typeface="Times New Roman"/>
                <a:sym typeface="Times New Roman"/>
              </a:rPr>
              <a:t>When the photons from the light fall within the p-n junction, they can transfer their energy to some of the electrons in the material so promoting them to higher energy level.</a:t>
            </a:r>
            <a:endParaRPr/>
          </a:p>
          <a:p>
            <a:pPr indent="-228600" lvl="0" marL="228600" rtl="0" algn="just">
              <a:lnSpc>
                <a:spcPct val="110000"/>
              </a:lnSpc>
              <a:spcBef>
                <a:spcPts val="1200"/>
              </a:spcBef>
              <a:spcAft>
                <a:spcPts val="0"/>
              </a:spcAft>
              <a:buSzPts val="2400"/>
              <a:buChar char="•"/>
            </a:pPr>
            <a:r>
              <a:rPr lang="en-US" sz="2400">
                <a:latin typeface="Times New Roman"/>
                <a:ea typeface="Times New Roman"/>
                <a:cs typeface="Times New Roman"/>
                <a:sym typeface="Times New Roman"/>
              </a:rPr>
              <a:t>In their excited state the electron becomes free to conduct electric current by moving through the material (Boyle, 2013). </a:t>
            </a:r>
            <a:endParaRPr/>
          </a:p>
          <a:p>
            <a:pPr indent="-228600" lvl="0" marL="228600" rtl="0" algn="just">
              <a:lnSpc>
                <a:spcPct val="110000"/>
              </a:lnSpc>
              <a:spcBef>
                <a:spcPts val="1200"/>
              </a:spcBef>
              <a:spcAft>
                <a:spcPts val="0"/>
              </a:spcAft>
              <a:buSzPts val="2400"/>
              <a:buChar char="•"/>
            </a:pPr>
            <a:r>
              <a:rPr lang="en-US" sz="2400">
                <a:latin typeface="Times New Roman"/>
                <a:ea typeface="Times New Roman"/>
                <a:cs typeface="Times New Roman"/>
                <a:sym typeface="Times New Roman"/>
              </a:rPr>
              <a:t>Due to the absorbed energy, the free electrons are liberated and when an external circuit is used, it produces the DC current. </a:t>
            </a:r>
            <a:endParaRPr/>
          </a:p>
          <a:p>
            <a:pPr indent="-228600" lvl="0" marL="228600" rtl="0" algn="just">
              <a:lnSpc>
                <a:spcPct val="110000"/>
              </a:lnSpc>
              <a:spcBef>
                <a:spcPts val="1200"/>
              </a:spcBef>
              <a:spcAft>
                <a:spcPts val="0"/>
              </a:spcAft>
              <a:buSzPts val="2400"/>
              <a:buChar char="•"/>
            </a:pPr>
            <a:r>
              <a:rPr lang="en-US" sz="2400">
                <a:latin typeface="Times New Roman"/>
                <a:ea typeface="Times New Roman"/>
                <a:cs typeface="Times New Roman"/>
                <a:sym typeface="Times New Roman"/>
              </a:rPr>
              <a:t>The DC current is converted into 240 V AC current using an inverter for different applications. </a:t>
            </a:r>
            <a:endParaRPr/>
          </a:p>
        </p:txBody>
      </p:sp>
      <p:sp>
        <p:nvSpPr>
          <p:cNvPr id="142" name="Google Shape;142;p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9"/>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WORKING OF A SOLAR CELL</a:t>
            </a:r>
            <a:endParaRPr/>
          </a:p>
        </p:txBody>
      </p:sp>
      <p:sp>
        <p:nvSpPr>
          <p:cNvPr id="148" name="Google Shape;148;p9"/>
          <p:cNvSpPr txBox="1"/>
          <p:nvPr>
            <p:ph idx="1" type="body"/>
          </p:nvPr>
        </p:nvSpPr>
        <p:spPr>
          <a:xfrm>
            <a:off x="304800" y="1878008"/>
            <a:ext cx="84582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10000"/>
              </a:lnSpc>
              <a:spcBef>
                <a:spcPts val="0"/>
              </a:spcBef>
              <a:spcAft>
                <a:spcPts val="0"/>
              </a:spcAft>
              <a:buSzPts val="2400"/>
              <a:buChar char="•"/>
            </a:pPr>
            <a:r>
              <a:rPr lang="en-US" sz="2400">
                <a:latin typeface="Times New Roman"/>
                <a:ea typeface="Times New Roman"/>
                <a:cs typeface="Times New Roman"/>
                <a:sym typeface="Times New Roman"/>
              </a:rPr>
              <a:t>Over 95% of the solar cells produced worldwide are composed of semiconductor material Silicon (Si) (Boyle, 2013). </a:t>
            </a:r>
            <a:endParaRPr/>
          </a:p>
          <a:p>
            <a:pPr indent="-228600" lvl="0" marL="228600" rtl="0" algn="just">
              <a:lnSpc>
                <a:spcPct val="110000"/>
              </a:lnSpc>
              <a:spcBef>
                <a:spcPts val="1200"/>
              </a:spcBef>
              <a:spcAft>
                <a:spcPts val="0"/>
              </a:spcAft>
              <a:buSzPts val="2400"/>
              <a:buChar char="•"/>
            </a:pPr>
            <a:r>
              <a:rPr lang="en-US" sz="2400">
                <a:latin typeface="Times New Roman"/>
                <a:ea typeface="Times New Roman"/>
                <a:cs typeface="Times New Roman"/>
                <a:sym typeface="Times New Roman"/>
              </a:rPr>
              <a:t>As abundantly found in earth’s crust, silicon has the advantage of being available in sufficient quantities. </a:t>
            </a:r>
            <a:endParaRPr/>
          </a:p>
          <a:p>
            <a:pPr indent="-228600" lvl="0" marL="228600" rtl="0" algn="just">
              <a:lnSpc>
                <a:spcPct val="110000"/>
              </a:lnSpc>
              <a:spcBef>
                <a:spcPts val="1200"/>
              </a:spcBef>
              <a:spcAft>
                <a:spcPts val="0"/>
              </a:spcAft>
              <a:buSzPts val="2400"/>
              <a:buChar char="•"/>
            </a:pPr>
            <a:r>
              <a:rPr lang="en-US" sz="2400">
                <a:latin typeface="Times New Roman"/>
                <a:ea typeface="Times New Roman"/>
                <a:cs typeface="Times New Roman"/>
                <a:sym typeface="Times New Roman"/>
              </a:rPr>
              <a:t>A commercially available solar cell with the dimensions of 15.6 cm x 15.6 cm, the electricity output is more likely rated at 0.5 V with 7 A DC current. It can produce around 3-4 Watts. </a:t>
            </a:r>
            <a:endParaRPr/>
          </a:p>
          <a:p>
            <a:pPr indent="-76200" lvl="0" marL="228600" rtl="0" algn="just">
              <a:lnSpc>
                <a:spcPct val="110000"/>
              </a:lnSpc>
              <a:spcBef>
                <a:spcPts val="1200"/>
              </a:spcBef>
              <a:spcAft>
                <a:spcPts val="0"/>
              </a:spcAft>
              <a:buSzPts val="2400"/>
              <a:buNone/>
            </a:pPr>
            <a:r>
              <a:t/>
            </a:r>
            <a:endParaRPr sz="2400">
              <a:latin typeface="Times New Roman"/>
              <a:ea typeface="Times New Roman"/>
              <a:cs typeface="Times New Roman"/>
              <a:sym typeface="Times New Roman"/>
            </a:endParaRPr>
          </a:p>
          <a:p>
            <a:pPr indent="-76200" lvl="0" marL="228600" rtl="0" algn="just">
              <a:lnSpc>
                <a:spcPct val="110000"/>
              </a:lnSpc>
              <a:spcBef>
                <a:spcPts val="1200"/>
              </a:spcBef>
              <a:spcAft>
                <a:spcPts val="0"/>
              </a:spcAft>
              <a:buSzPts val="2400"/>
              <a:buNone/>
            </a:pPr>
            <a:r>
              <a:t/>
            </a:r>
            <a:endParaRPr sz="2400">
              <a:latin typeface="Times New Roman"/>
              <a:ea typeface="Times New Roman"/>
              <a:cs typeface="Times New Roman"/>
              <a:sym typeface="Times New Roman"/>
            </a:endParaRPr>
          </a:p>
        </p:txBody>
      </p:sp>
      <p:sp>
        <p:nvSpPr>
          <p:cNvPr id="149" name="Google Shape;149;p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0"/>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SOLAR MODULE AND ARRAY</a:t>
            </a:r>
            <a:endParaRPr/>
          </a:p>
        </p:txBody>
      </p:sp>
      <p:sp>
        <p:nvSpPr>
          <p:cNvPr id="155" name="Google Shape;155;p10"/>
          <p:cNvSpPr txBox="1"/>
          <p:nvPr>
            <p:ph idx="1" type="body"/>
          </p:nvPr>
        </p:nvSpPr>
        <p:spPr>
          <a:xfrm>
            <a:off x="304800" y="1878008"/>
            <a:ext cx="38100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Number of solar cells are combined either in series or parallel to form a solar panel or module to operate at desired voltage and current output.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Standard module consists of 36 to 72 solar cells.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A P-V module is made of very thin silicon wafer of around 300 micro meter in size. </a:t>
            </a:r>
            <a:endParaRPr sz="2400"/>
          </a:p>
        </p:txBody>
      </p:sp>
      <p:sp>
        <p:nvSpPr>
          <p:cNvPr id="156" name="Google Shape;156;p1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descr="pv cell, module, panel, and array graphic" id="157" name="Google Shape;157;p10"/>
          <p:cNvPicPr preferRelativeResize="0"/>
          <p:nvPr/>
        </p:nvPicPr>
        <p:blipFill rotWithShape="1">
          <a:blip r:embed="rId3">
            <a:alphaModFix/>
          </a:blip>
          <a:srcRect b="0" l="0" r="0" t="0"/>
          <a:stretch/>
        </p:blipFill>
        <p:spPr>
          <a:xfrm>
            <a:off x="4216470" y="1772602"/>
            <a:ext cx="4733220" cy="4247198"/>
          </a:xfrm>
          <a:prstGeom prst="rect">
            <a:avLst/>
          </a:prstGeom>
          <a:noFill/>
          <a:ln>
            <a:noFill/>
          </a:ln>
        </p:spPr>
      </p:pic>
      <p:sp>
        <p:nvSpPr>
          <p:cNvPr id="158" name="Google Shape;158;p10"/>
          <p:cNvSpPr txBox="1"/>
          <p:nvPr/>
        </p:nvSpPr>
        <p:spPr>
          <a:xfrm>
            <a:off x="4213422" y="6097845"/>
            <a:ext cx="5486400" cy="30777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1" lang="en-US" sz="1400" u="none" cap="none" strike="noStrike">
                <a:solidFill>
                  <a:srgbClr val="1F497D"/>
                </a:solidFill>
                <a:latin typeface="Times New Roman"/>
                <a:ea typeface="Times New Roman"/>
                <a:cs typeface="Times New Roman"/>
                <a:sym typeface="Times New Roman"/>
              </a:rPr>
              <a:t>Figure 2: Solar Cell, Panel and Array (FSEC, 2022)</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1"/>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SOLAR MODULE AND ARRAY</a:t>
            </a:r>
            <a:endParaRPr/>
          </a:p>
        </p:txBody>
      </p:sp>
      <p:sp>
        <p:nvSpPr>
          <p:cNvPr id="164" name="Google Shape;164;p11"/>
          <p:cNvSpPr txBox="1"/>
          <p:nvPr>
            <p:ph idx="1" type="body"/>
          </p:nvPr>
        </p:nvSpPr>
        <p:spPr>
          <a:xfrm>
            <a:off x="304800" y="1878008"/>
            <a:ext cx="8301072"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50000"/>
              </a:lnSpc>
              <a:spcBef>
                <a:spcPts val="0"/>
              </a:spcBef>
              <a:spcAft>
                <a:spcPts val="0"/>
              </a:spcAft>
              <a:buSzPts val="2400"/>
              <a:buChar char="•"/>
            </a:pPr>
            <a:r>
              <a:rPr lang="en-US" sz="2400">
                <a:latin typeface="Times New Roman"/>
                <a:ea typeface="Times New Roman"/>
                <a:cs typeface="Times New Roman"/>
                <a:sym typeface="Times New Roman"/>
              </a:rPr>
              <a:t>As it is very fragile, the layer of the module is protected from damage by sealing it between layer of toughed glass and layers of EVA (Ethyl Vinyl Acetate (S. Hasan &amp; Sharma, 2009). </a:t>
            </a:r>
            <a:endParaRPr/>
          </a:p>
          <a:p>
            <a:pPr indent="-228600" lvl="0" marL="228600" rtl="0" algn="just">
              <a:lnSpc>
                <a:spcPct val="150000"/>
              </a:lnSpc>
              <a:spcBef>
                <a:spcPts val="1000"/>
              </a:spcBef>
              <a:spcAft>
                <a:spcPts val="0"/>
              </a:spcAft>
              <a:buSzPts val="2400"/>
              <a:buChar char="•"/>
            </a:pPr>
            <a:r>
              <a:rPr lang="en-US" sz="2400">
                <a:latin typeface="Times New Roman"/>
                <a:ea typeface="Times New Roman"/>
                <a:cs typeface="Times New Roman"/>
                <a:sym typeface="Times New Roman"/>
              </a:rPr>
              <a:t>Below the EVA layer, an insulating sheet is provided , while whole module is attached to an outer frame to provide strength to the module</a:t>
            </a:r>
            <a:r>
              <a:rPr lang="en-US" sz="1800">
                <a:latin typeface="Times New Roman"/>
                <a:ea typeface="Times New Roman"/>
                <a:cs typeface="Times New Roman"/>
                <a:sym typeface="Times New Roman"/>
              </a:rPr>
              <a:t>. </a:t>
            </a:r>
            <a:endParaRPr/>
          </a:p>
          <a:p>
            <a:pPr indent="-228600" lvl="0" marL="228600" rtl="0" algn="just">
              <a:lnSpc>
                <a:spcPct val="150000"/>
              </a:lnSpc>
              <a:spcBef>
                <a:spcPts val="1000"/>
              </a:spcBef>
              <a:spcAft>
                <a:spcPts val="0"/>
              </a:spcAft>
              <a:buSzPts val="2400"/>
              <a:buChar char="•"/>
            </a:pPr>
            <a:r>
              <a:rPr lang="en-US" sz="2400">
                <a:latin typeface="Times New Roman"/>
                <a:ea typeface="Times New Roman"/>
                <a:cs typeface="Times New Roman"/>
                <a:sym typeface="Times New Roman"/>
              </a:rPr>
              <a:t>Solar Array is a group of similar modules connected in series and parallel to increase the power delivered by the PV system. </a:t>
            </a:r>
            <a:endParaRPr/>
          </a:p>
          <a:p>
            <a:pPr indent="-114300" lvl="0" marL="228600" rtl="0" algn="just">
              <a:lnSpc>
                <a:spcPct val="150000"/>
              </a:lnSpc>
              <a:spcBef>
                <a:spcPts val="1000"/>
              </a:spcBef>
              <a:spcAft>
                <a:spcPts val="0"/>
              </a:spcAft>
              <a:buSzPts val="1800"/>
              <a:buNone/>
            </a:pPr>
            <a:r>
              <a:t/>
            </a:r>
            <a:endParaRPr sz="1800">
              <a:latin typeface="Times New Roman"/>
              <a:ea typeface="Times New Roman"/>
              <a:cs typeface="Times New Roman"/>
              <a:sym typeface="Times New Roman"/>
            </a:endParaRPr>
          </a:p>
        </p:txBody>
      </p:sp>
      <p:sp>
        <p:nvSpPr>
          <p:cNvPr id="165" name="Google Shape;165;p1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2"/>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SOLAR MODULE AND ARRAY</a:t>
            </a:r>
            <a:endParaRPr/>
          </a:p>
        </p:txBody>
      </p:sp>
      <p:sp>
        <p:nvSpPr>
          <p:cNvPr id="171" name="Google Shape;171;p12"/>
          <p:cNvSpPr txBox="1"/>
          <p:nvPr>
            <p:ph idx="1" type="body"/>
          </p:nvPr>
        </p:nvSpPr>
        <p:spPr>
          <a:xfrm>
            <a:off x="304800" y="1878008"/>
            <a:ext cx="8301072"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50000"/>
              </a:lnSpc>
              <a:spcBef>
                <a:spcPts val="0"/>
              </a:spcBef>
              <a:spcAft>
                <a:spcPts val="0"/>
              </a:spcAft>
              <a:buSzPts val="2400"/>
              <a:buChar char="•"/>
            </a:pPr>
            <a:r>
              <a:rPr lang="en-US" sz="2400">
                <a:latin typeface="Times New Roman"/>
                <a:ea typeface="Times New Roman"/>
                <a:cs typeface="Times New Roman"/>
                <a:sym typeface="Times New Roman"/>
              </a:rPr>
              <a:t>To increase the system voltage maintaining the current, the panel are connected in series connection.</a:t>
            </a:r>
            <a:endParaRPr/>
          </a:p>
          <a:p>
            <a:pPr indent="-228600" lvl="0" marL="228600" rtl="0" algn="just">
              <a:lnSpc>
                <a:spcPct val="150000"/>
              </a:lnSpc>
              <a:spcBef>
                <a:spcPts val="0"/>
              </a:spcBef>
              <a:spcAft>
                <a:spcPts val="0"/>
              </a:spcAft>
              <a:buSzPts val="2400"/>
              <a:buChar char="•"/>
            </a:pPr>
            <a:r>
              <a:rPr lang="en-US" sz="2400">
                <a:latin typeface="Times New Roman"/>
                <a:ea typeface="Times New Roman"/>
                <a:cs typeface="Times New Roman"/>
                <a:sym typeface="Times New Roman"/>
              </a:rPr>
              <a:t>To further increase the power by increasing the system current, the panel are connected in parallel connection.</a:t>
            </a:r>
            <a:endParaRPr/>
          </a:p>
          <a:p>
            <a:pPr indent="-114300" lvl="0" marL="228600" rtl="0" algn="just">
              <a:lnSpc>
                <a:spcPct val="150000"/>
              </a:lnSpc>
              <a:spcBef>
                <a:spcPts val="1000"/>
              </a:spcBef>
              <a:spcAft>
                <a:spcPts val="0"/>
              </a:spcAft>
              <a:buSzPts val="1800"/>
              <a:buNone/>
            </a:pPr>
            <a:r>
              <a:t/>
            </a:r>
            <a:endParaRPr sz="1800">
              <a:latin typeface="Times New Roman"/>
              <a:ea typeface="Times New Roman"/>
              <a:cs typeface="Times New Roman"/>
              <a:sym typeface="Times New Roman"/>
            </a:endParaRPr>
          </a:p>
        </p:txBody>
      </p:sp>
      <p:sp>
        <p:nvSpPr>
          <p:cNvPr id="172" name="Google Shape;172;p1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3"/>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SOLAR MODULE AND ARRAY</a:t>
            </a:r>
            <a:endParaRPr/>
          </a:p>
        </p:txBody>
      </p:sp>
      <p:sp>
        <p:nvSpPr>
          <p:cNvPr id="178" name="Google Shape;178;p13"/>
          <p:cNvSpPr txBox="1"/>
          <p:nvPr>
            <p:ph idx="1" type="body"/>
          </p:nvPr>
        </p:nvSpPr>
        <p:spPr>
          <a:xfrm>
            <a:off x="304800" y="1878008"/>
            <a:ext cx="3810000" cy="4446592"/>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00000"/>
              </a:lnSpc>
              <a:spcBef>
                <a:spcPts val="0"/>
              </a:spcBef>
              <a:spcAft>
                <a:spcPts val="0"/>
              </a:spcAft>
              <a:buSzPct val="100000"/>
              <a:buChar char="•"/>
            </a:pPr>
            <a:r>
              <a:rPr lang="en-US" sz="2400">
                <a:latin typeface="Times New Roman"/>
                <a:ea typeface="Times New Roman"/>
                <a:cs typeface="Times New Roman"/>
                <a:sym typeface="Times New Roman"/>
              </a:rPr>
              <a:t>As shown in the adjacent figure, series and parallel connection of various panel of same capacity of 100 Watts and 12 V is shown. </a:t>
            </a:r>
            <a:endParaRPr/>
          </a:p>
          <a:p>
            <a:pPr indent="-228600" lvl="0" marL="228600" rtl="0" algn="just">
              <a:lnSpc>
                <a:spcPct val="100000"/>
              </a:lnSpc>
              <a:spcBef>
                <a:spcPts val="1000"/>
              </a:spcBef>
              <a:spcAft>
                <a:spcPts val="0"/>
              </a:spcAft>
              <a:buSzPct val="100000"/>
              <a:buChar char="•"/>
            </a:pPr>
            <a:r>
              <a:rPr lang="en-US" sz="2400">
                <a:latin typeface="Times New Roman"/>
                <a:ea typeface="Times New Roman"/>
                <a:cs typeface="Times New Roman"/>
                <a:sym typeface="Times New Roman"/>
              </a:rPr>
              <a:t>When two panels are used the power output is always 200 W, however the difference between series and parallel connection results in the change in output voltage hence varying the system voltage at which power generation takes place.</a:t>
            </a:r>
            <a:endParaRPr/>
          </a:p>
          <a:p>
            <a:pPr indent="-111125" lvl="0" marL="228600" rtl="0" algn="just">
              <a:lnSpc>
                <a:spcPct val="100000"/>
              </a:lnSpc>
              <a:spcBef>
                <a:spcPts val="1000"/>
              </a:spcBef>
              <a:spcAft>
                <a:spcPts val="0"/>
              </a:spcAft>
              <a:buSzPct val="100000"/>
              <a:buNone/>
            </a:pPr>
            <a:r>
              <a:t/>
            </a:r>
            <a:endParaRPr sz="2000"/>
          </a:p>
        </p:txBody>
      </p:sp>
      <p:sp>
        <p:nvSpPr>
          <p:cNvPr id="179" name="Google Shape;179;p1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descr="What is a series or parallel connection? – EPEVER Blog" id="180" name="Google Shape;180;p13"/>
          <p:cNvPicPr preferRelativeResize="0"/>
          <p:nvPr/>
        </p:nvPicPr>
        <p:blipFill rotWithShape="1">
          <a:blip r:embed="rId3">
            <a:alphaModFix/>
          </a:blip>
          <a:srcRect b="0" l="0" r="0" t="0"/>
          <a:stretch/>
        </p:blipFill>
        <p:spPr>
          <a:xfrm>
            <a:off x="4476721" y="1633220"/>
            <a:ext cx="3742055" cy="4584700"/>
          </a:xfrm>
          <a:prstGeom prst="rect">
            <a:avLst/>
          </a:prstGeom>
          <a:noFill/>
          <a:ln cap="flat" cmpd="sng" w="9525">
            <a:solidFill>
              <a:schemeClr val="dk1"/>
            </a:solidFill>
            <a:prstDash val="solid"/>
            <a:round/>
            <a:headEnd len="sm" w="sm" type="none"/>
            <a:tailEnd len="sm" w="sm" type="none"/>
          </a:ln>
        </p:spPr>
      </p:pic>
      <p:sp>
        <p:nvSpPr>
          <p:cNvPr id="181" name="Google Shape;181;p13"/>
          <p:cNvSpPr txBox="1"/>
          <p:nvPr/>
        </p:nvSpPr>
        <p:spPr>
          <a:xfrm>
            <a:off x="4519774" y="6324600"/>
            <a:ext cx="3458210" cy="258445"/>
          </a:xfrm>
          <a:prstGeom prst="rect">
            <a:avLst/>
          </a:prstGeom>
          <a:solidFill>
            <a:srgbClr val="FFFFFF"/>
          </a:solidFill>
          <a:ln>
            <a:noFill/>
          </a:ln>
        </p:spPr>
        <p:txBody>
          <a:bodyPr anchorCtr="0" anchor="t" bIns="0" lIns="0" spcFirstLastPara="1" rIns="0" wrap="square" tIns="0">
            <a:spAutoFit/>
          </a:bodyPr>
          <a:lstStyle/>
          <a:p>
            <a:pPr indent="0" lvl="0" marL="0" marR="0" rtl="0" algn="just">
              <a:spcBef>
                <a:spcPts val="0"/>
              </a:spcBef>
              <a:spcAft>
                <a:spcPts val="0"/>
              </a:spcAft>
              <a:buNone/>
            </a:pPr>
            <a:r>
              <a:rPr b="0" i="1" lang="en-US" sz="900" u="none" cap="none" strike="noStrike">
                <a:solidFill>
                  <a:srgbClr val="1F497D"/>
                </a:solidFill>
                <a:latin typeface="Times New Roman"/>
                <a:ea typeface="Times New Roman"/>
                <a:cs typeface="Times New Roman"/>
                <a:sym typeface="Times New Roman"/>
              </a:rPr>
              <a:t>Figure 3: Series and Parallel Connection of Solar Panels (EPEVER, 2019)</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4"/>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SOLAR MODULE AND ARRAY</a:t>
            </a:r>
            <a:endParaRPr/>
          </a:p>
        </p:txBody>
      </p:sp>
      <p:sp>
        <p:nvSpPr>
          <p:cNvPr id="187" name="Google Shape;187;p14"/>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fontScale="92500"/>
          </a:bodyPr>
          <a:lstStyle/>
          <a:p>
            <a:pPr indent="-228600" lvl="0" marL="228600" rtl="0" algn="just">
              <a:lnSpc>
                <a:spcPct val="150000"/>
              </a:lnSpc>
              <a:spcBef>
                <a:spcPts val="0"/>
              </a:spcBef>
              <a:spcAft>
                <a:spcPts val="0"/>
              </a:spcAft>
              <a:buSzPct val="100000"/>
              <a:buChar char="•"/>
            </a:pPr>
            <a:r>
              <a:rPr lang="en-US" sz="2400">
                <a:latin typeface="Times New Roman"/>
                <a:ea typeface="Times New Roman"/>
                <a:cs typeface="Times New Roman"/>
                <a:sym typeface="Times New Roman"/>
              </a:rPr>
              <a:t>In series connection, two panel results in system voltage of 24 V where as in parallel connection, the output voltage is 12 V.</a:t>
            </a:r>
            <a:endParaRPr/>
          </a:p>
          <a:p>
            <a:pPr indent="-228600" lvl="0" marL="228600" rtl="0" algn="just">
              <a:lnSpc>
                <a:spcPct val="150000"/>
              </a:lnSpc>
              <a:spcBef>
                <a:spcPts val="1000"/>
              </a:spcBef>
              <a:spcAft>
                <a:spcPts val="0"/>
              </a:spcAft>
              <a:buSzPct val="100000"/>
              <a:buChar char="•"/>
            </a:pPr>
            <a:r>
              <a:rPr lang="en-US" sz="2400">
                <a:latin typeface="Times New Roman"/>
                <a:ea typeface="Times New Roman"/>
                <a:cs typeface="Times New Roman"/>
                <a:sym typeface="Times New Roman"/>
              </a:rPr>
              <a:t>Consequently, the current rating of the system also changes which effects the wire sizing as well. </a:t>
            </a:r>
            <a:endParaRPr/>
          </a:p>
          <a:p>
            <a:pPr indent="-228600" lvl="0" marL="228600" rtl="0" algn="just">
              <a:lnSpc>
                <a:spcPct val="150000"/>
              </a:lnSpc>
              <a:spcBef>
                <a:spcPts val="1000"/>
              </a:spcBef>
              <a:spcAft>
                <a:spcPts val="0"/>
              </a:spcAft>
              <a:buSzPct val="100000"/>
              <a:buChar char="•"/>
            </a:pPr>
            <a:r>
              <a:rPr lang="en-US" sz="2400">
                <a:latin typeface="Times New Roman"/>
                <a:ea typeface="Times New Roman"/>
                <a:cs typeface="Times New Roman"/>
                <a:sym typeface="Times New Roman"/>
              </a:rPr>
              <a:t>In series connection the current rating is fixed while the voltage rating of the system is increase while in parallel connection, the voltage rating is fixed while the current rating is increased for the system. </a:t>
            </a:r>
            <a:endParaRPr/>
          </a:p>
          <a:p>
            <a:pPr indent="-111125" lvl="0" marL="228600" rtl="0" algn="just">
              <a:lnSpc>
                <a:spcPct val="100000"/>
              </a:lnSpc>
              <a:spcBef>
                <a:spcPts val="2000"/>
              </a:spcBef>
              <a:spcAft>
                <a:spcPts val="0"/>
              </a:spcAft>
              <a:buSzPct val="100000"/>
              <a:buNone/>
            </a:pPr>
            <a:r>
              <a:t/>
            </a:r>
            <a:endParaRPr sz="2000"/>
          </a:p>
        </p:txBody>
      </p:sp>
      <p:sp>
        <p:nvSpPr>
          <p:cNvPr id="188" name="Google Shape;188;p1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5"/>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TYPES OF SOLAR CELLS</a:t>
            </a:r>
            <a:endParaRPr/>
          </a:p>
        </p:txBody>
      </p:sp>
      <p:sp>
        <p:nvSpPr>
          <p:cNvPr id="194" name="Google Shape;194;p15"/>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lang="en-US" sz="2000">
                <a:latin typeface="Times New Roman"/>
                <a:ea typeface="Times New Roman"/>
                <a:cs typeface="Times New Roman"/>
                <a:sym typeface="Times New Roman"/>
              </a:rPr>
              <a:t>There are three types of solar cells</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Monocrystalline PV Cell</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Polycrystalline PV Cell</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Amorphous PV Cell</a:t>
            </a:r>
            <a:endParaRPr/>
          </a:p>
          <a:p>
            <a:pPr indent="0" lvl="0" marL="0" rtl="0" algn="just">
              <a:lnSpc>
                <a:spcPct val="100000"/>
              </a:lnSpc>
              <a:spcBef>
                <a:spcPts val="1000"/>
              </a:spcBef>
              <a:spcAft>
                <a:spcPts val="0"/>
              </a:spcAft>
              <a:buSzPts val="2000"/>
              <a:buNone/>
            </a:pPr>
            <a:r>
              <a:t/>
            </a:r>
            <a:endParaRPr sz="2000"/>
          </a:p>
        </p:txBody>
      </p:sp>
      <p:sp>
        <p:nvSpPr>
          <p:cNvPr id="195" name="Google Shape;195;p1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6"/>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TYPES OF PV CELL</a:t>
            </a:r>
            <a:endParaRPr/>
          </a:p>
        </p:txBody>
      </p:sp>
      <p:sp>
        <p:nvSpPr>
          <p:cNvPr id="201" name="Google Shape;201;p16"/>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200"/>
              <a:buChar char="•"/>
            </a:pPr>
            <a:r>
              <a:rPr b="1" lang="en-US" sz="2200">
                <a:latin typeface="Times New Roman"/>
                <a:ea typeface="Times New Roman"/>
                <a:cs typeface="Times New Roman"/>
                <a:sym typeface="Times New Roman"/>
              </a:rPr>
              <a:t>Monocrystalline PV Cell</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Monocrystalline silicon is produced from polycrystalline silicon in the sophisticated and expensive process.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Due to which the monocrystalline cells are highly efficient but expensive.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It has appearance of uniform blue color.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These modules have efficiency in the range of 15% to 18% and are generally used in medium and large sized plants (Singal, 2011).</a:t>
            </a:r>
            <a:endParaRPr/>
          </a:p>
          <a:p>
            <a:pPr indent="-88900" lvl="0" marL="228600" rtl="0" algn="just">
              <a:lnSpc>
                <a:spcPct val="100000"/>
              </a:lnSpc>
              <a:spcBef>
                <a:spcPts val="1000"/>
              </a:spcBef>
              <a:spcAft>
                <a:spcPts val="0"/>
              </a:spcAft>
              <a:buSzPts val="2200"/>
              <a:buNone/>
            </a:pPr>
            <a:r>
              <a:t/>
            </a:r>
            <a:endParaRPr sz="22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202" name="Google Shape;202;p1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7"/>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TYPES OF PV CELL</a:t>
            </a:r>
            <a:endParaRPr/>
          </a:p>
        </p:txBody>
      </p:sp>
      <p:sp>
        <p:nvSpPr>
          <p:cNvPr id="208" name="Google Shape;208;p17"/>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200"/>
              <a:buChar char="•"/>
            </a:pPr>
            <a:r>
              <a:rPr b="1" lang="en-US" sz="2200">
                <a:latin typeface="Times New Roman"/>
                <a:ea typeface="Times New Roman"/>
                <a:cs typeface="Times New Roman"/>
                <a:sym typeface="Times New Roman"/>
              </a:rPr>
              <a:t>Polycrystalline PV Cell</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Polycrystalline PV cells are easier and cheaper to manufacture than the monocrystalline PV cells, but are less efficient.</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Polycrystalline silicon essentially consists of small grains of monocrystalline silicon.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It has appearance of irregular blue color.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It has efficiency in the range of 12% to 14% (Singal, 2011).</a:t>
            </a:r>
            <a:endParaRPr/>
          </a:p>
          <a:p>
            <a:pPr indent="-88900" lvl="0" marL="228600" rtl="0" algn="just">
              <a:lnSpc>
                <a:spcPct val="100000"/>
              </a:lnSpc>
              <a:spcBef>
                <a:spcPts val="1000"/>
              </a:spcBef>
              <a:spcAft>
                <a:spcPts val="0"/>
              </a:spcAft>
              <a:buSzPts val="2200"/>
              <a:buNone/>
            </a:pPr>
            <a:r>
              <a:t/>
            </a:r>
            <a:endParaRPr sz="22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209" name="Google Shape;209;p1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8"/>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TYPES OF PV CELL</a:t>
            </a:r>
            <a:endParaRPr/>
          </a:p>
        </p:txBody>
      </p:sp>
      <p:sp>
        <p:nvSpPr>
          <p:cNvPr id="215" name="Google Shape;215;p18"/>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0000"/>
              </a:lnSpc>
              <a:spcBef>
                <a:spcPts val="0"/>
              </a:spcBef>
              <a:spcAft>
                <a:spcPts val="0"/>
              </a:spcAft>
              <a:buSzPts val="2400"/>
              <a:buChar char="•"/>
            </a:pPr>
            <a:r>
              <a:rPr b="1" lang="en-US" sz="2400">
                <a:latin typeface="Times New Roman"/>
                <a:ea typeface="Times New Roman"/>
                <a:cs typeface="Times New Roman"/>
                <a:sym typeface="Times New Roman"/>
              </a:rPr>
              <a:t>Amorphous PV Cell</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In amorphous silicon (a-Si), the silicon atoms are much less ordered than in the crystalline forms described above.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Amorphous silicon cells are cheaper to produce than those made from crystalline silicon.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It is also better absorber of light, so thinner (therefore cheaper) films can be used.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The manufacturing process operates at lower temperature, hence less energy is required.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However, a-Si cells are less efficient. The efficiency achieved is around 5% to 8% (Singal, 2011). </a:t>
            </a:r>
            <a:endParaRPr/>
          </a:p>
          <a:p>
            <a:pPr indent="-101600" lvl="0" marL="228600" rtl="0" algn="just">
              <a:lnSpc>
                <a:spcPct val="100000"/>
              </a:lnSpc>
              <a:spcBef>
                <a:spcPts val="1000"/>
              </a:spcBef>
              <a:spcAft>
                <a:spcPts val="0"/>
              </a:spcAft>
              <a:buSzPts val="2000"/>
              <a:buNone/>
            </a:pPr>
            <a:r>
              <a:t/>
            </a:r>
            <a:endParaRPr sz="2000"/>
          </a:p>
        </p:txBody>
      </p:sp>
      <p:sp>
        <p:nvSpPr>
          <p:cNvPr id="216" name="Google Shape;216;p1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9"/>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CHARACTERISTICS OF SOLAR CELLS</a:t>
            </a:r>
            <a:endParaRPr/>
          </a:p>
        </p:txBody>
      </p:sp>
      <p:sp>
        <p:nvSpPr>
          <p:cNvPr id="222" name="Google Shape;222;p19"/>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just">
              <a:lnSpc>
                <a:spcPct val="150000"/>
              </a:lnSpc>
              <a:spcBef>
                <a:spcPts val="0"/>
              </a:spcBef>
              <a:spcAft>
                <a:spcPts val="0"/>
              </a:spcAft>
              <a:buSzPct val="100000"/>
              <a:buChar char="•"/>
            </a:pPr>
            <a:r>
              <a:rPr lang="en-US" sz="2200">
                <a:solidFill>
                  <a:schemeClr val="dk1"/>
                </a:solidFill>
                <a:latin typeface="Times New Roman"/>
                <a:ea typeface="Times New Roman"/>
                <a:cs typeface="Times New Roman"/>
                <a:sym typeface="Times New Roman"/>
              </a:rPr>
              <a:t>I-V and P-V characteristics at varying Irradiance levels</a:t>
            </a:r>
            <a:endParaRPr/>
          </a:p>
          <a:p>
            <a:pPr indent="-228600" lvl="1" marL="457200" rtl="0" algn="just">
              <a:lnSpc>
                <a:spcPct val="150000"/>
              </a:lnSpc>
              <a:spcBef>
                <a:spcPts val="1200"/>
              </a:spcBef>
              <a:spcAft>
                <a:spcPts val="0"/>
              </a:spcAft>
              <a:buSzPct val="100000"/>
              <a:buChar char="•"/>
            </a:pPr>
            <a:r>
              <a:rPr lang="en-US" sz="2000">
                <a:solidFill>
                  <a:schemeClr val="dk1"/>
                </a:solidFill>
                <a:latin typeface="Times New Roman"/>
                <a:ea typeface="Times New Roman"/>
                <a:cs typeface="Times New Roman"/>
                <a:sym typeface="Times New Roman"/>
              </a:rPr>
              <a:t>At constant cell temperature, with the increase in Irradiance, the current produced is increased significantly, whereas the voltage produced is also increased by slight amount. Due to which, the increase in irradiance results in increase in power produced by the solar cell. This is represented in Figure 4. </a:t>
            </a:r>
            <a:endParaRPr/>
          </a:p>
          <a:p>
            <a:pPr indent="-228600" lvl="0" marL="228600" rtl="0" algn="just">
              <a:lnSpc>
                <a:spcPct val="150000"/>
              </a:lnSpc>
              <a:spcBef>
                <a:spcPts val="1200"/>
              </a:spcBef>
              <a:spcAft>
                <a:spcPts val="0"/>
              </a:spcAft>
              <a:buSzPct val="100000"/>
              <a:buChar char="•"/>
            </a:pPr>
            <a:r>
              <a:rPr lang="en-US" sz="2200">
                <a:solidFill>
                  <a:schemeClr val="dk1"/>
                </a:solidFill>
                <a:latin typeface="Cambria"/>
                <a:ea typeface="Cambria"/>
                <a:cs typeface="Cambria"/>
                <a:sym typeface="Cambria"/>
              </a:rPr>
              <a:t>I-V and P-V characteristics at varying temperature</a:t>
            </a:r>
            <a:endParaRPr/>
          </a:p>
          <a:p>
            <a:pPr indent="-228600" lvl="1" marL="457200" rtl="0" algn="just">
              <a:lnSpc>
                <a:spcPct val="150000"/>
              </a:lnSpc>
              <a:spcBef>
                <a:spcPts val="1200"/>
              </a:spcBef>
              <a:spcAft>
                <a:spcPts val="0"/>
              </a:spcAft>
              <a:buSzPct val="100000"/>
              <a:buChar char="•"/>
            </a:pPr>
            <a:r>
              <a:rPr lang="en-US" sz="2000">
                <a:solidFill>
                  <a:schemeClr val="dk1"/>
                </a:solidFill>
                <a:latin typeface="Times New Roman"/>
                <a:ea typeface="Times New Roman"/>
                <a:cs typeface="Times New Roman"/>
                <a:sym typeface="Times New Roman"/>
              </a:rPr>
              <a:t>At constant value of Irradiance incident on the solar cell, with the change in cell temperature, the voltage drop is significant as compared to the increase in current. Increased temperature increases the heat which causes electrical resistance to the flow of electrons. Hence, increase in cell temperature results in decrease in power produced, at constant Irradiance. The figure 5 illustrates the characteristics at varying temperature</a:t>
            </a:r>
            <a:endParaRPr sz="2000">
              <a:solidFill>
                <a:schemeClr val="dk1"/>
              </a:solidFill>
              <a:latin typeface="Times New Roman"/>
              <a:ea typeface="Times New Roman"/>
              <a:cs typeface="Times New Roman"/>
              <a:sym typeface="Times New Roman"/>
            </a:endParaRPr>
          </a:p>
          <a:p>
            <a:pPr indent="-120650" lvl="0" marL="228600" rtl="0" algn="just">
              <a:lnSpc>
                <a:spcPct val="100000"/>
              </a:lnSpc>
              <a:spcBef>
                <a:spcPts val="1600"/>
              </a:spcBef>
              <a:spcAft>
                <a:spcPts val="0"/>
              </a:spcAft>
              <a:buSzPct val="100000"/>
              <a:buNone/>
            </a:pPr>
            <a:r>
              <a:t/>
            </a:r>
            <a:endParaRPr sz="2000"/>
          </a:p>
        </p:txBody>
      </p:sp>
      <p:sp>
        <p:nvSpPr>
          <p:cNvPr id="223" name="Google Shape;223;p1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0"/>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CHARACTERISTICS OF SOLAR CELLS</a:t>
            </a:r>
            <a:endParaRPr/>
          </a:p>
        </p:txBody>
      </p:sp>
      <p:sp>
        <p:nvSpPr>
          <p:cNvPr id="229" name="Google Shape;229;p2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230" name="Google Shape;230;p20"/>
          <p:cNvPicPr preferRelativeResize="0"/>
          <p:nvPr/>
        </p:nvPicPr>
        <p:blipFill rotWithShape="1">
          <a:blip r:embed="rId3">
            <a:alphaModFix/>
          </a:blip>
          <a:srcRect b="13180" l="3210" r="9149" t="13795"/>
          <a:stretch/>
        </p:blipFill>
        <p:spPr>
          <a:xfrm>
            <a:off x="344669" y="1752600"/>
            <a:ext cx="8454661" cy="3962400"/>
          </a:xfrm>
          <a:prstGeom prst="rect">
            <a:avLst/>
          </a:prstGeom>
          <a:noFill/>
          <a:ln cap="flat" cmpd="sng" w="9525">
            <a:solidFill>
              <a:schemeClr val="dk1"/>
            </a:solidFill>
            <a:prstDash val="solid"/>
            <a:round/>
            <a:headEnd len="sm" w="sm" type="none"/>
            <a:tailEnd len="sm" w="sm" type="none"/>
          </a:ln>
        </p:spPr>
      </p:pic>
      <p:sp>
        <p:nvSpPr>
          <p:cNvPr id="231" name="Google Shape;231;p20"/>
          <p:cNvSpPr txBox="1"/>
          <p:nvPr/>
        </p:nvSpPr>
        <p:spPr>
          <a:xfrm>
            <a:off x="228600" y="5754469"/>
            <a:ext cx="7696200" cy="36933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1" lang="en-US" sz="1800" u="none" cap="none" strike="noStrike">
                <a:solidFill>
                  <a:srgbClr val="1F497D"/>
                </a:solidFill>
                <a:latin typeface="Times New Roman"/>
                <a:ea typeface="Times New Roman"/>
                <a:cs typeface="Times New Roman"/>
                <a:sym typeface="Times New Roman"/>
              </a:rPr>
              <a:t>Figure 4: I-V and P-V characteristics at varying Irradiance (Saharia, 2014)</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1"/>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CHARACTERISTICS OF SOLAR CELLS</a:t>
            </a:r>
            <a:endParaRPr/>
          </a:p>
        </p:txBody>
      </p:sp>
      <p:sp>
        <p:nvSpPr>
          <p:cNvPr id="237" name="Google Shape;237;p2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238" name="Google Shape;238;p21"/>
          <p:cNvPicPr preferRelativeResize="0"/>
          <p:nvPr/>
        </p:nvPicPr>
        <p:blipFill rotWithShape="1">
          <a:blip r:embed="rId3">
            <a:alphaModFix/>
          </a:blip>
          <a:srcRect b="6289" l="1872" r="7954" t="20453"/>
          <a:stretch/>
        </p:blipFill>
        <p:spPr>
          <a:xfrm>
            <a:off x="403539" y="1752600"/>
            <a:ext cx="8336922" cy="3810000"/>
          </a:xfrm>
          <a:prstGeom prst="rect">
            <a:avLst/>
          </a:prstGeom>
          <a:noFill/>
          <a:ln cap="flat" cmpd="sng" w="9525">
            <a:solidFill>
              <a:schemeClr val="dk1"/>
            </a:solidFill>
            <a:prstDash val="solid"/>
            <a:round/>
            <a:headEnd len="sm" w="sm" type="none"/>
            <a:tailEnd len="sm" w="sm" type="none"/>
          </a:ln>
        </p:spPr>
      </p:pic>
      <p:sp>
        <p:nvSpPr>
          <p:cNvPr id="239" name="Google Shape;239;p21"/>
          <p:cNvSpPr txBox="1"/>
          <p:nvPr/>
        </p:nvSpPr>
        <p:spPr>
          <a:xfrm>
            <a:off x="304800" y="5571589"/>
            <a:ext cx="8229600" cy="36933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1" lang="en-US" sz="1800" u="none" cap="none" strike="noStrike">
                <a:solidFill>
                  <a:srgbClr val="1F497D"/>
                </a:solidFill>
                <a:latin typeface="Times New Roman"/>
                <a:ea typeface="Times New Roman"/>
                <a:cs typeface="Times New Roman"/>
                <a:sym typeface="Times New Roman"/>
              </a:rPr>
              <a:t>Figure 5: I-V and P-V Characteristics at varying temperature (Saharia, 2014)</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2"/>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TERMINOLOGIES</a:t>
            </a:r>
            <a:endParaRPr/>
          </a:p>
        </p:txBody>
      </p:sp>
      <p:sp>
        <p:nvSpPr>
          <p:cNvPr id="245" name="Google Shape;245;p22"/>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50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Open circuit voltage</a:t>
            </a:r>
            <a:endParaRPr/>
          </a:p>
          <a:p>
            <a:pPr indent="-342900" lvl="0" marL="342900" marR="0" rtl="0" algn="just">
              <a:lnSpc>
                <a:spcPct val="150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Short circuit current</a:t>
            </a:r>
            <a:endParaRPr/>
          </a:p>
          <a:p>
            <a:pPr indent="-342900" lvl="0" marL="342900" marR="0" rtl="0" algn="just">
              <a:lnSpc>
                <a:spcPct val="150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Voltage at maximum power</a:t>
            </a:r>
            <a:endParaRPr/>
          </a:p>
          <a:p>
            <a:pPr indent="-342900" lvl="0" marL="342900" marR="0" rtl="0" algn="just">
              <a:lnSpc>
                <a:spcPct val="150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Fill factor</a:t>
            </a:r>
            <a:endParaRPr/>
          </a:p>
          <a:p>
            <a:pPr indent="-342900" lvl="0" marL="342900" marR="0" rtl="0" algn="just">
              <a:lnSpc>
                <a:spcPct val="150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Efficiency</a:t>
            </a:r>
            <a:endParaRPr/>
          </a:p>
          <a:p>
            <a:pPr indent="-101600" lvl="0" marL="228600" rtl="0" algn="just">
              <a:lnSpc>
                <a:spcPct val="100000"/>
              </a:lnSpc>
              <a:spcBef>
                <a:spcPts val="2000"/>
              </a:spcBef>
              <a:spcAft>
                <a:spcPts val="0"/>
              </a:spcAft>
              <a:buSzPts val="2000"/>
              <a:buNone/>
            </a:pPr>
            <a:r>
              <a:t/>
            </a:r>
            <a:endParaRPr sz="2000"/>
          </a:p>
        </p:txBody>
      </p:sp>
      <p:sp>
        <p:nvSpPr>
          <p:cNvPr id="246" name="Google Shape;246;p2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3"/>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TERMINOLOGIES</a:t>
            </a:r>
            <a:endParaRPr/>
          </a:p>
        </p:txBody>
      </p:sp>
      <p:sp>
        <p:nvSpPr>
          <p:cNvPr id="252" name="Google Shape;252;p23"/>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fontScale="92500"/>
          </a:bodyPr>
          <a:lstStyle/>
          <a:p>
            <a:pPr indent="-342900" lvl="0" marL="342900" marR="0" rtl="0" algn="just">
              <a:lnSpc>
                <a:spcPct val="150000"/>
              </a:lnSpc>
              <a:spcBef>
                <a:spcPts val="0"/>
              </a:spcBef>
              <a:spcAft>
                <a:spcPts val="0"/>
              </a:spcAft>
              <a:buSzPct val="100000"/>
              <a:buFont typeface="Noto Sans Symbols"/>
              <a:buChar char="∙"/>
            </a:pPr>
            <a:r>
              <a:rPr b="1" lang="en-US" sz="2400">
                <a:latin typeface="Times New Roman"/>
                <a:ea typeface="Times New Roman"/>
                <a:cs typeface="Times New Roman"/>
                <a:sym typeface="Times New Roman"/>
              </a:rPr>
              <a:t>Open circuit voltage</a:t>
            </a:r>
            <a:endParaRPr/>
          </a:p>
          <a:p>
            <a:pPr indent="-342900" lvl="1" marL="571500" rtl="0" algn="just">
              <a:lnSpc>
                <a:spcPct val="150000"/>
              </a:lnSpc>
              <a:spcBef>
                <a:spcPts val="0"/>
              </a:spcBef>
              <a:spcAft>
                <a:spcPts val="0"/>
              </a:spcAft>
              <a:buSzPct val="100000"/>
              <a:buFont typeface="Noto Sans Symbols"/>
              <a:buChar char="∙"/>
            </a:pPr>
            <a:r>
              <a:rPr lang="en-US" sz="2200">
                <a:latin typeface="Times New Roman"/>
                <a:ea typeface="Times New Roman"/>
                <a:cs typeface="Times New Roman"/>
                <a:sym typeface="Times New Roman"/>
              </a:rPr>
              <a:t>It is the maximum voltage generated by the cell under given conditions of light and temperature. V</a:t>
            </a:r>
            <a:r>
              <a:rPr baseline="-25000" lang="en-US" sz="2200">
                <a:latin typeface="Times New Roman"/>
                <a:ea typeface="Times New Roman"/>
                <a:cs typeface="Times New Roman"/>
                <a:sym typeface="Times New Roman"/>
              </a:rPr>
              <a:t>oc</a:t>
            </a:r>
            <a:r>
              <a:rPr lang="en-US" sz="2200">
                <a:latin typeface="Times New Roman"/>
                <a:ea typeface="Times New Roman"/>
                <a:cs typeface="Times New Roman"/>
                <a:sym typeface="Times New Roman"/>
              </a:rPr>
              <a:t> is the voltage when the load is open circuited, ie. the output current is zero. The output power at this point is again essentially zero. </a:t>
            </a:r>
            <a:endParaRPr/>
          </a:p>
          <a:p>
            <a:pPr indent="-342900" lvl="0" marL="342900" marR="0" rtl="0" algn="just">
              <a:lnSpc>
                <a:spcPct val="150000"/>
              </a:lnSpc>
              <a:spcBef>
                <a:spcPts val="0"/>
              </a:spcBef>
              <a:spcAft>
                <a:spcPts val="0"/>
              </a:spcAft>
              <a:buSzPct val="100000"/>
              <a:buFont typeface="Noto Sans Symbols"/>
              <a:buChar char="∙"/>
            </a:pPr>
            <a:r>
              <a:rPr b="1" lang="en-US" sz="2400">
                <a:latin typeface="Times New Roman"/>
                <a:ea typeface="Times New Roman"/>
                <a:cs typeface="Times New Roman"/>
                <a:sym typeface="Times New Roman"/>
              </a:rPr>
              <a:t>Short circuit current</a:t>
            </a:r>
            <a:endParaRPr/>
          </a:p>
          <a:p>
            <a:pPr indent="-342900" lvl="1" marL="571500" rtl="0" algn="just">
              <a:lnSpc>
                <a:spcPct val="150000"/>
              </a:lnSpc>
              <a:spcBef>
                <a:spcPts val="0"/>
              </a:spcBef>
              <a:spcAft>
                <a:spcPts val="0"/>
              </a:spcAft>
              <a:buSzPct val="100000"/>
              <a:buFont typeface="Noto Sans Symbols"/>
              <a:buChar char="∙"/>
            </a:pPr>
            <a:r>
              <a:rPr lang="en-US" sz="2200">
                <a:latin typeface="Times New Roman"/>
                <a:ea typeface="Times New Roman"/>
                <a:cs typeface="Times New Roman"/>
                <a:sym typeface="Times New Roman"/>
              </a:rPr>
              <a:t>It is the maximum current (in A or mA) produced by the cell under given conditions of irradiance and surrounding temperature. I</a:t>
            </a:r>
            <a:r>
              <a:rPr baseline="-25000" lang="en-US" sz="2200">
                <a:latin typeface="Times New Roman"/>
                <a:ea typeface="Times New Roman"/>
                <a:cs typeface="Times New Roman"/>
                <a:sym typeface="Times New Roman"/>
              </a:rPr>
              <a:t>sc</a:t>
            </a:r>
            <a:r>
              <a:rPr lang="en-US" sz="2200">
                <a:latin typeface="Times New Roman"/>
                <a:ea typeface="Times New Roman"/>
                <a:cs typeface="Times New Roman"/>
                <a:sym typeface="Times New Roman"/>
              </a:rPr>
              <a:t> is the current when the load is short circuited. The output power at this point is zero.</a:t>
            </a:r>
            <a:endParaRPr/>
          </a:p>
          <a:p>
            <a:pPr indent="-111125" lvl="0" marL="228600" rtl="0" algn="just">
              <a:lnSpc>
                <a:spcPct val="100000"/>
              </a:lnSpc>
              <a:spcBef>
                <a:spcPts val="1000"/>
              </a:spcBef>
              <a:spcAft>
                <a:spcPts val="0"/>
              </a:spcAft>
              <a:buSzPct val="100000"/>
              <a:buNone/>
            </a:pPr>
            <a:r>
              <a:t/>
            </a:r>
            <a:endParaRPr sz="2000"/>
          </a:p>
        </p:txBody>
      </p:sp>
      <p:sp>
        <p:nvSpPr>
          <p:cNvPr id="253" name="Google Shape;253;p2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4"/>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TERMINOLOGIES</a:t>
            </a:r>
            <a:endParaRPr/>
          </a:p>
        </p:txBody>
      </p:sp>
      <p:sp>
        <p:nvSpPr>
          <p:cNvPr id="259" name="Google Shape;259;p24"/>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SzPts val="2400"/>
              <a:buChar char="•"/>
            </a:pPr>
            <a:r>
              <a:rPr b="1" lang="en-US" sz="2400">
                <a:latin typeface="Times New Roman"/>
                <a:ea typeface="Times New Roman"/>
                <a:cs typeface="Times New Roman"/>
                <a:sym typeface="Times New Roman"/>
              </a:rPr>
              <a:t>Voltage at maximum power</a:t>
            </a:r>
            <a:endParaRPr/>
          </a:p>
          <a:p>
            <a:pPr indent="-228600" lvl="1" marL="457200" rtl="0" algn="just">
              <a:lnSpc>
                <a:spcPct val="150000"/>
              </a:lnSpc>
              <a:spcBef>
                <a:spcPts val="0"/>
              </a:spcBef>
              <a:spcAft>
                <a:spcPts val="0"/>
              </a:spcAft>
              <a:buSzPts val="2200"/>
              <a:buChar char="•"/>
            </a:pPr>
            <a:r>
              <a:rPr lang="en-US" sz="2200">
                <a:latin typeface="Times New Roman"/>
                <a:ea typeface="Times New Roman"/>
                <a:cs typeface="Times New Roman"/>
                <a:sym typeface="Times New Roman"/>
              </a:rPr>
              <a:t>The voltage that results in maximum power output of a solar cell is called voltage at maximum power. V</a:t>
            </a:r>
            <a:r>
              <a:rPr baseline="-25000" lang="en-US" sz="2200">
                <a:latin typeface="Times New Roman"/>
                <a:ea typeface="Times New Roman"/>
                <a:cs typeface="Times New Roman"/>
                <a:sym typeface="Times New Roman"/>
              </a:rPr>
              <a:t>mp</a:t>
            </a:r>
            <a:r>
              <a:rPr lang="en-US" sz="2200">
                <a:latin typeface="Times New Roman"/>
                <a:ea typeface="Times New Roman"/>
                <a:cs typeface="Times New Roman"/>
                <a:sym typeface="Times New Roman"/>
              </a:rPr>
              <a:t> is also called “rated” voltage of the cell</a:t>
            </a:r>
            <a:endParaRPr/>
          </a:p>
          <a:p>
            <a:pPr indent="-228600" lvl="0" marL="228600" rtl="0" algn="just">
              <a:lnSpc>
                <a:spcPct val="150000"/>
              </a:lnSpc>
              <a:spcBef>
                <a:spcPts val="0"/>
              </a:spcBef>
              <a:spcAft>
                <a:spcPts val="0"/>
              </a:spcAft>
              <a:buSzPts val="2400"/>
              <a:buChar char="•"/>
            </a:pPr>
            <a:r>
              <a:rPr b="1" lang="en-US" sz="2400">
                <a:latin typeface="Times New Roman"/>
                <a:ea typeface="Times New Roman"/>
                <a:cs typeface="Times New Roman"/>
                <a:sym typeface="Times New Roman"/>
              </a:rPr>
              <a:t>Current at maximum power</a:t>
            </a:r>
            <a:endParaRPr/>
          </a:p>
          <a:p>
            <a:pPr indent="-228600" lvl="1" marL="457200" rtl="0" algn="just">
              <a:lnSpc>
                <a:spcPct val="150000"/>
              </a:lnSpc>
              <a:spcBef>
                <a:spcPts val="0"/>
              </a:spcBef>
              <a:spcAft>
                <a:spcPts val="0"/>
              </a:spcAft>
              <a:buSzPts val="2200"/>
              <a:buChar char="•"/>
            </a:pPr>
            <a:r>
              <a:rPr lang="en-US" sz="2200">
                <a:latin typeface="Times New Roman"/>
                <a:ea typeface="Times New Roman"/>
                <a:cs typeface="Times New Roman"/>
                <a:sym typeface="Times New Roman"/>
              </a:rPr>
              <a:t>The current that results in maximum power output of a solar cell is called current at maximum power. I</a:t>
            </a:r>
            <a:r>
              <a:rPr baseline="-25000" lang="en-US" sz="2200">
                <a:latin typeface="Times New Roman"/>
                <a:ea typeface="Times New Roman"/>
                <a:cs typeface="Times New Roman"/>
                <a:sym typeface="Times New Roman"/>
              </a:rPr>
              <a:t>mp</a:t>
            </a:r>
            <a:r>
              <a:rPr lang="en-US" sz="2200">
                <a:latin typeface="Times New Roman"/>
                <a:ea typeface="Times New Roman"/>
                <a:cs typeface="Times New Roman"/>
                <a:sym typeface="Times New Roman"/>
              </a:rPr>
              <a:t> is also called “rated” current of the cell.</a:t>
            </a:r>
            <a:endParaRPr/>
          </a:p>
          <a:p>
            <a:pPr indent="-101600" lvl="0" marL="228600" rtl="0" algn="just">
              <a:lnSpc>
                <a:spcPct val="100000"/>
              </a:lnSpc>
              <a:spcBef>
                <a:spcPts val="1000"/>
              </a:spcBef>
              <a:spcAft>
                <a:spcPts val="0"/>
              </a:spcAft>
              <a:buSzPts val="2000"/>
              <a:buNone/>
            </a:pPr>
            <a:r>
              <a:t/>
            </a:r>
            <a:endParaRPr sz="2000"/>
          </a:p>
        </p:txBody>
      </p:sp>
      <p:sp>
        <p:nvSpPr>
          <p:cNvPr id="260" name="Google Shape;260;p2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5"/>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TERMINOLOGIES</a:t>
            </a:r>
            <a:endParaRPr/>
          </a:p>
        </p:txBody>
      </p:sp>
      <p:sp>
        <p:nvSpPr>
          <p:cNvPr id="266" name="Google Shape;266;p25"/>
          <p:cNvSpPr txBox="1"/>
          <p:nvPr>
            <p:ph idx="1" type="body"/>
          </p:nvPr>
        </p:nvSpPr>
        <p:spPr>
          <a:xfrm>
            <a:off x="304799" y="1676400"/>
            <a:ext cx="8534400" cy="4907280"/>
          </a:xfrm>
          <a:prstGeom prst="rect">
            <a:avLst/>
          </a:prstGeom>
          <a:blipFill rotWithShape="1">
            <a:blip r:embed="rId3">
              <a:alphaModFix/>
            </a:blip>
            <a:stretch>
              <a:fillRect b="0" l="-927" r="-713" t="0"/>
            </a:stretch>
          </a:blip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1800"/>
              <a:buChar char="•"/>
            </a:pPr>
            <a:r>
              <a:rPr lang="en-US"/>
              <a:t> </a:t>
            </a:r>
            <a:endParaRPr/>
          </a:p>
        </p:txBody>
      </p:sp>
      <p:sp>
        <p:nvSpPr>
          <p:cNvPr id="267" name="Google Shape;267;p2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6"/>
          <p:cNvSpPr txBox="1"/>
          <p:nvPr>
            <p:ph type="title"/>
          </p:nvPr>
        </p:nvSpPr>
        <p:spPr>
          <a:xfrm>
            <a:off x="1524000"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TERMINOLOGIES</a:t>
            </a:r>
            <a:endParaRPr/>
          </a:p>
        </p:txBody>
      </p:sp>
      <p:sp>
        <p:nvSpPr>
          <p:cNvPr id="273" name="Google Shape;273;p2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274" name="Google Shape;274;p26"/>
          <p:cNvSpPr txBox="1"/>
          <p:nvPr>
            <p:ph idx="1" type="body"/>
          </p:nvPr>
        </p:nvSpPr>
        <p:spPr>
          <a:xfrm>
            <a:off x="1606045" y="2638045"/>
            <a:ext cx="5937755" cy="3101983"/>
          </a:xfrm>
          <a:prstGeom prst="rect">
            <a:avLst/>
          </a:prstGeom>
          <a:noFill/>
          <a:ln>
            <a:noFill/>
          </a:ln>
        </p:spPr>
        <p:txBody>
          <a:bodyPr anchorCtr="0" anchor="t" bIns="45700" lIns="91425" spcFirstLastPara="1" rIns="91425" wrap="square" tIns="45700">
            <a:normAutofit/>
          </a:bodyPr>
          <a:lstStyle/>
          <a:p>
            <a:pPr indent="-114300" lvl="0" marL="228600" rtl="0" algn="l">
              <a:lnSpc>
                <a:spcPct val="100000"/>
              </a:lnSpc>
              <a:spcBef>
                <a:spcPts val="0"/>
              </a:spcBef>
              <a:spcAft>
                <a:spcPts val="0"/>
              </a:spcAft>
              <a:buSzPts val="1800"/>
              <a:buNone/>
            </a:pPr>
            <a:r>
              <a:t/>
            </a:r>
            <a:endParaRPr/>
          </a:p>
        </p:txBody>
      </p:sp>
      <p:pic>
        <p:nvPicPr>
          <p:cNvPr id="275" name="Google Shape;275;p26"/>
          <p:cNvPicPr preferRelativeResize="0"/>
          <p:nvPr/>
        </p:nvPicPr>
        <p:blipFill rotWithShape="1">
          <a:blip r:embed="rId3">
            <a:alphaModFix/>
          </a:blip>
          <a:srcRect b="17378" l="22917" r="22435" t="14816"/>
          <a:stretch/>
        </p:blipFill>
        <p:spPr>
          <a:xfrm>
            <a:off x="1066800" y="1447800"/>
            <a:ext cx="6705600" cy="4679760"/>
          </a:xfrm>
          <a:prstGeom prst="rect">
            <a:avLst/>
          </a:prstGeom>
          <a:noFill/>
          <a:ln cap="flat" cmpd="sng" w="9525">
            <a:solidFill>
              <a:schemeClr val="dk1"/>
            </a:solidFill>
            <a:prstDash val="solid"/>
            <a:round/>
            <a:headEnd len="sm" w="sm" type="none"/>
            <a:tailEnd len="sm" w="sm" type="none"/>
          </a:ln>
        </p:spPr>
      </p:pic>
      <p:sp>
        <p:nvSpPr>
          <p:cNvPr id="276" name="Google Shape;276;p26"/>
          <p:cNvSpPr txBox="1"/>
          <p:nvPr/>
        </p:nvSpPr>
        <p:spPr>
          <a:xfrm>
            <a:off x="635352" y="6136660"/>
            <a:ext cx="8001000" cy="36933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1" lang="en-US" sz="1800" u="none" cap="none" strike="noStrike">
                <a:solidFill>
                  <a:srgbClr val="1F497D"/>
                </a:solidFill>
                <a:latin typeface="Times New Roman"/>
                <a:ea typeface="Times New Roman"/>
                <a:cs typeface="Times New Roman"/>
                <a:sym typeface="Times New Roman"/>
              </a:rPr>
              <a:t>Figure 6: I-V characteristics of typical silicon PV cell under standard test conditions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7"/>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FACTORS EFFECTING DURABILITY OF SOLAR CELLS</a:t>
            </a:r>
            <a:endParaRPr/>
          </a:p>
        </p:txBody>
      </p:sp>
      <p:sp>
        <p:nvSpPr>
          <p:cNvPr id="282" name="Google Shape;282;p27"/>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Location</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Maintenance</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Soiling</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Environment</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Solar Cell Degradation</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Interconnections Effects of Solar Cell/Module</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Mismatch Effect</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Hot Spot Heating</a:t>
            </a:r>
            <a:endParaRPr/>
          </a:p>
          <a:p>
            <a:pPr indent="-101600" lvl="0" marL="228600" rtl="0" algn="just">
              <a:lnSpc>
                <a:spcPct val="100000"/>
              </a:lnSpc>
              <a:spcBef>
                <a:spcPts val="2000"/>
              </a:spcBef>
              <a:spcAft>
                <a:spcPts val="0"/>
              </a:spcAft>
              <a:buSzPts val="2000"/>
              <a:buNone/>
            </a:pPr>
            <a:r>
              <a:t/>
            </a:r>
            <a:endParaRPr sz="2000"/>
          </a:p>
        </p:txBody>
      </p:sp>
      <p:sp>
        <p:nvSpPr>
          <p:cNvPr id="283" name="Google Shape;283;p2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28"/>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FACTORS EFFECTING DURABILITY OF SOLAR CELLS</a:t>
            </a:r>
            <a:endParaRPr/>
          </a:p>
        </p:txBody>
      </p:sp>
      <p:sp>
        <p:nvSpPr>
          <p:cNvPr id="289" name="Google Shape;289;p28"/>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800"/>
              <a:buNone/>
            </a:pPr>
            <a:r>
              <a:rPr b="1" lang="en-US" sz="2800">
                <a:latin typeface="Times New Roman"/>
                <a:ea typeface="Times New Roman"/>
                <a:cs typeface="Times New Roman"/>
                <a:sym typeface="Times New Roman"/>
              </a:rPr>
              <a:t>Location</a:t>
            </a:r>
            <a:endParaRPr/>
          </a:p>
          <a:p>
            <a:pPr indent="-228600" lvl="0" marL="228600" rtl="0" algn="just">
              <a:lnSpc>
                <a:spcPct val="115000"/>
              </a:lnSpc>
              <a:spcBef>
                <a:spcPts val="0"/>
              </a:spcBef>
              <a:spcAft>
                <a:spcPts val="0"/>
              </a:spcAft>
              <a:buSzPts val="2800"/>
              <a:buChar char="•"/>
            </a:pPr>
            <a:r>
              <a:rPr lang="en-US" sz="2800">
                <a:latin typeface="Times New Roman"/>
                <a:ea typeface="Times New Roman"/>
                <a:cs typeface="Times New Roman"/>
                <a:sym typeface="Times New Roman"/>
              </a:rPr>
              <a:t>Should be kept away from location that present the threat of damage from trees or falling rocks</a:t>
            </a:r>
            <a:endParaRPr/>
          </a:p>
          <a:p>
            <a:pPr indent="-228600" lvl="0" marL="228600" rtl="0" algn="just">
              <a:lnSpc>
                <a:spcPct val="115000"/>
              </a:lnSpc>
              <a:spcBef>
                <a:spcPts val="0"/>
              </a:spcBef>
              <a:spcAft>
                <a:spcPts val="0"/>
              </a:spcAft>
              <a:buSzPts val="2800"/>
              <a:buChar char="•"/>
            </a:pPr>
            <a:r>
              <a:rPr lang="en-US" sz="2800">
                <a:latin typeface="Times New Roman"/>
                <a:ea typeface="Times New Roman"/>
                <a:cs typeface="Times New Roman"/>
                <a:sym typeface="Times New Roman"/>
              </a:rPr>
              <a:t>Shadows should be avoided during peak sunlight hours</a:t>
            </a:r>
            <a:endParaRPr/>
          </a:p>
          <a:p>
            <a:pPr indent="-228600" lvl="0" marL="228600" rtl="0" algn="just">
              <a:lnSpc>
                <a:spcPct val="115000"/>
              </a:lnSpc>
              <a:spcBef>
                <a:spcPts val="0"/>
              </a:spcBef>
              <a:spcAft>
                <a:spcPts val="0"/>
              </a:spcAft>
              <a:buSzPts val="2800"/>
              <a:buChar char="•"/>
            </a:pPr>
            <a:r>
              <a:rPr lang="en-US" sz="2800">
                <a:latin typeface="Times New Roman"/>
                <a:ea typeface="Times New Roman"/>
                <a:cs typeface="Times New Roman"/>
                <a:sym typeface="Times New Roman"/>
              </a:rPr>
              <a:t>At output decrease is significant due to shading and can also cause hot spot heating, it is desirable to clear the surrounding area such that there is no shade on the panel.</a:t>
            </a:r>
            <a:endParaRPr/>
          </a:p>
          <a:p>
            <a:pPr indent="-165100" lvl="0" marL="342900" marR="0" rtl="0" algn="just">
              <a:lnSpc>
                <a:spcPct val="115000"/>
              </a:lnSpc>
              <a:spcBef>
                <a:spcPts val="0"/>
              </a:spcBef>
              <a:spcAft>
                <a:spcPts val="0"/>
              </a:spcAft>
              <a:buSzPts val="2800"/>
              <a:buFont typeface="Noto Sans Symbols"/>
              <a:buNone/>
            </a:pPr>
            <a:r>
              <a:t/>
            </a:r>
            <a:endParaRPr sz="2800">
              <a:latin typeface="Times New Roman"/>
              <a:ea typeface="Times New Roman"/>
              <a:cs typeface="Times New Roman"/>
              <a:sym typeface="Times New Roman"/>
            </a:endParaRPr>
          </a:p>
        </p:txBody>
      </p:sp>
      <p:sp>
        <p:nvSpPr>
          <p:cNvPr id="290" name="Google Shape;290;p2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9"/>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FACTORS EFFECTING DURABILITY OF SOLAR CELLS</a:t>
            </a:r>
            <a:endParaRPr/>
          </a:p>
        </p:txBody>
      </p:sp>
      <p:sp>
        <p:nvSpPr>
          <p:cNvPr id="296" name="Google Shape;296;p29"/>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lnSpcReduction="10000"/>
          </a:bodyPr>
          <a:lstStyle/>
          <a:p>
            <a:pPr indent="0" lvl="0" marL="0" marR="0" rtl="0" algn="just">
              <a:lnSpc>
                <a:spcPct val="115000"/>
              </a:lnSpc>
              <a:spcBef>
                <a:spcPts val="0"/>
              </a:spcBef>
              <a:spcAft>
                <a:spcPts val="0"/>
              </a:spcAft>
              <a:buSzPts val="2400"/>
              <a:buNone/>
            </a:pPr>
            <a:r>
              <a:rPr b="1" lang="en-US" sz="2400">
                <a:latin typeface="Times New Roman"/>
                <a:ea typeface="Times New Roman"/>
                <a:cs typeface="Times New Roman"/>
                <a:sym typeface="Times New Roman"/>
              </a:rPr>
              <a:t>Maintenance</a:t>
            </a:r>
            <a:endParaRPr/>
          </a:p>
          <a:p>
            <a:pPr indent="-342900" lvl="0" marL="342900" marR="0" rtl="0" algn="just">
              <a:lnSpc>
                <a:spcPct val="115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Regular maintenance is required </a:t>
            </a:r>
            <a:endParaRPr/>
          </a:p>
          <a:p>
            <a:pPr indent="-342900" lvl="0" marL="342900" marR="0" rtl="0" algn="just">
              <a:lnSpc>
                <a:spcPct val="115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Basic maintenance such as washing dust and bird toppings should be done regularly</a:t>
            </a:r>
            <a:endParaRPr/>
          </a:p>
          <a:p>
            <a:pPr indent="-190500" lvl="0" marL="342900" marR="0" rtl="0" algn="just">
              <a:lnSpc>
                <a:spcPct val="115000"/>
              </a:lnSpc>
              <a:spcBef>
                <a:spcPts val="0"/>
              </a:spcBef>
              <a:spcAft>
                <a:spcPts val="0"/>
              </a:spcAft>
              <a:buSzPts val="2400"/>
              <a:buFont typeface="Noto Sans Symbols"/>
              <a:buNone/>
            </a:pPr>
            <a:r>
              <a:t/>
            </a:r>
            <a:endParaRPr sz="2400">
              <a:latin typeface="Times New Roman"/>
              <a:ea typeface="Times New Roman"/>
              <a:cs typeface="Times New Roman"/>
              <a:sym typeface="Times New Roman"/>
            </a:endParaRPr>
          </a:p>
          <a:p>
            <a:pPr indent="0" lvl="0" marL="0" marR="0" rtl="0" algn="just">
              <a:lnSpc>
                <a:spcPct val="115000"/>
              </a:lnSpc>
              <a:spcBef>
                <a:spcPts val="0"/>
              </a:spcBef>
              <a:spcAft>
                <a:spcPts val="0"/>
              </a:spcAft>
              <a:buSzPts val="2400"/>
              <a:buNone/>
            </a:pPr>
            <a:r>
              <a:rPr b="1" lang="en-US" sz="2400">
                <a:latin typeface="Times New Roman"/>
                <a:ea typeface="Times New Roman"/>
                <a:cs typeface="Times New Roman"/>
                <a:sym typeface="Times New Roman"/>
              </a:rPr>
              <a:t>Soiling</a:t>
            </a:r>
            <a:endParaRPr/>
          </a:p>
          <a:p>
            <a:pPr indent="-342900" lvl="0" marL="342900" marR="0" rtl="0" algn="just">
              <a:lnSpc>
                <a:spcPct val="115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Airborne particles settle on the glass surface of the module.</a:t>
            </a:r>
            <a:endParaRPr/>
          </a:p>
          <a:p>
            <a:pPr indent="-342900" lvl="0" marL="342900" marR="0" rtl="0" algn="just">
              <a:lnSpc>
                <a:spcPct val="115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The deposition of such particles on solar pv panel restrict the light reaching the module hence reducing the power produced.</a:t>
            </a:r>
            <a:endParaRPr/>
          </a:p>
          <a:p>
            <a:pPr indent="-342900" lvl="0" marL="342900" marR="0" rtl="0" algn="just">
              <a:lnSpc>
                <a:spcPct val="115000"/>
              </a:lnSpc>
              <a:spcBef>
                <a:spcPts val="0"/>
              </a:spcBef>
              <a:spcAft>
                <a:spcPts val="0"/>
              </a:spcAft>
              <a:buSzPts val="2400"/>
              <a:buFont typeface="Noto Sans Symbols"/>
              <a:buChar char="∙"/>
            </a:pPr>
            <a:r>
              <a:rPr lang="en-US" sz="2400">
                <a:latin typeface="Times New Roman"/>
                <a:ea typeface="Times New Roman"/>
                <a:cs typeface="Times New Roman"/>
                <a:sym typeface="Times New Roman"/>
              </a:rPr>
              <a:t>Module installed in wet climate results in regular washing of dirt through rain as compared to that of the dry climate </a:t>
            </a:r>
            <a:endParaRPr sz="2400">
              <a:latin typeface="Times New Roman"/>
              <a:ea typeface="Times New Roman"/>
              <a:cs typeface="Times New Roman"/>
              <a:sym typeface="Times New Roman"/>
            </a:endParaRPr>
          </a:p>
          <a:p>
            <a:pPr indent="-165100" lvl="0" marL="342900" marR="0" rtl="0" algn="just">
              <a:lnSpc>
                <a:spcPct val="115000"/>
              </a:lnSpc>
              <a:spcBef>
                <a:spcPts val="0"/>
              </a:spcBef>
              <a:spcAft>
                <a:spcPts val="0"/>
              </a:spcAft>
              <a:buSzPts val="2800"/>
              <a:buFont typeface="Noto Sans Symbols"/>
              <a:buNone/>
            </a:pPr>
            <a:r>
              <a:t/>
            </a:r>
            <a:endParaRPr sz="2800">
              <a:latin typeface="Times New Roman"/>
              <a:ea typeface="Times New Roman"/>
              <a:cs typeface="Times New Roman"/>
              <a:sym typeface="Times New Roman"/>
            </a:endParaRPr>
          </a:p>
        </p:txBody>
      </p:sp>
      <p:sp>
        <p:nvSpPr>
          <p:cNvPr id="297" name="Google Shape;297;p2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0"/>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FACTORS EFFECTING DURABILITY OF SOLAR CELLS</a:t>
            </a:r>
            <a:endParaRPr/>
          </a:p>
        </p:txBody>
      </p:sp>
      <p:sp>
        <p:nvSpPr>
          <p:cNvPr id="303" name="Google Shape;303;p30"/>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800"/>
              <a:buNone/>
            </a:pPr>
            <a:r>
              <a:rPr b="1" lang="en-US" sz="2800">
                <a:latin typeface="Times New Roman"/>
                <a:ea typeface="Times New Roman"/>
                <a:cs typeface="Times New Roman"/>
                <a:sym typeface="Times New Roman"/>
              </a:rPr>
              <a:t>Environment</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Extreme weather conditions can compromise the solar panel’s durability</a:t>
            </a:r>
            <a:endParaRPr/>
          </a:p>
          <a:p>
            <a:pPr indent="-342900" lvl="0" marL="342900" marR="0" rtl="0" algn="just">
              <a:lnSpc>
                <a:spcPct val="115000"/>
              </a:lnSpc>
              <a:spcBef>
                <a:spcPts val="0"/>
              </a:spcBef>
              <a:spcAft>
                <a:spcPts val="0"/>
              </a:spcAft>
              <a:buSzPts val="2800"/>
              <a:buFont typeface="Noto Sans Symbols"/>
              <a:buChar char="∙"/>
            </a:pPr>
            <a:r>
              <a:rPr lang="en-US" sz="2800">
                <a:latin typeface="Times New Roman"/>
                <a:ea typeface="Times New Roman"/>
                <a:cs typeface="Times New Roman"/>
                <a:sym typeface="Times New Roman"/>
              </a:rPr>
              <a:t>Weather condition such as violent storms can cause damage to solar pv panel.</a:t>
            </a:r>
            <a:endParaRPr sz="28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304" name="Google Shape;304;p3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1"/>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MISMATCH EFFECT</a:t>
            </a:r>
            <a:endParaRPr/>
          </a:p>
        </p:txBody>
      </p:sp>
      <p:sp>
        <p:nvSpPr>
          <p:cNvPr id="310" name="Google Shape;310;p31"/>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200"/>
              <a:buChar char="•"/>
            </a:pPr>
            <a:r>
              <a:rPr lang="en-US" sz="2200">
                <a:latin typeface="Times New Roman"/>
                <a:ea typeface="Times New Roman"/>
                <a:cs typeface="Times New Roman"/>
                <a:sym typeface="Times New Roman"/>
              </a:rPr>
              <a:t>When in a module the electrical parameter of a cell is altered from the rest of the cells, this results in mismatch effect.</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Mismatch effect is mostly caused by varying of short circuit current or open circuit voltage of a cell even though any electrical parameters can cause the mismatch effect. </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Mismatch effect results in power loss </a:t>
            </a:r>
            <a:endParaRPr/>
          </a:p>
        </p:txBody>
      </p:sp>
      <p:sp>
        <p:nvSpPr>
          <p:cNvPr id="311" name="Google Shape;311;p3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32"/>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HOT SPOT HEATING</a:t>
            </a:r>
            <a:endParaRPr/>
          </a:p>
        </p:txBody>
      </p:sp>
      <p:sp>
        <p:nvSpPr>
          <p:cNvPr id="317" name="Google Shape;317;p32"/>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200"/>
              <a:buChar char="•"/>
            </a:pPr>
            <a:r>
              <a:rPr lang="en-US" sz="2200">
                <a:latin typeface="Times New Roman"/>
                <a:ea typeface="Times New Roman"/>
                <a:cs typeface="Times New Roman"/>
                <a:sym typeface="Times New Roman"/>
              </a:rPr>
              <a:t>Hot spot heating occurs when one of the cell in a module doesnot produce current due to either malfunctioning or shading</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During such case, this results in power dissipation in the cell, due to which the cell overheats and results in formation of hot spots.</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The shaded cell acts like a resistor, which rather than produce current dissipates the power produced and converts it into heat. </a:t>
            </a:r>
            <a:endParaRPr/>
          </a:p>
          <a:p>
            <a:pPr indent="-101600" lvl="0" marL="228600" rtl="0" algn="just">
              <a:lnSpc>
                <a:spcPct val="100000"/>
              </a:lnSpc>
              <a:spcBef>
                <a:spcPts val="1000"/>
              </a:spcBef>
              <a:spcAft>
                <a:spcPts val="0"/>
              </a:spcAft>
              <a:buSzPts val="2000"/>
              <a:buNone/>
            </a:pPr>
            <a:r>
              <a:t/>
            </a:r>
            <a:endParaRPr sz="2000"/>
          </a:p>
        </p:txBody>
      </p:sp>
      <p:sp>
        <p:nvSpPr>
          <p:cNvPr id="318" name="Google Shape;318;p3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33"/>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SYSTEMS</a:t>
            </a:r>
            <a:endParaRPr/>
          </a:p>
        </p:txBody>
      </p:sp>
      <p:sp>
        <p:nvSpPr>
          <p:cNvPr id="324" name="Google Shape;324;p3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325" name="Google Shape;325;p33"/>
          <p:cNvPicPr preferRelativeResize="0"/>
          <p:nvPr/>
        </p:nvPicPr>
        <p:blipFill rotWithShape="1">
          <a:blip r:embed="rId3">
            <a:alphaModFix/>
          </a:blip>
          <a:srcRect b="6659" l="29908" r="23682" t="19803"/>
          <a:stretch/>
        </p:blipFill>
        <p:spPr>
          <a:xfrm>
            <a:off x="4572000" y="1880362"/>
            <a:ext cx="4365625" cy="4208332"/>
          </a:xfrm>
          <a:prstGeom prst="rect">
            <a:avLst/>
          </a:prstGeom>
          <a:noFill/>
          <a:ln cap="flat" cmpd="sng" w="9525">
            <a:solidFill>
              <a:schemeClr val="dk1"/>
            </a:solidFill>
            <a:prstDash val="solid"/>
            <a:round/>
            <a:headEnd len="sm" w="sm" type="none"/>
            <a:tailEnd len="sm" w="sm" type="none"/>
          </a:ln>
        </p:spPr>
      </p:pic>
      <p:sp>
        <p:nvSpPr>
          <p:cNvPr id="326" name="Google Shape;326;p33"/>
          <p:cNvSpPr txBox="1"/>
          <p:nvPr/>
        </p:nvSpPr>
        <p:spPr>
          <a:xfrm>
            <a:off x="206375" y="1701204"/>
            <a:ext cx="4060825" cy="5156796"/>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A typical solar PV system comprises of solar panels/array used to power a given load which can be village load in a community or a specific load for a system such as water pump used for irrigation.</a:t>
            </a:r>
            <a:endParaRPr/>
          </a:p>
          <a:p>
            <a:pPr indent="-285750" lvl="0" marL="285750" marR="0" rtl="0" algn="just">
              <a:lnSpc>
                <a:spcPct val="150000"/>
              </a:lnSpc>
              <a:spcBef>
                <a:spcPts val="100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The major components of a typical solar PV system are DC-AC power inverter, battery bank, system and battery controller (charge controller), auxiliary energy sources and sometimes specified electrical load. </a:t>
            </a:r>
            <a:endParaRPr/>
          </a:p>
        </p:txBody>
      </p:sp>
      <p:sp>
        <p:nvSpPr>
          <p:cNvPr id="327" name="Google Shape;327;p33"/>
          <p:cNvSpPr txBox="1"/>
          <p:nvPr/>
        </p:nvSpPr>
        <p:spPr>
          <a:xfrm>
            <a:off x="4523231" y="6088694"/>
            <a:ext cx="4572000" cy="36933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1" lang="en-US" sz="1800" u="none" cap="none" strike="noStrike">
                <a:solidFill>
                  <a:srgbClr val="1F497D"/>
                </a:solidFill>
                <a:latin typeface="Times New Roman"/>
                <a:ea typeface="Times New Roman"/>
                <a:cs typeface="Times New Roman"/>
                <a:sym typeface="Times New Roman"/>
              </a:rPr>
              <a:t>Figure 7: A typical solar PV system</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4"/>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SYSTEMS</a:t>
            </a:r>
            <a:endParaRPr/>
          </a:p>
        </p:txBody>
      </p:sp>
      <p:sp>
        <p:nvSpPr>
          <p:cNvPr id="333" name="Google Shape;333;p3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34" name="Google Shape;334;p34"/>
          <p:cNvSpPr txBox="1"/>
          <p:nvPr/>
        </p:nvSpPr>
        <p:spPr>
          <a:xfrm>
            <a:off x="206375" y="1701204"/>
            <a:ext cx="8556625" cy="3884205"/>
          </a:xfrm>
          <a:prstGeom prst="rect">
            <a:avLst/>
          </a:prstGeom>
          <a:noFill/>
          <a:ln>
            <a:noFill/>
          </a:ln>
        </p:spPr>
        <p:txBody>
          <a:bodyPr anchorCtr="0" anchor="t" bIns="45700" lIns="91425" spcFirstLastPara="1" rIns="91425" wrap="square" tIns="45700">
            <a:spAutoFit/>
          </a:bodyPr>
          <a:lstStyle/>
          <a:p>
            <a:pPr indent="0" lvl="0" marL="0" marR="0" rtl="0" algn="just">
              <a:lnSpc>
                <a:spcPct val="110000"/>
              </a:lnSpc>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Some of the types of PV systems are:</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Grid Connected Photovoltaic systems</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Stand Alone Photovoltaic System</a:t>
            </a:r>
            <a:endParaRPr/>
          </a:p>
          <a:p>
            <a:pPr indent="0" lvl="0" marL="0" marR="0" rtl="0" algn="just">
              <a:lnSpc>
                <a:spcPct val="110000"/>
              </a:lnSpc>
              <a:spcBef>
                <a:spcPts val="1200"/>
              </a:spcBef>
              <a:spcAft>
                <a:spcPts val="0"/>
              </a:spcAft>
              <a:buNone/>
            </a:pPr>
            <a:r>
              <a:rPr b="1" i="0" lang="en-US" sz="2000" u="none" cap="none" strike="noStrike">
                <a:solidFill>
                  <a:schemeClr val="dk1"/>
                </a:solidFill>
                <a:latin typeface="Times New Roman"/>
                <a:ea typeface="Times New Roman"/>
                <a:cs typeface="Times New Roman"/>
                <a:sym typeface="Times New Roman"/>
              </a:rPr>
              <a:t>Grid Connected Photovoltaic Systems</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These type of PV systems are interconnected with electric utility grid and operates parallelly. </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A power conditioning unit is the major component of such system which converts the DC power produced by the PV array into AC power consistent with the requirements of the electric grid.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5"/>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SYSTEMS</a:t>
            </a:r>
            <a:endParaRPr/>
          </a:p>
        </p:txBody>
      </p:sp>
      <p:sp>
        <p:nvSpPr>
          <p:cNvPr id="340" name="Google Shape;340;p3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41" name="Google Shape;341;p35"/>
          <p:cNvSpPr txBox="1"/>
          <p:nvPr/>
        </p:nvSpPr>
        <p:spPr>
          <a:xfrm>
            <a:off x="206375" y="1701204"/>
            <a:ext cx="8556625" cy="3730317"/>
          </a:xfrm>
          <a:prstGeom prst="rect">
            <a:avLst/>
          </a:prstGeom>
          <a:noFill/>
          <a:ln>
            <a:noFill/>
          </a:ln>
        </p:spPr>
        <p:txBody>
          <a:bodyPr anchorCtr="0" anchor="t" bIns="45700" lIns="91425" spcFirstLastPara="1" rIns="91425" wrap="square" tIns="45700">
            <a:spAutoFit/>
          </a:bodyPr>
          <a:lstStyle/>
          <a:p>
            <a:pPr indent="0" lvl="0" marL="0" marR="0" rtl="0" algn="just">
              <a:lnSpc>
                <a:spcPct val="11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Stand-Alone Photovoltaic Systems</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This type of system operates independent of the electric utility grid and are designated to supply power to specific AC or DC load. </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A simplest form of stand-alone PV systems is when the power produced from an array is directly used to operate DC load. </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In such case, due to absence of storage device such as battery, the load can only be operated during sunshine hours. </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However, many stand-alone PV systems use battery for storage of the power to operate the load outside of sunshine hours (Sharma &amp; Hasan, 2009).</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36"/>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SOLAR PV WATER PUMPING SYSTEMS</a:t>
            </a:r>
            <a:endParaRPr/>
          </a:p>
        </p:txBody>
      </p:sp>
      <p:sp>
        <p:nvSpPr>
          <p:cNvPr id="347" name="Google Shape;347;p3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48" name="Google Shape;348;p36"/>
          <p:cNvSpPr txBox="1"/>
          <p:nvPr/>
        </p:nvSpPr>
        <p:spPr>
          <a:xfrm>
            <a:off x="206375" y="1701204"/>
            <a:ext cx="8556625" cy="4222759"/>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0000"/>
              </a:lnSpc>
              <a:spcBef>
                <a:spcPts val="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Uses solar PV to produce DC current</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Use to drive either DC water pump or use inverter to convert the DC to AC and power AC water pump</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Common in rural Nepal, to pump water from river located far from the village to the village for either domestic purpose or for irrigation purpose.</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The sizing of the pump is based on the water requirement for the village, the height through which the water is to be pumped.</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The flow rate of pump is decided on the basis of water requirement for village or for the farm and on the basis of design peak sun value for the region.</a:t>
            </a:r>
            <a:endParaRPr/>
          </a:p>
          <a:p>
            <a:pPr indent="-342900" lvl="0" marL="342900" marR="0" rtl="0" algn="just">
              <a:lnSpc>
                <a:spcPct val="110000"/>
              </a:lnSpc>
              <a:spcBef>
                <a:spcPts val="1200"/>
              </a:spcBef>
              <a:spcAft>
                <a:spcPts val="0"/>
              </a:spcAft>
              <a:buClr>
                <a:schemeClr val="dk1"/>
              </a:buClr>
              <a:buSzPts val="2000"/>
              <a:buFont typeface="Arial"/>
              <a:buChar char="•"/>
            </a:pPr>
            <a:r>
              <a:rPr b="0" i="0" lang="en-US" sz="2000" u="none" cap="none" strike="noStrike">
                <a:solidFill>
                  <a:schemeClr val="dk1"/>
                </a:solidFill>
                <a:latin typeface="Times New Roman"/>
                <a:ea typeface="Times New Roman"/>
                <a:cs typeface="Times New Roman"/>
                <a:sym typeface="Times New Roman"/>
              </a:rPr>
              <a:t>Detail design to be discussed in next chapter.</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37"/>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C00000"/>
              </a:buClr>
              <a:buSzPct val="100000"/>
              <a:buFont typeface="Gill Sans"/>
              <a:buNone/>
            </a:pPr>
            <a:r>
              <a:rPr lang="en-US" sz="3200">
                <a:solidFill>
                  <a:srgbClr val="C00000"/>
                </a:solidFill>
              </a:rPr>
              <a:t>ADVANTAGES OF SOLAR PV</a:t>
            </a:r>
            <a:endParaRPr sz="3200">
              <a:solidFill>
                <a:srgbClr val="C00000"/>
              </a:solidFill>
            </a:endParaRPr>
          </a:p>
        </p:txBody>
      </p:sp>
      <p:sp>
        <p:nvSpPr>
          <p:cNvPr id="354" name="Google Shape;354;p37"/>
          <p:cNvSpPr txBox="1"/>
          <p:nvPr>
            <p:ph idx="1" type="body"/>
          </p:nvPr>
        </p:nvSpPr>
        <p:spPr>
          <a:xfrm>
            <a:off x="304800" y="1878000"/>
            <a:ext cx="4421400" cy="2617800"/>
          </a:xfrm>
          <a:prstGeom prst="rect">
            <a:avLst/>
          </a:prstGeom>
          <a:noFill/>
          <a:ln>
            <a:noFill/>
          </a:ln>
        </p:spPr>
        <p:txBody>
          <a:bodyPr anchorCtr="0" anchor="t" bIns="45700" lIns="91425" spcFirstLastPara="1" rIns="91425" wrap="square" tIns="45700">
            <a:noAutofit/>
          </a:bodyPr>
          <a:lstStyle/>
          <a:p>
            <a:pPr indent="-215900" lvl="0" marL="228600" rtl="0" algn="just">
              <a:lnSpc>
                <a:spcPct val="100000"/>
              </a:lnSpc>
              <a:spcBef>
                <a:spcPts val="0"/>
              </a:spcBef>
              <a:spcAft>
                <a:spcPts val="0"/>
              </a:spcAft>
              <a:buSzPts val="1600"/>
              <a:buChar char="•"/>
            </a:pPr>
            <a:r>
              <a:rPr lang="en-US" sz="1600">
                <a:latin typeface="Times New Roman"/>
                <a:ea typeface="Times New Roman"/>
                <a:cs typeface="Times New Roman"/>
                <a:sym typeface="Times New Roman"/>
              </a:rPr>
              <a:t>Absence of moving parts</a:t>
            </a:r>
            <a:endParaRPr sz="1600"/>
          </a:p>
          <a:p>
            <a:pPr indent="-215900" lvl="0" marL="228600" rtl="0" algn="just">
              <a:lnSpc>
                <a:spcPct val="100000"/>
              </a:lnSpc>
              <a:spcBef>
                <a:spcPts val="1200"/>
              </a:spcBef>
              <a:spcAft>
                <a:spcPts val="0"/>
              </a:spcAft>
              <a:buSzPts val="1600"/>
              <a:buChar char="•"/>
            </a:pPr>
            <a:r>
              <a:rPr lang="en-US" sz="1600">
                <a:latin typeface="Times New Roman"/>
                <a:ea typeface="Times New Roman"/>
                <a:cs typeface="Times New Roman"/>
                <a:sym typeface="Times New Roman"/>
              </a:rPr>
              <a:t>Direct conversion of light to electricity at room temperatures</a:t>
            </a:r>
            <a:endParaRPr sz="1600"/>
          </a:p>
          <a:p>
            <a:pPr indent="-215900" lvl="0" marL="228600" rtl="0" algn="just">
              <a:lnSpc>
                <a:spcPct val="100000"/>
              </a:lnSpc>
              <a:spcBef>
                <a:spcPts val="1200"/>
              </a:spcBef>
              <a:spcAft>
                <a:spcPts val="0"/>
              </a:spcAft>
              <a:buSzPts val="1600"/>
              <a:buChar char="•"/>
            </a:pPr>
            <a:r>
              <a:rPr lang="en-US" sz="1600">
                <a:latin typeface="Times New Roman"/>
                <a:ea typeface="Times New Roman"/>
                <a:cs typeface="Times New Roman"/>
                <a:sym typeface="Times New Roman"/>
              </a:rPr>
              <a:t>Does not require constant attention and can function on its own</a:t>
            </a:r>
            <a:endParaRPr sz="1600"/>
          </a:p>
          <a:p>
            <a:pPr indent="-215900" lvl="0" marL="228600" rtl="0" algn="just">
              <a:lnSpc>
                <a:spcPct val="100000"/>
              </a:lnSpc>
              <a:spcBef>
                <a:spcPts val="1200"/>
              </a:spcBef>
              <a:spcAft>
                <a:spcPts val="0"/>
              </a:spcAft>
              <a:buSzPts val="1600"/>
              <a:buChar char="•"/>
            </a:pPr>
            <a:r>
              <a:rPr lang="en-US" sz="1600">
                <a:latin typeface="Times New Roman"/>
                <a:ea typeface="Times New Roman"/>
                <a:cs typeface="Times New Roman"/>
                <a:sym typeface="Times New Roman"/>
              </a:rPr>
              <a:t>Low maintenance cost</a:t>
            </a:r>
            <a:endParaRPr sz="1600"/>
          </a:p>
          <a:p>
            <a:pPr indent="-215900" lvl="0" marL="228600" rtl="0" algn="just">
              <a:lnSpc>
                <a:spcPct val="100000"/>
              </a:lnSpc>
              <a:spcBef>
                <a:spcPts val="1200"/>
              </a:spcBef>
              <a:spcAft>
                <a:spcPts val="0"/>
              </a:spcAft>
              <a:buSzPts val="1600"/>
              <a:buChar char="•"/>
            </a:pPr>
            <a:r>
              <a:rPr lang="en-US" sz="1600">
                <a:latin typeface="Times New Roman"/>
                <a:ea typeface="Times New Roman"/>
                <a:cs typeface="Times New Roman"/>
                <a:sym typeface="Times New Roman"/>
              </a:rPr>
              <a:t>No environmental pollution</a:t>
            </a:r>
            <a:endParaRPr sz="1600"/>
          </a:p>
          <a:p>
            <a:pPr indent="0" lvl="0" marL="228600" rtl="0" algn="l">
              <a:lnSpc>
                <a:spcPct val="100000"/>
              </a:lnSpc>
              <a:spcBef>
                <a:spcPts val="1200"/>
              </a:spcBef>
              <a:spcAft>
                <a:spcPts val="0"/>
              </a:spcAft>
              <a:buNone/>
            </a:pPr>
            <a:r>
              <a:t/>
            </a:r>
            <a:endParaRPr sz="2000"/>
          </a:p>
        </p:txBody>
      </p:sp>
      <p:sp>
        <p:nvSpPr>
          <p:cNvPr id="355" name="Google Shape;355;p3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56" name="Google Shape;356;p37"/>
          <p:cNvSpPr txBox="1"/>
          <p:nvPr/>
        </p:nvSpPr>
        <p:spPr>
          <a:xfrm>
            <a:off x="273170" y="4495800"/>
            <a:ext cx="8534400" cy="2617792"/>
          </a:xfrm>
          <a:prstGeom prst="rect">
            <a:avLst/>
          </a:prstGeom>
          <a:noFill/>
          <a:ln>
            <a:noFill/>
          </a:ln>
        </p:spPr>
        <p:txBody>
          <a:bodyPr anchorCtr="0" anchor="t" bIns="45700" lIns="91425" spcFirstLastPara="1" rIns="91425" wrap="square" tIns="45700">
            <a:normAutofit/>
          </a:bodyPr>
          <a:lstStyle/>
          <a:p>
            <a:pPr indent="0" lvl="0" marL="0" marR="0" rtl="0" algn="just">
              <a:lnSpc>
                <a:spcPct val="100000"/>
              </a:lnSpc>
              <a:spcBef>
                <a:spcPts val="0"/>
              </a:spcBef>
              <a:spcAft>
                <a:spcPts val="0"/>
              </a:spcAft>
              <a:buClr>
                <a:schemeClr val="accent2"/>
              </a:buClr>
              <a:buSzPts val="1800"/>
              <a:buFont typeface="Arial"/>
              <a:buNone/>
            </a:pPr>
            <a:r>
              <a:rPr b="1" i="0" lang="en-US" sz="1800" u="none" cap="none" strike="noStrike">
                <a:solidFill>
                  <a:srgbClr val="262626"/>
                </a:solidFill>
                <a:latin typeface="Times New Roman"/>
                <a:ea typeface="Times New Roman"/>
                <a:cs typeface="Times New Roman"/>
                <a:sym typeface="Times New Roman"/>
              </a:rPr>
              <a:t>Limitations of Solar PV</a:t>
            </a:r>
            <a:endParaRPr/>
          </a:p>
          <a:p>
            <a:pPr indent="-228600" lvl="0" marL="228600" marR="0" rtl="0" algn="just">
              <a:lnSpc>
                <a:spcPct val="100000"/>
              </a:lnSpc>
              <a:spcBef>
                <a:spcPts val="1200"/>
              </a:spcBef>
              <a:spcAft>
                <a:spcPts val="0"/>
              </a:spcAft>
              <a:buClr>
                <a:schemeClr val="accent2"/>
              </a:buClr>
              <a:buSzPts val="1800"/>
              <a:buFont typeface="Arial"/>
              <a:buChar char="•"/>
            </a:pPr>
            <a:r>
              <a:rPr b="0" i="0" lang="en-US" sz="1800" u="none" cap="none" strike="noStrike">
                <a:solidFill>
                  <a:srgbClr val="262626"/>
                </a:solidFill>
                <a:latin typeface="Times New Roman"/>
                <a:ea typeface="Times New Roman"/>
                <a:cs typeface="Times New Roman"/>
                <a:sym typeface="Times New Roman"/>
              </a:rPr>
              <a:t>High initial cost</a:t>
            </a:r>
            <a:endParaRPr/>
          </a:p>
          <a:p>
            <a:pPr indent="-228600" lvl="0" marL="228600" marR="0" rtl="0" algn="just">
              <a:lnSpc>
                <a:spcPct val="100000"/>
              </a:lnSpc>
              <a:spcBef>
                <a:spcPts val="1200"/>
              </a:spcBef>
              <a:spcAft>
                <a:spcPts val="0"/>
              </a:spcAft>
              <a:buClr>
                <a:schemeClr val="accent2"/>
              </a:buClr>
              <a:buSzPts val="1800"/>
              <a:buFont typeface="Arial"/>
              <a:buChar char="•"/>
            </a:pPr>
            <a:r>
              <a:rPr b="0" i="0" lang="en-US" sz="1800" u="none" cap="none" strike="noStrike">
                <a:solidFill>
                  <a:srgbClr val="262626"/>
                </a:solidFill>
                <a:latin typeface="Times New Roman"/>
                <a:ea typeface="Times New Roman"/>
                <a:cs typeface="Times New Roman"/>
                <a:sym typeface="Times New Roman"/>
              </a:rPr>
              <a:t>Insolation is unreliable due to which storage devices are required</a:t>
            </a:r>
            <a:endParaRPr/>
          </a:p>
          <a:p>
            <a:pPr indent="-228600" lvl="0" marL="228600" marR="0" rtl="0" algn="l">
              <a:lnSpc>
                <a:spcPct val="100000"/>
              </a:lnSpc>
              <a:spcBef>
                <a:spcPts val="1200"/>
              </a:spcBef>
              <a:spcAft>
                <a:spcPts val="0"/>
              </a:spcAft>
              <a:buClr>
                <a:schemeClr val="accent2"/>
              </a:buClr>
              <a:buSzPts val="1800"/>
              <a:buFont typeface="Arial"/>
              <a:buChar char="•"/>
            </a:pPr>
            <a:r>
              <a:rPr b="0" i="0" lang="en-US" sz="1800" u="none" cap="none" strike="noStrike">
                <a:solidFill>
                  <a:srgbClr val="262626"/>
                </a:solidFill>
                <a:latin typeface="Times New Roman"/>
                <a:ea typeface="Times New Roman"/>
                <a:cs typeface="Times New Roman"/>
                <a:sym typeface="Times New Roman"/>
              </a:rPr>
              <a:t>Requires very large land areas</a:t>
            </a:r>
            <a:endParaRPr b="1" i="0" sz="2000" u="none" cap="none" strike="noStrike">
              <a:solidFill>
                <a:srgbClr val="262626"/>
              </a:solidFill>
              <a:latin typeface="Gill Sans"/>
              <a:ea typeface="Gill Sans"/>
              <a:cs typeface="Gill Sans"/>
              <a:sym typeface="Gill Sans"/>
            </a:endParaRPr>
          </a:p>
        </p:txBody>
      </p:sp>
      <p:sp>
        <p:nvSpPr>
          <p:cNvPr id="357" name="Google Shape;357;p37"/>
          <p:cNvSpPr txBox="1"/>
          <p:nvPr>
            <p:ph idx="1" type="body"/>
          </p:nvPr>
        </p:nvSpPr>
        <p:spPr>
          <a:xfrm>
            <a:off x="4726200" y="1878000"/>
            <a:ext cx="4265400" cy="2617800"/>
          </a:xfrm>
          <a:prstGeom prst="rect">
            <a:avLst/>
          </a:prstGeom>
          <a:noFill/>
          <a:ln>
            <a:noFill/>
          </a:ln>
        </p:spPr>
        <p:txBody>
          <a:bodyPr anchorCtr="0" anchor="t" bIns="45700" lIns="91425" spcFirstLastPara="1" rIns="91425" wrap="square" tIns="45700">
            <a:normAutofit/>
          </a:bodyPr>
          <a:lstStyle/>
          <a:p>
            <a:pPr indent="-215900" lvl="0" marL="228600" rtl="0" algn="just">
              <a:lnSpc>
                <a:spcPct val="100000"/>
              </a:lnSpc>
              <a:spcBef>
                <a:spcPts val="0"/>
              </a:spcBef>
              <a:spcAft>
                <a:spcPts val="0"/>
              </a:spcAft>
              <a:buSzPts val="1600"/>
              <a:buChar char="•"/>
            </a:pPr>
            <a:r>
              <a:rPr lang="en-US" sz="1600">
                <a:latin typeface="Times New Roman"/>
                <a:ea typeface="Times New Roman"/>
                <a:cs typeface="Times New Roman"/>
                <a:sym typeface="Times New Roman"/>
              </a:rPr>
              <a:t>Has very long life and is highly reliable</a:t>
            </a:r>
            <a:endParaRPr sz="1600"/>
          </a:p>
          <a:p>
            <a:pPr indent="-215900" lvl="0" marL="228600" rtl="0" algn="just">
              <a:lnSpc>
                <a:spcPct val="100000"/>
              </a:lnSpc>
              <a:spcBef>
                <a:spcPts val="1200"/>
              </a:spcBef>
              <a:spcAft>
                <a:spcPts val="0"/>
              </a:spcAft>
              <a:buSzPts val="1600"/>
              <a:buChar char="•"/>
            </a:pPr>
            <a:r>
              <a:rPr lang="en-US" sz="1600">
                <a:latin typeface="Times New Roman"/>
                <a:ea typeface="Times New Roman"/>
                <a:cs typeface="Times New Roman"/>
                <a:sym typeface="Times New Roman"/>
              </a:rPr>
              <a:t>No cost of fuel</a:t>
            </a:r>
            <a:endParaRPr sz="1600"/>
          </a:p>
          <a:p>
            <a:pPr indent="-215900" lvl="0" marL="228600" rtl="0" algn="just">
              <a:lnSpc>
                <a:spcPct val="100000"/>
              </a:lnSpc>
              <a:spcBef>
                <a:spcPts val="1200"/>
              </a:spcBef>
              <a:spcAft>
                <a:spcPts val="0"/>
              </a:spcAft>
              <a:buSzPts val="1600"/>
              <a:buChar char="•"/>
            </a:pPr>
            <a:r>
              <a:rPr lang="en-US" sz="1600">
                <a:latin typeface="Times New Roman"/>
                <a:ea typeface="Times New Roman"/>
                <a:cs typeface="Times New Roman"/>
                <a:sym typeface="Times New Roman"/>
              </a:rPr>
              <a:t>No starting time required </a:t>
            </a:r>
            <a:endParaRPr sz="1600"/>
          </a:p>
          <a:p>
            <a:pPr indent="-215900" lvl="0" marL="228600" rtl="0" algn="l">
              <a:lnSpc>
                <a:spcPct val="100000"/>
              </a:lnSpc>
              <a:spcBef>
                <a:spcPts val="1200"/>
              </a:spcBef>
              <a:spcAft>
                <a:spcPts val="0"/>
              </a:spcAft>
              <a:buSzPts val="1600"/>
              <a:buChar char="•"/>
            </a:pPr>
            <a:r>
              <a:rPr lang="en-US" sz="1600">
                <a:latin typeface="Times New Roman"/>
                <a:ea typeface="Times New Roman"/>
                <a:cs typeface="Times New Roman"/>
                <a:sym typeface="Times New Roman"/>
              </a:rPr>
              <a:t>Solar PV system can be of varying size, used to operate small load, power a community of produce power in MW for a country</a:t>
            </a:r>
            <a:endParaRPr sz="160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38"/>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SOLAR PV SYSTEM DESIGN</a:t>
            </a:r>
            <a:endParaRPr/>
          </a:p>
        </p:txBody>
      </p:sp>
      <p:sp>
        <p:nvSpPr>
          <p:cNvPr id="363" name="Google Shape;363;p38"/>
          <p:cNvSpPr txBox="1"/>
          <p:nvPr>
            <p:ph idx="1" type="body"/>
          </p:nvPr>
        </p:nvSpPr>
        <p:spPr>
          <a:xfrm>
            <a:off x="304800" y="1878008"/>
            <a:ext cx="8534400" cy="4339912"/>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2000"/>
              <a:buChar char="•"/>
            </a:pPr>
            <a:r>
              <a:rPr lang="en-US" sz="2000">
                <a:solidFill>
                  <a:schemeClr val="dk1"/>
                </a:solidFill>
                <a:latin typeface="Times New Roman"/>
                <a:ea typeface="Times New Roman"/>
                <a:cs typeface="Times New Roman"/>
                <a:sym typeface="Times New Roman"/>
              </a:rPr>
              <a:t>Steps of Design</a:t>
            </a:r>
            <a:endParaRPr/>
          </a:p>
          <a:p>
            <a:pPr indent="-228600" lvl="1" marL="457200" rtl="0" algn="l">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Load Calculation</a:t>
            </a:r>
            <a:endParaRPr/>
          </a:p>
          <a:p>
            <a:pPr indent="-228600" lvl="1" marL="457200" rtl="0" algn="l">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Module/Array Sizing</a:t>
            </a:r>
            <a:endParaRPr/>
          </a:p>
          <a:p>
            <a:pPr indent="-228600" lvl="1" marL="457200" rtl="0" algn="l">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Battery Sizing</a:t>
            </a:r>
            <a:endParaRPr/>
          </a:p>
          <a:p>
            <a:pPr indent="-228600" lvl="1" marL="457200" rtl="0" algn="l">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Charge Regulator Sizing</a:t>
            </a:r>
            <a:endParaRPr/>
          </a:p>
          <a:p>
            <a:pPr indent="-228600" lvl="1" marL="457200" rtl="0" algn="l">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Cable Sizing</a:t>
            </a:r>
            <a:endParaRPr/>
          </a:p>
          <a:p>
            <a:pPr indent="-228600" lvl="1" marL="457200" rtl="0" algn="l">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Inverter Sizing</a:t>
            </a:r>
            <a:endParaRPr/>
          </a:p>
          <a:p>
            <a:pPr indent="-228600" lvl="1" marL="457200" rtl="0" algn="l">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DC-DC Converter Sizing</a:t>
            </a:r>
            <a:endParaRPr/>
          </a:p>
          <a:p>
            <a:pPr indent="-101600" lvl="0" marL="228600" rtl="0" algn="just">
              <a:lnSpc>
                <a:spcPct val="100000"/>
              </a:lnSpc>
              <a:spcBef>
                <a:spcPts val="600"/>
              </a:spcBef>
              <a:spcAft>
                <a:spcPts val="0"/>
              </a:spcAft>
              <a:buSzPts val="2000"/>
              <a:buNone/>
            </a:pPr>
            <a:r>
              <a:t/>
            </a:r>
            <a:endParaRPr sz="2000"/>
          </a:p>
        </p:txBody>
      </p:sp>
      <p:sp>
        <p:nvSpPr>
          <p:cNvPr id="364" name="Google Shape;364;p3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9"/>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LOAD CALCULATION</a:t>
            </a:r>
            <a:endParaRPr/>
          </a:p>
        </p:txBody>
      </p:sp>
      <p:sp>
        <p:nvSpPr>
          <p:cNvPr id="370" name="Google Shape;370;p39"/>
          <p:cNvSpPr txBox="1"/>
          <p:nvPr>
            <p:ph idx="1" type="body"/>
          </p:nvPr>
        </p:nvSpPr>
        <p:spPr>
          <a:xfrm>
            <a:off x="304800" y="1878008"/>
            <a:ext cx="8534400" cy="433991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lang="en-US" sz="2000">
                <a:solidFill>
                  <a:schemeClr val="dk1"/>
                </a:solidFill>
                <a:latin typeface="Times New Roman"/>
                <a:ea typeface="Times New Roman"/>
                <a:cs typeface="Times New Roman"/>
                <a:sym typeface="Times New Roman"/>
              </a:rPr>
              <a:t>The design of a solar PV system begins with the calculation of energy consumed by the installed load in one day. Inaccurate calculation of the load may lead to system failure or high loss of load probability. Generally, people want more electricity, but there is always a tradeoff between what people want and what they actually are willing to pay for. There could be two approaches in calculating load: </a:t>
            </a:r>
            <a:endParaRPr/>
          </a:p>
          <a:p>
            <a:pPr indent="-228600" lvl="1" marL="457200" rtl="0" algn="just">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The fund available is fixed, and the load size is determined based on available fund;</a:t>
            </a:r>
            <a:endParaRPr/>
          </a:p>
          <a:p>
            <a:pPr indent="-228600" lvl="1" marL="457200" rtl="0" algn="just">
              <a:lnSpc>
                <a:spcPct val="100000"/>
              </a:lnSpc>
              <a:spcBef>
                <a:spcPts val="1000"/>
              </a:spcBef>
              <a:spcAft>
                <a:spcPts val="0"/>
              </a:spcAft>
              <a:buSzPts val="2000"/>
              <a:buChar char="•"/>
            </a:pPr>
            <a:r>
              <a:rPr lang="en-US" sz="2000">
                <a:solidFill>
                  <a:schemeClr val="dk1"/>
                </a:solidFill>
                <a:latin typeface="Times New Roman"/>
                <a:ea typeface="Times New Roman"/>
                <a:cs typeface="Times New Roman"/>
                <a:sym typeface="Times New Roman"/>
              </a:rPr>
              <a:t>The fund is not a problem, and the load is determined based on user’s requirement.</a:t>
            </a:r>
            <a:endParaRPr/>
          </a:p>
          <a:p>
            <a:pPr indent="-101600" lvl="0" marL="228600" rtl="0" algn="just">
              <a:lnSpc>
                <a:spcPct val="100000"/>
              </a:lnSpc>
              <a:spcBef>
                <a:spcPts val="600"/>
              </a:spcBef>
              <a:spcAft>
                <a:spcPts val="0"/>
              </a:spcAft>
              <a:buSzPts val="2000"/>
              <a:buNone/>
            </a:pPr>
            <a:r>
              <a:t/>
            </a:r>
            <a:endParaRPr sz="2000"/>
          </a:p>
        </p:txBody>
      </p:sp>
      <p:sp>
        <p:nvSpPr>
          <p:cNvPr id="371" name="Google Shape;371;p3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40"/>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LOAD CALCULATION</a:t>
            </a:r>
            <a:endParaRPr/>
          </a:p>
        </p:txBody>
      </p:sp>
      <p:sp>
        <p:nvSpPr>
          <p:cNvPr id="377" name="Google Shape;377;p40"/>
          <p:cNvSpPr txBox="1"/>
          <p:nvPr>
            <p:ph idx="1" type="body"/>
          </p:nvPr>
        </p:nvSpPr>
        <p:spPr>
          <a:xfrm>
            <a:off x="304800" y="1878008"/>
            <a:ext cx="8534400" cy="433991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200"/>
              <a:buChar char="•"/>
            </a:pPr>
            <a:r>
              <a:rPr lang="en-US" sz="2200">
                <a:solidFill>
                  <a:schemeClr val="dk1"/>
                </a:solidFill>
                <a:latin typeface="Times New Roman"/>
                <a:ea typeface="Times New Roman"/>
                <a:cs typeface="Times New Roman"/>
                <a:sym typeface="Times New Roman"/>
              </a:rPr>
              <a:t>The first step in load calculation is to prepare a table of daily consumption of electrical energy by various appliances to be powered by the solar PV. By load we will refer to the energy consumed by particular appliances per day. There are few concerns that the designers need to check before preparing the load table.</a:t>
            </a:r>
            <a:endParaRPr/>
          </a:p>
          <a:p>
            <a:pPr indent="-228600" lvl="1" marL="457200" rtl="0" algn="l">
              <a:lnSpc>
                <a:spcPct val="100000"/>
              </a:lnSpc>
              <a:spcBef>
                <a:spcPts val="1000"/>
              </a:spcBef>
              <a:spcAft>
                <a:spcPts val="0"/>
              </a:spcAft>
              <a:buSzPts val="2200"/>
              <a:buChar char="•"/>
            </a:pPr>
            <a:r>
              <a:rPr lang="en-US" sz="2200">
                <a:solidFill>
                  <a:schemeClr val="dk1"/>
                </a:solidFill>
                <a:latin typeface="Times New Roman"/>
                <a:ea typeface="Times New Roman"/>
                <a:cs typeface="Times New Roman"/>
                <a:sym typeface="Times New Roman"/>
              </a:rPr>
              <a:t>Accurate Load Knowledge</a:t>
            </a:r>
            <a:endParaRPr/>
          </a:p>
          <a:p>
            <a:pPr indent="-228600" lvl="1" marL="457200" rtl="0" algn="l">
              <a:lnSpc>
                <a:spcPct val="100000"/>
              </a:lnSpc>
              <a:spcBef>
                <a:spcPts val="1000"/>
              </a:spcBef>
              <a:spcAft>
                <a:spcPts val="0"/>
              </a:spcAft>
              <a:buSzPts val="2200"/>
              <a:buChar char="•"/>
            </a:pPr>
            <a:r>
              <a:rPr lang="en-US" sz="2200">
                <a:solidFill>
                  <a:schemeClr val="dk1"/>
                </a:solidFill>
                <a:latin typeface="Times New Roman"/>
                <a:ea typeface="Times New Roman"/>
                <a:cs typeface="Times New Roman"/>
                <a:sym typeface="Times New Roman"/>
              </a:rPr>
              <a:t>Load Efficiency</a:t>
            </a:r>
            <a:endParaRPr/>
          </a:p>
          <a:p>
            <a:pPr indent="-228600" lvl="1" marL="457200" rtl="0" algn="l">
              <a:lnSpc>
                <a:spcPct val="100000"/>
              </a:lnSpc>
              <a:spcBef>
                <a:spcPts val="1000"/>
              </a:spcBef>
              <a:spcAft>
                <a:spcPts val="0"/>
              </a:spcAft>
              <a:buSzPts val="2200"/>
              <a:buChar char="•"/>
            </a:pPr>
            <a:r>
              <a:rPr lang="en-US" sz="2200">
                <a:solidFill>
                  <a:schemeClr val="dk1"/>
                </a:solidFill>
                <a:latin typeface="Times New Roman"/>
                <a:ea typeface="Times New Roman"/>
                <a:cs typeface="Times New Roman"/>
                <a:sym typeface="Times New Roman"/>
              </a:rPr>
              <a:t>Load Profile</a:t>
            </a:r>
            <a:endParaRPr/>
          </a:p>
          <a:p>
            <a:pPr indent="-228600" lvl="1" marL="457200" rtl="0" algn="l">
              <a:lnSpc>
                <a:spcPct val="100000"/>
              </a:lnSpc>
              <a:spcBef>
                <a:spcPts val="1000"/>
              </a:spcBef>
              <a:spcAft>
                <a:spcPts val="0"/>
              </a:spcAft>
              <a:buSzPts val="2200"/>
              <a:buChar char="•"/>
            </a:pPr>
            <a:r>
              <a:rPr lang="en-US" sz="2200">
                <a:solidFill>
                  <a:schemeClr val="dk1"/>
                </a:solidFill>
                <a:latin typeface="Times New Roman"/>
                <a:ea typeface="Times New Roman"/>
                <a:cs typeface="Times New Roman"/>
                <a:sym typeface="Times New Roman"/>
              </a:rPr>
              <a:t>AC or DC Load</a:t>
            </a:r>
            <a:endParaRPr/>
          </a:p>
          <a:p>
            <a:pPr indent="-228600" lvl="1" marL="457200" rtl="0" algn="l">
              <a:lnSpc>
                <a:spcPct val="100000"/>
              </a:lnSpc>
              <a:spcBef>
                <a:spcPts val="1000"/>
              </a:spcBef>
              <a:spcAft>
                <a:spcPts val="0"/>
              </a:spcAft>
              <a:buSzPts val="2200"/>
              <a:buChar char="•"/>
            </a:pPr>
            <a:r>
              <a:rPr lang="en-US" sz="2200">
                <a:solidFill>
                  <a:schemeClr val="dk1"/>
                </a:solidFill>
                <a:latin typeface="Times New Roman"/>
                <a:ea typeface="Times New Roman"/>
                <a:cs typeface="Times New Roman"/>
                <a:sym typeface="Times New Roman"/>
              </a:rPr>
              <a:t>Apparent and Real Power Consideration</a:t>
            </a:r>
            <a:endParaRPr/>
          </a:p>
          <a:p>
            <a:pPr indent="-101600" lvl="0" marL="228600" rtl="0" algn="just">
              <a:lnSpc>
                <a:spcPct val="100000"/>
              </a:lnSpc>
              <a:spcBef>
                <a:spcPts val="600"/>
              </a:spcBef>
              <a:spcAft>
                <a:spcPts val="0"/>
              </a:spcAft>
              <a:buSzPts val="2000"/>
              <a:buNone/>
            </a:pPr>
            <a:r>
              <a:t/>
            </a:r>
            <a:endParaRPr sz="2000"/>
          </a:p>
        </p:txBody>
      </p:sp>
      <p:sp>
        <p:nvSpPr>
          <p:cNvPr id="378" name="Google Shape;378;p4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41"/>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LOAD CALCULATION</a:t>
            </a:r>
            <a:endParaRPr/>
          </a:p>
        </p:txBody>
      </p:sp>
      <p:sp>
        <p:nvSpPr>
          <p:cNvPr id="384" name="Google Shape;384;p41"/>
          <p:cNvSpPr txBox="1"/>
          <p:nvPr>
            <p:ph idx="1" type="body"/>
          </p:nvPr>
        </p:nvSpPr>
        <p:spPr>
          <a:xfrm>
            <a:off x="304800" y="1878008"/>
            <a:ext cx="8534400" cy="433991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400"/>
              <a:buChar char="•"/>
            </a:pPr>
            <a:r>
              <a:rPr lang="en-US" sz="2400">
                <a:solidFill>
                  <a:schemeClr val="dk1"/>
                </a:solidFill>
                <a:latin typeface="Times New Roman"/>
                <a:ea typeface="Times New Roman"/>
                <a:cs typeface="Times New Roman"/>
                <a:sym typeface="Times New Roman"/>
              </a:rPr>
              <a:t>Accurate load knowledge – The entire solar PV system design will be based on the size of the load. If the information is inaccurate, the initial cost will be too high or the battery and array/module could be too small and the system will eventually fail.</a:t>
            </a:r>
            <a:endParaRPr/>
          </a:p>
          <a:p>
            <a:pPr indent="-228600" lvl="0" marL="228600" rtl="0" algn="just">
              <a:lnSpc>
                <a:spcPct val="100000"/>
              </a:lnSpc>
              <a:spcBef>
                <a:spcPts val="1000"/>
              </a:spcBef>
              <a:spcAft>
                <a:spcPts val="0"/>
              </a:spcAft>
              <a:buSzPts val="2400"/>
              <a:buChar char="•"/>
            </a:pPr>
            <a:r>
              <a:rPr lang="en-US" sz="2400">
                <a:solidFill>
                  <a:schemeClr val="dk1"/>
                </a:solidFill>
                <a:latin typeface="Times New Roman"/>
                <a:ea typeface="Times New Roman"/>
                <a:cs typeface="Times New Roman"/>
                <a:sym typeface="Times New Roman"/>
              </a:rPr>
              <a:t>Load efficiency – Improving load efficiency is the quickest way to reduce PV power system cost. A more efficient load device may even be slightly more expensive than an existing or conventional load device (for example CFL against incandescent lamps).</a:t>
            </a:r>
            <a:endParaRPr/>
          </a:p>
          <a:p>
            <a:pPr indent="-101600" lvl="0" marL="228600" rtl="0" algn="just">
              <a:lnSpc>
                <a:spcPct val="100000"/>
              </a:lnSpc>
              <a:spcBef>
                <a:spcPts val="600"/>
              </a:spcBef>
              <a:spcAft>
                <a:spcPts val="0"/>
              </a:spcAft>
              <a:buSzPts val="2000"/>
              <a:buNone/>
            </a:pPr>
            <a:r>
              <a:t/>
            </a:r>
            <a:endParaRPr sz="2000"/>
          </a:p>
        </p:txBody>
      </p:sp>
      <p:sp>
        <p:nvSpPr>
          <p:cNvPr id="385" name="Google Shape;385;p4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42"/>
          <p:cNvSpPr txBox="1"/>
          <p:nvPr>
            <p:ph type="title"/>
          </p:nvPr>
        </p:nvSpPr>
        <p:spPr>
          <a:xfrm>
            <a:off x="1603122" y="323528"/>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LOAD CALCULATION</a:t>
            </a:r>
            <a:endParaRPr/>
          </a:p>
        </p:txBody>
      </p:sp>
      <p:sp>
        <p:nvSpPr>
          <p:cNvPr id="391" name="Google Shape;391;p42"/>
          <p:cNvSpPr txBox="1"/>
          <p:nvPr>
            <p:ph idx="1" type="body"/>
          </p:nvPr>
        </p:nvSpPr>
        <p:spPr>
          <a:xfrm>
            <a:off x="304800" y="1878008"/>
            <a:ext cx="8534400" cy="433991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Load profile throughout the year – An average value (daily, weekly, monthly or yearly average) for the load is useful for rough system sizing, but seasonal variation of the load throughout the year will influence the choice of tilt angle for the array and the final array and battery size. The insolation on a flat surface varies greatly, with the least during the winter and the greatest during the summer. Now if the load demand is small in winter and large in summer, as with air cooling loads or refrigerators or water pumping for irrigation as well as drinking purpose, then tilting the array in optimum angle for summer days will give an insolation profile that best matches the load profile</a:t>
            </a:r>
            <a:endParaRPr/>
          </a:p>
          <a:p>
            <a:pPr indent="-101600" lvl="0" marL="228600" rtl="0" algn="just">
              <a:lnSpc>
                <a:spcPct val="100000"/>
              </a:lnSpc>
              <a:spcBef>
                <a:spcPts val="600"/>
              </a:spcBef>
              <a:spcAft>
                <a:spcPts val="0"/>
              </a:spcAft>
              <a:buSzPts val="2000"/>
              <a:buNone/>
            </a:pPr>
            <a:r>
              <a:t/>
            </a:r>
            <a:endParaRPr sz="2000"/>
          </a:p>
        </p:txBody>
      </p:sp>
      <p:sp>
        <p:nvSpPr>
          <p:cNvPr id="392" name="Google Shape;392;p4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43"/>
          <p:cNvSpPr txBox="1"/>
          <p:nvPr>
            <p:ph type="title"/>
          </p:nvPr>
        </p:nvSpPr>
        <p:spPr>
          <a:xfrm>
            <a:off x="1603122" y="323528"/>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LOAD CALCULATION</a:t>
            </a:r>
            <a:endParaRPr/>
          </a:p>
        </p:txBody>
      </p:sp>
      <p:sp>
        <p:nvSpPr>
          <p:cNvPr id="398" name="Google Shape;398;p43"/>
          <p:cNvSpPr txBox="1"/>
          <p:nvPr>
            <p:ph idx="1" type="body"/>
          </p:nvPr>
        </p:nvSpPr>
        <p:spPr>
          <a:xfrm>
            <a:off x="304800" y="1878008"/>
            <a:ext cx="8534400" cy="4339912"/>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just">
              <a:lnSpc>
                <a:spcPct val="100000"/>
              </a:lnSpc>
              <a:spcBef>
                <a:spcPts val="0"/>
              </a:spcBef>
              <a:spcAft>
                <a:spcPts val="0"/>
              </a:spcAft>
              <a:buSzPct val="100000"/>
              <a:buChar char="•"/>
            </a:pPr>
            <a:r>
              <a:rPr lang="en-US" sz="3200">
                <a:solidFill>
                  <a:schemeClr val="dk1"/>
                </a:solidFill>
                <a:latin typeface="Times New Roman"/>
                <a:ea typeface="Times New Roman"/>
                <a:cs typeface="Times New Roman"/>
                <a:sym typeface="Times New Roman"/>
              </a:rPr>
              <a:t>AC or DC – As far as possible DC loads should be preferred over AC loads to minimize the cost and avoid use of inverters. Use of inverters add the cost, reduces system reliability and introduce power loss.</a:t>
            </a:r>
            <a:endParaRPr/>
          </a:p>
          <a:p>
            <a:pPr indent="-228600" lvl="0" marL="228600" rtl="0" algn="just">
              <a:lnSpc>
                <a:spcPct val="100000"/>
              </a:lnSpc>
              <a:spcBef>
                <a:spcPts val="1000"/>
              </a:spcBef>
              <a:spcAft>
                <a:spcPts val="0"/>
              </a:spcAft>
              <a:buSzPct val="100000"/>
              <a:buChar char="•"/>
            </a:pPr>
            <a:r>
              <a:rPr lang="en-US" sz="3200">
                <a:solidFill>
                  <a:schemeClr val="dk1"/>
                </a:solidFill>
                <a:latin typeface="Times New Roman"/>
                <a:ea typeface="Times New Roman"/>
                <a:cs typeface="Times New Roman"/>
                <a:sym typeface="Times New Roman"/>
              </a:rPr>
              <a:t>Apparent and real power consideration – For sizing purpose, the real power in watts consumed in the load is the value needed. For wiring design and inverter choice, the apparent power will be important because the current that will be flowing in the wires into a heavily inductive load will be greater than what would be calculated by just dividing watts by volts. Also the inverter must be chosen so that it can handle the expected apparent power (or the power factor) of the loads.</a:t>
            </a:r>
            <a:endParaRPr/>
          </a:p>
          <a:p>
            <a:pPr indent="-130175" lvl="0" marL="228600" rtl="0" algn="just">
              <a:lnSpc>
                <a:spcPct val="100000"/>
              </a:lnSpc>
              <a:spcBef>
                <a:spcPts val="600"/>
              </a:spcBef>
              <a:spcAft>
                <a:spcPts val="0"/>
              </a:spcAft>
              <a:buSzPct val="100000"/>
              <a:buNone/>
            </a:pPr>
            <a:r>
              <a:t/>
            </a:r>
            <a:endParaRPr sz="2000"/>
          </a:p>
        </p:txBody>
      </p:sp>
      <p:sp>
        <p:nvSpPr>
          <p:cNvPr id="399" name="Google Shape;399;p4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44"/>
          <p:cNvSpPr txBox="1"/>
          <p:nvPr>
            <p:ph type="title"/>
          </p:nvPr>
        </p:nvSpPr>
        <p:spPr>
          <a:xfrm>
            <a:off x="1603122" y="323528"/>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LOAD CALCULATION</a:t>
            </a:r>
            <a:endParaRPr/>
          </a:p>
        </p:txBody>
      </p:sp>
      <p:sp>
        <p:nvSpPr>
          <p:cNvPr id="405" name="Google Shape;405;p44"/>
          <p:cNvSpPr txBox="1"/>
          <p:nvPr>
            <p:ph idx="1" type="body"/>
          </p:nvPr>
        </p:nvSpPr>
        <p:spPr>
          <a:xfrm>
            <a:off x="304800" y="1878008"/>
            <a:ext cx="8534400" cy="433991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400"/>
              <a:buChar char="•"/>
            </a:pPr>
            <a:r>
              <a:rPr lang="en-US" sz="2400">
                <a:solidFill>
                  <a:schemeClr val="dk1"/>
                </a:solidFill>
                <a:latin typeface="Times New Roman"/>
                <a:ea typeface="Times New Roman"/>
                <a:cs typeface="Times New Roman"/>
                <a:sym typeface="Times New Roman"/>
              </a:rPr>
              <a:t>The load (or the energy consumed) is generally expressed in Watt-hours (Wh). But for more accurate sizing of the array and battery, sometimes the load is expressed in Amepre-hours (Ah). If Wh is known, Ah can be calculated as :</a:t>
            </a:r>
            <a:endParaRPr/>
          </a:p>
          <a:p>
            <a:pPr indent="-228600" lvl="0" marL="228600" rtl="0" algn="just">
              <a:lnSpc>
                <a:spcPct val="100000"/>
              </a:lnSpc>
              <a:spcBef>
                <a:spcPts val="1000"/>
              </a:spcBef>
              <a:spcAft>
                <a:spcPts val="0"/>
              </a:spcAft>
              <a:buSzPts val="2400"/>
              <a:buChar char="•"/>
            </a:pPr>
            <a:r>
              <a:rPr lang="en-US" sz="2400">
                <a:solidFill>
                  <a:schemeClr val="dk1"/>
                </a:solidFill>
                <a:latin typeface="Times New Roman"/>
                <a:ea typeface="Times New Roman"/>
                <a:cs typeface="Times New Roman"/>
                <a:sym typeface="Times New Roman"/>
              </a:rPr>
              <a:t>	Ah = Wh / system voltage	</a:t>
            </a:r>
            <a:endParaRPr/>
          </a:p>
          <a:p>
            <a:pPr indent="-228600" lvl="0" marL="228600" rtl="0" algn="just">
              <a:lnSpc>
                <a:spcPct val="100000"/>
              </a:lnSpc>
              <a:spcBef>
                <a:spcPts val="1000"/>
              </a:spcBef>
              <a:spcAft>
                <a:spcPts val="0"/>
              </a:spcAft>
              <a:buSzPts val="2400"/>
              <a:buChar char="•"/>
            </a:pPr>
            <a:r>
              <a:rPr lang="en-US" sz="2400">
                <a:solidFill>
                  <a:schemeClr val="dk1"/>
                </a:solidFill>
                <a:latin typeface="Times New Roman"/>
                <a:ea typeface="Times New Roman"/>
                <a:cs typeface="Times New Roman"/>
                <a:sym typeface="Times New Roman"/>
              </a:rPr>
              <a:t>For example if a 12V DC operated 10 Watt lamp is turned on for 5 hours, then the total load is:</a:t>
            </a:r>
            <a:endParaRPr/>
          </a:p>
          <a:p>
            <a:pPr indent="-228600" lvl="0" marL="228600" rtl="0" algn="just">
              <a:lnSpc>
                <a:spcPct val="100000"/>
              </a:lnSpc>
              <a:spcBef>
                <a:spcPts val="1000"/>
              </a:spcBef>
              <a:spcAft>
                <a:spcPts val="0"/>
              </a:spcAft>
              <a:buSzPts val="2400"/>
              <a:buChar char="•"/>
            </a:pPr>
            <a:r>
              <a:rPr lang="en-US" sz="2400">
                <a:solidFill>
                  <a:schemeClr val="dk1"/>
                </a:solidFill>
                <a:latin typeface="Times New Roman"/>
                <a:ea typeface="Times New Roman"/>
                <a:cs typeface="Times New Roman"/>
                <a:sym typeface="Times New Roman"/>
              </a:rPr>
              <a:t>Wh = 10 W x 5 hours = 50 Wh.</a:t>
            </a:r>
            <a:endParaRPr/>
          </a:p>
          <a:p>
            <a:pPr indent="-228600" lvl="0" marL="228600" rtl="0" algn="just">
              <a:lnSpc>
                <a:spcPct val="100000"/>
              </a:lnSpc>
              <a:spcBef>
                <a:spcPts val="1000"/>
              </a:spcBef>
              <a:spcAft>
                <a:spcPts val="0"/>
              </a:spcAft>
              <a:buSzPts val="2400"/>
              <a:buChar char="•"/>
            </a:pPr>
            <a:r>
              <a:rPr lang="en-US" sz="2400">
                <a:solidFill>
                  <a:schemeClr val="dk1"/>
                </a:solidFill>
                <a:latin typeface="Times New Roman"/>
                <a:ea typeface="Times New Roman"/>
                <a:cs typeface="Times New Roman"/>
                <a:sym typeface="Times New Roman"/>
              </a:rPr>
              <a:t>This value expressed in Ah would be 50/12 = 4.17 Ah.</a:t>
            </a:r>
            <a:endParaRPr/>
          </a:p>
          <a:p>
            <a:pPr indent="-101600" lvl="0" marL="228600" rtl="0" algn="just">
              <a:lnSpc>
                <a:spcPct val="100000"/>
              </a:lnSpc>
              <a:spcBef>
                <a:spcPts val="600"/>
              </a:spcBef>
              <a:spcAft>
                <a:spcPts val="0"/>
              </a:spcAft>
              <a:buSzPts val="2000"/>
              <a:buNone/>
            </a:pPr>
            <a:r>
              <a:t/>
            </a:r>
            <a:endParaRPr sz="2000"/>
          </a:p>
        </p:txBody>
      </p:sp>
      <p:sp>
        <p:nvSpPr>
          <p:cNvPr id="406" name="Google Shape;406;p4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45"/>
          <p:cNvSpPr txBox="1"/>
          <p:nvPr>
            <p:ph type="title"/>
          </p:nvPr>
        </p:nvSpPr>
        <p:spPr>
          <a:xfrm>
            <a:off x="1603122" y="323528"/>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LOAD CALCULATION</a:t>
            </a:r>
            <a:endParaRPr/>
          </a:p>
        </p:txBody>
      </p:sp>
      <p:sp>
        <p:nvSpPr>
          <p:cNvPr id="412" name="Google Shape;412;p45"/>
          <p:cNvSpPr txBox="1"/>
          <p:nvPr>
            <p:ph idx="1" type="body"/>
          </p:nvPr>
        </p:nvSpPr>
        <p:spPr>
          <a:xfrm>
            <a:off x="304800" y="1878008"/>
            <a:ext cx="8534400" cy="433991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500"/>
              <a:buChar char="•"/>
            </a:pPr>
            <a:r>
              <a:rPr lang="en-US" sz="2500">
                <a:solidFill>
                  <a:schemeClr val="dk1"/>
                </a:solidFill>
                <a:latin typeface="Times New Roman"/>
                <a:ea typeface="Times New Roman"/>
                <a:cs typeface="Times New Roman"/>
                <a:sym typeface="Times New Roman"/>
              </a:rPr>
              <a:t>Now if a color television with 60 W power consumption is operated from 220 V AC for 5 hours, then the Wh value would be 60 W x 5 hours = 300 Wh and in Ah it would be 300/220 = 1.36 Ah. </a:t>
            </a:r>
            <a:endParaRPr/>
          </a:p>
          <a:p>
            <a:pPr indent="-69850" lvl="0" marL="228600" rtl="0" algn="just">
              <a:lnSpc>
                <a:spcPct val="100000"/>
              </a:lnSpc>
              <a:spcBef>
                <a:spcPts val="600"/>
              </a:spcBef>
              <a:spcAft>
                <a:spcPts val="0"/>
              </a:spcAft>
              <a:buSzPts val="2500"/>
              <a:buNone/>
            </a:pPr>
            <a:r>
              <a:t/>
            </a:r>
            <a:endParaRPr sz="2500">
              <a:solidFill>
                <a:schemeClr val="dk1"/>
              </a:solidFill>
              <a:latin typeface="Times New Roman"/>
              <a:ea typeface="Times New Roman"/>
              <a:cs typeface="Times New Roman"/>
              <a:sym typeface="Times New Roman"/>
            </a:endParaRPr>
          </a:p>
        </p:txBody>
      </p:sp>
      <p:sp>
        <p:nvSpPr>
          <p:cNvPr id="413" name="Google Shape;413;p4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46"/>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REFERENCES</a:t>
            </a:r>
            <a:endParaRPr/>
          </a:p>
        </p:txBody>
      </p:sp>
      <p:sp>
        <p:nvSpPr>
          <p:cNvPr id="419" name="Google Shape;419;p4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20" name="Google Shape;420;p46"/>
          <p:cNvSpPr txBox="1"/>
          <p:nvPr>
            <p:ph idx="1" type="body"/>
          </p:nvPr>
        </p:nvSpPr>
        <p:spPr>
          <a:xfrm>
            <a:off x="465538" y="1732668"/>
            <a:ext cx="8212922" cy="5093702"/>
          </a:xfrm>
          <a:prstGeom prst="rect">
            <a:avLst/>
          </a:prstGeom>
          <a:noFill/>
          <a:ln>
            <a:noFill/>
          </a:ln>
        </p:spPr>
        <p:txBody>
          <a:bodyPr anchorCtr="0" anchor="ctr" bIns="45700" lIns="91425" spcFirstLastPara="1" rIns="91425" wrap="square" tIns="45700">
            <a:spAutoFit/>
          </a:bodyPr>
          <a:lstStyle/>
          <a:p>
            <a:pPr indent="-228600" lvl="0" marL="228600" marR="0" rtl="0" algn="just">
              <a:lnSpc>
                <a:spcPct val="100000"/>
              </a:lnSpc>
              <a:spcBef>
                <a:spcPts val="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Boyle, G. (2013). </a:t>
            </a:r>
            <a:r>
              <a:rPr b="0" i="1" lang="en-US" sz="1800" u="none" cap="none" strike="noStrike">
                <a:solidFill>
                  <a:schemeClr val="dk1"/>
                </a:solidFill>
                <a:latin typeface="Times New Roman"/>
                <a:ea typeface="Times New Roman"/>
                <a:cs typeface="Times New Roman"/>
                <a:sym typeface="Times New Roman"/>
              </a:rPr>
              <a:t>Renewable Energy Power For A Sustainable Future</a:t>
            </a:r>
            <a:r>
              <a:rPr b="0" i="0" lang="en-US" sz="1800" u="none" cap="none" strike="noStrike">
                <a:solidFill>
                  <a:schemeClr val="dk1"/>
                </a:solidFill>
                <a:latin typeface="Times New Roman"/>
                <a:ea typeface="Times New Roman"/>
                <a:cs typeface="Times New Roman"/>
                <a:sym typeface="Times New Roman"/>
              </a:rPr>
              <a:t> (Vol. Third Edition). Oxford: Oxford University Press.</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1" lang="en-US" sz="1800" u="none" cap="none" strike="noStrike">
                <a:solidFill>
                  <a:schemeClr val="dk1"/>
                </a:solidFill>
                <a:latin typeface="Times New Roman"/>
                <a:ea typeface="Times New Roman"/>
                <a:cs typeface="Times New Roman"/>
                <a:sym typeface="Times New Roman"/>
              </a:rPr>
              <a:t>EPEVER</a:t>
            </a:r>
            <a:r>
              <a:rPr b="0" i="0" lang="en-US" sz="1800" u="none" cap="none" strike="noStrike">
                <a:solidFill>
                  <a:schemeClr val="dk1"/>
                </a:solidFill>
                <a:latin typeface="Times New Roman"/>
                <a:ea typeface="Times New Roman"/>
                <a:cs typeface="Times New Roman"/>
                <a:sym typeface="Times New Roman"/>
              </a:rPr>
              <a:t>. (2019, September 19). Retrieved October 9, 2022, from https://blog.epever.com/what-is-a-series-or-parallel-connection/</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1" lang="en-US" sz="1800" u="none" cap="none" strike="noStrike">
                <a:solidFill>
                  <a:schemeClr val="dk1"/>
                </a:solidFill>
                <a:latin typeface="Times New Roman"/>
                <a:ea typeface="Times New Roman"/>
                <a:cs typeface="Times New Roman"/>
                <a:sym typeface="Times New Roman"/>
              </a:rPr>
              <a:t>FSEC</a:t>
            </a:r>
            <a:r>
              <a:rPr b="0" i="0" lang="en-US" sz="1800" u="none" cap="none" strike="noStrike">
                <a:solidFill>
                  <a:schemeClr val="dk1"/>
                </a:solidFill>
                <a:latin typeface="Times New Roman"/>
                <a:ea typeface="Times New Roman"/>
                <a:cs typeface="Times New Roman"/>
                <a:sym typeface="Times New Roman"/>
              </a:rPr>
              <a:t>. (2022). Retrieved October 9, 2022, from Florida's Premier Energy Research Center at the University of Central Florida: https://energyresearch.ucf.edu/consumer/solar-technologies/solar-electricity-basics/cells-modules-panels-and-arrays/</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Kalogirou, S. A. (2014). </a:t>
            </a:r>
            <a:r>
              <a:rPr b="0" i="1" lang="en-US" sz="1800" u="none" cap="none" strike="noStrike">
                <a:solidFill>
                  <a:schemeClr val="dk1"/>
                </a:solidFill>
                <a:latin typeface="Times New Roman"/>
                <a:ea typeface="Times New Roman"/>
                <a:cs typeface="Times New Roman"/>
                <a:sym typeface="Times New Roman"/>
              </a:rPr>
              <a:t>Solar Energy Engineering Processes and Systems</a:t>
            </a:r>
            <a:r>
              <a:rPr b="0" i="0" lang="en-US" sz="1800" u="none" cap="none" strike="noStrike">
                <a:solidFill>
                  <a:schemeClr val="dk1"/>
                </a:solidFill>
                <a:latin typeface="Times New Roman"/>
                <a:ea typeface="Times New Roman"/>
                <a:cs typeface="Times New Roman"/>
                <a:sym typeface="Times New Roman"/>
              </a:rPr>
              <a:t> (Second Edition ed.).</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Koirala, D. R. (2019). </a:t>
            </a:r>
            <a:r>
              <a:rPr b="0" i="1" lang="en-US" sz="1800" u="none" cap="none" strike="noStrike">
                <a:solidFill>
                  <a:schemeClr val="dk1"/>
                </a:solidFill>
                <a:latin typeface="Times New Roman"/>
                <a:ea typeface="Times New Roman"/>
                <a:cs typeface="Times New Roman"/>
                <a:sym typeface="Times New Roman"/>
              </a:rPr>
              <a:t>Principals of Engineering Thermodynamics and Heat Transfer.</a:t>
            </a:r>
            <a:r>
              <a:rPr b="0" i="0" lang="en-US" sz="1800" u="none" cap="none" strike="noStrike">
                <a:solidFill>
                  <a:schemeClr val="dk1"/>
                </a:solidFill>
                <a:latin typeface="Times New Roman"/>
                <a:ea typeface="Times New Roman"/>
                <a:cs typeface="Times New Roman"/>
                <a:sym typeface="Times New Roman"/>
              </a:rPr>
              <a:t> Kathmandu: Shree Chandeswori Publication Pvt. Ltd. .</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1" lang="en-US" sz="1800" u="none" cap="none" strike="noStrike">
                <a:solidFill>
                  <a:schemeClr val="dk1"/>
                </a:solidFill>
                <a:latin typeface="Times New Roman"/>
                <a:ea typeface="Times New Roman"/>
                <a:cs typeface="Times New Roman"/>
                <a:sym typeface="Times New Roman"/>
              </a:rPr>
              <a:t>PennState</a:t>
            </a:r>
            <a:r>
              <a:rPr b="0" i="0" lang="en-US" sz="1800" u="none" cap="none" strike="noStrike">
                <a:solidFill>
                  <a:schemeClr val="dk1"/>
                </a:solidFill>
                <a:latin typeface="Times New Roman"/>
                <a:ea typeface="Times New Roman"/>
                <a:cs typeface="Times New Roman"/>
                <a:sym typeface="Times New Roman"/>
              </a:rPr>
              <a:t>. (2022). Retrieved October 8, 2022, from Pennsylvania State University: https://www.e-education.psu.edu/eme811/node/685</a:t>
            </a:r>
            <a:endParaRPr b="0" i="0" sz="1800" u="none" cap="none" strike="noStrike">
              <a:solidFill>
                <a:schemeClr val="dk1"/>
              </a:solidFill>
              <a:latin typeface="Arial"/>
              <a:ea typeface="Arial"/>
              <a:cs typeface="Arial"/>
              <a:sym typeface="Arial"/>
            </a:endParaRPr>
          </a:p>
          <a:p>
            <a:pPr indent="0" lvl="0" marL="0" marR="0" rtl="0" algn="just">
              <a:lnSpc>
                <a:spcPct val="100000"/>
              </a:lnSpc>
              <a:spcBef>
                <a:spcPts val="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47"/>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REFERENCES</a:t>
            </a:r>
            <a:endParaRPr/>
          </a:p>
        </p:txBody>
      </p:sp>
      <p:sp>
        <p:nvSpPr>
          <p:cNvPr id="426" name="Google Shape;426;p4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27" name="Google Shape;427;p47"/>
          <p:cNvSpPr txBox="1"/>
          <p:nvPr>
            <p:ph idx="1" type="body"/>
          </p:nvPr>
        </p:nvSpPr>
        <p:spPr>
          <a:xfrm>
            <a:off x="647699" y="1764298"/>
            <a:ext cx="7848600" cy="5093702"/>
          </a:xfrm>
          <a:prstGeom prst="rect">
            <a:avLst/>
          </a:prstGeom>
          <a:noFill/>
          <a:ln>
            <a:noFill/>
          </a:ln>
        </p:spPr>
        <p:txBody>
          <a:bodyPr anchorCtr="0" anchor="ctr" bIns="45700" lIns="91425" spcFirstLastPara="1" rIns="91425" wrap="square" tIns="45700">
            <a:spAutoFit/>
          </a:bodyPr>
          <a:lstStyle/>
          <a:p>
            <a:pPr indent="-228600" lvl="0" marL="228600" marR="0" rtl="0" algn="just">
              <a:lnSpc>
                <a:spcPct val="100000"/>
              </a:lnSpc>
              <a:spcBef>
                <a:spcPts val="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Ren, J. (Ed.). (2020). </a:t>
            </a:r>
            <a:r>
              <a:rPr b="0" i="1" lang="en-US" sz="1800" u="none" cap="none" strike="noStrike">
                <a:solidFill>
                  <a:schemeClr val="dk1"/>
                </a:solidFill>
                <a:latin typeface="Times New Roman"/>
                <a:ea typeface="Times New Roman"/>
                <a:cs typeface="Times New Roman"/>
                <a:sym typeface="Times New Roman"/>
              </a:rPr>
              <a:t>Renewable Energy Driven Future: Technologies, Modelling, Applications, Sustainability and Policies.</a:t>
            </a:r>
            <a:r>
              <a:rPr b="0" i="0" lang="en-US" sz="1800" u="none" cap="none" strike="noStrike">
                <a:solidFill>
                  <a:schemeClr val="dk1"/>
                </a:solidFill>
                <a:latin typeface="Times New Roman"/>
                <a:ea typeface="Times New Roman"/>
                <a:cs typeface="Times New Roman"/>
                <a:sym typeface="Times New Roman"/>
              </a:rPr>
              <a:t> Academic Press. doi:https://doi.org/10.1016/C2019-0-01298-8</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S. Hasan, S., &amp; Sharma, D. (2009). </a:t>
            </a:r>
            <a:r>
              <a:rPr b="0" i="1" lang="en-US" sz="1800" u="none" cap="none" strike="noStrike">
                <a:solidFill>
                  <a:schemeClr val="dk1"/>
                </a:solidFill>
                <a:latin typeface="Times New Roman"/>
                <a:ea typeface="Times New Roman"/>
                <a:cs typeface="Times New Roman"/>
                <a:sym typeface="Times New Roman"/>
              </a:rPr>
              <a:t>Non-Conventional Energy Resources.</a:t>
            </a:r>
            <a:r>
              <a:rPr b="0" i="0" lang="en-US" sz="1800" u="none" cap="none" strike="noStrike">
                <a:solidFill>
                  <a:schemeClr val="dk1"/>
                </a:solidFill>
                <a:latin typeface="Times New Roman"/>
                <a:ea typeface="Times New Roman"/>
                <a:cs typeface="Times New Roman"/>
                <a:sym typeface="Times New Roman"/>
              </a:rPr>
              <a:t> Delhi: S. K. Kataria and Sons.</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Saharia, B. J. (2014). A comparative study on converter topologies for maximum power point tracking application in photovoltaic generation. </a:t>
            </a:r>
            <a:r>
              <a:rPr b="0" i="1" lang="en-US" sz="1800" u="none" cap="none" strike="noStrike">
                <a:solidFill>
                  <a:schemeClr val="dk1"/>
                </a:solidFill>
                <a:latin typeface="Times New Roman"/>
                <a:ea typeface="Times New Roman"/>
                <a:cs typeface="Times New Roman"/>
                <a:sym typeface="Times New Roman"/>
              </a:rPr>
              <a:t>Journal of Renewable and Sustainable Energy 6</a:t>
            </a:r>
            <a:r>
              <a:rPr b="0" i="0" lang="en-US" sz="1800" u="none" cap="none" strike="noStrike">
                <a:solidFill>
                  <a:schemeClr val="dk1"/>
                </a:solidFill>
                <a:latin typeface="Times New Roman"/>
                <a:ea typeface="Times New Roman"/>
                <a:cs typeface="Times New Roman"/>
                <a:sym typeface="Times New Roman"/>
              </a:rPr>
              <a:t>. doi:10.1063/1.4900579</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Sharma, D., &amp; Hasan, S. (2009). </a:t>
            </a:r>
            <a:r>
              <a:rPr b="0" i="1" lang="en-US" sz="1800" u="none" cap="none" strike="noStrike">
                <a:solidFill>
                  <a:schemeClr val="dk1"/>
                </a:solidFill>
                <a:latin typeface="Times New Roman"/>
                <a:ea typeface="Times New Roman"/>
                <a:cs typeface="Times New Roman"/>
                <a:sym typeface="Times New Roman"/>
              </a:rPr>
              <a:t>Non-Conventional Energy Sources</a:t>
            </a:r>
            <a:r>
              <a:rPr b="0" i="0" lang="en-US" sz="1800" u="none" cap="none" strike="noStrike">
                <a:solidFill>
                  <a:schemeClr val="dk1"/>
                </a:solidFill>
                <a:latin typeface="Times New Roman"/>
                <a:ea typeface="Times New Roman"/>
                <a:cs typeface="Times New Roman"/>
                <a:sym typeface="Times New Roman"/>
              </a:rPr>
              <a:t> (Second Edition ed.). Delhi: S.K. Kataria and Sons.</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Singal, R. (2011). </a:t>
            </a:r>
            <a:r>
              <a:rPr b="0" i="1" lang="en-US" sz="1800" u="none" cap="none" strike="noStrike">
                <a:solidFill>
                  <a:schemeClr val="dk1"/>
                </a:solidFill>
                <a:latin typeface="Times New Roman"/>
                <a:ea typeface="Times New Roman"/>
                <a:cs typeface="Times New Roman"/>
                <a:sym typeface="Times New Roman"/>
              </a:rPr>
              <a:t>Non-Conventional Energy Resources</a:t>
            </a:r>
            <a:r>
              <a:rPr b="0" i="0" lang="en-US" sz="1800" u="none" cap="none" strike="noStrike">
                <a:solidFill>
                  <a:schemeClr val="dk1"/>
                </a:solidFill>
                <a:latin typeface="Times New Roman"/>
                <a:ea typeface="Times New Roman"/>
                <a:cs typeface="Times New Roman"/>
                <a:sym typeface="Times New Roman"/>
              </a:rPr>
              <a:t> (Vol. Third Edition). Delhi: S. K. Kataria and Sons.</a:t>
            </a:r>
            <a:endParaRPr b="0" i="0" sz="1800" u="none" cap="none" strike="noStrike">
              <a:solidFill>
                <a:schemeClr val="dk1"/>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1800"/>
              <a:buFont typeface="Arial"/>
              <a:buChar char="•"/>
            </a:pPr>
            <a:r>
              <a:rPr b="0" i="0" lang="en-US" sz="1800" u="none" cap="none" strike="noStrike">
                <a:solidFill>
                  <a:schemeClr val="dk1"/>
                </a:solidFill>
                <a:latin typeface="Times New Roman"/>
                <a:ea typeface="Times New Roman"/>
                <a:cs typeface="Times New Roman"/>
                <a:sym typeface="Times New Roman"/>
              </a:rPr>
              <a:t>WECS. (2010). </a:t>
            </a:r>
            <a:r>
              <a:rPr b="0" i="1" lang="en-US" sz="1800" u="none" cap="none" strike="noStrike">
                <a:solidFill>
                  <a:schemeClr val="dk1"/>
                </a:solidFill>
                <a:latin typeface="Times New Roman"/>
                <a:ea typeface="Times New Roman"/>
                <a:cs typeface="Times New Roman"/>
                <a:sym typeface="Times New Roman"/>
              </a:rPr>
              <a:t>Energy Sector Synopsis Report.</a:t>
            </a:r>
            <a:r>
              <a:rPr b="0" i="0" lang="en-US" sz="1800" u="none" cap="none" strike="noStrike">
                <a:solidFill>
                  <a:schemeClr val="dk1"/>
                </a:solidFill>
                <a:latin typeface="Times New Roman"/>
                <a:ea typeface="Times New Roman"/>
                <a:cs typeface="Times New Roman"/>
                <a:sym typeface="Times New Roman"/>
              </a:rPr>
              <a:t> Kathmandu, Nepal: Government of Nepal, Water and Energy Commission Secretariat.</a:t>
            </a:r>
            <a:endParaRPr b="0" i="0" sz="1800" u="none" cap="none" strike="noStrike">
              <a:solidFill>
                <a:schemeClr val="dk1"/>
              </a:solidFill>
              <a:latin typeface="Arial"/>
              <a:ea typeface="Arial"/>
              <a:cs typeface="Arial"/>
              <a:sym typeface="Arial"/>
            </a:endParaRPr>
          </a:p>
          <a:p>
            <a:pPr indent="-114300" lvl="0" marL="228600" marR="0" rtl="0" algn="just">
              <a:lnSpc>
                <a:spcPct val="100000"/>
              </a:lnSpc>
              <a:spcBef>
                <a:spcPts val="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48"/>
          <p:cNvSpPr/>
          <p:nvPr/>
        </p:nvSpPr>
        <p:spPr>
          <a:xfrm>
            <a:off x="1219200" y="1752600"/>
            <a:ext cx="685800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5400" u="none" cap="none" strike="noStrike">
                <a:solidFill>
                  <a:srgbClr val="D6DEE1"/>
                </a:solidFill>
                <a:latin typeface="Gill Sans"/>
                <a:ea typeface="Gill Sans"/>
                <a:cs typeface="Gill Sans"/>
                <a:sym typeface="Gill Sans"/>
              </a:rPr>
              <a:t>THANK   YOU</a:t>
            </a:r>
            <a:endParaRPr b="1" i="0" sz="5400" u="none" cap="none" strike="noStrike">
              <a:solidFill>
                <a:srgbClr val="D6DEE1"/>
              </a:solidFill>
              <a:latin typeface="Gill Sans"/>
              <a:ea typeface="Gill Sans"/>
              <a:cs typeface="Gill Sans"/>
              <a:sym typeface="Gill Sans"/>
            </a:endParaRPr>
          </a:p>
        </p:txBody>
      </p:sp>
      <p:sp>
        <p:nvSpPr>
          <p:cNvPr id="433" name="Google Shape;433;p4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BooksClassic_16x9">
      <a:dk1>
        <a:srgbClr val="6A3A20"/>
      </a:dk1>
      <a:lt1>
        <a:srgbClr val="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2022-09-08T05:20:25Z</dcterms:created>
  <dc:creator>Manchan Tiwari</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