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840" r:id="rId1"/>
  </p:sldMasterIdLst>
  <p:notesMasterIdLst>
    <p:notesMasterId r:id="rId23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A9B9"/>
    <a:srgbClr val="9B7362"/>
    <a:srgbClr val="769762"/>
    <a:srgbClr val="639491"/>
    <a:srgbClr val="6F63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58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E591AE-C3CB-42DF-A86D-A489621B4EA7}" type="datetimeFigureOut">
              <a:rPr lang="ru-RU" smtClean="0"/>
              <a:t>30.05.2019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9F68B-4009-4EC0-96A1-6BF11B64D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26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4/14/2019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52024" y="180304"/>
            <a:ext cx="10238962" cy="1700011"/>
          </a:xfrm>
        </p:spPr>
        <p:txBody>
          <a:bodyPr>
            <a:normAutofit/>
          </a:bodyPr>
          <a:lstStyle/>
          <a:p>
            <a:pPr algn="r"/>
            <a:r>
              <a:rPr lang="ru-RU" sz="4400" dirty="0" smtClean="0"/>
              <a:t>9-мавзу: </a:t>
            </a:r>
            <a:r>
              <a:rPr lang="ru-RU" sz="4400" dirty="0" err="1" smtClean="0"/>
              <a:t>Патенциометр</a:t>
            </a:r>
            <a:r>
              <a:rPr lang="ru-RU" sz="4400" dirty="0" smtClean="0"/>
              <a:t> 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71720" y="1880315"/>
            <a:ext cx="10599570" cy="3493394"/>
          </a:xfrm>
        </p:spPr>
        <p:txBody>
          <a:bodyPr>
            <a:normAutofit/>
          </a:bodyPr>
          <a:lstStyle/>
          <a:p>
            <a:r>
              <a:rPr lang="ru-RU" b="1" dirty="0"/>
              <a:t> </a:t>
            </a:r>
            <a:r>
              <a:rPr lang="ru-RU" b="1" dirty="0" smtClean="0"/>
              <a:t>Режа</a:t>
            </a:r>
            <a:r>
              <a:rPr lang="ru-RU" b="1" dirty="0"/>
              <a:t>:</a:t>
            </a:r>
          </a:p>
          <a:p>
            <a:r>
              <a:rPr lang="ru-RU" b="1" dirty="0"/>
              <a:t> </a:t>
            </a:r>
            <a:endParaRPr lang="ru-RU" b="1" dirty="0" smtClean="0"/>
          </a:p>
          <a:p>
            <a:r>
              <a:rPr lang="ru-RU" b="1" dirty="0" smtClean="0"/>
              <a:t>1.</a:t>
            </a:r>
            <a:r>
              <a:rPr lang="uz-Cyrl-UZ" b="1" dirty="0"/>
              <a:t> </a:t>
            </a:r>
            <a:r>
              <a:rPr lang="ru-RU" b="1" dirty="0" err="1"/>
              <a:t>Патенциометрлар</a:t>
            </a:r>
            <a:endParaRPr lang="ru-RU" b="1" dirty="0"/>
          </a:p>
          <a:p>
            <a:r>
              <a:rPr lang="ru-RU" b="1" dirty="0"/>
              <a:t>2</a:t>
            </a:r>
            <a:r>
              <a:rPr lang="ru-RU" b="1" dirty="0" smtClean="0"/>
              <a:t>.</a:t>
            </a:r>
            <a:r>
              <a:rPr lang="ru-RU" b="1" dirty="0"/>
              <a:t> </a:t>
            </a:r>
            <a:r>
              <a:rPr lang="uz-Cyrl-UZ" b="1" dirty="0"/>
              <a:t>Патенциометрик ўлчаш усули</a:t>
            </a:r>
            <a:endParaRPr lang="ru-RU" b="1" dirty="0"/>
          </a:p>
          <a:p>
            <a:r>
              <a:rPr lang="ru-RU" b="1" dirty="0"/>
              <a:t>3</a:t>
            </a:r>
            <a:r>
              <a:rPr lang="ru-RU" b="1" dirty="0" smtClean="0"/>
              <a:t>.</a:t>
            </a:r>
            <a:r>
              <a:rPr lang="ru-RU" b="1" dirty="0"/>
              <a:t> </a:t>
            </a:r>
            <a:r>
              <a:rPr lang="uz-Cyrl-UZ" b="1" dirty="0"/>
              <a:t>Автоматик потенциометр </a:t>
            </a:r>
            <a:endParaRPr lang="ru-RU" b="1" dirty="0"/>
          </a:p>
        </p:txBody>
      </p:sp>
      <p:pic>
        <p:nvPicPr>
          <p:cNvPr id="4" name="9.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66490" y="18030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940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Патенциометрлар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294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Потенциометрлар</a:t>
            </a:r>
            <a:r>
              <a:rPr lang="ru-RU" dirty="0" smtClean="0">
                <a:latin typeface="+mn-lt"/>
              </a:rPr>
              <a:t> </a:t>
            </a:r>
            <a:r>
              <a:rPr lang="ru-RU" dirty="0">
                <a:latin typeface="+mn-lt"/>
              </a:rPr>
              <a:t>лаборатория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саноат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шароитларида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термоЭЮКни</a:t>
            </a:r>
            <a:r>
              <a:rPr lang="ru-RU" dirty="0">
                <a:latin typeface="+mn-lt"/>
              </a:rPr>
              <a:t> </a:t>
            </a:r>
            <a:r>
              <a:rPr lang="uz-Cyrl-UZ" dirty="0">
                <a:latin typeface="+mn-lt"/>
              </a:rPr>
              <a:t>ў</a:t>
            </a:r>
            <a:r>
              <a:rPr lang="ru-RU" dirty="0" err="1">
                <a:latin typeface="+mn-lt"/>
              </a:rPr>
              <a:t>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uz-Cyrl-UZ" dirty="0">
                <a:latin typeface="+mn-lt"/>
              </a:rPr>
              <a:t>қў</a:t>
            </a:r>
            <a:r>
              <a:rPr lang="ru-RU" dirty="0" err="1">
                <a:latin typeface="+mn-lt"/>
              </a:rPr>
              <a:t>лланилади</a:t>
            </a:r>
            <a:r>
              <a:rPr lang="ru-RU" dirty="0">
                <a:latin typeface="+mn-lt"/>
              </a:rPr>
              <a:t>. </a:t>
            </a:r>
            <a:r>
              <a:rPr lang="uz-Cyrl-UZ" dirty="0">
                <a:latin typeface="+mn-lt"/>
              </a:rPr>
              <a:t>Лаборатория шароитидаги потенциометрлар 0.05 дан 0,005 гача аниқлик синфига эга бўлиб. Наъмунавий ўлчаш воситалари сифатида милливольтметрлар ва автоматик потенциометрларни текшириш ва илмий тадқиқотларни амалга оширишда қўлланилади. </a:t>
            </a:r>
            <a:r>
              <a:rPr lang="ru-RU" dirty="0">
                <a:latin typeface="+mn-lt"/>
              </a:rPr>
              <a:t>	</a:t>
            </a:r>
            <a:r>
              <a:rPr lang="uz-Cyrl-UZ" dirty="0" smtClean="0">
                <a:latin typeface="+mn-lt"/>
              </a:rPr>
              <a:t>Потенциометрларда </a:t>
            </a:r>
            <a:r>
              <a:rPr lang="uz-Cyrl-UZ" dirty="0">
                <a:latin typeface="+mn-lt"/>
              </a:rPr>
              <a:t>юқори аниқликка эга бўлган сигнал компенсаторлари ва сезгирлик индикаторлари билан ишлашда ўлчаш хатолигини кичиклиги таъминловчи компенсанцион усул амалга оширилади. 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15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err="1"/>
              <a:t>Патенциометрлар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3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23912"/>
            <a:ext cx="1080552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dirty="0" smtClean="0">
                <a:latin typeface="+mn-lt"/>
              </a:rPr>
              <a:t>	Лаборатория </a:t>
            </a:r>
            <a:r>
              <a:rPr lang="uz-Cyrl-UZ" dirty="0">
                <a:latin typeface="+mn-lt"/>
              </a:rPr>
              <a:t>шароитидаги потенциометрлар ўзгармас ток кучли лабораториявий потенциометрнинг соддалаштирилган схемасини қуйидаги схема  орқали кўриш мумкин. 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Рисунок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75" t="28174" r="34488" b="12315"/>
          <a:stretch/>
        </p:blipFill>
        <p:spPr bwMode="auto">
          <a:xfrm>
            <a:off x="650349" y="1847242"/>
            <a:ext cx="2994371" cy="4485286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10355" y="6123170"/>
            <a:ext cx="435861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z-Cyrl-UZ" b="1" dirty="0">
                <a:latin typeface="Times New Roman" panose="02020603050405020304" pitchFamily="18" charset="0"/>
                <a:ea typeface="MS Mincho" panose="02020609040205080304" pitchFamily="49" charset="-128"/>
              </a:rPr>
              <a:t>Ўзгармас ишчи токли лабораториявий потенциометр схемаси</a:t>
            </a:r>
            <a:endParaRPr lang="ru-RU" dirty="0">
              <a:latin typeface="Times New Roman" panose="02020603050405020304" pitchFamily="18" charset="0"/>
              <a:ea typeface="Yu Mincho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14257" y="1886818"/>
            <a:ext cx="7161574" cy="4193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 smtClean="0">
                <a:ea typeface="Yu Mincho"/>
              </a:rPr>
              <a:t>	Ушбу </a:t>
            </a:r>
            <a:r>
              <a:rPr lang="uz-Cyrl-UZ" dirty="0">
                <a:ea typeface="Yu Mincho"/>
              </a:rPr>
              <a:t>схема термоЭЮКни ўлчашнинг компенсацион усулининг асосий моҳиятини тушиниш имконини беради. Кўриб чиқилаётган асбобнинг схема учта контурдан иборат: </a:t>
            </a:r>
            <a:r>
              <a:rPr lang="uz-Cyrl-UZ" dirty="0" smtClean="0">
                <a:ea typeface="Yu Mincho"/>
              </a:rPr>
              <a:t> А</a:t>
            </a:r>
            <a:r>
              <a:rPr lang="uz-Cyrl-UZ" dirty="0" smtClean="0">
                <a:ea typeface="MS Mincho" panose="02020609040205080304" pitchFamily="49" charset="-128"/>
              </a:rPr>
              <a:t>-</a:t>
            </a:r>
            <a:r>
              <a:rPr lang="uz-Cyrl-UZ" dirty="0" smtClean="0">
                <a:ea typeface="Yu Mincho"/>
              </a:rPr>
              <a:t>ишчи </a:t>
            </a:r>
            <a:r>
              <a:rPr lang="uz-Cyrl-UZ" dirty="0">
                <a:ea typeface="Yu Mincho"/>
              </a:rPr>
              <a:t>ток </a:t>
            </a:r>
            <a:r>
              <a:rPr lang="uz-Cyrl-UZ" dirty="0">
                <a:ea typeface="MS Mincho" panose="02020609040205080304" pitchFamily="49" charset="-128"/>
              </a:rPr>
              <a:t>I;B –нормал элемент НЭ; С-ўлчанаётган сигнал E(t,t</a:t>
            </a:r>
            <a:r>
              <a:rPr lang="uz-Cyrl-UZ" baseline="-25000" dirty="0">
                <a:ea typeface="MS Mincho" panose="02020609040205080304" pitchFamily="49" charset="-128"/>
              </a:rPr>
              <a:t>0</a:t>
            </a:r>
            <a:r>
              <a:rPr lang="uz-Cyrl-UZ" dirty="0">
                <a:ea typeface="MS Mincho" panose="02020609040205080304" pitchFamily="49" charset="-128"/>
              </a:rPr>
              <a:t>).</a:t>
            </a:r>
            <a:endParaRPr lang="ru-RU" dirty="0">
              <a:ea typeface="Yu Mincho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dirty="0">
                <a:ea typeface="MS Mincho" panose="02020609040205080304" pitchFamily="49" charset="-128"/>
              </a:rPr>
              <a:t>	Ишчи ток контурига таъминот манбаи, токни созлаш реостати R</a:t>
            </a:r>
            <a:r>
              <a:rPr lang="uz-Cyrl-UZ" baseline="-25000" dirty="0">
                <a:ea typeface="MS Mincho" panose="02020609040205080304" pitchFamily="49" charset="-128"/>
              </a:rPr>
              <a:t>1</a:t>
            </a:r>
            <a:r>
              <a:rPr lang="uz-Cyrl-UZ" dirty="0">
                <a:ea typeface="MS Mincho" panose="02020609040205080304" pitchFamily="49" charset="-128"/>
              </a:rPr>
              <a:t>, назорат қаршилиги R</a:t>
            </a:r>
            <a:r>
              <a:rPr lang="uz-Cyrl-UZ" baseline="-25000" dirty="0">
                <a:ea typeface="MS Mincho" panose="02020609040205080304" pitchFamily="49" charset="-128"/>
              </a:rPr>
              <a:t>k</a:t>
            </a:r>
            <a:r>
              <a:rPr lang="uz-Cyrl-UZ" dirty="0">
                <a:ea typeface="MS Mincho" panose="02020609040205080304" pitchFamily="49" charset="-128"/>
              </a:rPr>
              <a:t> ва реохорд R</a:t>
            </a:r>
            <a:r>
              <a:rPr lang="en-US" altLang="ja-JP" baseline="-25000" dirty="0">
                <a:ea typeface="MS Mincho" panose="02020609040205080304" pitchFamily="49" charset="-128"/>
              </a:rPr>
              <a:t>р</a:t>
            </a:r>
            <a:r>
              <a:rPr lang="uz-Cyrl-UZ" dirty="0">
                <a:ea typeface="MS Mincho" panose="02020609040205080304" pitchFamily="49" charset="-128"/>
              </a:rPr>
              <a:t>киради. Нол-асбоб вазифасини занжирдаги Q қайта улагичнинг </a:t>
            </a:r>
            <a:r>
              <a:rPr lang="uz-Cyrl-UZ" dirty="0" smtClean="0">
                <a:ea typeface="MS Mincho" panose="02020609040205080304" pitchFamily="49" charset="-128"/>
              </a:rPr>
              <a:t>                                 K </a:t>
            </a:r>
            <a:r>
              <a:rPr lang="uz-Cyrl-UZ" dirty="0">
                <a:ea typeface="MS Mincho" panose="02020609040205080304" pitchFamily="49" charset="-128"/>
              </a:rPr>
              <a:t>ҳолатига, I ҳолатига эса ўлчанаётган сигнал занжирига уланади. </a:t>
            </a:r>
            <a:endParaRPr lang="ru-RU" dirty="0">
              <a:ea typeface="Yu Mincho"/>
            </a:endParaRPr>
          </a:p>
        </p:txBody>
      </p:sp>
      <p:pic>
        <p:nvPicPr>
          <p:cNvPr id="8" name="9.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65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8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Патенциометрик ўлчаш усули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4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37988"/>
            <a:ext cx="10805520" cy="3000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</a:t>
            </a:r>
            <a:r>
              <a:rPr lang="ru-RU" dirty="0" err="1" smtClean="0">
                <a:latin typeface="+mn-lt"/>
              </a:rPr>
              <a:t>Асбобларга</a:t>
            </a:r>
            <a:r>
              <a:rPr lang="ru-RU" dirty="0" smtClean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аниқлиги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нуқтаи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назаридан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қўйиладиган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талаблар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ошганлиги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сабабли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ҳозир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ҳароратни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терможуфт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ўлчашда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милливольтметрлардан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фойдаланишдаги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камчиликлардан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ҳоли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бўлган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компенсацион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ёки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потенциометрик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усул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тобора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қўлланилмоқда</a:t>
            </a:r>
            <a:r>
              <a:rPr lang="ru-RU" dirty="0">
                <a:latin typeface="+mn-lt"/>
              </a:rPr>
              <a:t>.</a:t>
            </a:r>
            <a:r>
              <a:rPr lang="uz-Cyrl-UZ" dirty="0">
                <a:latin typeface="+mn-lt"/>
              </a:rPr>
              <a:t> </a:t>
            </a:r>
            <a:endParaRPr lang="ru-RU" dirty="0">
              <a:latin typeface="+mn-lt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uz-Cyrl-UZ" dirty="0" smtClean="0">
                <a:latin typeface="+mn-lt"/>
              </a:rPr>
              <a:t>	Потенциометрик </a:t>
            </a:r>
            <a:r>
              <a:rPr lang="uz-Cyrl-UZ" dirty="0">
                <a:latin typeface="+mn-lt"/>
              </a:rPr>
              <a:t>ўлчаш усули милливольтметр ёрдамида олиб</a:t>
            </a:r>
            <a:br>
              <a:rPr lang="uz-Cyrl-UZ" dirty="0">
                <a:latin typeface="+mn-lt"/>
              </a:rPr>
            </a:br>
            <a:r>
              <a:rPr lang="uz-Cyrl-UZ" dirty="0">
                <a:latin typeface="+mn-lt"/>
              </a:rPr>
              <a:t>бориладиган ўлчашдан анча афзалдир: потенциометрнинг кўрсатиши ташқи</a:t>
            </a:r>
            <a:br>
              <a:rPr lang="uz-Cyrl-UZ" dirty="0">
                <a:latin typeface="+mn-lt"/>
              </a:rPr>
            </a:br>
            <a:r>
              <a:rPr lang="uz-Cyrl-UZ" dirty="0">
                <a:latin typeface="+mn-lt"/>
              </a:rPr>
              <a:t>занжир қаршиликларининг ўзгаришига, асбоб ҳароратига боғлиқ эмас.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6419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92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45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Патенциометрик ўлчаш усули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5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545573"/>
            <a:ext cx="1080552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Потенциометрда </a:t>
            </a:r>
            <a:r>
              <a:rPr lang="uz-Cyrl-UZ" sz="2000" dirty="0">
                <a:latin typeface="+mn-lt"/>
              </a:rPr>
              <a:t>терможуфт эркин учлари ҳароратининг ўзгаришига автоматик равишда тузатиш киритилади, шунинг учун, ўлчаш аниқлиги юқори бўлади. </a:t>
            </a:r>
            <a:endParaRPr lang="ru-RU" sz="2000" dirty="0">
              <a:latin typeface="+mn-lt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uz-Cyrl-UZ" sz="2000" b="1" dirty="0" smtClean="0">
                <a:latin typeface="+mn-lt"/>
              </a:rPr>
              <a:t>	Потенциометрик </a:t>
            </a:r>
            <a:r>
              <a:rPr lang="uz-Cyrl-UZ" sz="2000" b="1" dirty="0">
                <a:latin typeface="+mn-lt"/>
              </a:rPr>
              <a:t>ўлчаш усули </a:t>
            </a:r>
            <a:r>
              <a:rPr lang="uz-Cyrl-UZ" sz="2000" dirty="0">
                <a:latin typeface="+mn-lt"/>
              </a:rPr>
              <a:t>ўлчанаётган терможуфт ТЭЮК ини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потециаллар айирмаси. билан мувозанатлаштиришга асосланган. Бу потенциаллар айрмаси калибрланган қаршиликда ёрдамчи ток манбаидан ҳосил бўлади. Потенциаллар айирмаси терможуфт ТЭЮК нинг тескари ишорали қийматига тенг.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52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5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Патенциометрик ўлчаш усули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6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465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Ҳарорат </a:t>
            </a:r>
            <a:r>
              <a:rPr lang="uz-Cyrl-UZ" sz="2000" dirty="0">
                <a:latin typeface="+mn-lt"/>
              </a:rPr>
              <a:t>ёки ТЭЮК ни ўлчаш учун кўлланиладиган, қўл билан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мувозанатлаштириладиган потенциометрнинг принципиал схемаси 2.9-расмда кўрсатилган. </a:t>
            </a:r>
            <a:endParaRPr lang="ru-RU" sz="2000" dirty="0">
              <a:latin typeface="+mn-lt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Ток </a:t>
            </a:r>
            <a:r>
              <a:rPr lang="uz-Cyrl-UZ" sz="2000" dirty="0">
                <a:latin typeface="+mn-lt"/>
              </a:rPr>
              <a:t>ёрдамчи Е манбадан занжирга ўтади. Бу занжирнинг b ва С нуқталари ўртасида Rр ўзгарувчан қаршилик — реoхорд уланган. Реохорд L узунликдаги калибрланган симдан иборат. b нуқта ва ораликдаги реохорднинг сирпанувчи контактли сирпанғичи жойлашган ҳар қандай D нуқта ўртасидаги потенциаллар айирмаси RbD қаршиликка тўғри мутаносибликда бўлади. Kетма-кет уланган терможуфт билан алмашлаб улагич П оркали сезгир ноль  индикатор НИ уланади, терможуфт занжирида ток борлиги шу индикатор оркали аниқланади. 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77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10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Патенциометрик ўлчаш усули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7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1417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>
                <a:latin typeface="+mn-lt"/>
              </a:rPr>
              <a:t>Терможуфтнинг токи Rbd тармоқда ёрдамчи манба токи билан бир йўналишда юрадиган қилиб уланади. ТЭЮК ни ўлчаш учун реохорд сирпанғичи ноль индикатор стрелкасини нолни кўрсатгунча суради.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Рисунок 6"/>
          <p:cNvPicPr/>
          <p:nvPr/>
        </p:nvPicPr>
        <p:blipFill rotWithShape="1">
          <a:blip r:embed="rId4"/>
          <a:srcRect l="30351" t="38104" r="25205" b="14498"/>
          <a:stretch/>
        </p:blipFill>
        <p:spPr bwMode="auto">
          <a:xfrm>
            <a:off x="270285" y="2438399"/>
            <a:ext cx="6684305" cy="426240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47268" y="3851290"/>
            <a:ext cx="41899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000" dirty="0">
                <a:solidFill>
                  <a:srgbClr val="000000"/>
                </a:solidFill>
                <a:latin typeface="TimesNewRomanPSMT"/>
                <a:ea typeface="Yu Mincho"/>
                <a:cs typeface="Times New Roman" panose="02020603050405020304" pitchFamily="18" charset="0"/>
              </a:rPr>
              <a:t>2.9 – расм</a:t>
            </a:r>
            <a:r>
              <a:rPr lang="uz-Cyrl-UZ" sz="2000" b="1" dirty="0">
                <a:solidFill>
                  <a:srgbClr val="000000"/>
                </a:solidFill>
                <a:latin typeface="TimesNewRomanPS-BoldMT"/>
                <a:ea typeface="Yu Mincho"/>
                <a:cs typeface="Times New Roman" panose="02020603050405020304" pitchFamily="18" charset="0"/>
              </a:rPr>
              <a:t>. </a:t>
            </a:r>
            <a:r>
              <a:rPr lang="uz-Cyrl-UZ" b="1" dirty="0">
                <a:solidFill>
                  <a:srgbClr val="000000"/>
                </a:solidFill>
                <a:latin typeface="TimesNewRomanPS-BoldMT"/>
                <a:ea typeface="Yu Mincho"/>
                <a:cs typeface="Times New Roman" panose="02020603050405020304" pitchFamily="18" charset="0"/>
              </a:rPr>
              <a:t>Қўл билан мувозанатлаштириладиган потенциометр схемаси</a:t>
            </a:r>
            <a:endParaRPr lang="ru-RU" dirty="0"/>
          </a:p>
        </p:txBody>
      </p:sp>
      <p:pic>
        <p:nvPicPr>
          <p:cNvPr id="6" name="9.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524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083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5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Патенциометрик ўлчаш усули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8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64902" y="949816"/>
            <a:ext cx="1080552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b="1" dirty="0">
                <a:latin typeface="+mn-lt"/>
              </a:rPr>
              <a:t>	</a:t>
            </a:r>
            <a:r>
              <a:rPr lang="uz-Cyrl-UZ" b="1" dirty="0" smtClean="0">
                <a:latin typeface="+mn-lt"/>
              </a:rPr>
              <a:t>Айни </a:t>
            </a:r>
            <a:r>
              <a:rPr lang="uz-Cyrl-UZ" b="1" dirty="0">
                <a:latin typeface="+mn-lt"/>
              </a:rPr>
              <a:t>пайтда RbD каршиликдаги кучланишнинг камайиши ўлчачаётган ТЭЮК га тенг бўлади. Қуйидаги тенглама бу ҳолатни характерлайди:</a:t>
            </a:r>
            <a:endParaRPr lang="ru-RU" dirty="0">
              <a:latin typeface="+mn-lt"/>
            </a:endParaRPr>
          </a:p>
          <a:p>
            <a:pPr indent="0" algn="ctr">
              <a:lnSpc>
                <a:spcPct val="150000"/>
              </a:lnSpc>
              <a:buNone/>
            </a:pPr>
            <a:r>
              <a:rPr lang="uz-Cyrl-UZ" b="1" dirty="0">
                <a:latin typeface="+mn-lt"/>
              </a:rPr>
              <a:t>E(t,t0)-I</a:t>
            </a:r>
            <a:r>
              <a:rPr lang="ru-RU" b="1" dirty="0">
                <a:latin typeface="+mn-lt"/>
              </a:rPr>
              <a:t>·</a:t>
            </a:r>
            <a:r>
              <a:rPr lang="uz-Cyrl-UZ" b="1" dirty="0">
                <a:latin typeface="+mn-lt"/>
              </a:rPr>
              <a:t>RbD=0 (2.35)</a:t>
            </a:r>
            <a:r>
              <a:rPr lang="uz-Cyrl-UZ" dirty="0">
                <a:latin typeface="+mn-lt"/>
              </a:rPr>
              <a:t/>
            </a:r>
            <a:br>
              <a:rPr lang="uz-Cyrl-UZ" dirty="0">
                <a:latin typeface="+mn-lt"/>
              </a:rPr>
            </a:br>
            <a:endParaRPr lang="ru-RU" dirty="0">
              <a:latin typeface="+mn-lt"/>
            </a:endParaRPr>
          </a:p>
          <a:p>
            <a:pPr indent="0">
              <a:lnSpc>
                <a:spcPct val="150000"/>
              </a:lnSpc>
              <a:buNone/>
            </a:pPr>
            <a:r>
              <a:rPr lang="uz-Cyrl-UZ" b="1" dirty="0" smtClean="0">
                <a:latin typeface="+mn-lt"/>
              </a:rPr>
              <a:t>	ёки</a:t>
            </a:r>
            <a:endParaRPr lang="ru-RU" dirty="0">
              <a:latin typeface="+mn-lt"/>
            </a:endParaRPr>
          </a:p>
          <a:p>
            <a:pPr indent="0" algn="ctr">
              <a:lnSpc>
                <a:spcPct val="150000"/>
              </a:lnSpc>
              <a:buNone/>
            </a:pPr>
            <a:r>
              <a:rPr lang="uz-Cyrl-UZ" b="1" dirty="0">
                <a:latin typeface="+mn-lt"/>
              </a:rPr>
              <a:t>E(t,t0)=I</a:t>
            </a:r>
            <a:r>
              <a:rPr lang="ru-RU" b="1" dirty="0">
                <a:latin typeface="+mn-lt"/>
              </a:rPr>
              <a:t>·</a:t>
            </a:r>
            <a:r>
              <a:rPr lang="uz-Cyrl-UZ" b="1" dirty="0">
                <a:latin typeface="+mn-lt"/>
              </a:rPr>
              <a:t>RbD (2.36)</a:t>
            </a:r>
            <a:endParaRPr lang="ru-RU" dirty="0">
              <a:latin typeface="+mn-lt"/>
            </a:endParaRPr>
          </a:p>
          <a:p>
            <a:pPr indent="0" algn="ctr">
              <a:lnSpc>
                <a:spcPct val="150000"/>
              </a:lnSpc>
              <a:buNone/>
            </a:pPr>
            <a:r>
              <a:rPr lang="uz-Cyrl-UZ" dirty="0" smtClean="0">
                <a:latin typeface="+mn-lt"/>
              </a:rPr>
              <a:t>бу </a:t>
            </a:r>
            <a:r>
              <a:rPr lang="uz-Cyrl-UZ" dirty="0">
                <a:latin typeface="+mn-lt"/>
              </a:rPr>
              <a:t>ерда, I RbD—-Е манба кучланишининг тармоқдаги тушуви.</a:t>
            </a:r>
            <a:r>
              <a:rPr lang="uz-Cyrl-UZ" i="1" dirty="0">
                <a:latin typeface="+mn-lt"/>
              </a:rPr>
              <a:t/>
            </a:r>
            <a:br>
              <a:rPr lang="uz-Cyrl-UZ" i="1" dirty="0">
                <a:latin typeface="+mn-lt"/>
              </a:rPr>
            </a:br>
            <a:r>
              <a:rPr lang="ru-RU" dirty="0" err="1">
                <a:latin typeface="+mn-lt"/>
              </a:rPr>
              <a:t>Занжир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тармоғидаги</a:t>
            </a:r>
            <a:r>
              <a:rPr lang="ru-RU" dirty="0">
                <a:latin typeface="+mn-lt"/>
              </a:rPr>
              <a:t> ток кучи </a:t>
            </a:r>
            <a:r>
              <a:rPr lang="ru-RU" dirty="0" err="1">
                <a:latin typeface="+mn-lt"/>
              </a:rPr>
              <a:t>бутун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занжирдаги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кучига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976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622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Патенциометрик ўлчаш усули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9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9435" y="849868"/>
            <a:ext cx="1443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err="1">
                <a:solidFill>
                  <a:srgbClr val="000000"/>
                </a:solidFill>
                <a:ea typeface="Yu Mincho"/>
                <a:cs typeface="Times New Roman" panose="02020603050405020304" pitchFamily="18" charset="0"/>
              </a:rPr>
              <a:t>демак</a:t>
            </a:r>
            <a:r>
              <a:rPr lang="ru-RU" sz="2800" b="1" dirty="0">
                <a:solidFill>
                  <a:srgbClr val="000000"/>
                </a:solidFill>
                <a:ea typeface="Yu Mincho"/>
                <a:cs typeface="Times New Roman" panose="02020603050405020304" pitchFamily="18" charset="0"/>
              </a:rPr>
              <a:t>:</a:t>
            </a:r>
            <a:endParaRPr lang="ru-RU" sz="2800" b="1" dirty="0"/>
          </a:p>
        </p:txBody>
      </p:sp>
      <p:pic>
        <p:nvPicPr>
          <p:cNvPr id="9" name="Рисунок 8"/>
          <p:cNvPicPr/>
          <p:nvPr/>
        </p:nvPicPr>
        <p:blipFill rotWithShape="1">
          <a:blip r:embed="rId4"/>
          <a:srcRect l="19317" t="24396" r="29715" b="30524"/>
          <a:stretch/>
        </p:blipFill>
        <p:spPr bwMode="auto">
          <a:xfrm>
            <a:off x="605306" y="1571084"/>
            <a:ext cx="9787943" cy="50699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9.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260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41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Патенциометрик ўлчаш усули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10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90660" y="930152"/>
            <a:ext cx="10805520" cy="958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Реохорд </a:t>
            </a:r>
            <a:r>
              <a:rPr lang="uz-Cyrl-UZ" sz="2000" dirty="0">
                <a:latin typeface="+mn-lt"/>
              </a:rPr>
              <a:t>калибрланган қаршиликка, яъни унинг хар бир узунлигининг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тенг тармоғи бир хил қаршиликка эга бўлгани учун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7" name="Рисунок 6"/>
          <p:cNvPicPr/>
          <p:nvPr/>
        </p:nvPicPr>
        <p:blipFill rotWithShape="1">
          <a:blip r:embed="rId4"/>
          <a:srcRect l="41686" t="29077" r="30587" b="61894"/>
          <a:stretch/>
        </p:blipFill>
        <p:spPr bwMode="auto">
          <a:xfrm>
            <a:off x="3618964" y="2285087"/>
            <a:ext cx="3412901" cy="73588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5786" y="3417890"/>
            <a:ext cx="1055526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uz-Cyrl-UZ" sz="2000" dirty="0">
                <a:solidFill>
                  <a:srgbClr val="000000"/>
                </a:solidFill>
                <a:ea typeface="Yu Mincho"/>
              </a:rPr>
              <a:t>Шундай қилиб, E(t,t0) терможуфтнинг ТЭЮК реохорд каршилиги RBC</a:t>
            </a:r>
            <a:br>
              <a:rPr lang="uz-Cyrl-UZ" sz="2000" dirty="0">
                <a:solidFill>
                  <a:srgbClr val="000000"/>
                </a:solidFill>
                <a:ea typeface="Yu Mincho"/>
              </a:rPr>
            </a:br>
            <a:r>
              <a:rPr lang="uz-Cyrl-UZ" sz="2000" dirty="0">
                <a:solidFill>
                  <a:srgbClr val="000000"/>
                </a:solidFill>
                <a:ea typeface="Yu Mincho"/>
              </a:rPr>
              <a:t>тармоғидаги кучланиш тушуви миқдори билан аниқланиб, қолган</a:t>
            </a:r>
            <a:br>
              <a:rPr lang="uz-Cyrl-UZ" sz="2000" dirty="0">
                <a:solidFill>
                  <a:srgbClr val="000000"/>
                </a:solidFill>
                <a:ea typeface="Yu Mincho"/>
              </a:rPr>
            </a:br>
            <a:r>
              <a:rPr lang="uz-Cyrl-UZ" sz="2000" dirty="0">
                <a:solidFill>
                  <a:srgbClr val="000000"/>
                </a:solidFill>
                <a:ea typeface="Yu Mincho"/>
              </a:rPr>
              <a:t>қаршиликларга боғлиқ эмас. RBC реохорд шкала билан таъминланиши ва шкала бўлинмалари милливольт ёки ҳарорат бирликларига тенг бўлиши мумкин. </a:t>
            </a:r>
            <a:endParaRPr lang="ru-RU" sz="2000" dirty="0">
              <a:effectLst/>
              <a:ea typeface="Yu Mincho"/>
            </a:endParaRPr>
          </a:p>
        </p:txBody>
      </p:sp>
      <p:pic>
        <p:nvPicPr>
          <p:cNvPr id="6" name="9.1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265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60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11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233510" y="976893"/>
            <a:ext cx="10805520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ТЭЮК </a:t>
            </a:r>
            <a:r>
              <a:rPr lang="uz-Cyrl-UZ" sz="2000" dirty="0">
                <a:latin typeface="+mn-lt"/>
              </a:rPr>
              <a:t>ни ўлчаш аниқлиги реохорд занжиридаги I ток кучининг ўзгармаслигига боғлик. </a:t>
            </a:r>
            <a:r>
              <a:rPr lang="ru-RU" sz="2000" dirty="0">
                <a:latin typeface="+mn-lt"/>
              </a:rPr>
              <a:t>Ток </a:t>
            </a:r>
            <a:r>
              <a:rPr lang="ru-RU" sz="2000" dirty="0" err="1">
                <a:latin typeface="+mn-lt"/>
              </a:rPr>
              <a:t>компенсацион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усул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берилади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назорат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қилинади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учун</a:t>
            </a:r>
            <a:r>
              <a:rPr lang="ru-RU" sz="2000" dirty="0">
                <a:latin typeface="+mn-lt"/>
              </a:rPr>
              <a:t> потенциометр </a:t>
            </a:r>
            <a:r>
              <a:rPr lang="ru-RU" sz="2000" dirty="0" err="1">
                <a:latin typeface="+mn-lt"/>
              </a:rPr>
              <a:t>схемасига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нормал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элементли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қўшимча</a:t>
            </a:r>
            <a:r>
              <a:rPr lang="ru-RU" sz="2000" dirty="0">
                <a:latin typeface="+mn-lt"/>
              </a:rPr>
              <a:t> контур </a:t>
            </a:r>
            <a:r>
              <a:rPr lang="ru-RU" sz="2000" dirty="0" err="1">
                <a:latin typeface="+mn-lt"/>
              </a:rPr>
              <a:t>киритилади</a:t>
            </a:r>
            <a:r>
              <a:rPr lang="ru-RU" sz="2000" dirty="0">
                <a:latin typeface="+mn-lt"/>
              </a:rPr>
              <a:t>.</a:t>
            </a:r>
            <a:r>
              <a:rPr lang="uz-Cyrl-UZ" sz="2000" dirty="0">
                <a:latin typeface="+mn-lt"/>
              </a:rPr>
              <a:t> 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1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686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12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05112"/>
            <a:ext cx="10805520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sz="2000" dirty="0" smtClean="0">
                <a:latin typeface="+mn-lt"/>
              </a:rPr>
              <a:t>	</a:t>
            </a:r>
            <a:r>
              <a:rPr lang="ru-RU" sz="2000" dirty="0" err="1" smtClean="0">
                <a:latin typeface="+mn-lt"/>
              </a:rPr>
              <a:t>Одатда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нормал</a:t>
            </a:r>
            <a:r>
              <a:rPr lang="ru-RU" sz="2000" dirty="0">
                <a:latin typeface="+mn-lt"/>
              </a:rPr>
              <a:t> элемент (НЭ) </a:t>
            </a:r>
            <a:r>
              <a:rPr lang="ru-RU" sz="2000" dirty="0" err="1">
                <a:latin typeface="+mn-lt"/>
              </a:rPr>
              <a:t>вазифасини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симоб-кадмийли</a:t>
            </a:r>
            <a:r>
              <a:rPr lang="ru-RU" sz="2000" dirty="0">
                <a:latin typeface="+mn-lt"/>
              </a:rPr>
              <a:t> гальваник </a:t>
            </a:r>
            <a:r>
              <a:rPr lang="ru-RU" sz="2000" dirty="0" err="1">
                <a:latin typeface="+mn-lt"/>
              </a:rPr>
              <a:t>Вестон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элементи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бажаради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элементнинг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электр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юритувчи</a:t>
            </a:r>
            <a:r>
              <a:rPr lang="ru-RU" sz="2000" dirty="0">
                <a:latin typeface="+mn-lt"/>
              </a:rPr>
              <a:t> кучи20°Сда 1.0183В га </a:t>
            </a:r>
            <a:r>
              <a:rPr lang="ru-RU" sz="2000" dirty="0" err="1">
                <a:latin typeface="+mn-lt"/>
              </a:rPr>
              <a:t>тенг</a:t>
            </a:r>
            <a:r>
              <a:rPr lang="ru-RU" sz="2000" dirty="0">
                <a:latin typeface="+mn-lt"/>
              </a:rPr>
              <a:t>. НЭ </a:t>
            </a:r>
            <a:r>
              <a:rPr lang="ru-RU" sz="2000" dirty="0" err="1">
                <a:latin typeface="+mn-lt"/>
              </a:rPr>
              <a:t>алмашлаб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улагич</a:t>
            </a:r>
            <a:r>
              <a:rPr lang="ru-RU" sz="2000" dirty="0">
                <a:latin typeface="+mn-lt"/>
              </a:rPr>
              <a:t> П </a:t>
            </a:r>
            <a:r>
              <a:rPr lang="ru-RU" sz="2000" dirty="0" err="1">
                <a:latin typeface="+mn-lt"/>
              </a:rPr>
              <a:t>орқали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қаршилик</a:t>
            </a:r>
            <a:r>
              <a:rPr lang="ru-RU" sz="2000" dirty="0">
                <a:latin typeface="+mn-lt"/>
              </a:rPr>
              <a:t> RНЭ </a:t>
            </a:r>
            <a:r>
              <a:rPr lang="ru-RU" sz="2000" dirty="0" err="1">
                <a:latin typeface="+mn-lt"/>
              </a:rPr>
              <a:t>учларига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уланади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ва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унинг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ЭЮКи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ёрдамчи</a:t>
            </a:r>
            <a:r>
              <a:rPr lang="ru-RU" sz="2000" dirty="0">
                <a:latin typeface="+mn-lt"/>
              </a:rPr>
              <a:t> ток </a:t>
            </a:r>
            <a:r>
              <a:rPr lang="ru-RU" sz="2000" dirty="0" err="1">
                <a:latin typeface="+mn-lt"/>
              </a:rPr>
              <a:t>манбаи</a:t>
            </a:r>
            <a:r>
              <a:rPr lang="ru-RU" sz="2000" dirty="0">
                <a:latin typeface="+mn-lt"/>
              </a:rPr>
              <a:t> Е </a:t>
            </a:r>
            <a:r>
              <a:rPr lang="ru-RU" sz="2000" dirty="0" err="1">
                <a:latin typeface="+mn-lt"/>
              </a:rPr>
              <a:t>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ЭЮКи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томон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йўналган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бўлади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Қаршилик</a:t>
            </a:r>
            <a:r>
              <a:rPr lang="ru-RU" sz="2000" dirty="0">
                <a:latin typeface="+mn-lt"/>
              </a:rPr>
              <a:t> R </a:t>
            </a:r>
            <a:r>
              <a:rPr lang="ru-RU" sz="2000" dirty="0" err="1">
                <a:latin typeface="+mn-lt"/>
              </a:rPr>
              <a:t>ёрдамида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компенсацион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занжирдаги</a:t>
            </a:r>
            <a:r>
              <a:rPr lang="ru-RU" sz="2000" dirty="0">
                <a:latin typeface="+mn-lt"/>
              </a:rPr>
              <a:t> ток </a:t>
            </a:r>
            <a:r>
              <a:rPr lang="ru-RU" sz="2000" dirty="0" err="1">
                <a:latin typeface="+mn-lt"/>
              </a:rPr>
              <a:t>кучини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ростлаш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билан</a:t>
            </a:r>
            <a:r>
              <a:rPr lang="ru-RU" sz="2000" dirty="0">
                <a:latin typeface="+mn-lt"/>
              </a:rPr>
              <a:t> НИ </a:t>
            </a:r>
            <a:r>
              <a:rPr lang="ru-RU" sz="2000" dirty="0" err="1">
                <a:latin typeface="+mn-lt"/>
              </a:rPr>
              <a:t>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стрелкаси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нолни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кўрсатишига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эришилади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Бундай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ҳолда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компенсацион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занжирдаги</a:t>
            </a:r>
            <a:r>
              <a:rPr lang="ru-RU" sz="2000" dirty="0">
                <a:latin typeface="+mn-lt"/>
              </a:rPr>
              <a:t> ток кучи </a:t>
            </a:r>
            <a:r>
              <a:rPr lang="ru-RU" sz="2000" dirty="0" err="1">
                <a:latin typeface="+mn-lt"/>
              </a:rPr>
              <a:t>қуйидагича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ифодаланади</a:t>
            </a:r>
            <a:r>
              <a:rPr lang="uz-Cyrl-UZ" sz="2000" dirty="0">
                <a:latin typeface="+mn-lt"/>
              </a:rPr>
              <a:t>.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1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111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13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8" name="Рисунок 7"/>
          <p:cNvPicPr/>
          <p:nvPr/>
        </p:nvPicPr>
        <p:blipFill rotWithShape="1">
          <a:blip r:embed="rId4"/>
          <a:srcRect l="18591" t="22304" r="13451" b="14720"/>
          <a:stretch/>
        </p:blipFill>
        <p:spPr bwMode="auto">
          <a:xfrm>
            <a:off x="749300" y="949816"/>
            <a:ext cx="9728200" cy="55906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9.1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13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5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14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13080"/>
            <a:ext cx="10805520" cy="2804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>
                <a:latin typeface="+mn-lt"/>
              </a:rPr>
              <a:t>ишлайдиган асбоблар эса бирмунча мураккаброқдир. Кўчма потенциометрлар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цех ва лаборатория шароитларида текширув ва даражалаш ишларида ЭЮК ни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компенсацион усул бўйича ўлчаш учун қўлланилади; намуна потенциаметрлар аниқ ўлчашларда ишлатилади. Бу асбобларнинг ўлчаш схемалари юқорида кўрилган схемага ўхшаш, фақат фарқи шундаки, ўлчов реохорди намуна қаршиликлардан ташкил топган секциялар шаклида тайёрланади.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81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68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15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8" name="Рисунок 7"/>
          <p:cNvPicPr/>
          <p:nvPr/>
        </p:nvPicPr>
        <p:blipFill rotWithShape="1">
          <a:blip r:embed="rId4"/>
          <a:srcRect l="28905" t="27416" r="21148" b="29126"/>
          <a:stretch/>
        </p:blipFill>
        <p:spPr bwMode="auto">
          <a:xfrm>
            <a:off x="482600" y="838200"/>
            <a:ext cx="10337800" cy="56261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9.1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25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4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16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893753"/>
            <a:ext cx="10805520" cy="5575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Юқорида </a:t>
            </a:r>
            <a:r>
              <a:rPr lang="uz-Cyrl-UZ" sz="2000" dirty="0">
                <a:latin typeface="+mn-lt"/>
              </a:rPr>
              <a:t>кўрилган потенциометрларда ўлчаш занжирининг нобаланс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токи ноль индикатор асбоби стрелкасини харакатга келтиради, автоматик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потенциометрларда эса бу асбоб йўқ. Унинг ўрнига электрон блок ишлатилади. </a:t>
            </a:r>
            <a:endParaRPr lang="ru-RU" sz="2000" dirty="0">
              <a:latin typeface="+mn-lt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Кўчма </a:t>
            </a:r>
            <a:r>
              <a:rPr lang="uz-Cyrl-UZ" sz="2000" dirty="0">
                <a:latin typeface="+mn-lt"/>
              </a:rPr>
              <a:t>потенциометрлардан фарқли ўларок, автоматик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потенциометрлардаги реохорднинг сирпанғичи қўл билан эмас, балки махсус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қурилма орқали автоматик равишда силжийди. 2.10-расмда автоматик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потенциометрнинг тузилиш схемаси кўрсатилган. </a:t>
            </a:r>
            <a:endParaRPr lang="uz-Cyrl-UZ" sz="2000" dirty="0" smtClean="0">
              <a:latin typeface="+mn-lt"/>
            </a:endParaRPr>
          </a:p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ТП </a:t>
            </a:r>
            <a:r>
              <a:rPr lang="uz-Cyrl-UZ" sz="2000" dirty="0">
                <a:latin typeface="+mn-lt"/>
              </a:rPr>
              <a:t>терможуфтли ТЭЮК Ех ни ўлчаш уни калибрланган RP реохорд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кучланишининг камайиши билан тақкослаш орқали бажарилади.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Потенциометрнинг компенсацион схемаси сирпанғич К ли реохорд Rр, ўзгармас кучланиш Ех ни ўзгарувчан кучланишга айлантириб берувчи электрон кучайтиргич 1, реверсив электр двигатель 2 ва ток манбаи Еа дан иборат. 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7010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616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17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546062"/>
            <a:ext cx="10805520" cy="6270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ru-RU" dirty="0" smtClean="0">
                <a:latin typeface="+mn-lt"/>
              </a:rPr>
              <a:t>	Электр </a:t>
            </a:r>
            <a:r>
              <a:rPr lang="ru-RU" dirty="0">
                <a:latin typeface="+mn-lt"/>
              </a:rPr>
              <a:t>двигатель 2 редуктор 3 </a:t>
            </a:r>
            <a:r>
              <a:rPr lang="ru-RU" dirty="0" err="1">
                <a:latin typeface="+mn-lt"/>
              </a:rPr>
              <a:t>орқали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сирпанғич</a:t>
            </a:r>
            <a:r>
              <a:rPr lang="ru-RU" dirty="0">
                <a:latin typeface="+mn-lt"/>
              </a:rPr>
              <a:t> К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стрелка 4 </a:t>
            </a:r>
            <a:r>
              <a:rPr lang="ru-RU" dirty="0" err="1">
                <a:latin typeface="+mn-lt"/>
              </a:rPr>
              <a:t>билан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боғланган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Компенсацион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схеманинг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сирпанғичи</a:t>
            </a:r>
            <a:r>
              <a:rPr lang="ru-RU" dirty="0">
                <a:latin typeface="+mn-lt"/>
              </a:rPr>
              <a:t> реохорд </a:t>
            </a:r>
            <a:r>
              <a:rPr lang="ru-RU" dirty="0" err="1">
                <a:latin typeface="+mn-lt"/>
              </a:rPr>
              <a:t>бўйлаб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кучланиш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тушуви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томон</a:t>
            </a:r>
            <a:r>
              <a:rPr lang="ru-RU" dirty="0">
                <a:latin typeface="+mn-lt"/>
              </a:rPr>
              <a:t> автоматик </a:t>
            </a:r>
            <a:r>
              <a:rPr lang="ru-RU" dirty="0" err="1">
                <a:latin typeface="+mn-lt"/>
              </a:rPr>
              <a:t>силжийди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силжиш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реверсив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электр</a:t>
            </a:r>
            <a:r>
              <a:rPr lang="ru-RU" dirty="0">
                <a:latin typeface="+mn-lt"/>
              </a:rPr>
              <a:t> двигатель РД </a:t>
            </a:r>
            <a:r>
              <a:rPr lang="ru-RU" dirty="0" err="1">
                <a:latin typeface="+mn-lt"/>
              </a:rPr>
              <a:t>ёрдамида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бажарилади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номувозанат</a:t>
            </a:r>
            <a:r>
              <a:rPr lang="ru-RU" dirty="0">
                <a:latin typeface="+mn-lt"/>
              </a:rPr>
              <a:t> (</a:t>
            </a:r>
            <a:r>
              <a:rPr lang="ru-RU" dirty="0" err="1">
                <a:latin typeface="+mn-lt"/>
              </a:rPr>
              <a:t>кучланиш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нолга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тенг</a:t>
            </a:r>
            <a:r>
              <a:rPr lang="ru-RU" dirty="0">
                <a:latin typeface="+mn-lt"/>
              </a:rPr>
              <a:t>) </a:t>
            </a:r>
            <a:r>
              <a:rPr lang="ru-RU" dirty="0" err="1">
                <a:latin typeface="+mn-lt"/>
              </a:rPr>
              <a:t>бўлгунича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давом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этади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Шундай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қилиб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сирпанғич</a:t>
            </a:r>
            <a:r>
              <a:rPr lang="ru-RU" dirty="0">
                <a:latin typeface="+mn-lt"/>
              </a:rPr>
              <a:t> К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унга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бириктирилган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стрелканинг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вазияти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>
                <a:latin typeface="+mn-lt"/>
              </a:rPr>
              <a:t>ТЭЮК </a:t>
            </a:r>
            <a:r>
              <a:rPr lang="ru-RU" dirty="0" err="1">
                <a:latin typeface="+mn-lt"/>
              </a:rPr>
              <a:t>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қийматини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демак</a:t>
            </a:r>
            <a:r>
              <a:rPr lang="ru-RU" dirty="0">
                <a:latin typeface="+mn-lt"/>
              </a:rPr>
              <a:t>, </a:t>
            </a:r>
            <a:r>
              <a:rPr lang="ru-RU" dirty="0" err="1">
                <a:latin typeface="+mn-lt"/>
              </a:rPr>
              <a:t>ўлчанаётган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ҳароратни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кўрсатади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Қаршилик</a:t>
            </a:r>
            <a:r>
              <a:rPr lang="ru-RU" dirty="0">
                <a:latin typeface="+mn-lt"/>
              </a:rPr>
              <a:t> R </a:t>
            </a:r>
            <a:r>
              <a:rPr lang="ru-RU" dirty="0" err="1">
                <a:latin typeface="+mn-lt"/>
              </a:rPr>
              <a:t>компенсацион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занжирдаги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токини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ростлаш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хизмат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қилади</a:t>
            </a:r>
            <a:r>
              <a:rPr lang="ru-RU" dirty="0">
                <a:latin typeface="+mn-lt"/>
              </a:rPr>
              <a:t>.</a:t>
            </a:r>
            <a:br>
              <a:rPr lang="ru-RU" dirty="0">
                <a:latin typeface="+mn-lt"/>
              </a:rPr>
            </a:br>
            <a:r>
              <a:rPr lang="ru-RU" dirty="0">
                <a:latin typeface="+mn-lt"/>
              </a:rPr>
              <a:t>2.11-расмда </a:t>
            </a:r>
            <a:r>
              <a:rPr lang="ru-RU" dirty="0" err="1">
                <a:latin typeface="+mn-lt"/>
              </a:rPr>
              <a:t>замонавий</a:t>
            </a:r>
            <a:r>
              <a:rPr lang="ru-RU" dirty="0">
                <a:latin typeface="+mn-lt"/>
              </a:rPr>
              <a:t> автоматик потенциометр (КСП-4)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қисмининг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принципиал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схемаси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келтирилган</a:t>
            </a:r>
            <a:r>
              <a:rPr lang="ru-RU" dirty="0">
                <a:latin typeface="+mn-lt"/>
              </a:rPr>
              <a:t>. Потенциометр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кўпригининг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диагоналларидан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бирига</a:t>
            </a:r>
            <a:r>
              <a:rPr lang="ru-RU" dirty="0">
                <a:latin typeface="+mn-lt"/>
              </a:rPr>
              <a:t> электрон </a:t>
            </a:r>
            <a:r>
              <a:rPr lang="ru-RU" dirty="0" err="1">
                <a:latin typeface="+mn-lt"/>
              </a:rPr>
              <a:t>кучайтиргич</a:t>
            </a:r>
            <a:r>
              <a:rPr lang="ru-RU" dirty="0">
                <a:latin typeface="+mn-lt"/>
              </a:rPr>
              <a:t> ЭК </a:t>
            </a:r>
            <a:r>
              <a:rPr lang="ru-RU" dirty="0" err="1">
                <a:latin typeface="+mn-lt"/>
              </a:rPr>
              <a:t>ва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терможуфт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>
                <a:latin typeface="+mn-lt"/>
              </a:rPr>
              <a:t>ТП </a:t>
            </a:r>
            <a:r>
              <a:rPr lang="ru-RU" dirty="0" err="1">
                <a:latin typeface="+mn-lt"/>
              </a:rPr>
              <a:t>кетма</a:t>
            </a:r>
            <a:r>
              <a:rPr lang="ru-RU" dirty="0">
                <a:latin typeface="+mn-lt"/>
              </a:rPr>
              <a:t>-кет </a:t>
            </a:r>
            <a:r>
              <a:rPr lang="ru-RU" dirty="0" err="1">
                <a:latin typeface="+mn-lt"/>
              </a:rPr>
              <a:t>уланган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Терможуфтни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улаш</a:t>
            </a:r>
            <a:r>
              <a:rPr lang="ru-RU" dirty="0">
                <a:latin typeface="+mn-lt"/>
              </a:rPr>
              <a:t> электромагнит </a:t>
            </a:r>
            <a:r>
              <a:rPr lang="ru-RU" dirty="0" err="1">
                <a:latin typeface="+mn-lt"/>
              </a:rPr>
              <a:t>майдон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таъсирини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камайтириш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учун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мўлжалланган</a:t>
            </a:r>
            <a:r>
              <a:rPr lang="ru-RU" dirty="0">
                <a:latin typeface="+mn-lt"/>
              </a:rPr>
              <a:t> фильтр (</a:t>
            </a:r>
            <a:r>
              <a:rPr lang="ru-RU" dirty="0" err="1">
                <a:latin typeface="+mn-lt"/>
              </a:rPr>
              <a:t>расмда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фильтрнинг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Rф</a:t>
            </a:r>
            <a:r>
              <a:rPr lang="ru-RU" dirty="0">
                <a:latin typeface="+mn-lt"/>
              </a:rPr>
              <a:t> — </a:t>
            </a:r>
            <a:r>
              <a:rPr lang="ru-RU" dirty="0" err="1">
                <a:latin typeface="+mn-lt"/>
              </a:rPr>
              <a:t>Сф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содда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схемаси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кўрсатилган</a:t>
            </a:r>
            <a:r>
              <a:rPr lang="ru-RU" dirty="0">
                <a:latin typeface="+mn-lt"/>
              </a:rPr>
              <a:t>) </a:t>
            </a:r>
            <a:r>
              <a:rPr lang="ru-RU" dirty="0" err="1">
                <a:latin typeface="+mn-lt"/>
              </a:rPr>
              <a:t>орқали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бажарилади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кўпригининг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иккинчи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диагоналига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стабиллашган</a:t>
            </a:r>
            <a:r>
              <a:rPr lang="ru-RU" dirty="0">
                <a:latin typeface="+mn-lt"/>
              </a:rPr>
              <a:t> ток </a:t>
            </a:r>
            <a:r>
              <a:rPr lang="ru-RU" dirty="0" err="1">
                <a:latin typeface="+mn-lt"/>
              </a:rPr>
              <a:t>манбаи</a:t>
            </a:r>
            <a:r>
              <a:rPr lang="ru-RU" dirty="0">
                <a:latin typeface="+mn-lt"/>
              </a:rPr>
              <a:t> СТМ </a:t>
            </a:r>
            <a:r>
              <a:rPr lang="ru-RU" dirty="0" err="1">
                <a:latin typeface="+mn-lt"/>
              </a:rPr>
              <a:t>уланади</a:t>
            </a:r>
            <a:r>
              <a:rPr lang="ru-RU" dirty="0">
                <a:latin typeface="+mn-lt"/>
              </a:rPr>
              <a:t>. </a:t>
            </a:r>
            <a:r>
              <a:rPr lang="ru-RU" dirty="0" err="1">
                <a:latin typeface="+mn-lt"/>
              </a:rPr>
              <a:t>Бу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манба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ўлчаш</a:t>
            </a:r>
            <a:r>
              <a:rPr lang="ru-RU" dirty="0">
                <a:latin typeface="+mn-lt"/>
              </a:rPr>
              <a:t/>
            </a:r>
            <a:br>
              <a:rPr lang="ru-RU" dirty="0">
                <a:latin typeface="+mn-lt"/>
              </a:rPr>
            </a:br>
            <a:r>
              <a:rPr lang="ru-RU" dirty="0" err="1">
                <a:latin typeface="+mn-lt"/>
              </a:rPr>
              <a:t>занжиридаги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иш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токининг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ўзгармаслигини</a:t>
            </a:r>
            <a:r>
              <a:rPr lang="ru-RU" dirty="0">
                <a:latin typeface="+mn-lt"/>
              </a:rPr>
              <a:t> </a:t>
            </a:r>
            <a:r>
              <a:rPr lang="ru-RU" dirty="0" err="1">
                <a:latin typeface="+mn-lt"/>
              </a:rPr>
              <a:t>таъминлайди</a:t>
            </a:r>
            <a:r>
              <a:rPr lang="ru-RU" dirty="0">
                <a:latin typeface="+mn-lt"/>
              </a:rPr>
              <a:t>.</a:t>
            </a:r>
            <a:r>
              <a:rPr lang="uz-Cyrl-UZ" dirty="0">
                <a:latin typeface="+mn-lt"/>
              </a:rPr>
              <a:t> </a:t>
            </a:r>
            <a:endParaRPr lang="ru-RU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1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305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9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18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3266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Терможуфт </a:t>
            </a:r>
            <a:r>
              <a:rPr lang="uz-Cyrl-UZ" sz="2000" dirty="0">
                <a:latin typeface="+mn-lt"/>
              </a:rPr>
              <a:t>ТП дан (ёки бирон бошқа датчикдан) олинган ўлчаш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ахбороти сигналининг ўзгариши билан электрон кучайтиргичнинг киришига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нобаланслик сигнали берилади. </a:t>
            </a:r>
            <a:r>
              <a:rPr lang="ru-RU" sz="2000" dirty="0" err="1">
                <a:latin typeface="+mn-lt"/>
              </a:rPr>
              <a:t>Бу</a:t>
            </a:r>
            <a:r>
              <a:rPr lang="ru-RU" sz="2000" dirty="0">
                <a:latin typeface="+mn-lt"/>
              </a:rPr>
              <a:t> сигнал </a:t>
            </a:r>
            <a:r>
              <a:rPr lang="ru-RU" sz="2000" dirty="0" err="1">
                <a:latin typeface="+mn-lt"/>
              </a:rPr>
              <a:t>маълум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бир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ўзгартгич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орқали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err="1">
                <a:latin typeface="+mn-lt"/>
              </a:rPr>
              <a:t>ўзгарувчан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токка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айланиб</a:t>
            </a:r>
            <a:r>
              <a:rPr lang="ru-RU" sz="2000" dirty="0">
                <a:latin typeface="+mn-lt"/>
              </a:rPr>
              <a:t>, </a:t>
            </a:r>
            <a:r>
              <a:rPr lang="ru-RU" sz="2000" dirty="0" err="1">
                <a:latin typeface="+mn-lt"/>
              </a:rPr>
              <a:t>реверсив</a:t>
            </a:r>
            <a:r>
              <a:rPr lang="ru-RU" sz="2000" dirty="0">
                <a:latin typeface="+mn-lt"/>
              </a:rPr>
              <a:t> двигатель РД </a:t>
            </a:r>
            <a:r>
              <a:rPr lang="ru-RU" sz="2000" dirty="0" err="1">
                <a:latin typeface="+mn-lt"/>
              </a:rPr>
              <a:t>айланиш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ҳолатига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келгунча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err="1">
                <a:latin typeface="+mn-lt"/>
              </a:rPr>
              <a:t>кучаяди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Реверсив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двигателнинг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айланиш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йўналиши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нобаланслик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ишорасига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 err="1">
                <a:latin typeface="+mn-lt"/>
              </a:rPr>
              <a:t>боғлиқ</a:t>
            </a:r>
            <a:r>
              <a:rPr lang="ru-RU" sz="2000" dirty="0">
                <a:latin typeface="+mn-lt"/>
              </a:rPr>
              <a:t>. </a:t>
            </a:r>
            <a:r>
              <a:rPr lang="ru-RU" sz="2000" dirty="0" err="1">
                <a:latin typeface="+mn-lt"/>
              </a:rPr>
              <a:t>Бу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айланиш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натижасида</a:t>
            </a:r>
            <a:r>
              <a:rPr lang="ru-RU" sz="2000" dirty="0">
                <a:latin typeface="+mn-lt"/>
              </a:rPr>
              <a:t> механик </a:t>
            </a:r>
            <a:r>
              <a:rPr lang="ru-RU" sz="2000" dirty="0" err="1">
                <a:latin typeface="+mn-lt"/>
              </a:rPr>
              <a:t>узатма</a:t>
            </a:r>
            <a:r>
              <a:rPr lang="ru-RU" sz="2000" dirty="0">
                <a:latin typeface="+mn-lt"/>
              </a:rPr>
              <a:t> (шкив </a:t>
            </a:r>
            <a:r>
              <a:rPr lang="ru-RU" sz="2000" dirty="0" err="1">
                <a:latin typeface="+mn-lt"/>
              </a:rPr>
              <a:t>ёки</a:t>
            </a:r>
            <a:r>
              <a:rPr lang="ru-RU" sz="2000" dirty="0">
                <a:latin typeface="+mn-lt"/>
              </a:rPr>
              <a:t> трос) </a:t>
            </a:r>
            <a:r>
              <a:rPr lang="ru-RU" sz="2000" dirty="0" err="1">
                <a:latin typeface="+mn-lt"/>
              </a:rPr>
              <a:t>ёрдамида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Rр</a:t>
            </a:r>
            <a:r>
              <a:rPr lang="ru-RU" sz="2000" dirty="0">
                <a:latin typeface="+mn-lt"/>
              </a:rPr>
              <a:t/>
            </a:r>
            <a:br>
              <a:rPr lang="ru-RU" sz="2000" dirty="0">
                <a:latin typeface="+mn-lt"/>
              </a:rPr>
            </a:br>
            <a:r>
              <a:rPr lang="ru-RU" sz="2000" dirty="0">
                <a:latin typeface="+mn-lt"/>
              </a:rPr>
              <a:t>реохорд </a:t>
            </a:r>
            <a:r>
              <a:rPr lang="ru-RU" sz="2000" dirty="0" err="1">
                <a:latin typeface="+mn-lt"/>
              </a:rPr>
              <a:t>сирпанғичи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нобаланслик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сигнали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ўчгунча</a:t>
            </a:r>
            <a:r>
              <a:rPr lang="ru-RU" sz="2000" dirty="0">
                <a:latin typeface="+mn-lt"/>
              </a:rPr>
              <a:t> </a:t>
            </a:r>
            <a:r>
              <a:rPr lang="ru-RU" sz="2000" dirty="0" err="1">
                <a:latin typeface="+mn-lt"/>
              </a:rPr>
              <a:t>силжийди</a:t>
            </a:r>
            <a:r>
              <a:rPr lang="ru-RU" sz="2000" dirty="0">
                <a:latin typeface="+mn-lt"/>
              </a:rPr>
              <a:t>.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1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27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28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19</a:t>
            </a:fld>
            <a:endParaRPr lang="en-US" dirty="0"/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8" name="Объект 7"/>
          <p:cNvPicPr>
            <a:picLocks noGrp="1"/>
          </p:cNvPicPr>
          <p:nvPr>
            <p:ph idx="1"/>
          </p:nvPr>
        </p:nvPicPr>
        <p:blipFill rotWithShape="1">
          <a:blip r:embed="rId4"/>
          <a:srcRect l="25998" t="22769" r="18243" b="25411"/>
          <a:stretch/>
        </p:blipFill>
        <p:spPr bwMode="auto">
          <a:xfrm>
            <a:off x="419101" y="949816"/>
            <a:ext cx="10210800" cy="562878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9.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7478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208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3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20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1061698"/>
            <a:ext cx="10805520" cy="5110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Булардан </a:t>
            </a:r>
            <a:r>
              <a:rPr lang="uz-Cyrl-UZ" sz="2000" dirty="0">
                <a:latin typeface="+mn-lt"/>
              </a:rPr>
              <a:t>ташқари потегциометр ўлчаш схемасига қурилманинг умуман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нормал ишини таъминловчи бир катор элементлар киради. Rш, Rк, rк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қаршиликлар реохорд қаршилиги Rp ни ростлаш учун хизмат қилади: бунда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асбобнинг даражаланиш ва ўлчаш оралиғи, яъни ўлчаш чегаралари назарда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тутилиши лозим. Қаршилик Rн ва гн лар ёрдамида шкала бошланиши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ростланади. Rd балластли қаршилик, Rрт, Rрт ва Rс резисторлар СТМ таъминлаш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манбаининг иш токини чеклаш ва ростлаш учун қўлланилади. Rм резистор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терможуфт эркин учларидаги ҳарорат ўзгаришининг таъсирини компенсация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қилиш учун мўлжалланган ва терможуфт учлари уланган жой, яъни асбобнинг</a:t>
            </a:r>
            <a:br>
              <a:rPr lang="uz-Cyrl-UZ" sz="2000" dirty="0">
                <a:latin typeface="+mn-lt"/>
              </a:rPr>
            </a:br>
            <a:r>
              <a:rPr lang="uz-Cyrl-UZ" sz="2000" dirty="0">
                <a:latin typeface="+mn-lt"/>
              </a:rPr>
              <a:t>кириш панелида жойлашган, RM дан ташқари ҳамма резисторлар манганиндан, Rм резистор эса мис ёки никелдан тайёрланади. 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401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1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3692" y="228600"/>
            <a:ext cx="9692640" cy="492617"/>
          </a:xfrm>
        </p:spPr>
        <p:txBody>
          <a:bodyPr>
            <a:normAutofit/>
          </a:bodyPr>
          <a:lstStyle/>
          <a:p>
            <a:pPr algn="r"/>
            <a:r>
              <a:rPr lang="uz-Cyrl-UZ" sz="2000" b="1" dirty="0"/>
              <a:t>Автоматик потенциометр </a:t>
            </a:r>
            <a:endParaRPr lang="ru-RU" sz="20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lnSpcReduction="10000"/>
          </a:bodyPr>
          <a:lstStyle/>
          <a:p>
            <a:fld id="{4FAB73BC-B049-4115-A692-8D63A059BFB8}" type="slidenum">
              <a:rPr lang="en-US" smtClean="0"/>
              <a:t>21</a:t>
            </a:fld>
            <a:endParaRPr lang="en-US" dirty="0"/>
          </a:p>
        </p:txBody>
      </p:sp>
      <p:sp>
        <p:nvSpPr>
          <p:cNvPr id="14" name="Rectangle 8"/>
          <p:cNvSpPr>
            <a:spLocks noGrp="1" noChangeArrowheads="1"/>
          </p:cNvSpPr>
          <p:nvPr>
            <p:ph idx="1"/>
          </p:nvPr>
        </p:nvSpPr>
        <p:spPr bwMode="auto">
          <a:xfrm>
            <a:off x="380812" y="949816"/>
            <a:ext cx="10805520" cy="3266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0" algn="just">
              <a:lnSpc>
                <a:spcPct val="150000"/>
              </a:lnSpc>
              <a:buNone/>
            </a:pPr>
            <a:r>
              <a:rPr lang="uz-Cyrl-UZ" sz="2000" dirty="0" smtClean="0">
                <a:latin typeface="+mn-lt"/>
              </a:rPr>
              <a:t>	Потенциометрларнинг </a:t>
            </a:r>
            <a:r>
              <a:rPr lang="uz-Cyrl-UZ" sz="2000" dirty="0">
                <a:latin typeface="+mn-lt"/>
              </a:rPr>
              <a:t>турли хил ўлчамлардаги кўрсатувчи, қайд қилувчи, сигнал берувчи, ростловчи турлари чиқарилади. Автоматик потенциометрларнинг аниқлик синфи: 0,25; 0,5 ва 1,0. Терможуфтнинг ТЭЮК ини аниқ ўлчаш ва магнитоэлектр милливольметр ҳамда автоматик потенциометрларни текшириш учун ўзгармас токда ишлайдиган лаборатория потенциометрларидан фойдаланилади: кўчма ПП-63 ва ПП-70; намуна Р330, Р371 ва бошқа потенциометрлар. Намуна асбобларнинг аниқлик синфи: 0,002 ва 0,005.</a:t>
            </a:r>
            <a:endParaRPr lang="ru-RU" sz="2000" dirty="0">
              <a:latin typeface="+mn-lt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Назоратнинг технологик асбоблари</a:t>
            </a:r>
            <a:endParaRPr lang="en-US" dirty="0"/>
          </a:p>
        </p:txBody>
      </p:sp>
      <p:pic>
        <p:nvPicPr>
          <p:cNvPr id="4" name="9.2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45240" y="11161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972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98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TM03457515[[fn=Вид]]</Template>
  <TotalTime>2983</TotalTime>
  <Words>190</Words>
  <Application>Microsoft Office PowerPoint</Application>
  <PresentationFormat>Широкоэкранный</PresentationFormat>
  <Paragraphs>97</Paragraphs>
  <Slides>21</Slides>
  <Notes>0</Notes>
  <HiddenSlides>0</HiddenSlides>
  <MMClips>21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1" baseType="lpstr">
      <vt:lpstr>MS Mincho</vt:lpstr>
      <vt:lpstr>TimesNewRomanPS-BoldMT</vt:lpstr>
      <vt:lpstr>TimesNewRomanPSMT</vt:lpstr>
      <vt:lpstr>Yu Mincho</vt:lpstr>
      <vt:lpstr>Arial</vt:lpstr>
      <vt:lpstr>Calibri</vt:lpstr>
      <vt:lpstr>Century Schoolbook</vt:lpstr>
      <vt:lpstr>Times New Roman</vt:lpstr>
      <vt:lpstr>Wingdings 2</vt:lpstr>
      <vt:lpstr>View</vt:lpstr>
      <vt:lpstr>9-мавзу: Патенциометр </vt:lpstr>
      <vt:lpstr>Патенциометрлар</vt:lpstr>
      <vt:lpstr>Патенциометрлар</vt:lpstr>
      <vt:lpstr>Патенциометрик ўлчаш усули</vt:lpstr>
      <vt:lpstr>Патенциометрик ўлчаш усули</vt:lpstr>
      <vt:lpstr>Патенциометрик ўлчаш усули</vt:lpstr>
      <vt:lpstr>Патенциометрик ўлчаш усули</vt:lpstr>
      <vt:lpstr>Патенциометрик ўлчаш усули</vt:lpstr>
      <vt:lpstr>Патенциометрик ўлчаш усули</vt:lpstr>
      <vt:lpstr>Патенциометрик ўлчаш усули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  <vt:lpstr>Автоматик потенциометр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Назорат технологик асбоблари фанига кириш</dc:title>
  <dc:creator>Bobomurod</dc:creator>
  <cp:lastModifiedBy>Bobomurod</cp:lastModifiedBy>
  <cp:revision>56</cp:revision>
  <dcterms:created xsi:type="dcterms:W3CDTF">2019-04-14T07:26:13Z</dcterms:created>
  <dcterms:modified xsi:type="dcterms:W3CDTF">2019-05-30T12:51:50Z</dcterms:modified>
</cp:coreProperties>
</file>