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40" r:id="rId1"/>
  </p:sldMasterIdLst>
  <p:notesMasterIdLst>
    <p:notesMasterId r:id="rId18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6374"/>
    <a:srgbClr val="E7DCD3"/>
    <a:srgbClr val="A7B789"/>
    <a:srgbClr val="92A9B9"/>
    <a:srgbClr val="9B7362"/>
    <a:srgbClr val="769762"/>
    <a:srgbClr val="639491"/>
    <a:srgbClr val="6F63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82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" y="-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9E4936-4F91-453C-8801-484CACAD3C83}" type="doc">
      <dgm:prSet loTypeId="urn:microsoft.com/office/officeart/2005/8/layout/vList3" loCatId="list" qsTypeId="urn:microsoft.com/office/officeart/2005/8/quickstyle/simple1" qsCatId="simple" csTypeId="urn:microsoft.com/office/officeart/2005/8/colors/colorful1" csCatId="colorful" phldr="1"/>
      <dgm:spPr/>
    </dgm:pt>
    <dgm:pt modelId="{105356EB-C0A4-46D7-9A2C-4C8CD6DA5858}">
      <dgm:prSet phldrT="[Текст]"/>
      <dgm:spPr/>
      <dgm:t>
        <a:bodyPr/>
        <a:lstStyle/>
        <a:p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Ўлчанаётган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муҳитда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металл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оксидланмаслиги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химиявий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таркиби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ўзгармаслиги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керак</a:t>
          </a:r>
          <a:endParaRPr lang="ru-RU" dirty="0"/>
        </a:p>
      </dgm:t>
    </dgm:pt>
    <dgm:pt modelId="{769D2008-05D5-4956-BC1B-FDFAE4850BF3}" type="parTrans" cxnId="{8655EF6B-A18E-4719-9673-D30792B867D2}">
      <dgm:prSet/>
      <dgm:spPr/>
      <dgm:t>
        <a:bodyPr/>
        <a:lstStyle/>
        <a:p>
          <a:endParaRPr lang="ru-RU"/>
        </a:p>
      </dgm:t>
    </dgm:pt>
    <dgm:pt modelId="{799AF2F4-C3BE-4220-8AE9-4FDFC1B16C91}" type="sibTrans" cxnId="{8655EF6B-A18E-4719-9673-D30792B867D2}">
      <dgm:prSet/>
      <dgm:spPr/>
      <dgm:t>
        <a:bodyPr/>
        <a:lstStyle/>
        <a:p>
          <a:endParaRPr lang="ru-RU"/>
        </a:p>
      </dgm:t>
    </dgm:pt>
    <dgm:pt modelId="{38C91A27-5D80-4696-B7ED-6900757B2B59}">
      <dgm:prSet phldrT="[Текст]"/>
      <dgm:spPr/>
      <dgm:t>
        <a:bodyPr/>
        <a:lstStyle/>
        <a:p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Металлнинг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ҳарорат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қаршилик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коеффитсиенти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этарли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даражада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ва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барқарорлашган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лозим</a:t>
          </a:r>
          <a:endParaRPr lang="ru-RU" dirty="0"/>
        </a:p>
      </dgm:t>
    </dgm:pt>
    <dgm:pt modelId="{C9F29351-EB33-40D5-8DDE-12053788F9F3}" type="parTrans" cxnId="{137D9365-2068-44E2-8A5B-D55DE1AE7F16}">
      <dgm:prSet/>
      <dgm:spPr/>
      <dgm:t>
        <a:bodyPr/>
        <a:lstStyle/>
        <a:p>
          <a:endParaRPr lang="ru-RU"/>
        </a:p>
      </dgm:t>
    </dgm:pt>
    <dgm:pt modelId="{E953EEB9-C544-469B-8015-7AE11EA94755}" type="sibTrans" cxnId="{137D9365-2068-44E2-8A5B-D55DE1AE7F16}">
      <dgm:prSet/>
      <dgm:spPr/>
      <dgm:t>
        <a:bodyPr/>
        <a:lstStyle/>
        <a:p>
          <a:endParaRPr lang="ru-RU"/>
        </a:p>
      </dgm:t>
    </dgm:pt>
    <dgm:pt modelId="{3D05C81C-2DB0-40C3-9ACE-7122D93A93B9}">
      <dgm:prSet phldrT="[Текст]"/>
      <dgm:spPr/>
      <dgm:t>
        <a:bodyPr/>
        <a:lstStyle/>
        <a:p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Қаршилик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ҳарорат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ўзгариши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билан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туғри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ёки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равон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эгри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чизиқ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буйича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кескин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четга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чиқишларсиз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ўзгариши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керак</a:t>
          </a:r>
          <a:endParaRPr lang="ru-RU" dirty="0"/>
        </a:p>
      </dgm:t>
    </dgm:pt>
    <dgm:pt modelId="{1F84A7E4-8CA2-4853-B575-295CCE93275E}" type="parTrans" cxnId="{9C776222-3E25-4C05-A641-93CC5D6E98D4}">
      <dgm:prSet/>
      <dgm:spPr/>
      <dgm:t>
        <a:bodyPr/>
        <a:lstStyle/>
        <a:p>
          <a:endParaRPr lang="ru-RU"/>
        </a:p>
      </dgm:t>
    </dgm:pt>
    <dgm:pt modelId="{7C99D627-16A5-41FA-A737-73EF36FB88C4}" type="sibTrans" cxnId="{9C776222-3E25-4C05-A641-93CC5D6E98D4}">
      <dgm:prSet/>
      <dgm:spPr/>
      <dgm:t>
        <a:bodyPr/>
        <a:lstStyle/>
        <a:p>
          <a:endParaRPr lang="ru-RU"/>
        </a:p>
      </dgm:t>
    </dgm:pt>
    <dgm:pt modelId="{209D233C-2B8E-4474-8F8B-B3F79B90E424}">
      <dgm:prSet phldrT="[Текст]"/>
      <dgm:spPr/>
      <dgm:t>
        <a:bodyPr/>
        <a:lstStyle/>
        <a:p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Солиштирма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электр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қаршилик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деярли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катта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бўлиши</a:t>
          </a:r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керак</a:t>
          </a:r>
          <a:endParaRPr lang="ru-RU" dirty="0"/>
        </a:p>
      </dgm:t>
    </dgm:pt>
    <dgm:pt modelId="{F38E59A8-06FF-4E17-97A4-91D5A3E2E81B}" type="parTrans" cxnId="{F062A0C6-65F9-4F69-984E-306DC9AAD8DB}">
      <dgm:prSet/>
      <dgm:spPr/>
      <dgm:t>
        <a:bodyPr/>
        <a:lstStyle/>
        <a:p>
          <a:endParaRPr lang="ru-RU"/>
        </a:p>
      </dgm:t>
    </dgm:pt>
    <dgm:pt modelId="{F1C822BC-09B9-48FA-A533-FB7B1D64A2CD}" type="sibTrans" cxnId="{F062A0C6-65F9-4F69-984E-306DC9AAD8DB}">
      <dgm:prSet/>
      <dgm:spPr/>
      <dgm:t>
        <a:bodyPr/>
        <a:lstStyle/>
        <a:p>
          <a:endParaRPr lang="ru-RU"/>
        </a:p>
      </dgm:t>
    </dgm:pt>
    <dgm:pt modelId="{43AB2446-D2DF-441B-8019-5061A975D36A}" type="pres">
      <dgm:prSet presAssocID="{979E4936-4F91-453C-8801-484CACAD3C83}" presName="linearFlow" presStyleCnt="0">
        <dgm:presLayoutVars>
          <dgm:dir/>
          <dgm:resizeHandles val="exact"/>
        </dgm:presLayoutVars>
      </dgm:prSet>
      <dgm:spPr/>
    </dgm:pt>
    <dgm:pt modelId="{0FF36968-0C01-48D2-9963-3723DB7ACEBA}" type="pres">
      <dgm:prSet presAssocID="{105356EB-C0A4-46D7-9A2C-4C8CD6DA5858}" presName="composite" presStyleCnt="0"/>
      <dgm:spPr/>
    </dgm:pt>
    <dgm:pt modelId="{A903BB26-04AA-47E4-B78A-432AEB5EE5B7}" type="pres">
      <dgm:prSet presAssocID="{105356EB-C0A4-46D7-9A2C-4C8CD6DA5858}" presName="imgShp" presStyleLbl="fgImgPlace1" presStyleIdx="0" presStyleCnt="4" custLinFactX="-77303" custLinFactNeighborX="-100000" custLinFactNeighborY="-2450"/>
      <dgm:spPr>
        <a:solidFill>
          <a:srgbClr val="92A9B9"/>
        </a:solidFill>
      </dgm:spPr>
    </dgm:pt>
    <dgm:pt modelId="{6347C83D-D77E-42AB-A82C-EE9C3C67339E}" type="pres">
      <dgm:prSet presAssocID="{105356EB-C0A4-46D7-9A2C-4C8CD6DA5858}" presName="txShp" presStyleLbl="node1" presStyleIdx="0" presStyleCnt="4" custScaleX="1408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E48CED-CC31-4FE9-ACB6-E196D0B54269}" type="pres">
      <dgm:prSet presAssocID="{799AF2F4-C3BE-4220-8AE9-4FDFC1B16C91}" presName="spacing" presStyleCnt="0"/>
      <dgm:spPr/>
    </dgm:pt>
    <dgm:pt modelId="{C33320D8-F340-42FC-B86B-094A0FA3034D}" type="pres">
      <dgm:prSet presAssocID="{38C91A27-5D80-4696-B7ED-6900757B2B59}" presName="composite" presStyleCnt="0"/>
      <dgm:spPr/>
    </dgm:pt>
    <dgm:pt modelId="{DC9AF273-2D16-45CB-910E-55B995E0485E}" type="pres">
      <dgm:prSet presAssocID="{38C91A27-5D80-4696-B7ED-6900757B2B59}" presName="imgShp" presStyleLbl="fgImgPlace1" presStyleIdx="1" presStyleCnt="4" custLinFactX="-77303" custLinFactNeighborX="-100000" custLinFactNeighborY="-1600"/>
      <dgm:spPr>
        <a:solidFill>
          <a:srgbClr val="A7B789"/>
        </a:solidFill>
      </dgm:spPr>
    </dgm:pt>
    <dgm:pt modelId="{F165B2FF-2266-4C81-9B1C-0280A7422A84}" type="pres">
      <dgm:prSet presAssocID="{38C91A27-5D80-4696-B7ED-6900757B2B59}" presName="txShp" presStyleLbl="node1" presStyleIdx="1" presStyleCnt="4" custScaleX="141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104A62-2E34-4B7B-96A2-C68C6D76C282}" type="pres">
      <dgm:prSet presAssocID="{E953EEB9-C544-469B-8015-7AE11EA94755}" presName="spacing" presStyleCnt="0"/>
      <dgm:spPr/>
    </dgm:pt>
    <dgm:pt modelId="{94444006-28B6-48C7-B836-9B239839CAFE}" type="pres">
      <dgm:prSet presAssocID="{3D05C81C-2DB0-40C3-9ACE-7122D93A93B9}" presName="composite" presStyleCnt="0"/>
      <dgm:spPr/>
    </dgm:pt>
    <dgm:pt modelId="{677D6616-9699-414B-B94D-BB9E17B4CD1E}" type="pres">
      <dgm:prSet presAssocID="{3D05C81C-2DB0-40C3-9ACE-7122D93A93B9}" presName="imgShp" presStyleLbl="fgImgPlace1" presStyleIdx="2" presStyleCnt="4" custLinFactX="-79997" custLinFactNeighborX="-100000"/>
      <dgm:spPr>
        <a:solidFill>
          <a:srgbClr val="E7DCD3"/>
        </a:solidFill>
      </dgm:spPr>
    </dgm:pt>
    <dgm:pt modelId="{D566E2AD-72B3-41ED-89D9-759CE166DAFF}" type="pres">
      <dgm:prSet presAssocID="{3D05C81C-2DB0-40C3-9ACE-7122D93A93B9}" presName="txShp" presStyleLbl="node1" presStyleIdx="2" presStyleCnt="4" custScaleX="1428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3B907F-4A26-4385-980D-880E709CB87B}" type="pres">
      <dgm:prSet presAssocID="{7C99D627-16A5-41FA-A737-73EF36FB88C4}" presName="spacing" presStyleCnt="0"/>
      <dgm:spPr/>
    </dgm:pt>
    <dgm:pt modelId="{86105C51-ECD7-4021-B429-1CE11FA2E9A7}" type="pres">
      <dgm:prSet presAssocID="{209D233C-2B8E-4474-8F8B-B3F79B90E424}" presName="composite" presStyleCnt="0"/>
      <dgm:spPr/>
    </dgm:pt>
    <dgm:pt modelId="{9BCDF660-0F54-4912-8C2C-3CA893558318}" type="pres">
      <dgm:prSet presAssocID="{209D233C-2B8E-4474-8F8B-B3F79B90E424}" presName="imgShp" presStyleLbl="fgImgPlace1" presStyleIdx="3" presStyleCnt="4" custLinFactX="-79997" custLinFactNeighborX="-100000" custLinFactNeighborY="1841"/>
      <dgm:spPr>
        <a:solidFill>
          <a:srgbClr val="8D6374"/>
        </a:solidFill>
      </dgm:spPr>
    </dgm:pt>
    <dgm:pt modelId="{D25F6213-6C26-4B57-9CEE-01366ED9F72B}" type="pres">
      <dgm:prSet presAssocID="{209D233C-2B8E-4474-8F8B-B3F79B90E424}" presName="txShp" presStyleLbl="node1" presStyleIdx="3" presStyleCnt="4" custScaleX="1424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776222-3E25-4C05-A641-93CC5D6E98D4}" srcId="{979E4936-4F91-453C-8801-484CACAD3C83}" destId="{3D05C81C-2DB0-40C3-9ACE-7122D93A93B9}" srcOrd="2" destOrd="0" parTransId="{1F84A7E4-8CA2-4853-B575-295CCE93275E}" sibTransId="{7C99D627-16A5-41FA-A737-73EF36FB88C4}"/>
    <dgm:cxn modelId="{8655EF6B-A18E-4719-9673-D30792B867D2}" srcId="{979E4936-4F91-453C-8801-484CACAD3C83}" destId="{105356EB-C0A4-46D7-9A2C-4C8CD6DA5858}" srcOrd="0" destOrd="0" parTransId="{769D2008-05D5-4956-BC1B-FDFAE4850BF3}" sibTransId="{799AF2F4-C3BE-4220-8AE9-4FDFC1B16C91}"/>
    <dgm:cxn modelId="{2E135FC7-A941-4395-B3B2-73B86B310BCD}" type="presOf" srcId="{38C91A27-5D80-4696-B7ED-6900757B2B59}" destId="{F165B2FF-2266-4C81-9B1C-0280A7422A84}" srcOrd="0" destOrd="0" presId="urn:microsoft.com/office/officeart/2005/8/layout/vList3"/>
    <dgm:cxn modelId="{3309AFB8-32E2-4346-9F31-1D45F26250D0}" type="presOf" srcId="{209D233C-2B8E-4474-8F8B-B3F79B90E424}" destId="{D25F6213-6C26-4B57-9CEE-01366ED9F72B}" srcOrd="0" destOrd="0" presId="urn:microsoft.com/office/officeart/2005/8/layout/vList3"/>
    <dgm:cxn modelId="{C7861938-8530-457C-99B6-D2EE942090C4}" type="presOf" srcId="{105356EB-C0A4-46D7-9A2C-4C8CD6DA5858}" destId="{6347C83D-D77E-42AB-A82C-EE9C3C67339E}" srcOrd="0" destOrd="0" presId="urn:microsoft.com/office/officeart/2005/8/layout/vList3"/>
    <dgm:cxn modelId="{137D9365-2068-44E2-8A5B-D55DE1AE7F16}" srcId="{979E4936-4F91-453C-8801-484CACAD3C83}" destId="{38C91A27-5D80-4696-B7ED-6900757B2B59}" srcOrd="1" destOrd="0" parTransId="{C9F29351-EB33-40D5-8DDE-12053788F9F3}" sibTransId="{E953EEB9-C544-469B-8015-7AE11EA94755}"/>
    <dgm:cxn modelId="{F062A0C6-65F9-4F69-984E-306DC9AAD8DB}" srcId="{979E4936-4F91-453C-8801-484CACAD3C83}" destId="{209D233C-2B8E-4474-8F8B-B3F79B90E424}" srcOrd="3" destOrd="0" parTransId="{F38E59A8-06FF-4E17-97A4-91D5A3E2E81B}" sibTransId="{F1C822BC-09B9-48FA-A533-FB7B1D64A2CD}"/>
    <dgm:cxn modelId="{1E478883-A549-41A5-A3C7-8A0EBA4F30BD}" type="presOf" srcId="{979E4936-4F91-453C-8801-484CACAD3C83}" destId="{43AB2446-D2DF-441B-8019-5061A975D36A}" srcOrd="0" destOrd="0" presId="urn:microsoft.com/office/officeart/2005/8/layout/vList3"/>
    <dgm:cxn modelId="{AAA20F01-3C07-4173-9D96-58229BAB45AE}" type="presOf" srcId="{3D05C81C-2DB0-40C3-9ACE-7122D93A93B9}" destId="{D566E2AD-72B3-41ED-89D9-759CE166DAFF}" srcOrd="0" destOrd="0" presId="urn:microsoft.com/office/officeart/2005/8/layout/vList3"/>
    <dgm:cxn modelId="{6F96513C-B83E-4489-85B5-A131DD296042}" type="presParOf" srcId="{43AB2446-D2DF-441B-8019-5061A975D36A}" destId="{0FF36968-0C01-48D2-9963-3723DB7ACEBA}" srcOrd="0" destOrd="0" presId="urn:microsoft.com/office/officeart/2005/8/layout/vList3"/>
    <dgm:cxn modelId="{F5C8D1A7-574B-45F4-89FC-BC46BA920674}" type="presParOf" srcId="{0FF36968-0C01-48D2-9963-3723DB7ACEBA}" destId="{A903BB26-04AA-47E4-B78A-432AEB5EE5B7}" srcOrd="0" destOrd="0" presId="urn:microsoft.com/office/officeart/2005/8/layout/vList3"/>
    <dgm:cxn modelId="{1520A692-D8FD-4F45-A2F5-B830CEB6E7B4}" type="presParOf" srcId="{0FF36968-0C01-48D2-9963-3723DB7ACEBA}" destId="{6347C83D-D77E-42AB-A82C-EE9C3C67339E}" srcOrd="1" destOrd="0" presId="urn:microsoft.com/office/officeart/2005/8/layout/vList3"/>
    <dgm:cxn modelId="{D7CF819A-9BEB-449D-8AD6-8475389429E9}" type="presParOf" srcId="{43AB2446-D2DF-441B-8019-5061A975D36A}" destId="{85E48CED-CC31-4FE9-ACB6-E196D0B54269}" srcOrd="1" destOrd="0" presId="urn:microsoft.com/office/officeart/2005/8/layout/vList3"/>
    <dgm:cxn modelId="{71B150A9-E65F-4AF4-A818-2C0363A8C9EC}" type="presParOf" srcId="{43AB2446-D2DF-441B-8019-5061A975D36A}" destId="{C33320D8-F340-42FC-B86B-094A0FA3034D}" srcOrd="2" destOrd="0" presId="urn:microsoft.com/office/officeart/2005/8/layout/vList3"/>
    <dgm:cxn modelId="{81173B92-6037-416E-AE1B-4EC50E4B0A52}" type="presParOf" srcId="{C33320D8-F340-42FC-B86B-094A0FA3034D}" destId="{DC9AF273-2D16-45CB-910E-55B995E0485E}" srcOrd="0" destOrd="0" presId="urn:microsoft.com/office/officeart/2005/8/layout/vList3"/>
    <dgm:cxn modelId="{8A66AC1F-27B5-4050-A908-3A5ECFE13511}" type="presParOf" srcId="{C33320D8-F340-42FC-B86B-094A0FA3034D}" destId="{F165B2FF-2266-4C81-9B1C-0280A7422A84}" srcOrd="1" destOrd="0" presId="urn:microsoft.com/office/officeart/2005/8/layout/vList3"/>
    <dgm:cxn modelId="{87093FFA-B0F3-49F4-8C9C-15231C49075E}" type="presParOf" srcId="{43AB2446-D2DF-441B-8019-5061A975D36A}" destId="{30104A62-2E34-4B7B-96A2-C68C6D76C282}" srcOrd="3" destOrd="0" presId="urn:microsoft.com/office/officeart/2005/8/layout/vList3"/>
    <dgm:cxn modelId="{23094ED9-E166-4E54-B010-D0B6641E050D}" type="presParOf" srcId="{43AB2446-D2DF-441B-8019-5061A975D36A}" destId="{94444006-28B6-48C7-B836-9B239839CAFE}" srcOrd="4" destOrd="0" presId="urn:microsoft.com/office/officeart/2005/8/layout/vList3"/>
    <dgm:cxn modelId="{7BDD0A08-D08A-4C4F-ABC0-005C11941B5C}" type="presParOf" srcId="{94444006-28B6-48C7-B836-9B239839CAFE}" destId="{677D6616-9699-414B-B94D-BB9E17B4CD1E}" srcOrd="0" destOrd="0" presId="urn:microsoft.com/office/officeart/2005/8/layout/vList3"/>
    <dgm:cxn modelId="{DC5BDC7E-F235-4647-B231-21D857CDF6A6}" type="presParOf" srcId="{94444006-28B6-48C7-B836-9B239839CAFE}" destId="{D566E2AD-72B3-41ED-89D9-759CE166DAFF}" srcOrd="1" destOrd="0" presId="urn:microsoft.com/office/officeart/2005/8/layout/vList3"/>
    <dgm:cxn modelId="{310FB6D8-8028-43C0-BB44-77B98F838B21}" type="presParOf" srcId="{43AB2446-D2DF-441B-8019-5061A975D36A}" destId="{3B3B907F-4A26-4385-980D-880E709CB87B}" srcOrd="5" destOrd="0" presId="urn:microsoft.com/office/officeart/2005/8/layout/vList3"/>
    <dgm:cxn modelId="{0E887C5F-364E-400F-8B52-8138E0691FAC}" type="presParOf" srcId="{43AB2446-D2DF-441B-8019-5061A975D36A}" destId="{86105C51-ECD7-4021-B429-1CE11FA2E9A7}" srcOrd="6" destOrd="0" presId="urn:microsoft.com/office/officeart/2005/8/layout/vList3"/>
    <dgm:cxn modelId="{50034B9F-E14E-4138-8395-C7E0B479166D}" type="presParOf" srcId="{86105C51-ECD7-4021-B429-1CE11FA2E9A7}" destId="{9BCDF660-0F54-4912-8C2C-3CA893558318}" srcOrd="0" destOrd="0" presId="urn:microsoft.com/office/officeart/2005/8/layout/vList3"/>
    <dgm:cxn modelId="{C0E969F1-FD83-4ED3-9C5E-6DD820F43518}" type="presParOf" srcId="{86105C51-ECD7-4021-B429-1CE11FA2E9A7}" destId="{D25F6213-6C26-4B57-9CEE-01366ED9F72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7C83D-D77E-42AB-A82C-EE9C3C67339E}">
      <dsp:nvSpPr>
        <dsp:cNvPr id="0" name=""/>
        <dsp:cNvSpPr/>
      </dsp:nvSpPr>
      <dsp:spPr>
        <a:xfrm rot="10800000">
          <a:off x="345790" y="921"/>
          <a:ext cx="10232566" cy="805002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84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Ўлчанаётган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муҳитда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металл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оксидланмаслиги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ва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химиявий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таркиби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ўзгармаслиги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керак</a:t>
          </a:r>
          <a:endParaRPr lang="ru-RU" sz="2200" kern="1200" dirty="0"/>
        </a:p>
      </dsp:txBody>
      <dsp:txXfrm rot="10800000">
        <a:off x="547040" y="921"/>
        <a:ext cx="10031316" cy="805002"/>
      </dsp:txXfrm>
    </dsp:sp>
    <dsp:sp modelId="{A903BB26-04AA-47E4-B78A-432AEB5EE5B7}">
      <dsp:nvSpPr>
        <dsp:cNvPr id="0" name=""/>
        <dsp:cNvSpPr/>
      </dsp:nvSpPr>
      <dsp:spPr>
        <a:xfrm>
          <a:off x="0" y="0"/>
          <a:ext cx="805002" cy="805002"/>
        </a:xfrm>
        <a:prstGeom prst="ellipse">
          <a:avLst/>
        </a:prstGeom>
        <a:solidFill>
          <a:srgbClr val="92A9B9"/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65B2FF-2266-4C81-9B1C-0280A7422A84}">
      <dsp:nvSpPr>
        <dsp:cNvPr id="0" name=""/>
        <dsp:cNvSpPr/>
      </dsp:nvSpPr>
      <dsp:spPr>
        <a:xfrm rot="10800000">
          <a:off x="307143" y="1018107"/>
          <a:ext cx="10309861" cy="805002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84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Металлнинг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ҳарорат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қаршилик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коеффитсиенти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этарли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даражада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катта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ва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барқарорлашган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бўлиши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лозим</a:t>
          </a:r>
          <a:endParaRPr lang="ru-RU" sz="2200" kern="1200" dirty="0"/>
        </a:p>
      </dsp:txBody>
      <dsp:txXfrm rot="10800000">
        <a:off x="508393" y="1018107"/>
        <a:ext cx="10108611" cy="805002"/>
      </dsp:txXfrm>
    </dsp:sp>
    <dsp:sp modelId="{DC9AF273-2D16-45CB-910E-55B995E0485E}">
      <dsp:nvSpPr>
        <dsp:cNvPr id="0" name=""/>
        <dsp:cNvSpPr/>
      </dsp:nvSpPr>
      <dsp:spPr>
        <a:xfrm>
          <a:off x="0" y="1005227"/>
          <a:ext cx="805002" cy="805002"/>
        </a:xfrm>
        <a:prstGeom prst="ellipse">
          <a:avLst/>
        </a:prstGeom>
        <a:solidFill>
          <a:srgbClr val="A7B789"/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66E2AD-72B3-41ED-89D9-759CE166DAFF}">
      <dsp:nvSpPr>
        <dsp:cNvPr id="0" name=""/>
        <dsp:cNvSpPr/>
      </dsp:nvSpPr>
      <dsp:spPr>
        <a:xfrm rot="10800000">
          <a:off x="273326" y="2035294"/>
          <a:ext cx="10377494" cy="805002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84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Қаршилик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ҳарорат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ўзгариши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билан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туғри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ёки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равон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эгри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чизиқ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буйича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кескин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четга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чиқишларсиз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ўзгариши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керак</a:t>
          </a:r>
          <a:endParaRPr lang="ru-RU" sz="2200" kern="1200" dirty="0"/>
        </a:p>
      </dsp:txBody>
      <dsp:txXfrm rot="10800000">
        <a:off x="474576" y="2035294"/>
        <a:ext cx="10176244" cy="805002"/>
      </dsp:txXfrm>
    </dsp:sp>
    <dsp:sp modelId="{677D6616-9699-414B-B94D-BB9E17B4CD1E}">
      <dsp:nvSpPr>
        <dsp:cNvPr id="0" name=""/>
        <dsp:cNvSpPr/>
      </dsp:nvSpPr>
      <dsp:spPr>
        <a:xfrm>
          <a:off x="0" y="2035294"/>
          <a:ext cx="805002" cy="805002"/>
        </a:xfrm>
        <a:prstGeom prst="ellipse">
          <a:avLst/>
        </a:prstGeom>
        <a:solidFill>
          <a:srgbClr val="E7DCD3"/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5F6213-6C26-4B57-9CEE-01366ED9F72B}">
      <dsp:nvSpPr>
        <dsp:cNvPr id="0" name=""/>
        <dsp:cNvSpPr/>
      </dsp:nvSpPr>
      <dsp:spPr>
        <a:xfrm rot="10800000">
          <a:off x="286185" y="3052481"/>
          <a:ext cx="10351777" cy="805002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84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Солиштирма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электр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қаршилик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деярли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катта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бўлиши</a:t>
          </a:r>
          <a:r>
            <a:rPr lang="ru-RU" sz="22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2200" kern="1200" dirty="0" err="1" smtClean="0">
              <a:latin typeface="Times New Roman" panose="02020603050405020304" pitchFamily="18" charset="0"/>
              <a:ea typeface="Times New Roman" panose="02020603050405020304" pitchFamily="18" charset="0"/>
            </a:rPr>
            <a:t>керак</a:t>
          </a:r>
          <a:endParaRPr lang="ru-RU" sz="2200" kern="1200" dirty="0"/>
        </a:p>
      </dsp:txBody>
      <dsp:txXfrm rot="10800000">
        <a:off x="487435" y="3052481"/>
        <a:ext cx="10150527" cy="805002"/>
      </dsp:txXfrm>
    </dsp:sp>
    <dsp:sp modelId="{9BCDF660-0F54-4912-8C2C-3CA893558318}">
      <dsp:nvSpPr>
        <dsp:cNvPr id="0" name=""/>
        <dsp:cNvSpPr/>
      </dsp:nvSpPr>
      <dsp:spPr>
        <a:xfrm>
          <a:off x="0" y="3053402"/>
          <a:ext cx="805002" cy="805002"/>
        </a:xfrm>
        <a:prstGeom prst="ellipse">
          <a:avLst/>
        </a:prstGeom>
        <a:solidFill>
          <a:srgbClr val="8D6374"/>
        </a:solidFill>
        <a:ln w="1397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591AE-C3CB-42DF-A86D-A489621B4EA7}" type="datetimeFigureOut">
              <a:rPr lang="ru-RU" smtClean="0"/>
              <a:t>30.05.2019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9F68B-4009-4EC0-96A1-6BF11B64D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2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audio" Target="../media/media4.m4a"/><Relationship Id="rId7" Type="http://schemas.openxmlformats.org/officeDocument/2006/relationships/oleObject" Target="../embeddings/oleObject2.bin"/><Relationship Id="rId2" Type="http://schemas.microsoft.com/office/2007/relationships/media" Target="../media/media4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audio" Target="../media/media5.m4a"/><Relationship Id="rId7" Type="http://schemas.openxmlformats.org/officeDocument/2006/relationships/oleObject" Target="../embeddings/oleObject4.bin"/><Relationship Id="rId2" Type="http://schemas.microsoft.com/office/2007/relationships/media" Target="../media/media5.m4a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5.bin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media14.m4a"/><Relationship Id="rId7" Type="http://schemas.openxmlformats.org/officeDocument/2006/relationships/oleObject" Target="../embeddings/oleObject7.bin"/><Relationship Id="rId2" Type="http://schemas.microsoft.com/office/2007/relationships/media" Target="../media/media14.m4a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6.bin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oleObject" Target="../embeddings/oleObject12.bin"/><Relationship Id="rId3" Type="http://schemas.openxmlformats.org/officeDocument/2006/relationships/audio" Target="../media/media15.m4a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8.wmf"/><Relationship Id="rId2" Type="http://schemas.microsoft.com/office/2007/relationships/media" Target="../media/media15.m4a"/><Relationship Id="rId1" Type="http://schemas.openxmlformats.org/officeDocument/2006/relationships/vmlDrawing" Target="../drawings/vmlDrawing5.vml"/><Relationship Id="rId6" Type="http://schemas.openxmlformats.org/officeDocument/2006/relationships/image" Target="../media/image15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5" Type="http://schemas.openxmlformats.org/officeDocument/2006/relationships/image" Target="../media/image2.png"/><Relationship Id="rId10" Type="http://schemas.openxmlformats.org/officeDocument/2006/relationships/image" Target="../media/image17.wmf"/><Relationship Id="rId4" Type="http://schemas.openxmlformats.org/officeDocument/2006/relationships/slideLayout" Target="../slideLayouts/slideLayout2.xml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1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audio" Target="../media/media16.m4a"/><Relationship Id="rId7" Type="http://schemas.openxmlformats.org/officeDocument/2006/relationships/oleObject" Target="../embeddings/oleObject14.bin"/><Relationship Id="rId2" Type="http://schemas.microsoft.com/office/2007/relationships/media" Target="../media/media16.m4a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3.bin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2024" y="180304"/>
            <a:ext cx="10238962" cy="1700011"/>
          </a:xfrm>
        </p:spPr>
        <p:txBody>
          <a:bodyPr>
            <a:normAutofit/>
          </a:bodyPr>
          <a:lstStyle/>
          <a:p>
            <a:pPr algn="r"/>
            <a:r>
              <a:rPr lang="ru-RU" sz="3600" dirty="0" smtClean="0"/>
              <a:t>10-мавзу: </a:t>
            </a:r>
            <a:r>
              <a:rPr lang="ru-RU" sz="3600" dirty="0" err="1"/>
              <a:t>Қаршилик</a:t>
            </a:r>
            <a:r>
              <a:rPr lang="ru-RU" sz="3600" dirty="0"/>
              <a:t> </a:t>
            </a:r>
            <a:r>
              <a:rPr lang="ru-RU" sz="3600" dirty="0" err="1" smtClean="0"/>
              <a:t>термометрлари</a:t>
            </a:r>
            <a:r>
              <a:rPr lang="ru-RU" sz="3600" dirty="0" smtClean="0"/>
              <a:t> </a:t>
            </a:r>
            <a:r>
              <a:rPr lang="ru-RU" sz="3600" dirty="0" err="1" smtClean="0"/>
              <a:t>ва</a:t>
            </a:r>
            <a:r>
              <a:rPr lang="ru-RU" sz="3600" dirty="0" smtClean="0"/>
              <a:t> </a:t>
            </a:r>
            <a:r>
              <a:rPr lang="ru-RU" sz="3600" dirty="0" err="1" smtClean="0"/>
              <a:t>уларни</a:t>
            </a:r>
            <a:r>
              <a:rPr lang="ru-RU" sz="3600" dirty="0" smtClean="0"/>
              <a:t> </a:t>
            </a:r>
            <a:r>
              <a:rPr lang="ru-RU" sz="3600" dirty="0" err="1" smtClean="0"/>
              <a:t>улаш</a:t>
            </a:r>
            <a:r>
              <a:rPr lang="ru-RU" sz="3600" dirty="0" smtClean="0"/>
              <a:t> </a:t>
            </a:r>
            <a:r>
              <a:rPr lang="ru-RU" sz="3600" dirty="0" err="1" smtClean="0"/>
              <a:t>усуллари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1720" y="1880315"/>
            <a:ext cx="10599570" cy="3493394"/>
          </a:xfrm>
        </p:spPr>
        <p:txBody>
          <a:bodyPr>
            <a:normAutofit/>
          </a:bodyPr>
          <a:lstStyle/>
          <a:p>
            <a:r>
              <a:rPr lang="ru-RU" b="1" dirty="0"/>
              <a:t> </a:t>
            </a:r>
            <a:r>
              <a:rPr lang="ru-RU" b="1" dirty="0" smtClean="0"/>
              <a:t>Режа</a:t>
            </a:r>
            <a:r>
              <a:rPr lang="ru-RU" b="1" dirty="0"/>
              <a:t>:</a:t>
            </a:r>
          </a:p>
          <a:p>
            <a:r>
              <a:rPr lang="ru-RU" b="1" dirty="0"/>
              <a:t> </a:t>
            </a:r>
            <a:endParaRPr lang="ru-RU" b="1" dirty="0" smtClean="0"/>
          </a:p>
          <a:p>
            <a:r>
              <a:rPr lang="ru-RU" b="1" dirty="0" smtClean="0"/>
              <a:t>1.</a:t>
            </a:r>
            <a:r>
              <a:rPr lang="uz-Cyrl-UZ" b="1" dirty="0"/>
              <a:t> </a:t>
            </a:r>
            <a:r>
              <a:rPr lang="ru-RU" b="1" dirty="0" err="1"/>
              <a:t>Қаршилик</a:t>
            </a:r>
            <a:r>
              <a:rPr lang="ru-RU" b="1" dirty="0"/>
              <a:t> </a:t>
            </a:r>
            <a:r>
              <a:rPr lang="ru-RU" b="1" dirty="0" err="1"/>
              <a:t>термометрлари</a:t>
            </a:r>
            <a:r>
              <a:rPr lang="ru-RU" b="1" dirty="0"/>
              <a:t> </a:t>
            </a:r>
            <a:r>
              <a:rPr lang="ru-RU" b="1" dirty="0" err="1"/>
              <a:t>ҳақида</a:t>
            </a:r>
            <a:r>
              <a:rPr lang="ru-RU" b="1" dirty="0"/>
              <a:t> </a:t>
            </a:r>
            <a:r>
              <a:rPr lang="ru-RU" b="1" dirty="0" err="1"/>
              <a:t>умумий</a:t>
            </a:r>
            <a:r>
              <a:rPr lang="ru-RU" b="1" dirty="0"/>
              <a:t> </a:t>
            </a:r>
            <a:r>
              <a:rPr lang="ru-RU" b="1" dirty="0" err="1"/>
              <a:t>маълумотлар</a:t>
            </a:r>
            <a:endParaRPr lang="ru-RU" b="1" dirty="0"/>
          </a:p>
          <a:p>
            <a:r>
              <a:rPr lang="ru-RU" b="1" dirty="0"/>
              <a:t>2</a:t>
            </a:r>
            <a:r>
              <a:rPr lang="ru-RU" b="1" dirty="0" smtClean="0"/>
              <a:t>.</a:t>
            </a:r>
            <a:r>
              <a:rPr lang="ru-RU" b="1" dirty="0"/>
              <a:t> </a:t>
            </a:r>
            <a:r>
              <a:rPr lang="ru-RU" b="1" dirty="0" err="1"/>
              <a:t>Қаршилик</a:t>
            </a:r>
            <a:r>
              <a:rPr lang="ru-RU" b="1" dirty="0"/>
              <a:t> </a:t>
            </a:r>
            <a:r>
              <a:rPr lang="ru-RU" b="1" dirty="0" err="1"/>
              <a:t>термометрларининг</a:t>
            </a:r>
            <a:r>
              <a:rPr lang="ru-RU" b="1" dirty="0"/>
              <a:t> </a:t>
            </a:r>
            <a:r>
              <a:rPr lang="ru-RU" b="1" dirty="0" err="1"/>
              <a:t>тўзилиши</a:t>
            </a:r>
            <a:endParaRPr lang="ru-RU" b="1" dirty="0"/>
          </a:p>
          <a:p>
            <a:r>
              <a:rPr lang="ru-RU" b="1" dirty="0"/>
              <a:t>3</a:t>
            </a:r>
            <a:r>
              <a:rPr lang="ru-RU" b="1" dirty="0" smtClean="0"/>
              <a:t>.</a:t>
            </a:r>
            <a:r>
              <a:rPr lang="ru-RU" b="1" dirty="0"/>
              <a:t> </a:t>
            </a:r>
            <a:r>
              <a:rPr lang="ru-RU" b="1" dirty="0" err="1"/>
              <a:t>Қаршилик</a:t>
            </a:r>
            <a:r>
              <a:rPr lang="ru-RU" b="1" dirty="0"/>
              <a:t> </a:t>
            </a:r>
            <a:r>
              <a:rPr lang="ru-RU" b="1" dirty="0" err="1"/>
              <a:t>термометрининг</a:t>
            </a:r>
            <a:r>
              <a:rPr lang="ru-RU" b="1" dirty="0"/>
              <a:t> </a:t>
            </a:r>
            <a:r>
              <a:rPr lang="ru-RU" b="1" dirty="0" err="1"/>
              <a:t>улаш</a:t>
            </a:r>
            <a:r>
              <a:rPr lang="ru-RU" b="1" dirty="0"/>
              <a:t> </a:t>
            </a:r>
            <a:r>
              <a:rPr lang="ru-RU" b="1" dirty="0" err="1" smtClean="0"/>
              <a:t>усуллари</a:t>
            </a:r>
            <a:endParaRPr lang="ru-RU" b="1" dirty="0" smtClean="0"/>
          </a:p>
          <a:p>
            <a:r>
              <a:rPr lang="ru-RU" b="1" dirty="0" smtClean="0"/>
              <a:t>4. </a:t>
            </a:r>
            <a:r>
              <a:rPr lang="ru-RU" b="1" dirty="0" err="1"/>
              <a:t>Логометрлар</a:t>
            </a:r>
            <a:endParaRPr lang="ru-RU" b="1" dirty="0"/>
          </a:p>
        </p:txBody>
      </p:sp>
      <p:pic>
        <p:nvPicPr>
          <p:cNvPr id="4" name="10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86186" y="180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4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Қаршилик</a:t>
            </a:r>
            <a:r>
              <a:rPr lang="ru-RU" sz="2000" b="1" dirty="0"/>
              <a:t> </a:t>
            </a:r>
            <a:r>
              <a:rPr lang="ru-RU" sz="2000" b="1" dirty="0" err="1"/>
              <a:t>термометрлари</a:t>
            </a:r>
            <a:r>
              <a:rPr lang="ru-RU" sz="2000" b="1" dirty="0"/>
              <a:t> </a:t>
            </a:r>
            <a:r>
              <a:rPr lang="ru-RU" sz="2000" b="1" dirty="0" err="1"/>
              <a:t>ҳақида</a:t>
            </a:r>
            <a:r>
              <a:rPr lang="ru-RU" sz="2000" b="1" dirty="0"/>
              <a:t> </a:t>
            </a:r>
            <a:r>
              <a:rPr lang="ru-RU" sz="2000" b="1" dirty="0" err="1"/>
              <a:t>умумий</a:t>
            </a:r>
            <a:r>
              <a:rPr lang="ru-RU" sz="2000" b="1" dirty="0"/>
              <a:t> </a:t>
            </a:r>
            <a:r>
              <a:rPr lang="ru-RU" sz="2000" b="1" dirty="0" err="1"/>
              <a:t>маълумотлар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Ҳароратни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термометрлари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ҳамда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хусусиятига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асосланган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Демак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ёки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яримўтказгичнинг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функсиясидан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иборат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иборат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яъни</a:t>
            </a:r>
            <a:r>
              <a:rPr lang="ru-RU" sz="2000" dirty="0">
                <a:latin typeface="+mn-lt"/>
              </a:rPr>
              <a:t> R = f (t).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Бу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функсиянинг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кўриниши</a:t>
            </a:r>
            <a:r>
              <a:rPr lang="ru-RU" sz="2000" dirty="0">
                <a:latin typeface="+mn-lt"/>
              </a:rPr>
              <a:t> термометр </a:t>
            </a:r>
            <a:r>
              <a:rPr lang="ru-RU" sz="2000" dirty="0" err="1">
                <a:latin typeface="+mn-lt"/>
              </a:rPr>
              <a:t>қаршилиги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материалининг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хоссаларига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боғлиқ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Кўпчилик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тоза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материалларнинг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кутарилиши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ортади</a:t>
            </a:r>
            <a:r>
              <a:rPr lang="ru-RU" sz="2000" dirty="0">
                <a:latin typeface="+mn-lt"/>
              </a:rPr>
              <a:t>. Металл </a:t>
            </a:r>
            <a:r>
              <a:rPr lang="ru-RU" sz="2000" dirty="0" err="1">
                <a:latin typeface="+mn-lt"/>
              </a:rPr>
              <a:t>оксидлари</a:t>
            </a:r>
            <a:r>
              <a:rPr lang="ru-RU" sz="2000" dirty="0">
                <a:latin typeface="+mn-lt"/>
              </a:rPr>
              <a:t> (</a:t>
            </a:r>
            <a:r>
              <a:rPr lang="ru-RU" sz="2000" dirty="0" err="1">
                <a:latin typeface="+mn-lt"/>
              </a:rPr>
              <a:t>яримўтказгич</a:t>
            </a:r>
            <a:r>
              <a:rPr lang="ru-RU" sz="2000" dirty="0">
                <a:latin typeface="+mn-lt"/>
              </a:rPr>
              <a:t>) </a:t>
            </a:r>
            <a:r>
              <a:rPr lang="ru-RU" sz="2000" dirty="0" err="1">
                <a:latin typeface="+mn-lt"/>
              </a:rPr>
              <a:t>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эса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камаяди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10.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7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Қаршилик</a:t>
            </a:r>
            <a:r>
              <a:rPr lang="ru-RU" sz="2000" b="1" dirty="0"/>
              <a:t> </a:t>
            </a:r>
            <a:r>
              <a:rPr lang="ru-RU" sz="2000" b="1" dirty="0" err="1"/>
              <a:t>термометрлари</a:t>
            </a:r>
            <a:r>
              <a:rPr lang="ru-RU" sz="2000" b="1" dirty="0"/>
              <a:t> </a:t>
            </a:r>
            <a:r>
              <a:rPr lang="ru-RU" sz="2000" b="1" dirty="0" err="1"/>
              <a:t>ҳақида</a:t>
            </a:r>
            <a:r>
              <a:rPr lang="ru-RU" sz="2000" b="1" dirty="0"/>
              <a:t> </a:t>
            </a:r>
            <a:r>
              <a:rPr lang="ru-RU" sz="2000" b="1" dirty="0" err="1"/>
              <a:t>умумий</a:t>
            </a:r>
            <a:r>
              <a:rPr lang="ru-RU" sz="2000" b="1" dirty="0"/>
              <a:t> </a:t>
            </a:r>
            <a:r>
              <a:rPr lang="ru-RU" sz="2000" b="1" dirty="0" err="1"/>
              <a:t>маълумотлар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77745"/>
            <a:ext cx="1080552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Қаршилик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термометрларини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тайёрлашда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қуйидаги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талабларга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жавоб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берувчи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тоза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металлар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92932551"/>
              </p:ext>
            </p:extLst>
          </p:nvPr>
        </p:nvGraphicFramePr>
        <p:xfrm>
          <a:off x="262184" y="2313795"/>
          <a:ext cx="10924148" cy="3858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10.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454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Қаршилик</a:t>
            </a:r>
            <a:r>
              <a:rPr lang="ru-RU" sz="2000" b="1" dirty="0"/>
              <a:t> </a:t>
            </a:r>
            <a:r>
              <a:rPr lang="ru-RU" sz="2000" b="1" dirty="0" err="1"/>
              <a:t>термометрлари</a:t>
            </a:r>
            <a:r>
              <a:rPr lang="ru-RU" sz="2000" b="1" dirty="0"/>
              <a:t> </a:t>
            </a:r>
            <a:r>
              <a:rPr lang="ru-RU" sz="2000" b="1" dirty="0" err="1"/>
              <a:t>ҳақида</a:t>
            </a:r>
            <a:r>
              <a:rPr lang="ru-RU" sz="2000" b="1" dirty="0"/>
              <a:t> </a:t>
            </a:r>
            <a:r>
              <a:rPr lang="ru-RU" sz="2000" b="1" dirty="0" err="1"/>
              <a:t>умумий</a:t>
            </a:r>
            <a:r>
              <a:rPr lang="ru-RU" sz="2000" b="1" dirty="0"/>
              <a:t> </a:t>
            </a:r>
            <a:r>
              <a:rPr lang="ru-RU" sz="2000" b="1" dirty="0" err="1"/>
              <a:t>маълумотлар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1004914"/>
            <a:ext cx="10805520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Маълум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оралиғида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юқоридаги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талабларга</a:t>
            </a:r>
            <a:r>
              <a:rPr lang="ru-RU" sz="2000" dirty="0">
                <a:latin typeface="+mn-lt"/>
              </a:rPr>
              <a:t> платина, </a:t>
            </a:r>
            <a:r>
              <a:rPr lang="ru-RU" sz="2000" dirty="0" err="1">
                <a:latin typeface="+mn-lt"/>
              </a:rPr>
              <a:t>мис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никел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темир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волфрам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каби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металлар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жавоб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беради</a:t>
            </a:r>
            <a:r>
              <a:rPr lang="ru-RU" sz="2000" dirty="0">
                <a:latin typeface="+mn-lt"/>
              </a:rPr>
              <a:t>. </a:t>
            </a:r>
          </a:p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Ҳарорат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ўзгаришини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характерловчи</a:t>
            </a:r>
            <a:r>
              <a:rPr lang="ru-RU" sz="2000" dirty="0">
                <a:latin typeface="+mn-lt"/>
              </a:rPr>
              <a:t> параметр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коеффитсиенти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дейилади</a:t>
            </a:r>
            <a:r>
              <a:rPr lang="ru-RU" sz="2000" dirty="0">
                <a:latin typeface="+mn-lt"/>
              </a:rPr>
              <a:t>. </a:t>
            </a:r>
          </a:p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Ҳарорат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коеффитсиенти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боғлиқ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металлар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учун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фақат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қиймати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учун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аниқланиши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мумкин</a:t>
            </a:r>
            <a:endParaRPr lang="ru-RU" sz="24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546242" y="31352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2019347"/>
              </p:ext>
            </p:extLst>
          </p:nvPr>
        </p:nvGraphicFramePr>
        <p:xfrm>
          <a:off x="4394372" y="2954966"/>
          <a:ext cx="2367468" cy="9297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Формула" r:id="rId5" imgW="1054100" imgH="482600" progId="Equation.3">
                  <p:embed/>
                </p:oleObj>
              </mc:Choice>
              <mc:Fallback>
                <p:oleObj name="Формула" r:id="rId5" imgW="1054100" imgH="482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372" y="2954966"/>
                        <a:ext cx="2367468" cy="9297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80812" y="3957437"/>
            <a:ext cx="105778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бунда R</a:t>
            </a:r>
            <a:r>
              <a:rPr lang="ru-RU" sz="2000" baseline="-25000" dirty="0">
                <a:ea typeface="Segoe UI" panose="020B0502040204020203" pitchFamily="34" charset="0"/>
                <a:cs typeface="Segoe UI" panose="020B0502040204020203" pitchFamily="34" charset="0"/>
              </a:rPr>
              <a:t>0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ва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R</a:t>
            </a:r>
            <a:r>
              <a:rPr lang="ru-RU" sz="2000" baseline="-25000" dirty="0">
                <a:ea typeface="Segoe UI" panose="020B0502040204020203" pitchFamily="34" charset="0"/>
                <a:cs typeface="Segoe UI" panose="020B0502040204020203" pitchFamily="34" charset="0"/>
              </a:rPr>
              <a:t>t,0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ва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t 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  <a:sym typeface="Symbol" panose="05050102010706020507" pitchFamily="18" charset="2"/>
              </a:rPr>
              <a:t>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С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ҳароратдаги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қаршилик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Ҳарорат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коеффитсиенти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  <a:sym typeface="Symbol" panose="05050102010706020507" pitchFamily="18" charset="2"/>
              </a:rPr>
              <a:t>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С-1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ёки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К-1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ларда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ифодаланади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Хозир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қаршилик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термометрларни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тайёрлаш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учун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мис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, платина,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никел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ва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темирдан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фойдаланилади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Мис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арзон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материал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бўлиб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унинг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қаршилиги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амалда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ҳароратга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чизиқли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боғлиқ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ru-RU" sz="2000" dirty="0" err="1">
                <a:ea typeface="Segoe UI" panose="020B0502040204020203" pitchFamily="34" charset="0"/>
                <a:cs typeface="Segoe UI" panose="020B0502040204020203" pitchFamily="34" charset="0"/>
              </a:rPr>
              <a:t>яъни</a:t>
            </a:r>
            <a:r>
              <a:rPr lang="ru-RU" sz="2000" dirty="0"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4394371" y="5945805"/>
            <a:ext cx="1469908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1806759"/>
              </p:ext>
            </p:extLst>
          </p:nvPr>
        </p:nvGraphicFramePr>
        <p:xfrm>
          <a:off x="4444728" y="5530274"/>
          <a:ext cx="1957588" cy="4893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Формула" r:id="rId7" imgW="927100" imgH="228600" progId="Equation.3">
                  <p:embed/>
                </p:oleObj>
              </mc:Choice>
              <mc:Fallback>
                <p:oleObj name="Формула" r:id="rId7" imgW="92710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4728" y="5530274"/>
                        <a:ext cx="1957588" cy="4893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80812" y="6048186"/>
            <a:ext cx="10805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ea typeface="Times New Roman" panose="02020603050405020304" pitchFamily="18" charset="0"/>
              </a:rPr>
              <a:t>бунда </a:t>
            </a:r>
            <a:r>
              <a:rPr lang="ru-RU" sz="2000" dirty="0" err="1">
                <a:ea typeface="Times New Roman" panose="02020603050405020304" pitchFamily="18" charset="0"/>
              </a:rPr>
              <a:t>Rt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R</a:t>
            </a:r>
            <a:r>
              <a:rPr lang="ru-RU" sz="2000" baseline="-25000" dirty="0">
                <a:ea typeface="Times New Roman" panose="02020603050405020304" pitchFamily="18" charset="0"/>
              </a:rPr>
              <a:t>0</a:t>
            </a:r>
            <a:r>
              <a:rPr lang="ru-RU" sz="2000" dirty="0">
                <a:ea typeface="Times New Roman" panose="02020603050405020304" pitchFamily="18" charset="0"/>
              </a:rPr>
              <a:t> -  t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0</a:t>
            </a:r>
            <a:r>
              <a:rPr lang="ru-RU" sz="2000" baseline="30000" dirty="0">
                <a:ea typeface="Times New Roman" panose="02020603050405020304" pitchFamily="18" charset="0"/>
              </a:rPr>
              <a:t>0</a:t>
            </a:r>
            <a:r>
              <a:rPr lang="ru-RU" sz="2000" dirty="0">
                <a:ea typeface="Times New Roman" panose="02020603050405020304" pitchFamily="18" charset="0"/>
              </a:rPr>
              <a:t>C </a:t>
            </a:r>
            <a:r>
              <a:rPr lang="ru-RU" sz="2000" dirty="0" err="1">
                <a:ea typeface="Times New Roman" panose="02020603050405020304" pitchFamily="18" charset="0"/>
              </a:rPr>
              <a:t>ҳароратда</a:t>
            </a:r>
            <a:r>
              <a:rPr lang="ru-RU" sz="2000" dirty="0">
                <a:ea typeface="Times New Roman" panose="02020603050405020304" pitchFamily="18" charset="0"/>
              </a:rPr>
              <a:t> термометр </a:t>
            </a:r>
            <a:r>
              <a:rPr lang="ru-RU" sz="2000" dirty="0" err="1">
                <a:ea typeface="Times New Roman" panose="02020603050405020304" pitchFamily="18" charset="0"/>
              </a:rPr>
              <a:t>қаршилиги</a:t>
            </a:r>
            <a:r>
              <a:rPr lang="ru-RU" sz="2000" dirty="0">
                <a:ea typeface="Times New Roman" panose="02020603050405020304" pitchFamily="18" charset="0"/>
              </a:rPr>
              <a:t>. а - </a:t>
            </a:r>
            <a:r>
              <a:rPr lang="ru-RU" sz="2000" dirty="0" err="1">
                <a:ea typeface="Times New Roman" panose="02020603050405020304" pitchFamily="18" charset="0"/>
              </a:rPr>
              <a:t>мис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симнинг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ҳарорат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коеффитсиенти</a:t>
            </a:r>
            <a:r>
              <a:rPr lang="ru-RU" sz="2000" dirty="0">
                <a:ea typeface="Times New Roman" panose="02020603050405020304" pitchFamily="18" charset="0"/>
              </a:rPr>
              <a:t> а = 4,28 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ru-RU" sz="2000" dirty="0">
                <a:ea typeface="Times New Roman" panose="02020603050405020304" pitchFamily="18" charset="0"/>
              </a:rPr>
              <a:t>10-3 К-1</a:t>
            </a:r>
            <a:endParaRPr lang="ru-RU" sz="2000" dirty="0"/>
          </a:p>
        </p:txBody>
      </p:sp>
      <p:pic>
        <p:nvPicPr>
          <p:cNvPr id="8" name="10.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39112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8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92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Қаршилик</a:t>
            </a:r>
            <a:r>
              <a:rPr lang="ru-RU" sz="2000" b="1" dirty="0"/>
              <a:t> </a:t>
            </a:r>
            <a:r>
              <a:rPr lang="ru-RU" sz="2000" b="1" dirty="0" err="1"/>
              <a:t>термометрлари</a:t>
            </a:r>
            <a:r>
              <a:rPr lang="ru-RU" sz="2000" b="1" dirty="0"/>
              <a:t> </a:t>
            </a:r>
            <a:r>
              <a:rPr lang="ru-RU" sz="2000" b="1" dirty="0" err="1"/>
              <a:t>ҳақида</a:t>
            </a:r>
            <a:r>
              <a:rPr lang="ru-RU" sz="2000" b="1" dirty="0"/>
              <a:t> </a:t>
            </a:r>
            <a:r>
              <a:rPr lang="ru-RU" sz="2000" b="1" dirty="0" err="1"/>
              <a:t>умумий</a:t>
            </a:r>
            <a:r>
              <a:rPr lang="ru-RU" sz="2000" b="1" dirty="0"/>
              <a:t> </a:t>
            </a:r>
            <a:r>
              <a:rPr lang="ru-RU" sz="2000" b="1" dirty="0" err="1"/>
              <a:t>маълумотлар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5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66512" y="949816"/>
            <a:ext cx="10805520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Мис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оксидланиши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туфайли</a:t>
            </a:r>
            <a:r>
              <a:rPr lang="ru-RU" sz="2000" dirty="0">
                <a:latin typeface="+mn-lt"/>
              </a:rPr>
              <a:t> у 200</a:t>
            </a:r>
            <a:r>
              <a:rPr lang="ru-RU" sz="2000" baseline="30000" dirty="0">
                <a:latin typeface="+mn-lt"/>
              </a:rPr>
              <a:t>0</a:t>
            </a:r>
            <a:r>
              <a:rPr lang="ru-RU" sz="2000" dirty="0">
                <a:latin typeface="+mn-lt"/>
              </a:rPr>
              <a:t>C дан </a:t>
            </a:r>
            <a:r>
              <a:rPr lang="ru-RU" sz="2000" dirty="0" err="1">
                <a:latin typeface="+mn-lt"/>
              </a:rPr>
              <a:t>ортиқ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бўлмаган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Миснинг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камчиликларига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солиштирма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камлигини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киритса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: д=0.17</a:t>
            </a:r>
            <a:r>
              <a:rPr lang="ru-RU" sz="2000" dirty="0">
                <a:latin typeface="+mn-lt"/>
                <a:sym typeface="Symbol" panose="05050102010706020507" pitchFamily="18" charset="2"/>
              </a:rPr>
              <a:t></a:t>
            </a:r>
            <a:r>
              <a:rPr lang="ru-RU" sz="2000" dirty="0">
                <a:latin typeface="+mn-lt"/>
              </a:rPr>
              <a:t>10-7 </a:t>
            </a:r>
            <a:r>
              <a:rPr lang="ru-RU" sz="2000" dirty="0" err="1">
                <a:latin typeface="+mn-lt"/>
              </a:rPr>
              <a:t>Ом</a:t>
            </a:r>
            <a:r>
              <a:rPr lang="ru-RU" sz="2000" dirty="0" err="1">
                <a:latin typeface="+mn-lt"/>
                <a:sym typeface="Symbol" panose="05050102010706020507" pitchFamily="18" charset="2"/>
              </a:rPr>
              <a:t></a:t>
            </a:r>
            <a:r>
              <a:rPr lang="ru-RU" sz="2000" dirty="0" err="1">
                <a:latin typeface="+mn-lt"/>
              </a:rPr>
              <a:t>м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Платина </a:t>
            </a:r>
            <a:r>
              <a:rPr lang="ru-RU" sz="2000" dirty="0">
                <a:latin typeface="+mn-lt"/>
              </a:rPr>
              <a:t>– </a:t>
            </a:r>
            <a:r>
              <a:rPr lang="ru-RU" sz="2000" dirty="0" err="1">
                <a:latin typeface="+mn-lt"/>
              </a:rPr>
              <a:t>қимматбахо</a:t>
            </a:r>
            <a:r>
              <a:rPr lang="ru-RU" sz="2000" dirty="0">
                <a:latin typeface="+mn-lt"/>
              </a:rPr>
              <a:t> материал. </a:t>
            </a:r>
            <a:r>
              <a:rPr lang="ru-RU" sz="2000" dirty="0" err="1">
                <a:latin typeface="+mn-lt"/>
              </a:rPr>
              <a:t>Химиявий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жихатдан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инерт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соф </a:t>
            </a:r>
            <a:r>
              <a:rPr lang="ru-RU" sz="2000" dirty="0" err="1">
                <a:latin typeface="+mn-lt"/>
              </a:rPr>
              <a:t>ҳолда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осонлик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олинади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Платинадан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тайёрланган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термометрлари</a:t>
            </a:r>
            <a:r>
              <a:rPr lang="ru-RU" sz="2000" dirty="0">
                <a:latin typeface="+mn-lt"/>
              </a:rPr>
              <a:t> – 260 дан +1100</a:t>
            </a:r>
            <a:r>
              <a:rPr lang="ru-RU" sz="2000" baseline="30000" dirty="0">
                <a:latin typeface="+mn-lt"/>
              </a:rPr>
              <a:t>0</a:t>
            </a:r>
            <a:r>
              <a:rPr lang="ru-RU" sz="2000" dirty="0">
                <a:latin typeface="+mn-lt"/>
              </a:rPr>
              <a:t>C </a:t>
            </a:r>
            <a:r>
              <a:rPr lang="ru-RU" sz="2000" dirty="0" err="1">
                <a:latin typeface="+mn-lt"/>
              </a:rPr>
              <a:t>гача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учун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</a:t>
            </a:r>
            <a:r>
              <a:rPr lang="ru-RU" sz="2000" dirty="0">
                <a:latin typeface="+mn-lt"/>
              </a:rPr>
              <a:t>. Платина </a:t>
            </a:r>
            <a:r>
              <a:rPr lang="ru-RU" sz="2000" dirty="0" err="1">
                <a:latin typeface="+mn-lt"/>
              </a:rPr>
              <a:t>қаршилигининг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боғланиши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мураккаб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боғланишдан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иборат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бўлиб</a:t>
            </a:r>
            <a:r>
              <a:rPr lang="ru-RU" sz="2000" dirty="0">
                <a:latin typeface="+mn-lt"/>
              </a:rPr>
              <a:t>, -183 дан 0</a:t>
            </a:r>
            <a:r>
              <a:rPr lang="ru-RU" sz="2000" baseline="30000" dirty="0">
                <a:latin typeface="+mn-lt"/>
              </a:rPr>
              <a:t>0</a:t>
            </a:r>
            <a:r>
              <a:rPr lang="ru-RU" sz="2000" dirty="0">
                <a:latin typeface="+mn-lt"/>
              </a:rPr>
              <a:t>C </a:t>
            </a:r>
            <a:r>
              <a:rPr lang="ru-RU" sz="2000" dirty="0" err="1">
                <a:latin typeface="+mn-lt"/>
              </a:rPr>
              <a:t>гача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оралигида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қуйидагича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ёзилиши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мумкин</a:t>
            </a:r>
            <a:r>
              <a:rPr lang="ru-RU" sz="2000" dirty="0">
                <a:latin typeface="+mn-lt"/>
              </a:rPr>
              <a:t>: 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187699" y="3609849"/>
            <a:ext cx="1323405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1234666"/>
              </p:ext>
            </p:extLst>
          </p:nvPr>
        </p:nvGraphicFramePr>
        <p:xfrm>
          <a:off x="3187700" y="3609850"/>
          <a:ext cx="4954114" cy="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Формула" r:id="rId5" imgW="2159000" imgH="241300" progId="Equation.3">
                  <p:embed/>
                </p:oleObj>
              </mc:Choice>
              <mc:Fallback>
                <p:oleObj name="Формула" r:id="rId5" imgW="21590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7700" y="3609850"/>
                        <a:ext cx="4954114" cy="5557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53764" y="4143248"/>
            <a:ext cx="40767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ea typeface="Times New Roman" panose="02020603050405020304" pitchFamily="18" charset="0"/>
              </a:rPr>
              <a:t>0 дан +630</a:t>
            </a:r>
            <a:r>
              <a:rPr lang="ru-RU" sz="2000" baseline="30000" dirty="0">
                <a:ea typeface="Times New Roman" panose="02020603050405020304" pitchFamily="18" charset="0"/>
              </a:rPr>
              <a:t>0</a:t>
            </a:r>
            <a:r>
              <a:rPr lang="ru-RU" sz="2000" dirty="0">
                <a:ea typeface="Times New Roman" panose="02020603050405020304" pitchFamily="18" charset="0"/>
              </a:rPr>
              <a:t>C </a:t>
            </a:r>
            <a:r>
              <a:rPr lang="ru-RU" sz="2000" dirty="0" err="1">
                <a:ea typeface="Times New Roman" panose="02020603050405020304" pitchFamily="18" charset="0"/>
              </a:rPr>
              <a:t>гача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оралиқда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эса</a:t>
            </a:r>
            <a:endParaRPr lang="ru-RU" sz="2000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695698" y="4574857"/>
            <a:ext cx="1992402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0585331"/>
              </p:ext>
            </p:extLst>
          </p:nvPr>
        </p:nvGraphicFramePr>
        <p:xfrm>
          <a:off x="3695699" y="4574858"/>
          <a:ext cx="3130998" cy="5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Формула" r:id="rId7" imgW="1346200" imgH="241300" progId="Equation.3">
                  <p:embed/>
                </p:oleObj>
              </mc:Choice>
              <mc:Fallback>
                <p:oleObj name="Формула" r:id="rId7" imgW="1346200" imgH="2413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5699" y="4574858"/>
                        <a:ext cx="3130998" cy="5619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9976" y="5323752"/>
            <a:ext cx="107863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ea typeface="Times New Roman" panose="02020603050405020304" pitchFamily="18" charset="0"/>
              </a:rPr>
              <a:t>тарзида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ифодаланади</a:t>
            </a:r>
            <a:r>
              <a:rPr lang="ru-RU" sz="2000" dirty="0">
                <a:ea typeface="Times New Roman" panose="02020603050405020304" pitchFamily="18" charset="0"/>
              </a:rPr>
              <a:t>, бунда </a:t>
            </a:r>
            <a:r>
              <a:rPr lang="ru-RU" sz="2000" dirty="0" err="1">
                <a:ea typeface="Times New Roman" panose="02020603050405020304" pitchFamily="18" charset="0"/>
              </a:rPr>
              <a:t>Rt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R</a:t>
            </a:r>
            <a:r>
              <a:rPr lang="ru-RU" sz="2000" baseline="-25000" dirty="0">
                <a:ea typeface="Times New Roman" panose="02020603050405020304" pitchFamily="18" charset="0"/>
              </a:rPr>
              <a:t>0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мос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равишда</a:t>
            </a:r>
            <a:r>
              <a:rPr lang="ru-RU" sz="2000" dirty="0">
                <a:ea typeface="Times New Roman" panose="02020603050405020304" pitchFamily="18" charset="0"/>
              </a:rPr>
              <a:t> т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0 </a:t>
            </a:r>
            <a:r>
              <a:rPr lang="ru-RU" sz="2000" dirty="0"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</a:t>
            </a:r>
            <a:r>
              <a:rPr lang="ru-RU" sz="2000" dirty="0">
                <a:ea typeface="Times New Roman" panose="02020603050405020304" pitchFamily="18" charset="0"/>
              </a:rPr>
              <a:t>С </a:t>
            </a:r>
            <a:r>
              <a:rPr lang="ru-RU" sz="2000" dirty="0" err="1">
                <a:ea typeface="Times New Roman" panose="02020603050405020304" pitchFamily="18" charset="0"/>
              </a:rPr>
              <a:t>ҳароратда</a:t>
            </a:r>
            <a:r>
              <a:rPr lang="ru-RU" sz="2000" dirty="0">
                <a:ea typeface="Times New Roman" panose="02020603050405020304" pitchFamily="18" charset="0"/>
              </a:rPr>
              <a:t> платина </a:t>
            </a:r>
            <a:r>
              <a:rPr lang="ru-RU" sz="2000" dirty="0" err="1">
                <a:ea typeface="Times New Roman" panose="02020603050405020304" pitchFamily="18" charset="0"/>
              </a:rPr>
              <a:t>қаршилиги</a:t>
            </a:r>
            <a:r>
              <a:rPr lang="ru-RU" sz="2000" dirty="0">
                <a:ea typeface="Times New Roman" panose="02020603050405020304" pitchFamily="18" charset="0"/>
              </a:rPr>
              <a:t> А, В, С – </a:t>
            </a:r>
            <a:r>
              <a:rPr lang="ru-RU" sz="2000" dirty="0" err="1">
                <a:ea typeface="Times New Roman" panose="02020603050405020304" pitchFamily="18" charset="0"/>
              </a:rPr>
              <a:t>ўзгармас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коеффитсиентлар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a typeface="Times New Roman" panose="02020603050405020304" pitchFamily="18" charset="0"/>
              </a:rPr>
              <a:t>унинг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қиймати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термометрни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даражалашда</a:t>
            </a:r>
            <a:r>
              <a:rPr lang="ru-RU" sz="2000" dirty="0">
                <a:ea typeface="Times New Roman" panose="02020603050405020304" pitchFamily="18" charset="0"/>
              </a:rPr>
              <a:t> О</a:t>
            </a:r>
            <a:r>
              <a:rPr lang="ru-RU" sz="2000" baseline="-25000" dirty="0">
                <a:ea typeface="Times New Roman" panose="02020603050405020304" pitchFamily="18" charset="0"/>
              </a:rPr>
              <a:t>2</a:t>
            </a:r>
            <a:r>
              <a:rPr lang="ru-RU" sz="2000" dirty="0">
                <a:ea typeface="Times New Roman" panose="02020603050405020304" pitchFamily="18" charset="0"/>
              </a:rPr>
              <a:t>, H</a:t>
            </a:r>
            <a:r>
              <a:rPr lang="ru-RU" sz="2000" baseline="-25000" dirty="0">
                <a:ea typeface="Times New Roman" panose="02020603050405020304" pitchFamily="18" charset="0"/>
              </a:rPr>
              <a:t>2</a:t>
            </a:r>
            <a:r>
              <a:rPr lang="ru-RU" sz="2000" dirty="0">
                <a:ea typeface="Times New Roman" panose="02020603050405020304" pitchFamily="18" charset="0"/>
              </a:rPr>
              <a:t>О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олтингугуртнинг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қайнаш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нуқталари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аниқланади</a:t>
            </a:r>
            <a:endParaRPr lang="ru-RU" sz="2000" dirty="0"/>
          </a:p>
        </p:txBody>
      </p:sp>
      <p:pic>
        <p:nvPicPr>
          <p:cNvPr id="11" name="10.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0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23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Қаршилик</a:t>
            </a:r>
            <a:r>
              <a:rPr lang="ru-RU" sz="2000" b="1" dirty="0"/>
              <a:t> </a:t>
            </a:r>
            <a:r>
              <a:rPr lang="ru-RU" sz="2000" b="1" dirty="0" err="1"/>
              <a:t>термометрлари</a:t>
            </a:r>
            <a:r>
              <a:rPr lang="ru-RU" sz="2000" b="1" dirty="0"/>
              <a:t> </a:t>
            </a:r>
            <a:r>
              <a:rPr lang="ru-RU" sz="2000" b="1" dirty="0" err="1"/>
              <a:t>ҳақида</a:t>
            </a:r>
            <a:r>
              <a:rPr lang="ru-RU" sz="2000" b="1" dirty="0"/>
              <a:t> </a:t>
            </a:r>
            <a:r>
              <a:rPr lang="ru-RU" sz="2000" b="1" dirty="0" err="1"/>
              <a:t>умумий</a:t>
            </a:r>
            <a:r>
              <a:rPr lang="ru-RU" sz="2000" b="1" dirty="0"/>
              <a:t> </a:t>
            </a:r>
            <a:r>
              <a:rPr lang="ru-RU" sz="2000" b="1" dirty="0" err="1"/>
              <a:t>маълумотлар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47482"/>
            <a:ext cx="10805520" cy="2139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Стандарт </a:t>
            </a:r>
            <a:r>
              <a:rPr lang="ru-RU" sz="2000" dirty="0" err="1">
                <a:latin typeface="+mn-lt"/>
              </a:rPr>
              <a:t>қаршилик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термометрида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қўлланиладиган</a:t>
            </a:r>
            <a:r>
              <a:rPr lang="ru-RU" sz="2000" dirty="0">
                <a:latin typeface="+mn-lt"/>
              </a:rPr>
              <a:t> PL – 2 </a:t>
            </a:r>
            <a:r>
              <a:rPr lang="ru-RU" sz="2000" dirty="0" err="1">
                <a:latin typeface="+mn-lt"/>
              </a:rPr>
              <a:t>маркали</a:t>
            </a:r>
            <a:r>
              <a:rPr lang="ru-RU" sz="2000" dirty="0">
                <a:latin typeface="+mn-lt"/>
              </a:rPr>
              <a:t> платина </a:t>
            </a:r>
            <a:r>
              <a:rPr lang="ru-RU" sz="2000" dirty="0" err="1">
                <a:latin typeface="+mn-lt"/>
              </a:rPr>
              <a:t>учун</a:t>
            </a:r>
            <a:r>
              <a:rPr lang="ru-RU" sz="2000" dirty="0">
                <a:latin typeface="+mn-lt"/>
              </a:rPr>
              <a:t> (3)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(4) </a:t>
            </a:r>
            <a:r>
              <a:rPr lang="ru-RU" sz="2000" dirty="0" err="1">
                <a:latin typeface="+mn-lt"/>
              </a:rPr>
              <a:t>тенгламалардаги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коеффитсиентлар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қуйидаги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қийматларга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эга</a:t>
            </a:r>
            <a:r>
              <a:rPr lang="ru-RU" sz="2000" dirty="0">
                <a:latin typeface="+mn-lt"/>
              </a:rPr>
              <a:t>: </a:t>
            </a:r>
          </a:p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А </a:t>
            </a:r>
            <a:r>
              <a:rPr lang="ru-RU" sz="2000" dirty="0">
                <a:latin typeface="+mn-lt"/>
              </a:rPr>
              <a:t>= 3,96847</a:t>
            </a:r>
            <a:r>
              <a:rPr lang="ru-RU" sz="2000" dirty="0">
                <a:latin typeface="+mn-lt"/>
                <a:sym typeface="Symbol" panose="05050102010706020507" pitchFamily="18" charset="2"/>
              </a:rPr>
              <a:t></a:t>
            </a:r>
            <a:r>
              <a:rPr lang="ru-RU" sz="2000" dirty="0">
                <a:latin typeface="+mn-lt"/>
              </a:rPr>
              <a:t>10-3 С-1;  В = - 5,847</a:t>
            </a:r>
            <a:r>
              <a:rPr lang="ru-RU" sz="2000" dirty="0">
                <a:latin typeface="+mn-lt"/>
                <a:sym typeface="Symbol" panose="05050102010706020507" pitchFamily="18" charset="2"/>
              </a:rPr>
              <a:t></a:t>
            </a:r>
            <a:r>
              <a:rPr lang="ru-RU" sz="2000" dirty="0">
                <a:latin typeface="+mn-lt"/>
              </a:rPr>
              <a:t>10-7 С-1; С = - 4,22</a:t>
            </a:r>
            <a:r>
              <a:rPr lang="ru-RU" sz="2000" dirty="0">
                <a:latin typeface="+mn-lt"/>
                <a:sym typeface="Symbol" panose="05050102010706020507" pitchFamily="18" charset="2"/>
              </a:rPr>
              <a:t></a:t>
            </a:r>
            <a:r>
              <a:rPr lang="ru-RU" sz="2000" dirty="0">
                <a:latin typeface="+mn-lt"/>
              </a:rPr>
              <a:t>10-12 С-1.</a:t>
            </a:r>
          </a:p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Платинанинг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камчиликларидан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тикловчи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муҳитда</a:t>
            </a:r>
            <a:r>
              <a:rPr lang="ru-RU" sz="2000" dirty="0">
                <a:latin typeface="+mn-lt"/>
              </a:rPr>
              <a:t> металл </a:t>
            </a:r>
            <a:r>
              <a:rPr lang="ru-RU" sz="2000" dirty="0" err="1">
                <a:latin typeface="+mn-lt"/>
              </a:rPr>
              <a:t>буғлари</a:t>
            </a:r>
            <a:r>
              <a:rPr lang="ru-RU" sz="2000" dirty="0">
                <a:latin typeface="+mn-lt"/>
              </a:rPr>
              <a:t>, углерод </a:t>
            </a:r>
            <a:r>
              <a:rPr lang="ru-RU" sz="2000" dirty="0" err="1">
                <a:latin typeface="+mn-lt"/>
              </a:rPr>
              <a:t>оксиди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бошқа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моддалар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ифлосланишидир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Яримўтказгич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>
                <a:latin typeface="+mn-lt"/>
              </a:rPr>
              <a:t>термометр </a:t>
            </a:r>
            <a:r>
              <a:rPr lang="ru-RU" sz="2000" dirty="0" err="1">
                <a:latin typeface="+mn-lt"/>
              </a:rPr>
              <a:t>қаршилиги</a:t>
            </a:r>
            <a:r>
              <a:rPr lang="ru-RU" sz="2000" dirty="0">
                <a:latin typeface="+mn-lt"/>
              </a:rPr>
              <a:t> (терморезистор </a:t>
            </a:r>
            <a:r>
              <a:rPr lang="ru-RU" sz="2000" dirty="0" err="1">
                <a:latin typeface="+mn-lt"/>
              </a:rPr>
              <a:t>қаршилиги</a:t>
            </a:r>
            <a:r>
              <a:rPr lang="ru-RU" sz="2000" dirty="0">
                <a:latin typeface="+mn-lt"/>
              </a:rPr>
              <a:t>)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орасидаги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боғланиш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қуйидагича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ифодаланиши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мумкин</a:t>
            </a:r>
            <a:endParaRPr lang="ru-RU" sz="24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203700" y="3112793"/>
            <a:ext cx="1691060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734338"/>
              </p:ext>
            </p:extLst>
          </p:nvPr>
        </p:nvGraphicFramePr>
        <p:xfrm>
          <a:off x="4203700" y="3112794"/>
          <a:ext cx="2704806" cy="9258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Формула" r:id="rId5" imgW="1422400" imgH="482600" progId="Equation.3">
                  <p:embed/>
                </p:oleObj>
              </mc:Choice>
              <mc:Fallback>
                <p:oleObj name="Формула" r:id="rId5" imgW="1422400" imgH="482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3700" y="3112794"/>
                        <a:ext cx="2704806" cy="9258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13072" y="4468105"/>
            <a:ext cx="10541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>
                <a:ea typeface="Times New Roman" panose="02020603050405020304" pitchFamily="18" charset="0"/>
              </a:rPr>
              <a:t>R</a:t>
            </a:r>
            <a:r>
              <a:rPr lang="ru-RU" sz="2000" baseline="-25000" dirty="0">
                <a:ea typeface="Times New Roman" panose="02020603050405020304" pitchFamily="18" charset="0"/>
              </a:rPr>
              <a:t>0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қиймат</a:t>
            </a:r>
            <a:r>
              <a:rPr lang="ru-RU" sz="2000" dirty="0">
                <a:ea typeface="Times New Roman" panose="02020603050405020304" pitchFamily="18" charset="0"/>
              </a:rPr>
              <a:t> Т</a:t>
            </a:r>
            <a:r>
              <a:rPr lang="ru-RU" sz="2000" baseline="-25000" dirty="0">
                <a:ea typeface="Times New Roman" panose="02020603050405020304" pitchFamily="18" charset="0"/>
              </a:rPr>
              <a:t>0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ҳароратда</a:t>
            </a:r>
            <a:r>
              <a:rPr lang="ru-RU" sz="2000" dirty="0">
                <a:ea typeface="Times New Roman" panose="02020603050405020304" pitchFamily="18" charset="0"/>
              </a:rPr>
              <a:t> термометр </a:t>
            </a:r>
            <a:r>
              <a:rPr lang="ru-RU" sz="2000" dirty="0" err="1">
                <a:ea typeface="Times New Roman" panose="02020603050405020304" pitchFamily="18" charset="0"/>
              </a:rPr>
              <a:t>қаршилиги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аниқланади</a:t>
            </a:r>
            <a:r>
              <a:rPr lang="ru-RU" sz="2000" dirty="0">
                <a:ea typeface="Times New Roman" panose="02020603050405020304" pitchFamily="18" charset="0"/>
              </a:rPr>
              <a:t>, Б </a:t>
            </a:r>
            <a:r>
              <a:rPr lang="ru-RU" sz="2000" dirty="0" err="1">
                <a:ea typeface="Times New Roman" panose="02020603050405020304" pitchFamily="18" charset="0"/>
              </a:rPr>
              <a:t>қиймат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эса</a:t>
            </a:r>
            <a:r>
              <a:rPr lang="ru-RU" sz="2000" dirty="0">
                <a:ea typeface="Times New Roman" panose="02020603050405020304" pitchFamily="18" charset="0"/>
              </a:rPr>
              <a:t>, термометр </a:t>
            </a:r>
            <a:r>
              <a:rPr lang="ru-RU" sz="2000" dirty="0" err="1">
                <a:ea typeface="Times New Roman" panose="02020603050405020304" pitchFamily="18" charset="0"/>
              </a:rPr>
              <a:t>тайёрлайдиган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яримўтказгич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материалига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боғлиқ</a:t>
            </a:r>
            <a:r>
              <a:rPr lang="ru-RU" sz="2000" dirty="0">
                <a:ea typeface="Times New Roman" panose="02020603050405020304" pitchFamily="18" charset="0"/>
              </a:rPr>
              <a:t>. 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ea typeface="Times New Roman" panose="02020603050405020304" pitchFamily="18" charset="0"/>
              </a:rPr>
              <a:t>- 100 дан + 300</a:t>
            </a:r>
            <a:r>
              <a:rPr lang="ru-RU" sz="2000" baseline="30000" dirty="0">
                <a:ea typeface="Times New Roman" panose="02020603050405020304" pitchFamily="18" charset="0"/>
              </a:rPr>
              <a:t>0</a:t>
            </a:r>
            <a:r>
              <a:rPr lang="ru-RU" sz="2000" dirty="0">
                <a:ea typeface="Times New Roman" panose="02020603050405020304" pitchFamily="18" charset="0"/>
              </a:rPr>
              <a:t>C </a:t>
            </a:r>
            <a:r>
              <a:rPr lang="ru-RU" sz="2000" dirty="0" err="1">
                <a:ea typeface="Times New Roman" panose="02020603050405020304" pitchFamily="18" charset="0"/>
              </a:rPr>
              <a:t>гача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ҳароратларни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ўлчаш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оксидланувчи</a:t>
            </a:r>
            <a:r>
              <a:rPr lang="ru-RU" sz="2000" dirty="0">
                <a:ea typeface="Times New Roman" panose="02020603050405020304" pitchFamily="18" charset="0"/>
              </a:rPr>
              <a:t> ярим </a:t>
            </a:r>
            <a:r>
              <a:rPr lang="ru-RU" sz="2000" dirty="0" err="1">
                <a:ea typeface="Times New Roman" panose="02020603050405020304" pitchFamily="18" charset="0"/>
              </a:rPr>
              <a:t>ўтказгич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материаллардан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фойдаланилади</a:t>
            </a:r>
            <a:r>
              <a:rPr lang="ru-RU" sz="2000" dirty="0"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ea typeface="Times New Roman" panose="02020603050405020304" pitchFamily="18" charset="0"/>
              </a:rPr>
              <a:t>Яримўтказгичли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термометрлар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кўпроқ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термосигнализатсия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автоматик </a:t>
            </a:r>
            <a:r>
              <a:rPr lang="ru-RU" sz="2000" dirty="0" err="1">
                <a:ea typeface="Times New Roman" panose="02020603050405020304" pitchFamily="18" charset="0"/>
              </a:rPr>
              <a:t>ҳимоя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қўрилмаларида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қўлланилади</a:t>
            </a:r>
            <a:r>
              <a:rPr lang="ru-RU" sz="2000" dirty="0">
                <a:ea typeface="Times New Roman" panose="02020603050405020304" pitchFamily="18" charset="0"/>
              </a:rPr>
              <a:t>. </a:t>
            </a:r>
          </a:p>
        </p:txBody>
      </p:sp>
      <p:pic>
        <p:nvPicPr>
          <p:cNvPr id="8" name="10.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45240" y="1352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8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7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dirty="0" err="1"/>
              <a:t>Қаршилик</a:t>
            </a:r>
            <a:r>
              <a:rPr lang="ru-RU" sz="2000" dirty="0"/>
              <a:t> </a:t>
            </a:r>
            <a:r>
              <a:rPr lang="ru-RU" sz="2000" dirty="0" err="1"/>
              <a:t>термометрларининг</a:t>
            </a:r>
            <a:r>
              <a:rPr lang="ru-RU" sz="2000" dirty="0"/>
              <a:t> </a:t>
            </a:r>
            <a:r>
              <a:rPr lang="ru-RU" sz="2000" dirty="0" err="1"/>
              <a:t>тўзилиши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66512" y="978978"/>
            <a:ext cx="10805520" cy="325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Қаршилик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термометрлари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термоелемент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ташқи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ҳимоя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арматурадан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тузилган</a:t>
            </a:r>
            <a:r>
              <a:rPr lang="ru-RU" dirty="0">
                <a:latin typeface="+mn-lt"/>
              </a:rPr>
              <a:t>. </a:t>
            </a:r>
          </a:p>
          <a:p>
            <a:pPr indent="0" algn="just"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Металл </a:t>
            </a:r>
            <a:r>
              <a:rPr lang="ru-RU" dirty="0" err="1">
                <a:latin typeface="+mn-lt"/>
              </a:rPr>
              <a:t>қаршилик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термометрларининг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сезгир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одатда</a:t>
            </a:r>
            <a:r>
              <a:rPr lang="ru-RU" dirty="0">
                <a:latin typeface="+mn-lt"/>
              </a:rPr>
              <a:t>, шиша, </a:t>
            </a:r>
            <a:r>
              <a:rPr lang="ru-RU" dirty="0" err="1">
                <a:latin typeface="+mn-lt"/>
              </a:rPr>
              <a:t>кварс</a:t>
            </a:r>
            <a:r>
              <a:rPr lang="ru-RU" dirty="0">
                <a:latin typeface="+mn-lt"/>
              </a:rPr>
              <a:t>, керамика, смола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пластмассадан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қилинган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каркасга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ўралган</a:t>
            </a:r>
            <a:r>
              <a:rPr lang="ru-RU" dirty="0">
                <a:latin typeface="+mn-lt"/>
              </a:rPr>
              <a:t> сим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лентадан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иборат</a:t>
            </a:r>
            <a:r>
              <a:rPr lang="ru-RU" dirty="0">
                <a:latin typeface="+mn-lt"/>
              </a:rPr>
              <a:t>. </a:t>
            </a: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Сезгир</a:t>
            </a:r>
            <a:r>
              <a:rPr lang="ru-RU" dirty="0" smtClean="0">
                <a:latin typeface="+mn-lt"/>
              </a:rPr>
              <a:t> </a:t>
            </a:r>
            <a:r>
              <a:rPr lang="ru-RU" dirty="0">
                <a:latin typeface="+mn-lt"/>
              </a:rPr>
              <a:t>элемент термометр </a:t>
            </a:r>
            <a:r>
              <a:rPr lang="ru-RU" dirty="0" err="1">
                <a:latin typeface="+mn-lt"/>
              </a:rPr>
              <a:t>ўзининг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қисқичларига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ўлчов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асбобига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борадиган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симлар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уланган</a:t>
            </a:r>
            <a:r>
              <a:rPr lang="ru-RU" dirty="0">
                <a:latin typeface="+mn-lt"/>
              </a:rPr>
              <a:t>. </a:t>
            </a: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Мис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қаршилик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термометрларининг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сезгир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элементи</a:t>
            </a:r>
            <a:r>
              <a:rPr lang="ru-RU" dirty="0">
                <a:latin typeface="+mn-lt"/>
              </a:rPr>
              <a:t> 0,1 мм </a:t>
            </a:r>
            <a:r>
              <a:rPr lang="ru-RU" dirty="0" err="1">
                <a:latin typeface="+mn-lt"/>
              </a:rPr>
              <a:t>диаметрли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каркасга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неча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қават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ўралган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изолятсия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қилинган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мис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симлардан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ташкил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топган</a:t>
            </a:r>
            <a:r>
              <a:rPr lang="ru-RU" dirty="0">
                <a:latin typeface="+mn-lt"/>
              </a:rPr>
              <a:t>. Сим </a:t>
            </a:r>
            <a:r>
              <a:rPr lang="ru-RU" dirty="0" err="1">
                <a:latin typeface="+mn-lt"/>
              </a:rPr>
              <a:t>қаватлари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узаро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каркас лаки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махкамланади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Симнинг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иккала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учга</a:t>
            </a:r>
            <a:r>
              <a:rPr lang="ru-RU" dirty="0">
                <a:latin typeface="+mn-lt"/>
              </a:rPr>
              <a:t> 1 – 1,5 мм </a:t>
            </a:r>
            <a:r>
              <a:rPr lang="ru-RU" dirty="0" err="1">
                <a:latin typeface="+mn-lt"/>
              </a:rPr>
              <a:t>диаметрли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мис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қулоқчалар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кавшарланади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Сезгир</a:t>
            </a:r>
            <a:r>
              <a:rPr lang="ru-RU" dirty="0">
                <a:latin typeface="+mn-lt"/>
              </a:rPr>
              <a:t> элемент </a:t>
            </a:r>
            <a:r>
              <a:rPr lang="ru-RU" dirty="0" err="1">
                <a:latin typeface="+mn-lt"/>
              </a:rPr>
              <a:t>ҳимоя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қобиғига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жойлаштирилади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Каркасликлардан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ташқари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термометрларнинг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каркассиз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сезгир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чиқарилади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Сезгир</a:t>
            </a:r>
            <a:r>
              <a:rPr lang="ru-RU" dirty="0">
                <a:latin typeface="+mn-lt"/>
              </a:rPr>
              <a:t> элемент 1 </a:t>
            </a:r>
            <a:r>
              <a:rPr lang="ru-RU" dirty="0" err="1">
                <a:latin typeface="+mn-lt"/>
              </a:rPr>
              <a:t>изолятсия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қилинган</a:t>
            </a:r>
            <a:r>
              <a:rPr lang="ru-RU" dirty="0">
                <a:latin typeface="+mn-lt"/>
              </a:rPr>
              <a:t> 0,08 мм </a:t>
            </a:r>
            <a:r>
              <a:rPr lang="ru-RU" dirty="0" err="1">
                <a:latin typeface="+mn-lt"/>
              </a:rPr>
              <a:t>диаметрли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симдан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индуктивликсиз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каркассиз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урамга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ҳолда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ясалади</a:t>
            </a:r>
            <a:r>
              <a:rPr lang="ru-RU" dirty="0">
                <a:latin typeface="+mn-lt"/>
              </a:rPr>
              <a:t> (1-расм). 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098" name="Рисунок 12"/>
          <p:cNvPicPr>
            <a:picLocks noChangeAspect="1" noChangeArrowheads="1"/>
          </p:cNvPicPr>
          <p:nvPr/>
        </p:nvPicPr>
        <p:blipFill>
          <a:blip r:embed="rId4">
            <a:lum bright="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4710112"/>
            <a:ext cx="5578475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0.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7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2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dirty="0" err="1"/>
              <a:t>Қаршилик</a:t>
            </a:r>
            <a:r>
              <a:rPr lang="ru-RU" sz="2000" dirty="0"/>
              <a:t> </a:t>
            </a:r>
            <a:r>
              <a:rPr lang="ru-RU" sz="2000" dirty="0" err="1"/>
              <a:t>термометрларининг</a:t>
            </a:r>
            <a:r>
              <a:rPr lang="ru-RU" sz="2000" dirty="0"/>
              <a:t> </a:t>
            </a:r>
            <a:r>
              <a:rPr lang="ru-RU" sz="2000" dirty="0" err="1"/>
              <a:t>тўзилиши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8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91912" y="949816"/>
            <a:ext cx="10805520" cy="1671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Алохида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қаватлари</a:t>
            </a:r>
            <a:r>
              <a:rPr lang="ru-RU" dirty="0">
                <a:latin typeface="+mn-lt"/>
              </a:rPr>
              <a:t> лак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махкамланади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сунгра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барча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сезгир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фторпастли</a:t>
            </a:r>
            <a:r>
              <a:rPr lang="ru-RU" dirty="0">
                <a:latin typeface="+mn-lt"/>
              </a:rPr>
              <a:t> плёнка 2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қопланади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Сезгир</a:t>
            </a:r>
            <a:r>
              <a:rPr lang="ru-RU" dirty="0">
                <a:latin typeface="+mn-lt"/>
              </a:rPr>
              <a:t> элемент </a:t>
            </a:r>
            <a:r>
              <a:rPr lang="ru-RU" dirty="0" err="1">
                <a:latin typeface="+mn-lt"/>
              </a:rPr>
              <a:t>юпқа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деворли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ҳимоя</a:t>
            </a:r>
            <a:r>
              <a:rPr lang="ru-RU" dirty="0">
                <a:latin typeface="+mn-lt"/>
              </a:rPr>
              <a:t> метал </a:t>
            </a:r>
            <a:r>
              <a:rPr lang="ru-RU" dirty="0" err="1">
                <a:latin typeface="+mn-lt"/>
              </a:rPr>
              <a:t>қобиққа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жойлаштирилади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унга</a:t>
            </a:r>
            <a:r>
              <a:rPr lang="ru-RU" dirty="0">
                <a:latin typeface="+mn-lt"/>
              </a:rPr>
              <a:t> керамик </a:t>
            </a:r>
            <a:r>
              <a:rPr lang="ru-RU" dirty="0" err="1">
                <a:latin typeface="+mn-lt"/>
              </a:rPr>
              <a:t>кукун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сепилади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герметизатсияланади</a:t>
            </a:r>
            <a:r>
              <a:rPr lang="ru-RU" dirty="0">
                <a:latin typeface="+mn-lt"/>
              </a:rPr>
              <a:t>. Сим </a:t>
            </a:r>
            <a:r>
              <a:rPr lang="ru-RU" dirty="0" err="1">
                <a:latin typeface="+mn-lt"/>
              </a:rPr>
              <a:t>учлари</a:t>
            </a:r>
            <a:r>
              <a:rPr lang="ru-RU" dirty="0">
                <a:latin typeface="+mn-lt"/>
              </a:rPr>
              <a:t> 3 </a:t>
            </a:r>
            <a:r>
              <a:rPr lang="ru-RU" dirty="0" err="1">
                <a:latin typeface="+mn-lt"/>
              </a:rPr>
              <a:t>қулоқчаларга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кавшарланади</a:t>
            </a:r>
            <a:r>
              <a:rPr lang="ru-RU" dirty="0">
                <a:latin typeface="+mn-lt"/>
              </a:rPr>
              <a:t>, улар термометр учи </a:t>
            </a:r>
            <a:r>
              <a:rPr lang="ru-RU" dirty="0" err="1">
                <a:latin typeface="+mn-lt"/>
              </a:rPr>
              <a:t>қисқичларига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уланади</a:t>
            </a:r>
            <a:r>
              <a:rPr lang="ru-RU" dirty="0">
                <a:latin typeface="+mn-lt"/>
              </a:rPr>
              <a:t>. </a:t>
            </a: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Саноатда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чиқариладиган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қаршилик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термометрларининг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турлари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асосий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параметрлари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ўлчамлари</a:t>
            </a:r>
            <a:r>
              <a:rPr lang="ru-RU" dirty="0">
                <a:latin typeface="+mn-lt"/>
              </a:rPr>
              <a:t> ГОСТ 6651-78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регламентлаштирилади</a:t>
            </a:r>
            <a:r>
              <a:rPr lang="ru-RU" dirty="0" smtClean="0">
                <a:latin typeface="+mn-lt"/>
              </a:rPr>
              <a:t> 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87320" y="3338940"/>
            <a:ext cx="7880713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	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Қаршилик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термометрларининг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тўзилиш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варианти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2-расмда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келтирилган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.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Қаршилик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термометрларининг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сим 1 дан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қилинган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сезгир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элементи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турт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каналли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керамик каркас 2 га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жойлаштирилган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.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Сезгир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элемент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ҳимоя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қобиғи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3 га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жойлаштирилган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ва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у керамик втулка 4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билан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зичлаштирилган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.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Сезгир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элементнинг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қулоқчалари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5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изолятсион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керамик труба 6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орқали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утади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.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Шуларнинг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ҳаммаси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ўлчаш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объектида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резбали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штутсер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8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ёрдамида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ўрнатилган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ҳимоя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ғилофи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7 да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жойлашган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.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5124" name="Рисунок 3"/>
          <p:cNvPicPr>
            <a:picLocks noChangeAspect="1" noChangeArrowheads="1"/>
          </p:cNvPicPr>
          <p:nvPr/>
        </p:nvPicPr>
        <p:blipFill>
          <a:blip r:embed="rId4">
            <a:lum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871" y="2623851"/>
            <a:ext cx="1599723" cy="414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0.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87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8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dirty="0" err="1"/>
              <a:t>Қаршилик</a:t>
            </a:r>
            <a:r>
              <a:rPr lang="ru-RU" sz="2000" dirty="0"/>
              <a:t> </a:t>
            </a:r>
            <a:r>
              <a:rPr lang="ru-RU" sz="2000" dirty="0" err="1"/>
              <a:t>термометрларининг</a:t>
            </a:r>
            <a:r>
              <a:rPr lang="ru-RU" sz="2000" dirty="0"/>
              <a:t> </a:t>
            </a:r>
            <a:r>
              <a:rPr lang="ru-RU" sz="2000" dirty="0" err="1"/>
              <a:t>тўзилиши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61920" y="730261"/>
            <a:ext cx="10724412" cy="5441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altLang="ru-RU" dirty="0" smtClean="0">
                <a:ea typeface="Times New Roman" panose="02020603050405020304" pitchFamily="18" charset="0"/>
              </a:rPr>
              <a:t>	Термометр </a:t>
            </a:r>
            <a:r>
              <a:rPr lang="ru-RU" altLang="ru-RU" dirty="0" err="1">
                <a:ea typeface="Times New Roman" panose="02020603050405020304" pitchFamily="18" charset="0"/>
              </a:rPr>
              <a:t>улайдиган</a:t>
            </a:r>
            <a:r>
              <a:rPr lang="ru-RU" altLang="ru-RU" dirty="0">
                <a:ea typeface="Times New Roman" panose="02020603050405020304" pitchFamily="18" charset="0"/>
              </a:rPr>
              <a:t> </a:t>
            </a:r>
            <a:r>
              <a:rPr lang="ru-RU" altLang="ru-RU" dirty="0" err="1">
                <a:ea typeface="Times New Roman" panose="02020603050405020304" pitchFamily="18" charset="0"/>
              </a:rPr>
              <a:t>уч</a:t>
            </a:r>
            <a:r>
              <a:rPr lang="ru-RU" altLang="ru-RU" dirty="0">
                <a:ea typeface="Times New Roman" panose="02020603050405020304" pitchFamily="18" charset="0"/>
              </a:rPr>
              <a:t> 9, </a:t>
            </a:r>
            <a:r>
              <a:rPr lang="ru-RU" altLang="ru-RU" dirty="0" err="1">
                <a:ea typeface="Times New Roman" panose="02020603050405020304" pitchFamily="18" charset="0"/>
              </a:rPr>
              <a:t>симларни</a:t>
            </a:r>
            <a:r>
              <a:rPr lang="ru-RU" altLang="ru-RU" dirty="0">
                <a:ea typeface="Times New Roman" panose="02020603050405020304" pitchFamily="18" charset="0"/>
              </a:rPr>
              <a:t> </a:t>
            </a:r>
            <a:r>
              <a:rPr lang="ru-RU" altLang="ru-RU" dirty="0" err="1">
                <a:ea typeface="Times New Roman" panose="02020603050405020304" pitchFamily="18" charset="0"/>
              </a:rPr>
              <a:t>улаш</a:t>
            </a:r>
            <a:r>
              <a:rPr lang="ru-RU" altLang="ru-RU" dirty="0">
                <a:ea typeface="Times New Roman" panose="02020603050405020304" pitchFamily="18" charset="0"/>
              </a:rPr>
              <a:t> винти 11 </a:t>
            </a:r>
            <a:r>
              <a:rPr lang="ru-RU" altLang="ru-RU" dirty="0" err="1">
                <a:ea typeface="Times New Roman" panose="02020603050405020304" pitchFamily="18" charset="0"/>
              </a:rPr>
              <a:t>лар</a:t>
            </a:r>
            <a:r>
              <a:rPr lang="ru-RU" altLang="ru-RU" dirty="0">
                <a:ea typeface="Times New Roman" panose="02020603050405020304" pitchFamily="18" charset="0"/>
              </a:rPr>
              <a:t> </a:t>
            </a:r>
            <a:r>
              <a:rPr lang="ru-RU" altLang="ru-RU" dirty="0" err="1">
                <a:ea typeface="Times New Roman" panose="02020603050405020304" pitchFamily="18" charset="0"/>
              </a:rPr>
              <a:t>ҳимоя</a:t>
            </a:r>
            <a:r>
              <a:rPr lang="ru-RU" altLang="ru-RU" dirty="0">
                <a:ea typeface="Times New Roman" panose="02020603050405020304" pitchFamily="18" charset="0"/>
              </a:rPr>
              <a:t> </a:t>
            </a:r>
            <a:r>
              <a:rPr lang="ru-RU" altLang="ru-RU" dirty="0" err="1" smtClean="0">
                <a:ea typeface="Times New Roman" panose="02020603050405020304" pitchFamily="18" charset="0"/>
              </a:rPr>
              <a:t>ғилофи</a:t>
            </a:r>
            <a:r>
              <a:rPr lang="ru-RU" altLang="ru-RU" dirty="0" smtClean="0">
                <a:ea typeface="Times New Roman" panose="02020603050405020304" pitchFamily="18" charset="0"/>
              </a:rPr>
              <a:t> </a:t>
            </a:r>
            <a:r>
              <a:rPr lang="ru-RU" dirty="0" err="1"/>
              <a:t>ичида</a:t>
            </a:r>
            <a:r>
              <a:rPr lang="ru-RU" dirty="0"/>
              <a:t> </a:t>
            </a:r>
            <a:r>
              <a:rPr lang="ru-RU" dirty="0" err="1"/>
              <a:t>жойлашган</a:t>
            </a:r>
            <a:r>
              <a:rPr lang="ru-RU" dirty="0"/>
              <a:t>. 2-расм, а да </a:t>
            </a:r>
            <a:r>
              <a:rPr lang="ru-RU" dirty="0" err="1"/>
              <a:t>стерженли</a:t>
            </a:r>
            <a:r>
              <a:rPr lang="ru-RU" dirty="0"/>
              <a:t> терморезистор </a:t>
            </a:r>
            <a:r>
              <a:rPr lang="ru-RU" dirty="0" err="1"/>
              <a:t>кўрсатилган</a:t>
            </a:r>
            <a:r>
              <a:rPr lang="ru-RU" dirty="0"/>
              <a:t>.  У </a:t>
            </a:r>
            <a:r>
              <a:rPr lang="ru-RU" dirty="0" err="1"/>
              <a:t>қулоқчалар</a:t>
            </a:r>
            <a:r>
              <a:rPr lang="ru-RU" dirty="0"/>
              <a:t> 3 </a:t>
            </a:r>
            <a:r>
              <a:rPr lang="ru-RU" dirty="0" err="1"/>
              <a:t>кавшарланган</a:t>
            </a:r>
            <a:r>
              <a:rPr lang="ru-RU" dirty="0"/>
              <a:t> </a:t>
            </a:r>
            <a:r>
              <a:rPr lang="ru-RU" dirty="0" err="1"/>
              <a:t>контактли</a:t>
            </a:r>
            <a:r>
              <a:rPr lang="ru-RU" dirty="0"/>
              <a:t> </a:t>
            </a:r>
            <a:r>
              <a:rPr lang="ru-RU" dirty="0" err="1"/>
              <a:t>қалпоқчалар</a:t>
            </a:r>
            <a:r>
              <a:rPr lang="ru-RU" dirty="0"/>
              <a:t> 2 га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цилиндр 1 дан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топган</a:t>
            </a:r>
            <a:r>
              <a:rPr lang="ru-RU" dirty="0"/>
              <a:t>. Цилиндр </a:t>
            </a:r>
            <a:r>
              <a:rPr lang="ru-RU" dirty="0" err="1"/>
              <a:t>эмал</a:t>
            </a:r>
            <a:r>
              <a:rPr lang="ru-RU" dirty="0"/>
              <a:t> </a:t>
            </a:r>
            <a:r>
              <a:rPr lang="ru-RU" dirty="0" err="1"/>
              <a:t>буёқ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қопланган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қисмида</a:t>
            </a:r>
            <a:r>
              <a:rPr lang="ru-RU" dirty="0"/>
              <a:t> шиша изолятор 6 бор.  </a:t>
            </a:r>
          </a:p>
          <a:p>
            <a:pPr algn="just">
              <a:lnSpc>
                <a:spcPct val="150000"/>
              </a:lnSpc>
            </a:pPr>
            <a:r>
              <a:rPr lang="ru-RU" dirty="0" smtClean="0"/>
              <a:t>	</a:t>
            </a:r>
            <a:r>
              <a:rPr lang="ru-RU" dirty="0" err="1" smtClean="0"/>
              <a:t>Мунчоқли</a:t>
            </a:r>
            <a:r>
              <a:rPr lang="ru-RU" dirty="0" smtClean="0"/>
              <a:t> </a:t>
            </a:r>
            <a:r>
              <a:rPr lang="ru-RU" dirty="0" err="1"/>
              <a:t>терморезисторларнинг</a:t>
            </a:r>
            <a:r>
              <a:rPr lang="ru-RU" dirty="0"/>
              <a:t> (3-расм, б) ярим </a:t>
            </a:r>
            <a:r>
              <a:rPr lang="ru-RU" dirty="0" err="1"/>
              <a:t>ўтказгич</a:t>
            </a:r>
            <a:r>
              <a:rPr lang="ru-RU" dirty="0"/>
              <a:t> </a:t>
            </a:r>
            <a:r>
              <a:rPr lang="ru-RU" dirty="0" err="1"/>
              <a:t>элементи</a:t>
            </a:r>
            <a:r>
              <a:rPr lang="ru-RU" dirty="0"/>
              <a:t> 1 </a:t>
            </a:r>
            <a:r>
              <a:rPr lang="ru-RU" dirty="0" err="1"/>
              <a:t>диаметри</a:t>
            </a:r>
            <a:r>
              <a:rPr lang="ru-RU" dirty="0"/>
              <a:t> 0,5 </a:t>
            </a:r>
            <a:r>
              <a:rPr lang="ru-RU" dirty="0" err="1"/>
              <a:t>ммли</a:t>
            </a:r>
            <a:r>
              <a:rPr lang="ru-RU" dirty="0"/>
              <a:t> шиша </a:t>
            </a:r>
            <a:r>
              <a:rPr lang="ru-RU" dirty="0" err="1"/>
              <a:t>қобиқ</a:t>
            </a:r>
            <a:r>
              <a:rPr lang="ru-RU" dirty="0"/>
              <a:t> 4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ҳимоя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шарча</a:t>
            </a:r>
            <a:r>
              <a:rPr lang="ru-RU" dirty="0"/>
              <a:t> </a:t>
            </a:r>
            <a:r>
              <a:rPr lang="ru-RU" dirty="0" err="1"/>
              <a:t>шаклига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. </a:t>
            </a:r>
            <a:r>
              <a:rPr lang="ru-RU" dirty="0" err="1"/>
              <a:t>Шарчага</a:t>
            </a:r>
            <a:r>
              <a:rPr lang="ru-RU" dirty="0"/>
              <a:t> 0,05 мм </a:t>
            </a:r>
            <a:r>
              <a:rPr lang="ru-RU" dirty="0" err="1"/>
              <a:t>диаметрли</a:t>
            </a:r>
            <a:r>
              <a:rPr lang="ru-RU" dirty="0"/>
              <a:t> платина </a:t>
            </a:r>
            <a:r>
              <a:rPr lang="ru-RU" dirty="0" err="1"/>
              <a:t>симдан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никелли</a:t>
            </a:r>
            <a:r>
              <a:rPr lang="ru-RU" dirty="0"/>
              <a:t> </a:t>
            </a:r>
            <a:r>
              <a:rPr lang="ru-RU" dirty="0" err="1"/>
              <a:t>қулоқчалар</a:t>
            </a:r>
            <a:r>
              <a:rPr lang="ru-RU" dirty="0"/>
              <a:t> 3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уланган</a:t>
            </a:r>
            <a:r>
              <a:rPr lang="ru-RU" dirty="0"/>
              <a:t> </a:t>
            </a:r>
            <a:r>
              <a:rPr lang="ru-RU" dirty="0" err="1"/>
              <a:t>электродлар</a:t>
            </a:r>
            <a:r>
              <a:rPr lang="ru-RU" dirty="0"/>
              <a:t> 2 </a:t>
            </a:r>
            <a:r>
              <a:rPr lang="ru-RU" dirty="0" err="1"/>
              <a:t>жойлашган</a:t>
            </a:r>
            <a:r>
              <a:rPr lang="ru-RU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ru-RU" dirty="0" smtClean="0"/>
              <a:t>	Паст </a:t>
            </a:r>
            <a:r>
              <a:rPr lang="ru-RU" dirty="0" err="1"/>
              <a:t>ҳароратларни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мулжалланган</a:t>
            </a:r>
            <a:r>
              <a:rPr lang="ru-RU" dirty="0"/>
              <a:t> </a:t>
            </a:r>
            <a:r>
              <a:rPr lang="ru-RU" dirty="0" err="1"/>
              <a:t>германийли</a:t>
            </a:r>
            <a:r>
              <a:rPr lang="ru-RU" dirty="0"/>
              <a:t> </a:t>
            </a:r>
            <a:r>
              <a:rPr lang="ru-RU" dirty="0" err="1"/>
              <a:t>термометрлар</a:t>
            </a:r>
            <a:r>
              <a:rPr lang="ru-RU" dirty="0"/>
              <a:t> </a:t>
            </a:r>
            <a:r>
              <a:rPr lang="ru-RU" dirty="0" err="1"/>
              <a:t>мис</a:t>
            </a:r>
            <a:r>
              <a:rPr lang="ru-RU" dirty="0"/>
              <a:t> </a:t>
            </a:r>
            <a:r>
              <a:rPr lang="ru-RU" dirty="0" err="1"/>
              <a:t>гилзадан</a:t>
            </a:r>
            <a:r>
              <a:rPr lang="ru-RU" dirty="0"/>
              <a:t> (3-расм, в) </a:t>
            </a:r>
            <a:r>
              <a:rPr lang="ru-RU" dirty="0" err="1"/>
              <a:t>иборат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газсимон</a:t>
            </a:r>
            <a:r>
              <a:rPr lang="ru-RU" dirty="0"/>
              <a:t> гелий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тўлдирилган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герметик </a:t>
            </a:r>
            <a:r>
              <a:rPr lang="ru-RU" dirty="0" err="1"/>
              <a:t>тиқин</a:t>
            </a:r>
            <a:r>
              <a:rPr lang="ru-RU" dirty="0"/>
              <a:t> 2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ёпилган</a:t>
            </a:r>
            <a:r>
              <a:rPr lang="ru-RU" dirty="0"/>
              <a:t>. </a:t>
            </a:r>
            <a:r>
              <a:rPr lang="ru-RU" dirty="0" err="1"/>
              <a:t>Гилза</a:t>
            </a:r>
            <a:r>
              <a:rPr lang="ru-RU" dirty="0"/>
              <a:t> </a:t>
            </a:r>
            <a:r>
              <a:rPr lang="ru-RU" dirty="0" err="1"/>
              <a:t>ичида</a:t>
            </a:r>
            <a:r>
              <a:rPr lang="ru-RU" dirty="0"/>
              <a:t> </a:t>
            </a:r>
            <a:r>
              <a:rPr lang="ru-RU" dirty="0" err="1"/>
              <a:t>сурма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легирланган</a:t>
            </a:r>
            <a:r>
              <a:rPr lang="ru-RU" dirty="0"/>
              <a:t> германий 3 </a:t>
            </a:r>
            <a:r>
              <a:rPr lang="ru-RU" dirty="0" err="1"/>
              <a:t>нинг</a:t>
            </a:r>
            <a:r>
              <a:rPr lang="ru-RU" dirty="0"/>
              <a:t> </a:t>
            </a:r>
            <a:r>
              <a:rPr lang="ru-RU" dirty="0" err="1"/>
              <a:t>монокристали</a:t>
            </a:r>
            <a:r>
              <a:rPr lang="ru-RU" dirty="0"/>
              <a:t> </a:t>
            </a:r>
            <a:r>
              <a:rPr lang="ru-RU" dirty="0" err="1"/>
              <a:t>жойлашган</a:t>
            </a:r>
            <a:r>
              <a:rPr lang="ru-RU" dirty="0"/>
              <a:t>. Кристалл 4 га </a:t>
            </a:r>
            <a:r>
              <a:rPr lang="ru-RU" dirty="0" err="1"/>
              <a:t>олтин</a:t>
            </a:r>
            <a:r>
              <a:rPr lang="ru-RU" dirty="0"/>
              <a:t> </a:t>
            </a:r>
            <a:r>
              <a:rPr lang="ru-RU" dirty="0" err="1"/>
              <a:t>ўтказгич</a:t>
            </a:r>
            <a:r>
              <a:rPr lang="ru-RU" dirty="0"/>
              <a:t> </a:t>
            </a:r>
            <a:r>
              <a:rPr lang="ru-RU" dirty="0" err="1"/>
              <a:t>ёпиштирилган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уларга</a:t>
            </a:r>
            <a:r>
              <a:rPr lang="ru-RU" dirty="0"/>
              <a:t> платина </a:t>
            </a:r>
            <a:r>
              <a:rPr lang="ru-RU" dirty="0" err="1"/>
              <a:t>қулоқчалари</a:t>
            </a:r>
            <a:r>
              <a:rPr lang="ru-RU" dirty="0"/>
              <a:t> 5 </a:t>
            </a:r>
            <a:r>
              <a:rPr lang="ru-RU" dirty="0" err="1"/>
              <a:t>кавшарланган</a:t>
            </a:r>
            <a:r>
              <a:rPr lang="ru-RU" dirty="0"/>
              <a:t>. Кристалл плёнка 6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изолятсия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.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термометрлар</a:t>
            </a:r>
            <a:r>
              <a:rPr lang="ru-RU" dirty="0"/>
              <a:t> 1,5 дан 50 К </a:t>
            </a:r>
            <a:r>
              <a:rPr lang="ru-RU" dirty="0" err="1"/>
              <a:t>гача</a:t>
            </a:r>
            <a:r>
              <a:rPr lang="ru-RU" dirty="0"/>
              <a:t> </a:t>
            </a:r>
            <a:r>
              <a:rPr lang="ru-RU" dirty="0" err="1"/>
              <a:t>ҳароратларни</a:t>
            </a:r>
            <a:r>
              <a:rPr lang="ru-RU" dirty="0"/>
              <a:t> </a:t>
            </a:r>
            <a:r>
              <a:rPr lang="ru-RU" dirty="0" err="1"/>
              <a:t>ўлчашда</a:t>
            </a:r>
            <a:r>
              <a:rPr lang="ru-RU" dirty="0"/>
              <a:t> </a:t>
            </a:r>
            <a:r>
              <a:rPr lang="ru-RU" dirty="0" err="1" smtClean="0"/>
              <a:t>қўлланилади</a:t>
            </a:r>
            <a:r>
              <a:rPr lang="ru-RU" dirty="0" smtClean="0"/>
              <a:t>	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10.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12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dirty="0" err="1"/>
              <a:t>Қаршилик</a:t>
            </a:r>
            <a:r>
              <a:rPr lang="ru-RU" sz="2000" dirty="0"/>
              <a:t> </a:t>
            </a:r>
            <a:r>
              <a:rPr lang="ru-RU" sz="2000" dirty="0" err="1"/>
              <a:t>термометрларининг</a:t>
            </a:r>
            <a:r>
              <a:rPr lang="ru-RU" sz="2000" dirty="0"/>
              <a:t> </a:t>
            </a:r>
            <a:r>
              <a:rPr lang="ru-RU" sz="2000" dirty="0" err="1"/>
              <a:t>тўзилиши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10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6146" name="Рисунок 4"/>
          <p:cNvPicPr>
            <a:picLocks noChangeAspect="1" noChangeArrowheads="1"/>
          </p:cNvPicPr>
          <p:nvPr/>
        </p:nvPicPr>
        <p:blipFill>
          <a:blip r:embed="rId4">
            <a:lum contrast="6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815974"/>
            <a:ext cx="5864225" cy="5771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0.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37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Autofit/>
          </a:bodyPr>
          <a:lstStyle/>
          <a:p>
            <a:pPr algn="r"/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Қаршилик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термометрини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улаш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усуллари</a:t>
            </a:r>
            <a:endParaRPr lang="ru-RU" sz="1100" b="1" dirty="0">
              <a:latin typeface="+mn-lt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61920" y="949816"/>
            <a:ext cx="10724412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 err="1" smtClean="0"/>
              <a:t>Қаршилик</a:t>
            </a:r>
            <a:r>
              <a:rPr lang="ru-RU" dirty="0" smtClean="0"/>
              <a:t> </a:t>
            </a:r>
            <a:r>
              <a:rPr lang="ru-RU" dirty="0" err="1"/>
              <a:t>термометрларини</a:t>
            </a:r>
            <a:r>
              <a:rPr lang="ru-RU" dirty="0"/>
              <a:t> </a:t>
            </a:r>
            <a:r>
              <a:rPr lang="ru-RU" dirty="0" err="1"/>
              <a:t>ўлчов</a:t>
            </a:r>
            <a:r>
              <a:rPr lang="ru-RU" dirty="0"/>
              <a:t> </a:t>
            </a:r>
            <a:r>
              <a:rPr lang="ru-RU" dirty="0" err="1"/>
              <a:t>асбобларига</a:t>
            </a:r>
            <a:r>
              <a:rPr lang="ru-RU" dirty="0"/>
              <a:t> </a:t>
            </a:r>
            <a:r>
              <a:rPr lang="ru-RU" dirty="0" err="1"/>
              <a:t>улашнинг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, </a:t>
            </a:r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турт</a:t>
            </a:r>
            <a:r>
              <a:rPr lang="ru-RU" dirty="0"/>
              <a:t> </a:t>
            </a:r>
            <a:r>
              <a:rPr lang="ru-RU" dirty="0" err="1"/>
              <a:t>симли</a:t>
            </a:r>
            <a:r>
              <a:rPr lang="ru-RU" dirty="0"/>
              <a:t> </a:t>
            </a:r>
            <a:r>
              <a:rPr lang="ru-RU" dirty="0" err="1"/>
              <a:t>схемалари</a:t>
            </a:r>
            <a:r>
              <a:rPr lang="ru-RU" dirty="0"/>
              <a:t> </a:t>
            </a:r>
            <a:r>
              <a:rPr lang="ru-RU" dirty="0" err="1"/>
              <a:t>учрайди</a:t>
            </a:r>
            <a:r>
              <a:rPr lang="ru-RU" dirty="0"/>
              <a:t> (4-расм). </a:t>
            </a:r>
            <a:r>
              <a:rPr lang="ru-RU" dirty="0" err="1"/>
              <a:t>Улашнинг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симли</a:t>
            </a:r>
            <a:r>
              <a:rPr lang="ru-RU" dirty="0"/>
              <a:t> </a:t>
            </a:r>
            <a:r>
              <a:rPr lang="ru-RU" dirty="0" err="1"/>
              <a:t>схемасида</a:t>
            </a:r>
            <a:r>
              <a:rPr lang="ru-RU" dirty="0"/>
              <a:t> </a:t>
            </a:r>
            <a:r>
              <a:rPr lang="ru-RU" dirty="0" err="1"/>
              <a:t>қаршилик</a:t>
            </a:r>
            <a:r>
              <a:rPr lang="ru-RU" dirty="0"/>
              <a:t> </a:t>
            </a:r>
            <a:r>
              <a:rPr lang="ru-RU" dirty="0" err="1"/>
              <a:t>термометрлари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улайдиган</a:t>
            </a:r>
            <a:r>
              <a:rPr lang="ru-RU" dirty="0"/>
              <a:t> </a:t>
            </a:r>
            <a:r>
              <a:rPr lang="ru-RU" dirty="0" err="1"/>
              <a:t>симлар</a:t>
            </a:r>
            <a:r>
              <a:rPr lang="ru-RU" dirty="0"/>
              <a:t> </a:t>
            </a:r>
            <a:r>
              <a:rPr lang="ru-RU" dirty="0" err="1"/>
              <a:t>қаршилигини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схемасининг</a:t>
            </a:r>
            <a:r>
              <a:rPr lang="ru-RU" dirty="0"/>
              <a:t> </a:t>
            </a:r>
            <a:r>
              <a:rPr lang="ru-RU" dirty="0" err="1"/>
              <a:t>шохобчаларидан</a:t>
            </a:r>
            <a:r>
              <a:rPr lang="ru-RU" dirty="0"/>
              <a:t> </a:t>
            </a:r>
            <a:r>
              <a:rPr lang="ru-RU" dirty="0" err="1"/>
              <a:t>бирига</a:t>
            </a:r>
            <a:r>
              <a:rPr lang="ru-RU" dirty="0"/>
              <a:t> </a:t>
            </a:r>
            <a:r>
              <a:rPr lang="ru-RU" dirty="0" err="1"/>
              <a:t>кетма</a:t>
            </a:r>
            <a:r>
              <a:rPr lang="ru-RU" dirty="0"/>
              <a:t>-кет </a:t>
            </a:r>
            <a:r>
              <a:rPr lang="ru-RU" dirty="0" err="1"/>
              <a:t>уланган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 (4-расм, а).</a:t>
            </a:r>
          </a:p>
          <a:p>
            <a:pPr algn="just"/>
            <a:r>
              <a:rPr lang="ru-RU" dirty="0" smtClean="0"/>
              <a:t>	</a:t>
            </a:r>
            <a:r>
              <a:rPr lang="ru-RU" dirty="0" err="1" smtClean="0"/>
              <a:t>Термометрни</a:t>
            </a:r>
            <a:r>
              <a:rPr lang="ru-RU" dirty="0" smtClean="0"/>
              <a:t> </a:t>
            </a:r>
            <a:r>
              <a:rPr lang="ru-RU" dirty="0" err="1"/>
              <a:t>улашнинг</a:t>
            </a:r>
            <a:r>
              <a:rPr lang="ru-RU" dirty="0"/>
              <a:t> </a:t>
            </a:r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симли</a:t>
            </a:r>
            <a:r>
              <a:rPr lang="ru-RU" dirty="0"/>
              <a:t> </a:t>
            </a:r>
            <a:r>
              <a:rPr lang="ru-RU" dirty="0" err="1"/>
              <a:t>схемаси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(4-расм, б) </a:t>
            </a:r>
            <a:r>
              <a:rPr lang="ru-RU" dirty="0" err="1"/>
              <a:t>улаш</a:t>
            </a:r>
            <a:r>
              <a:rPr lang="ru-RU" dirty="0"/>
              <a:t> </a:t>
            </a:r>
            <a:r>
              <a:rPr lang="ru-RU" dirty="0" err="1"/>
              <a:t>симлари</a:t>
            </a:r>
            <a:r>
              <a:rPr lang="ru-RU" dirty="0"/>
              <a:t> термометр </a:t>
            </a:r>
            <a:r>
              <a:rPr lang="ru-RU" dirty="0" err="1"/>
              <a:t>учидан</a:t>
            </a:r>
            <a:r>
              <a:rPr lang="ru-RU" dirty="0"/>
              <a:t> </a:t>
            </a:r>
            <a:r>
              <a:rPr lang="ru-RU" dirty="0" err="1"/>
              <a:t>улаш</a:t>
            </a:r>
            <a:r>
              <a:rPr lang="ru-RU" dirty="0"/>
              <a:t> </a:t>
            </a:r>
            <a:r>
              <a:rPr lang="ru-RU" dirty="0" err="1"/>
              <a:t>шохобчасига</a:t>
            </a:r>
            <a:r>
              <a:rPr lang="ru-RU" dirty="0"/>
              <a:t>, </a:t>
            </a:r>
            <a:r>
              <a:rPr lang="ru-RU" dirty="0" err="1"/>
              <a:t>таққослаш</a:t>
            </a:r>
            <a:r>
              <a:rPr lang="ru-RU" dirty="0"/>
              <a:t> </a:t>
            </a:r>
            <a:r>
              <a:rPr lang="ru-RU" dirty="0" err="1"/>
              <a:t>шохобчасига</a:t>
            </a:r>
            <a:r>
              <a:rPr lang="ru-RU" dirty="0"/>
              <a:t>, </a:t>
            </a:r>
            <a:r>
              <a:rPr lang="ru-RU" dirty="0" err="1"/>
              <a:t>таъминлаш</a:t>
            </a:r>
            <a:r>
              <a:rPr lang="ru-RU" dirty="0"/>
              <a:t> </a:t>
            </a:r>
            <a:r>
              <a:rPr lang="ru-RU" dirty="0" err="1"/>
              <a:t>манбаига</a:t>
            </a:r>
            <a:r>
              <a:rPr lang="ru-RU" dirty="0"/>
              <a:t> </a:t>
            </a:r>
            <a:r>
              <a:rPr lang="ru-RU" dirty="0" err="1"/>
              <a:t>боради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	</a:t>
            </a:r>
            <a:r>
              <a:rPr lang="ru-RU" dirty="0" err="1" smtClean="0"/>
              <a:t>Термометрни</a:t>
            </a:r>
            <a:r>
              <a:rPr lang="ru-RU" dirty="0" smtClean="0"/>
              <a:t> </a:t>
            </a:r>
            <a:r>
              <a:rPr lang="ru-RU" dirty="0" err="1"/>
              <a:t>улашнинг</a:t>
            </a:r>
            <a:r>
              <a:rPr lang="ru-RU" dirty="0"/>
              <a:t> </a:t>
            </a:r>
            <a:r>
              <a:rPr lang="ru-RU" dirty="0" err="1"/>
              <a:t>турт</a:t>
            </a:r>
            <a:r>
              <a:rPr lang="ru-RU" dirty="0"/>
              <a:t> </a:t>
            </a:r>
            <a:r>
              <a:rPr lang="ru-RU" dirty="0" err="1"/>
              <a:t>симли</a:t>
            </a:r>
            <a:r>
              <a:rPr lang="ru-RU" dirty="0"/>
              <a:t> </a:t>
            </a:r>
            <a:r>
              <a:rPr lang="ru-RU" dirty="0" err="1"/>
              <a:t>схемаси</a:t>
            </a:r>
            <a:r>
              <a:rPr lang="ru-RU" dirty="0"/>
              <a:t> (4-расм, в) </a:t>
            </a:r>
            <a:r>
              <a:rPr lang="ru-RU" dirty="0" err="1"/>
              <a:t>одатда</a:t>
            </a:r>
            <a:r>
              <a:rPr lang="ru-RU" dirty="0"/>
              <a:t>, </a:t>
            </a:r>
            <a:r>
              <a:rPr lang="ru-RU" dirty="0" err="1"/>
              <a:t>қаршиликни</a:t>
            </a:r>
            <a:r>
              <a:rPr lang="ru-RU" dirty="0"/>
              <a:t> </a:t>
            </a:r>
            <a:r>
              <a:rPr lang="ru-RU" dirty="0" err="1"/>
              <a:t>улашнинг</a:t>
            </a:r>
            <a:r>
              <a:rPr lang="ru-RU" dirty="0"/>
              <a:t> </a:t>
            </a:r>
            <a:r>
              <a:rPr lang="ru-RU" dirty="0" err="1"/>
              <a:t>компенсатсион</a:t>
            </a:r>
            <a:r>
              <a:rPr lang="ru-RU" dirty="0"/>
              <a:t> </a:t>
            </a:r>
            <a:r>
              <a:rPr lang="ru-RU" dirty="0" err="1"/>
              <a:t>усулида</a:t>
            </a:r>
            <a:r>
              <a:rPr lang="ru-RU" dirty="0"/>
              <a:t> </a:t>
            </a:r>
            <a:r>
              <a:rPr lang="ru-RU" dirty="0" err="1"/>
              <a:t>қўлланилади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усул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симлари</a:t>
            </a:r>
            <a:r>
              <a:rPr lang="ru-RU" dirty="0"/>
              <a:t> </a:t>
            </a:r>
            <a:r>
              <a:rPr lang="ru-RU" dirty="0" err="1"/>
              <a:t>қаршилиги</a:t>
            </a:r>
            <a:r>
              <a:rPr lang="ru-RU" dirty="0"/>
              <a:t> </a:t>
            </a:r>
            <a:r>
              <a:rPr lang="ru-RU" dirty="0" err="1"/>
              <a:t>ўзгаришининг</a:t>
            </a:r>
            <a:r>
              <a:rPr lang="ru-RU" dirty="0"/>
              <a:t> </a:t>
            </a:r>
            <a:r>
              <a:rPr lang="ru-RU" dirty="0" err="1"/>
              <a:t>асбоб</a:t>
            </a:r>
            <a:r>
              <a:rPr lang="ru-RU" dirty="0"/>
              <a:t> </a:t>
            </a:r>
            <a:r>
              <a:rPr lang="ru-RU" dirty="0" err="1"/>
              <a:t>кўрсатишига</a:t>
            </a:r>
            <a:r>
              <a:rPr lang="ru-RU" dirty="0"/>
              <a:t> </a:t>
            </a:r>
            <a:r>
              <a:rPr lang="ru-RU" dirty="0" err="1"/>
              <a:t>таъсирини</a:t>
            </a:r>
            <a:r>
              <a:rPr lang="ru-RU" dirty="0"/>
              <a:t> </a:t>
            </a:r>
            <a:r>
              <a:rPr lang="ru-RU" dirty="0" err="1"/>
              <a:t>бутунлай</a:t>
            </a:r>
            <a:r>
              <a:rPr lang="ru-RU" dirty="0"/>
              <a:t> </a:t>
            </a:r>
            <a:r>
              <a:rPr lang="ru-RU" dirty="0" err="1"/>
              <a:t>йўқотиш</a:t>
            </a:r>
            <a:r>
              <a:rPr lang="ru-RU" dirty="0"/>
              <a:t> </a:t>
            </a:r>
            <a:r>
              <a:rPr lang="ru-RU" dirty="0" err="1"/>
              <a:t>имконини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	</a:t>
            </a:r>
            <a:r>
              <a:rPr lang="ru-RU" dirty="0" err="1" smtClean="0"/>
              <a:t>Қаршиликни</a:t>
            </a:r>
            <a:r>
              <a:rPr lang="ru-RU" dirty="0" smtClean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термометр </a:t>
            </a:r>
            <a:r>
              <a:rPr lang="ru-RU" dirty="0" err="1"/>
              <a:t>буйлаб</a:t>
            </a:r>
            <a:r>
              <a:rPr lang="ru-RU" dirty="0"/>
              <a:t> ток </a:t>
            </a:r>
            <a:r>
              <a:rPr lang="ru-RU" dirty="0" err="1"/>
              <a:t>ўтиши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Бунда </a:t>
            </a:r>
            <a:r>
              <a:rPr lang="ru-RU" dirty="0" err="1"/>
              <a:t>Жоул-Лентс</a:t>
            </a:r>
            <a:r>
              <a:rPr lang="ru-RU" dirty="0"/>
              <a:t> </a:t>
            </a:r>
            <a:r>
              <a:rPr lang="ru-RU" dirty="0" err="1"/>
              <a:t>қонунига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</a:t>
            </a:r>
            <a:r>
              <a:rPr lang="ru-RU" dirty="0" err="1"/>
              <a:t>иссиқлик</a:t>
            </a:r>
            <a:r>
              <a:rPr lang="ru-RU" dirty="0"/>
              <a:t> </a:t>
            </a:r>
            <a:r>
              <a:rPr lang="ru-RU" dirty="0" err="1"/>
              <a:t>ажралиб</a:t>
            </a:r>
            <a:r>
              <a:rPr lang="ru-RU" dirty="0"/>
              <a:t>, у </a:t>
            </a:r>
            <a:r>
              <a:rPr lang="ru-RU" dirty="0" err="1"/>
              <a:t>термометрни</a:t>
            </a:r>
            <a:r>
              <a:rPr lang="ru-RU" dirty="0"/>
              <a:t> </a:t>
            </a:r>
            <a:r>
              <a:rPr lang="ru-RU" dirty="0" err="1"/>
              <a:t>ўлчанаётган</a:t>
            </a:r>
            <a:r>
              <a:rPr lang="ru-RU" dirty="0"/>
              <a:t> </a:t>
            </a:r>
            <a:r>
              <a:rPr lang="ru-RU" dirty="0" err="1"/>
              <a:t>муҳит</a:t>
            </a:r>
            <a:r>
              <a:rPr lang="ru-RU" dirty="0"/>
              <a:t> </a:t>
            </a:r>
            <a:r>
              <a:rPr lang="ru-RU" dirty="0" err="1"/>
              <a:t>темпратурасига</a:t>
            </a:r>
            <a:r>
              <a:rPr lang="ru-RU" dirty="0"/>
              <a:t> </a:t>
            </a:r>
            <a:r>
              <a:rPr lang="ru-RU" dirty="0" err="1"/>
              <a:t>қараганда</a:t>
            </a:r>
            <a:r>
              <a:rPr lang="ru-RU" dirty="0"/>
              <a:t> </a:t>
            </a:r>
            <a:r>
              <a:rPr lang="ru-RU" dirty="0" err="1"/>
              <a:t>юқорироқ</a:t>
            </a:r>
            <a:r>
              <a:rPr lang="ru-RU" dirty="0"/>
              <a:t> </a:t>
            </a:r>
            <a:r>
              <a:rPr lang="ru-RU" dirty="0" err="1"/>
              <a:t>ҳароратгача</a:t>
            </a:r>
            <a:r>
              <a:rPr lang="ru-RU" dirty="0"/>
              <a:t> </a:t>
            </a:r>
            <a:r>
              <a:rPr lang="ru-RU" dirty="0" err="1"/>
              <a:t>қиздиради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	</a:t>
            </a:r>
            <a:r>
              <a:rPr lang="ru-RU" dirty="0" err="1" smtClean="0"/>
              <a:t>Қаршилик</a:t>
            </a:r>
            <a:r>
              <a:rPr lang="ru-RU" dirty="0" smtClean="0"/>
              <a:t> </a:t>
            </a:r>
            <a:r>
              <a:rPr lang="ru-RU" dirty="0" err="1"/>
              <a:t>термометрларининг</a:t>
            </a:r>
            <a:r>
              <a:rPr lang="ru-RU" dirty="0"/>
              <a:t> </a:t>
            </a:r>
            <a:r>
              <a:rPr lang="ru-RU" dirty="0" err="1"/>
              <a:t>камчилиги</a:t>
            </a:r>
            <a:r>
              <a:rPr lang="ru-RU" dirty="0"/>
              <a:t> – </a:t>
            </a:r>
            <a:r>
              <a:rPr lang="ru-RU" dirty="0" err="1"/>
              <a:t>қушимча</a:t>
            </a:r>
            <a:r>
              <a:rPr lang="ru-RU" dirty="0"/>
              <a:t> ток </a:t>
            </a:r>
            <a:r>
              <a:rPr lang="ru-RU" dirty="0" err="1"/>
              <a:t>манбаининг</a:t>
            </a:r>
            <a:r>
              <a:rPr lang="ru-RU" dirty="0"/>
              <a:t> </a:t>
            </a:r>
            <a:r>
              <a:rPr lang="ru-RU" dirty="0" err="1"/>
              <a:t>зарурлигидир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	</a:t>
            </a:r>
            <a:r>
              <a:rPr lang="ru-RU" dirty="0" err="1" smtClean="0"/>
              <a:t>Термометрларнинг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қаршилик</a:t>
            </a:r>
            <a:r>
              <a:rPr lang="ru-RU" dirty="0"/>
              <a:t> </a:t>
            </a:r>
            <a:r>
              <a:rPr lang="ru-RU" dirty="0" err="1"/>
              <a:t>ўзгарткичларнинг</a:t>
            </a:r>
            <a:r>
              <a:rPr lang="ru-RU" dirty="0"/>
              <a:t> </a:t>
            </a:r>
            <a:r>
              <a:rPr lang="ru-RU" dirty="0" err="1"/>
              <a:t>қаршилигини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: </a:t>
            </a:r>
            <a:r>
              <a:rPr lang="ru-RU" dirty="0" err="1"/>
              <a:t>логометрлар</a:t>
            </a:r>
            <a:r>
              <a:rPr lang="ru-RU" dirty="0"/>
              <a:t>, </a:t>
            </a:r>
            <a:r>
              <a:rPr lang="ru-RU" dirty="0" err="1"/>
              <a:t>кўприк</a:t>
            </a:r>
            <a:r>
              <a:rPr lang="ru-RU" dirty="0"/>
              <a:t> </a:t>
            </a:r>
            <a:r>
              <a:rPr lang="ru-RU" dirty="0" err="1"/>
              <a:t>схемалари</a:t>
            </a:r>
            <a:r>
              <a:rPr lang="ru-RU" dirty="0"/>
              <a:t> (</a:t>
            </a:r>
            <a:r>
              <a:rPr lang="ru-RU" dirty="0" err="1"/>
              <a:t>мувозанатлаштирилган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мувозанатлаштирилмаган</a:t>
            </a:r>
            <a:r>
              <a:rPr lang="ru-RU" dirty="0"/>
              <a:t>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компенсатсион</a:t>
            </a:r>
            <a:r>
              <a:rPr lang="ru-RU" dirty="0"/>
              <a:t> </a:t>
            </a:r>
            <a:r>
              <a:rPr lang="ru-RU" dirty="0" err="1"/>
              <a:t>усуллардан</a:t>
            </a:r>
            <a:r>
              <a:rPr lang="ru-RU" dirty="0"/>
              <a:t> </a:t>
            </a:r>
            <a:r>
              <a:rPr lang="ru-RU" dirty="0" err="1"/>
              <a:t>фойдаланилади</a:t>
            </a:r>
            <a:r>
              <a:rPr lang="ru-RU" dirty="0"/>
              <a:t>. </a:t>
            </a:r>
          </a:p>
        </p:txBody>
      </p:sp>
      <p:pic>
        <p:nvPicPr>
          <p:cNvPr id="4" name="10.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7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Autofit/>
          </a:bodyPr>
          <a:lstStyle/>
          <a:p>
            <a:pPr algn="r"/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Қаршилик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термометрини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улаш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усуллари</a:t>
            </a:r>
            <a:endParaRPr lang="ru-RU" sz="1100" b="1" dirty="0">
              <a:latin typeface="+mn-lt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170" name="Рисунок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949816"/>
            <a:ext cx="10234422" cy="5222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0.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65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Autofit/>
          </a:bodyPr>
          <a:lstStyle/>
          <a:p>
            <a:pPr algn="r"/>
            <a:r>
              <a:rPr lang="ru-RU" sz="3600" dirty="0" err="1"/>
              <a:t>Логометрлар</a:t>
            </a:r>
            <a:r>
              <a:rPr lang="ru-RU" sz="3600" dirty="0"/>
              <a:t> </a:t>
            </a:r>
            <a:endParaRPr lang="ru-RU" sz="1000" b="1" dirty="0">
              <a:latin typeface="+mn-lt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13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61920" y="949816"/>
            <a:ext cx="10724412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000" dirty="0" smtClean="0"/>
              <a:t>	</a:t>
            </a:r>
            <a:r>
              <a:rPr lang="ru-RU" sz="2000" dirty="0" err="1" smtClean="0"/>
              <a:t>Магнитоелектрик</a:t>
            </a:r>
            <a:r>
              <a:rPr lang="ru-RU" sz="2000" dirty="0" smtClean="0"/>
              <a:t> </a:t>
            </a:r>
            <a:r>
              <a:rPr lang="ru-RU" sz="2000" dirty="0"/>
              <a:t>логометр, </a:t>
            </a:r>
            <a:r>
              <a:rPr lang="ru-RU" sz="2000" dirty="0" err="1"/>
              <a:t>кўпинча</a:t>
            </a:r>
            <a:r>
              <a:rPr lang="ru-RU" sz="2000" dirty="0"/>
              <a:t>, </a:t>
            </a:r>
            <a:r>
              <a:rPr lang="ru-RU" sz="2000" dirty="0" err="1"/>
              <a:t>қаршилик</a:t>
            </a:r>
            <a:r>
              <a:rPr lang="ru-RU" sz="2000" dirty="0"/>
              <a:t> </a:t>
            </a:r>
            <a:r>
              <a:rPr lang="ru-RU" sz="2000" dirty="0" err="1"/>
              <a:t>термометрлари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биргаликда</a:t>
            </a:r>
            <a:r>
              <a:rPr lang="ru-RU" sz="2000" dirty="0"/>
              <a:t> </a:t>
            </a:r>
            <a:r>
              <a:rPr lang="ru-RU" sz="2000" dirty="0" err="1"/>
              <a:t>ҳароратни</a:t>
            </a:r>
            <a:r>
              <a:rPr lang="ru-RU" sz="2000" dirty="0"/>
              <a:t> </a:t>
            </a:r>
            <a:r>
              <a:rPr lang="ru-RU" sz="2000" dirty="0" err="1"/>
              <a:t>ўлчаш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қўлланилади</a:t>
            </a:r>
            <a:r>
              <a:rPr lang="ru-RU" sz="2000" dirty="0"/>
              <a:t>. </a:t>
            </a:r>
            <a:r>
              <a:rPr lang="ru-RU" sz="2000" dirty="0" err="1"/>
              <a:t>Логометрнинг</a:t>
            </a:r>
            <a:r>
              <a:rPr lang="ru-RU" sz="2000" dirty="0"/>
              <a:t> </a:t>
            </a:r>
            <a:r>
              <a:rPr lang="ru-RU" sz="2000" dirty="0" err="1"/>
              <a:t>ишлаш</a:t>
            </a:r>
            <a:r>
              <a:rPr lang="ru-RU" sz="2000" dirty="0"/>
              <a:t> </a:t>
            </a:r>
            <a:r>
              <a:rPr lang="ru-RU" sz="2000" dirty="0" err="1"/>
              <a:t>принсипи</a:t>
            </a:r>
            <a:r>
              <a:rPr lang="ru-RU" sz="2000" dirty="0"/>
              <a:t> </a:t>
            </a:r>
            <a:r>
              <a:rPr lang="ru-RU" sz="2000" dirty="0" err="1"/>
              <a:t>икки</a:t>
            </a:r>
            <a:r>
              <a:rPr lang="ru-RU" sz="2000" dirty="0"/>
              <a:t> </a:t>
            </a:r>
            <a:r>
              <a:rPr lang="ru-RU" sz="2000" dirty="0" err="1"/>
              <a:t>электр</a:t>
            </a:r>
            <a:r>
              <a:rPr lang="ru-RU" sz="2000" dirty="0"/>
              <a:t> </a:t>
            </a:r>
            <a:r>
              <a:rPr lang="ru-RU" sz="2000" dirty="0" err="1"/>
              <a:t>занжиридаги</a:t>
            </a:r>
            <a:r>
              <a:rPr lang="ru-RU" sz="2000" dirty="0"/>
              <a:t> </a:t>
            </a:r>
            <a:r>
              <a:rPr lang="ru-RU" sz="2000" dirty="0" err="1"/>
              <a:t>токлар</a:t>
            </a:r>
            <a:r>
              <a:rPr lang="ru-RU" sz="2000" dirty="0"/>
              <a:t> </a:t>
            </a:r>
            <a:r>
              <a:rPr lang="ru-RU" sz="2000" dirty="0" err="1"/>
              <a:t>нисбатини</a:t>
            </a:r>
            <a:r>
              <a:rPr lang="ru-RU" sz="2000" dirty="0"/>
              <a:t> </a:t>
            </a:r>
            <a:r>
              <a:rPr lang="ru-RU" sz="2000" dirty="0" err="1"/>
              <a:t>ўлчашга</a:t>
            </a:r>
            <a:r>
              <a:rPr lang="ru-RU" sz="2000" dirty="0"/>
              <a:t> </a:t>
            </a:r>
            <a:r>
              <a:rPr lang="ru-RU" sz="2000" dirty="0" err="1"/>
              <a:t>асосланган</a:t>
            </a:r>
            <a:r>
              <a:rPr lang="ru-RU" sz="2000" dirty="0"/>
              <a:t>. </a:t>
            </a:r>
            <a:r>
              <a:rPr lang="ru-RU" sz="2000" dirty="0" err="1"/>
              <a:t>Занжирлардан</a:t>
            </a:r>
            <a:r>
              <a:rPr lang="ru-RU" sz="2000" dirty="0"/>
              <a:t> </a:t>
            </a:r>
            <a:r>
              <a:rPr lang="ru-RU" sz="2000" dirty="0" err="1"/>
              <a:t>бирига</a:t>
            </a:r>
            <a:r>
              <a:rPr lang="ru-RU" sz="2000" dirty="0"/>
              <a:t> </a:t>
            </a:r>
            <a:r>
              <a:rPr lang="ru-RU" sz="2000" dirty="0" err="1"/>
              <a:t>қаршилик</a:t>
            </a:r>
            <a:r>
              <a:rPr lang="ru-RU" sz="2000" dirty="0"/>
              <a:t> </a:t>
            </a:r>
            <a:r>
              <a:rPr lang="ru-RU" sz="2000" dirty="0" err="1"/>
              <a:t>термометри</a:t>
            </a:r>
            <a:r>
              <a:rPr lang="ru-RU" sz="2000" dirty="0"/>
              <a:t>, </a:t>
            </a:r>
            <a:r>
              <a:rPr lang="ru-RU" sz="2000" dirty="0" err="1"/>
              <a:t>иккинчисига</a:t>
            </a:r>
            <a:r>
              <a:rPr lang="ru-RU" sz="2000" dirty="0"/>
              <a:t> </a:t>
            </a:r>
            <a:r>
              <a:rPr lang="ru-RU" sz="2000" dirty="0" err="1"/>
              <a:t>ўзгармас</a:t>
            </a:r>
            <a:r>
              <a:rPr lang="ru-RU" sz="2000" dirty="0"/>
              <a:t> </a:t>
            </a:r>
            <a:r>
              <a:rPr lang="ru-RU" sz="2000" dirty="0" err="1"/>
              <a:t>қаршилик</a:t>
            </a:r>
            <a:r>
              <a:rPr lang="ru-RU" sz="2000" dirty="0"/>
              <a:t> </a:t>
            </a:r>
            <a:r>
              <a:rPr lang="ru-RU" sz="2000" dirty="0" err="1"/>
              <a:t>уланган</a:t>
            </a:r>
            <a:r>
              <a:rPr lang="ru-RU" sz="2000" dirty="0"/>
              <a:t>. 5 – </a:t>
            </a:r>
            <a:r>
              <a:rPr lang="ru-RU" sz="2000" dirty="0" err="1"/>
              <a:t>расмда</a:t>
            </a:r>
            <a:r>
              <a:rPr lang="ru-RU" sz="2000" dirty="0"/>
              <a:t> </a:t>
            </a:r>
            <a:r>
              <a:rPr lang="ru-RU" sz="2000" dirty="0" err="1"/>
              <a:t>логометрнинг</a:t>
            </a:r>
            <a:r>
              <a:rPr lang="ru-RU" sz="2000" dirty="0"/>
              <a:t> </a:t>
            </a:r>
            <a:r>
              <a:rPr lang="ru-RU" sz="2000" dirty="0" err="1"/>
              <a:t>схемаси</a:t>
            </a:r>
            <a:r>
              <a:rPr lang="ru-RU" sz="2000" dirty="0"/>
              <a:t> </a:t>
            </a:r>
            <a:r>
              <a:rPr lang="ru-RU" sz="2000" dirty="0" err="1"/>
              <a:t>келтирилган</a:t>
            </a:r>
            <a:r>
              <a:rPr lang="ru-RU" sz="2000" dirty="0"/>
              <a:t>. У </a:t>
            </a:r>
            <a:r>
              <a:rPr lang="ru-RU" sz="2000" dirty="0" err="1"/>
              <a:t>узаро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стрелка 3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бикр</a:t>
            </a:r>
            <a:r>
              <a:rPr lang="ru-RU" sz="2000" dirty="0"/>
              <a:t> </a:t>
            </a:r>
            <a:r>
              <a:rPr lang="ru-RU" sz="2000" dirty="0" err="1"/>
              <a:t>қилиб</a:t>
            </a:r>
            <a:r>
              <a:rPr lang="ru-RU" sz="2000" dirty="0"/>
              <a:t> </a:t>
            </a:r>
            <a:r>
              <a:rPr lang="ru-RU" sz="2000" dirty="0" err="1"/>
              <a:t>махкамланган</a:t>
            </a:r>
            <a:r>
              <a:rPr lang="ru-RU" sz="2000" dirty="0"/>
              <a:t> </a:t>
            </a:r>
            <a:r>
              <a:rPr lang="ru-RU" sz="2000" dirty="0" err="1"/>
              <a:t>иккита</a:t>
            </a:r>
            <a:r>
              <a:rPr lang="ru-RU" sz="2000" dirty="0"/>
              <a:t> 1 </a:t>
            </a:r>
            <a:r>
              <a:rPr lang="ru-RU" sz="2000" dirty="0" err="1"/>
              <a:t>ва</a:t>
            </a:r>
            <a:r>
              <a:rPr lang="ru-RU" sz="2000" dirty="0"/>
              <a:t> 2 </a:t>
            </a:r>
            <a:r>
              <a:rPr lang="ru-RU" sz="2000" dirty="0" err="1"/>
              <a:t>рамачалардан</a:t>
            </a:r>
            <a:r>
              <a:rPr lang="ru-RU" sz="2000" dirty="0"/>
              <a:t> </a:t>
            </a:r>
            <a:r>
              <a:rPr lang="ru-RU" sz="2000" dirty="0" err="1"/>
              <a:t>иборат</a:t>
            </a:r>
            <a:r>
              <a:rPr lang="ru-RU" sz="2000" dirty="0"/>
              <a:t>. </a:t>
            </a:r>
            <a:r>
              <a:rPr lang="ru-RU" sz="2000" dirty="0" err="1"/>
              <a:t>Бу</a:t>
            </a:r>
            <a:r>
              <a:rPr lang="ru-RU" sz="2000" dirty="0"/>
              <a:t> </a:t>
            </a:r>
            <a:r>
              <a:rPr lang="ru-RU" sz="2000" dirty="0" err="1"/>
              <a:t>рамачалар</a:t>
            </a:r>
            <a:r>
              <a:rPr lang="ru-RU" sz="2000" dirty="0"/>
              <a:t> </a:t>
            </a:r>
            <a:r>
              <a:rPr lang="ru-RU" sz="2000" dirty="0" err="1"/>
              <a:t>эса</a:t>
            </a:r>
            <a:r>
              <a:rPr lang="ru-RU" sz="2000" dirty="0"/>
              <a:t> </a:t>
            </a:r>
            <a:r>
              <a:rPr lang="ru-RU" sz="2000" dirty="0" err="1"/>
              <a:t>доимий</a:t>
            </a:r>
            <a:r>
              <a:rPr lang="ru-RU" sz="2000" dirty="0"/>
              <a:t> магнит </a:t>
            </a:r>
            <a:r>
              <a:rPr lang="ru-RU" sz="2000" dirty="0" err="1"/>
              <a:t>қутб</a:t>
            </a:r>
            <a:r>
              <a:rPr lang="ru-RU" sz="2000" dirty="0"/>
              <a:t> </a:t>
            </a:r>
            <a:r>
              <a:rPr lang="ru-RU" sz="2000" dirty="0" err="1"/>
              <a:t>учликлари</a:t>
            </a:r>
            <a:r>
              <a:rPr lang="ru-RU" sz="2000" dirty="0"/>
              <a:t> 4 </a:t>
            </a:r>
            <a:r>
              <a:rPr lang="ru-RU" sz="2000" dirty="0" err="1"/>
              <a:t>ва</a:t>
            </a:r>
            <a:r>
              <a:rPr lang="ru-RU" sz="2000" dirty="0"/>
              <a:t> 5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узак</a:t>
            </a:r>
            <a:r>
              <a:rPr lang="ru-RU" sz="2000" dirty="0"/>
              <a:t> </a:t>
            </a:r>
            <a:r>
              <a:rPr lang="ru-RU" sz="2000" dirty="0" err="1"/>
              <a:t>орасидаги</a:t>
            </a:r>
            <a:r>
              <a:rPr lang="ru-RU" sz="2000" dirty="0"/>
              <a:t> </a:t>
            </a:r>
            <a:r>
              <a:rPr lang="ru-RU" sz="2000" dirty="0" err="1"/>
              <a:t>хаво</a:t>
            </a:r>
            <a:r>
              <a:rPr lang="ru-RU" sz="2000" dirty="0"/>
              <a:t> </a:t>
            </a:r>
            <a:r>
              <a:rPr lang="ru-RU" sz="2000" dirty="0" err="1"/>
              <a:t>тирқишида</a:t>
            </a:r>
            <a:r>
              <a:rPr lang="ru-RU" sz="2000" dirty="0"/>
              <a:t> </a:t>
            </a:r>
            <a:r>
              <a:rPr lang="ru-RU" sz="2000" dirty="0" err="1"/>
              <a:t>жойлаштирилган</a:t>
            </a:r>
            <a:r>
              <a:rPr lang="ru-RU" sz="2000" dirty="0"/>
              <a:t>. </a:t>
            </a:r>
          </a:p>
          <a:p>
            <a:pPr algn="just"/>
            <a:r>
              <a:rPr lang="ru-RU" sz="2000" dirty="0" err="1"/>
              <a:t>Марказдан</a:t>
            </a:r>
            <a:r>
              <a:rPr lang="ru-RU" sz="2000" dirty="0"/>
              <a:t> </a:t>
            </a:r>
            <a:r>
              <a:rPr lang="ru-RU" sz="2000" dirty="0" err="1"/>
              <a:t>қутб</a:t>
            </a:r>
            <a:r>
              <a:rPr lang="ru-RU" sz="2000" dirty="0"/>
              <a:t> </a:t>
            </a:r>
            <a:r>
              <a:rPr lang="ru-RU" sz="2000" dirty="0" err="1"/>
              <a:t>учликлари</a:t>
            </a:r>
            <a:r>
              <a:rPr lang="ru-RU" sz="2000" dirty="0"/>
              <a:t> </a:t>
            </a:r>
            <a:r>
              <a:rPr lang="ru-RU" sz="2000" dirty="0" err="1"/>
              <a:t>четларига</a:t>
            </a:r>
            <a:r>
              <a:rPr lang="ru-RU" sz="2000" dirty="0"/>
              <a:t> </a:t>
            </a:r>
            <a:r>
              <a:rPr lang="ru-RU" sz="2000" dirty="0" err="1"/>
              <a:t>қараб</a:t>
            </a:r>
            <a:r>
              <a:rPr lang="ru-RU" sz="2000" dirty="0"/>
              <a:t> </a:t>
            </a:r>
            <a:r>
              <a:rPr lang="ru-RU" sz="2000" dirty="0" err="1"/>
              <a:t>хаво</a:t>
            </a:r>
            <a:r>
              <a:rPr lang="ru-RU" sz="2000" dirty="0"/>
              <a:t> </a:t>
            </a:r>
            <a:r>
              <a:rPr lang="ru-RU" sz="2000" dirty="0" err="1"/>
              <a:t>тирқиши</a:t>
            </a:r>
            <a:r>
              <a:rPr lang="ru-RU" sz="2000" dirty="0"/>
              <a:t> </a:t>
            </a:r>
            <a:r>
              <a:rPr lang="ru-RU" sz="2000" dirty="0" err="1"/>
              <a:t>камаяди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мос</a:t>
            </a:r>
            <a:r>
              <a:rPr lang="ru-RU" sz="2000" dirty="0"/>
              <a:t> </a:t>
            </a:r>
            <a:r>
              <a:rPr lang="ru-RU" sz="2000" dirty="0" err="1"/>
              <a:t>равишда</a:t>
            </a:r>
            <a:r>
              <a:rPr lang="ru-RU" sz="2000" dirty="0"/>
              <a:t> </a:t>
            </a:r>
            <a:r>
              <a:rPr lang="ru-RU" sz="2000" dirty="0" err="1"/>
              <a:t>марказдан</a:t>
            </a:r>
            <a:r>
              <a:rPr lang="ru-RU" sz="2000" dirty="0"/>
              <a:t> </a:t>
            </a:r>
            <a:r>
              <a:rPr lang="ru-RU" sz="2000" dirty="0" err="1"/>
              <a:t>қутб</a:t>
            </a:r>
            <a:r>
              <a:rPr lang="ru-RU" sz="2000" dirty="0"/>
              <a:t> </a:t>
            </a:r>
            <a:r>
              <a:rPr lang="ru-RU" sz="2000" dirty="0" err="1"/>
              <a:t>учликлари</a:t>
            </a:r>
            <a:r>
              <a:rPr lang="ru-RU" sz="2000" dirty="0"/>
              <a:t> </a:t>
            </a:r>
            <a:r>
              <a:rPr lang="ru-RU" sz="2000" dirty="0" err="1"/>
              <a:t>четларига</a:t>
            </a:r>
            <a:r>
              <a:rPr lang="ru-RU" sz="2000" dirty="0"/>
              <a:t> </a:t>
            </a:r>
            <a:r>
              <a:rPr lang="ru-RU" sz="2000" dirty="0" err="1"/>
              <a:t>қараб</a:t>
            </a:r>
            <a:r>
              <a:rPr lang="ru-RU" sz="2000" dirty="0"/>
              <a:t> </a:t>
            </a:r>
            <a:r>
              <a:rPr lang="ru-RU" sz="2000" dirty="0" err="1"/>
              <a:t>тирқишда</a:t>
            </a:r>
            <a:r>
              <a:rPr lang="ru-RU" sz="2000" dirty="0"/>
              <a:t> магнит </a:t>
            </a:r>
            <a:r>
              <a:rPr lang="ru-RU" sz="2000" dirty="0" err="1"/>
              <a:t>индуксияси</a:t>
            </a:r>
            <a:r>
              <a:rPr lang="ru-RU" sz="2000" dirty="0"/>
              <a:t> усади. </a:t>
            </a:r>
            <a:r>
              <a:rPr lang="ru-RU" sz="2000" dirty="0" err="1"/>
              <a:t>Логометрнинг</a:t>
            </a:r>
            <a:r>
              <a:rPr lang="ru-RU" sz="2000" dirty="0"/>
              <a:t> </a:t>
            </a:r>
            <a:r>
              <a:rPr lang="ru-RU" sz="2000" dirty="0" err="1"/>
              <a:t>иккала</a:t>
            </a:r>
            <a:r>
              <a:rPr lang="ru-RU" sz="2000" dirty="0"/>
              <a:t> </a:t>
            </a:r>
            <a:r>
              <a:rPr lang="ru-RU" sz="2000" dirty="0" err="1"/>
              <a:t>рамачиси</a:t>
            </a:r>
            <a:r>
              <a:rPr lang="ru-RU" sz="2000" dirty="0"/>
              <a:t> </a:t>
            </a:r>
            <a:r>
              <a:rPr lang="ru-RU" sz="2000" dirty="0" err="1"/>
              <a:t>битта</a:t>
            </a:r>
            <a:r>
              <a:rPr lang="ru-RU" sz="2000" dirty="0"/>
              <a:t> </a:t>
            </a:r>
            <a:r>
              <a:rPr lang="ru-RU" sz="2000" dirty="0" err="1"/>
              <a:t>ўзгармас</a:t>
            </a:r>
            <a:r>
              <a:rPr lang="ru-RU" sz="2000" dirty="0"/>
              <a:t> ток </a:t>
            </a:r>
            <a:r>
              <a:rPr lang="ru-RU" sz="2000" dirty="0" err="1"/>
              <a:t>манбаи</a:t>
            </a:r>
            <a:r>
              <a:rPr lang="ru-RU" sz="2000" dirty="0"/>
              <a:t> Э дан </a:t>
            </a:r>
            <a:r>
              <a:rPr lang="ru-RU" sz="2000" dirty="0" err="1"/>
              <a:t>таъминланади</a:t>
            </a:r>
            <a:r>
              <a:rPr lang="ru-RU" sz="2000" dirty="0"/>
              <a:t>, улар </a:t>
            </a:r>
            <a:r>
              <a:rPr lang="ru-RU" sz="2000" dirty="0" err="1"/>
              <a:t>айланувчи</a:t>
            </a:r>
            <a:r>
              <a:rPr lang="ru-RU" sz="2000" dirty="0"/>
              <a:t> </a:t>
            </a:r>
            <a:r>
              <a:rPr lang="ru-RU" sz="2000" dirty="0" err="1"/>
              <a:t>моментлари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– </a:t>
            </a:r>
            <a:r>
              <a:rPr lang="ru-RU" sz="2000" dirty="0" err="1"/>
              <a:t>бирига</a:t>
            </a:r>
            <a:r>
              <a:rPr lang="ru-RU" sz="2000" dirty="0"/>
              <a:t> </a:t>
            </a:r>
            <a:r>
              <a:rPr lang="ru-RU" sz="2000" dirty="0" err="1"/>
              <a:t>қарши</a:t>
            </a:r>
            <a:r>
              <a:rPr lang="ru-RU" sz="2000" dirty="0"/>
              <a:t> </a:t>
            </a:r>
            <a:r>
              <a:rPr lang="ru-RU" sz="2000" dirty="0" err="1"/>
              <a:t>йўналадиган</a:t>
            </a:r>
            <a:r>
              <a:rPr lang="ru-RU" sz="2000" dirty="0"/>
              <a:t> </a:t>
            </a:r>
            <a:r>
              <a:rPr lang="ru-RU" sz="2000" dirty="0" err="1"/>
              <a:t>қилиб</a:t>
            </a:r>
            <a:r>
              <a:rPr lang="ru-RU" sz="2000" dirty="0"/>
              <a:t> </a:t>
            </a:r>
            <a:r>
              <a:rPr lang="ru-RU" sz="2000" dirty="0" err="1"/>
              <a:t>уланган</a:t>
            </a:r>
            <a:r>
              <a:rPr lang="ru-RU" sz="2000" dirty="0"/>
              <a:t>. </a:t>
            </a:r>
            <a:r>
              <a:rPr lang="ru-RU" sz="2000" dirty="0" err="1"/>
              <a:t>Айланувчи</a:t>
            </a:r>
            <a:r>
              <a:rPr lang="ru-RU" sz="2000" dirty="0"/>
              <a:t> </a:t>
            </a:r>
            <a:r>
              <a:rPr lang="ru-RU" sz="2000" dirty="0" err="1"/>
              <a:t>моментлар</a:t>
            </a:r>
            <a:r>
              <a:rPr lang="ru-RU" sz="2000" dirty="0"/>
              <a:t> М1 </a:t>
            </a:r>
            <a:r>
              <a:rPr lang="ru-RU" sz="2000" dirty="0" err="1"/>
              <a:t>ва</a:t>
            </a:r>
            <a:r>
              <a:rPr lang="ru-RU" sz="2000" dirty="0"/>
              <a:t> М2 </a:t>
            </a:r>
            <a:r>
              <a:rPr lang="ru-RU" sz="2000" dirty="0" err="1"/>
              <a:t>нинг</a:t>
            </a:r>
            <a:r>
              <a:rPr lang="ru-RU" sz="2000" dirty="0"/>
              <a:t> </a:t>
            </a:r>
            <a:r>
              <a:rPr lang="ru-RU" sz="2000" dirty="0" err="1"/>
              <a:t>қиймати</a:t>
            </a:r>
            <a:r>
              <a:rPr lang="ru-RU" sz="2000" dirty="0"/>
              <a:t> </a:t>
            </a:r>
            <a:r>
              <a:rPr lang="ru-RU" sz="2000" dirty="0" err="1"/>
              <a:t>мос</a:t>
            </a:r>
            <a:r>
              <a:rPr lang="ru-RU" sz="2000" dirty="0"/>
              <a:t> </a:t>
            </a:r>
            <a:r>
              <a:rPr lang="ru-RU" sz="2000" dirty="0" err="1"/>
              <a:t>равишда</a:t>
            </a:r>
            <a:r>
              <a:rPr lang="ru-RU" sz="2000" dirty="0"/>
              <a:t> </a:t>
            </a:r>
            <a:r>
              <a:rPr lang="ru-RU" sz="2000" dirty="0" err="1"/>
              <a:t>қуйидагига</a:t>
            </a:r>
            <a:r>
              <a:rPr lang="ru-RU" sz="2000" dirty="0"/>
              <a:t> </a:t>
            </a:r>
            <a:r>
              <a:rPr lang="ru-RU" sz="2000" dirty="0" err="1"/>
              <a:t>тенг</a:t>
            </a:r>
            <a:r>
              <a:rPr lang="ru-RU" sz="2000" dirty="0"/>
              <a:t>.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37984" y="5238749"/>
            <a:ext cx="1991589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095999" y="5155879"/>
            <a:ext cx="1891607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10.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8938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310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Autofit/>
          </a:bodyPr>
          <a:lstStyle/>
          <a:p>
            <a:pPr algn="r"/>
            <a:r>
              <a:rPr lang="ru-RU" sz="3600" dirty="0" err="1"/>
              <a:t>Логометрлар</a:t>
            </a:r>
            <a:r>
              <a:rPr lang="ru-RU" sz="3600" dirty="0"/>
              <a:t> </a:t>
            </a:r>
            <a:endParaRPr lang="ru-RU" sz="1000" b="1" dirty="0">
              <a:latin typeface="+mn-lt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14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33320" y="1344541"/>
            <a:ext cx="6002380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000" dirty="0"/>
              <a:t>бунда C</a:t>
            </a:r>
            <a:r>
              <a:rPr lang="ru-RU" sz="2000" baseline="-25000" dirty="0"/>
              <a:t>1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C</a:t>
            </a:r>
            <a:r>
              <a:rPr lang="ru-RU" sz="2000" baseline="-25000" dirty="0"/>
              <a:t>2 </a:t>
            </a:r>
            <a:r>
              <a:rPr lang="ru-RU" sz="2000" dirty="0"/>
              <a:t>– </a:t>
            </a:r>
            <a:r>
              <a:rPr lang="ru-RU" sz="2000" dirty="0" err="1"/>
              <a:t>рамачаларнинг</a:t>
            </a:r>
            <a:r>
              <a:rPr lang="ru-RU" sz="2000" dirty="0"/>
              <a:t> </a:t>
            </a:r>
            <a:r>
              <a:rPr lang="ru-RU" sz="2000" dirty="0" err="1"/>
              <a:t>геометрик</a:t>
            </a:r>
            <a:r>
              <a:rPr lang="ru-RU" sz="2000" dirty="0"/>
              <a:t> </a:t>
            </a:r>
            <a:r>
              <a:rPr lang="ru-RU" sz="2000" dirty="0" err="1"/>
              <a:t>ўлчамлари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улардаги</a:t>
            </a:r>
            <a:r>
              <a:rPr lang="ru-RU" sz="2000" dirty="0"/>
              <a:t> сим </a:t>
            </a:r>
            <a:r>
              <a:rPr lang="ru-RU" sz="2000" dirty="0" err="1"/>
              <a:t>урамлар</a:t>
            </a:r>
            <a:r>
              <a:rPr lang="ru-RU" sz="2000" dirty="0"/>
              <a:t> сони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аниқланадиган</a:t>
            </a:r>
            <a:r>
              <a:rPr lang="ru-RU" sz="2000" dirty="0"/>
              <a:t> </a:t>
            </a:r>
            <a:r>
              <a:rPr lang="ru-RU" sz="2000" dirty="0" err="1"/>
              <a:t>ўзгармас</a:t>
            </a:r>
            <a:r>
              <a:rPr lang="ru-RU" sz="2000" dirty="0"/>
              <a:t> </a:t>
            </a:r>
            <a:r>
              <a:rPr lang="ru-RU" sz="2000" dirty="0" err="1"/>
              <a:t>коеффитсиентлар</a:t>
            </a:r>
            <a:r>
              <a:rPr lang="ru-RU" sz="2000" dirty="0"/>
              <a:t>; B</a:t>
            </a:r>
            <a:r>
              <a:rPr lang="ru-RU" sz="2000" baseline="-25000" dirty="0"/>
              <a:t>1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B</a:t>
            </a:r>
            <a:r>
              <a:rPr lang="ru-RU" sz="2000" baseline="-25000" dirty="0"/>
              <a:t>2</a:t>
            </a:r>
            <a:r>
              <a:rPr lang="ru-RU" sz="2000" dirty="0"/>
              <a:t> – </a:t>
            </a:r>
            <a:r>
              <a:rPr lang="ru-RU" sz="2000" dirty="0" err="1"/>
              <a:t>рамачалар</a:t>
            </a:r>
            <a:r>
              <a:rPr lang="ru-RU" sz="2000" dirty="0"/>
              <a:t> </a:t>
            </a:r>
            <a:r>
              <a:rPr lang="ru-RU" sz="2000" dirty="0" err="1"/>
              <a:t>жойлашган</a:t>
            </a:r>
            <a:r>
              <a:rPr lang="ru-RU" sz="2000" dirty="0"/>
              <a:t> </a:t>
            </a:r>
            <a:r>
              <a:rPr lang="ru-RU" sz="2000" dirty="0" err="1"/>
              <a:t>жойдаги</a:t>
            </a:r>
            <a:r>
              <a:rPr lang="ru-RU" sz="2000" dirty="0"/>
              <a:t> магнит </a:t>
            </a:r>
            <a:r>
              <a:rPr lang="ru-RU" sz="2000" dirty="0" err="1"/>
              <a:t>индуктсиялари</a:t>
            </a:r>
            <a:r>
              <a:rPr lang="ru-RU" sz="2000" dirty="0"/>
              <a:t>; I</a:t>
            </a:r>
            <a:r>
              <a:rPr lang="ru-RU" sz="2000" baseline="-25000" dirty="0"/>
              <a:t>1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I</a:t>
            </a:r>
            <a:r>
              <a:rPr lang="ru-RU" sz="2000" baseline="-25000" dirty="0"/>
              <a:t>2</a:t>
            </a:r>
            <a:r>
              <a:rPr lang="ru-RU" sz="2000" dirty="0"/>
              <a:t> – </a:t>
            </a:r>
            <a:r>
              <a:rPr lang="ru-RU" sz="2000" dirty="0" err="1"/>
              <a:t>рамачалардан</a:t>
            </a:r>
            <a:r>
              <a:rPr lang="ru-RU" sz="2000" dirty="0"/>
              <a:t> </a:t>
            </a:r>
            <a:r>
              <a:rPr lang="ru-RU" sz="2000" dirty="0" err="1"/>
              <a:t>утаётган</a:t>
            </a:r>
            <a:r>
              <a:rPr lang="ru-RU" sz="2000" dirty="0"/>
              <a:t> ток </a:t>
            </a:r>
            <a:r>
              <a:rPr lang="ru-RU" sz="2000" dirty="0" err="1"/>
              <a:t>кучлари</a:t>
            </a:r>
            <a:r>
              <a:rPr lang="ru-RU" sz="2000" dirty="0"/>
              <a:t>. </a:t>
            </a:r>
          </a:p>
          <a:p>
            <a:pPr algn="just"/>
            <a:r>
              <a:rPr lang="ru-RU" sz="2000" dirty="0" err="1"/>
              <a:t>Рамачалар</a:t>
            </a:r>
            <a:r>
              <a:rPr lang="ru-RU" sz="2000" dirty="0"/>
              <a:t> </a:t>
            </a:r>
            <a:r>
              <a:rPr lang="ru-RU" sz="2000" dirty="0" err="1"/>
              <a:t>қаршилиги</a:t>
            </a:r>
            <a:r>
              <a:rPr lang="ru-RU" sz="2000" dirty="0"/>
              <a:t> </a:t>
            </a:r>
            <a:r>
              <a:rPr lang="ru-RU" sz="2000" dirty="0" err="1"/>
              <a:t>тенг</a:t>
            </a:r>
            <a:r>
              <a:rPr lang="ru-RU" sz="2000" dirty="0"/>
              <a:t>, </a:t>
            </a:r>
            <a:r>
              <a:rPr lang="ru-RU" sz="2000" dirty="0" err="1"/>
              <a:t>яъни</a:t>
            </a:r>
            <a:r>
              <a:rPr lang="ru-RU" sz="2000" dirty="0"/>
              <a:t> R</a:t>
            </a:r>
            <a:r>
              <a:rPr lang="ru-RU" sz="2000" baseline="-25000" dirty="0"/>
              <a:t>1</a:t>
            </a:r>
            <a:r>
              <a:rPr lang="ru-RU" sz="2000" dirty="0"/>
              <a:t>=R</a:t>
            </a:r>
            <a:r>
              <a:rPr lang="ru-RU" sz="2000" baseline="-25000" dirty="0"/>
              <a:t>2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R=</a:t>
            </a:r>
            <a:r>
              <a:rPr lang="ru-RU" sz="2000" dirty="0" err="1"/>
              <a:t>Rt</a:t>
            </a:r>
            <a:r>
              <a:rPr lang="ru-RU" sz="2000" dirty="0"/>
              <a:t> </a:t>
            </a:r>
            <a:r>
              <a:rPr lang="ru-RU" sz="2000" dirty="0" err="1"/>
              <a:t>бўлса</a:t>
            </a:r>
            <a:r>
              <a:rPr lang="ru-RU" sz="2000" dirty="0"/>
              <a:t>, I</a:t>
            </a:r>
            <a:r>
              <a:rPr lang="ru-RU" sz="2000" baseline="-25000" dirty="0"/>
              <a:t>1</a:t>
            </a:r>
            <a:r>
              <a:rPr lang="ru-RU" sz="2000" dirty="0"/>
              <a:t>=I</a:t>
            </a:r>
            <a:r>
              <a:rPr lang="ru-RU" sz="2000" baseline="-25000" dirty="0"/>
              <a:t>2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M</a:t>
            </a:r>
            <a:r>
              <a:rPr lang="ru-RU" sz="2000" baseline="-25000" dirty="0"/>
              <a:t>1</a:t>
            </a:r>
            <a:r>
              <a:rPr lang="ru-RU" sz="2000" dirty="0"/>
              <a:t>=М</a:t>
            </a:r>
            <a:r>
              <a:rPr lang="ru-RU" sz="2000" baseline="-25000" dirty="0"/>
              <a:t>2</a:t>
            </a:r>
            <a:r>
              <a:rPr lang="ru-RU" sz="2000" dirty="0"/>
              <a:t> </a:t>
            </a:r>
            <a:r>
              <a:rPr lang="ru-RU" sz="2000" dirty="0" err="1"/>
              <a:t>бўлиб</a:t>
            </a:r>
            <a:r>
              <a:rPr lang="ru-RU" sz="2000" dirty="0"/>
              <a:t>, </a:t>
            </a:r>
            <a:r>
              <a:rPr lang="ru-RU" sz="2000" dirty="0" err="1"/>
              <a:t>қузғалувчи</a:t>
            </a:r>
            <a:r>
              <a:rPr lang="ru-RU" sz="2000" dirty="0"/>
              <a:t> система </a:t>
            </a:r>
            <a:r>
              <a:rPr lang="ru-RU" sz="2000" dirty="0" err="1"/>
              <a:t>мувозанат</a:t>
            </a:r>
            <a:r>
              <a:rPr lang="ru-RU" sz="2000" dirty="0"/>
              <a:t> </a:t>
            </a:r>
            <a:r>
              <a:rPr lang="ru-RU" sz="2000" dirty="0" err="1"/>
              <a:t>ҳолатда</a:t>
            </a:r>
            <a:r>
              <a:rPr lang="ru-RU" sz="2000" dirty="0"/>
              <a:t> </a:t>
            </a:r>
            <a:r>
              <a:rPr lang="ru-RU" sz="2000" dirty="0" err="1"/>
              <a:t>бўлади</a:t>
            </a:r>
            <a:r>
              <a:rPr lang="ru-RU" sz="2000" dirty="0"/>
              <a:t>. </a:t>
            </a:r>
            <a:r>
              <a:rPr lang="ru-RU" sz="2000" dirty="0" err="1"/>
              <a:t>Агар</a:t>
            </a:r>
            <a:r>
              <a:rPr lang="ru-RU" sz="2000" dirty="0"/>
              <a:t> термометр </a:t>
            </a:r>
            <a:r>
              <a:rPr lang="ru-RU" sz="2000" dirty="0" err="1"/>
              <a:t>қаршилиги</a:t>
            </a:r>
            <a:r>
              <a:rPr lang="ru-RU" sz="2000" dirty="0"/>
              <a:t> </a:t>
            </a:r>
            <a:r>
              <a:rPr lang="ru-RU" sz="2000" dirty="0" err="1"/>
              <a:t>ўзгарган</a:t>
            </a:r>
            <a:r>
              <a:rPr lang="ru-RU" sz="2000" dirty="0"/>
              <a:t> </a:t>
            </a:r>
            <a:r>
              <a:rPr lang="ru-RU" sz="2000" dirty="0" err="1"/>
              <a:t>рамачалардан</a:t>
            </a:r>
            <a:r>
              <a:rPr lang="ru-RU" sz="2000" dirty="0"/>
              <a:t> </a:t>
            </a:r>
            <a:r>
              <a:rPr lang="ru-RU" sz="2000" dirty="0" err="1"/>
              <a:t>бирида</a:t>
            </a:r>
            <a:r>
              <a:rPr lang="ru-RU" sz="2000" dirty="0"/>
              <a:t> ток </a:t>
            </a:r>
            <a:r>
              <a:rPr lang="ru-RU" sz="2000" dirty="0" err="1"/>
              <a:t>кучаяди</a:t>
            </a:r>
            <a:r>
              <a:rPr lang="ru-RU" sz="2000" dirty="0"/>
              <a:t>, шу </a:t>
            </a:r>
            <a:r>
              <a:rPr lang="ru-RU" sz="2000" dirty="0" err="1"/>
              <a:t>сабабли</a:t>
            </a:r>
            <a:r>
              <a:rPr lang="ru-RU" sz="2000" dirty="0"/>
              <a:t> </a:t>
            </a:r>
            <a:r>
              <a:rPr lang="ru-RU" sz="2000" dirty="0" err="1"/>
              <a:t>моментлар</a:t>
            </a:r>
            <a:r>
              <a:rPr lang="ru-RU" sz="2000" dirty="0"/>
              <a:t> </a:t>
            </a:r>
            <a:r>
              <a:rPr lang="ru-RU" sz="2000" dirty="0" err="1"/>
              <a:t>мувозанати</a:t>
            </a:r>
            <a:r>
              <a:rPr lang="ru-RU" sz="2000" dirty="0"/>
              <a:t> </a:t>
            </a:r>
            <a:r>
              <a:rPr lang="ru-RU" sz="2000" dirty="0" err="1"/>
              <a:t>бўзилади</a:t>
            </a:r>
            <a:r>
              <a:rPr lang="ru-RU" sz="2000" dirty="0"/>
              <a:t>. </a:t>
            </a:r>
            <a:r>
              <a:rPr lang="ru-RU" sz="2000" dirty="0" err="1"/>
              <a:t>Қузғалувчан</a:t>
            </a:r>
            <a:r>
              <a:rPr lang="ru-RU" sz="2000" dirty="0"/>
              <a:t> система </a:t>
            </a:r>
            <a:r>
              <a:rPr lang="ru-RU" sz="2000" dirty="0" err="1"/>
              <a:t>эса</a:t>
            </a:r>
            <a:r>
              <a:rPr lang="ru-RU" sz="2000" dirty="0"/>
              <a:t> </a:t>
            </a:r>
            <a:r>
              <a:rPr lang="ru-RU" sz="2000" dirty="0" err="1"/>
              <a:t>ҳаракат</a:t>
            </a:r>
            <a:r>
              <a:rPr lang="ru-RU" sz="2000" dirty="0"/>
              <a:t> </a:t>
            </a:r>
            <a:r>
              <a:rPr lang="ru-RU" sz="2000" dirty="0" err="1"/>
              <a:t>қилади</a:t>
            </a:r>
            <a:r>
              <a:rPr lang="ru-RU" sz="2000" dirty="0"/>
              <a:t>. Токи </a:t>
            </a:r>
            <a:r>
              <a:rPr lang="ru-RU" sz="2000" dirty="0" err="1"/>
              <a:t>кучайган</a:t>
            </a:r>
            <a:r>
              <a:rPr lang="ru-RU" sz="2000" dirty="0"/>
              <a:t> </a:t>
            </a:r>
            <a:r>
              <a:rPr lang="ru-RU" sz="2000" dirty="0" err="1"/>
              <a:t>рамага</a:t>
            </a:r>
            <a:r>
              <a:rPr lang="ru-RU" sz="2000" dirty="0"/>
              <a:t> магнит </a:t>
            </a:r>
            <a:r>
              <a:rPr lang="ru-RU" sz="2000" dirty="0" err="1"/>
              <a:t>индуксияси</a:t>
            </a:r>
            <a:r>
              <a:rPr lang="ru-RU" sz="2000" dirty="0"/>
              <a:t> </a:t>
            </a:r>
            <a:r>
              <a:rPr lang="ru-RU" sz="2000" dirty="0" err="1"/>
              <a:t>катта</a:t>
            </a:r>
            <a:r>
              <a:rPr lang="ru-RU" sz="2000" dirty="0"/>
              <a:t> </a:t>
            </a:r>
            <a:r>
              <a:rPr lang="ru-RU" sz="2000" dirty="0" err="1"/>
              <a:t>тирқишга</a:t>
            </a:r>
            <a:r>
              <a:rPr lang="ru-RU" sz="2000" dirty="0"/>
              <a:t> </a:t>
            </a:r>
            <a:r>
              <a:rPr lang="ru-RU" sz="2000" dirty="0" err="1"/>
              <a:t>киради</a:t>
            </a:r>
            <a:r>
              <a:rPr lang="ru-RU" sz="2000" dirty="0"/>
              <a:t>. </a:t>
            </a:r>
            <a:r>
              <a:rPr lang="ru-RU" sz="2000" dirty="0" err="1"/>
              <a:t>Маълум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ҳолатда</a:t>
            </a:r>
            <a:r>
              <a:rPr lang="ru-RU" sz="2000" dirty="0"/>
              <a:t> </a:t>
            </a:r>
            <a:r>
              <a:rPr lang="ru-RU" sz="2000" dirty="0" err="1"/>
              <a:t>рамачалар</a:t>
            </a:r>
            <a:r>
              <a:rPr lang="ru-RU" sz="2000" dirty="0"/>
              <a:t> </a:t>
            </a:r>
            <a:r>
              <a:rPr lang="ru-RU" sz="2000" dirty="0" err="1"/>
              <a:t>моменти</a:t>
            </a:r>
            <a:r>
              <a:rPr lang="ru-RU" sz="2000" dirty="0"/>
              <a:t> </a:t>
            </a:r>
            <a:r>
              <a:rPr lang="ru-RU" sz="2000" dirty="0" err="1"/>
              <a:t>мувозанатлашади</a:t>
            </a:r>
            <a:endParaRPr lang="ru-RU" sz="2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37984" y="5238749"/>
            <a:ext cx="1991589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0240133"/>
              </p:ext>
            </p:extLst>
          </p:nvPr>
        </p:nvGraphicFramePr>
        <p:xfrm>
          <a:off x="460967" y="541957"/>
          <a:ext cx="2384715" cy="6707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name="Формула" r:id="rId5" imgW="761669" imgH="215806" progId="Equation.3">
                  <p:embed/>
                </p:oleObj>
              </mc:Choice>
              <mc:Fallback>
                <p:oleObj name="Формула" r:id="rId5" imgW="761669" imgH="215806" progId="Equation.3">
                  <p:embed/>
                  <p:pic>
                    <p:nvPicPr>
                      <p:cNvPr id="6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967" y="541957"/>
                        <a:ext cx="2384715" cy="6707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095999" y="5155879"/>
            <a:ext cx="1891607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4087972"/>
              </p:ext>
            </p:extLst>
          </p:nvPr>
        </p:nvGraphicFramePr>
        <p:xfrm>
          <a:off x="3430047" y="566454"/>
          <a:ext cx="2665952" cy="654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Формула" r:id="rId7" imgW="875920" imgH="215806" progId="Equation.3">
                  <p:embed/>
                </p:oleObj>
              </mc:Choice>
              <mc:Fallback>
                <p:oleObj name="Формула" r:id="rId7" imgW="875920" imgH="215806" progId="Equation.3">
                  <p:embed/>
                  <p:pic>
                    <p:nvPicPr>
                      <p:cNvPr id="9" name="Объект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0047" y="566454"/>
                        <a:ext cx="2665952" cy="6543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8" name="Рисунок 2"/>
          <p:cNvPicPr>
            <a:picLocks noChangeAspect="1" noChangeArrowheads="1"/>
          </p:cNvPicPr>
          <p:nvPr/>
        </p:nvPicPr>
        <p:blipFill>
          <a:blip r:embed="rId9">
            <a:lum contras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77" y="949816"/>
            <a:ext cx="3729037" cy="495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0.1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65897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0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51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Autofit/>
          </a:bodyPr>
          <a:lstStyle/>
          <a:p>
            <a:pPr algn="r"/>
            <a:r>
              <a:rPr lang="ru-RU" sz="3600" dirty="0" err="1"/>
              <a:t>Логометрлар</a:t>
            </a:r>
            <a:r>
              <a:rPr lang="ru-RU" sz="3600" dirty="0"/>
              <a:t> </a:t>
            </a:r>
            <a:endParaRPr lang="ru-RU" sz="1000" b="1" dirty="0">
              <a:latin typeface="+mn-lt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15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095999" y="5155879"/>
            <a:ext cx="1891607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5190531"/>
              </p:ext>
            </p:extLst>
          </p:nvPr>
        </p:nvGraphicFramePr>
        <p:xfrm>
          <a:off x="3695700" y="592227"/>
          <a:ext cx="2048442" cy="4438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Формула" r:id="rId5" imgW="990170" imgH="215806" progId="Equation.3">
                  <p:embed/>
                </p:oleObj>
              </mc:Choice>
              <mc:Fallback>
                <p:oleObj name="Формула" r:id="rId5" imgW="990170" imgH="21580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5700" y="592227"/>
                        <a:ext cx="2048442" cy="44382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2990900"/>
              </p:ext>
            </p:extLst>
          </p:nvPr>
        </p:nvGraphicFramePr>
        <p:xfrm>
          <a:off x="3530600" y="1307418"/>
          <a:ext cx="2679700" cy="861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Формула" r:id="rId7" imgW="1346200" imgH="431800" progId="Equation.3">
                  <p:embed/>
                </p:oleObj>
              </mc:Choice>
              <mc:Fallback>
                <p:oleObj name="Формула" r:id="rId7" imgW="13462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600" y="1307418"/>
                        <a:ext cx="2679700" cy="8613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61126" y="949816"/>
            <a:ext cx="22525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dirty="0" err="1">
                <a:ea typeface="Times New Roman" panose="02020603050405020304" pitchFamily="18" charset="0"/>
              </a:rPr>
              <a:t>Бу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тенгламадан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61126" y="2168750"/>
            <a:ext cx="108243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ea typeface="Times New Roman" panose="02020603050405020304" pitchFamily="18" charset="0"/>
              </a:rPr>
              <a:t>келиб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чиқди</a:t>
            </a:r>
            <a:r>
              <a:rPr lang="ru-RU" sz="2000" dirty="0">
                <a:ea typeface="Times New Roman" panose="02020603050405020304" pitchFamily="18" charset="0"/>
              </a:rPr>
              <a:t>. I1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I2 </a:t>
            </a:r>
            <a:r>
              <a:rPr lang="ru-RU" sz="2000" dirty="0" err="1">
                <a:ea typeface="Times New Roman" panose="02020603050405020304" pitchFamily="18" charset="0"/>
              </a:rPr>
              <a:t>нинг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таъминлаш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манбаи</a:t>
            </a:r>
            <a:r>
              <a:rPr lang="ru-RU" sz="2000" dirty="0">
                <a:ea typeface="Times New Roman" panose="02020603050405020304" pitchFamily="18" charset="0"/>
              </a:rPr>
              <a:t> E </a:t>
            </a:r>
            <a:r>
              <a:rPr lang="ru-RU" sz="2000" dirty="0" err="1">
                <a:ea typeface="Times New Roman" panose="02020603050405020304" pitchFamily="18" charset="0"/>
              </a:rPr>
              <a:t>орқали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ифодаланган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қийматларини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қўйсак</a:t>
            </a:r>
            <a:r>
              <a:rPr lang="ru-RU" sz="2000" dirty="0"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a typeface="Times New Roman" panose="02020603050405020304" pitchFamily="18" charset="0"/>
              </a:rPr>
              <a:t>қуйидаги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натижага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эга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бўламиз</a:t>
            </a:r>
            <a:endParaRPr lang="ru-RU" sz="2000" dirty="0"/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3649596" y="2987573"/>
            <a:ext cx="1877649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33023"/>
              </p:ext>
            </p:extLst>
          </p:nvPr>
        </p:nvGraphicFramePr>
        <p:xfrm>
          <a:off x="3344795" y="2913787"/>
          <a:ext cx="3724287" cy="18986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Формула" r:id="rId9" imgW="1651000" imgH="838200" progId="Equation.3">
                  <p:embed/>
                </p:oleObj>
              </mc:Choice>
              <mc:Fallback>
                <p:oleObj name="Формула" r:id="rId9" imgW="1651000" imgH="838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4795" y="2913787"/>
                        <a:ext cx="3724287" cy="18986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4176235" y="4953948"/>
            <a:ext cx="1930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2574544"/>
              </p:ext>
            </p:extLst>
          </p:nvPr>
        </p:nvGraphicFramePr>
        <p:xfrm>
          <a:off x="3746323" y="4953948"/>
          <a:ext cx="1515762" cy="34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9" name="Формула" r:id="rId11" imgW="609336" imgH="215806" progId="Equation.3">
                  <p:embed/>
                </p:oleObj>
              </mc:Choice>
              <mc:Fallback>
                <p:oleObj name="Формула" r:id="rId11" imgW="609336" imgH="215806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6323" y="4953948"/>
                        <a:ext cx="1515762" cy="345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48196" y="5305895"/>
            <a:ext cx="1524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2955265"/>
              </p:ext>
            </p:extLst>
          </p:nvPr>
        </p:nvGraphicFramePr>
        <p:xfrm>
          <a:off x="4289424" y="5602270"/>
          <a:ext cx="2065243" cy="931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0" name="Формула" r:id="rId13" imgW="990170" imgH="444307" progId="Equation.3">
                  <p:embed/>
                </p:oleObj>
              </mc:Choice>
              <mc:Fallback>
                <p:oleObj name="Формула" r:id="rId13" imgW="990170" imgH="444307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9424" y="5602270"/>
                        <a:ext cx="2065243" cy="9310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10.1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45240" y="1415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61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Autofit/>
          </a:bodyPr>
          <a:lstStyle/>
          <a:p>
            <a:pPr algn="r"/>
            <a:r>
              <a:rPr lang="ru-RU" sz="3600" dirty="0" err="1"/>
              <a:t>Логометрлар</a:t>
            </a:r>
            <a:r>
              <a:rPr lang="ru-RU" sz="3600" dirty="0"/>
              <a:t> </a:t>
            </a:r>
            <a:endParaRPr lang="ru-RU" sz="1000" b="1" dirty="0">
              <a:latin typeface="+mn-lt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16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37984" y="5238749"/>
            <a:ext cx="1991589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095999" y="5155879"/>
            <a:ext cx="1891607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015409" y="739123"/>
            <a:ext cx="1390183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3688609"/>
              </p:ext>
            </p:extLst>
          </p:nvPr>
        </p:nvGraphicFramePr>
        <p:xfrm>
          <a:off x="4280735" y="673840"/>
          <a:ext cx="1862393" cy="8401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Формула" r:id="rId5" imgW="1079032" imgH="482391" progId="Equation.3">
                  <p:embed/>
                </p:oleObj>
              </mc:Choice>
              <mc:Fallback>
                <p:oleObj name="Формула" r:id="rId5" imgW="1079032" imgH="4823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0735" y="673840"/>
                        <a:ext cx="1862393" cy="8401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51928" y="1610832"/>
            <a:ext cx="107755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ea typeface="Times New Roman" panose="02020603050405020304" pitchFamily="18" charset="0"/>
              </a:rPr>
              <a:t>R, R</a:t>
            </a:r>
            <a:r>
              <a:rPr lang="ru-RU" sz="2000" baseline="-25000" dirty="0">
                <a:ea typeface="Times New Roman" panose="02020603050405020304" pitchFamily="18" charset="0"/>
              </a:rPr>
              <a:t>1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R</a:t>
            </a:r>
            <a:r>
              <a:rPr lang="ru-RU" sz="2000" baseline="-25000" dirty="0">
                <a:ea typeface="Times New Roman" panose="02020603050405020304" pitchFamily="18" charset="0"/>
              </a:rPr>
              <a:t>2</a:t>
            </a:r>
            <a:r>
              <a:rPr lang="ru-RU" sz="2000" dirty="0">
                <a:ea typeface="Times New Roman" panose="02020603050405020304" pitchFamily="18" charset="0"/>
              </a:rPr>
              <a:t> – </a:t>
            </a:r>
            <a:r>
              <a:rPr lang="ru-RU" sz="2000" dirty="0" err="1">
                <a:ea typeface="Times New Roman" panose="02020603050405020304" pitchFamily="18" charset="0"/>
              </a:rPr>
              <a:t>доимий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катталиклар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бўлгани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қузғалувчан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системанинг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бурилиш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бурчаги</a:t>
            </a:r>
            <a:r>
              <a:rPr lang="ru-RU" sz="2000" dirty="0">
                <a:ea typeface="Times New Roman" panose="02020603050405020304" pitchFamily="18" charset="0"/>
              </a:rPr>
              <a:t> термометр </a:t>
            </a:r>
            <a:r>
              <a:rPr lang="ru-RU" sz="2000" dirty="0" err="1">
                <a:ea typeface="Times New Roman" panose="02020603050405020304" pitchFamily="18" charset="0"/>
              </a:rPr>
              <a:t>қаричининг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қийматига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боғлиқ</a:t>
            </a:r>
            <a:endParaRPr lang="ru-RU" sz="2000" dirty="0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4233605" y="2257176"/>
            <a:ext cx="1794901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5098412"/>
              </p:ext>
            </p:extLst>
          </p:nvPr>
        </p:nvGraphicFramePr>
        <p:xfrm>
          <a:off x="4585534" y="2613849"/>
          <a:ext cx="1557594" cy="5391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Формула" r:id="rId7" imgW="660400" imgH="228600" progId="Equation.3">
                  <p:embed/>
                </p:oleObj>
              </mc:Choice>
              <mc:Fallback>
                <p:oleObj name="Формула" r:id="rId7" imgW="66040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5534" y="2613849"/>
                        <a:ext cx="1557594" cy="5391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318050" y="3290095"/>
            <a:ext cx="107755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ea typeface="Times New Roman" panose="02020603050405020304" pitchFamily="18" charset="0"/>
              </a:rPr>
              <a:t>	</a:t>
            </a:r>
            <a:r>
              <a:rPr lang="ru-RU" sz="2000" dirty="0" err="1" smtClean="0">
                <a:ea typeface="Times New Roman" panose="02020603050405020304" pitchFamily="18" charset="0"/>
              </a:rPr>
              <a:t>Шундай</a:t>
            </a:r>
            <a:r>
              <a:rPr lang="ru-RU" sz="2000" dirty="0" smtClean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қилиб</a:t>
            </a:r>
            <a:r>
              <a:rPr lang="ru-RU" sz="2000" dirty="0"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a typeface="Times New Roman" panose="02020603050405020304" pitchFamily="18" charset="0"/>
              </a:rPr>
              <a:t>қузғалувчан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системанинг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бурилиш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бурчаги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ёки</a:t>
            </a:r>
            <a:r>
              <a:rPr lang="ru-RU" sz="2000" dirty="0">
                <a:ea typeface="Times New Roman" panose="02020603050405020304" pitchFamily="18" charset="0"/>
              </a:rPr>
              <a:t> М1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М2 </a:t>
            </a:r>
            <a:r>
              <a:rPr lang="ru-RU" sz="2000" dirty="0" err="1">
                <a:ea typeface="Times New Roman" panose="02020603050405020304" pitchFamily="18" charset="0"/>
              </a:rPr>
              <a:t>моментлар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тенг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бўлгандаги</a:t>
            </a:r>
            <a:r>
              <a:rPr lang="ru-RU" sz="2000" dirty="0"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ea typeface="Times New Roman" panose="02020603050405020304" pitchFamily="18" charset="0"/>
              </a:rPr>
              <a:t>системанинг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мувозанат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ҳолати</a:t>
            </a:r>
            <a:r>
              <a:rPr lang="ru-RU" sz="2000" dirty="0">
                <a:ea typeface="Times New Roman" panose="02020603050405020304" pitchFamily="18" charset="0"/>
              </a:rPr>
              <a:t>) логометр </a:t>
            </a:r>
            <a:r>
              <a:rPr lang="ru-RU" sz="2000" dirty="0" err="1">
                <a:ea typeface="Times New Roman" panose="02020603050405020304" pitchFamily="18" charset="0"/>
              </a:rPr>
              <a:t>кўрсаткичи</a:t>
            </a:r>
            <a:r>
              <a:rPr lang="ru-RU" sz="2000" dirty="0">
                <a:ea typeface="Times New Roman" panose="02020603050405020304" pitchFamily="18" charset="0"/>
              </a:rPr>
              <a:t> термометр </a:t>
            </a:r>
            <a:r>
              <a:rPr lang="ru-RU" sz="2000" dirty="0" err="1">
                <a:ea typeface="Times New Roman" panose="02020603050405020304" pitchFamily="18" charset="0"/>
              </a:rPr>
              <a:t>қаршилигига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боғлиқ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ва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таъминлаш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кучланишига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боғлиқ</a:t>
            </a:r>
            <a:r>
              <a:rPr lang="ru-RU" sz="2000" dirty="0"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a typeface="Times New Roman" panose="02020603050405020304" pitchFamily="18" charset="0"/>
              </a:rPr>
              <a:t>эмас</a:t>
            </a:r>
            <a:endParaRPr lang="ru-RU" sz="2000" dirty="0"/>
          </a:p>
        </p:txBody>
      </p:sp>
      <p:pic>
        <p:nvPicPr>
          <p:cNvPr id="7" name="10.1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51658" y="1295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6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3013</TotalTime>
  <Words>458</Words>
  <Application>Microsoft Office PowerPoint</Application>
  <PresentationFormat>Широкоэкранный</PresentationFormat>
  <Paragraphs>100</Paragraphs>
  <Slides>16</Slides>
  <Notes>0</Notes>
  <HiddenSlides>0</HiddenSlides>
  <MMClips>16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Century Schoolbook</vt:lpstr>
      <vt:lpstr>Segoe UI</vt:lpstr>
      <vt:lpstr>Symbol</vt:lpstr>
      <vt:lpstr>Times New Roman</vt:lpstr>
      <vt:lpstr>Wingdings 2</vt:lpstr>
      <vt:lpstr>View</vt:lpstr>
      <vt:lpstr>Формула</vt:lpstr>
      <vt:lpstr>10-мавзу: Қаршилик термометрлари ва уларни улаш усуллари </vt:lpstr>
      <vt:lpstr>Қаршилик термометрлари ҳақида умумий маълумотлар</vt:lpstr>
      <vt:lpstr>Қаршилик термометрлари ҳақида умумий маълумотлар</vt:lpstr>
      <vt:lpstr>Қаршилик термометрлари ҳақида умумий маълумотлар</vt:lpstr>
      <vt:lpstr>Қаршилик термометрлари ҳақида умумий маълумотлар</vt:lpstr>
      <vt:lpstr>Қаршилик термометрлари ҳақида умумий маълумотлар</vt:lpstr>
      <vt:lpstr>Қаршилик термометрларининг тўзилиши</vt:lpstr>
      <vt:lpstr>Қаршилик термометрларининг тўзилиши</vt:lpstr>
      <vt:lpstr>Қаршилик термометрларининг тўзилиши</vt:lpstr>
      <vt:lpstr>Қаршилик термометрларининг тўзилиши</vt:lpstr>
      <vt:lpstr> Қаршилик термометрини улаш усуллари</vt:lpstr>
      <vt:lpstr> Қаршилик термометрини улаш усуллари</vt:lpstr>
      <vt:lpstr>Логометрлар </vt:lpstr>
      <vt:lpstr>Логометрлар </vt:lpstr>
      <vt:lpstr>Логометрлар </vt:lpstr>
      <vt:lpstr>Логометрлар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Назорат технологик асбоблари фанига кириш</dc:title>
  <dc:creator>Bobomurod</dc:creator>
  <cp:lastModifiedBy>Bobomurod</cp:lastModifiedBy>
  <cp:revision>60</cp:revision>
  <dcterms:created xsi:type="dcterms:W3CDTF">2019-04-14T07:26:13Z</dcterms:created>
  <dcterms:modified xsi:type="dcterms:W3CDTF">2019-05-30T12:56:46Z</dcterms:modified>
</cp:coreProperties>
</file>