
<file path=[Content_Types].xml><?xml version="1.0" encoding="utf-8"?>
<Types xmlns="http://schemas.openxmlformats.org/package/2006/content-types">
  <Default Extension="png" ContentType="image/png"/>
  <Default Extension="bin" ContentType="application/vnd.openxmlformats-officedocument.oleObject"/>
  <Default Extension="m4a" ContentType="audio/mp4"/>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840" r:id="rId1"/>
  </p:sldMasterIdLst>
  <p:notesMasterIdLst>
    <p:notesMasterId r:id="rId21"/>
  </p:notesMasterIdLst>
  <p:sldIdLst>
    <p:sldId id="256" r:id="rId2"/>
    <p:sldId id="273" r:id="rId3"/>
    <p:sldId id="274" r:id="rId4"/>
    <p:sldId id="275" r:id="rId5"/>
    <p:sldId id="276" r:id="rId6"/>
    <p:sldId id="277" r:id="rId7"/>
    <p:sldId id="278" r:id="rId8"/>
    <p:sldId id="279" r:id="rId9"/>
    <p:sldId id="280" r:id="rId10"/>
    <p:sldId id="281" r:id="rId11"/>
    <p:sldId id="282" r:id="rId12"/>
    <p:sldId id="283" r:id="rId13"/>
    <p:sldId id="284" r:id="rId14"/>
    <p:sldId id="285" r:id="rId15"/>
    <p:sldId id="286" r:id="rId16"/>
    <p:sldId id="287" r:id="rId17"/>
    <p:sldId id="288" r:id="rId18"/>
    <p:sldId id="289" r:id="rId19"/>
    <p:sldId id="290"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B7362"/>
    <a:srgbClr val="859862"/>
    <a:srgbClr val="629578"/>
    <a:srgbClr val="637C93"/>
    <a:srgbClr val="7B6390"/>
    <a:srgbClr val="8D6374"/>
    <a:srgbClr val="769762"/>
    <a:srgbClr val="639491"/>
    <a:srgbClr val="6F6390"/>
    <a:srgbClr val="92A9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Светлый стиль 3 — акцент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Светлый стиль 2 — акцент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82" autoAdjust="0"/>
    <p:restoredTop sz="94660"/>
  </p:normalViewPr>
  <p:slideViewPr>
    <p:cSldViewPr snapToGrid="0">
      <p:cViewPr varScale="1">
        <p:scale>
          <a:sx n="74" d="100"/>
          <a:sy n="74" d="100"/>
        </p:scale>
        <p:origin x="180" y="-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7EB1C8-A814-4F11-80FB-94958D4CB24C}"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ru-RU"/>
        </a:p>
      </dgm:t>
    </dgm:pt>
    <dgm:pt modelId="{B6C85741-9DED-4947-82F0-C31D3B116D12}">
      <dgm:prSet phldrT="[Текст]"/>
      <dgm:spPr/>
      <dgm:t>
        <a:bodyPr/>
        <a:lstStyle/>
        <a:p>
          <a:r>
            <a:rPr lang="ru-RU" dirty="0" err="1" smtClean="0">
              <a:latin typeface="Times New Roman" panose="02020603050405020304" pitchFamily="18" charset="0"/>
              <a:ea typeface="Calibri" panose="020F0502020204030204" pitchFamily="34" charset="0"/>
              <a:cs typeface="Times New Roman" panose="02020603050405020304" pitchFamily="18" charset="0"/>
            </a:rPr>
            <a:t>Текширилмаган</a:t>
          </a:r>
          <a:r>
            <a:rPr lang="ru-RU" dirty="0" smtClean="0">
              <a:latin typeface="Times New Roman" panose="02020603050405020304" pitchFamily="18" charset="0"/>
              <a:ea typeface="Calibri" panose="020F0502020204030204" pitchFamily="34" charset="0"/>
              <a:cs typeface="Times New Roman" panose="02020603050405020304" pitchFamily="18" charset="0"/>
            </a:rPr>
            <a:t> шкала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бўлинмалари</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учун</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киритиладиган</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тузатиш</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қийматининг</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ноаниқлиги</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dirty="0"/>
        </a:p>
      </dgm:t>
    </dgm:pt>
    <dgm:pt modelId="{D36EC3F3-2AFA-4F48-A61D-E98FB98DBD59}" type="parTrans" cxnId="{E3D03EC0-4974-4ACD-874F-92E680736725}">
      <dgm:prSet/>
      <dgm:spPr/>
      <dgm:t>
        <a:bodyPr/>
        <a:lstStyle/>
        <a:p>
          <a:endParaRPr lang="ru-RU"/>
        </a:p>
      </dgm:t>
    </dgm:pt>
    <dgm:pt modelId="{2C2C3EB6-ABB6-4320-BB75-BBD769CCFB7F}" type="sibTrans" cxnId="{E3D03EC0-4974-4ACD-874F-92E680736725}">
      <dgm:prSet/>
      <dgm:spPr/>
      <dgm:t>
        <a:bodyPr/>
        <a:lstStyle/>
        <a:p>
          <a:endParaRPr lang="ru-RU"/>
        </a:p>
      </dgm:t>
    </dgm:pt>
    <dgm:pt modelId="{3F451717-B743-4344-A09B-3FB3AE8CA17D}">
      <dgm:prSet phldrT="[Текст]"/>
      <dgm:spPr/>
      <dgm:t>
        <a:bodyPr/>
        <a:lstStyle/>
        <a:p>
          <a:r>
            <a:rPr lang="ru-RU" dirty="0" smtClean="0">
              <a:latin typeface="Times New Roman" panose="02020603050405020304" pitchFamily="18" charset="0"/>
              <a:ea typeface="Calibri" panose="020F0502020204030204" pitchFamily="34" charset="0"/>
              <a:cs typeface="Times New Roman" panose="02020603050405020304" pitchFamily="18" charset="0"/>
            </a:rPr>
            <a:t>Шкала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нол</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нуқтасининг</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ўзгариши</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dirty="0"/>
        </a:p>
      </dgm:t>
    </dgm:pt>
    <dgm:pt modelId="{E0A1C4F9-DAD6-4A02-82D2-6990189112C2}" type="parTrans" cxnId="{A19B3731-6FF4-4526-B870-F9770F4C979F}">
      <dgm:prSet/>
      <dgm:spPr/>
      <dgm:t>
        <a:bodyPr/>
        <a:lstStyle/>
        <a:p>
          <a:endParaRPr lang="ru-RU"/>
        </a:p>
      </dgm:t>
    </dgm:pt>
    <dgm:pt modelId="{E817CC92-9C34-4909-93A8-0CBEC0F79A1A}" type="sibTrans" cxnId="{A19B3731-6FF4-4526-B870-F9770F4C979F}">
      <dgm:prSet/>
      <dgm:spPr/>
      <dgm:t>
        <a:bodyPr/>
        <a:lstStyle/>
        <a:p>
          <a:endParaRPr lang="ru-RU"/>
        </a:p>
      </dgm:t>
    </dgm:pt>
    <dgm:pt modelId="{F37DD301-CC13-43DF-BABD-F080FEB37AE8}">
      <dgm:prSet phldrT="[Текст]"/>
      <dgm:spPr/>
      <dgm:t>
        <a:bodyPr/>
        <a:lstStyle/>
        <a:p>
          <a:r>
            <a:rPr lang="ru-RU" dirty="0" err="1" smtClean="0">
              <a:latin typeface="Times New Roman" panose="02020603050405020304" pitchFamily="18" charset="0"/>
              <a:ea typeface="Calibri" panose="020F0502020204030204" pitchFamily="34" charset="0"/>
              <a:cs typeface="Times New Roman" panose="02020603050405020304" pitchFamily="18" charset="0"/>
            </a:rPr>
            <a:t>Ўлчанаётган</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мухитга</a:t>
          </a:r>
          <a:r>
            <a:rPr lang="ru-RU" dirty="0" smtClean="0">
              <a:latin typeface="Times New Roman" panose="02020603050405020304" pitchFamily="18" charset="0"/>
              <a:ea typeface="Calibri" panose="020F0502020204030204" pitchFamily="34" charset="0"/>
              <a:cs typeface="Times New Roman" panose="02020603050405020304" pitchFamily="18" charset="0"/>
            </a:rPr>
            <a:t> термометр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кириш</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чуқурлигининг</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бир</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хилда</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сақланмаслиги</a:t>
          </a:r>
          <a:r>
            <a:rPr lang="ru-RU"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dirty="0"/>
        </a:p>
      </dgm:t>
    </dgm:pt>
    <dgm:pt modelId="{4E00558D-A0CE-45A9-9263-D2DEAD241422}" type="parTrans" cxnId="{BC6B5EB6-05E4-448A-B515-FB1C812DD7E1}">
      <dgm:prSet/>
      <dgm:spPr/>
      <dgm:t>
        <a:bodyPr/>
        <a:lstStyle/>
        <a:p>
          <a:endParaRPr lang="ru-RU"/>
        </a:p>
      </dgm:t>
    </dgm:pt>
    <dgm:pt modelId="{64A49FF1-E313-47F6-99A5-6BFC6BB529A8}" type="sibTrans" cxnId="{BC6B5EB6-05E4-448A-B515-FB1C812DD7E1}">
      <dgm:prSet/>
      <dgm:spPr/>
      <dgm:t>
        <a:bodyPr/>
        <a:lstStyle/>
        <a:p>
          <a:endParaRPr lang="ru-RU"/>
        </a:p>
      </dgm:t>
    </dgm:pt>
    <dgm:pt modelId="{45B0156B-25DF-4E3C-9571-69D29DD79627}">
      <dgm:prSet phldrT="[Текст]"/>
      <dgm:spPr/>
      <dgm:t>
        <a:bodyPr/>
        <a:lstStyle/>
        <a:p>
          <a:r>
            <a:rPr lang="ru-RU" dirty="0" err="1" smtClean="0">
              <a:latin typeface="Times New Roman" panose="02020603050405020304" pitchFamily="18" charset="0"/>
              <a:ea typeface="Calibri" panose="020F0502020204030204" pitchFamily="34" charset="0"/>
              <a:cs typeface="Times New Roman" panose="02020603050405020304" pitchFamily="18" charset="0"/>
            </a:rPr>
            <a:t>Ташқи</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босимнинг</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ўзгариши</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dirty="0"/>
        </a:p>
      </dgm:t>
    </dgm:pt>
    <dgm:pt modelId="{DA18AA3E-5D59-48B3-8244-2F45D1FF9B2E}" type="parTrans" cxnId="{272BFA77-F305-4458-A51B-A1FB63DDD1F4}">
      <dgm:prSet/>
      <dgm:spPr/>
      <dgm:t>
        <a:bodyPr/>
        <a:lstStyle/>
        <a:p>
          <a:endParaRPr lang="ru-RU"/>
        </a:p>
      </dgm:t>
    </dgm:pt>
    <dgm:pt modelId="{68DE2AED-CEDC-4889-8028-05627EFC47EF}" type="sibTrans" cxnId="{272BFA77-F305-4458-A51B-A1FB63DDD1F4}">
      <dgm:prSet/>
      <dgm:spPr/>
      <dgm:t>
        <a:bodyPr/>
        <a:lstStyle/>
        <a:p>
          <a:endParaRPr lang="ru-RU"/>
        </a:p>
      </dgm:t>
    </dgm:pt>
    <dgm:pt modelId="{5412D59F-C552-4437-AA15-ADFC05D457FF}">
      <dgm:prSet phldrT="[Текст]"/>
      <dgm:spPr/>
      <dgm:t>
        <a:bodyPr/>
        <a:lstStyle/>
        <a:p>
          <a:r>
            <a:rPr lang="ru-RU" dirty="0" err="1" smtClean="0">
              <a:latin typeface="Times New Roman" panose="02020603050405020304" pitchFamily="18" charset="0"/>
              <a:ea typeface="Calibri" panose="020F0502020204030204" pitchFamily="34" charset="0"/>
              <a:cs typeface="Times New Roman" panose="02020603050405020304" pitchFamily="18" charset="0"/>
            </a:rPr>
            <a:t>Ташқи</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босимтермометр</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инерцияси</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ва</a:t>
          </a:r>
          <a:r>
            <a:rPr lang="ru-RU" dirty="0" smtClean="0">
              <a:latin typeface="Times New Roman" panose="02020603050405020304" pitchFamily="18" charset="0"/>
              <a:ea typeface="Calibri" panose="020F0502020204030204" pitchFamily="34" charset="0"/>
              <a:cs typeface="Times New Roman" panose="02020603050405020304" pitchFamily="18" charset="0"/>
            </a:rPr>
            <a:t> резервуар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билан</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атроф-мухит</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ўртасидаги</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иссиқлик</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мувозанати.нинг</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r>
            <a:rPr lang="ru-RU" dirty="0" err="1" smtClean="0">
              <a:latin typeface="Times New Roman" panose="02020603050405020304" pitchFamily="18" charset="0"/>
              <a:ea typeface="Calibri" panose="020F0502020204030204" pitchFamily="34" charset="0"/>
              <a:cs typeface="Times New Roman" panose="02020603050405020304" pitchFamily="18" charset="0"/>
            </a:rPr>
            <a:t>ўзгариши</a:t>
          </a:r>
          <a:r>
            <a:rPr lang="ru-RU"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dirty="0"/>
        </a:p>
      </dgm:t>
    </dgm:pt>
    <dgm:pt modelId="{7A8F7E43-F5AC-49AB-9E67-AA71778E6B27}" type="parTrans" cxnId="{911240E7-5640-4F0E-861A-724CE67675A9}">
      <dgm:prSet/>
      <dgm:spPr/>
      <dgm:t>
        <a:bodyPr/>
        <a:lstStyle/>
        <a:p>
          <a:endParaRPr lang="ru-RU"/>
        </a:p>
      </dgm:t>
    </dgm:pt>
    <dgm:pt modelId="{31228DB2-86BD-48C7-9082-0F77E6D0F458}" type="sibTrans" cxnId="{911240E7-5640-4F0E-861A-724CE67675A9}">
      <dgm:prSet/>
      <dgm:spPr/>
      <dgm:t>
        <a:bodyPr/>
        <a:lstStyle/>
        <a:p>
          <a:endParaRPr lang="ru-RU"/>
        </a:p>
      </dgm:t>
    </dgm:pt>
    <dgm:pt modelId="{03DD5D77-EE75-4FAA-8843-3CCF0EC18011}" type="pres">
      <dgm:prSet presAssocID="{ED7EB1C8-A814-4F11-80FB-94958D4CB24C}" presName="Name0" presStyleCnt="0">
        <dgm:presLayoutVars>
          <dgm:chMax val="7"/>
          <dgm:chPref val="7"/>
          <dgm:dir/>
        </dgm:presLayoutVars>
      </dgm:prSet>
      <dgm:spPr/>
      <dgm:t>
        <a:bodyPr/>
        <a:lstStyle/>
        <a:p>
          <a:endParaRPr lang="ru-RU"/>
        </a:p>
      </dgm:t>
    </dgm:pt>
    <dgm:pt modelId="{BD90BCC6-6E89-4FDF-951E-3044B58EA550}" type="pres">
      <dgm:prSet presAssocID="{ED7EB1C8-A814-4F11-80FB-94958D4CB24C}" presName="Name1" presStyleCnt="0"/>
      <dgm:spPr/>
    </dgm:pt>
    <dgm:pt modelId="{4D008DC4-F3B3-4351-98C7-D4E284CFB6DD}" type="pres">
      <dgm:prSet presAssocID="{ED7EB1C8-A814-4F11-80FB-94958D4CB24C}" presName="cycle" presStyleCnt="0"/>
      <dgm:spPr/>
    </dgm:pt>
    <dgm:pt modelId="{43F5CD5E-4336-4A0F-8586-B7FB6BF45D81}" type="pres">
      <dgm:prSet presAssocID="{ED7EB1C8-A814-4F11-80FB-94958D4CB24C}" presName="srcNode" presStyleLbl="node1" presStyleIdx="0" presStyleCnt="5"/>
      <dgm:spPr/>
    </dgm:pt>
    <dgm:pt modelId="{6D46E11F-B354-40A9-8556-5158D9331371}" type="pres">
      <dgm:prSet presAssocID="{ED7EB1C8-A814-4F11-80FB-94958D4CB24C}" presName="conn" presStyleLbl="parChTrans1D2" presStyleIdx="0" presStyleCnt="1"/>
      <dgm:spPr/>
      <dgm:t>
        <a:bodyPr/>
        <a:lstStyle/>
        <a:p>
          <a:endParaRPr lang="ru-RU"/>
        </a:p>
      </dgm:t>
    </dgm:pt>
    <dgm:pt modelId="{661E6399-8A52-4022-B7BA-73AABF3D1B6A}" type="pres">
      <dgm:prSet presAssocID="{ED7EB1C8-A814-4F11-80FB-94958D4CB24C}" presName="extraNode" presStyleLbl="node1" presStyleIdx="0" presStyleCnt="5"/>
      <dgm:spPr/>
    </dgm:pt>
    <dgm:pt modelId="{9F1C5A35-F4DA-464E-96A1-17338518AE43}" type="pres">
      <dgm:prSet presAssocID="{ED7EB1C8-A814-4F11-80FB-94958D4CB24C}" presName="dstNode" presStyleLbl="node1" presStyleIdx="0" presStyleCnt="5"/>
      <dgm:spPr/>
    </dgm:pt>
    <dgm:pt modelId="{475BA760-AD99-48B0-89C4-5E6EB11248B4}" type="pres">
      <dgm:prSet presAssocID="{B6C85741-9DED-4947-82F0-C31D3B116D12}" presName="text_1" presStyleLbl="node1" presStyleIdx="0" presStyleCnt="5">
        <dgm:presLayoutVars>
          <dgm:bulletEnabled val="1"/>
        </dgm:presLayoutVars>
      </dgm:prSet>
      <dgm:spPr/>
      <dgm:t>
        <a:bodyPr/>
        <a:lstStyle/>
        <a:p>
          <a:endParaRPr lang="ru-RU"/>
        </a:p>
      </dgm:t>
    </dgm:pt>
    <dgm:pt modelId="{9640200A-4FF3-4016-92F4-DFE1984E83AB}" type="pres">
      <dgm:prSet presAssocID="{B6C85741-9DED-4947-82F0-C31D3B116D12}" presName="accent_1" presStyleCnt="0"/>
      <dgm:spPr/>
    </dgm:pt>
    <dgm:pt modelId="{1D8177DC-A9B0-447E-9099-7A2C9139CC6D}" type="pres">
      <dgm:prSet presAssocID="{B6C85741-9DED-4947-82F0-C31D3B116D12}" presName="accentRepeatNode" presStyleLbl="solidFgAcc1" presStyleIdx="0" presStyleCnt="5"/>
      <dgm:spPr>
        <a:solidFill>
          <a:srgbClr val="8D6374"/>
        </a:solidFill>
      </dgm:spPr>
    </dgm:pt>
    <dgm:pt modelId="{7EF9FD35-5148-472B-AD78-B81B2AED0A14}" type="pres">
      <dgm:prSet presAssocID="{3F451717-B743-4344-A09B-3FB3AE8CA17D}" presName="text_2" presStyleLbl="node1" presStyleIdx="1" presStyleCnt="5">
        <dgm:presLayoutVars>
          <dgm:bulletEnabled val="1"/>
        </dgm:presLayoutVars>
      </dgm:prSet>
      <dgm:spPr/>
      <dgm:t>
        <a:bodyPr/>
        <a:lstStyle/>
        <a:p>
          <a:endParaRPr lang="ru-RU"/>
        </a:p>
      </dgm:t>
    </dgm:pt>
    <dgm:pt modelId="{B9CDBB53-8803-444E-B437-5E4516323F8D}" type="pres">
      <dgm:prSet presAssocID="{3F451717-B743-4344-A09B-3FB3AE8CA17D}" presName="accent_2" presStyleCnt="0"/>
      <dgm:spPr/>
    </dgm:pt>
    <dgm:pt modelId="{23D7CF1F-CA83-4B7E-8454-8FBBF59E713E}" type="pres">
      <dgm:prSet presAssocID="{3F451717-B743-4344-A09B-3FB3AE8CA17D}" presName="accentRepeatNode" presStyleLbl="solidFgAcc1" presStyleIdx="1" presStyleCnt="5"/>
      <dgm:spPr>
        <a:solidFill>
          <a:srgbClr val="6F6390"/>
        </a:solidFill>
      </dgm:spPr>
    </dgm:pt>
    <dgm:pt modelId="{830E31DE-5AF1-4A65-A4A5-7CCF75D99E3E}" type="pres">
      <dgm:prSet presAssocID="{F37DD301-CC13-43DF-BABD-F080FEB37AE8}" presName="text_3" presStyleLbl="node1" presStyleIdx="2" presStyleCnt="5">
        <dgm:presLayoutVars>
          <dgm:bulletEnabled val="1"/>
        </dgm:presLayoutVars>
      </dgm:prSet>
      <dgm:spPr/>
      <dgm:t>
        <a:bodyPr/>
        <a:lstStyle/>
        <a:p>
          <a:endParaRPr lang="ru-RU"/>
        </a:p>
      </dgm:t>
    </dgm:pt>
    <dgm:pt modelId="{BE6CDB96-4BF0-496E-B779-17EFE3D8C2DD}" type="pres">
      <dgm:prSet presAssocID="{F37DD301-CC13-43DF-BABD-F080FEB37AE8}" presName="accent_3" presStyleCnt="0"/>
      <dgm:spPr/>
    </dgm:pt>
    <dgm:pt modelId="{6EDE4457-A392-4C51-B904-70EF1B4F7ABC}" type="pres">
      <dgm:prSet presAssocID="{F37DD301-CC13-43DF-BABD-F080FEB37AE8}" presName="accentRepeatNode" presStyleLbl="solidFgAcc1" presStyleIdx="2" presStyleCnt="5"/>
      <dgm:spPr>
        <a:solidFill>
          <a:srgbClr val="639491"/>
        </a:solidFill>
      </dgm:spPr>
    </dgm:pt>
    <dgm:pt modelId="{0830B5CE-7F1D-4CC9-8325-8AE338952C8A}" type="pres">
      <dgm:prSet presAssocID="{45B0156B-25DF-4E3C-9571-69D29DD79627}" presName="text_4" presStyleLbl="node1" presStyleIdx="3" presStyleCnt="5">
        <dgm:presLayoutVars>
          <dgm:bulletEnabled val="1"/>
        </dgm:presLayoutVars>
      </dgm:prSet>
      <dgm:spPr/>
      <dgm:t>
        <a:bodyPr/>
        <a:lstStyle/>
        <a:p>
          <a:endParaRPr lang="ru-RU"/>
        </a:p>
      </dgm:t>
    </dgm:pt>
    <dgm:pt modelId="{59259DC5-BEAC-48F4-B20A-1CC668BA3683}" type="pres">
      <dgm:prSet presAssocID="{45B0156B-25DF-4E3C-9571-69D29DD79627}" presName="accent_4" presStyleCnt="0"/>
      <dgm:spPr/>
    </dgm:pt>
    <dgm:pt modelId="{D809A423-4BA1-4894-9F25-173E3D061A2A}" type="pres">
      <dgm:prSet presAssocID="{45B0156B-25DF-4E3C-9571-69D29DD79627}" presName="accentRepeatNode" presStyleLbl="solidFgAcc1" presStyleIdx="3" presStyleCnt="5"/>
      <dgm:spPr>
        <a:solidFill>
          <a:srgbClr val="769762"/>
        </a:solidFill>
      </dgm:spPr>
    </dgm:pt>
    <dgm:pt modelId="{52EABB04-DC22-42A2-8AC8-D0DEFB060B17}" type="pres">
      <dgm:prSet presAssocID="{5412D59F-C552-4437-AA15-ADFC05D457FF}" presName="text_5" presStyleLbl="node1" presStyleIdx="4" presStyleCnt="5">
        <dgm:presLayoutVars>
          <dgm:bulletEnabled val="1"/>
        </dgm:presLayoutVars>
      </dgm:prSet>
      <dgm:spPr/>
      <dgm:t>
        <a:bodyPr/>
        <a:lstStyle/>
        <a:p>
          <a:endParaRPr lang="ru-RU"/>
        </a:p>
      </dgm:t>
    </dgm:pt>
    <dgm:pt modelId="{239294FB-9200-481A-BC7E-1E7DEDCC9BC9}" type="pres">
      <dgm:prSet presAssocID="{5412D59F-C552-4437-AA15-ADFC05D457FF}" presName="accent_5" presStyleCnt="0"/>
      <dgm:spPr/>
    </dgm:pt>
    <dgm:pt modelId="{6BCCEE44-BF38-47CA-AF49-A1A9DBBB2EA3}" type="pres">
      <dgm:prSet presAssocID="{5412D59F-C552-4437-AA15-ADFC05D457FF}" presName="accentRepeatNode" presStyleLbl="solidFgAcc1" presStyleIdx="4" presStyleCnt="5"/>
      <dgm:spPr>
        <a:solidFill>
          <a:srgbClr val="9B7362"/>
        </a:solidFill>
      </dgm:spPr>
    </dgm:pt>
  </dgm:ptLst>
  <dgm:cxnLst>
    <dgm:cxn modelId="{31624E46-8FC2-4778-83BB-A606F21AA5A6}" type="presOf" srcId="{F37DD301-CC13-43DF-BABD-F080FEB37AE8}" destId="{830E31DE-5AF1-4A65-A4A5-7CCF75D99E3E}" srcOrd="0" destOrd="0" presId="urn:microsoft.com/office/officeart/2008/layout/VerticalCurvedList"/>
    <dgm:cxn modelId="{A19B3731-6FF4-4526-B870-F9770F4C979F}" srcId="{ED7EB1C8-A814-4F11-80FB-94958D4CB24C}" destId="{3F451717-B743-4344-A09B-3FB3AE8CA17D}" srcOrd="1" destOrd="0" parTransId="{E0A1C4F9-DAD6-4A02-82D2-6990189112C2}" sibTransId="{E817CC92-9C34-4909-93A8-0CBEC0F79A1A}"/>
    <dgm:cxn modelId="{911240E7-5640-4F0E-861A-724CE67675A9}" srcId="{ED7EB1C8-A814-4F11-80FB-94958D4CB24C}" destId="{5412D59F-C552-4437-AA15-ADFC05D457FF}" srcOrd="4" destOrd="0" parTransId="{7A8F7E43-F5AC-49AB-9E67-AA71778E6B27}" sibTransId="{31228DB2-86BD-48C7-9082-0F77E6D0F458}"/>
    <dgm:cxn modelId="{DCC5D16E-AF50-4262-A7FB-9A70EB17900D}" type="presOf" srcId="{2C2C3EB6-ABB6-4320-BB75-BBD769CCFB7F}" destId="{6D46E11F-B354-40A9-8556-5158D9331371}" srcOrd="0" destOrd="0" presId="urn:microsoft.com/office/officeart/2008/layout/VerticalCurvedList"/>
    <dgm:cxn modelId="{967033E0-45DF-4A62-89F8-B874FB872A73}" type="presOf" srcId="{45B0156B-25DF-4E3C-9571-69D29DD79627}" destId="{0830B5CE-7F1D-4CC9-8325-8AE338952C8A}" srcOrd="0" destOrd="0" presId="urn:microsoft.com/office/officeart/2008/layout/VerticalCurvedList"/>
    <dgm:cxn modelId="{1F43CD73-F8DB-4E58-8510-F4C07F1688FB}" type="presOf" srcId="{5412D59F-C552-4437-AA15-ADFC05D457FF}" destId="{52EABB04-DC22-42A2-8AC8-D0DEFB060B17}" srcOrd="0" destOrd="0" presId="urn:microsoft.com/office/officeart/2008/layout/VerticalCurvedList"/>
    <dgm:cxn modelId="{AC3A247F-1596-42C3-BBF1-ECD87489B38A}" type="presOf" srcId="{3F451717-B743-4344-A09B-3FB3AE8CA17D}" destId="{7EF9FD35-5148-472B-AD78-B81B2AED0A14}" srcOrd="0" destOrd="0" presId="urn:microsoft.com/office/officeart/2008/layout/VerticalCurvedList"/>
    <dgm:cxn modelId="{1A03C1E0-FFED-4219-9A75-DAD982CF0BB8}" type="presOf" srcId="{B6C85741-9DED-4947-82F0-C31D3B116D12}" destId="{475BA760-AD99-48B0-89C4-5E6EB11248B4}" srcOrd="0" destOrd="0" presId="urn:microsoft.com/office/officeart/2008/layout/VerticalCurvedList"/>
    <dgm:cxn modelId="{E3D03EC0-4974-4ACD-874F-92E680736725}" srcId="{ED7EB1C8-A814-4F11-80FB-94958D4CB24C}" destId="{B6C85741-9DED-4947-82F0-C31D3B116D12}" srcOrd="0" destOrd="0" parTransId="{D36EC3F3-2AFA-4F48-A61D-E98FB98DBD59}" sibTransId="{2C2C3EB6-ABB6-4320-BB75-BBD769CCFB7F}"/>
    <dgm:cxn modelId="{412956B1-51F9-4046-B12D-3798806DEBE3}" type="presOf" srcId="{ED7EB1C8-A814-4F11-80FB-94958D4CB24C}" destId="{03DD5D77-EE75-4FAA-8843-3CCF0EC18011}" srcOrd="0" destOrd="0" presId="urn:microsoft.com/office/officeart/2008/layout/VerticalCurvedList"/>
    <dgm:cxn modelId="{BC6B5EB6-05E4-448A-B515-FB1C812DD7E1}" srcId="{ED7EB1C8-A814-4F11-80FB-94958D4CB24C}" destId="{F37DD301-CC13-43DF-BABD-F080FEB37AE8}" srcOrd="2" destOrd="0" parTransId="{4E00558D-A0CE-45A9-9263-D2DEAD241422}" sibTransId="{64A49FF1-E313-47F6-99A5-6BFC6BB529A8}"/>
    <dgm:cxn modelId="{272BFA77-F305-4458-A51B-A1FB63DDD1F4}" srcId="{ED7EB1C8-A814-4F11-80FB-94958D4CB24C}" destId="{45B0156B-25DF-4E3C-9571-69D29DD79627}" srcOrd="3" destOrd="0" parTransId="{DA18AA3E-5D59-48B3-8244-2F45D1FF9B2E}" sibTransId="{68DE2AED-CEDC-4889-8028-05627EFC47EF}"/>
    <dgm:cxn modelId="{DC717596-C368-4926-8E3E-5AC1B8002C96}" type="presParOf" srcId="{03DD5D77-EE75-4FAA-8843-3CCF0EC18011}" destId="{BD90BCC6-6E89-4FDF-951E-3044B58EA550}" srcOrd="0" destOrd="0" presId="urn:microsoft.com/office/officeart/2008/layout/VerticalCurvedList"/>
    <dgm:cxn modelId="{4C02797D-32A3-423D-A5BF-FF2BEE4FE0CA}" type="presParOf" srcId="{BD90BCC6-6E89-4FDF-951E-3044B58EA550}" destId="{4D008DC4-F3B3-4351-98C7-D4E284CFB6DD}" srcOrd="0" destOrd="0" presId="urn:microsoft.com/office/officeart/2008/layout/VerticalCurvedList"/>
    <dgm:cxn modelId="{E4C35EF3-27A6-4623-85C6-745985153C35}" type="presParOf" srcId="{4D008DC4-F3B3-4351-98C7-D4E284CFB6DD}" destId="{43F5CD5E-4336-4A0F-8586-B7FB6BF45D81}" srcOrd="0" destOrd="0" presId="urn:microsoft.com/office/officeart/2008/layout/VerticalCurvedList"/>
    <dgm:cxn modelId="{1D76145B-855F-4584-9D74-133EC1D7CA0A}" type="presParOf" srcId="{4D008DC4-F3B3-4351-98C7-D4E284CFB6DD}" destId="{6D46E11F-B354-40A9-8556-5158D9331371}" srcOrd="1" destOrd="0" presId="urn:microsoft.com/office/officeart/2008/layout/VerticalCurvedList"/>
    <dgm:cxn modelId="{00C9A851-DAE1-4332-B035-6D012B2DE2B1}" type="presParOf" srcId="{4D008DC4-F3B3-4351-98C7-D4E284CFB6DD}" destId="{661E6399-8A52-4022-B7BA-73AABF3D1B6A}" srcOrd="2" destOrd="0" presId="urn:microsoft.com/office/officeart/2008/layout/VerticalCurvedList"/>
    <dgm:cxn modelId="{1C0F672A-5D57-4601-9603-C41DE83556E7}" type="presParOf" srcId="{4D008DC4-F3B3-4351-98C7-D4E284CFB6DD}" destId="{9F1C5A35-F4DA-464E-96A1-17338518AE43}" srcOrd="3" destOrd="0" presId="urn:microsoft.com/office/officeart/2008/layout/VerticalCurvedList"/>
    <dgm:cxn modelId="{371654EC-CCBF-4649-B040-95CF60CE4F0C}" type="presParOf" srcId="{BD90BCC6-6E89-4FDF-951E-3044B58EA550}" destId="{475BA760-AD99-48B0-89C4-5E6EB11248B4}" srcOrd="1" destOrd="0" presId="urn:microsoft.com/office/officeart/2008/layout/VerticalCurvedList"/>
    <dgm:cxn modelId="{971B5ACA-05D9-4956-A5F9-D713633B42BD}" type="presParOf" srcId="{BD90BCC6-6E89-4FDF-951E-3044B58EA550}" destId="{9640200A-4FF3-4016-92F4-DFE1984E83AB}" srcOrd="2" destOrd="0" presId="urn:microsoft.com/office/officeart/2008/layout/VerticalCurvedList"/>
    <dgm:cxn modelId="{0824F5CC-24D8-4539-8260-599FC3DF4AC2}" type="presParOf" srcId="{9640200A-4FF3-4016-92F4-DFE1984E83AB}" destId="{1D8177DC-A9B0-447E-9099-7A2C9139CC6D}" srcOrd="0" destOrd="0" presId="urn:microsoft.com/office/officeart/2008/layout/VerticalCurvedList"/>
    <dgm:cxn modelId="{B7D1A125-A2CB-4098-8033-28242E635B5E}" type="presParOf" srcId="{BD90BCC6-6E89-4FDF-951E-3044B58EA550}" destId="{7EF9FD35-5148-472B-AD78-B81B2AED0A14}" srcOrd="3" destOrd="0" presId="urn:microsoft.com/office/officeart/2008/layout/VerticalCurvedList"/>
    <dgm:cxn modelId="{89F391F1-9662-4BE0-9A63-E2C8AD980532}" type="presParOf" srcId="{BD90BCC6-6E89-4FDF-951E-3044B58EA550}" destId="{B9CDBB53-8803-444E-B437-5E4516323F8D}" srcOrd="4" destOrd="0" presId="urn:microsoft.com/office/officeart/2008/layout/VerticalCurvedList"/>
    <dgm:cxn modelId="{AA38249B-0100-4CBE-9830-849023072686}" type="presParOf" srcId="{B9CDBB53-8803-444E-B437-5E4516323F8D}" destId="{23D7CF1F-CA83-4B7E-8454-8FBBF59E713E}" srcOrd="0" destOrd="0" presId="urn:microsoft.com/office/officeart/2008/layout/VerticalCurvedList"/>
    <dgm:cxn modelId="{A5AB06FA-730A-4B18-98A0-333A41D030DF}" type="presParOf" srcId="{BD90BCC6-6E89-4FDF-951E-3044B58EA550}" destId="{830E31DE-5AF1-4A65-A4A5-7CCF75D99E3E}" srcOrd="5" destOrd="0" presId="urn:microsoft.com/office/officeart/2008/layout/VerticalCurvedList"/>
    <dgm:cxn modelId="{2730D8B7-7C68-4A9F-A838-F65F8BB07912}" type="presParOf" srcId="{BD90BCC6-6E89-4FDF-951E-3044B58EA550}" destId="{BE6CDB96-4BF0-496E-B779-17EFE3D8C2DD}" srcOrd="6" destOrd="0" presId="urn:microsoft.com/office/officeart/2008/layout/VerticalCurvedList"/>
    <dgm:cxn modelId="{441CE709-7A06-4043-910B-ADA6A9E05143}" type="presParOf" srcId="{BE6CDB96-4BF0-496E-B779-17EFE3D8C2DD}" destId="{6EDE4457-A392-4C51-B904-70EF1B4F7ABC}" srcOrd="0" destOrd="0" presId="urn:microsoft.com/office/officeart/2008/layout/VerticalCurvedList"/>
    <dgm:cxn modelId="{DC9E860E-2478-4345-85DC-11A45141A87D}" type="presParOf" srcId="{BD90BCC6-6E89-4FDF-951E-3044B58EA550}" destId="{0830B5CE-7F1D-4CC9-8325-8AE338952C8A}" srcOrd="7" destOrd="0" presId="urn:microsoft.com/office/officeart/2008/layout/VerticalCurvedList"/>
    <dgm:cxn modelId="{9365AA91-2E28-4174-85D5-036282F01E48}" type="presParOf" srcId="{BD90BCC6-6E89-4FDF-951E-3044B58EA550}" destId="{59259DC5-BEAC-48F4-B20A-1CC668BA3683}" srcOrd="8" destOrd="0" presId="urn:microsoft.com/office/officeart/2008/layout/VerticalCurvedList"/>
    <dgm:cxn modelId="{6DE8C600-1652-40E4-8E80-608814D11BCD}" type="presParOf" srcId="{59259DC5-BEAC-48F4-B20A-1CC668BA3683}" destId="{D809A423-4BA1-4894-9F25-173E3D061A2A}" srcOrd="0" destOrd="0" presId="urn:microsoft.com/office/officeart/2008/layout/VerticalCurvedList"/>
    <dgm:cxn modelId="{AE48563D-3CF9-4481-8155-F9CC4A9A7C03}" type="presParOf" srcId="{BD90BCC6-6E89-4FDF-951E-3044B58EA550}" destId="{52EABB04-DC22-42A2-8AC8-D0DEFB060B17}" srcOrd="9" destOrd="0" presId="urn:microsoft.com/office/officeart/2008/layout/VerticalCurvedList"/>
    <dgm:cxn modelId="{5B5B11C9-68B6-4849-898F-F38936DC483D}" type="presParOf" srcId="{BD90BCC6-6E89-4FDF-951E-3044B58EA550}" destId="{239294FB-9200-481A-BC7E-1E7DEDCC9BC9}" srcOrd="10" destOrd="0" presId="urn:microsoft.com/office/officeart/2008/layout/VerticalCurvedList"/>
    <dgm:cxn modelId="{19ED95AA-7B3C-4D93-862F-B7708F404F4A}" type="presParOf" srcId="{239294FB-9200-481A-BC7E-1E7DEDCC9BC9}" destId="{6BCCEE44-BF38-47CA-AF49-A1A9DBBB2EA3}"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325AB3E-E26E-4784-8896-5B623B88A93D}" type="doc">
      <dgm:prSet loTypeId="urn:microsoft.com/office/officeart/2005/8/layout/vList3" loCatId="list" qsTypeId="urn:microsoft.com/office/officeart/2005/8/quickstyle/simple1" qsCatId="simple" csTypeId="urn:microsoft.com/office/officeart/2005/8/colors/colorful5" csCatId="colorful" phldr="1"/>
      <dgm:spPr/>
    </dgm:pt>
    <dgm:pt modelId="{D8D30196-03E8-4ED6-90B5-171863C23AD3}">
      <dgm:prSet phldrT="[Текст]"/>
      <dgm:spPr/>
      <dgm:t>
        <a:bodyPr/>
        <a:lstStyle/>
        <a:p>
          <a:r>
            <a:rPr lang="ru-RU" dirty="0" smtClean="0"/>
            <a:t>Ичига шкала </a:t>
          </a:r>
          <a:r>
            <a:rPr lang="ru-RU" dirty="0" err="1" smtClean="0"/>
            <a:t>жойлаштирилган</a:t>
          </a:r>
          <a:r>
            <a:rPr lang="ru-RU" dirty="0" smtClean="0"/>
            <a:t> техник </a:t>
          </a:r>
          <a:r>
            <a:rPr lang="ru-RU" dirty="0" err="1" smtClean="0"/>
            <a:t>симобли</a:t>
          </a:r>
          <a:r>
            <a:rPr lang="ru-RU" dirty="0" smtClean="0"/>
            <a:t> </a:t>
          </a:r>
          <a:r>
            <a:rPr lang="ru-RU" dirty="0" err="1" smtClean="0"/>
            <a:t>термометрлар</a:t>
          </a:r>
          <a:r>
            <a:rPr lang="ru-RU" dirty="0" smtClean="0"/>
            <a:t> </a:t>
          </a:r>
          <a:r>
            <a:rPr lang="ru-RU" dirty="0" err="1" smtClean="0"/>
            <a:t>ўлчаш</a:t>
          </a:r>
          <a:r>
            <a:rPr lang="ru-RU" dirty="0" smtClean="0"/>
            <a:t> </a:t>
          </a:r>
          <a:r>
            <a:rPr lang="ru-RU" dirty="0" err="1" smtClean="0"/>
            <a:t>диапазонлари</a:t>
          </a:r>
          <a:r>
            <a:rPr lang="ru-RU" dirty="0" smtClean="0"/>
            <a:t> </a:t>
          </a:r>
          <a:r>
            <a:rPr lang="ru-RU" dirty="0" err="1" smtClean="0"/>
            <a:t>бўйича</a:t>
          </a:r>
          <a:r>
            <a:rPr lang="ru-RU" dirty="0" smtClean="0"/>
            <a:t> 11 </a:t>
          </a:r>
          <a:r>
            <a:rPr lang="ru-RU" dirty="0" err="1" smtClean="0"/>
            <a:t>хилда</a:t>
          </a:r>
          <a:r>
            <a:rPr lang="ru-RU" dirty="0" smtClean="0"/>
            <a:t> </a:t>
          </a:r>
          <a:r>
            <a:rPr lang="ru-RU" dirty="0" err="1" smtClean="0"/>
            <a:t>чиқарилади</a:t>
          </a:r>
          <a:r>
            <a:rPr lang="ru-RU" dirty="0" smtClean="0"/>
            <a:t>:</a:t>
          </a:r>
        </a:p>
      </dgm:t>
    </dgm:pt>
    <dgm:pt modelId="{92C6D50F-B400-4B19-A4D7-5D279ABF3674}" type="parTrans" cxnId="{CA9A0A39-1575-41A5-B155-AB8484F7AB84}">
      <dgm:prSet/>
      <dgm:spPr/>
      <dgm:t>
        <a:bodyPr/>
        <a:lstStyle/>
        <a:p>
          <a:endParaRPr lang="ru-RU"/>
        </a:p>
      </dgm:t>
    </dgm:pt>
    <dgm:pt modelId="{1CFF04BD-B731-4A16-9B16-7DB926318E9C}" type="sibTrans" cxnId="{CA9A0A39-1575-41A5-B155-AB8484F7AB84}">
      <dgm:prSet/>
      <dgm:spPr/>
      <dgm:t>
        <a:bodyPr/>
        <a:lstStyle/>
        <a:p>
          <a:endParaRPr lang="ru-RU"/>
        </a:p>
      </dgm:t>
    </dgm:pt>
    <dgm:pt modelId="{543D8BE9-9C07-4CC4-9343-3DA6BB58E3E3}">
      <dgm:prSet phldrT="[Текст]"/>
      <dgm:spPr/>
      <dgm:t>
        <a:bodyPr/>
        <a:lstStyle/>
        <a:p>
          <a:r>
            <a:rPr lang="ru-RU" dirty="0" err="1" smtClean="0"/>
            <a:t>Таёқли</a:t>
          </a:r>
          <a:r>
            <a:rPr lang="ru-RU" dirty="0" smtClean="0"/>
            <a:t>, ичига шкала </a:t>
          </a:r>
          <a:r>
            <a:rPr lang="ru-RU" dirty="0" err="1" smtClean="0"/>
            <a:t>жойлаштирилган</a:t>
          </a:r>
          <a:r>
            <a:rPr lang="ru-RU" dirty="0" smtClean="0"/>
            <a:t> </a:t>
          </a:r>
          <a:r>
            <a:rPr lang="ru-RU" dirty="0" err="1" smtClean="0"/>
            <a:t>симобли</a:t>
          </a:r>
          <a:r>
            <a:rPr lang="ru-RU" dirty="0" smtClean="0"/>
            <a:t> лаборатория </a:t>
          </a:r>
          <a:r>
            <a:rPr lang="ru-RU" dirty="0" err="1" smtClean="0"/>
            <a:t>термометрлари</a:t>
          </a:r>
          <a:r>
            <a:rPr lang="ru-RU" dirty="0" smtClean="0"/>
            <a:t> - 30 дан +600</a:t>
          </a:r>
          <a:r>
            <a:rPr lang="ru-RU" baseline="30000" dirty="0" smtClean="0"/>
            <a:t>0</a:t>
          </a:r>
          <a:r>
            <a:rPr lang="ru-RU" dirty="0" smtClean="0"/>
            <a:t>С </a:t>
          </a:r>
          <a:r>
            <a:rPr lang="ru-RU" dirty="0" err="1" smtClean="0"/>
            <a:t>гача</a:t>
          </a:r>
          <a:r>
            <a:rPr lang="ru-RU" dirty="0" smtClean="0"/>
            <a:t> </a:t>
          </a:r>
          <a:r>
            <a:rPr lang="ru-RU" dirty="0" err="1" smtClean="0"/>
            <a:t>хароратни</a:t>
          </a:r>
          <a:r>
            <a:rPr lang="ru-RU" dirty="0" smtClean="0"/>
            <a:t> </a:t>
          </a:r>
          <a:r>
            <a:rPr lang="ru-RU" dirty="0" err="1" smtClean="0"/>
            <a:t>ўлчашга</a:t>
          </a:r>
          <a:r>
            <a:rPr lang="ru-RU" dirty="0" smtClean="0"/>
            <a:t> </a:t>
          </a:r>
          <a:r>
            <a:rPr lang="ru-RU" dirty="0" err="1" smtClean="0"/>
            <a:t>мўлжалланган</a:t>
          </a:r>
          <a:r>
            <a:rPr lang="ru-RU" dirty="0" smtClean="0"/>
            <a:t>, шкала </a:t>
          </a:r>
          <a:r>
            <a:rPr lang="ru-RU" dirty="0" err="1" smtClean="0"/>
            <a:t>бўлинмасининг</a:t>
          </a:r>
          <a:r>
            <a:rPr lang="ru-RU" dirty="0" smtClean="0"/>
            <a:t> </a:t>
          </a:r>
          <a:r>
            <a:rPr lang="ru-RU" dirty="0" err="1" smtClean="0"/>
            <a:t>қиймати</a:t>
          </a:r>
          <a:r>
            <a:rPr lang="ru-RU" dirty="0" smtClean="0"/>
            <a:t> 0,1 </a:t>
          </a:r>
          <a:r>
            <a:rPr lang="ru-RU" dirty="0" err="1" smtClean="0"/>
            <a:t>ва</a:t>
          </a:r>
          <a:r>
            <a:rPr lang="ru-RU" dirty="0" smtClean="0"/>
            <a:t> 2</a:t>
          </a:r>
          <a:r>
            <a:rPr lang="ru-RU" baseline="30000" dirty="0" smtClean="0"/>
            <a:t>0</a:t>
          </a:r>
          <a:r>
            <a:rPr lang="ru-RU" dirty="0" smtClean="0"/>
            <a:t>С;</a:t>
          </a:r>
          <a:endParaRPr lang="ru-RU" dirty="0"/>
        </a:p>
      </dgm:t>
    </dgm:pt>
    <dgm:pt modelId="{B26CE26C-B80B-47BA-8DAF-3D74F0AB76E9}" type="parTrans" cxnId="{8D28BA8F-A752-46DF-9BD3-B02A6E11274F}">
      <dgm:prSet/>
      <dgm:spPr/>
      <dgm:t>
        <a:bodyPr/>
        <a:lstStyle/>
        <a:p>
          <a:endParaRPr lang="ru-RU"/>
        </a:p>
      </dgm:t>
    </dgm:pt>
    <dgm:pt modelId="{91BC6606-E0AF-448F-AD13-367F32BAD733}" type="sibTrans" cxnId="{8D28BA8F-A752-46DF-9BD3-B02A6E11274F}">
      <dgm:prSet/>
      <dgm:spPr/>
      <dgm:t>
        <a:bodyPr/>
        <a:lstStyle/>
        <a:p>
          <a:endParaRPr lang="ru-RU"/>
        </a:p>
      </dgm:t>
    </dgm:pt>
    <dgm:pt modelId="{0E5509B6-256B-44C1-A653-A9C1354C7D8D}">
      <dgm:prSet phldrT="[Текст]"/>
      <dgm:spPr/>
      <dgm:t>
        <a:bodyPr/>
        <a:lstStyle/>
        <a:p>
          <a:r>
            <a:rPr lang="ru-RU" dirty="0" err="1" smtClean="0"/>
            <a:t>Суюқликли</a:t>
          </a:r>
          <a:r>
            <a:rPr lang="ru-RU" dirty="0" smtClean="0"/>
            <a:t> (</a:t>
          </a:r>
          <a:r>
            <a:rPr lang="ru-RU" dirty="0" err="1" smtClean="0"/>
            <a:t>симоблидан</a:t>
          </a:r>
          <a:r>
            <a:rPr lang="ru-RU" dirty="0" smtClean="0"/>
            <a:t> </a:t>
          </a:r>
          <a:r>
            <a:rPr lang="ru-RU" dirty="0" err="1" smtClean="0"/>
            <a:t>ташқари</a:t>
          </a:r>
          <a:r>
            <a:rPr lang="ru-RU" dirty="0" smtClean="0"/>
            <a:t>) </a:t>
          </a:r>
          <a:r>
            <a:rPr lang="ru-RU" dirty="0" err="1" smtClean="0"/>
            <a:t>термометрлар</a:t>
          </a:r>
          <a:r>
            <a:rPr lang="ru-RU" dirty="0" smtClean="0"/>
            <a:t> </a:t>
          </a:r>
          <a:r>
            <a:rPr lang="ru-RU" dirty="0" err="1" smtClean="0"/>
            <a:t>таёқли</a:t>
          </a:r>
          <a:r>
            <a:rPr lang="ru-RU" dirty="0" smtClean="0"/>
            <a:t>, </a:t>
          </a:r>
          <a:r>
            <a:rPr lang="ru-RU" dirty="0" err="1" smtClean="0"/>
            <a:t>ўлчаш</a:t>
          </a:r>
          <a:r>
            <a:rPr lang="ru-RU" dirty="0" smtClean="0"/>
            <a:t> </a:t>
          </a:r>
          <a:r>
            <a:rPr lang="ru-RU" dirty="0" err="1" smtClean="0"/>
            <a:t>чегараларини</a:t>
          </a:r>
          <a:r>
            <a:rPr lang="ru-RU" dirty="0" smtClean="0"/>
            <a:t> -200 дан +200</a:t>
          </a:r>
          <a:r>
            <a:rPr lang="ru-RU" baseline="30000" dirty="0" smtClean="0"/>
            <a:t>0</a:t>
          </a:r>
          <a:r>
            <a:rPr lang="ru-RU" dirty="0" smtClean="0"/>
            <a:t>С </a:t>
          </a:r>
          <a:r>
            <a:rPr lang="ru-RU" dirty="0" err="1" smtClean="0"/>
            <a:t>гача</a:t>
          </a:r>
          <a:r>
            <a:rPr lang="ru-RU" dirty="0" smtClean="0"/>
            <a:t> </a:t>
          </a:r>
          <a:r>
            <a:rPr lang="ru-RU" dirty="0" err="1" smtClean="0"/>
            <a:t>қилиб</a:t>
          </a:r>
          <a:r>
            <a:rPr lang="ru-RU" dirty="0" smtClean="0"/>
            <a:t> </a:t>
          </a:r>
          <a:r>
            <a:rPr lang="ru-RU" dirty="0" err="1" smtClean="0"/>
            <a:t>чиқарилади</a:t>
          </a:r>
          <a:r>
            <a:rPr lang="ru-RU" dirty="0" smtClean="0"/>
            <a:t>. Шкала </a:t>
          </a:r>
          <a:r>
            <a:rPr lang="ru-RU" dirty="0" err="1" smtClean="0"/>
            <a:t>бўлинмасининг</a:t>
          </a:r>
          <a:r>
            <a:rPr lang="ru-RU" dirty="0" smtClean="0"/>
            <a:t> </a:t>
          </a:r>
          <a:r>
            <a:rPr lang="ru-RU" dirty="0" err="1" smtClean="0"/>
            <a:t>қиймати</a:t>
          </a:r>
          <a:r>
            <a:rPr lang="ru-RU" dirty="0" smtClean="0"/>
            <a:t> 0,2 дан 5</a:t>
          </a:r>
          <a:r>
            <a:rPr lang="ru-RU" baseline="30000" dirty="0" smtClean="0"/>
            <a:t>0</a:t>
          </a:r>
          <a:r>
            <a:rPr lang="ru-RU" dirty="0" smtClean="0"/>
            <a:t>С </a:t>
          </a:r>
          <a:r>
            <a:rPr lang="ru-RU" dirty="0" err="1" smtClean="0"/>
            <a:t>гача</a:t>
          </a:r>
          <a:r>
            <a:rPr lang="ru-RU" dirty="0" smtClean="0"/>
            <a:t>.</a:t>
          </a:r>
          <a:endParaRPr lang="ru-RU" dirty="0"/>
        </a:p>
      </dgm:t>
    </dgm:pt>
    <dgm:pt modelId="{09545ADF-33A3-4415-8201-1ECD247580A0}" type="parTrans" cxnId="{17C4907A-98F8-42BF-842B-138BAA9284B6}">
      <dgm:prSet/>
      <dgm:spPr/>
      <dgm:t>
        <a:bodyPr/>
        <a:lstStyle/>
        <a:p>
          <a:endParaRPr lang="ru-RU"/>
        </a:p>
      </dgm:t>
    </dgm:pt>
    <dgm:pt modelId="{A9E1AF80-7706-4F66-9916-BC1F125E9248}" type="sibTrans" cxnId="{17C4907A-98F8-42BF-842B-138BAA9284B6}">
      <dgm:prSet/>
      <dgm:spPr/>
      <dgm:t>
        <a:bodyPr/>
        <a:lstStyle/>
        <a:p>
          <a:endParaRPr lang="ru-RU"/>
        </a:p>
      </dgm:t>
    </dgm:pt>
    <dgm:pt modelId="{599AE346-CEF8-474E-AFA2-87F90CC48A68}">
      <dgm:prSet phldrT="[Текст]"/>
      <dgm:spPr/>
      <dgm:t>
        <a:bodyPr/>
        <a:lstStyle/>
        <a:p>
          <a:r>
            <a:rPr lang="ru-RU" dirty="0" err="1" smtClean="0"/>
            <a:t>Юқори</a:t>
          </a:r>
          <a:r>
            <a:rPr lang="ru-RU" dirty="0" smtClean="0"/>
            <a:t> </a:t>
          </a:r>
          <a:r>
            <a:rPr lang="ru-RU" dirty="0" err="1" smtClean="0"/>
            <a:t>аниқликдаги</a:t>
          </a:r>
          <a:r>
            <a:rPr lang="ru-RU" dirty="0" smtClean="0"/>
            <a:t> </a:t>
          </a:r>
          <a:r>
            <a:rPr lang="ru-RU" dirty="0" err="1" smtClean="0"/>
            <a:t>симобли</a:t>
          </a:r>
          <a:r>
            <a:rPr lang="ru-RU" dirty="0" smtClean="0"/>
            <a:t> </a:t>
          </a:r>
          <a:r>
            <a:rPr lang="ru-RU" dirty="0" err="1" smtClean="0"/>
            <a:t>ва</a:t>
          </a:r>
          <a:r>
            <a:rPr lang="ru-RU" dirty="0" smtClean="0"/>
            <a:t> </a:t>
          </a:r>
          <a:r>
            <a:rPr lang="ru-RU" dirty="0" err="1" smtClean="0"/>
            <a:t>намунавий</a:t>
          </a:r>
          <a:r>
            <a:rPr lang="ru-RU" dirty="0" smtClean="0"/>
            <a:t> </a:t>
          </a:r>
          <a:r>
            <a:rPr lang="ru-RU" dirty="0" err="1" smtClean="0"/>
            <a:t>термометрлар</a:t>
          </a:r>
          <a:r>
            <a:rPr lang="ru-RU" dirty="0" smtClean="0"/>
            <a:t> </a:t>
          </a:r>
          <a:r>
            <a:rPr lang="ru-RU" dirty="0" err="1" smtClean="0"/>
            <a:t>ўлчаш</a:t>
          </a:r>
          <a:r>
            <a:rPr lang="ru-RU" dirty="0" smtClean="0"/>
            <a:t> </a:t>
          </a:r>
          <a:r>
            <a:rPr lang="ru-RU" dirty="0" err="1" smtClean="0"/>
            <a:t>чегараси</a:t>
          </a:r>
          <a:r>
            <a:rPr lang="ru-RU" dirty="0" smtClean="0"/>
            <a:t> тор </a:t>
          </a:r>
          <a:r>
            <a:rPr lang="uz-Cyrl-UZ" dirty="0" smtClean="0"/>
            <a:t>  </a:t>
          </a:r>
          <a:r>
            <a:rPr lang="ru-RU" dirty="0" smtClean="0"/>
            <a:t>(4 дан 50</a:t>
          </a:r>
          <a:r>
            <a:rPr lang="ru-RU" baseline="30000" dirty="0" smtClean="0"/>
            <a:t>0</a:t>
          </a:r>
          <a:r>
            <a:rPr lang="ru-RU" dirty="0" smtClean="0"/>
            <a:t>С </a:t>
          </a:r>
          <a:r>
            <a:rPr lang="ru-RU" dirty="0" err="1" smtClean="0"/>
            <a:t>гача</a:t>
          </a:r>
          <a:r>
            <a:rPr lang="ru-RU" dirty="0" smtClean="0"/>
            <a:t>) </a:t>
          </a:r>
          <a:r>
            <a:rPr lang="ru-RU" dirty="0" err="1" smtClean="0"/>
            <a:t>ва</a:t>
          </a:r>
          <a:r>
            <a:rPr lang="ru-RU" dirty="0" smtClean="0"/>
            <a:t> шкала </a:t>
          </a:r>
          <a:r>
            <a:rPr lang="ru-RU" dirty="0" err="1" smtClean="0"/>
            <a:t>бўлинмасининг</a:t>
          </a:r>
          <a:r>
            <a:rPr lang="ru-RU" dirty="0" smtClean="0"/>
            <a:t> </a:t>
          </a:r>
          <a:r>
            <a:rPr lang="ru-RU" dirty="0" err="1" smtClean="0"/>
            <a:t>қиймати</a:t>
          </a:r>
          <a:r>
            <a:rPr lang="ru-RU" dirty="0" smtClean="0"/>
            <a:t> 0,01 дан 0,1</a:t>
          </a:r>
          <a:r>
            <a:rPr lang="ru-RU" baseline="30000" dirty="0" smtClean="0"/>
            <a:t>0</a:t>
          </a:r>
          <a:r>
            <a:rPr lang="ru-RU" dirty="0" smtClean="0"/>
            <a:t>С </a:t>
          </a:r>
          <a:r>
            <a:rPr lang="ru-RU" dirty="0" err="1" smtClean="0"/>
            <a:t>гача</a:t>
          </a:r>
          <a:r>
            <a:rPr lang="ru-RU" dirty="0" smtClean="0"/>
            <a:t> </a:t>
          </a:r>
          <a:r>
            <a:rPr lang="ru-RU" dirty="0" err="1" smtClean="0"/>
            <a:t>қилиб</a:t>
          </a:r>
          <a:r>
            <a:rPr lang="ru-RU" dirty="0" smtClean="0"/>
            <a:t> </a:t>
          </a:r>
          <a:r>
            <a:rPr lang="ru-RU" dirty="0" err="1" smtClean="0"/>
            <a:t>чиқарилади</a:t>
          </a:r>
          <a:endParaRPr lang="ru-RU" dirty="0"/>
        </a:p>
      </dgm:t>
    </dgm:pt>
    <dgm:pt modelId="{564FB8EC-8BCB-444B-BCDC-87A3BE0538EE}" type="parTrans" cxnId="{48D1D1C5-EC72-4165-BAC7-F1815874AD20}">
      <dgm:prSet/>
      <dgm:spPr/>
      <dgm:t>
        <a:bodyPr/>
        <a:lstStyle/>
        <a:p>
          <a:endParaRPr lang="ru-RU"/>
        </a:p>
      </dgm:t>
    </dgm:pt>
    <dgm:pt modelId="{0BA7CDED-3B05-4E5F-B899-4AE1D377A2BD}" type="sibTrans" cxnId="{48D1D1C5-EC72-4165-BAC7-F1815874AD20}">
      <dgm:prSet/>
      <dgm:spPr/>
      <dgm:t>
        <a:bodyPr/>
        <a:lstStyle/>
        <a:p>
          <a:endParaRPr lang="ru-RU"/>
        </a:p>
      </dgm:t>
    </dgm:pt>
    <dgm:pt modelId="{21E96316-365A-456C-85E5-8F996E1399E7}">
      <dgm:prSet phldrT="[Текст]"/>
      <dgm:spPr/>
      <dgm:t>
        <a:bodyPr/>
        <a:lstStyle/>
        <a:p>
          <a:r>
            <a:rPr lang="ru-RU" dirty="0" err="1" smtClean="0"/>
            <a:t>Симобли</a:t>
          </a:r>
          <a:r>
            <a:rPr lang="ru-RU" dirty="0" smtClean="0"/>
            <a:t> </a:t>
          </a:r>
          <a:r>
            <a:rPr lang="ru-RU" dirty="0" err="1" smtClean="0"/>
            <a:t>электр</a:t>
          </a:r>
          <a:r>
            <a:rPr lang="ru-RU" dirty="0" smtClean="0"/>
            <a:t> </a:t>
          </a:r>
          <a:r>
            <a:rPr lang="ru-RU" dirty="0" err="1" smtClean="0"/>
            <a:t>контактли</a:t>
          </a:r>
          <a:r>
            <a:rPr lang="ru-RU" dirty="0" smtClean="0"/>
            <a:t>  </a:t>
          </a:r>
          <a:r>
            <a:rPr lang="ru-RU" dirty="0" err="1" smtClean="0"/>
            <a:t>термометрлар</a:t>
          </a:r>
          <a:r>
            <a:rPr lang="ru-RU" dirty="0" smtClean="0"/>
            <a:t> - 30</a:t>
          </a:r>
          <a:r>
            <a:rPr lang="ru-RU" baseline="30000" dirty="0" smtClean="0"/>
            <a:t>0</a:t>
          </a:r>
          <a:r>
            <a:rPr lang="ru-RU" dirty="0" smtClean="0"/>
            <a:t>С дан 300</a:t>
          </a:r>
          <a:r>
            <a:rPr lang="ru-RU" baseline="30000" dirty="0" smtClean="0"/>
            <a:t>0</a:t>
          </a:r>
          <a:r>
            <a:rPr lang="ru-RU" dirty="0" smtClean="0"/>
            <a:t>С </a:t>
          </a:r>
          <a:r>
            <a:rPr lang="ru-RU" dirty="0" err="1" smtClean="0"/>
            <a:t>гача</a:t>
          </a:r>
          <a:r>
            <a:rPr lang="ru-RU" dirty="0" smtClean="0"/>
            <a:t> </a:t>
          </a:r>
          <a:r>
            <a:rPr lang="ru-RU" dirty="0" err="1" smtClean="0"/>
            <a:t>бўлган</a:t>
          </a:r>
          <a:r>
            <a:rPr lang="ru-RU" dirty="0" smtClean="0"/>
            <a:t> </a:t>
          </a:r>
          <a:r>
            <a:rPr lang="ru-RU" dirty="0" err="1" smtClean="0"/>
            <a:t>хароратни</a:t>
          </a:r>
          <a:r>
            <a:rPr lang="ru-RU" dirty="0" smtClean="0"/>
            <a:t> </a:t>
          </a:r>
          <a:r>
            <a:rPr lang="ru-RU" dirty="0" err="1" smtClean="0"/>
            <a:t>ўлчашга</a:t>
          </a:r>
          <a:r>
            <a:rPr lang="ru-RU" dirty="0" smtClean="0"/>
            <a:t> </a:t>
          </a:r>
          <a:r>
            <a:rPr lang="ru-RU" dirty="0" err="1" smtClean="0"/>
            <a:t>мўлжаллаб</a:t>
          </a:r>
          <a:r>
            <a:rPr lang="ru-RU" dirty="0" smtClean="0"/>
            <a:t> </a:t>
          </a:r>
          <a:r>
            <a:rPr lang="ru-RU" dirty="0" err="1" smtClean="0"/>
            <a:t>чиқарилади</a:t>
          </a:r>
          <a:endParaRPr lang="ru-RU" dirty="0"/>
        </a:p>
      </dgm:t>
    </dgm:pt>
    <dgm:pt modelId="{1A997048-D686-41D2-814A-E03B009F8102}" type="parTrans" cxnId="{FBC48681-91C5-4FE0-B163-C112DE8AD261}">
      <dgm:prSet/>
      <dgm:spPr/>
      <dgm:t>
        <a:bodyPr/>
        <a:lstStyle/>
        <a:p>
          <a:endParaRPr lang="ru-RU"/>
        </a:p>
      </dgm:t>
    </dgm:pt>
    <dgm:pt modelId="{5E8806AD-C424-4E58-809B-F55BFE4ECA61}" type="sibTrans" cxnId="{FBC48681-91C5-4FE0-B163-C112DE8AD261}">
      <dgm:prSet/>
      <dgm:spPr/>
      <dgm:t>
        <a:bodyPr/>
        <a:lstStyle/>
        <a:p>
          <a:endParaRPr lang="ru-RU"/>
        </a:p>
      </dgm:t>
    </dgm:pt>
    <dgm:pt modelId="{AC152D81-8824-4646-8C82-F8631A1CA5C0}">
      <dgm:prSet phldrT="[Текст]"/>
      <dgm:spPr/>
      <dgm:t>
        <a:bodyPr/>
        <a:lstStyle/>
        <a:p>
          <a:r>
            <a:rPr lang="ru-RU" dirty="0" err="1" smtClean="0"/>
            <a:t>Махсус</a:t>
          </a:r>
          <a:r>
            <a:rPr lang="ru-RU" dirty="0" smtClean="0"/>
            <a:t> </a:t>
          </a:r>
          <a:r>
            <a:rPr lang="ru-RU" dirty="0" err="1" smtClean="0"/>
            <a:t>термометрлар</a:t>
          </a:r>
          <a:r>
            <a:rPr lang="ru-RU" dirty="0" smtClean="0"/>
            <a:t> медицина </a:t>
          </a:r>
          <a:r>
            <a:rPr lang="ru-RU" dirty="0" err="1" smtClean="0"/>
            <a:t>хизматига</a:t>
          </a:r>
          <a:r>
            <a:rPr lang="ru-RU" dirty="0" smtClean="0"/>
            <a:t> (</a:t>
          </a:r>
          <a:r>
            <a:rPr lang="ru-RU" dirty="0" err="1" smtClean="0"/>
            <a:t>максимал</a:t>
          </a:r>
          <a:r>
            <a:rPr lang="ru-RU" dirty="0" smtClean="0"/>
            <a:t>), </a:t>
          </a:r>
          <a:r>
            <a:rPr lang="ru-RU" dirty="0" err="1" smtClean="0"/>
            <a:t>метеорологик</a:t>
          </a:r>
          <a:r>
            <a:rPr lang="ru-RU" dirty="0" smtClean="0"/>
            <a:t> </a:t>
          </a:r>
          <a:r>
            <a:rPr lang="ru-RU" dirty="0" err="1" smtClean="0"/>
            <a:t>тадқиқотларга</a:t>
          </a:r>
          <a:r>
            <a:rPr lang="ru-RU" dirty="0" smtClean="0"/>
            <a:t> (</a:t>
          </a:r>
          <a:r>
            <a:rPr lang="ru-RU" dirty="0" err="1" smtClean="0"/>
            <a:t>максимал</a:t>
          </a:r>
          <a:r>
            <a:rPr lang="ru-RU" dirty="0" smtClean="0"/>
            <a:t>, </a:t>
          </a:r>
          <a:r>
            <a:rPr lang="ru-RU" dirty="0" err="1" smtClean="0"/>
            <a:t>минимал</a:t>
          </a:r>
          <a:r>
            <a:rPr lang="ru-RU" dirty="0" smtClean="0"/>
            <a:t>, </a:t>
          </a:r>
          <a:r>
            <a:rPr lang="ru-RU" dirty="0" err="1" smtClean="0"/>
            <a:t>психрометрик</a:t>
          </a:r>
          <a:r>
            <a:rPr lang="ru-RU" dirty="0" smtClean="0"/>
            <a:t>, </a:t>
          </a:r>
          <a:r>
            <a:rPr lang="ru-RU" dirty="0" err="1" smtClean="0"/>
            <a:t>тупроққа</a:t>
          </a:r>
          <a:r>
            <a:rPr lang="ru-RU" dirty="0" smtClean="0"/>
            <a:t> </a:t>
          </a:r>
          <a:r>
            <a:rPr lang="ru-RU" dirty="0" err="1" smtClean="0"/>
            <a:t>оид</a:t>
          </a:r>
          <a:r>
            <a:rPr lang="ru-RU" dirty="0" smtClean="0"/>
            <a:t> </a:t>
          </a:r>
          <a:r>
            <a:rPr lang="ru-RU" dirty="0" err="1" smtClean="0"/>
            <a:t>ва</a:t>
          </a:r>
          <a:r>
            <a:rPr lang="ru-RU" dirty="0" smtClean="0"/>
            <a:t> </a:t>
          </a:r>
          <a:r>
            <a:rPr lang="ru-RU" dirty="0" err="1" smtClean="0"/>
            <a:t>х.к</a:t>
          </a:r>
          <a:r>
            <a:rPr lang="ru-RU" dirty="0" smtClean="0"/>
            <a:t>.) </a:t>
          </a:r>
          <a:r>
            <a:rPr lang="ru-RU" dirty="0" err="1" smtClean="0"/>
            <a:t>хамда</a:t>
          </a:r>
          <a:r>
            <a:rPr lang="ru-RU" dirty="0" smtClean="0"/>
            <a:t> </a:t>
          </a:r>
          <a:r>
            <a:rPr lang="ru-RU" dirty="0" err="1" smtClean="0"/>
            <a:t>бошқа</a:t>
          </a:r>
          <a:r>
            <a:rPr lang="ru-RU" dirty="0" smtClean="0"/>
            <a:t> </a:t>
          </a:r>
          <a:r>
            <a:rPr lang="ru-RU" dirty="0" err="1" smtClean="0"/>
            <a:t>мақсадларга</a:t>
          </a:r>
          <a:r>
            <a:rPr lang="ru-RU" dirty="0" smtClean="0"/>
            <a:t> </a:t>
          </a:r>
          <a:r>
            <a:rPr lang="ru-RU" dirty="0" err="1" smtClean="0"/>
            <a:t>мўлжаллаб</a:t>
          </a:r>
          <a:r>
            <a:rPr lang="ru-RU" dirty="0" smtClean="0"/>
            <a:t> </a:t>
          </a:r>
          <a:r>
            <a:rPr lang="ru-RU" dirty="0" err="1" smtClean="0"/>
            <a:t>ишлаб</a:t>
          </a:r>
          <a:r>
            <a:rPr lang="ru-RU" dirty="0" smtClean="0"/>
            <a:t> </a:t>
          </a:r>
          <a:r>
            <a:rPr lang="ru-RU" dirty="0" err="1" smtClean="0"/>
            <a:t>чиқарилади</a:t>
          </a:r>
          <a:endParaRPr lang="ru-RU" dirty="0"/>
        </a:p>
      </dgm:t>
    </dgm:pt>
    <dgm:pt modelId="{AD75B644-2015-4971-8800-0B1C4ABC2F65}" type="parTrans" cxnId="{DA04A685-8E6F-4E9A-8724-EE5EF5E9AFEC}">
      <dgm:prSet/>
      <dgm:spPr/>
      <dgm:t>
        <a:bodyPr/>
        <a:lstStyle/>
        <a:p>
          <a:endParaRPr lang="ru-RU"/>
        </a:p>
      </dgm:t>
    </dgm:pt>
    <dgm:pt modelId="{4928BBB1-7D55-4460-BA57-B2D2DA8718AD}" type="sibTrans" cxnId="{DA04A685-8E6F-4E9A-8724-EE5EF5E9AFEC}">
      <dgm:prSet/>
      <dgm:spPr/>
      <dgm:t>
        <a:bodyPr/>
        <a:lstStyle/>
        <a:p>
          <a:endParaRPr lang="ru-RU"/>
        </a:p>
      </dgm:t>
    </dgm:pt>
    <dgm:pt modelId="{C87073A6-3E24-497E-A086-C7B96CDAD7C6}" type="pres">
      <dgm:prSet presAssocID="{6325AB3E-E26E-4784-8896-5B623B88A93D}" presName="linearFlow" presStyleCnt="0">
        <dgm:presLayoutVars>
          <dgm:dir/>
          <dgm:resizeHandles val="exact"/>
        </dgm:presLayoutVars>
      </dgm:prSet>
      <dgm:spPr/>
    </dgm:pt>
    <dgm:pt modelId="{4D3475DB-A0CF-46BC-84F7-18BE03036651}" type="pres">
      <dgm:prSet presAssocID="{D8D30196-03E8-4ED6-90B5-171863C23AD3}" presName="composite" presStyleCnt="0"/>
      <dgm:spPr/>
    </dgm:pt>
    <dgm:pt modelId="{9F5AF0B6-077D-4241-8973-5265446B5B47}" type="pres">
      <dgm:prSet presAssocID="{D8D30196-03E8-4ED6-90B5-171863C23AD3}" presName="imgShp" presStyleLbl="fgImgPlace1" presStyleIdx="0" presStyleCnt="6"/>
      <dgm:spPr>
        <a:solidFill>
          <a:srgbClr val="8D6374"/>
        </a:solidFill>
      </dgm:spPr>
    </dgm:pt>
    <dgm:pt modelId="{F6F8E264-8AA7-4373-8ED6-6EB8A10091D3}" type="pres">
      <dgm:prSet presAssocID="{D8D30196-03E8-4ED6-90B5-171863C23AD3}" presName="txShp" presStyleLbl="node1" presStyleIdx="0" presStyleCnt="6">
        <dgm:presLayoutVars>
          <dgm:bulletEnabled val="1"/>
        </dgm:presLayoutVars>
      </dgm:prSet>
      <dgm:spPr/>
      <dgm:t>
        <a:bodyPr/>
        <a:lstStyle/>
        <a:p>
          <a:endParaRPr lang="ru-RU"/>
        </a:p>
      </dgm:t>
    </dgm:pt>
    <dgm:pt modelId="{CCA5FCC6-67DD-4663-BA8F-23D284ABACF2}" type="pres">
      <dgm:prSet presAssocID="{1CFF04BD-B731-4A16-9B16-7DB926318E9C}" presName="spacing" presStyleCnt="0"/>
      <dgm:spPr/>
    </dgm:pt>
    <dgm:pt modelId="{40E1A812-30C0-436E-9BB4-C7E23D0EC1EA}" type="pres">
      <dgm:prSet presAssocID="{543D8BE9-9C07-4CC4-9343-3DA6BB58E3E3}" presName="composite" presStyleCnt="0"/>
      <dgm:spPr/>
    </dgm:pt>
    <dgm:pt modelId="{51F4B43C-FB44-4D88-990E-219CB486B607}" type="pres">
      <dgm:prSet presAssocID="{543D8BE9-9C07-4CC4-9343-3DA6BB58E3E3}" presName="imgShp" presStyleLbl="fgImgPlace1" presStyleIdx="1" presStyleCnt="6"/>
      <dgm:spPr>
        <a:solidFill>
          <a:srgbClr val="7B6390"/>
        </a:solidFill>
      </dgm:spPr>
    </dgm:pt>
    <dgm:pt modelId="{A176160A-BC30-4EB5-8304-8F24C67FD142}" type="pres">
      <dgm:prSet presAssocID="{543D8BE9-9C07-4CC4-9343-3DA6BB58E3E3}" presName="txShp" presStyleLbl="node1" presStyleIdx="1" presStyleCnt="6">
        <dgm:presLayoutVars>
          <dgm:bulletEnabled val="1"/>
        </dgm:presLayoutVars>
      </dgm:prSet>
      <dgm:spPr/>
      <dgm:t>
        <a:bodyPr/>
        <a:lstStyle/>
        <a:p>
          <a:endParaRPr lang="ru-RU"/>
        </a:p>
      </dgm:t>
    </dgm:pt>
    <dgm:pt modelId="{9FD9801F-15BB-4B23-B127-0F27D604B4CD}" type="pres">
      <dgm:prSet presAssocID="{91BC6606-E0AF-448F-AD13-367F32BAD733}" presName="spacing" presStyleCnt="0"/>
      <dgm:spPr/>
    </dgm:pt>
    <dgm:pt modelId="{3C91EF91-4C45-4BF3-9A9A-1E85A4927EBB}" type="pres">
      <dgm:prSet presAssocID="{0E5509B6-256B-44C1-A653-A9C1354C7D8D}" presName="composite" presStyleCnt="0"/>
      <dgm:spPr/>
    </dgm:pt>
    <dgm:pt modelId="{18F9C967-6711-4303-AD90-5E21645DB730}" type="pres">
      <dgm:prSet presAssocID="{0E5509B6-256B-44C1-A653-A9C1354C7D8D}" presName="imgShp" presStyleLbl="fgImgPlace1" presStyleIdx="2" presStyleCnt="6"/>
      <dgm:spPr>
        <a:solidFill>
          <a:srgbClr val="637C93"/>
        </a:solidFill>
      </dgm:spPr>
    </dgm:pt>
    <dgm:pt modelId="{621467B9-6531-49B1-AF25-E9BB72CB1AC4}" type="pres">
      <dgm:prSet presAssocID="{0E5509B6-256B-44C1-A653-A9C1354C7D8D}" presName="txShp" presStyleLbl="node1" presStyleIdx="2" presStyleCnt="6">
        <dgm:presLayoutVars>
          <dgm:bulletEnabled val="1"/>
        </dgm:presLayoutVars>
      </dgm:prSet>
      <dgm:spPr/>
      <dgm:t>
        <a:bodyPr/>
        <a:lstStyle/>
        <a:p>
          <a:endParaRPr lang="ru-RU"/>
        </a:p>
      </dgm:t>
    </dgm:pt>
    <dgm:pt modelId="{B2B29FEA-CBA2-4872-8BF3-3E147DE1915D}" type="pres">
      <dgm:prSet presAssocID="{A9E1AF80-7706-4F66-9916-BC1F125E9248}" presName="spacing" presStyleCnt="0"/>
      <dgm:spPr/>
    </dgm:pt>
    <dgm:pt modelId="{CA5C00A6-CA1F-4F48-BD08-1068694F29B4}" type="pres">
      <dgm:prSet presAssocID="{599AE346-CEF8-474E-AFA2-87F90CC48A68}" presName="composite" presStyleCnt="0"/>
      <dgm:spPr/>
    </dgm:pt>
    <dgm:pt modelId="{AE5A1C17-1399-4947-ACBE-BAEB349B0876}" type="pres">
      <dgm:prSet presAssocID="{599AE346-CEF8-474E-AFA2-87F90CC48A68}" presName="imgShp" presStyleLbl="fgImgPlace1" presStyleIdx="3" presStyleCnt="6"/>
      <dgm:spPr>
        <a:solidFill>
          <a:srgbClr val="629578"/>
        </a:solidFill>
      </dgm:spPr>
    </dgm:pt>
    <dgm:pt modelId="{DE2DBBA3-C470-454C-B9B8-DE093433D49E}" type="pres">
      <dgm:prSet presAssocID="{599AE346-CEF8-474E-AFA2-87F90CC48A68}" presName="txShp" presStyleLbl="node1" presStyleIdx="3" presStyleCnt="6">
        <dgm:presLayoutVars>
          <dgm:bulletEnabled val="1"/>
        </dgm:presLayoutVars>
      </dgm:prSet>
      <dgm:spPr/>
      <dgm:t>
        <a:bodyPr/>
        <a:lstStyle/>
        <a:p>
          <a:endParaRPr lang="ru-RU"/>
        </a:p>
      </dgm:t>
    </dgm:pt>
    <dgm:pt modelId="{4B6D4FA4-0FFE-4A89-BEBD-E49CFE3FF478}" type="pres">
      <dgm:prSet presAssocID="{0BA7CDED-3B05-4E5F-B899-4AE1D377A2BD}" presName="spacing" presStyleCnt="0"/>
      <dgm:spPr/>
    </dgm:pt>
    <dgm:pt modelId="{2FD4DB3D-AC35-43A4-A6B5-17777CAE3ECC}" type="pres">
      <dgm:prSet presAssocID="{21E96316-365A-456C-85E5-8F996E1399E7}" presName="composite" presStyleCnt="0"/>
      <dgm:spPr/>
    </dgm:pt>
    <dgm:pt modelId="{F2AD1812-3827-44D2-82E5-7A255F2A6F0B}" type="pres">
      <dgm:prSet presAssocID="{21E96316-365A-456C-85E5-8F996E1399E7}" presName="imgShp" presStyleLbl="fgImgPlace1" presStyleIdx="4" presStyleCnt="6"/>
      <dgm:spPr>
        <a:solidFill>
          <a:srgbClr val="859862"/>
        </a:solidFill>
      </dgm:spPr>
    </dgm:pt>
    <dgm:pt modelId="{29AA46E2-4A14-4A46-8D17-03EAA081FA55}" type="pres">
      <dgm:prSet presAssocID="{21E96316-365A-456C-85E5-8F996E1399E7}" presName="txShp" presStyleLbl="node1" presStyleIdx="4" presStyleCnt="6">
        <dgm:presLayoutVars>
          <dgm:bulletEnabled val="1"/>
        </dgm:presLayoutVars>
      </dgm:prSet>
      <dgm:spPr/>
      <dgm:t>
        <a:bodyPr/>
        <a:lstStyle/>
        <a:p>
          <a:endParaRPr lang="ru-RU"/>
        </a:p>
      </dgm:t>
    </dgm:pt>
    <dgm:pt modelId="{EF608137-AC6D-48C7-9B88-1D6173C1FADC}" type="pres">
      <dgm:prSet presAssocID="{5E8806AD-C424-4E58-809B-F55BFE4ECA61}" presName="spacing" presStyleCnt="0"/>
      <dgm:spPr/>
    </dgm:pt>
    <dgm:pt modelId="{96D506B6-5293-481A-805A-343CF3EACA97}" type="pres">
      <dgm:prSet presAssocID="{AC152D81-8824-4646-8C82-F8631A1CA5C0}" presName="composite" presStyleCnt="0"/>
      <dgm:spPr/>
    </dgm:pt>
    <dgm:pt modelId="{D5F62929-1452-4268-AA59-7B78D4CD18DF}" type="pres">
      <dgm:prSet presAssocID="{AC152D81-8824-4646-8C82-F8631A1CA5C0}" presName="imgShp" presStyleLbl="fgImgPlace1" presStyleIdx="5" presStyleCnt="6"/>
      <dgm:spPr>
        <a:solidFill>
          <a:srgbClr val="9B7362"/>
        </a:solidFill>
      </dgm:spPr>
    </dgm:pt>
    <dgm:pt modelId="{0DDE9508-1E51-4A8A-81E0-0C3AD2ADB7A2}" type="pres">
      <dgm:prSet presAssocID="{AC152D81-8824-4646-8C82-F8631A1CA5C0}" presName="txShp" presStyleLbl="node1" presStyleIdx="5" presStyleCnt="6">
        <dgm:presLayoutVars>
          <dgm:bulletEnabled val="1"/>
        </dgm:presLayoutVars>
      </dgm:prSet>
      <dgm:spPr/>
      <dgm:t>
        <a:bodyPr/>
        <a:lstStyle/>
        <a:p>
          <a:endParaRPr lang="ru-RU"/>
        </a:p>
      </dgm:t>
    </dgm:pt>
  </dgm:ptLst>
  <dgm:cxnLst>
    <dgm:cxn modelId="{BE19D426-68F6-4641-98F5-96531CBF6D2C}" type="presOf" srcId="{543D8BE9-9C07-4CC4-9343-3DA6BB58E3E3}" destId="{A176160A-BC30-4EB5-8304-8F24C67FD142}" srcOrd="0" destOrd="0" presId="urn:microsoft.com/office/officeart/2005/8/layout/vList3"/>
    <dgm:cxn modelId="{5072FBAB-050F-46BE-AF20-313C8EDF54CA}" type="presOf" srcId="{6325AB3E-E26E-4784-8896-5B623B88A93D}" destId="{C87073A6-3E24-497E-A086-C7B96CDAD7C6}" srcOrd="0" destOrd="0" presId="urn:microsoft.com/office/officeart/2005/8/layout/vList3"/>
    <dgm:cxn modelId="{17C4907A-98F8-42BF-842B-138BAA9284B6}" srcId="{6325AB3E-E26E-4784-8896-5B623B88A93D}" destId="{0E5509B6-256B-44C1-A653-A9C1354C7D8D}" srcOrd="2" destOrd="0" parTransId="{09545ADF-33A3-4415-8201-1ECD247580A0}" sibTransId="{A9E1AF80-7706-4F66-9916-BC1F125E9248}"/>
    <dgm:cxn modelId="{8D28BA8F-A752-46DF-9BD3-B02A6E11274F}" srcId="{6325AB3E-E26E-4784-8896-5B623B88A93D}" destId="{543D8BE9-9C07-4CC4-9343-3DA6BB58E3E3}" srcOrd="1" destOrd="0" parTransId="{B26CE26C-B80B-47BA-8DAF-3D74F0AB76E9}" sibTransId="{91BC6606-E0AF-448F-AD13-367F32BAD733}"/>
    <dgm:cxn modelId="{DA04A685-8E6F-4E9A-8724-EE5EF5E9AFEC}" srcId="{6325AB3E-E26E-4784-8896-5B623B88A93D}" destId="{AC152D81-8824-4646-8C82-F8631A1CA5C0}" srcOrd="5" destOrd="0" parTransId="{AD75B644-2015-4971-8800-0B1C4ABC2F65}" sibTransId="{4928BBB1-7D55-4460-BA57-B2D2DA8718AD}"/>
    <dgm:cxn modelId="{FBC48681-91C5-4FE0-B163-C112DE8AD261}" srcId="{6325AB3E-E26E-4784-8896-5B623B88A93D}" destId="{21E96316-365A-456C-85E5-8F996E1399E7}" srcOrd="4" destOrd="0" parTransId="{1A997048-D686-41D2-814A-E03B009F8102}" sibTransId="{5E8806AD-C424-4E58-809B-F55BFE4ECA61}"/>
    <dgm:cxn modelId="{463250EA-7010-4E6E-8E61-537AB1FC68C4}" type="presOf" srcId="{21E96316-365A-456C-85E5-8F996E1399E7}" destId="{29AA46E2-4A14-4A46-8D17-03EAA081FA55}" srcOrd="0" destOrd="0" presId="urn:microsoft.com/office/officeart/2005/8/layout/vList3"/>
    <dgm:cxn modelId="{4884E2D6-69F7-41BB-82E0-34C6F89966BE}" type="presOf" srcId="{AC152D81-8824-4646-8C82-F8631A1CA5C0}" destId="{0DDE9508-1E51-4A8A-81E0-0C3AD2ADB7A2}" srcOrd="0" destOrd="0" presId="urn:microsoft.com/office/officeart/2005/8/layout/vList3"/>
    <dgm:cxn modelId="{82EE8CD9-1200-40E5-BDA1-181C3AFF208D}" type="presOf" srcId="{599AE346-CEF8-474E-AFA2-87F90CC48A68}" destId="{DE2DBBA3-C470-454C-B9B8-DE093433D49E}" srcOrd="0" destOrd="0" presId="urn:microsoft.com/office/officeart/2005/8/layout/vList3"/>
    <dgm:cxn modelId="{CA9A0A39-1575-41A5-B155-AB8484F7AB84}" srcId="{6325AB3E-E26E-4784-8896-5B623B88A93D}" destId="{D8D30196-03E8-4ED6-90B5-171863C23AD3}" srcOrd="0" destOrd="0" parTransId="{92C6D50F-B400-4B19-A4D7-5D279ABF3674}" sibTransId="{1CFF04BD-B731-4A16-9B16-7DB926318E9C}"/>
    <dgm:cxn modelId="{DABA0710-DBC7-404D-8BD9-1A1F49DD46E7}" type="presOf" srcId="{0E5509B6-256B-44C1-A653-A9C1354C7D8D}" destId="{621467B9-6531-49B1-AF25-E9BB72CB1AC4}" srcOrd="0" destOrd="0" presId="urn:microsoft.com/office/officeart/2005/8/layout/vList3"/>
    <dgm:cxn modelId="{826C9C63-0EEA-4D17-9E97-4D8405AAAEB6}" type="presOf" srcId="{D8D30196-03E8-4ED6-90B5-171863C23AD3}" destId="{F6F8E264-8AA7-4373-8ED6-6EB8A10091D3}" srcOrd="0" destOrd="0" presId="urn:microsoft.com/office/officeart/2005/8/layout/vList3"/>
    <dgm:cxn modelId="{48D1D1C5-EC72-4165-BAC7-F1815874AD20}" srcId="{6325AB3E-E26E-4784-8896-5B623B88A93D}" destId="{599AE346-CEF8-474E-AFA2-87F90CC48A68}" srcOrd="3" destOrd="0" parTransId="{564FB8EC-8BCB-444B-BCDC-87A3BE0538EE}" sibTransId="{0BA7CDED-3B05-4E5F-B899-4AE1D377A2BD}"/>
    <dgm:cxn modelId="{690D1E56-283A-427C-8E4D-E62E852E0D35}" type="presParOf" srcId="{C87073A6-3E24-497E-A086-C7B96CDAD7C6}" destId="{4D3475DB-A0CF-46BC-84F7-18BE03036651}" srcOrd="0" destOrd="0" presId="urn:microsoft.com/office/officeart/2005/8/layout/vList3"/>
    <dgm:cxn modelId="{196C2615-4816-48BD-AC3C-75A3119B59E7}" type="presParOf" srcId="{4D3475DB-A0CF-46BC-84F7-18BE03036651}" destId="{9F5AF0B6-077D-4241-8973-5265446B5B47}" srcOrd="0" destOrd="0" presId="urn:microsoft.com/office/officeart/2005/8/layout/vList3"/>
    <dgm:cxn modelId="{A6BEAF28-8CA6-40BC-89FF-78816831CD6C}" type="presParOf" srcId="{4D3475DB-A0CF-46BC-84F7-18BE03036651}" destId="{F6F8E264-8AA7-4373-8ED6-6EB8A10091D3}" srcOrd="1" destOrd="0" presId="urn:microsoft.com/office/officeart/2005/8/layout/vList3"/>
    <dgm:cxn modelId="{042E3D19-BB56-449B-8D98-CA0C27CDCD17}" type="presParOf" srcId="{C87073A6-3E24-497E-A086-C7B96CDAD7C6}" destId="{CCA5FCC6-67DD-4663-BA8F-23D284ABACF2}" srcOrd="1" destOrd="0" presId="urn:microsoft.com/office/officeart/2005/8/layout/vList3"/>
    <dgm:cxn modelId="{891BB8FD-B835-4129-9183-16BF8D7BAC1D}" type="presParOf" srcId="{C87073A6-3E24-497E-A086-C7B96CDAD7C6}" destId="{40E1A812-30C0-436E-9BB4-C7E23D0EC1EA}" srcOrd="2" destOrd="0" presId="urn:microsoft.com/office/officeart/2005/8/layout/vList3"/>
    <dgm:cxn modelId="{ED333FBE-DCD9-40D0-A0E1-92F2A2EF4539}" type="presParOf" srcId="{40E1A812-30C0-436E-9BB4-C7E23D0EC1EA}" destId="{51F4B43C-FB44-4D88-990E-219CB486B607}" srcOrd="0" destOrd="0" presId="urn:microsoft.com/office/officeart/2005/8/layout/vList3"/>
    <dgm:cxn modelId="{29E35DCC-59C6-430A-86A4-17209D2C697F}" type="presParOf" srcId="{40E1A812-30C0-436E-9BB4-C7E23D0EC1EA}" destId="{A176160A-BC30-4EB5-8304-8F24C67FD142}" srcOrd="1" destOrd="0" presId="urn:microsoft.com/office/officeart/2005/8/layout/vList3"/>
    <dgm:cxn modelId="{72F77D82-7F08-4794-8D94-EA9197EB0211}" type="presParOf" srcId="{C87073A6-3E24-497E-A086-C7B96CDAD7C6}" destId="{9FD9801F-15BB-4B23-B127-0F27D604B4CD}" srcOrd="3" destOrd="0" presId="urn:microsoft.com/office/officeart/2005/8/layout/vList3"/>
    <dgm:cxn modelId="{BC7114B1-F983-417F-B3AD-483DE17C9808}" type="presParOf" srcId="{C87073A6-3E24-497E-A086-C7B96CDAD7C6}" destId="{3C91EF91-4C45-4BF3-9A9A-1E85A4927EBB}" srcOrd="4" destOrd="0" presId="urn:microsoft.com/office/officeart/2005/8/layout/vList3"/>
    <dgm:cxn modelId="{4CD87987-180F-4F5F-9756-0BBCE2386C02}" type="presParOf" srcId="{3C91EF91-4C45-4BF3-9A9A-1E85A4927EBB}" destId="{18F9C967-6711-4303-AD90-5E21645DB730}" srcOrd="0" destOrd="0" presId="urn:microsoft.com/office/officeart/2005/8/layout/vList3"/>
    <dgm:cxn modelId="{7BED50BC-939E-493D-AC57-0C2B712FBC7D}" type="presParOf" srcId="{3C91EF91-4C45-4BF3-9A9A-1E85A4927EBB}" destId="{621467B9-6531-49B1-AF25-E9BB72CB1AC4}" srcOrd="1" destOrd="0" presId="urn:microsoft.com/office/officeart/2005/8/layout/vList3"/>
    <dgm:cxn modelId="{9DCF506D-1502-4838-B4B0-30AAC54AE78F}" type="presParOf" srcId="{C87073A6-3E24-497E-A086-C7B96CDAD7C6}" destId="{B2B29FEA-CBA2-4872-8BF3-3E147DE1915D}" srcOrd="5" destOrd="0" presId="urn:microsoft.com/office/officeart/2005/8/layout/vList3"/>
    <dgm:cxn modelId="{C5F31231-379B-4168-B1A2-C5E622445222}" type="presParOf" srcId="{C87073A6-3E24-497E-A086-C7B96CDAD7C6}" destId="{CA5C00A6-CA1F-4F48-BD08-1068694F29B4}" srcOrd="6" destOrd="0" presId="urn:microsoft.com/office/officeart/2005/8/layout/vList3"/>
    <dgm:cxn modelId="{5F60650D-9CC0-4AF4-A1CF-9B5F0F4475E6}" type="presParOf" srcId="{CA5C00A6-CA1F-4F48-BD08-1068694F29B4}" destId="{AE5A1C17-1399-4947-ACBE-BAEB349B0876}" srcOrd="0" destOrd="0" presId="urn:microsoft.com/office/officeart/2005/8/layout/vList3"/>
    <dgm:cxn modelId="{AF0E9973-24C5-4318-9D00-F1A062BDF85B}" type="presParOf" srcId="{CA5C00A6-CA1F-4F48-BD08-1068694F29B4}" destId="{DE2DBBA3-C470-454C-B9B8-DE093433D49E}" srcOrd="1" destOrd="0" presId="urn:microsoft.com/office/officeart/2005/8/layout/vList3"/>
    <dgm:cxn modelId="{ABE62E54-2ED1-493C-9ADB-27EBB2EAEA6B}" type="presParOf" srcId="{C87073A6-3E24-497E-A086-C7B96CDAD7C6}" destId="{4B6D4FA4-0FFE-4A89-BEBD-E49CFE3FF478}" srcOrd="7" destOrd="0" presId="urn:microsoft.com/office/officeart/2005/8/layout/vList3"/>
    <dgm:cxn modelId="{77EE7B4B-21D5-4BF4-9630-61044E949763}" type="presParOf" srcId="{C87073A6-3E24-497E-A086-C7B96CDAD7C6}" destId="{2FD4DB3D-AC35-43A4-A6B5-17777CAE3ECC}" srcOrd="8" destOrd="0" presId="urn:microsoft.com/office/officeart/2005/8/layout/vList3"/>
    <dgm:cxn modelId="{19274C7F-1355-48D1-8ED1-341542E83A4A}" type="presParOf" srcId="{2FD4DB3D-AC35-43A4-A6B5-17777CAE3ECC}" destId="{F2AD1812-3827-44D2-82E5-7A255F2A6F0B}" srcOrd="0" destOrd="0" presId="urn:microsoft.com/office/officeart/2005/8/layout/vList3"/>
    <dgm:cxn modelId="{F56291A7-FD57-4A2E-9FF4-6E96AC243966}" type="presParOf" srcId="{2FD4DB3D-AC35-43A4-A6B5-17777CAE3ECC}" destId="{29AA46E2-4A14-4A46-8D17-03EAA081FA55}" srcOrd="1" destOrd="0" presId="urn:microsoft.com/office/officeart/2005/8/layout/vList3"/>
    <dgm:cxn modelId="{441CF323-A855-4560-8B19-C21F7D906A8F}" type="presParOf" srcId="{C87073A6-3E24-497E-A086-C7B96CDAD7C6}" destId="{EF608137-AC6D-48C7-9B88-1D6173C1FADC}" srcOrd="9" destOrd="0" presId="urn:microsoft.com/office/officeart/2005/8/layout/vList3"/>
    <dgm:cxn modelId="{553457C9-0F81-4496-8521-3E78D011F96E}" type="presParOf" srcId="{C87073A6-3E24-497E-A086-C7B96CDAD7C6}" destId="{96D506B6-5293-481A-805A-343CF3EACA97}" srcOrd="10" destOrd="0" presId="urn:microsoft.com/office/officeart/2005/8/layout/vList3"/>
    <dgm:cxn modelId="{A057F646-F919-4FCB-85CD-316EBEA4F653}" type="presParOf" srcId="{96D506B6-5293-481A-805A-343CF3EACA97}" destId="{D5F62929-1452-4268-AA59-7B78D4CD18DF}" srcOrd="0" destOrd="0" presId="urn:microsoft.com/office/officeart/2005/8/layout/vList3"/>
    <dgm:cxn modelId="{BC5422BF-E8AD-465D-BB99-A2ADB8B81001}" type="presParOf" srcId="{96D506B6-5293-481A-805A-343CF3EACA97}" destId="{0DDE9508-1E51-4A8A-81E0-0C3AD2ADB7A2}" srcOrd="1"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46E11F-B354-40A9-8556-5158D9331371}">
      <dsp:nvSpPr>
        <dsp:cNvPr id="0" name=""/>
        <dsp:cNvSpPr/>
      </dsp:nvSpPr>
      <dsp:spPr>
        <a:xfrm>
          <a:off x="-6126981" y="-937410"/>
          <a:ext cx="7293488" cy="7293488"/>
        </a:xfrm>
        <a:prstGeom prst="blockArc">
          <a:avLst>
            <a:gd name="adj1" fmla="val 18900000"/>
            <a:gd name="adj2" fmla="val 2700000"/>
            <a:gd name="adj3" fmla="val 296"/>
          </a:avLst>
        </a:prstGeom>
        <a:noFill/>
        <a:ln w="13970" cap="flat" cmpd="sng" algn="ctr">
          <a:solidFill>
            <a:schemeClr val="accent6">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75BA760-AD99-48B0-89C4-5E6EB11248B4}">
      <dsp:nvSpPr>
        <dsp:cNvPr id="0" name=""/>
        <dsp:cNvSpPr/>
      </dsp:nvSpPr>
      <dsp:spPr>
        <a:xfrm>
          <a:off x="509717" y="338558"/>
          <a:ext cx="10062838" cy="677550"/>
        </a:xfrm>
        <a:prstGeom prst="rect">
          <a:avLst/>
        </a:prstGeom>
        <a:solidFill>
          <a:schemeClr val="accent5">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53340" rIns="53340" bIns="53340" numCol="1" spcCol="1270" anchor="ctr" anchorCtr="0">
          <a:noAutofit/>
        </a:bodyPr>
        <a:lstStyle/>
        <a:p>
          <a:pPr lvl="0" algn="l" defTabSz="933450">
            <a:lnSpc>
              <a:spcPct val="90000"/>
            </a:lnSpc>
            <a:spcBef>
              <a:spcPct val="0"/>
            </a:spcBef>
            <a:spcAft>
              <a:spcPct val="35000"/>
            </a:spcAft>
          </a:pP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Текширилмаган</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шкала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бўлинмалари</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учун</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киритиладиган</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тузатиш</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қийматининг</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ноаниқлиги</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sz="2100" kern="1200" dirty="0"/>
        </a:p>
      </dsp:txBody>
      <dsp:txXfrm>
        <a:off x="509717" y="338558"/>
        <a:ext cx="10062838" cy="677550"/>
      </dsp:txXfrm>
    </dsp:sp>
    <dsp:sp modelId="{1D8177DC-A9B0-447E-9099-7A2C9139CC6D}">
      <dsp:nvSpPr>
        <dsp:cNvPr id="0" name=""/>
        <dsp:cNvSpPr/>
      </dsp:nvSpPr>
      <dsp:spPr>
        <a:xfrm>
          <a:off x="86248" y="253864"/>
          <a:ext cx="846937" cy="846937"/>
        </a:xfrm>
        <a:prstGeom prst="ellipse">
          <a:avLst/>
        </a:prstGeom>
        <a:solidFill>
          <a:srgbClr val="8D6374"/>
        </a:solidFill>
        <a:ln w="1397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EF9FD35-5148-472B-AD78-B81B2AED0A14}">
      <dsp:nvSpPr>
        <dsp:cNvPr id="0" name=""/>
        <dsp:cNvSpPr/>
      </dsp:nvSpPr>
      <dsp:spPr>
        <a:xfrm>
          <a:off x="995230" y="1354558"/>
          <a:ext cx="9577325" cy="677550"/>
        </a:xfrm>
        <a:prstGeom prst="rect">
          <a:avLst/>
        </a:prstGeom>
        <a:solidFill>
          <a:schemeClr val="accent5">
            <a:hueOff val="-4767289"/>
            <a:satOff val="1257"/>
            <a:lumOff val="637"/>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53340" rIns="53340" bIns="53340" numCol="1" spcCol="1270" anchor="ctr" anchorCtr="0">
          <a:noAutofit/>
        </a:bodyPr>
        <a:lstStyle/>
        <a:p>
          <a:pPr lvl="0" algn="l" defTabSz="933450">
            <a:lnSpc>
              <a:spcPct val="90000"/>
            </a:lnSpc>
            <a:spcBef>
              <a:spcPct val="0"/>
            </a:spcBef>
            <a:spcAft>
              <a:spcPct val="35000"/>
            </a:spcAft>
          </a:pP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Шкала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нол</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нуқтасининг</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ўзгариши</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sz="2100" kern="1200" dirty="0"/>
        </a:p>
      </dsp:txBody>
      <dsp:txXfrm>
        <a:off x="995230" y="1354558"/>
        <a:ext cx="9577325" cy="677550"/>
      </dsp:txXfrm>
    </dsp:sp>
    <dsp:sp modelId="{23D7CF1F-CA83-4B7E-8454-8FBBF59E713E}">
      <dsp:nvSpPr>
        <dsp:cNvPr id="0" name=""/>
        <dsp:cNvSpPr/>
      </dsp:nvSpPr>
      <dsp:spPr>
        <a:xfrm>
          <a:off x="571761" y="1269864"/>
          <a:ext cx="846937" cy="846937"/>
        </a:xfrm>
        <a:prstGeom prst="ellipse">
          <a:avLst/>
        </a:prstGeom>
        <a:solidFill>
          <a:srgbClr val="6F6390"/>
        </a:solidFill>
        <a:ln w="13970" cap="flat" cmpd="sng" algn="ctr">
          <a:solidFill>
            <a:schemeClr val="accent5">
              <a:hueOff val="-4767289"/>
              <a:satOff val="1257"/>
              <a:lumOff val="637"/>
              <a:alphaOff val="0"/>
            </a:schemeClr>
          </a:solidFill>
          <a:prstDash val="solid"/>
        </a:ln>
        <a:effectLst/>
      </dsp:spPr>
      <dsp:style>
        <a:lnRef idx="2">
          <a:scrgbClr r="0" g="0" b="0"/>
        </a:lnRef>
        <a:fillRef idx="1">
          <a:scrgbClr r="0" g="0" b="0"/>
        </a:fillRef>
        <a:effectRef idx="0">
          <a:scrgbClr r="0" g="0" b="0"/>
        </a:effectRef>
        <a:fontRef idx="minor"/>
      </dsp:style>
    </dsp:sp>
    <dsp:sp modelId="{830E31DE-5AF1-4A65-A4A5-7CCF75D99E3E}">
      <dsp:nvSpPr>
        <dsp:cNvPr id="0" name=""/>
        <dsp:cNvSpPr/>
      </dsp:nvSpPr>
      <dsp:spPr>
        <a:xfrm>
          <a:off x="1144243" y="2370558"/>
          <a:ext cx="9428312" cy="677550"/>
        </a:xfrm>
        <a:prstGeom prst="rect">
          <a:avLst/>
        </a:prstGeom>
        <a:solidFill>
          <a:schemeClr val="accent5">
            <a:hueOff val="-9534578"/>
            <a:satOff val="2515"/>
            <a:lumOff val="1275"/>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53340" rIns="53340" bIns="53340" numCol="1" spcCol="1270" anchor="ctr" anchorCtr="0">
          <a:noAutofit/>
        </a:bodyPr>
        <a:lstStyle/>
        <a:p>
          <a:pPr lvl="0" algn="l" defTabSz="933450">
            <a:lnSpc>
              <a:spcPct val="90000"/>
            </a:lnSpc>
            <a:spcBef>
              <a:spcPct val="0"/>
            </a:spcBef>
            <a:spcAft>
              <a:spcPct val="35000"/>
            </a:spcAft>
          </a:pP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Ўлчанаётган</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мухитга</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термометр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кириш</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чуқурлигининг</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бир</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хилда</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сақланмаслиги</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sz="2100" kern="1200" dirty="0"/>
        </a:p>
      </dsp:txBody>
      <dsp:txXfrm>
        <a:off x="1144243" y="2370558"/>
        <a:ext cx="9428312" cy="677550"/>
      </dsp:txXfrm>
    </dsp:sp>
    <dsp:sp modelId="{6EDE4457-A392-4C51-B904-70EF1B4F7ABC}">
      <dsp:nvSpPr>
        <dsp:cNvPr id="0" name=""/>
        <dsp:cNvSpPr/>
      </dsp:nvSpPr>
      <dsp:spPr>
        <a:xfrm>
          <a:off x="720774" y="2285864"/>
          <a:ext cx="846937" cy="846937"/>
        </a:xfrm>
        <a:prstGeom prst="ellipse">
          <a:avLst/>
        </a:prstGeom>
        <a:solidFill>
          <a:srgbClr val="639491"/>
        </a:solidFill>
        <a:ln w="13970" cap="flat" cmpd="sng" algn="ctr">
          <a:solidFill>
            <a:schemeClr val="accent5">
              <a:hueOff val="-9534578"/>
              <a:satOff val="2515"/>
              <a:lumOff val="1275"/>
              <a:alphaOff val="0"/>
            </a:schemeClr>
          </a:solidFill>
          <a:prstDash val="solid"/>
        </a:ln>
        <a:effectLst/>
      </dsp:spPr>
      <dsp:style>
        <a:lnRef idx="2">
          <a:scrgbClr r="0" g="0" b="0"/>
        </a:lnRef>
        <a:fillRef idx="1">
          <a:scrgbClr r="0" g="0" b="0"/>
        </a:fillRef>
        <a:effectRef idx="0">
          <a:scrgbClr r="0" g="0" b="0"/>
        </a:effectRef>
        <a:fontRef idx="minor"/>
      </dsp:style>
    </dsp:sp>
    <dsp:sp modelId="{0830B5CE-7F1D-4CC9-8325-8AE338952C8A}">
      <dsp:nvSpPr>
        <dsp:cNvPr id="0" name=""/>
        <dsp:cNvSpPr/>
      </dsp:nvSpPr>
      <dsp:spPr>
        <a:xfrm>
          <a:off x="995230" y="3386558"/>
          <a:ext cx="9577325" cy="677550"/>
        </a:xfrm>
        <a:prstGeom prst="rect">
          <a:avLst/>
        </a:prstGeom>
        <a:solidFill>
          <a:schemeClr val="accent5">
            <a:hueOff val="-14301867"/>
            <a:satOff val="3772"/>
            <a:lumOff val="1912"/>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53340" rIns="53340" bIns="53340" numCol="1" spcCol="1270" anchor="ctr" anchorCtr="0">
          <a:noAutofit/>
        </a:bodyPr>
        <a:lstStyle/>
        <a:p>
          <a:pPr lvl="0" algn="l" defTabSz="933450">
            <a:lnSpc>
              <a:spcPct val="90000"/>
            </a:lnSpc>
            <a:spcBef>
              <a:spcPct val="0"/>
            </a:spcBef>
            <a:spcAft>
              <a:spcPct val="35000"/>
            </a:spcAft>
          </a:pP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Ташқи</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босимнинг</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ўзгариши</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sz="2100" kern="1200" dirty="0"/>
        </a:p>
      </dsp:txBody>
      <dsp:txXfrm>
        <a:off x="995230" y="3386558"/>
        <a:ext cx="9577325" cy="677550"/>
      </dsp:txXfrm>
    </dsp:sp>
    <dsp:sp modelId="{D809A423-4BA1-4894-9F25-173E3D061A2A}">
      <dsp:nvSpPr>
        <dsp:cNvPr id="0" name=""/>
        <dsp:cNvSpPr/>
      </dsp:nvSpPr>
      <dsp:spPr>
        <a:xfrm>
          <a:off x="571761" y="3301864"/>
          <a:ext cx="846937" cy="846937"/>
        </a:xfrm>
        <a:prstGeom prst="ellipse">
          <a:avLst/>
        </a:prstGeom>
        <a:solidFill>
          <a:srgbClr val="769762"/>
        </a:solidFill>
        <a:ln w="13970" cap="flat" cmpd="sng" algn="ctr">
          <a:solidFill>
            <a:schemeClr val="accent5">
              <a:hueOff val="-14301867"/>
              <a:satOff val="3772"/>
              <a:lumOff val="1912"/>
              <a:alphaOff val="0"/>
            </a:schemeClr>
          </a:solidFill>
          <a:prstDash val="solid"/>
        </a:ln>
        <a:effectLst/>
      </dsp:spPr>
      <dsp:style>
        <a:lnRef idx="2">
          <a:scrgbClr r="0" g="0" b="0"/>
        </a:lnRef>
        <a:fillRef idx="1">
          <a:scrgbClr r="0" g="0" b="0"/>
        </a:fillRef>
        <a:effectRef idx="0">
          <a:scrgbClr r="0" g="0" b="0"/>
        </a:effectRef>
        <a:fontRef idx="minor"/>
      </dsp:style>
    </dsp:sp>
    <dsp:sp modelId="{52EABB04-DC22-42A2-8AC8-D0DEFB060B17}">
      <dsp:nvSpPr>
        <dsp:cNvPr id="0" name=""/>
        <dsp:cNvSpPr/>
      </dsp:nvSpPr>
      <dsp:spPr>
        <a:xfrm>
          <a:off x="509717" y="4402558"/>
          <a:ext cx="10062838" cy="677550"/>
        </a:xfrm>
        <a:prstGeom prst="rect">
          <a:avLst/>
        </a:prstGeom>
        <a:solidFill>
          <a:schemeClr val="accent5">
            <a:hueOff val="-19069156"/>
            <a:satOff val="5029"/>
            <a:lumOff val="2549"/>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7805" tIns="53340" rIns="53340" bIns="53340" numCol="1" spcCol="1270" anchor="ctr" anchorCtr="0">
          <a:noAutofit/>
        </a:bodyPr>
        <a:lstStyle/>
        <a:p>
          <a:pPr lvl="0" algn="l" defTabSz="933450">
            <a:lnSpc>
              <a:spcPct val="90000"/>
            </a:lnSpc>
            <a:spcBef>
              <a:spcPct val="0"/>
            </a:spcBef>
            <a:spcAft>
              <a:spcPct val="35000"/>
            </a:spcAft>
          </a:pP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Ташқи</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босимтермометр</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инерцияси</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ва</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резервуар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билан</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атроф-мухит</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ўртасидаги</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иссиқлик</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мувозанати.нинг</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r>
            <a:rPr lang="ru-RU" sz="2100" kern="1200" dirty="0" err="1" smtClean="0">
              <a:latin typeface="Times New Roman" panose="02020603050405020304" pitchFamily="18" charset="0"/>
              <a:ea typeface="Calibri" panose="020F0502020204030204" pitchFamily="34" charset="0"/>
              <a:cs typeface="Times New Roman" panose="02020603050405020304" pitchFamily="18" charset="0"/>
            </a:rPr>
            <a:t>ўзгариши</a:t>
          </a:r>
          <a:r>
            <a:rPr lang="ru-RU" sz="2100" kern="1200" dirty="0" smtClean="0">
              <a:latin typeface="Times New Roman" panose="02020603050405020304" pitchFamily="18" charset="0"/>
              <a:ea typeface="Calibri" panose="020F0502020204030204" pitchFamily="34" charset="0"/>
              <a:cs typeface="Times New Roman" panose="02020603050405020304" pitchFamily="18" charset="0"/>
            </a:rPr>
            <a:t>; </a:t>
          </a:r>
          <a:endParaRPr lang="ru-RU" sz="2100" kern="1200" dirty="0"/>
        </a:p>
      </dsp:txBody>
      <dsp:txXfrm>
        <a:off x="509717" y="4402558"/>
        <a:ext cx="10062838" cy="677550"/>
      </dsp:txXfrm>
    </dsp:sp>
    <dsp:sp modelId="{6BCCEE44-BF38-47CA-AF49-A1A9DBBB2EA3}">
      <dsp:nvSpPr>
        <dsp:cNvPr id="0" name=""/>
        <dsp:cNvSpPr/>
      </dsp:nvSpPr>
      <dsp:spPr>
        <a:xfrm>
          <a:off x="86248" y="4317864"/>
          <a:ext cx="846937" cy="846937"/>
        </a:xfrm>
        <a:prstGeom prst="ellipse">
          <a:avLst/>
        </a:prstGeom>
        <a:solidFill>
          <a:srgbClr val="9B7362"/>
        </a:solidFill>
        <a:ln w="13970" cap="flat" cmpd="sng" algn="ctr">
          <a:solidFill>
            <a:schemeClr val="accent5">
              <a:hueOff val="-19069156"/>
              <a:satOff val="5029"/>
              <a:lumOff val="2549"/>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F8E264-8AA7-4373-8ED6-6EB8A10091D3}">
      <dsp:nvSpPr>
        <dsp:cNvPr id="0" name=""/>
        <dsp:cNvSpPr/>
      </dsp:nvSpPr>
      <dsp:spPr>
        <a:xfrm rot="10800000">
          <a:off x="2841406" y="4507"/>
          <a:ext cx="10559891" cy="726338"/>
        </a:xfrm>
        <a:prstGeom prst="homePlate">
          <a:avLst/>
        </a:prstGeom>
        <a:solidFill>
          <a:schemeClr val="accent5">
            <a:hueOff val="0"/>
            <a:satOff val="0"/>
            <a:lumOff val="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0295" tIns="57150" rIns="106680" bIns="57150" numCol="1" spcCol="1270" anchor="ctr" anchorCtr="0">
          <a:noAutofit/>
        </a:bodyPr>
        <a:lstStyle/>
        <a:p>
          <a:pPr lvl="0" algn="ctr" defTabSz="666750">
            <a:lnSpc>
              <a:spcPct val="90000"/>
            </a:lnSpc>
            <a:spcBef>
              <a:spcPct val="0"/>
            </a:spcBef>
            <a:spcAft>
              <a:spcPct val="35000"/>
            </a:spcAft>
          </a:pPr>
          <a:r>
            <a:rPr lang="ru-RU" sz="1500" kern="1200" dirty="0" smtClean="0"/>
            <a:t>Ичига шкала </a:t>
          </a:r>
          <a:r>
            <a:rPr lang="ru-RU" sz="1500" kern="1200" dirty="0" err="1" smtClean="0"/>
            <a:t>жойлаштирилган</a:t>
          </a:r>
          <a:r>
            <a:rPr lang="ru-RU" sz="1500" kern="1200" dirty="0" smtClean="0"/>
            <a:t> техник </a:t>
          </a:r>
          <a:r>
            <a:rPr lang="ru-RU" sz="1500" kern="1200" dirty="0" err="1" smtClean="0"/>
            <a:t>симобли</a:t>
          </a:r>
          <a:r>
            <a:rPr lang="ru-RU" sz="1500" kern="1200" dirty="0" smtClean="0"/>
            <a:t> </a:t>
          </a:r>
          <a:r>
            <a:rPr lang="ru-RU" sz="1500" kern="1200" dirty="0" err="1" smtClean="0"/>
            <a:t>термометрлар</a:t>
          </a:r>
          <a:r>
            <a:rPr lang="ru-RU" sz="1500" kern="1200" dirty="0" smtClean="0"/>
            <a:t> </a:t>
          </a:r>
          <a:r>
            <a:rPr lang="ru-RU" sz="1500" kern="1200" dirty="0" err="1" smtClean="0"/>
            <a:t>ўлчаш</a:t>
          </a:r>
          <a:r>
            <a:rPr lang="ru-RU" sz="1500" kern="1200" dirty="0" smtClean="0"/>
            <a:t> </a:t>
          </a:r>
          <a:r>
            <a:rPr lang="ru-RU" sz="1500" kern="1200" dirty="0" err="1" smtClean="0"/>
            <a:t>диапазонлари</a:t>
          </a:r>
          <a:r>
            <a:rPr lang="ru-RU" sz="1500" kern="1200" dirty="0" smtClean="0"/>
            <a:t> </a:t>
          </a:r>
          <a:r>
            <a:rPr lang="ru-RU" sz="1500" kern="1200" dirty="0" err="1" smtClean="0"/>
            <a:t>бўйича</a:t>
          </a:r>
          <a:r>
            <a:rPr lang="ru-RU" sz="1500" kern="1200" dirty="0" smtClean="0"/>
            <a:t> 11 </a:t>
          </a:r>
          <a:r>
            <a:rPr lang="ru-RU" sz="1500" kern="1200" dirty="0" err="1" smtClean="0"/>
            <a:t>хилда</a:t>
          </a:r>
          <a:r>
            <a:rPr lang="ru-RU" sz="1500" kern="1200" dirty="0" smtClean="0"/>
            <a:t> </a:t>
          </a:r>
          <a:r>
            <a:rPr lang="ru-RU" sz="1500" kern="1200" dirty="0" err="1" smtClean="0"/>
            <a:t>чиқарилади</a:t>
          </a:r>
          <a:r>
            <a:rPr lang="ru-RU" sz="1500" kern="1200" dirty="0" smtClean="0"/>
            <a:t>:</a:t>
          </a:r>
        </a:p>
      </dsp:txBody>
      <dsp:txXfrm rot="10800000">
        <a:off x="3022990" y="4507"/>
        <a:ext cx="10378307" cy="726338"/>
      </dsp:txXfrm>
    </dsp:sp>
    <dsp:sp modelId="{9F5AF0B6-077D-4241-8973-5265446B5B47}">
      <dsp:nvSpPr>
        <dsp:cNvPr id="0" name=""/>
        <dsp:cNvSpPr/>
      </dsp:nvSpPr>
      <dsp:spPr>
        <a:xfrm>
          <a:off x="2478237" y="4507"/>
          <a:ext cx="726338" cy="726338"/>
        </a:xfrm>
        <a:prstGeom prst="ellipse">
          <a:avLst/>
        </a:prstGeom>
        <a:solidFill>
          <a:srgbClr val="8D6374"/>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176160A-BC30-4EB5-8304-8F24C67FD142}">
      <dsp:nvSpPr>
        <dsp:cNvPr id="0" name=""/>
        <dsp:cNvSpPr/>
      </dsp:nvSpPr>
      <dsp:spPr>
        <a:xfrm rot="10800000">
          <a:off x="2841406" y="912430"/>
          <a:ext cx="10559891" cy="726338"/>
        </a:xfrm>
        <a:prstGeom prst="homePlate">
          <a:avLst/>
        </a:prstGeom>
        <a:solidFill>
          <a:schemeClr val="accent5">
            <a:hueOff val="-3813831"/>
            <a:satOff val="1006"/>
            <a:lumOff val="51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0295" tIns="57150" rIns="106680" bIns="57150" numCol="1" spcCol="1270" anchor="ctr" anchorCtr="0">
          <a:noAutofit/>
        </a:bodyPr>
        <a:lstStyle/>
        <a:p>
          <a:pPr lvl="0" algn="ctr" defTabSz="666750">
            <a:lnSpc>
              <a:spcPct val="90000"/>
            </a:lnSpc>
            <a:spcBef>
              <a:spcPct val="0"/>
            </a:spcBef>
            <a:spcAft>
              <a:spcPct val="35000"/>
            </a:spcAft>
          </a:pPr>
          <a:r>
            <a:rPr lang="ru-RU" sz="1500" kern="1200" dirty="0" err="1" smtClean="0"/>
            <a:t>Таёқли</a:t>
          </a:r>
          <a:r>
            <a:rPr lang="ru-RU" sz="1500" kern="1200" dirty="0" smtClean="0"/>
            <a:t>, ичига шкала </a:t>
          </a:r>
          <a:r>
            <a:rPr lang="ru-RU" sz="1500" kern="1200" dirty="0" err="1" smtClean="0"/>
            <a:t>жойлаштирилган</a:t>
          </a:r>
          <a:r>
            <a:rPr lang="ru-RU" sz="1500" kern="1200" dirty="0" smtClean="0"/>
            <a:t> </a:t>
          </a:r>
          <a:r>
            <a:rPr lang="ru-RU" sz="1500" kern="1200" dirty="0" err="1" smtClean="0"/>
            <a:t>симобли</a:t>
          </a:r>
          <a:r>
            <a:rPr lang="ru-RU" sz="1500" kern="1200" dirty="0" smtClean="0"/>
            <a:t> лаборатория </a:t>
          </a:r>
          <a:r>
            <a:rPr lang="ru-RU" sz="1500" kern="1200" dirty="0" err="1" smtClean="0"/>
            <a:t>термометрлари</a:t>
          </a:r>
          <a:r>
            <a:rPr lang="ru-RU" sz="1500" kern="1200" dirty="0" smtClean="0"/>
            <a:t> - 30 дан +600</a:t>
          </a:r>
          <a:r>
            <a:rPr lang="ru-RU" sz="1500" kern="1200" baseline="30000" dirty="0" smtClean="0"/>
            <a:t>0</a:t>
          </a:r>
          <a:r>
            <a:rPr lang="ru-RU" sz="1500" kern="1200" dirty="0" smtClean="0"/>
            <a:t>С </a:t>
          </a:r>
          <a:r>
            <a:rPr lang="ru-RU" sz="1500" kern="1200" dirty="0" err="1" smtClean="0"/>
            <a:t>гача</a:t>
          </a:r>
          <a:r>
            <a:rPr lang="ru-RU" sz="1500" kern="1200" dirty="0" smtClean="0"/>
            <a:t> </a:t>
          </a:r>
          <a:r>
            <a:rPr lang="ru-RU" sz="1500" kern="1200" dirty="0" err="1" smtClean="0"/>
            <a:t>хароратни</a:t>
          </a:r>
          <a:r>
            <a:rPr lang="ru-RU" sz="1500" kern="1200" dirty="0" smtClean="0"/>
            <a:t> </a:t>
          </a:r>
          <a:r>
            <a:rPr lang="ru-RU" sz="1500" kern="1200" dirty="0" err="1" smtClean="0"/>
            <a:t>ўлчашга</a:t>
          </a:r>
          <a:r>
            <a:rPr lang="ru-RU" sz="1500" kern="1200" dirty="0" smtClean="0"/>
            <a:t> </a:t>
          </a:r>
          <a:r>
            <a:rPr lang="ru-RU" sz="1500" kern="1200" dirty="0" err="1" smtClean="0"/>
            <a:t>мўлжалланган</a:t>
          </a:r>
          <a:r>
            <a:rPr lang="ru-RU" sz="1500" kern="1200" dirty="0" smtClean="0"/>
            <a:t>, шкала </a:t>
          </a:r>
          <a:r>
            <a:rPr lang="ru-RU" sz="1500" kern="1200" dirty="0" err="1" smtClean="0"/>
            <a:t>бўлинмасининг</a:t>
          </a:r>
          <a:r>
            <a:rPr lang="ru-RU" sz="1500" kern="1200" dirty="0" smtClean="0"/>
            <a:t> </a:t>
          </a:r>
          <a:r>
            <a:rPr lang="ru-RU" sz="1500" kern="1200" dirty="0" err="1" smtClean="0"/>
            <a:t>қиймати</a:t>
          </a:r>
          <a:r>
            <a:rPr lang="ru-RU" sz="1500" kern="1200" dirty="0" smtClean="0"/>
            <a:t> 0,1 </a:t>
          </a:r>
          <a:r>
            <a:rPr lang="ru-RU" sz="1500" kern="1200" dirty="0" err="1" smtClean="0"/>
            <a:t>ва</a:t>
          </a:r>
          <a:r>
            <a:rPr lang="ru-RU" sz="1500" kern="1200" dirty="0" smtClean="0"/>
            <a:t> 2</a:t>
          </a:r>
          <a:r>
            <a:rPr lang="ru-RU" sz="1500" kern="1200" baseline="30000" dirty="0" smtClean="0"/>
            <a:t>0</a:t>
          </a:r>
          <a:r>
            <a:rPr lang="ru-RU" sz="1500" kern="1200" dirty="0" smtClean="0"/>
            <a:t>С;</a:t>
          </a:r>
          <a:endParaRPr lang="ru-RU" sz="1500" kern="1200" dirty="0"/>
        </a:p>
      </dsp:txBody>
      <dsp:txXfrm rot="10800000">
        <a:off x="3022990" y="912430"/>
        <a:ext cx="10378307" cy="726338"/>
      </dsp:txXfrm>
    </dsp:sp>
    <dsp:sp modelId="{51F4B43C-FB44-4D88-990E-219CB486B607}">
      <dsp:nvSpPr>
        <dsp:cNvPr id="0" name=""/>
        <dsp:cNvSpPr/>
      </dsp:nvSpPr>
      <dsp:spPr>
        <a:xfrm>
          <a:off x="2478237" y="912430"/>
          <a:ext cx="726338" cy="726338"/>
        </a:xfrm>
        <a:prstGeom prst="ellipse">
          <a:avLst/>
        </a:prstGeom>
        <a:solidFill>
          <a:srgbClr val="7B6390"/>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21467B9-6531-49B1-AF25-E9BB72CB1AC4}">
      <dsp:nvSpPr>
        <dsp:cNvPr id="0" name=""/>
        <dsp:cNvSpPr/>
      </dsp:nvSpPr>
      <dsp:spPr>
        <a:xfrm rot="10800000">
          <a:off x="2841406" y="1820354"/>
          <a:ext cx="10559891" cy="726338"/>
        </a:xfrm>
        <a:prstGeom prst="homePlate">
          <a:avLst/>
        </a:prstGeom>
        <a:solidFill>
          <a:schemeClr val="accent5">
            <a:hueOff val="-7627663"/>
            <a:satOff val="2012"/>
            <a:lumOff val="1020"/>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0295" tIns="57150" rIns="106680" bIns="57150" numCol="1" spcCol="1270" anchor="ctr" anchorCtr="0">
          <a:noAutofit/>
        </a:bodyPr>
        <a:lstStyle/>
        <a:p>
          <a:pPr lvl="0" algn="ctr" defTabSz="666750">
            <a:lnSpc>
              <a:spcPct val="90000"/>
            </a:lnSpc>
            <a:spcBef>
              <a:spcPct val="0"/>
            </a:spcBef>
            <a:spcAft>
              <a:spcPct val="35000"/>
            </a:spcAft>
          </a:pPr>
          <a:r>
            <a:rPr lang="ru-RU" sz="1500" kern="1200" dirty="0" err="1" smtClean="0"/>
            <a:t>Суюқликли</a:t>
          </a:r>
          <a:r>
            <a:rPr lang="ru-RU" sz="1500" kern="1200" dirty="0" smtClean="0"/>
            <a:t> (</a:t>
          </a:r>
          <a:r>
            <a:rPr lang="ru-RU" sz="1500" kern="1200" dirty="0" err="1" smtClean="0"/>
            <a:t>симоблидан</a:t>
          </a:r>
          <a:r>
            <a:rPr lang="ru-RU" sz="1500" kern="1200" dirty="0" smtClean="0"/>
            <a:t> </a:t>
          </a:r>
          <a:r>
            <a:rPr lang="ru-RU" sz="1500" kern="1200" dirty="0" err="1" smtClean="0"/>
            <a:t>ташқари</a:t>
          </a:r>
          <a:r>
            <a:rPr lang="ru-RU" sz="1500" kern="1200" dirty="0" smtClean="0"/>
            <a:t>) </a:t>
          </a:r>
          <a:r>
            <a:rPr lang="ru-RU" sz="1500" kern="1200" dirty="0" err="1" smtClean="0"/>
            <a:t>термометрлар</a:t>
          </a:r>
          <a:r>
            <a:rPr lang="ru-RU" sz="1500" kern="1200" dirty="0" smtClean="0"/>
            <a:t> </a:t>
          </a:r>
          <a:r>
            <a:rPr lang="ru-RU" sz="1500" kern="1200" dirty="0" err="1" smtClean="0"/>
            <a:t>таёқли</a:t>
          </a:r>
          <a:r>
            <a:rPr lang="ru-RU" sz="1500" kern="1200" dirty="0" smtClean="0"/>
            <a:t>, </a:t>
          </a:r>
          <a:r>
            <a:rPr lang="ru-RU" sz="1500" kern="1200" dirty="0" err="1" smtClean="0"/>
            <a:t>ўлчаш</a:t>
          </a:r>
          <a:r>
            <a:rPr lang="ru-RU" sz="1500" kern="1200" dirty="0" smtClean="0"/>
            <a:t> </a:t>
          </a:r>
          <a:r>
            <a:rPr lang="ru-RU" sz="1500" kern="1200" dirty="0" err="1" smtClean="0"/>
            <a:t>чегараларини</a:t>
          </a:r>
          <a:r>
            <a:rPr lang="ru-RU" sz="1500" kern="1200" dirty="0" smtClean="0"/>
            <a:t> -200 дан +200</a:t>
          </a:r>
          <a:r>
            <a:rPr lang="ru-RU" sz="1500" kern="1200" baseline="30000" dirty="0" smtClean="0"/>
            <a:t>0</a:t>
          </a:r>
          <a:r>
            <a:rPr lang="ru-RU" sz="1500" kern="1200" dirty="0" smtClean="0"/>
            <a:t>С </a:t>
          </a:r>
          <a:r>
            <a:rPr lang="ru-RU" sz="1500" kern="1200" dirty="0" err="1" smtClean="0"/>
            <a:t>гача</a:t>
          </a:r>
          <a:r>
            <a:rPr lang="ru-RU" sz="1500" kern="1200" dirty="0" smtClean="0"/>
            <a:t> </a:t>
          </a:r>
          <a:r>
            <a:rPr lang="ru-RU" sz="1500" kern="1200" dirty="0" err="1" smtClean="0"/>
            <a:t>қилиб</a:t>
          </a:r>
          <a:r>
            <a:rPr lang="ru-RU" sz="1500" kern="1200" dirty="0" smtClean="0"/>
            <a:t> </a:t>
          </a:r>
          <a:r>
            <a:rPr lang="ru-RU" sz="1500" kern="1200" dirty="0" err="1" smtClean="0"/>
            <a:t>чиқарилади</a:t>
          </a:r>
          <a:r>
            <a:rPr lang="ru-RU" sz="1500" kern="1200" dirty="0" smtClean="0"/>
            <a:t>. Шкала </a:t>
          </a:r>
          <a:r>
            <a:rPr lang="ru-RU" sz="1500" kern="1200" dirty="0" err="1" smtClean="0"/>
            <a:t>бўлинмасининг</a:t>
          </a:r>
          <a:r>
            <a:rPr lang="ru-RU" sz="1500" kern="1200" dirty="0" smtClean="0"/>
            <a:t> </a:t>
          </a:r>
          <a:r>
            <a:rPr lang="ru-RU" sz="1500" kern="1200" dirty="0" err="1" smtClean="0"/>
            <a:t>қиймати</a:t>
          </a:r>
          <a:r>
            <a:rPr lang="ru-RU" sz="1500" kern="1200" dirty="0" smtClean="0"/>
            <a:t> 0,2 дан 5</a:t>
          </a:r>
          <a:r>
            <a:rPr lang="ru-RU" sz="1500" kern="1200" baseline="30000" dirty="0" smtClean="0"/>
            <a:t>0</a:t>
          </a:r>
          <a:r>
            <a:rPr lang="ru-RU" sz="1500" kern="1200" dirty="0" smtClean="0"/>
            <a:t>С </a:t>
          </a:r>
          <a:r>
            <a:rPr lang="ru-RU" sz="1500" kern="1200" dirty="0" err="1" smtClean="0"/>
            <a:t>гача</a:t>
          </a:r>
          <a:r>
            <a:rPr lang="ru-RU" sz="1500" kern="1200" dirty="0" smtClean="0"/>
            <a:t>.</a:t>
          </a:r>
          <a:endParaRPr lang="ru-RU" sz="1500" kern="1200" dirty="0"/>
        </a:p>
      </dsp:txBody>
      <dsp:txXfrm rot="10800000">
        <a:off x="3022990" y="1820354"/>
        <a:ext cx="10378307" cy="726338"/>
      </dsp:txXfrm>
    </dsp:sp>
    <dsp:sp modelId="{18F9C967-6711-4303-AD90-5E21645DB730}">
      <dsp:nvSpPr>
        <dsp:cNvPr id="0" name=""/>
        <dsp:cNvSpPr/>
      </dsp:nvSpPr>
      <dsp:spPr>
        <a:xfrm>
          <a:off x="2478237" y="1820354"/>
          <a:ext cx="726338" cy="726338"/>
        </a:xfrm>
        <a:prstGeom prst="ellipse">
          <a:avLst/>
        </a:prstGeom>
        <a:solidFill>
          <a:srgbClr val="637C93"/>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E2DBBA3-C470-454C-B9B8-DE093433D49E}">
      <dsp:nvSpPr>
        <dsp:cNvPr id="0" name=""/>
        <dsp:cNvSpPr/>
      </dsp:nvSpPr>
      <dsp:spPr>
        <a:xfrm rot="10800000">
          <a:off x="2841406" y="2728277"/>
          <a:ext cx="10559891" cy="726338"/>
        </a:xfrm>
        <a:prstGeom prst="homePlate">
          <a:avLst/>
        </a:prstGeom>
        <a:solidFill>
          <a:schemeClr val="accent5">
            <a:hueOff val="-11441494"/>
            <a:satOff val="3017"/>
            <a:lumOff val="1529"/>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0295" tIns="57150" rIns="106680" bIns="57150" numCol="1" spcCol="1270" anchor="ctr" anchorCtr="0">
          <a:noAutofit/>
        </a:bodyPr>
        <a:lstStyle/>
        <a:p>
          <a:pPr lvl="0" algn="ctr" defTabSz="666750">
            <a:lnSpc>
              <a:spcPct val="90000"/>
            </a:lnSpc>
            <a:spcBef>
              <a:spcPct val="0"/>
            </a:spcBef>
            <a:spcAft>
              <a:spcPct val="35000"/>
            </a:spcAft>
          </a:pPr>
          <a:r>
            <a:rPr lang="ru-RU" sz="1500" kern="1200" dirty="0" err="1" smtClean="0"/>
            <a:t>Юқори</a:t>
          </a:r>
          <a:r>
            <a:rPr lang="ru-RU" sz="1500" kern="1200" dirty="0" smtClean="0"/>
            <a:t> </a:t>
          </a:r>
          <a:r>
            <a:rPr lang="ru-RU" sz="1500" kern="1200" dirty="0" err="1" smtClean="0"/>
            <a:t>аниқликдаги</a:t>
          </a:r>
          <a:r>
            <a:rPr lang="ru-RU" sz="1500" kern="1200" dirty="0" smtClean="0"/>
            <a:t> </a:t>
          </a:r>
          <a:r>
            <a:rPr lang="ru-RU" sz="1500" kern="1200" dirty="0" err="1" smtClean="0"/>
            <a:t>симобли</a:t>
          </a:r>
          <a:r>
            <a:rPr lang="ru-RU" sz="1500" kern="1200" dirty="0" smtClean="0"/>
            <a:t> </a:t>
          </a:r>
          <a:r>
            <a:rPr lang="ru-RU" sz="1500" kern="1200" dirty="0" err="1" smtClean="0"/>
            <a:t>ва</a:t>
          </a:r>
          <a:r>
            <a:rPr lang="ru-RU" sz="1500" kern="1200" dirty="0" smtClean="0"/>
            <a:t> </a:t>
          </a:r>
          <a:r>
            <a:rPr lang="ru-RU" sz="1500" kern="1200" dirty="0" err="1" smtClean="0"/>
            <a:t>намунавий</a:t>
          </a:r>
          <a:r>
            <a:rPr lang="ru-RU" sz="1500" kern="1200" dirty="0" smtClean="0"/>
            <a:t> </a:t>
          </a:r>
          <a:r>
            <a:rPr lang="ru-RU" sz="1500" kern="1200" dirty="0" err="1" smtClean="0"/>
            <a:t>термометрлар</a:t>
          </a:r>
          <a:r>
            <a:rPr lang="ru-RU" sz="1500" kern="1200" dirty="0" smtClean="0"/>
            <a:t> </a:t>
          </a:r>
          <a:r>
            <a:rPr lang="ru-RU" sz="1500" kern="1200" dirty="0" err="1" smtClean="0"/>
            <a:t>ўлчаш</a:t>
          </a:r>
          <a:r>
            <a:rPr lang="ru-RU" sz="1500" kern="1200" dirty="0" smtClean="0"/>
            <a:t> </a:t>
          </a:r>
          <a:r>
            <a:rPr lang="ru-RU" sz="1500" kern="1200" dirty="0" err="1" smtClean="0"/>
            <a:t>чегараси</a:t>
          </a:r>
          <a:r>
            <a:rPr lang="ru-RU" sz="1500" kern="1200" dirty="0" smtClean="0"/>
            <a:t> тор </a:t>
          </a:r>
          <a:r>
            <a:rPr lang="uz-Cyrl-UZ" sz="1500" kern="1200" dirty="0" smtClean="0"/>
            <a:t>  </a:t>
          </a:r>
          <a:r>
            <a:rPr lang="ru-RU" sz="1500" kern="1200" dirty="0" smtClean="0"/>
            <a:t>(4 дан 50</a:t>
          </a:r>
          <a:r>
            <a:rPr lang="ru-RU" sz="1500" kern="1200" baseline="30000" dirty="0" smtClean="0"/>
            <a:t>0</a:t>
          </a:r>
          <a:r>
            <a:rPr lang="ru-RU" sz="1500" kern="1200" dirty="0" smtClean="0"/>
            <a:t>С </a:t>
          </a:r>
          <a:r>
            <a:rPr lang="ru-RU" sz="1500" kern="1200" dirty="0" err="1" smtClean="0"/>
            <a:t>гача</a:t>
          </a:r>
          <a:r>
            <a:rPr lang="ru-RU" sz="1500" kern="1200" dirty="0" smtClean="0"/>
            <a:t>) </a:t>
          </a:r>
          <a:r>
            <a:rPr lang="ru-RU" sz="1500" kern="1200" dirty="0" err="1" smtClean="0"/>
            <a:t>ва</a:t>
          </a:r>
          <a:r>
            <a:rPr lang="ru-RU" sz="1500" kern="1200" dirty="0" smtClean="0"/>
            <a:t> шкала </a:t>
          </a:r>
          <a:r>
            <a:rPr lang="ru-RU" sz="1500" kern="1200" dirty="0" err="1" smtClean="0"/>
            <a:t>бўлинмасининг</a:t>
          </a:r>
          <a:r>
            <a:rPr lang="ru-RU" sz="1500" kern="1200" dirty="0" smtClean="0"/>
            <a:t> </a:t>
          </a:r>
          <a:r>
            <a:rPr lang="ru-RU" sz="1500" kern="1200" dirty="0" err="1" smtClean="0"/>
            <a:t>қиймати</a:t>
          </a:r>
          <a:r>
            <a:rPr lang="ru-RU" sz="1500" kern="1200" dirty="0" smtClean="0"/>
            <a:t> 0,01 дан 0,1</a:t>
          </a:r>
          <a:r>
            <a:rPr lang="ru-RU" sz="1500" kern="1200" baseline="30000" dirty="0" smtClean="0"/>
            <a:t>0</a:t>
          </a:r>
          <a:r>
            <a:rPr lang="ru-RU" sz="1500" kern="1200" dirty="0" smtClean="0"/>
            <a:t>С </a:t>
          </a:r>
          <a:r>
            <a:rPr lang="ru-RU" sz="1500" kern="1200" dirty="0" err="1" smtClean="0"/>
            <a:t>гача</a:t>
          </a:r>
          <a:r>
            <a:rPr lang="ru-RU" sz="1500" kern="1200" dirty="0" smtClean="0"/>
            <a:t> </a:t>
          </a:r>
          <a:r>
            <a:rPr lang="ru-RU" sz="1500" kern="1200" dirty="0" err="1" smtClean="0"/>
            <a:t>қилиб</a:t>
          </a:r>
          <a:r>
            <a:rPr lang="ru-RU" sz="1500" kern="1200" dirty="0" smtClean="0"/>
            <a:t> </a:t>
          </a:r>
          <a:r>
            <a:rPr lang="ru-RU" sz="1500" kern="1200" dirty="0" err="1" smtClean="0"/>
            <a:t>чиқарилади</a:t>
          </a:r>
          <a:endParaRPr lang="ru-RU" sz="1500" kern="1200" dirty="0"/>
        </a:p>
      </dsp:txBody>
      <dsp:txXfrm rot="10800000">
        <a:off x="3022990" y="2728277"/>
        <a:ext cx="10378307" cy="726338"/>
      </dsp:txXfrm>
    </dsp:sp>
    <dsp:sp modelId="{AE5A1C17-1399-4947-ACBE-BAEB349B0876}">
      <dsp:nvSpPr>
        <dsp:cNvPr id="0" name=""/>
        <dsp:cNvSpPr/>
      </dsp:nvSpPr>
      <dsp:spPr>
        <a:xfrm>
          <a:off x="2478237" y="2728277"/>
          <a:ext cx="726338" cy="726338"/>
        </a:xfrm>
        <a:prstGeom prst="ellipse">
          <a:avLst/>
        </a:prstGeom>
        <a:solidFill>
          <a:srgbClr val="629578"/>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9AA46E2-4A14-4A46-8D17-03EAA081FA55}">
      <dsp:nvSpPr>
        <dsp:cNvPr id="0" name=""/>
        <dsp:cNvSpPr/>
      </dsp:nvSpPr>
      <dsp:spPr>
        <a:xfrm rot="10800000">
          <a:off x="2841406" y="3636201"/>
          <a:ext cx="10559891" cy="726338"/>
        </a:xfrm>
        <a:prstGeom prst="homePlate">
          <a:avLst/>
        </a:prstGeom>
        <a:solidFill>
          <a:schemeClr val="accent5">
            <a:hueOff val="-15255325"/>
            <a:satOff val="4023"/>
            <a:lumOff val="2039"/>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0295" tIns="57150" rIns="106680" bIns="57150" numCol="1" spcCol="1270" anchor="ctr" anchorCtr="0">
          <a:noAutofit/>
        </a:bodyPr>
        <a:lstStyle/>
        <a:p>
          <a:pPr lvl="0" algn="ctr" defTabSz="666750">
            <a:lnSpc>
              <a:spcPct val="90000"/>
            </a:lnSpc>
            <a:spcBef>
              <a:spcPct val="0"/>
            </a:spcBef>
            <a:spcAft>
              <a:spcPct val="35000"/>
            </a:spcAft>
          </a:pPr>
          <a:r>
            <a:rPr lang="ru-RU" sz="1500" kern="1200" dirty="0" err="1" smtClean="0"/>
            <a:t>Симобли</a:t>
          </a:r>
          <a:r>
            <a:rPr lang="ru-RU" sz="1500" kern="1200" dirty="0" smtClean="0"/>
            <a:t> </a:t>
          </a:r>
          <a:r>
            <a:rPr lang="ru-RU" sz="1500" kern="1200" dirty="0" err="1" smtClean="0"/>
            <a:t>электр</a:t>
          </a:r>
          <a:r>
            <a:rPr lang="ru-RU" sz="1500" kern="1200" dirty="0" smtClean="0"/>
            <a:t> </a:t>
          </a:r>
          <a:r>
            <a:rPr lang="ru-RU" sz="1500" kern="1200" dirty="0" err="1" smtClean="0"/>
            <a:t>контактли</a:t>
          </a:r>
          <a:r>
            <a:rPr lang="ru-RU" sz="1500" kern="1200" dirty="0" smtClean="0"/>
            <a:t>  </a:t>
          </a:r>
          <a:r>
            <a:rPr lang="ru-RU" sz="1500" kern="1200" dirty="0" err="1" smtClean="0"/>
            <a:t>термометрлар</a:t>
          </a:r>
          <a:r>
            <a:rPr lang="ru-RU" sz="1500" kern="1200" dirty="0" smtClean="0"/>
            <a:t> - 30</a:t>
          </a:r>
          <a:r>
            <a:rPr lang="ru-RU" sz="1500" kern="1200" baseline="30000" dirty="0" smtClean="0"/>
            <a:t>0</a:t>
          </a:r>
          <a:r>
            <a:rPr lang="ru-RU" sz="1500" kern="1200" dirty="0" smtClean="0"/>
            <a:t>С дан 300</a:t>
          </a:r>
          <a:r>
            <a:rPr lang="ru-RU" sz="1500" kern="1200" baseline="30000" dirty="0" smtClean="0"/>
            <a:t>0</a:t>
          </a:r>
          <a:r>
            <a:rPr lang="ru-RU" sz="1500" kern="1200" dirty="0" smtClean="0"/>
            <a:t>С </a:t>
          </a:r>
          <a:r>
            <a:rPr lang="ru-RU" sz="1500" kern="1200" dirty="0" err="1" smtClean="0"/>
            <a:t>гача</a:t>
          </a:r>
          <a:r>
            <a:rPr lang="ru-RU" sz="1500" kern="1200" dirty="0" smtClean="0"/>
            <a:t> </a:t>
          </a:r>
          <a:r>
            <a:rPr lang="ru-RU" sz="1500" kern="1200" dirty="0" err="1" smtClean="0"/>
            <a:t>бўлган</a:t>
          </a:r>
          <a:r>
            <a:rPr lang="ru-RU" sz="1500" kern="1200" dirty="0" smtClean="0"/>
            <a:t> </a:t>
          </a:r>
          <a:r>
            <a:rPr lang="ru-RU" sz="1500" kern="1200" dirty="0" err="1" smtClean="0"/>
            <a:t>хароратни</a:t>
          </a:r>
          <a:r>
            <a:rPr lang="ru-RU" sz="1500" kern="1200" dirty="0" smtClean="0"/>
            <a:t> </a:t>
          </a:r>
          <a:r>
            <a:rPr lang="ru-RU" sz="1500" kern="1200" dirty="0" err="1" smtClean="0"/>
            <a:t>ўлчашга</a:t>
          </a:r>
          <a:r>
            <a:rPr lang="ru-RU" sz="1500" kern="1200" dirty="0" smtClean="0"/>
            <a:t> </a:t>
          </a:r>
          <a:r>
            <a:rPr lang="ru-RU" sz="1500" kern="1200" dirty="0" err="1" smtClean="0"/>
            <a:t>мўлжаллаб</a:t>
          </a:r>
          <a:r>
            <a:rPr lang="ru-RU" sz="1500" kern="1200" dirty="0" smtClean="0"/>
            <a:t> </a:t>
          </a:r>
          <a:r>
            <a:rPr lang="ru-RU" sz="1500" kern="1200" dirty="0" err="1" smtClean="0"/>
            <a:t>чиқарилади</a:t>
          </a:r>
          <a:endParaRPr lang="ru-RU" sz="1500" kern="1200" dirty="0"/>
        </a:p>
      </dsp:txBody>
      <dsp:txXfrm rot="10800000">
        <a:off x="3022990" y="3636201"/>
        <a:ext cx="10378307" cy="726338"/>
      </dsp:txXfrm>
    </dsp:sp>
    <dsp:sp modelId="{F2AD1812-3827-44D2-82E5-7A255F2A6F0B}">
      <dsp:nvSpPr>
        <dsp:cNvPr id="0" name=""/>
        <dsp:cNvSpPr/>
      </dsp:nvSpPr>
      <dsp:spPr>
        <a:xfrm>
          <a:off x="2478237" y="3636201"/>
          <a:ext cx="726338" cy="726338"/>
        </a:xfrm>
        <a:prstGeom prst="ellipse">
          <a:avLst/>
        </a:prstGeom>
        <a:solidFill>
          <a:srgbClr val="859862"/>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DDE9508-1E51-4A8A-81E0-0C3AD2ADB7A2}">
      <dsp:nvSpPr>
        <dsp:cNvPr id="0" name=""/>
        <dsp:cNvSpPr/>
      </dsp:nvSpPr>
      <dsp:spPr>
        <a:xfrm rot="10800000">
          <a:off x="2841406" y="4544124"/>
          <a:ext cx="10559891" cy="726338"/>
        </a:xfrm>
        <a:prstGeom prst="homePlate">
          <a:avLst/>
        </a:prstGeom>
        <a:solidFill>
          <a:schemeClr val="accent5">
            <a:hueOff val="-19069156"/>
            <a:satOff val="5029"/>
            <a:lumOff val="2549"/>
            <a:alphaOff val="0"/>
          </a:schemeClr>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20295" tIns="57150" rIns="106680" bIns="57150" numCol="1" spcCol="1270" anchor="ctr" anchorCtr="0">
          <a:noAutofit/>
        </a:bodyPr>
        <a:lstStyle/>
        <a:p>
          <a:pPr lvl="0" algn="ctr" defTabSz="666750">
            <a:lnSpc>
              <a:spcPct val="90000"/>
            </a:lnSpc>
            <a:spcBef>
              <a:spcPct val="0"/>
            </a:spcBef>
            <a:spcAft>
              <a:spcPct val="35000"/>
            </a:spcAft>
          </a:pPr>
          <a:r>
            <a:rPr lang="ru-RU" sz="1500" kern="1200" dirty="0" err="1" smtClean="0"/>
            <a:t>Махсус</a:t>
          </a:r>
          <a:r>
            <a:rPr lang="ru-RU" sz="1500" kern="1200" dirty="0" smtClean="0"/>
            <a:t> </a:t>
          </a:r>
          <a:r>
            <a:rPr lang="ru-RU" sz="1500" kern="1200" dirty="0" err="1" smtClean="0"/>
            <a:t>термометрлар</a:t>
          </a:r>
          <a:r>
            <a:rPr lang="ru-RU" sz="1500" kern="1200" dirty="0" smtClean="0"/>
            <a:t> медицина </a:t>
          </a:r>
          <a:r>
            <a:rPr lang="ru-RU" sz="1500" kern="1200" dirty="0" err="1" smtClean="0"/>
            <a:t>хизматига</a:t>
          </a:r>
          <a:r>
            <a:rPr lang="ru-RU" sz="1500" kern="1200" dirty="0" smtClean="0"/>
            <a:t> (</a:t>
          </a:r>
          <a:r>
            <a:rPr lang="ru-RU" sz="1500" kern="1200" dirty="0" err="1" smtClean="0"/>
            <a:t>максимал</a:t>
          </a:r>
          <a:r>
            <a:rPr lang="ru-RU" sz="1500" kern="1200" dirty="0" smtClean="0"/>
            <a:t>), </a:t>
          </a:r>
          <a:r>
            <a:rPr lang="ru-RU" sz="1500" kern="1200" dirty="0" err="1" smtClean="0"/>
            <a:t>метеорологик</a:t>
          </a:r>
          <a:r>
            <a:rPr lang="ru-RU" sz="1500" kern="1200" dirty="0" smtClean="0"/>
            <a:t> </a:t>
          </a:r>
          <a:r>
            <a:rPr lang="ru-RU" sz="1500" kern="1200" dirty="0" err="1" smtClean="0"/>
            <a:t>тадқиқотларга</a:t>
          </a:r>
          <a:r>
            <a:rPr lang="ru-RU" sz="1500" kern="1200" dirty="0" smtClean="0"/>
            <a:t> (</a:t>
          </a:r>
          <a:r>
            <a:rPr lang="ru-RU" sz="1500" kern="1200" dirty="0" err="1" smtClean="0"/>
            <a:t>максимал</a:t>
          </a:r>
          <a:r>
            <a:rPr lang="ru-RU" sz="1500" kern="1200" dirty="0" smtClean="0"/>
            <a:t>, </a:t>
          </a:r>
          <a:r>
            <a:rPr lang="ru-RU" sz="1500" kern="1200" dirty="0" err="1" smtClean="0"/>
            <a:t>минимал</a:t>
          </a:r>
          <a:r>
            <a:rPr lang="ru-RU" sz="1500" kern="1200" dirty="0" smtClean="0"/>
            <a:t>, </a:t>
          </a:r>
          <a:r>
            <a:rPr lang="ru-RU" sz="1500" kern="1200" dirty="0" err="1" smtClean="0"/>
            <a:t>психрометрик</a:t>
          </a:r>
          <a:r>
            <a:rPr lang="ru-RU" sz="1500" kern="1200" dirty="0" smtClean="0"/>
            <a:t>, </a:t>
          </a:r>
          <a:r>
            <a:rPr lang="ru-RU" sz="1500" kern="1200" dirty="0" err="1" smtClean="0"/>
            <a:t>тупроққа</a:t>
          </a:r>
          <a:r>
            <a:rPr lang="ru-RU" sz="1500" kern="1200" dirty="0" smtClean="0"/>
            <a:t> </a:t>
          </a:r>
          <a:r>
            <a:rPr lang="ru-RU" sz="1500" kern="1200" dirty="0" err="1" smtClean="0"/>
            <a:t>оид</a:t>
          </a:r>
          <a:r>
            <a:rPr lang="ru-RU" sz="1500" kern="1200" dirty="0" smtClean="0"/>
            <a:t> </a:t>
          </a:r>
          <a:r>
            <a:rPr lang="ru-RU" sz="1500" kern="1200" dirty="0" err="1" smtClean="0"/>
            <a:t>ва</a:t>
          </a:r>
          <a:r>
            <a:rPr lang="ru-RU" sz="1500" kern="1200" dirty="0" smtClean="0"/>
            <a:t> </a:t>
          </a:r>
          <a:r>
            <a:rPr lang="ru-RU" sz="1500" kern="1200" dirty="0" err="1" smtClean="0"/>
            <a:t>х.к</a:t>
          </a:r>
          <a:r>
            <a:rPr lang="ru-RU" sz="1500" kern="1200" dirty="0" smtClean="0"/>
            <a:t>.) </a:t>
          </a:r>
          <a:r>
            <a:rPr lang="ru-RU" sz="1500" kern="1200" dirty="0" err="1" smtClean="0"/>
            <a:t>хамда</a:t>
          </a:r>
          <a:r>
            <a:rPr lang="ru-RU" sz="1500" kern="1200" dirty="0" smtClean="0"/>
            <a:t> </a:t>
          </a:r>
          <a:r>
            <a:rPr lang="ru-RU" sz="1500" kern="1200" dirty="0" err="1" smtClean="0"/>
            <a:t>бошқа</a:t>
          </a:r>
          <a:r>
            <a:rPr lang="ru-RU" sz="1500" kern="1200" dirty="0" smtClean="0"/>
            <a:t> </a:t>
          </a:r>
          <a:r>
            <a:rPr lang="ru-RU" sz="1500" kern="1200" dirty="0" err="1" smtClean="0"/>
            <a:t>мақсадларга</a:t>
          </a:r>
          <a:r>
            <a:rPr lang="ru-RU" sz="1500" kern="1200" dirty="0" smtClean="0"/>
            <a:t> </a:t>
          </a:r>
          <a:r>
            <a:rPr lang="ru-RU" sz="1500" kern="1200" dirty="0" err="1" smtClean="0"/>
            <a:t>мўлжаллаб</a:t>
          </a:r>
          <a:r>
            <a:rPr lang="ru-RU" sz="1500" kern="1200" dirty="0" smtClean="0"/>
            <a:t> </a:t>
          </a:r>
          <a:r>
            <a:rPr lang="ru-RU" sz="1500" kern="1200" dirty="0" err="1" smtClean="0"/>
            <a:t>ишлаб</a:t>
          </a:r>
          <a:r>
            <a:rPr lang="ru-RU" sz="1500" kern="1200" dirty="0" smtClean="0"/>
            <a:t> </a:t>
          </a:r>
          <a:r>
            <a:rPr lang="ru-RU" sz="1500" kern="1200" dirty="0" err="1" smtClean="0"/>
            <a:t>чиқарилади</a:t>
          </a:r>
          <a:endParaRPr lang="ru-RU" sz="1500" kern="1200" dirty="0"/>
        </a:p>
      </dsp:txBody>
      <dsp:txXfrm rot="10800000">
        <a:off x="3022990" y="4544124"/>
        <a:ext cx="10378307" cy="726338"/>
      </dsp:txXfrm>
    </dsp:sp>
    <dsp:sp modelId="{D5F62929-1452-4268-AA59-7B78D4CD18DF}">
      <dsp:nvSpPr>
        <dsp:cNvPr id="0" name=""/>
        <dsp:cNvSpPr/>
      </dsp:nvSpPr>
      <dsp:spPr>
        <a:xfrm>
          <a:off x="2478237" y="4544124"/>
          <a:ext cx="726338" cy="726338"/>
        </a:xfrm>
        <a:prstGeom prst="ellipse">
          <a:avLst/>
        </a:prstGeom>
        <a:solidFill>
          <a:srgbClr val="9B7362"/>
        </a:solidFill>
        <a:ln w="1397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E591AE-C3CB-42DF-A86D-A489621B4EA7}" type="datetimeFigureOut">
              <a:rPr lang="ru-RU" smtClean="0"/>
              <a:t>30.05.2019</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59F68B-4009-4EC0-96A1-6BF11B64D135}" type="slidenum">
              <a:rPr lang="ru-RU" smtClean="0"/>
              <a:t>‹#›</a:t>
            </a:fld>
            <a:endParaRPr lang="ru-RU"/>
          </a:p>
        </p:txBody>
      </p:sp>
    </p:spTree>
    <p:extLst>
      <p:ext uri="{BB962C8B-B14F-4D97-AF65-F5344CB8AC3E}">
        <p14:creationId xmlns:p14="http://schemas.microsoft.com/office/powerpoint/2010/main" val="1221260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r>
              <a:rPr lang="ru-RU" smtClean="0"/>
              <a:t>4/14/2019</a:t>
            </a:r>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ru-RU" smtClean="0"/>
              <a:t>Образец заголовка</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ru-RU" smtClean="0"/>
              <a:t>Образец текста</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r>
              <a:rPr lang="ru-RU" smtClean="0"/>
              <a:t>4/14/2019</a:t>
            </a:r>
            <a:endParaRPr lang="en-US" dirty="0"/>
          </a:p>
        </p:txBody>
      </p:sp>
      <p:sp>
        <p:nvSpPr>
          <p:cNvPr id="8" name="Footer Placeholder 7"/>
          <p:cNvSpPr>
            <a:spLocks noGrp="1"/>
          </p:cNvSpPr>
          <p:nvPr>
            <p:ph type="ftr" sz="quarter" idx="11"/>
          </p:nvPr>
        </p:nvSpPr>
        <p:spPr/>
        <p:txBody>
          <a:bodyPr/>
          <a:lstStyle/>
          <a:p>
            <a:r>
              <a:rPr lang="ru-RU" smtClean="0"/>
              <a:t>Назоратнинг технологик асбоблари</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r>
              <a:rPr lang="ru-RU" smtClean="0"/>
              <a:t>4/14/2019</a:t>
            </a:r>
            <a:endParaRPr lang="en-US" dirty="0"/>
          </a:p>
        </p:txBody>
      </p:sp>
      <p:sp>
        <p:nvSpPr>
          <p:cNvPr id="4" name="Footer Placeholder 3"/>
          <p:cNvSpPr>
            <a:spLocks noGrp="1"/>
          </p:cNvSpPr>
          <p:nvPr>
            <p:ph type="ftr" sz="quarter" idx="11"/>
          </p:nvPr>
        </p:nvSpPr>
        <p:spPr/>
        <p:txBody>
          <a:bodyPr/>
          <a:lstStyle/>
          <a:p>
            <a:r>
              <a:rPr lang="ru-RU" smtClean="0"/>
              <a:t>Назоратнинг технологик асбоблари</a:t>
            </a:r>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ru-RU" smtClean="0"/>
              <a:t>4/14/2019</a:t>
            </a:r>
            <a:endParaRPr lang="en-US" dirty="0"/>
          </a:p>
        </p:txBody>
      </p:sp>
      <p:sp>
        <p:nvSpPr>
          <p:cNvPr id="3" name="Footer Placeholder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ru-RU" smtClean="0"/>
              <a:t>Образец заголовка</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r>
              <a:rPr lang="ru-RU" smtClean="0"/>
              <a:t>4/14/2019</a:t>
            </a:r>
            <a:endParaRPr lang="en-US" dirty="0"/>
          </a:p>
        </p:txBody>
      </p:sp>
      <p:sp>
        <p:nvSpPr>
          <p:cNvPr id="6" name="Footer Placeholder 5"/>
          <p:cNvSpPr>
            <a:spLocks noGrp="1"/>
          </p:cNvSpPr>
          <p:nvPr>
            <p:ph type="ftr" sz="quarter" idx="11"/>
          </p:nvPr>
        </p:nvSpPr>
        <p:spPr/>
        <p:txBody>
          <a:bodyPr/>
          <a:lstStyle/>
          <a:p>
            <a:r>
              <a:rPr lang="ru-RU" smtClean="0"/>
              <a:t>Назоратнинг технологик асбоблари</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r>
              <a:rPr lang="ru-RU" smtClean="0"/>
              <a:t>4/14/2019</a:t>
            </a:r>
            <a:endParaRPr lang="en-US" dirty="0"/>
          </a:p>
        </p:txBody>
      </p:sp>
      <p:sp>
        <p:nvSpPr>
          <p:cNvPr id="5" name="Footer Placeholder 4"/>
          <p:cNvSpPr>
            <a:spLocks noGrp="1"/>
          </p:cNvSpPr>
          <p:nvPr>
            <p:ph type="ftr" sz="quarter" idx="11"/>
          </p:nvPr>
        </p:nvSpPr>
        <p:spPr/>
        <p:txBody>
          <a:bodyPr/>
          <a:lstStyle/>
          <a:p>
            <a:r>
              <a:rPr lang="ru-RU" smtClean="0"/>
              <a:t>Назоратнинг технологик асбоблари</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r>
              <a:rPr lang="ru-RU" smtClean="0"/>
              <a:t>4/14/2019</a:t>
            </a:r>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r>
              <a:rPr lang="ru-RU" smtClean="0"/>
              <a:t>Назоратнинг технологик асбоблари</a:t>
            </a:r>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hd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2.xml"/><Relationship Id="rId7" Type="http://schemas.openxmlformats.org/officeDocument/2006/relationships/diagramColors" Target="../diagrams/colors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2.xml"/><Relationship Id="rId7" Type="http://schemas.openxmlformats.org/officeDocument/2006/relationships/diagramColors" Target="../diagrams/colors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7" Type="http://schemas.openxmlformats.org/officeDocument/2006/relationships/image" Target="../media/image2.png"/><Relationship Id="rId2" Type="http://schemas.microsoft.com/office/2007/relationships/media" Target="../media/media10.m4a"/><Relationship Id="rId1" Type="http://schemas.openxmlformats.org/officeDocument/2006/relationships/vmlDrawing" Target="../drawings/vmlDrawing1.vml"/><Relationship Id="rId6" Type="http://schemas.openxmlformats.org/officeDocument/2006/relationships/image" Target="../media/image4.wmf"/><Relationship Id="rId5" Type="http://schemas.openxmlformats.org/officeDocument/2006/relationships/oleObject" Target="../embeddings/oleObject1.bin"/><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52024" y="180304"/>
            <a:ext cx="10238962" cy="1700011"/>
          </a:xfrm>
        </p:spPr>
        <p:txBody>
          <a:bodyPr>
            <a:normAutofit/>
          </a:bodyPr>
          <a:lstStyle/>
          <a:p>
            <a:pPr algn="r"/>
            <a:r>
              <a:rPr lang="ru-RU" sz="2400" b="1" dirty="0" smtClean="0"/>
              <a:t>11-мавзу: </a:t>
            </a:r>
            <a:r>
              <a:rPr lang="uz-Latn-UZ" sz="2400" b="1" dirty="0" smtClean="0"/>
              <a:t>Суюқлик ва газлар миқдорини ўлчаш, босимлар фарқи ўзгарувчан сарф ўлчагичлар</a:t>
            </a:r>
            <a:r>
              <a:rPr lang="ru-RU" sz="2400" dirty="0" smtClean="0"/>
              <a:t> </a:t>
            </a:r>
            <a:endParaRPr lang="ru-RU" sz="2400" dirty="0"/>
          </a:p>
        </p:txBody>
      </p:sp>
      <p:sp>
        <p:nvSpPr>
          <p:cNvPr id="3" name="Подзаголовок 2"/>
          <p:cNvSpPr>
            <a:spLocks noGrp="1"/>
          </p:cNvSpPr>
          <p:nvPr>
            <p:ph type="subTitle" idx="1"/>
          </p:nvPr>
        </p:nvSpPr>
        <p:spPr>
          <a:xfrm>
            <a:off x="1171720" y="1880315"/>
            <a:ext cx="10599570" cy="3493394"/>
          </a:xfrm>
        </p:spPr>
        <p:txBody>
          <a:bodyPr>
            <a:normAutofit/>
          </a:bodyPr>
          <a:lstStyle/>
          <a:p>
            <a:r>
              <a:rPr lang="ru-RU" b="1" dirty="0"/>
              <a:t> </a:t>
            </a:r>
            <a:r>
              <a:rPr lang="ru-RU" b="1" dirty="0" smtClean="0"/>
              <a:t>Режа</a:t>
            </a:r>
            <a:r>
              <a:rPr lang="ru-RU" b="1" dirty="0"/>
              <a:t>:</a:t>
            </a:r>
          </a:p>
          <a:p>
            <a:r>
              <a:rPr lang="ru-RU" b="1" dirty="0"/>
              <a:t> </a:t>
            </a:r>
            <a:endParaRPr lang="ru-RU" b="1" dirty="0" smtClean="0"/>
          </a:p>
          <a:p>
            <a:r>
              <a:rPr lang="ru-RU" b="1" dirty="0" smtClean="0"/>
              <a:t>1.</a:t>
            </a:r>
            <a:r>
              <a:rPr lang="uz-Cyrl-UZ" b="1" dirty="0" smtClean="0"/>
              <a:t> </a:t>
            </a:r>
            <a:r>
              <a:rPr lang="uz-Latn-UZ" b="1" dirty="0" smtClean="0"/>
              <a:t>Суюқликли термометрлар</a:t>
            </a:r>
            <a:endParaRPr lang="ru-RU" b="1" dirty="0" smtClean="0"/>
          </a:p>
          <a:p>
            <a:r>
              <a:rPr lang="ru-RU" b="1" dirty="0" smtClean="0"/>
              <a:t>2.</a:t>
            </a:r>
            <a:r>
              <a:rPr lang="ru-RU" b="1" dirty="0"/>
              <a:t> </a:t>
            </a:r>
            <a:r>
              <a:rPr lang="ru-RU" b="1" dirty="0" err="1"/>
              <a:t>Дилатометрик</a:t>
            </a:r>
            <a:r>
              <a:rPr lang="ru-RU" b="1" dirty="0"/>
              <a:t> </a:t>
            </a:r>
            <a:r>
              <a:rPr lang="ru-RU" b="1" dirty="0" err="1"/>
              <a:t>ва</a:t>
            </a:r>
            <a:r>
              <a:rPr lang="ru-RU" b="1" dirty="0"/>
              <a:t> </a:t>
            </a:r>
            <a:r>
              <a:rPr lang="ru-RU" b="1" dirty="0" err="1"/>
              <a:t>биметалли</a:t>
            </a:r>
            <a:r>
              <a:rPr lang="ru-RU" b="1" dirty="0"/>
              <a:t> </a:t>
            </a:r>
            <a:r>
              <a:rPr lang="ru-RU" b="1" dirty="0" err="1"/>
              <a:t>термометрлар</a:t>
            </a:r>
            <a:endParaRPr lang="ru-RU" b="1" dirty="0"/>
          </a:p>
          <a:p>
            <a:r>
              <a:rPr lang="ru-RU" b="1" dirty="0"/>
              <a:t>3</a:t>
            </a:r>
            <a:r>
              <a:rPr lang="ru-RU" b="1" dirty="0" smtClean="0"/>
              <a:t>.</a:t>
            </a:r>
            <a:r>
              <a:rPr lang="ru-RU" b="1" dirty="0"/>
              <a:t> Газли, </a:t>
            </a:r>
            <a:r>
              <a:rPr lang="ru-RU" b="1" dirty="0" err="1"/>
              <a:t>суюқликли</a:t>
            </a:r>
            <a:r>
              <a:rPr lang="ru-RU" b="1" dirty="0"/>
              <a:t> </a:t>
            </a:r>
            <a:r>
              <a:rPr lang="ru-RU" b="1" dirty="0" err="1"/>
              <a:t>ва</a:t>
            </a:r>
            <a:r>
              <a:rPr lang="ru-RU" b="1" dirty="0"/>
              <a:t> </a:t>
            </a:r>
            <a:r>
              <a:rPr lang="ru-RU" b="1" dirty="0" err="1"/>
              <a:t>конденсацион</a:t>
            </a:r>
            <a:r>
              <a:rPr lang="ru-RU" b="1" dirty="0"/>
              <a:t> </a:t>
            </a:r>
            <a:r>
              <a:rPr lang="ru-RU" b="1" dirty="0" err="1"/>
              <a:t>манометрик</a:t>
            </a:r>
            <a:r>
              <a:rPr lang="ru-RU" b="1" dirty="0"/>
              <a:t> </a:t>
            </a:r>
            <a:r>
              <a:rPr lang="ru-RU" b="1" dirty="0" err="1"/>
              <a:t>термометрлар</a:t>
            </a:r>
            <a:endParaRPr lang="ru-RU" b="1" dirty="0"/>
          </a:p>
        </p:txBody>
      </p:sp>
      <p:pic>
        <p:nvPicPr>
          <p:cNvPr id="4" name="1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66490" y="193183"/>
            <a:ext cx="609600" cy="609600"/>
          </a:xfrm>
          <a:prstGeom prst="rect">
            <a:avLst/>
          </a:prstGeom>
        </p:spPr>
      </p:pic>
    </p:spTree>
    <p:extLst>
      <p:ext uri="{BB962C8B-B14F-4D97-AF65-F5344CB8AC3E}">
        <p14:creationId xmlns:p14="http://schemas.microsoft.com/office/powerpoint/2010/main" val="927940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09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Суюқликли 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2</a:t>
            </a:fld>
            <a:endParaRPr lang="en-US" dirty="0"/>
          </a:p>
        </p:txBody>
      </p:sp>
      <p:sp>
        <p:nvSpPr>
          <p:cNvPr id="14" name="Rectangle 8"/>
          <p:cNvSpPr>
            <a:spLocks noGrp="1" noChangeArrowheads="1"/>
          </p:cNvSpPr>
          <p:nvPr>
            <p:ph idx="1"/>
          </p:nvPr>
        </p:nvSpPr>
        <p:spPr bwMode="auto">
          <a:xfrm>
            <a:off x="380812" y="740912"/>
            <a:ext cx="10805520" cy="33645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ru-RU" dirty="0" smtClean="0">
                <a:latin typeface="+mn-lt"/>
              </a:rPr>
              <a:t>	</a:t>
            </a:r>
            <a:r>
              <a:rPr lang="ru-RU" dirty="0" err="1" smtClean="0">
                <a:latin typeface="+mn-lt"/>
              </a:rPr>
              <a:t>Суюқликли</a:t>
            </a:r>
            <a:r>
              <a:rPr lang="ru-RU" dirty="0" smtClean="0">
                <a:latin typeface="+mn-lt"/>
              </a:rPr>
              <a:t> </a:t>
            </a:r>
            <a:r>
              <a:rPr lang="ru-RU" dirty="0" err="1">
                <a:latin typeface="+mn-lt"/>
              </a:rPr>
              <a:t>термометрлар</a:t>
            </a:r>
            <a:r>
              <a:rPr lang="ru-RU" dirty="0">
                <a:latin typeface="+mn-lt"/>
              </a:rPr>
              <a:t> - 200</a:t>
            </a:r>
            <a:r>
              <a:rPr lang="ru-RU" baseline="30000" dirty="0">
                <a:latin typeface="+mn-lt"/>
              </a:rPr>
              <a:t>0</a:t>
            </a:r>
            <a:r>
              <a:rPr lang="ru-RU" dirty="0">
                <a:latin typeface="+mn-lt"/>
              </a:rPr>
              <a:t>С дан +600</a:t>
            </a:r>
            <a:r>
              <a:rPr lang="ru-RU" baseline="30000" dirty="0">
                <a:latin typeface="+mn-lt"/>
              </a:rPr>
              <a:t>0</a:t>
            </a:r>
            <a:r>
              <a:rPr lang="ru-RU" dirty="0">
                <a:latin typeface="+mn-lt"/>
              </a:rPr>
              <a:t>С </a:t>
            </a:r>
            <a:r>
              <a:rPr lang="ru-RU" dirty="0" err="1">
                <a:latin typeface="+mn-lt"/>
              </a:rPr>
              <a:t>гача</a:t>
            </a:r>
            <a:r>
              <a:rPr lang="ru-RU" dirty="0">
                <a:latin typeface="+mn-lt"/>
              </a:rPr>
              <a:t> </a:t>
            </a:r>
            <a:r>
              <a:rPr lang="ru-RU" dirty="0" err="1">
                <a:latin typeface="+mn-lt"/>
              </a:rPr>
              <a:t>оралиқдаги</a:t>
            </a:r>
            <a:r>
              <a:rPr lang="ru-RU" dirty="0">
                <a:latin typeface="+mn-lt"/>
              </a:rPr>
              <a:t> </a:t>
            </a:r>
            <a:r>
              <a:rPr lang="ru-RU" dirty="0" err="1">
                <a:latin typeface="+mn-lt"/>
              </a:rPr>
              <a:t>хароратни</a:t>
            </a:r>
            <a:r>
              <a:rPr lang="ru-RU" dirty="0">
                <a:latin typeface="+mn-lt"/>
              </a:rPr>
              <a:t> </a:t>
            </a:r>
            <a:r>
              <a:rPr lang="ru-RU" dirty="0" err="1">
                <a:latin typeface="+mn-lt"/>
              </a:rPr>
              <a:t>ўлчаш</a:t>
            </a:r>
            <a:r>
              <a:rPr lang="ru-RU" dirty="0">
                <a:latin typeface="+mn-lt"/>
              </a:rPr>
              <a:t> </a:t>
            </a:r>
            <a:r>
              <a:rPr lang="ru-RU" dirty="0" err="1">
                <a:latin typeface="+mn-lt"/>
              </a:rPr>
              <a:t>учун</a:t>
            </a:r>
            <a:r>
              <a:rPr lang="ru-RU" dirty="0">
                <a:latin typeface="+mn-lt"/>
              </a:rPr>
              <a:t> </a:t>
            </a:r>
            <a:r>
              <a:rPr lang="ru-RU" dirty="0" err="1">
                <a:latin typeface="+mn-lt"/>
              </a:rPr>
              <a:t>ишлатилади</a:t>
            </a:r>
            <a:r>
              <a:rPr lang="ru-RU" dirty="0">
                <a:latin typeface="+mn-lt"/>
              </a:rPr>
              <a:t>. Шиша </a:t>
            </a:r>
            <a:r>
              <a:rPr lang="ru-RU" dirty="0" err="1">
                <a:latin typeface="+mn-lt"/>
              </a:rPr>
              <a:t>термометрларнинг</a:t>
            </a:r>
            <a:r>
              <a:rPr lang="ru-RU" dirty="0">
                <a:latin typeface="+mn-lt"/>
              </a:rPr>
              <a:t> </a:t>
            </a:r>
            <a:r>
              <a:rPr lang="ru-RU" dirty="0" err="1">
                <a:latin typeface="+mn-lt"/>
              </a:rPr>
              <a:t>ишлатилиш</a:t>
            </a:r>
            <a:r>
              <a:rPr lang="ru-RU" dirty="0">
                <a:latin typeface="+mn-lt"/>
              </a:rPr>
              <a:t> </a:t>
            </a:r>
            <a:r>
              <a:rPr lang="ru-RU" dirty="0" err="1">
                <a:latin typeface="+mn-lt"/>
              </a:rPr>
              <a:t>усули</a:t>
            </a:r>
            <a:r>
              <a:rPr lang="ru-RU" dirty="0">
                <a:latin typeface="+mn-lt"/>
              </a:rPr>
              <a:t> </a:t>
            </a:r>
            <a:r>
              <a:rPr lang="ru-RU" dirty="0" err="1">
                <a:latin typeface="+mn-lt"/>
              </a:rPr>
              <a:t>содда</a:t>
            </a:r>
            <a:r>
              <a:rPr lang="ru-RU" dirty="0">
                <a:latin typeface="+mn-lt"/>
              </a:rPr>
              <a:t>, </a:t>
            </a:r>
            <a:r>
              <a:rPr lang="ru-RU" dirty="0" err="1">
                <a:latin typeface="+mn-lt"/>
              </a:rPr>
              <a:t>аниқлиги</a:t>
            </a:r>
            <a:r>
              <a:rPr lang="ru-RU" dirty="0">
                <a:latin typeface="+mn-lt"/>
              </a:rPr>
              <a:t> </a:t>
            </a:r>
            <a:r>
              <a:rPr lang="ru-RU" dirty="0" err="1">
                <a:latin typeface="+mn-lt"/>
              </a:rPr>
              <a:t>етарли</a:t>
            </a:r>
            <a:r>
              <a:rPr lang="ru-RU" dirty="0">
                <a:latin typeface="+mn-lt"/>
              </a:rPr>
              <a:t> </a:t>
            </a:r>
            <a:r>
              <a:rPr lang="ru-RU" dirty="0" err="1">
                <a:latin typeface="+mn-lt"/>
              </a:rPr>
              <a:t>даражада</a:t>
            </a:r>
            <a:r>
              <a:rPr lang="ru-RU" dirty="0">
                <a:latin typeface="+mn-lt"/>
              </a:rPr>
              <a:t> </a:t>
            </a:r>
            <a:r>
              <a:rPr lang="ru-RU" dirty="0" err="1">
                <a:latin typeface="+mn-lt"/>
              </a:rPr>
              <a:t>юқори</a:t>
            </a:r>
            <a:r>
              <a:rPr lang="ru-RU" dirty="0">
                <a:latin typeface="+mn-lt"/>
              </a:rPr>
              <a:t> </a:t>
            </a:r>
            <a:r>
              <a:rPr lang="ru-RU" dirty="0" err="1">
                <a:latin typeface="+mn-lt"/>
              </a:rPr>
              <a:t>ва</a:t>
            </a:r>
            <a:r>
              <a:rPr lang="ru-RU" dirty="0">
                <a:latin typeface="+mn-lt"/>
              </a:rPr>
              <a:t> </a:t>
            </a:r>
            <a:r>
              <a:rPr lang="ru-RU" dirty="0" err="1">
                <a:latin typeface="+mn-lt"/>
              </a:rPr>
              <a:t>нархи</a:t>
            </a:r>
            <a:r>
              <a:rPr lang="ru-RU" dirty="0">
                <a:latin typeface="+mn-lt"/>
              </a:rPr>
              <a:t> </a:t>
            </a:r>
            <a:r>
              <a:rPr lang="ru-RU" dirty="0" err="1">
                <a:latin typeface="+mn-lt"/>
              </a:rPr>
              <a:t>арзон</a:t>
            </a:r>
            <a:r>
              <a:rPr lang="ru-RU" dirty="0">
                <a:latin typeface="+mn-lt"/>
              </a:rPr>
              <a:t> </a:t>
            </a:r>
            <a:r>
              <a:rPr lang="ru-RU" dirty="0" err="1">
                <a:latin typeface="+mn-lt"/>
              </a:rPr>
              <a:t>бўлгани</a:t>
            </a:r>
            <a:r>
              <a:rPr lang="ru-RU" dirty="0">
                <a:latin typeface="+mn-lt"/>
              </a:rPr>
              <a:t> </a:t>
            </a:r>
            <a:r>
              <a:rPr lang="ru-RU" dirty="0" err="1">
                <a:latin typeface="+mn-lt"/>
              </a:rPr>
              <a:t>сабабли</a:t>
            </a:r>
            <a:r>
              <a:rPr lang="ru-RU" dirty="0">
                <a:latin typeface="+mn-lt"/>
              </a:rPr>
              <a:t> </a:t>
            </a:r>
            <a:r>
              <a:rPr lang="ru-RU" dirty="0" err="1">
                <a:latin typeface="+mn-lt"/>
              </a:rPr>
              <a:t>лабораторияларда</a:t>
            </a:r>
            <a:r>
              <a:rPr lang="ru-RU" dirty="0">
                <a:latin typeface="+mn-lt"/>
              </a:rPr>
              <a:t> </a:t>
            </a:r>
            <a:r>
              <a:rPr lang="ru-RU" dirty="0" err="1">
                <a:latin typeface="+mn-lt"/>
              </a:rPr>
              <a:t>ва</a:t>
            </a:r>
            <a:r>
              <a:rPr lang="ru-RU" dirty="0">
                <a:latin typeface="+mn-lt"/>
              </a:rPr>
              <a:t> </a:t>
            </a:r>
            <a:r>
              <a:rPr lang="ru-RU" dirty="0" err="1">
                <a:latin typeface="+mn-lt"/>
              </a:rPr>
              <a:t>саноатда</a:t>
            </a:r>
            <a:r>
              <a:rPr lang="ru-RU" dirty="0">
                <a:latin typeface="+mn-lt"/>
              </a:rPr>
              <a:t> </a:t>
            </a:r>
            <a:r>
              <a:rPr lang="ru-RU" dirty="0" err="1">
                <a:latin typeface="+mn-lt"/>
              </a:rPr>
              <a:t>кенг</a:t>
            </a:r>
            <a:r>
              <a:rPr lang="ru-RU" dirty="0">
                <a:latin typeface="+mn-lt"/>
              </a:rPr>
              <a:t> </a:t>
            </a:r>
            <a:r>
              <a:rPr lang="ru-RU" dirty="0" err="1">
                <a:latin typeface="+mn-lt"/>
              </a:rPr>
              <a:t>тарқалган</a:t>
            </a:r>
            <a:r>
              <a:rPr lang="ru-RU" dirty="0">
                <a:latin typeface="+mn-lt"/>
              </a:rPr>
              <a:t>. </a:t>
            </a:r>
            <a:r>
              <a:rPr lang="ru-RU" dirty="0" err="1">
                <a:latin typeface="+mn-lt"/>
              </a:rPr>
              <a:t>Суюқликли</a:t>
            </a:r>
            <a:r>
              <a:rPr lang="ru-RU" dirty="0">
                <a:latin typeface="+mn-lt"/>
              </a:rPr>
              <a:t> </a:t>
            </a:r>
            <a:r>
              <a:rPr lang="ru-RU" dirty="0" err="1">
                <a:latin typeface="+mn-lt"/>
              </a:rPr>
              <a:t>термометрларнинг</a:t>
            </a:r>
            <a:r>
              <a:rPr lang="ru-RU" dirty="0">
                <a:latin typeface="+mn-lt"/>
              </a:rPr>
              <a:t> </a:t>
            </a:r>
            <a:r>
              <a:rPr lang="ru-RU" dirty="0" err="1">
                <a:latin typeface="+mn-lt"/>
              </a:rPr>
              <a:t>ишлаш</a:t>
            </a:r>
            <a:r>
              <a:rPr lang="ru-RU" dirty="0">
                <a:latin typeface="+mn-lt"/>
              </a:rPr>
              <a:t> </a:t>
            </a:r>
            <a:r>
              <a:rPr lang="ru-RU" dirty="0" err="1">
                <a:latin typeface="+mn-lt"/>
              </a:rPr>
              <a:t>тамойили</a:t>
            </a:r>
            <a:r>
              <a:rPr lang="ru-RU" dirty="0">
                <a:latin typeface="+mn-lt"/>
              </a:rPr>
              <a:t> термометр </a:t>
            </a:r>
            <a:r>
              <a:rPr lang="ru-RU" dirty="0" err="1">
                <a:latin typeface="+mn-lt"/>
              </a:rPr>
              <a:t>ичидаги</a:t>
            </a:r>
            <a:r>
              <a:rPr lang="ru-RU" dirty="0">
                <a:latin typeface="+mn-lt"/>
              </a:rPr>
              <a:t> </a:t>
            </a:r>
            <a:r>
              <a:rPr lang="ru-RU" dirty="0" err="1">
                <a:latin typeface="+mn-lt"/>
              </a:rPr>
              <a:t>суюқлик</a:t>
            </a:r>
            <a:r>
              <a:rPr lang="ru-RU" dirty="0">
                <a:latin typeface="+mn-lt"/>
              </a:rPr>
              <a:t> </a:t>
            </a:r>
            <a:r>
              <a:rPr lang="ru-RU" dirty="0" err="1">
                <a:latin typeface="+mn-lt"/>
              </a:rPr>
              <a:t>хажмининг</a:t>
            </a:r>
            <a:r>
              <a:rPr lang="ru-RU" dirty="0">
                <a:latin typeface="+mn-lt"/>
              </a:rPr>
              <a:t> </a:t>
            </a:r>
            <a:r>
              <a:rPr lang="ru-RU" dirty="0" err="1">
                <a:latin typeface="+mn-lt"/>
              </a:rPr>
              <a:t>харорат</a:t>
            </a:r>
            <a:r>
              <a:rPr lang="ru-RU" dirty="0">
                <a:latin typeface="+mn-lt"/>
              </a:rPr>
              <a:t> </a:t>
            </a:r>
            <a:r>
              <a:rPr lang="ru-RU" dirty="0" err="1">
                <a:latin typeface="+mn-lt"/>
              </a:rPr>
              <a:t>кўтарилиши</a:t>
            </a:r>
            <a:r>
              <a:rPr lang="ru-RU" dirty="0">
                <a:latin typeface="+mn-lt"/>
              </a:rPr>
              <a:t> </a:t>
            </a:r>
            <a:r>
              <a:rPr lang="ru-RU" dirty="0" err="1">
                <a:latin typeface="+mn-lt"/>
              </a:rPr>
              <a:t>ёки</a:t>
            </a:r>
            <a:r>
              <a:rPr lang="ru-RU" dirty="0">
                <a:latin typeface="+mn-lt"/>
              </a:rPr>
              <a:t> </a:t>
            </a:r>
            <a:r>
              <a:rPr lang="ru-RU" dirty="0" err="1">
                <a:latin typeface="+mn-lt"/>
              </a:rPr>
              <a:t>пасайишига</a:t>
            </a:r>
            <a:r>
              <a:rPr lang="ru-RU" dirty="0">
                <a:latin typeface="+mn-lt"/>
              </a:rPr>
              <a:t> </a:t>
            </a:r>
            <a:r>
              <a:rPr lang="ru-RU" dirty="0" err="1">
                <a:latin typeface="+mn-lt"/>
              </a:rPr>
              <a:t>мос</a:t>
            </a:r>
            <a:r>
              <a:rPr lang="ru-RU" dirty="0">
                <a:latin typeface="+mn-lt"/>
              </a:rPr>
              <a:t> </a:t>
            </a:r>
            <a:r>
              <a:rPr lang="ru-RU" dirty="0" err="1">
                <a:latin typeface="+mn-lt"/>
              </a:rPr>
              <a:t>равишда</a:t>
            </a:r>
            <a:r>
              <a:rPr lang="ru-RU" dirty="0">
                <a:latin typeface="+mn-lt"/>
              </a:rPr>
              <a:t> </a:t>
            </a:r>
            <a:r>
              <a:rPr lang="ru-RU" dirty="0" err="1">
                <a:latin typeface="+mn-lt"/>
              </a:rPr>
              <a:t>ўзгаришига</a:t>
            </a:r>
            <a:r>
              <a:rPr lang="ru-RU" dirty="0">
                <a:latin typeface="+mn-lt"/>
              </a:rPr>
              <a:t> </a:t>
            </a:r>
            <a:r>
              <a:rPr lang="ru-RU" dirty="0" err="1">
                <a:latin typeface="+mn-lt"/>
              </a:rPr>
              <a:t>асосланган</a:t>
            </a:r>
            <a:r>
              <a:rPr lang="ru-RU" dirty="0">
                <a:latin typeface="+mn-lt"/>
              </a:rPr>
              <a:t>. Шиша </a:t>
            </a:r>
            <a:r>
              <a:rPr lang="ru-RU" dirty="0" err="1">
                <a:latin typeface="+mn-lt"/>
              </a:rPr>
              <a:t>термометрларда</a:t>
            </a:r>
            <a:r>
              <a:rPr lang="ru-RU" dirty="0">
                <a:latin typeface="+mn-lt"/>
              </a:rPr>
              <a:t> </a:t>
            </a:r>
            <a:r>
              <a:rPr lang="ru-RU" dirty="0" err="1">
                <a:latin typeface="+mn-lt"/>
              </a:rPr>
              <a:t>суюқлик</a:t>
            </a:r>
            <a:r>
              <a:rPr lang="ru-RU" dirty="0">
                <a:latin typeface="+mn-lt"/>
              </a:rPr>
              <a:t> </a:t>
            </a:r>
            <a:r>
              <a:rPr lang="ru-RU" dirty="0" err="1">
                <a:latin typeface="+mn-lt"/>
              </a:rPr>
              <a:t>сифатида</a:t>
            </a:r>
            <a:r>
              <a:rPr lang="ru-RU" dirty="0">
                <a:latin typeface="+mn-lt"/>
              </a:rPr>
              <a:t> </a:t>
            </a:r>
            <a:r>
              <a:rPr lang="ru-RU" dirty="0" err="1">
                <a:latin typeface="+mn-lt"/>
              </a:rPr>
              <a:t>симоб</a:t>
            </a:r>
            <a:r>
              <a:rPr lang="ru-RU" dirty="0">
                <a:latin typeface="+mn-lt"/>
              </a:rPr>
              <a:t>, толуол, этил спирт (этанол), керосин, </a:t>
            </a:r>
            <a:r>
              <a:rPr lang="ru-RU" dirty="0" err="1">
                <a:latin typeface="+mn-lt"/>
              </a:rPr>
              <a:t>петролей</a:t>
            </a:r>
            <a:r>
              <a:rPr lang="ru-RU" dirty="0">
                <a:latin typeface="+mn-lt"/>
              </a:rPr>
              <a:t> эфир, пентан </a:t>
            </a:r>
            <a:r>
              <a:rPr lang="ru-RU" dirty="0" err="1">
                <a:latin typeface="+mn-lt"/>
              </a:rPr>
              <a:t>ва</a:t>
            </a:r>
            <a:r>
              <a:rPr lang="ru-RU" dirty="0">
                <a:latin typeface="+mn-lt"/>
              </a:rPr>
              <a:t> </a:t>
            </a:r>
            <a:r>
              <a:rPr lang="ru-RU" dirty="0" err="1">
                <a:latin typeface="+mn-lt"/>
              </a:rPr>
              <a:t>бошқалар</a:t>
            </a:r>
            <a:r>
              <a:rPr lang="ru-RU" dirty="0">
                <a:latin typeface="+mn-lt"/>
              </a:rPr>
              <a:t> </a:t>
            </a:r>
            <a:r>
              <a:rPr lang="ru-RU" dirty="0" err="1">
                <a:latin typeface="+mn-lt"/>
              </a:rPr>
              <a:t>ишлатилади</a:t>
            </a:r>
            <a:r>
              <a:rPr lang="ru-RU" dirty="0">
                <a:latin typeface="+mn-lt"/>
              </a:rPr>
              <a:t>. </a:t>
            </a:r>
            <a:r>
              <a:rPr lang="ru-RU" dirty="0" err="1">
                <a:latin typeface="+mn-lt"/>
              </a:rPr>
              <a:t>Бундай</a:t>
            </a:r>
            <a:r>
              <a:rPr lang="ru-RU" dirty="0">
                <a:latin typeface="+mn-lt"/>
              </a:rPr>
              <a:t> </a:t>
            </a:r>
            <a:r>
              <a:rPr lang="ru-RU" dirty="0" err="1">
                <a:latin typeface="+mn-lt"/>
              </a:rPr>
              <a:t>термометрларнинг</a:t>
            </a:r>
            <a:r>
              <a:rPr lang="ru-RU" dirty="0">
                <a:latin typeface="+mn-lt"/>
              </a:rPr>
              <a:t> </a:t>
            </a:r>
            <a:r>
              <a:rPr lang="ru-RU" dirty="0" err="1">
                <a:latin typeface="+mn-lt"/>
              </a:rPr>
              <a:t>ишлатилиш</a:t>
            </a:r>
            <a:r>
              <a:rPr lang="ru-RU" dirty="0">
                <a:latin typeface="+mn-lt"/>
              </a:rPr>
              <a:t> </a:t>
            </a:r>
            <a:r>
              <a:rPr lang="ru-RU" dirty="0" err="1">
                <a:latin typeface="+mn-lt"/>
              </a:rPr>
              <a:t>чегаралари</a:t>
            </a:r>
            <a:r>
              <a:rPr lang="ru-RU" dirty="0">
                <a:latin typeface="+mn-lt"/>
              </a:rPr>
              <a:t> </a:t>
            </a:r>
            <a:r>
              <a:rPr lang="uz-Latn-UZ" dirty="0">
                <a:latin typeface="+mn-lt"/>
              </a:rPr>
              <a:t>1</a:t>
            </a:r>
            <a:r>
              <a:rPr lang="ru-RU" dirty="0">
                <a:latin typeface="+mn-lt"/>
              </a:rPr>
              <a:t>-</a:t>
            </a:r>
            <a:r>
              <a:rPr lang="ru-RU" dirty="0" err="1">
                <a:latin typeface="+mn-lt"/>
              </a:rPr>
              <a:t>жадвалда</a:t>
            </a:r>
            <a:r>
              <a:rPr lang="ru-RU" dirty="0">
                <a:latin typeface="+mn-lt"/>
              </a:rPr>
              <a:t> </a:t>
            </a:r>
            <a:r>
              <a:rPr lang="ru-RU" dirty="0" err="1">
                <a:latin typeface="+mn-lt"/>
              </a:rPr>
              <a:t>келтирилган</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graphicFrame>
        <p:nvGraphicFramePr>
          <p:cNvPr id="4" name="Таблица 3"/>
          <p:cNvGraphicFramePr>
            <a:graphicFrameLocks noGrp="1"/>
          </p:cNvGraphicFramePr>
          <p:nvPr>
            <p:extLst>
              <p:ext uri="{D42A27DB-BD31-4B8C-83A1-F6EECF244321}">
                <p14:modId xmlns:p14="http://schemas.microsoft.com/office/powerpoint/2010/main" val="792878420"/>
              </p:ext>
            </p:extLst>
          </p:nvPr>
        </p:nvGraphicFramePr>
        <p:xfrm>
          <a:off x="2640170" y="4448552"/>
          <a:ext cx="6748530" cy="1962912"/>
        </p:xfrm>
        <a:graphic>
          <a:graphicData uri="http://schemas.openxmlformats.org/drawingml/2006/table">
            <a:tbl>
              <a:tblPr>
                <a:tableStyleId>{BC89EF96-8CEA-46FF-86C4-4CE0E7609802}</a:tableStyleId>
              </a:tblPr>
              <a:tblGrid>
                <a:gridCol w="3633260">
                  <a:extLst>
                    <a:ext uri="{9D8B030D-6E8A-4147-A177-3AD203B41FA5}">
                      <a16:colId xmlns:a16="http://schemas.microsoft.com/office/drawing/2014/main" val="2404441839"/>
                    </a:ext>
                  </a:extLst>
                </a:gridCol>
                <a:gridCol w="1632455">
                  <a:extLst>
                    <a:ext uri="{9D8B030D-6E8A-4147-A177-3AD203B41FA5}">
                      <a16:colId xmlns:a16="http://schemas.microsoft.com/office/drawing/2014/main" val="2101186649"/>
                    </a:ext>
                  </a:extLst>
                </a:gridCol>
                <a:gridCol w="1482815">
                  <a:extLst>
                    <a:ext uri="{9D8B030D-6E8A-4147-A177-3AD203B41FA5}">
                      <a16:colId xmlns:a16="http://schemas.microsoft.com/office/drawing/2014/main" val="1743335708"/>
                    </a:ext>
                  </a:extLst>
                </a:gridCol>
              </a:tblGrid>
              <a:tr h="215456">
                <a:tc rowSpan="2">
                  <a:txBody>
                    <a:bodyPr/>
                    <a:lstStyle/>
                    <a:p>
                      <a:pPr>
                        <a:lnSpc>
                          <a:spcPct val="115000"/>
                        </a:lnSpc>
                        <a:spcBef>
                          <a:spcPts val="1200"/>
                        </a:spcBef>
                        <a:spcAft>
                          <a:spcPts val="0"/>
                        </a:spcAft>
                      </a:pPr>
                      <a:r>
                        <a:rPr lang="ru-RU" sz="1400" b="1" dirty="0" err="1">
                          <a:effectLst/>
                        </a:rPr>
                        <a:t>Қуйиладиган</a:t>
                      </a:r>
                      <a:r>
                        <a:rPr lang="ru-RU" sz="1400" b="1" dirty="0">
                          <a:effectLst/>
                        </a:rPr>
                        <a:t> </a:t>
                      </a:r>
                      <a:r>
                        <a:rPr lang="ru-RU" sz="1400" b="1" dirty="0" err="1">
                          <a:effectLst/>
                        </a:rPr>
                        <a:t>суюқлик</a:t>
                      </a:r>
                      <a:r>
                        <a:rPr lang="ru-RU" sz="1400" b="1" dirty="0">
                          <a:effectLst/>
                        </a:rPr>
                        <a:t> </a:t>
                      </a:r>
                      <a:r>
                        <a:rPr lang="ru-RU" sz="1400" b="1" dirty="0" err="1">
                          <a:effectLst/>
                        </a:rPr>
                        <a:t>номи</a:t>
                      </a:r>
                      <a:endParaRPr lang="ru-RU" sz="1400" b="1" i="1" dirty="0">
                        <a:effectLst/>
                        <a:latin typeface="Times New Roman" panose="02020603050405020304" pitchFamily="18" charset="0"/>
                        <a:ea typeface="Calibri" panose="020F0502020204030204" pitchFamily="34" charset="0"/>
                      </a:endParaRPr>
                    </a:p>
                  </a:txBody>
                  <a:tcPr marL="44450" marR="44450" marT="0" marB="0" anchor="ctr"/>
                </a:tc>
                <a:tc gridSpan="2">
                  <a:txBody>
                    <a:bodyPr/>
                    <a:lstStyle/>
                    <a:p>
                      <a:pPr algn="ctr">
                        <a:lnSpc>
                          <a:spcPct val="115000"/>
                        </a:lnSpc>
                        <a:spcAft>
                          <a:spcPts val="0"/>
                        </a:spcAft>
                      </a:pPr>
                      <a:r>
                        <a:rPr lang="ru-RU" sz="1400" b="1">
                          <a:effectLst/>
                        </a:rPr>
                        <a:t>Ўлчаш чегаралари, </a:t>
                      </a:r>
                      <a:r>
                        <a:rPr lang="ru-RU" sz="1400" b="1" baseline="30000">
                          <a:effectLst/>
                        </a:rPr>
                        <a:t>0</a:t>
                      </a:r>
                      <a:r>
                        <a:rPr lang="ru-RU" sz="1400" b="1">
                          <a:effectLst/>
                        </a:rPr>
                        <a:t>С</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hMerge="1">
                  <a:txBody>
                    <a:bodyPr/>
                    <a:lstStyle/>
                    <a:p>
                      <a:endParaRPr lang="ru-RU"/>
                    </a:p>
                  </a:txBody>
                  <a:tcPr/>
                </a:tc>
                <a:extLst>
                  <a:ext uri="{0D108BD9-81ED-4DB2-BD59-A6C34878D82A}">
                    <a16:rowId xmlns:a16="http://schemas.microsoft.com/office/drawing/2014/main" val="3142543330"/>
                  </a:ext>
                </a:extLst>
              </a:tr>
              <a:tr h="215456">
                <a:tc vMerge="1">
                  <a:txBody>
                    <a:bodyPr/>
                    <a:lstStyle/>
                    <a:p>
                      <a:endParaRPr lang="ru-RU"/>
                    </a:p>
                  </a:txBody>
                  <a:tcPr/>
                </a:tc>
                <a:tc>
                  <a:txBody>
                    <a:bodyPr/>
                    <a:lstStyle/>
                    <a:p>
                      <a:pPr algn="ctr">
                        <a:lnSpc>
                          <a:spcPct val="115000"/>
                        </a:lnSpc>
                        <a:spcBef>
                          <a:spcPts val="1200"/>
                        </a:spcBef>
                        <a:spcAft>
                          <a:spcPts val="0"/>
                        </a:spcAft>
                      </a:pPr>
                      <a:r>
                        <a:rPr lang="ru-RU" sz="1400" b="1" dirty="0" err="1">
                          <a:effectLst/>
                        </a:rPr>
                        <a:t>Қуйи</a:t>
                      </a:r>
                      <a:endParaRPr lang="ru-RU" sz="1400" b="1" i="1" dirty="0">
                        <a:effectLst/>
                        <a:latin typeface="Times New Roman" panose="02020603050405020304" pitchFamily="18" charset="0"/>
                        <a:ea typeface="Calibri" panose="020F0502020204030204" pitchFamily="34" charset="0"/>
                      </a:endParaRPr>
                    </a:p>
                  </a:txBody>
                  <a:tcPr marL="44450" marR="44450" marT="0" marB="0" anchor="ctr"/>
                </a:tc>
                <a:tc>
                  <a:txBody>
                    <a:bodyPr/>
                    <a:lstStyle/>
                    <a:p>
                      <a:pPr algn="ctr">
                        <a:lnSpc>
                          <a:spcPct val="115000"/>
                        </a:lnSpc>
                        <a:spcAft>
                          <a:spcPts val="0"/>
                        </a:spcAft>
                      </a:pPr>
                      <a:r>
                        <a:rPr lang="ru-RU" sz="1400" b="1">
                          <a:effectLst/>
                        </a:rPr>
                        <a:t>Юқори</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3424015641"/>
                  </a:ext>
                </a:extLst>
              </a:tr>
              <a:tr h="215456">
                <a:tc>
                  <a:txBody>
                    <a:bodyPr/>
                    <a:lstStyle/>
                    <a:p>
                      <a:pPr algn="just">
                        <a:lnSpc>
                          <a:spcPct val="115000"/>
                        </a:lnSpc>
                        <a:spcAft>
                          <a:spcPts val="0"/>
                        </a:spcAft>
                      </a:pPr>
                      <a:r>
                        <a:rPr lang="ru-RU" sz="1400" b="1" dirty="0" err="1">
                          <a:effectLst/>
                        </a:rPr>
                        <a:t>Симоб</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a:effectLst/>
                        </a:rPr>
                        <a:t>-35</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a:effectLst/>
                        </a:rPr>
                        <a:t>600</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3705425811"/>
                  </a:ext>
                </a:extLst>
              </a:tr>
              <a:tr h="215456">
                <a:tc>
                  <a:txBody>
                    <a:bodyPr/>
                    <a:lstStyle/>
                    <a:p>
                      <a:pPr algn="just">
                        <a:lnSpc>
                          <a:spcPct val="115000"/>
                        </a:lnSpc>
                        <a:spcAft>
                          <a:spcPts val="0"/>
                        </a:spcAft>
                      </a:pPr>
                      <a:r>
                        <a:rPr lang="ru-RU" sz="1400" b="1">
                          <a:effectLst/>
                        </a:rPr>
                        <a:t>Толуол</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dirty="0">
                          <a:effectLst/>
                        </a:rPr>
                        <a:t>-90</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a:effectLst/>
                        </a:rPr>
                        <a:t>200</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2881012703"/>
                  </a:ext>
                </a:extLst>
              </a:tr>
              <a:tr h="215456">
                <a:tc>
                  <a:txBody>
                    <a:bodyPr/>
                    <a:lstStyle/>
                    <a:p>
                      <a:pPr algn="just">
                        <a:lnSpc>
                          <a:spcPct val="115000"/>
                        </a:lnSpc>
                        <a:spcAft>
                          <a:spcPts val="0"/>
                        </a:spcAft>
                      </a:pPr>
                      <a:r>
                        <a:rPr lang="ru-RU" sz="1400" b="1">
                          <a:effectLst/>
                        </a:rPr>
                        <a:t>Этил спирт (этанол)</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dirty="0">
                          <a:effectLst/>
                        </a:rPr>
                        <a:t>-80</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dirty="0">
                          <a:effectLst/>
                        </a:rPr>
                        <a:t>70</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2205640080"/>
                  </a:ext>
                </a:extLst>
              </a:tr>
              <a:tr h="215456">
                <a:tc>
                  <a:txBody>
                    <a:bodyPr/>
                    <a:lstStyle/>
                    <a:p>
                      <a:pPr algn="just">
                        <a:lnSpc>
                          <a:spcPct val="115000"/>
                        </a:lnSpc>
                        <a:spcAft>
                          <a:spcPts val="0"/>
                        </a:spcAft>
                      </a:pPr>
                      <a:r>
                        <a:rPr lang="ru-RU" sz="1400" b="1">
                          <a:effectLst/>
                        </a:rPr>
                        <a:t>Керосин</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a:effectLst/>
                        </a:rPr>
                        <a:t>-60</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dirty="0">
                          <a:effectLst/>
                        </a:rPr>
                        <a:t>200</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89379410"/>
                  </a:ext>
                </a:extLst>
              </a:tr>
              <a:tr h="215456">
                <a:tc>
                  <a:txBody>
                    <a:bodyPr/>
                    <a:lstStyle/>
                    <a:p>
                      <a:pPr algn="just">
                        <a:lnSpc>
                          <a:spcPct val="115000"/>
                        </a:lnSpc>
                        <a:spcAft>
                          <a:spcPts val="0"/>
                        </a:spcAft>
                      </a:pPr>
                      <a:r>
                        <a:rPr lang="ru-RU" sz="1400" b="1">
                          <a:effectLst/>
                        </a:rPr>
                        <a:t>Петролей эфир</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a:effectLst/>
                        </a:rPr>
                        <a:t>-120</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dirty="0">
                          <a:effectLst/>
                        </a:rPr>
                        <a:t>25</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287570442"/>
                  </a:ext>
                </a:extLst>
              </a:tr>
              <a:tr h="215456">
                <a:tc>
                  <a:txBody>
                    <a:bodyPr/>
                    <a:lstStyle/>
                    <a:p>
                      <a:pPr algn="just">
                        <a:lnSpc>
                          <a:spcPct val="115000"/>
                        </a:lnSpc>
                        <a:spcAft>
                          <a:spcPts val="0"/>
                        </a:spcAft>
                      </a:pPr>
                      <a:r>
                        <a:rPr lang="ru-RU" sz="1400" b="1">
                          <a:effectLst/>
                        </a:rPr>
                        <a:t>Пентан</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a:effectLst/>
                        </a:rPr>
                        <a:t>-200</a:t>
                      </a:r>
                      <a:endParaRPr lang="ru-RU" sz="14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tc>
                  <a:txBody>
                    <a:bodyPr/>
                    <a:lstStyle/>
                    <a:p>
                      <a:pPr algn="ctr">
                        <a:lnSpc>
                          <a:spcPct val="115000"/>
                        </a:lnSpc>
                        <a:spcAft>
                          <a:spcPts val="0"/>
                        </a:spcAft>
                      </a:pPr>
                      <a:r>
                        <a:rPr lang="ru-RU" sz="1400" b="1" dirty="0">
                          <a:effectLst/>
                        </a:rPr>
                        <a:t>20</a:t>
                      </a:r>
                      <a:endParaRPr lang="ru-RU"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tc>
                <a:extLst>
                  <a:ext uri="{0D108BD9-81ED-4DB2-BD59-A6C34878D82A}">
                    <a16:rowId xmlns:a16="http://schemas.microsoft.com/office/drawing/2014/main" val="1380138339"/>
                  </a:ext>
                </a:extLst>
              </a:tr>
            </a:tbl>
          </a:graphicData>
        </a:graphic>
      </p:graphicFrame>
      <p:sp>
        <p:nvSpPr>
          <p:cNvPr id="6" name="Прямоугольник 5"/>
          <p:cNvSpPr/>
          <p:nvPr/>
        </p:nvSpPr>
        <p:spPr>
          <a:xfrm>
            <a:off x="8251658" y="4037670"/>
            <a:ext cx="1137042" cy="410882"/>
          </a:xfrm>
          <a:prstGeom prst="rect">
            <a:avLst/>
          </a:prstGeom>
        </p:spPr>
        <p:txBody>
          <a:bodyPr wrap="none">
            <a:spAutoFit/>
          </a:bodyPr>
          <a:lstStyle/>
          <a:p>
            <a:pPr algn="r">
              <a:lnSpc>
                <a:spcPct val="115000"/>
              </a:lnSpc>
              <a:spcAft>
                <a:spcPts val="0"/>
              </a:spcAft>
            </a:pPr>
            <a:r>
              <a:rPr lang="uz-Latn-UZ" i="1" dirty="0">
                <a:latin typeface="Times New Roman" panose="02020603050405020304" pitchFamily="18" charset="0"/>
                <a:ea typeface="Calibri" panose="020F0502020204030204" pitchFamily="34" charset="0"/>
                <a:cs typeface="Times New Roman" panose="02020603050405020304" pitchFamily="18" charset="0"/>
              </a:rPr>
              <a:t>1</a:t>
            </a:r>
            <a:r>
              <a:rPr lang="ru-RU" i="1" dirty="0">
                <a:latin typeface="Times New Roman" panose="02020603050405020304" pitchFamily="18" charset="0"/>
                <a:ea typeface="Calibri" panose="020F0502020204030204" pitchFamily="34" charset="0"/>
                <a:cs typeface="Times New Roman" panose="02020603050405020304" pitchFamily="18" charset="0"/>
              </a:rPr>
              <a:t>-</a:t>
            </a:r>
            <a:r>
              <a:rPr lang="ru-RU" i="1" dirty="0" err="1">
                <a:latin typeface="Times New Roman" panose="02020603050405020304" pitchFamily="18" charset="0"/>
                <a:ea typeface="Calibri" panose="020F0502020204030204" pitchFamily="34" charset="0"/>
                <a:cs typeface="Times New Roman" panose="02020603050405020304" pitchFamily="18" charset="0"/>
              </a:rPr>
              <a:t>жадвал</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31312"/>
            <a:ext cx="609600" cy="609600"/>
          </a:xfrm>
          <a:prstGeom prst="rect">
            <a:avLst/>
          </a:prstGeom>
        </p:spPr>
      </p:pic>
    </p:spTree>
    <p:extLst>
      <p:ext uri="{BB962C8B-B14F-4D97-AF65-F5344CB8AC3E}">
        <p14:creationId xmlns:p14="http://schemas.microsoft.com/office/powerpoint/2010/main" val="17591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32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Суюқликли 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3</a:t>
            </a:fld>
            <a:endParaRPr lang="en-US" dirty="0"/>
          </a:p>
        </p:txBody>
      </p:sp>
      <p:sp>
        <p:nvSpPr>
          <p:cNvPr id="14" name="Rectangle 8"/>
          <p:cNvSpPr>
            <a:spLocks noGrp="1" noChangeArrowheads="1"/>
          </p:cNvSpPr>
          <p:nvPr>
            <p:ph idx="1"/>
          </p:nvPr>
        </p:nvSpPr>
        <p:spPr bwMode="auto">
          <a:xfrm>
            <a:off x="380812" y="906890"/>
            <a:ext cx="10805520" cy="267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ru-RU" sz="2000" dirty="0" smtClean="0">
                <a:latin typeface="+mn-lt"/>
              </a:rPr>
              <a:t>	</a:t>
            </a:r>
            <a:r>
              <a:rPr lang="ru-RU" sz="2000" dirty="0" err="1" smtClean="0">
                <a:latin typeface="+mn-lt"/>
              </a:rPr>
              <a:t>Суюқликли</a:t>
            </a:r>
            <a:r>
              <a:rPr lang="ru-RU" sz="2000" dirty="0" smtClean="0">
                <a:latin typeface="+mn-lt"/>
              </a:rPr>
              <a:t> </a:t>
            </a:r>
            <a:r>
              <a:rPr lang="ru-RU" sz="2000" dirty="0" err="1">
                <a:latin typeface="+mn-lt"/>
              </a:rPr>
              <a:t>термометрлар</a:t>
            </a:r>
            <a:r>
              <a:rPr lang="ru-RU" sz="2000" dirty="0">
                <a:latin typeface="+mn-lt"/>
              </a:rPr>
              <a:t> </a:t>
            </a:r>
            <a:r>
              <a:rPr lang="ru-RU" sz="2000" dirty="0" err="1">
                <a:latin typeface="+mn-lt"/>
              </a:rPr>
              <a:t>орасида</a:t>
            </a:r>
            <a:r>
              <a:rPr lang="ru-RU" sz="2000" dirty="0">
                <a:latin typeface="+mn-lt"/>
              </a:rPr>
              <a:t> </a:t>
            </a:r>
            <a:r>
              <a:rPr lang="ru-RU" sz="2000" dirty="0" err="1">
                <a:latin typeface="+mn-lt"/>
              </a:rPr>
              <a:t>энг</a:t>
            </a:r>
            <a:r>
              <a:rPr lang="ru-RU" sz="2000" dirty="0">
                <a:latin typeface="+mn-lt"/>
              </a:rPr>
              <a:t> </a:t>
            </a:r>
            <a:r>
              <a:rPr lang="ru-RU" sz="2000" dirty="0" err="1">
                <a:latin typeface="+mn-lt"/>
              </a:rPr>
              <a:t>кўп</a:t>
            </a:r>
            <a:r>
              <a:rPr lang="ru-RU" sz="2000" dirty="0">
                <a:latin typeface="+mn-lt"/>
              </a:rPr>
              <a:t> </a:t>
            </a:r>
            <a:r>
              <a:rPr lang="ru-RU" sz="2000" dirty="0" err="1">
                <a:latin typeface="+mn-lt"/>
              </a:rPr>
              <a:t>тарқалгани</a:t>
            </a:r>
            <a:r>
              <a:rPr lang="ru-RU" sz="2000" dirty="0">
                <a:latin typeface="+mn-lt"/>
              </a:rPr>
              <a:t> </a:t>
            </a:r>
            <a:r>
              <a:rPr lang="ru-RU" sz="2000" dirty="0" err="1">
                <a:latin typeface="+mn-lt"/>
              </a:rPr>
              <a:t>симобли</a:t>
            </a:r>
            <a:r>
              <a:rPr lang="ru-RU" sz="2000" dirty="0">
                <a:latin typeface="+mn-lt"/>
              </a:rPr>
              <a:t> </a:t>
            </a:r>
            <a:r>
              <a:rPr lang="ru-RU" sz="2000" dirty="0" err="1" smtClean="0">
                <a:latin typeface="+mn-lt"/>
              </a:rPr>
              <a:t>термометрлардир</a:t>
            </a:r>
            <a:r>
              <a:rPr lang="ru-RU" sz="2000" dirty="0" smtClean="0">
                <a:latin typeface="+mn-lt"/>
              </a:rPr>
              <a:t>.</a:t>
            </a:r>
          </a:p>
          <a:p>
            <a:pPr indent="0" algn="just">
              <a:lnSpc>
                <a:spcPct val="150000"/>
              </a:lnSpc>
              <a:buNone/>
            </a:pPr>
            <a:r>
              <a:rPr lang="ru-RU" sz="2000" dirty="0">
                <a:latin typeface="+mn-lt"/>
              </a:rPr>
              <a:t>	</a:t>
            </a:r>
            <a:r>
              <a:rPr lang="ru-RU" sz="1800" dirty="0" err="1" smtClean="0">
                <a:latin typeface="+mn-lt"/>
              </a:rPr>
              <a:t>Симобда</a:t>
            </a:r>
            <a:r>
              <a:rPr lang="ru-RU" sz="1800" dirty="0" smtClean="0">
                <a:latin typeface="+mn-lt"/>
              </a:rPr>
              <a:t> </a:t>
            </a:r>
            <a:r>
              <a:rPr lang="ru-RU" sz="1800" dirty="0" err="1">
                <a:latin typeface="+mn-lt"/>
              </a:rPr>
              <a:t>хажмий</a:t>
            </a:r>
            <a:r>
              <a:rPr lang="ru-RU" sz="1800" dirty="0">
                <a:latin typeface="+mn-lt"/>
              </a:rPr>
              <a:t> </a:t>
            </a:r>
            <a:r>
              <a:rPr lang="ru-RU" sz="1800" dirty="0" err="1">
                <a:latin typeface="+mn-lt"/>
              </a:rPr>
              <a:t>кенгайиш</a:t>
            </a:r>
            <a:r>
              <a:rPr lang="ru-RU" sz="1800" dirty="0">
                <a:latin typeface="+mn-lt"/>
              </a:rPr>
              <a:t> </a:t>
            </a:r>
            <a:r>
              <a:rPr lang="ru-RU" sz="1800" dirty="0" err="1">
                <a:latin typeface="+mn-lt"/>
              </a:rPr>
              <a:t>коэффициентининг</a:t>
            </a:r>
            <a:r>
              <a:rPr lang="ru-RU" sz="1800" dirty="0">
                <a:latin typeface="+mn-lt"/>
              </a:rPr>
              <a:t> </a:t>
            </a:r>
            <a:r>
              <a:rPr lang="ru-RU" sz="1800" dirty="0" err="1">
                <a:latin typeface="+mn-lt"/>
              </a:rPr>
              <a:t>кичиклиги</a:t>
            </a:r>
            <a:r>
              <a:rPr lang="ru-RU" sz="1800" dirty="0">
                <a:latin typeface="+mn-lt"/>
              </a:rPr>
              <a:t> термометрия </a:t>
            </a:r>
            <a:r>
              <a:rPr lang="ru-RU" sz="1800" dirty="0" err="1">
                <a:latin typeface="+mn-lt"/>
              </a:rPr>
              <a:t>нуқтаи</a:t>
            </a:r>
            <a:r>
              <a:rPr lang="ru-RU" sz="1800" dirty="0">
                <a:latin typeface="+mn-lt"/>
              </a:rPr>
              <a:t> </a:t>
            </a:r>
            <a:r>
              <a:rPr lang="ru-RU" sz="1800" dirty="0" err="1">
                <a:latin typeface="+mn-lt"/>
              </a:rPr>
              <a:t>назаридан</a:t>
            </a:r>
            <a:r>
              <a:rPr lang="ru-RU" sz="1800" dirty="0">
                <a:latin typeface="+mn-lt"/>
              </a:rPr>
              <a:t> </a:t>
            </a:r>
            <a:r>
              <a:rPr lang="ru-RU" sz="1800" dirty="0" err="1">
                <a:latin typeface="+mn-lt"/>
              </a:rPr>
              <a:t>унинг</a:t>
            </a:r>
            <a:r>
              <a:rPr lang="ru-RU" sz="1800" dirty="0">
                <a:latin typeface="+mn-lt"/>
              </a:rPr>
              <a:t> </a:t>
            </a:r>
            <a:r>
              <a:rPr lang="ru-RU" sz="1800" dirty="0" err="1">
                <a:latin typeface="+mn-lt"/>
              </a:rPr>
              <a:t>камчилиги</a:t>
            </a:r>
            <a:r>
              <a:rPr lang="ru-RU" sz="1800" dirty="0">
                <a:latin typeface="+mn-lt"/>
              </a:rPr>
              <a:t> </a:t>
            </a:r>
            <a:r>
              <a:rPr lang="ru-RU" sz="1800" dirty="0" err="1">
                <a:latin typeface="+mn-lt"/>
              </a:rPr>
              <a:t>хисобланади</a:t>
            </a:r>
            <a:r>
              <a:rPr lang="ru-RU" sz="1800" dirty="0">
                <a:latin typeface="+mn-lt"/>
              </a:rPr>
              <a:t>. </a:t>
            </a:r>
            <a:r>
              <a:rPr lang="ru-RU" sz="1800" dirty="0" err="1">
                <a:latin typeface="+mn-lt"/>
              </a:rPr>
              <a:t>Суюқликнинг</a:t>
            </a:r>
            <a:r>
              <a:rPr lang="ru-RU" sz="1800" dirty="0">
                <a:latin typeface="+mn-lt"/>
              </a:rPr>
              <a:t> </a:t>
            </a:r>
            <a:r>
              <a:rPr lang="ru-RU" sz="1800" dirty="0" err="1">
                <a:latin typeface="+mn-lt"/>
              </a:rPr>
              <a:t>иссиқликдан</a:t>
            </a:r>
            <a:r>
              <a:rPr lang="ru-RU" sz="1800" dirty="0">
                <a:latin typeface="+mn-lt"/>
              </a:rPr>
              <a:t> </a:t>
            </a:r>
            <a:r>
              <a:rPr lang="ru-RU" sz="1800" dirty="0" err="1">
                <a:latin typeface="+mn-lt"/>
              </a:rPr>
              <a:t>кенгайиш</a:t>
            </a:r>
            <a:r>
              <a:rPr lang="ru-RU" sz="1800" dirty="0">
                <a:latin typeface="+mn-lt"/>
              </a:rPr>
              <a:t> </a:t>
            </a:r>
            <a:r>
              <a:rPr lang="ru-RU" sz="1800" dirty="0" err="1">
                <a:latin typeface="+mn-lt"/>
              </a:rPr>
              <a:t>хусусияти</a:t>
            </a:r>
            <a:r>
              <a:rPr lang="ru-RU" sz="1800" dirty="0">
                <a:latin typeface="+mn-lt"/>
              </a:rPr>
              <a:t> </a:t>
            </a:r>
            <a:r>
              <a:rPr lang="ru-RU" sz="1800" dirty="0" err="1">
                <a:latin typeface="+mn-lt"/>
              </a:rPr>
              <a:t>унинг</a:t>
            </a:r>
            <a:r>
              <a:rPr lang="ru-RU" sz="1800" dirty="0">
                <a:latin typeface="+mn-lt"/>
              </a:rPr>
              <a:t> </a:t>
            </a:r>
            <a:r>
              <a:rPr lang="ru-RU" sz="1800" dirty="0" err="1">
                <a:latin typeface="+mn-lt"/>
              </a:rPr>
              <a:t>хажмий</a:t>
            </a:r>
            <a:r>
              <a:rPr lang="ru-RU" sz="1800" dirty="0">
                <a:latin typeface="+mn-lt"/>
              </a:rPr>
              <a:t> </a:t>
            </a:r>
            <a:r>
              <a:rPr lang="ru-RU" sz="1800" dirty="0" err="1">
                <a:latin typeface="+mn-lt"/>
              </a:rPr>
              <a:t>кенгайиш</a:t>
            </a:r>
            <a:r>
              <a:rPr lang="ru-RU" sz="1800" dirty="0">
                <a:latin typeface="+mn-lt"/>
              </a:rPr>
              <a:t> </a:t>
            </a:r>
            <a:r>
              <a:rPr lang="ru-RU" sz="1800" dirty="0" err="1">
                <a:latin typeface="+mn-lt"/>
              </a:rPr>
              <a:t>коэффициенти</a:t>
            </a:r>
            <a:r>
              <a:rPr lang="ru-RU" sz="1800" dirty="0">
                <a:latin typeface="+mn-lt"/>
              </a:rPr>
              <a:t> </a:t>
            </a:r>
            <a:r>
              <a:rPr lang="ru-RU" sz="1800" dirty="0" err="1">
                <a:latin typeface="+mn-lt"/>
              </a:rPr>
              <a:t>билан</a:t>
            </a:r>
            <a:r>
              <a:rPr lang="ru-RU" sz="1800" dirty="0">
                <a:latin typeface="+mn-lt"/>
              </a:rPr>
              <a:t> </a:t>
            </a:r>
            <a:r>
              <a:rPr lang="ru-RU" sz="1800" dirty="0" err="1">
                <a:latin typeface="+mn-lt"/>
              </a:rPr>
              <a:t>тавсифланади</a:t>
            </a:r>
            <a:r>
              <a:rPr lang="ru-RU" sz="1800" dirty="0">
                <a:latin typeface="+mn-lt"/>
              </a:rPr>
              <a:t>. </a:t>
            </a:r>
            <a:r>
              <a:rPr lang="ru-RU" sz="1800" dirty="0" err="1">
                <a:latin typeface="+mn-lt"/>
              </a:rPr>
              <a:t>Бу</a:t>
            </a:r>
            <a:r>
              <a:rPr lang="ru-RU" sz="1800" dirty="0">
                <a:latin typeface="+mn-lt"/>
              </a:rPr>
              <a:t> коэффициент </a:t>
            </a:r>
            <a:r>
              <a:rPr lang="ru-RU" sz="1800" dirty="0" err="1">
                <a:latin typeface="+mn-lt"/>
              </a:rPr>
              <a:t>қуйидаги</a:t>
            </a:r>
            <a:r>
              <a:rPr lang="ru-RU" sz="1800" dirty="0">
                <a:latin typeface="+mn-lt"/>
              </a:rPr>
              <a:t> формула </a:t>
            </a:r>
            <a:r>
              <a:rPr lang="ru-RU" sz="1800" dirty="0" err="1">
                <a:latin typeface="+mn-lt"/>
              </a:rPr>
              <a:t>орқали</a:t>
            </a:r>
            <a:r>
              <a:rPr lang="ru-RU" sz="1800" dirty="0">
                <a:latin typeface="+mn-lt"/>
              </a:rPr>
              <a:t> </a:t>
            </a:r>
            <a:r>
              <a:rPr lang="ru-RU" sz="1800" dirty="0" err="1">
                <a:latin typeface="+mn-lt"/>
              </a:rPr>
              <a:t>аниқланади</a:t>
            </a:r>
            <a:r>
              <a:rPr lang="ru-RU" sz="1800" dirty="0">
                <a:latin typeface="+mn-lt"/>
              </a:rPr>
              <a:t>:</a:t>
            </a: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13" name="Рисунок 12"/>
          <p:cNvPicPr>
            <a:picLocks noChangeAspect="1"/>
          </p:cNvPicPr>
          <p:nvPr/>
        </p:nvPicPr>
        <p:blipFill rotWithShape="1">
          <a:blip r:embed="rId4"/>
          <a:srcRect l="26719" t="26500" r="35625" b="56250"/>
          <a:stretch/>
        </p:blipFill>
        <p:spPr>
          <a:xfrm>
            <a:off x="3800475" y="3578840"/>
            <a:ext cx="4591050" cy="1314450"/>
          </a:xfrm>
          <a:prstGeom prst="rect">
            <a:avLst/>
          </a:prstGeom>
        </p:spPr>
      </p:pic>
      <p:sp>
        <p:nvSpPr>
          <p:cNvPr id="15" name="Прямоугольник 14"/>
          <p:cNvSpPr/>
          <p:nvPr/>
        </p:nvSpPr>
        <p:spPr>
          <a:xfrm>
            <a:off x="566643" y="4893290"/>
            <a:ext cx="10433857" cy="707886"/>
          </a:xfrm>
          <a:prstGeom prst="rect">
            <a:avLst/>
          </a:prstGeom>
        </p:spPr>
        <p:txBody>
          <a:bodyPr wrap="square">
            <a:spAutoFit/>
          </a:bodyPr>
          <a:lstStyle/>
          <a:p>
            <a:r>
              <a:rPr lang="uz-Latn-UZ" sz="2000" dirty="0">
                <a:ea typeface="Calibri" panose="020F0502020204030204" pitchFamily="34" charset="0"/>
              </a:rPr>
              <a:t>бу ерда: </a:t>
            </a:r>
            <a:r>
              <a:rPr lang="uz-Latn-UZ" sz="2000" dirty="0">
                <a:ea typeface="MS Mincho" panose="02020609040205080304" pitchFamily="49" charset="-128"/>
              </a:rPr>
              <a:t>v</a:t>
            </a:r>
            <a:r>
              <a:rPr lang="uz-Latn-UZ" sz="2000" baseline="-25000" dirty="0">
                <a:ea typeface="MS Mincho" panose="02020609040205080304" pitchFamily="49" charset="-128"/>
              </a:rPr>
              <a:t>t1</a:t>
            </a:r>
            <a:r>
              <a:rPr lang="uz-Latn-UZ" sz="2000" dirty="0">
                <a:ea typeface="Calibri" panose="020F0502020204030204" pitchFamily="34" charset="0"/>
              </a:rPr>
              <a:t> ва </a:t>
            </a:r>
            <a:r>
              <a:rPr lang="uz-Latn-UZ" sz="2000" dirty="0">
                <a:ea typeface="MS Mincho" panose="02020609040205080304" pitchFamily="49" charset="-128"/>
              </a:rPr>
              <a:t>v</a:t>
            </a:r>
            <a:r>
              <a:rPr lang="uz-Latn-UZ" sz="2000" baseline="-25000" dirty="0">
                <a:ea typeface="MS Mincho" panose="02020609040205080304" pitchFamily="49" charset="-128"/>
              </a:rPr>
              <a:t>t2</a:t>
            </a:r>
            <a:r>
              <a:rPr lang="uz-Latn-UZ" sz="2000" dirty="0">
                <a:ea typeface="Calibri" panose="020F0502020204030204" pitchFamily="34" charset="0"/>
              </a:rPr>
              <a:t>- суюқликнинг t</a:t>
            </a:r>
            <a:r>
              <a:rPr lang="uz-Latn-UZ" sz="2000" baseline="-25000" dirty="0">
                <a:ea typeface="Calibri" panose="020F0502020204030204" pitchFamily="34" charset="0"/>
              </a:rPr>
              <a:t>1</a:t>
            </a:r>
            <a:r>
              <a:rPr lang="uz-Latn-UZ" sz="2000" dirty="0">
                <a:ea typeface="Calibri" panose="020F0502020204030204" pitchFamily="34" charset="0"/>
              </a:rPr>
              <a:t> ва t</a:t>
            </a:r>
            <a:r>
              <a:rPr lang="uz-Latn-UZ" sz="2000" baseline="-25000" dirty="0">
                <a:ea typeface="Calibri" panose="020F0502020204030204" pitchFamily="34" charset="0"/>
              </a:rPr>
              <a:t>2</a:t>
            </a:r>
            <a:r>
              <a:rPr lang="uz-Latn-UZ" sz="2000" dirty="0">
                <a:ea typeface="Calibri" panose="020F0502020204030204" pitchFamily="34" charset="0"/>
              </a:rPr>
              <a:t> температурлардаги хажми; v</a:t>
            </a:r>
            <a:r>
              <a:rPr lang="uz-Latn-UZ" sz="2000" baseline="-25000" dirty="0">
                <a:ea typeface="Calibri" panose="020F0502020204030204" pitchFamily="34" charset="0"/>
              </a:rPr>
              <a:t>0</a:t>
            </a:r>
            <a:r>
              <a:rPr lang="uz-Latn-UZ" sz="2000" dirty="0">
                <a:ea typeface="Calibri" panose="020F0502020204030204" pitchFamily="34" charset="0"/>
              </a:rPr>
              <a:t> - шу суюқликнинг 0</a:t>
            </a:r>
            <a:r>
              <a:rPr lang="uz-Latn-UZ" sz="2000" baseline="30000" dirty="0">
                <a:ea typeface="Calibri" panose="020F0502020204030204" pitchFamily="34" charset="0"/>
              </a:rPr>
              <a:t>0</a:t>
            </a:r>
            <a:r>
              <a:rPr lang="uz-Latn-UZ" sz="2000" dirty="0">
                <a:ea typeface="Calibri" panose="020F0502020204030204" pitchFamily="34" charset="0"/>
              </a:rPr>
              <a:t>С даги хажми.</a:t>
            </a:r>
            <a:endParaRPr lang="ru-RU" sz="2000" dirty="0"/>
          </a:p>
        </p:txBody>
      </p:sp>
      <p:pic>
        <p:nvPicPr>
          <p:cNvPr id="4" name="1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7478" y="170108"/>
            <a:ext cx="609600" cy="609600"/>
          </a:xfrm>
          <a:prstGeom prst="rect">
            <a:avLst/>
          </a:prstGeom>
        </p:spPr>
      </p:pic>
    </p:spTree>
    <p:extLst>
      <p:ext uri="{BB962C8B-B14F-4D97-AF65-F5344CB8AC3E}">
        <p14:creationId xmlns:p14="http://schemas.microsoft.com/office/powerpoint/2010/main" val="4016768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3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Суюқликли 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4</a:t>
            </a:fld>
            <a:endParaRPr lang="en-US" dirty="0"/>
          </a:p>
        </p:txBody>
      </p:sp>
      <p:sp>
        <p:nvSpPr>
          <p:cNvPr id="14" name="Rectangle 8"/>
          <p:cNvSpPr>
            <a:spLocks noGrp="1" noChangeArrowheads="1"/>
          </p:cNvSpPr>
          <p:nvPr>
            <p:ph idx="1"/>
          </p:nvPr>
        </p:nvSpPr>
        <p:spPr bwMode="auto">
          <a:xfrm>
            <a:off x="342712" y="949816"/>
            <a:ext cx="1064913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ru-RU" sz="2000" dirty="0" smtClean="0">
                <a:latin typeface="+mn-lt"/>
              </a:rPr>
              <a:t>	</a:t>
            </a:r>
            <a:r>
              <a:rPr lang="uz-Latn-UZ" sz="2000" dirty="0" smtClean="0">
                <a:latin typeface="+mn-lt"/>
              </a:rPr>
              <a:t>Иссиқликдан </a:t>
            </a:r>
            <a:r>
              <a:rPr lang="uz-Latn-UZ" sz="2000" dirty="0">
                <a:latin typeface="+mn-lt"/>
              </a:rPr>
              <a:t>хажмий кенгайиш коэффициенти (</a:t>
            </a:r>
            <a:r>
              <a:rPr lang="ru-RU" sz="2000" dirty="0">
                <a:latin typeface="+mn-lt"/>
                <a:sym typeface="Symbol" panose="05050102010706020507" pitchFamily="18" charset="2"/>
              </a:rPr>
              <a:t></a:t>
            </a:r>
            <a:r>
              <a:rPr lang="uz-Latn-UZ" sz="2000" dirty="0">
                <a:latin typeface="+mn-lt"/>
              </a:rPr>
              <a:t>) қанча катта бўлса, у харорат ўзгаришига шунча тахсирчан бўлади. Шу сабабли термометрларда иссиқликдан хажмий кенгайиш коэффициенти юқори бўлган суюқликлардан, айни пайтда хажмий кенгайиш коэффициенти кичик бўлган идишлардан фойдаланиш мақсадга мувофиқдир. Термометрлар ўлчашнинг мақсади ва диапазонига қараб турли русумдаги, кенгайиш коэффициенти кичик бўлган шишалардан ишланади. </a:t>
            </a:r>
            <a:r>
              <a:rPr lang="ru-RU" sz="2000" dirty="0" err="1">
                <a:latin typeface="+mn-lt"/>
              </a:rPr>
              <a:t>Техникада</a:t>
            </a:r>
            <a:r>
              <a:rPr lang="ru-RU" sz="2000" dirty="0">
                <a:latin typeface="+mn-lt"/>
              </a:rPr>
              <a:t> </a:t>
            </a:r>
            <a:r>
              <a:rPr lang="ru-RU" sz="2000" dirty="0" err="1">
                <a:latin typeface="+mn-lt"/>
              </a:rPr>
              <a:t>бир</a:t>
            </a:r>
            <a:r>
              <a:rPr lang="ru-RU" sz="2000" dirty="0">
                <a:latin typeface="+mn-lt"/>
              </a:rPr>
              <a:t> </a:t>
            </a:r>
            <a:r>
              <a:rPr lang="ru-RU" sz="2000" dirty="0" err="1">
                <a:latin typeface="+mn-lt"/>
              </a:rPr>
              <a:t>неча</a:t>
            </a:r>
            <a:r>
              <a:rPr lang="ru-RU" sz="2000" dirty="0">
                <a:latin typeface="+mn-lt"/>
              </a:rPr>
              <a:t> </a:t>
            </a:r>
            <a:r>
              <a:rPr lang="ru-RU" sz="2000" dirty="0" err="1">
                <a:latin typeface="+mn-lt"/>
              </a:rPr>
              <a:t>турдаги</a:t>
            </a:r>
            <a:r>
              <a:rPr lang="ru-RU" sz="2000" dirty="0">
                <a:latin typeface="+mn-lt"/>
              </a:rPr>
              <a:t> </a:t>
            </a:r>
            <a:r>
              <a:rPr lang="ru-RU" sz="2000" dirty="0" err="1">
                <a:latin typeface="+mn-lt"/>
              </a:rPr>
              <a:t>суюқликли</a:t>
            </a:r>
            <a:r>
              <a:rPr lang="ru-RU" sz="2000" dirty="0">
                <a:latin typeface="+mn-lt"/>
              </a:rPr>
              <a:t> шиша </a:t>
            </a:r>
            <a:r>
              <a:rPr lang="ru-RU" sz="2000" dirty="0" err="1">
                <a:latin typeface="+mn-lt"/>
              </a:rPr>
              <a:t>термометрлар</a:t>
            </a:r>
            <a:r>
              <a:rPr lang="ru-RU" sz="2000" dirty="0">
                <a:latin typeface="+mn-lt"/>
              </a:rPr>
              <a:t> </a:t>
            </a:r>
            <a:r>
              <a:rPr lang="ru-RU" sz="2000" dirty="0" err="1">
                <a:latin typeface="+mn-lt"/>
              </a:rPr>
              <a:t>ишлатилади</a:t>
            </a:r>
            <a:r>
              <a:rPr lang="ru-RU" sz="2000" dirty="0">
                <a:latin typeface="+mn-lt"/>
              </a:rPr>
              <a:t>:</a:t>
            </a: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1819593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99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Суюқликли 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5</a:t>
            </a:fld>
            <a:endParaRPr lang="en-US" dirty="0"/>
          </a:p>
        </p:txBody>
      </p:sp>
      <p:sp>
        <p:nvSpPr>
          <p:cNvPr id="14" name="Rectangle 8"/>
          <p:cNvSpPr>
            <a:spLocks noGrp="1" noChangeArrowheads="1"/>
          </p:cNvSpPr>
          <p:nvPr>
            <p:ph idx="1"/>
          </p:nvPr>
        </p:nvSpPr>
        <p:spPr bwMode="auto">
          <a:xfrm>
            <a:off x="368112" y="847665"/>
            <a:ext cx="10649138"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indent="0" algn="just">
              <a:lnSpc>
                <a:spcPct val="100000"/>
              </a:lnSpc>
              <a:buNone/>
            </a:pPr>
            <a:r>
              <a:rPr lang="ru-RU" sz="2000" dirty="0" smtClean="0">
                <a:latin typeface="+mn-lt"/>
              </a:rPr>
              <a:t>	1. </a:t>
            </a:r>
            <a:r>
              <a:rPr lang="ru-RU" sz="2000" dirty="0" err="1" smtClean="0">
                <a:latin typeface="+mn-lt"/>
              </a:rPr>
              <a:t>Кўрсатишларига</a:t>
            </a:r>
            <a:r>
              <a:rPr lang="ru-RU" sz="2000" dirty="0" smtClean="0">
                <a:latin typeface="+mn-lt"/>
              </a:rPr>
              <a:t> </a:t>
            </a:r>
            <a:r>
              <a:rPr lang="ru-RU" sz="2000" dirty="0" err="1">
                <a:latin typeface="+mn-lt"/>
              </a:rPr>
              <a:t>тузатиш</a:t>
            </a:r>
            <a:r>
              <a:rPr lang="ru-RU" sz="2000" dirty="0">
                <a:latin typeface="+mn-lt"/>
              </a:rPr>
              <a:t> </a:t>
            </a:r>
            <a:r>
              <a:rPr lang="ru-RU" sz="2000" dirty="0" err="1">
                <a:latin typeface="+mn-lt"/>
              </a:rPr>
              <a:t>киритилмайдиган</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кенг</a:t>
            </a:r>
            <a:r>
              <a:rPr lang="ru-RU" sz="2000" dirty="0">
                <a:latin typeface="+mn-lt"/>
              </a:rPr>
              <a:t> </a:t>
            </a:r>
            <a:r>
              <a:rPr lang="ru-RU" sz="2000" dirty="0" err="1">
                <a:latin typeface="+mn-lt"/>
              </a:rPr>
              <a:t>миқёсда</a:t>
            </a:r>
            <a:r>
              <a:rPr lang="ru-RU" sz="2000" dirty="0">
                <a:latin typeface="+mn-lt"/>
              </a:rPr>
              <a:t> </a:t>
            </a:r>
            <a:r>
              <a:rPr lang="ru-RU" sz="2000" dirty="0" err="1">
                <a:latin typeface="+mn-lt"/>
              </a:rPr>
              <a:t>қўлланиладиган</a:t>
            </a:r>
            <a:r>
              <a:rPr lang="ru-RU" sz="2000" dirty="0">
                <a:latin typeface="+mn-lt"/>
              </a:rPr>
              <a:t> </a:t>
            </a:r>
            <a:r>
              <a:rPr lang="ru-RU" sz="2000" dirty="0" err="1">
                <a:latin typeface="+mn-lt"/>
              </a:rPr>
              <a:t>термометрлар</a:t>
            </a:r>
            <a:r>
              <a:rPr lang="ru-RU" sz="2000" dirty="0">
                <a:latin typeface="+mn-lt"/>
              </a:rPr>
              <a:t>); а) </a:t>
            </a:r>
            <a:r>
              <a:rPr lang="ru-RU" sz="2000" dirty="0" err="1">
                <a:latin typeface="+mn-lt"/>
              </a:rPr>
              <a:t>симобли</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ўлчаш</a:t>
            </a:r>
            <a:r>
              <a:rPr lang="ru-RU" sz="2000" dirty="0">
                <a:latin typeface="+mn-lt"/>
              </a:rPr>
              <a:t> </a:t>
            </a:r>
            <a:r>
              <a:rPr lang="ru-RU" sz="2000" dirty="0" err="1">
                <a:latin typeface="+mn-lt"/>
              </a:rPr>
              <a:t>диапазони</a:t>
            </a:r>
            <a:r>
              <a:rPr lang="ru-RU" sz="2000" dirty="0">
                <a:latin typeface="+mn-lt"/>
              </a:rPr>
              <a:t> -35 дан +600</a:t>
            </a:r>
            <a:r>
              <a:rPr lang="ru-RU" sz="2000" baseline="30000" dirty="0">
                <a:latin typeface="+mn-lt"/>
              </a:rPr>
              <a:t>0</a:t>
            </a:r>
            <a:r>
              <a:rPr lang="ru-RU" sz="2000" dirty="0">
                <a:latin typeface="+mn-lt"/>
              </a:rPr>
              <a:t>С </a:t>
            </a:r>
            <a:r>
              <a:rPr lang="ru-RU" sz="2000" dirty="0" err="1">
                <a:latin typeface="+mn-lt"/>
              </a:rPr>
              <a:t>гача</a:t>
            </a:r>
            <a:r>
              <a:rPr lang="ru-RU" sz="2000" dirty="0">
                <a:latin typeface="+mn-lt"/>
              </a:rPr>
              <a:t>); б) органик </a:t>
            </a:r>
            <a:r>
              <a:rPr lang="ru-RU" sz="2000" dirty="0" err="1">
                <a:latin typeface="+mn-lt"/>
              </a:rPr>
              <a:t>суюқликли</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ўлчаш</a:t>
            </a:r>
            <a:r>
              <a:rPr lang="ru-RU" sz="2000" dirty="0">
                <a:latin typeface="+mn-lt"/>
              </a:rPr>
              <a:t> </a:t>
            </a:r>
            <a:r>
              <a:rPr lang="ru-RU" sz="2000" dirty="0" err="1">
                <a:latin typeface="+mn-lt"/>
              </a:rPr>
              <a:t>диапазони</a:t>
            </a:r>
            <a:r>
              <a:rPr lang="ru-RU" sz="2000" dirty="0">
                <a:latin typeface="+mn-lt"/>
              </a:rPr>
              <a:t> -200 дан +200</a:t>
            </a:r>
            <a:r>
              <a:rPr lang="ru-RU" sz="2000" baseline="30000" dirty="0">
                <a:latin typeface="+mn-lt"/>
              </a:rPr>
              <a:t>0</a:t>
            </a:r>
            <a:r>
              <a:rPr lang="ru-RU" sz="2000" dirty="0">
                <a:latin typeface="+mn-lt"/>
              </a:rPr>
              <a:t>С </a:t>
            </a:r>
            <a:r>
              <a:rPr lang="ru-RU" sz="2000" dirty="0" err="1">
                <a:latin typeface="+mn-lt"/>
              </a:rPr>
              <a:t>гача</a:t>
            </a:r>
            <a:r>
              <a:rPr lang="ru-RU" sz="2000" dirty="0" smtClean="0">
                <a:latin typeface="+mn-lt"/>
              </a:rPr>
              <a:t>);</a:t>
            </a:r>
          </a:p>
          <a:p>
            <a:pPr lvl="0" indent="0" algn="just">
              <a:lnSpc>
                <a:spcPct val="100000"/>
              </a:lnSpc>
              <a:buNone/>
            </a:pPr>
            <a:endParaRPr lang="ru-RU" sz="2000" dirty="0">
              <a:latin typeface="+mn-lt"/>
            </a:endParaRPr>
          </a:p>
          <a:p>
            <a:pPr lvl="0" indent="0" algn="just">
              <a:lnSpc>
                <a:spcPct val="100000"/>
              </a:lnSpc>
              <a:buNone/>
            </a:pPr>
            <a:r>
              <a:rPr lang="ru-RU" sz="2000" dirty="0" smtClean="0">
                <a:latin typeface="+mn-lt"/>
              </a:rPr>
              <a:t>	2. </a:t>
            </a:r>
            <a:r>
              <a:rPr lang="ru-RU" sz="2000" dirty="0" err="1" smtClean="0">
                <a:latin typeface="+mn-lt"/>
              </a:rPr>
              <a:t>Паспортига</a:t>
            </a:r>
            <a:r>
              <a:rPr lang="ru-RU" sz="2000" dirty="0" smtClean="0">
                <a:latin typeface="+mn-lt"/>
              </a:rPr>
              <a:t> </a:t>
            </a:r>
            <a:r>
              <a:rPr lang="ru-RU" sz="2000" dirty="0" err="1">
                <a:latin typeface="+mn-lt"/>
              </a:rPr>
              <a:t>биноан</a:t>
            </a:r>
            <a:r>
              <a:rPr lang="ru-RU" sz="2000" dirty="0">
                <a:latin typeface="+mn-lt"/>
              </a:rPr>
              <a:t> </a:t>
            </a:r>
            <a:r>
              <a:rPr lang="ru-RU" sz="2000" dirty="0" err="1">
                <a:latin typeface="+mn-lt"/>
              </a:rPr>
              <a:t>кўрсатишларига</a:t>
            </a:r>
            <a:r>
              <a:rPr lang="ru-RU" sz="2000" dirty="0">
                <a:latin typeface="+mn-lt"/>
              </a:rPr>
              <a:t> </a:t>
            </a:r>
            <a:r>
              <a:rPr lang="ru-RU" sz="2000" dirty="0" err="1">
                <a:latin typeface="+mn-lt"/>
              </a:rPr>
              <a:t>тузатиш</a:t>
            </a:r>
            <a:r>
              <a:rPr lang="ru-RU" sz="2000" dirty="0">
                <a:latin typeface="+mn-lt"/>
              </a:rPr>
              <a:t> </a:t>
            </a:r>
            <a:r>
              <a:rPr lang="ru-RU" sz="2000" dirty="0" err="1">
                <a:latin typeface="+mn-lt"/>
              </a:rPr>
              <a:t>киритиладиган</a:t>
            </a:r>
            <a:r>
              <a:rPr lang="ru-RU" sz="2000" dirty="0">
                <a:latin typeface="+mn-lt"/>
              </a:rPr>
              <a:t> </a:t>
            </a:r>
            <a:r>
              <a:rPr lang="ru-RU" sz="2000" dirty="0" err="1">
                <a:latin typeface="+mn-lt"/>
              </a:rPr>
              <a:t>термометрлар</a:t>
            </a:r>
            <a:r>
              <a:rPr lang="ru-RU" sz="2000" dirty="0">
                <a:latin typeface="+mn-lt"/>
              </a:rPr>
              <a:t>; а) </a:t>
            </a:r>
            <a:r>
              <a:rPr lang="ru-RU" sz="2000" dirty="0" err="1">
                <a:latin typeface="+mn-lt"/>
              </a:rPr>
              <a:t>аниқлик</a:t>
            </a:r>
            <a:r>
              <a:rPr lang="ru-RU" sz="2000" dirty="0">
                <a:latin typeface="+mn-lt"/>
              </a:rPr>
              <a:t> </a:t>
            </a:r>
            <a:r>
              <a:rPr lang="ru-RU" sz="2000" dirty="0" err="1">
                <a:latin typeface="+mn-lt"/>
              </a:rPr>
              <a:t>даражаси</a:t>
            </a:r>
            <a:r>
              <a:rPr lang="ru-RU" sz="2000" dirty="0">
                <a:latin typeface="+mn-lt"/>
              </a:rPr>
              <a:t> </a:t>
            </a:r>
            <a:r>
              <a:rPr lang="ru-RU" sz="2000" dirty="0" err="1">
                <a:latin typeface="+mn-lt"/>
              </a:rPr>
              <a:t>юқори</a:t>
            </a:r>
            <a:r>
              <a:rPr lang="ru-RU" sz="2000" dirty="0">
                <a:latin typeface="+mn-lt"/>
              </a:rPr>
              <a:t> </a:t>
            </a:r>
            <a:r>
              <a:rPr lang="ru-RU" sz="2000" dirty="0" err="1">
                <a:latin typeface="+mn-lt"/>
              </a:rPr>
              <a:t>симобли</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ўлчаш</a:t>
            </a:r>
            <a:r>
              <a:rPr lang="ru-RU" sz="2000" dirty="0">
                <a:latin typeface="+mn-lt"/>
              </a:rPr>
              <a:t> </a:t>
            </a:r>
            <a:r>
              <a:rPr lang="ru-RU" sz="2000" dirty="0" err="1">
                <a:latin typeface="+mn-lt"/>
              </a:rPr>
              <a:t>диапазони</a:t>
            </a:r>
            <a:r>
              <a:rPr lang="ru-RU" sz="2000" dirty="0">
                <a:latin typeface="+mn-lt"/>
              </a:rPr>
              <a:t> - 35 дан +600</a:t>
            </a:r>
            <a:r>
              <a:rPr lang="ru-RU" sz="2000" baseline="30000" dirty="0">
                <a:latin typeface="+mn-lt"/>
              </a:rPr>
              <a:t>0</a:t>
            </a:r>
            <a:r>
              <a:rPr lang="ru-RU" sz="2000" dirty="0">
                <a:latin typeface="+mn-lt"/>
              </a:rPr>
              <a:t>С </a:t>
            </a:r>
            <a:r>
              <a:rPr lang="ru-RU" sz="2000" dirty="0" err="1">
                <a:latin typeface="+mn-lt"/>
              </a:rPr>
              <a:t>гача</a:t>
            </a:r>
            <a:r>
              <a:rPr lang="ru-RU" sz="2000" dirty="0">
                <a:latin typeface="+mn-lt"/>
              </a:rPr>
              <a:t>); б) </a:t>
            </a:r>
            <a:r>
              <a:rPr lang="ru-RU" sz="2000" dirty="0" err="1">
                <a:latin typeface="+mn-lt"/>
              </a:rPr>
              <a:t>аниқ</a:t>
            </a:r>
            <a:r>
              <a:rPr lang="ru-RU" sz="2000" dirty="0">
                <a:latin typeface="+mn-lt"/>
              </a:rPr>
              <a:t> </a:t>
            </a:r>
            <a:r>
              <a:rPr lang="ru-RU" sz="2000" dirty="0" err="1">
                <a:latin typeface="+mn-lt"/>
              </a:rPr>
              <a:t>ўлчовларга</a:t>
            </a:r>
            <a:r>
              <a:rPr lang="ru-RU" sz="2000" dirty="0">
                <a:latin typeface="+mn-lt"/>
              </a:rPr>
              <a:t> </a:t>
            </a:r>
            <a:r>
              <a:rPr lang="ru-RU" sz="2000" dirty="0" err="1">
                <a:latin typeface="+mn-lt"/>
              </a:rPr>
              <a:t>мўлжалланган</a:t>
            </a:r>
            <a:r>
              <a:rPr lang="ru-RU" sz="2000" dirty="0">
                <a:latin typeface="+mn-lt"/>
              </a:rPr>
              <a:t> </a:t>
            </a:r>
            <a:r>
              <a:rPr lang="ru-RU" sz="2000" dirty="0" err="1">
                <a:latin typeface="+mn-lt"/>
              </a:rPr>
              <a:t>симобли</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ўлчаш</a:t>
            </a:r>
            <a:r>
              <a:rPr lang="ru-RU" sz="2000" dirty="0">
                <a:latin typeface="+mn-lt"/>
              </a:rPr>
              <a:t> </a:t>
            </a:r>
            <a:r>
              <a:rPr lang="ru-RU" sz="2000" dirty="0" err="1">
                <a:latin typeface="+mn-lt"/>
              </a:rPr>
              <a:t>диапазони</a:t>
            </a:r>
            <a:r>
              <a:rPr lang="ru-RU" sz="2000" dirty="0">
                <a:latin typeface="+mn-lt"/>
              </a:rPr>
              <a:t> 0 дан +500</a:t>
            </a:r>
            <a:r>
              <a:rPr lang="ru-RU" sz="2000" baseline="30000" dirty="0">
                <a:latin typeface="+mn-lt"/>
              </a:rPr>
              <a:t>0</a:t>
            </a:r>
            <a:r>
              <a:rPr lang="ru-RU" sz="2000" dirty="0">
                <a:latin typeface="+mn-lt"/>
              </a:rPr>
              <a:t>С </a:t>
            </a:r>
            <a:r>
              <a:rPr lang="ru-RU" sz="2000" dirty="0" err="1">
                <a:latin typeface="+mn-lt"/>
              </a:rPr>
              <a:t>гача</a:t>
            </a:r>
            <a:r>
              <a:rPr lang="ru-RU" sz="2000" dirty="0">
                <a:latin typeface="+mn-lt"/>
              </a:rPr>
              <a:t>); в) органик </a:t>
            </a:r>
            <a:r>
              <a:rPr lang="ru-RU" sz="2000" dirty="0" err="1">
                <a:latin typeface="+mn-lt"/>
              </a:rPr>
              <a:t>суюқликдан</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ўлчаш</a:t>
            </a:r>
            <a:r>
              <a:rPr lang="ru-RU" sz="2000" dirty="0">
                <a:latin typeface="+mn-lt"/>
              </a:rPr>
              <a:t> </a:t>
            </a:r>
            <a:r>
              <a:rPr lang="ru-RU" sz="2000" dirty="0" err="1">
                <a:latin typeface="+mn-lt"/>
              </a:rPr>
              <a:t>диапазони</a:t>
            </a:r>
            <a:r>
              <a:rPr lang="ru-RU" sz="2000" dirty="0">
                <a:latin typeface="+mn-lt"/>
              </a:rPr>
              <a:t> - 80 дан +100</a:t>
            </a:r>
            <a:r>
              <a:rPr lang="ru-RU" sz="2000" baseline="30000" dirty="0">
                <a:latin typeface="+mn-lt"/>
              </a:rPr>
              <a:t>0</a:t>
            </a:r>
            <a:r>
              <a:rPr lang="ru-RU" sz="2000" dirty="0">
                <a:latin typeface="+mn-lt"/>
              </a:rPr>
              <a:t>С </a:t>
            </a:r>
            <a:r>
              <a:rPr lang="ru-RU" sz="2000" dirty="0" err="1">
                <a:latin typeface="+mn-lt"/>
              </a:rPr>
              <a:t>гача</a:t>
            </a:r>
            <a:r>
              <a:rPr lang="ru-RU" sz="2000" dirty="0">
                <a:latin typeface="+mn-lt"/>
              </a:rPr>
              <a:t>).</a:t>
            </a:r>
          </a:p>
          <a:p>
            <a:pPr indent="0" algn="just">
              <a:lnSpc>
                <a:spcPct val="100000"/>
              </a:lnSpc>
              <a:buNone/>
            </a:pPr>
            <a:r>
              <a:rPr lang="ru-RU" sz="2000" dirty="0">
                <a:latin typeface="+mn-lt"/>
              </a:rPr>
              <a:t>	</a:t>
            </a:r>
            <a:endParaRPr lang="ru-RU" sz="2000" dirty="0" smtClean="0">
              <a:latin typeface="+mn-lt"/>
            </a:endParaRPr>
          </a:p>
          <a:p>
            <a:pPr indent="0" algn="just">
              <a:lnSpc>
                <a:spcPct val="100000"/>
              </a:lnSpc>
              <a:buNone/>
            </a:pPr>
            <a:r>
              <a:rPr lang="ru-RU" sz="2000" dirty="0">
                <a:latin typeface="+mn-lt"/>
              </a:rPr>
              <a:t>	</a:t>
            </a:r>
            <a:r>
              <a:rPr lang="ru-RU" sz="2000" dirty="0" err="1" smtClean="0">
                <a:latin typeface="+mn-lt"/>
              </a:rPr>
              <a:t>Конструкцияларининг</a:t>
            </a:r>
            <a:r>
              <a:rPr lang="ru-RU" sz="2000" dirty="0" smtClean="0">
                <a:latin typeface="+mn-lt"/>
              </a:rPr>
              <a:t> </a:t>
            </a:r>
            <a:r>
              <a:rPr lang="ru-RU" sz="2000" dirty="0" err="1">
                <a:latin typeface="+mn-lt"/>
              </a:rPr>
              <a:t>хилма-хиллигига</a:t>
            </a:r>
            <a:r>
              <a:rPr lang="ru-RU" sz="2000" dirty="0">
                <a:latin typeface="+mn-lt"/>
              </a:rPr>
              <a:t> </a:t>
            </a:r>
            <a:r>
              <a:rPr lang="ru-RU" sz="2000" dirty="0" err="1">
                <a:latin typeface="+mn-lt"/>
              </a:rPr>
              <a:t>қарамай</a:t>
            </a:r>
            <a:r>
              <a:rPr lang="ru-RU" sz="2000" dirty="0">
                <a:latin typeface="+mn-lt"/>
              </a:rPr>
              <a:t> </a:t>
            </a:r>
            <a:r>
              <a:rPr lang="ru-RU" sz="2000" dirty="0" err="1">
                <a:latin typeface="+mn-lt"/>
              </a:rPr>
              <a:t>барча</a:t>
            </a:r>
            <a:r>
              <a:rPr lang="ru-RU" sz="2000" dirty="0">
                <a:latin typeface="+mn-lt"/>
              </a:rPr>
              <a:t> </a:t>
            </a:r>
            <a:r>
              <a:rPr lang="ru-RU" sz="2000" dirty="0" err="1">
                <a:latin typeface="+mn-lt"/>
              </a:rPr>
              <a:t>суюқликли</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икки</a:t>
            </a:r>
            <a:r>
              <a:rPr lang="ru-RU" sz="2000" dirty="0">
                <a:latin typeface="+mn-lt"/>
              </a:rPr>
              <a:t> </a:t>
            </a:r>
            <a:r>
              <a:rPr lang="ru-RU" sz="2000" dirty="0" err="1">
                <a:latin typeface="+mn-lt"/>
              </a:rPr>
              <a:t>асосий</a:t>
            </a:r>
            <a:r>
              <a:rPr lang="ru-RU" sz="2000" dirty="0">
                <a:latin typeface="+mn-lt"/>
              </a:rPr>
              <a:t> </a:t>
            </a:r>
            <a:r>
              <a:rPr lang="ru-RU" sz="2000" dirty="0" err="1">
                <a:latin typeface="+mn-lt"/>
              </a:rPr>
              <a:t>турнинг</a:t>
            </a:r>
            <a:r>
              <a:rPr lang="ru-RU" sz="2000" dirty="0">
                <a:latin typeface="+mn-lt"/>
              </a:rPr>
              <a:t> </a:t>
            </a:r>
            <a:r>
              <a:rPr lang="ru-RU" sz="2000" dirty="0" err="1">
                <a:latin typeface="+mn-lt"/>
              </a:rPr>
              <a:t>бирига</a:t>
            </a:r>
            <a:r>
              <a:rPr lang="ru-RU" sz="2000" dirty="0">
                <a:latin typeface="+mn-lt"/>
              </a:rPr>
              <a:t>: </a:t>
            </a:r>
            <a:r>
              <a:rPr lang="ru-RU" sz="2000" dirty="0" err="1">
                <a:latin typeface="+mn-lt"/>
              </a:rPr>
              <a:t>таёқча</a:t>
            </a:r>
            <a:r>
              <a:rPr lang="ru-RU" sz="2000" dirty="0">
                <a:latin typeface="+mn-lt"/>
              </a:rPr>
              <a:t> </a:t>
            </a:r>
            <a:r>
              <a:rPr lang="ru-RU" sz="2000" dirty="0" err="1">
                <a:latin typeface="+mn-lt"/>
              </a:rPr>
              <a:t>шаклидаги</a:t>
            </a:r>
            <a:r>
              <a:rPr lang="ru-RU" sz="2000" dirty="0">
                <a:latin typeface="+mn-lt"/>
              </a:rPr>
              <a:t> </a:t>
            </a:r>
            <a:r>
              <a:rPr lang="ru-RU" sz="2000" dirty="0" err="1">
                <a:latin typeface="+mn-lt"/>
              </a:rPr>
              <a:t>ёки</a:t>
            </a:r>
            <a:r>
              <a:rPr lang="ru-RU" sz="2000" dirty="0">
                <a:latin typeface="+mn-lt"/>
              </a:rPr>
              <a:t> </a:t>
            </a:r>
            <a:r>
              <a:rPr lang="ru-RU" sz="2000" dirty="0" err="1">
                <a:latin typeface="+mn-lt"/>
              </a:rPr>
              <a:t>шкаласи</a:t>
            </a:r>
            <a:r>
              <a:rPr lang="ru-RU" sz="2000" dirty="0">
                <a:latin typeface="+mn-lt"/>
              </a:rPr>
              <a:t> ичига </a:t>
            </a:r>
            <a:r>
              <a:rPr lang="ru-RU" sz="2000" dirty="0" err="1">
                <a:latin typeface="+mn-lt"/>
              </a:rPr>
              <a:t>ўрнатилган</a:t>
            </a:r>
            <a:r>
              <a:rPr lang="ru-RU" sz="2000" dirty="0">
                <a:latin typeface="+mn-lt"/>
              </a:rPr>
              <a:t> </a:t>
            </a:r>
            <a:r>
              <a:rPr lang="ru-RU" sz="2000" dirty="0" err="1">
                <a:latin typeface="+mn-lt"/>
              </a:rPr>
              <a:t>термометрларга</a:t>
            </a:r>
            <a:r>
              <a:rPr lang="ru-RU" sz="2000" dirty="0">
                <a:latin typeface="+mn-lt"/>
              </a:rPr>
              <a:t> </a:t>
            </a:r>
            <a:r>
              <a:rPr lang="ru-RU" sz="2000" dirty="0" err="1">
                <a:latin typeface="+mn-lt"/>
              </a:rPr>
              <a:t>мансуб</a:t>
            </a:r>
            <a:r>
              <a:rPr lang="ru-RU" sz="2000" dirty="0">
                <a:latin typeface="+mn-lt"/>
              </a:rPr>
              <a:t> </a:t>
            </a:r>
            <a:r>
              <a:rPr lang="ru-RU" sz="2000" dirty="0" err="1">
                <a:latin typeface="+mn-lt"/>
              </a:rPr>
              <a:t>бўлади</a:t>
            </a:r>
            <a:r>
              <a:rPr lang="ru-RU" sz="2000" dirty="0">
                <a:latin typeface="+mn-lt"/>
              </a:rPr>
              <a:t>. </a:t>
            </a:r>
            <a:r>
              <a:rPr lang="ru-RU" sz="2000" dirty="0" err="1">
                <a:latin typeface="+mn-lt"/>
              </a:rPr>
              <a:t>Таёқча</a:t>
            </a:r>
            <a:r>
              <a:rPr lang="ru-RU" sz="2000" dirty="0">
                <a:latin typeface="+mn-lt"/>
              </a:rPr>
              <a:t> </a:t>
            </a:r>
            <a:r>
              <a:rPr lang="ru-RU" sz="2000" dirty="0" err="1">
                <a:latin typeface="+mn-lt"/>
              </a:rPr>
              <a:t>шаклидаги</a:t>
            </a:r>
            <a:r>
              <a:rPr lang="ru-RU" sz="2000" dirty="0">
                <a:latin typeface="+mn-lt"/>
              </a:rPr>
              <a:t> термометр </a:t>
            </a:r>
            <a:r>
              <a:rPr lang="ru-RU" sz="2000" dirty="0" err="1">
                <a:latin typeface="+mn-lt"/>
              </a:rPr>
              <a:t>қалин</a:t>
            </a:r>
            <a:r>
              <a:rPr lang="ru-RU" sz="2000" dirty="0">
                <a:latin typeface="+mn-lt"/>
              </a:rPr>
              <a:t> </a:t>
            </a:r>
            <a:r>
              <a:rPr lang="ru-RU" sz="2000" dirty="0" err="1">
                <a:latin typeface="+mn-lt"/>
              </a:rPr>
              <a:t>деворли</a:t>
            </a:r>
            <a:r>
              <a:rPr lang="ru-RU" sz="2000" dirty="0">
                <a:latin typeface="+mn-lt"/>
              </a:rPr>
              <a:t>, </a:t>
            </a:r>
            <a:r>
              <a:rPr lang="ru-RU" sz="2000" dirty="0" err="1">
                <a:latin typeface="+mn-lt"/>
              </a:rPr>
              <a:t>ташқи</a:t>
            </a:r>
            <a:r>
              <a:rPr lang="ru-RU" sz="2000" dirty="0">
                <a:latin typeface="+mn-lt"/>
              </a:rPr>
              <a:t> </a:t>
            </a:r>
            <a:r>
              <a:rPr lang="ru-RU" sz="2000" dirty="0" err="1">
                <a:latin typeface="+mn-lt"/>
              </a:rPr>
              <a:t>диаметри</a:t>
            </a:r>
            <a:r>
              <a:rPr lang="ru-RU" sz="2000" dirty="0">
                <a:latin typeface="+mn-lt"/>
              </a:rPr>
              <a:t> 6 . . . 8 мм га </a:t>
            </a:r>
            <a:r>
              <a:rPr lang="ru-RU" sz="2000" dirty="0" err="1">
                <a:latin typeface="+mn-lt"/>
              </a:rPr>
              <a:t>тенг</a:t>
            </a:r>
            <a:r>
              <a:rPr lang="ru-RU" sz="2000" dirty="0">
                <a:latin typeface="+mn-lt"/>
              </a:rPr>
              <a:t> </a:t>
            </a:r>
            <a:r>
              <a:rPr lang="ru-RU" sz="2000" dirty="0" err="1">
                <a:latin typeface="+mn-lt"/>
              </a:rPr>
              <a:t>қилиб</a:t>
            </a:r>
            <a:r>
              <a:rPr lang="ru-RU" sz="2000" dirty="0">
                <a:latin typeface="+mn-lt"/>
              </a:rPr>
              <a:t> </a:t>
            </a:r>
            <a:r>
              <a:rPr lang="ru-RU" sz="2000" dirty="0" err="1">
                <a:latin typeface="+mn-lt"/>
              </a:rPr>
              <a:t>тайёрланган</a:t>
            </a:r>
            <a:r>
              <a:rPr lang="ru-RU" sz="2000" dirty="0">
                <a:latin typeface="+mn-lt"/>
              </a:rPr>
              <a:t> капилляр </a:t>
            </a:r>
            <a:r>
              <a:rPr lang="ru-RU" sz="2000" dirty="0" err="1">
                <a:latin typeface="+mn-lt"/>
              </a:rPr>
              <a:t>найчадан</a:t>
            </a:r>
            <a:r>
              <a:rPr lang="ru-RU" sz="2000" dirty="0">
                <a:latin typeface="+mn-lt"/>
              </a:rPr>
              <a:t> </a:t>
            </a:r>
            <a:r>
              <a:rPr lang="ru-RU" sz="2000" dirty="0" err="1">
                <a:latin typeface="+mn-lt"/>
              </a:rPr>
              <a:t>иборат</a:t>
            </a:r>
            <a:r>
              <a:rPr lang="ru-RU" sz="2000" dirty="0">
                <a:latin typeface="+mn-lt"/>
              </a:rPr>
              <a:t>. </a:t>
            </a:r>
            <a:r>
              <a:rPr lang="ru-RU" sz="2000" dirty="0" err="1">
                <a:latin typeface="+mn-lt"/>
              </a:rPr>
              <a:t>Найчанинг</a:t>
            </a:r>
            <a:r>
              <a:rPr lang="ru-RU" sz="2000" dirty="0">
                <a:latin typeface="+mn-lt"/>
              </a:rPr>
              <a:t> </a:t>
            </a:r>
            <a:r>
              <a:rPr lang="ru-RU" sz="2000" dirty="0" err="1">
                <a:latin typeface="+mn-lt"/>
              </a:rPr>
              <a:t>пастки</a:t>
            </a:r>
            <a:r>
              <a:rPr lang="ru-RU" sz="2000" dirty="0">
                <a:latin typeface="+mn-lt"/>
              </a:rPr>
              <a:t> </a:t>
            </a:r>
            <a:r>
              <a:rPr lang="ru-RU" sz="2000" dirty="0" err="1">
                <a:latin typeface="+mn-lt"/>
              </a:rPr>
              <a:t>қисми</a:t>
            </a:r>
            <a:r>
              <a:rPr lang="ru-RU" sz="2000" dirty="0">
                <a:latin typeface="+mn-lt"/>
              </a:rPr>
              <a:t> </a:t>
            </a:r>
            <a:r>
              <a:rPr lang="ru-RU" sz="2000" dirty="0" err="1">
                <a:latin typeface="+mn-lt"/>
              </a:rPr>
              <a:t>суюқлик</a:t>
            </a:r>
            <a:r>
              <a:rPr lang="ru-RU" sz="2000" dirty="0">
                <a:latin typeface="+mn-lt"/>
              </a:rPr>
              <a:t> </a:t>
            </a:r>
            <a:r>
              <a:rPr lang="ru-RU" sz="2000" dirty="0" err="1">
                <a:latin typeface="+mn-lt"/>
              </a:rPr>
              <a:t>сақланадиган</a:t>
            </a:r>
            <a:r>
              <a:rPr lang="ru-RU" sz="2000" dirty="0">
                <a:latin typeface="+mn-lt"/>
              </a:rPr>
              <a:t> резервуар </a:t>
            </a:r>
            <a:r>
              <a:rPr lang="ru-RU" sz="2000" dirty="0" err="1">
                <a:latin typeface="+mn-lt"/>
              </a:rPr>
              <a:t>хосил</a:t>
            </a:r>
            <a:r>
              <a:rPr lang="ru-RU" sz="2000" dirty="0">
                <a:latin typeface="+mn-lt"/>
              </a:rPr>
              <a:t> </a:t>
            </a:r>
            <a:r>
              <a:rPr lang="ru-RU" sz="2000" dirty="0" err="1">
                <a:latin typeface="+mn-lt"/>
              </a:rPr>
              <a:t>қилади</a:t>
            </a:r>
            <a:r>
              <a:rPr lang="ru-RU" sz="2000" dirty="0">
                <a:latin typeface="+mn-lt"/>
              </a:rPr>
              <a:t>. </a:t>
            </a:r>
            <a:r>
              <a:rPr lang="ru-RU" sz="2000" dirty="0" err="1">
                <a:latin typeface="+mn-lt"/>
              </a:rPr>
              <a:t>Уларнинг</a:t>
            </a:r>
            <a:r>
              <a:rPr lang="ru-RU" sz="2000" dirty="0">
                <a:latin typeface="+mn-lt"/>
              </a:rPr>
              <a:t> </a:t>
            </a:r>
            <a:r>
              <a:rPr lang="ru-RU" sz="2000" dirty="0" err="1">
                <a:latin typeface="+mn-lt"/>
              </a:rPr>
              <a:t>шкаласи</a:t>
            </a:r>
            <a:r>
              <a:rPr lang="ru-RU" sz="2000" dirty="0">
                <a:latin typeface="+mn-lt"/>
              </a:rPr>
              <a:t> </a:t>
            </a:r>
            <a:r>
              <a:rPr lang="ru-RU" sz="2000" dirty="0" err="1">
                <a:latin typeface="+mn-lt"/>
              </a:rPr>
              <a:t>бевосита</a:t>
            </a:r>
            <a:r>
              <a:rPr lang="ru-RU" sz="2000" dirty="0">
                <a:latin typeface="+mn-lt"/>
              </a:rPr>
              <a:t> </a:t>
            </a:r>
            <a:r>
              <a:rPr lang="ru-RU" sz="2000" dirty="0" err="1">
                <a:latin typeface="+mn-lt"/>
              </a:rPr>
              <a:t>капиллярнинг</a:t>
            </a:r>
            <a:r>
              <a:rPr lang="ru-RU" sz="2000" dirty="0">
                <a:latin typeface="+mn-lt"/>
              </a:rPr>
              <a:t> </a:t>
            </a:r>
            <a:r>
              <a:rPr lang="ru-RU" sz="2000" dirty="0" err="1">
                <a:latin typeface="+mn-lt"/>
              </a:rPr>
              <a:t>сиртида</a:t>
            </a:r>
            <a:r>
              <a:rPr lang="ru-RU" sz="2000" dirty="0">
                <a:latin typeface="+mn-lt"/>
              </a:rPr>
              <a:t> </a:t>
            </a:r>
            <a:r>
              <a:rPr lang="ru-RU" sz="2000" dirty="0" err="1">
                <a:latin typeface="+mn-lt"/>
              </a:rPr>
              <a:t>даражаланади</a:t>
            </a:r>
            <a:r>
              <a:rPr lang="ru-RU" sz="2000" dirty="0">
                <a:latin typeface="+mn-lt"/>
              </a:rPr>
              <a:t>.</a:t>
            </a: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52401"/>
            <a:ext cx="609600" cy="609600"/>
          </a:xfrm>
          <a:prstGeom prst="rect">
            <a:avLst/>
          </a:prstGeom>
        </p:spPr>
      </p:pic>
    </p:spTree>
    <p:extLst>
      <p:ext uri="{BB962C8B-B14F-4D97-AF65-F5344CB8AC3E}">
        <p14:creationId xmlns:p14="http://schemas.microsoft.com/office/powerpoint/2010/main" val="3377012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45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Суюқликли 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6</a:t>
            </a:fld>
            <a:endParaRPr lang="en-US" dirty="0"/>
          </a:p>
        </p:txBody>
      </p:sp>
      <p:sp>
        <p:nvSpPr>
          <p:cNvPr id="14" name="Rectangle 8"/>
          <p:cNvSpPr>
            <a:spLocks noGrp="1" noChangeArrowheads="1"/>
          </p:cNvSpPr>
          <p:nvPr>
            <p:ph idx="1"/>
          </p:nvPr>
        </p:nvSpPr>
        <p:spPr bwMode="auto">
          <a:xfrm>
            <a:off x="418912" y="949816"/>
            <a:ext cx="10649138" cy="5170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indent="0" algn="just">
              <a:lnSpc>
                <a:spcPct val="150000"/>
              </a:lnSpc>
              <a:buNone/>
            </a:pPr>
            <a:r>
              <a:rPr lang="ru-RU" sz="2000" dirty="0" smtClean="0">
                <a:latin typeface="+mn-lt"/>
              </a:rPr>
              <a:t>	</a:t>
            </a:r>
            <a:r>
              <a:rPr lang="ru-RU" sz="2000" dirty="0" err="1" smtClean="0">
                <a:latin typeface="+mn-lt"/>
              </a:rPr>
              <a:t>Шкаласи</a:t>
            </a:r>
            <a:r>
              <a:rPr lang="ru-RU" sz="2000" dirty="0" smtClean="0">
                <a:latin typeface="+mn-lt"/>
              </a:rPr>
              <a:t> </a:t>
            </a:r>
            <a:r>
              <a:rPr lang="ru-RU" sz="2000" dirty="0">
                <a:latin typeface="+mn-lt"/>
              </a:rPr>
              <a:t>ичига </a:t>
            </a:r>
            <a:r>
              <a:rPr lang="ru-RU" sz="2000" dirty="0" err="1">
                <a:latin typeface="+mn-lt"/>
              </a:rPr>
              <a:t>ўрнатилган</a:t>
            </a:r>
            <a:r>
              <a:rPr lang="ru-RU" sz="2000" dirty="0">
                <a:latin typeface="+mn-lt"/>
              </a:rPr>
              <a:t> </a:t>
            </a:r>
            <a:r>
              <a:rPr lang="ru-RU" sz="2000" dirty="0" err="1">
                <a:latin typeface="+mn-lt"/>
              </a:rPr>
              <a:t>термометрларда</a:t>
            </a:r>
            <a:r>
              <a:rPr lang="ru-RU" sz="2000" dirty="0">
                <a:latin typeface="+mn-lt"/>
              </a:rPr>
              <a:t> капилляр </a:t>
            </a:r>
            <a:r>
              <a:rPr lang="ru-RU" sz="2000" dirty="0" err="1">
                <a:latin typeface="+mn-lt"/>
              </a:rPr>
              <a:t>найчаси</a:t>
            </a:r>
            <a:r>
              <a:rPr lang="ru-RU" sz="2000" dirty="0">
                <a:latin typeface="+mn-lt"/>
              </a:rPr>
              <a:t> </a:t>
            </a:r>
            <a:r>
              <a:rPr lang="ru-RU" sz="2000" dirty="0" err="1">
                <a:latin typeface="+mn-lt"/>
              </a:rPr>
              <a:t>ингичка</a:t>
            </a:r>
            <a:r>
              <a:rPr lang="ru-RU" sz="2000" dirty="0">
                <a:latin typeface="+mn-lt"/>
              </a:rPr>
              <a:t> </a:t>
            </a:r>
            <a:r>
              <a:rPr lang="ru-RU" sz="2000" dirty="0" err="1">
                <a:latin typeface="+mn-lt"/>
              </a:rPr>
              <a:t>деворли</a:t>
            </a:r>
            <a:r>
              <a:rPr lang="ru-RU" sz="2000" dirty="0">
                <a:latin typeface="+mn-lt"/>
              </a:rPr>
              <a:t> </a:t>
            </a:r>
            <a:r>
              <a:rPr lang="ru-RU" sz="2000" dirty="0" err="1">
                <a:latin typeface="+mn-lt"/>
              </a:rPr>
              <a:t>бўлиб</a:t>
            </a:r>
            <a:r>
              <a:rPr lang="ru-RU" sz="2000" dirty="0">
                <a:latin typeface="+mn-lt"/>
              </a:rPr>
              <a:t>, </a:t>
            </a:r>
            <a:r>
              <a:rPr lang="ru-RU" sz="2000" dirty="0" err="1">
                <a:latin typeface="+mn-lt"/>
              </a:rPr>
              <a:t>симоб</a:t>
            </a:r>
            <a:r>
              <a:rPr lang="ru-RU" sz="2000" dirty="0">
                <a:latin typeface="+mn-lt"/>
              </a:rPr>
              <a:t> </a:t>
            </a:r>
            <a:r>
              <a:rPr lang="ru-RU" sz="2000" dirty="0" err="1">
                <a:latin typeface="+mn-lt"/>
              </a:rPr>
              <a:t>резервуари</a:t>
            </a:r>
            <a:r>
              <a:rPr lang="ru-RU" sz="2000" dirty="0">
                <a:latin typeface="+mn-lt"/>
              </a:rPr>
              <a:t> </a:t>
            </a:r>
            <a:r>
              <a:rPr lang="ru-RU" sz="2000" dirty="0" err="1">
                <a:latin typeface="+mn-lt"/>
              </a:rPr>
              <a:t>кенгайтирилган</a:t>
            </a:r>
            <a:r>
              <a:rPr lang="ru-RU" sz="2000" dirty="0">
                <a:latin typeface="+mn-lt"/>
              </a:rPr>
              <a:t>. </a:t>
            </a:r>
            <a:r>
              <a:rPr lang="ru-RU" sz="2000" dirty="0" err="1">
                <a:latin typeface="+mn-lt"/>
              </a:rPr>
              <a:t>Шкаланинг</a:t>
            </a:r>
            <a:r>
              <a:rPr lang="ru-RU" sz="2000" dirty="0">
                <a:latin typeface="+mn-lt"/>
              </a:rPr>
              <a:t> </a:t>
            </a:r>
            <a:r>
              <a:rPr lang="ru-RU" sz="2000" dirty="0" err="1">
                <a:latin typeface="+mn-lt"/>
              </a:rPr>
              <a:t>даражалари</a:t>
            </a:r>
            <a:r>
              <a:rPr lang="ru-RU" sz="2000" dirty="0">
                <a:latin typeface="+mn-lt"/>
              </a:rPr>
              <a:t> </a:t>
            </a:r>
            <a:r>
              <a:rPr lang="ru-RU" sz="2000" dirty="0" err="1">
                <a:latin typeface="+mn-lt"/>
              </a:rPr>
              <a:t>сут</a:t>
            </a:r>
            <a:r>
              <a:rPr lang="ru-RU" sz="2000" dirty="0">
                <a:latin typeface="+mn-lt"/>
              </a:rPr>
              <a:t> </a:t>
            </a:r>
            <a:r>
              <a:rPr lang="ru-RU" sz="2000" dirty="0" err="1">
                <a:latin typeface="+mn-lt"/>
              </a:rPr>
              <a:t>рангидаги</a:t>
            </a:r>
            <a:r>
              <a:rPr lang="ru-RU" sz="2000" dirty="0">
                <a:latin typeface="+mn-lt"/>
              </a:rPr>
              <a:t> </a:t>
            </a:r>
            <a:r>
              <a:rPr lang="ru-RU" sz="2000" dirty="0" err="1">
                <a:latin typeface="+mn-lt"/>
              </a:rPr>
              <a:t>ясси</a:t>
            </a:r>
            <a:r>
              <a:rPr lang="ru-RU" sz="2000" dirty="0">
                <a:latin typeface="+mn-lt"/>
              </a:rPr>
              <a:t> шиша </a:t>
            </a:r>
            <a:r>
              <a:rPr lang="ru-RU" sz="2000" dirty="0" err="1">
                <a:latin typeface="+mn-lt"/>
              </a:rPr>
              <a:t>пластинкада</a:t>
            </a:r>
            <a:r>
              <a:rPr lang="ru-RU" sz="2000" dirty="0">
                <a:latin typeface="+mn-lt"/>
              </a:rPr>
              <a:t> </a:t>
            </a:r>
            <a:r>
              <a:rPr lang="ru-RU" sz="2000" dirty="0" err="1">
                <a:latin typeface="+mn-lt"/>
              </a:rPr>
              <a:t>жойлашган</a:t>
            </a:r>
            <a:r>
              <a:rPr lang="ru-RU" sz="2000" dirty="0">
                <a:latin typeface="+mn-lt"/>
              </a:rPr>
              <a:t> </a:t>
            </a:r>
            <a:r>
              <a:rPr lang="ru-RU" sz="2000" dirty="0" err="1">
                <a:latin typeface="+mn-lt"/>
              </a:rPr>
              <a:t>ва</a:t>
            </a:r>
            <a:r>
              <a:rPr lang="ru-RU" sz="2000" dirty="0">
                <a:latin typeface="+mn-lt"/>
              </a:rPr>
              <a:t> капилляр </a:t>
            </a:r>
            <a:r>
              <a:rPr lang="ru-RU" sz="2000" dirty="0" err="1">
                <a:latin typeface="+mn-lt"/>
              </a:rPr>
              <a:t>билан</a:t>
            </a:r>
            <a:r>
              <a:rPr lang="ru-RU" sz="2000" dirty="0">
                <a:latin typeface="+mn-lt"/>
              </a:rPr>
              <a:t> </a:t>
            </a:r>
            <a:r>
              <a:rPr lang="ru-RU" sz="2000" dirty="0" err="1">
                <a:latin typeface="+mn-lt"/>
              </a:rPr>
              <a:t>биргаликда</a:t>
            </a:r>
            <a:r>
              <a:rPr lang="ru-RU" sz="2000" dirty="0">
                <a:latin typeface="+mn-lt"/>
              </a:rPr>
              <a:t> </a:t>
            </a:r>
            <a:r>
              <a:rPr lang="ru-RU" sz="2000" dirty="0" err="1">
                <a:latin typeface="+mn-lt"/>
              </a:rPr>
              <a:t>резервуарга</a:t>
            </a:r>
            <a:r>
              <a:rPr lang="ru-RU" sz="2000" dirty="0">
                <a:latin typeface="+mn-lt"/>
              </a:rPr>
              <a:t> </a:t>
            </a:r>
            <a:r>
              <a:rPr lang="ru-RU" sz="2000" dirty="0" err="1">
                <a:latin typeface="+mn-lt"/>
              </a:rPr>
              <a:t>ёпишган</a:t>
            </a:r>
            <a:r>
              <a:rPr lang="ru-RU" sz="2000" dirty="0">
                <a:latin typeface="+mn-lt"/>
              </a:rPr>
              <a:t> шиша </a:t>
            </a:r>
            <a:r>
              <a:rPr lang="ru-RU" sz="2000" dirty="0" err="1">
                <a:latin typeface="+mn-lt"/>
              </a:rPr>
              <a:t>қобиқ</a:t>
            </a:r>
            <a:r>
              <a:rPr lang="ru-RU" sz="2000" dirty="0">
                <a:latin typeface="+mn-lt"/>
              </a:rPr>
              <a:t> ичига </a:t>
            </a:r>
            <a:r>
              <a:rPr lang="ru-RU" sz="2000" dirty="0" err="1">
                <a:latin typeface="+mn-lt"/>
              </a:rPr>
              <a:t>олинган</a:t>
            </a:r>
            <a:r>
              <a:rPr lang="ru-RU" sz="2000" dirty="0">
                <a:latin typeface="+mn-lt"/>
              </a:rPr>
              <a:t>. </a:t>
            </a:r>
            <a:r>
              <a:rPr lang="ru-RU" sz="2000" dirty="0" err="1">
                <a:latin typeface="+mn-lt"/>
              </a:rPr>
              <a:t>Хозирги</a:t>
            </a:r>
            <a:r>
              <a:rPr lang="ru-RU" sz="2000" dirty="0">
                <a:latin typeface="+mn-lt"/>
              </a:rPr>
              <a:t> </a:t>
            </a:r>
            <a:r>
              <a:rPr lang="ru-RU" sz="2000" dirty="0" err="1">
                <a:latin typeface="+mn-lt"/>
              </a:rPr>
              <a:t>вақтда</a:t>
            </a:r>
            <a:r>
              <a:rPr lang="ru-RU" sz="2000" dirty="0">
                <a:latin typeface="+mn-lt"/>
              </a:rPr>
              <a:t> </a:t>
            </a:r>
            <a:r>
              <a:rPr lang="ru-RU" sz="2000" dirty="0" err="1">
                <a:latin typeface="+mn-lt"/>
              </a:rPr>
              <a:t>шкаласи</a:t>
            </a:r>
            <a:r>
              <a:rPr lang="ru-RU" sz="2000" dirty="0">
                <a:latin typeface="+mn-lt"/>
              </a:rPr>
              <a:t> ичига </a:t>
            </a:r>
            <a:r>
              <a:rPr lang="ru-RU" sz="2000" dirty="0" err="1">
                <a:latin typeface="+mn-lt"/>
              </a:rPr>
              <a:t>ўрнатилган</a:t>
            </a:r>
            <a:r>
              <a:rPr lang="ru-RU" sz="2000" dirty="0">
                <a:latin typeface="+mn-lt"/>
              </a:rPr>
              <a:t> </a:t>
            </a:r>
            <a:r>
              <a:rPr lang="ru-RU" sz="2000" dirty="0" err="1">
                <a:latin typeface="+mn-lt"/>
              </a:rPr>
              <a:t>ёки</a:t>
            </a:r>
            <a:r>
              <a:rPr lang="ru-RU" sz="2000" dirty="0">
                <a:latin typeface="+mn-lt"/>
              </a:rPr>
              <a:t> </a:t>
            </a:r>
            <a:r>
              <a:rPr lang="ru-RU" sz="2000" dirty="0" err="1">
                <a:latin typeface="+mn-lt"/>
              </a:rPr>
              <a:t>бурчакли</a:t>
            </a:r>
            <a:r>
              <a:rPr lang="ru-RU" sz="2000" dirty="0">
                <a:latin typeface="+mn-lt"/>
              </a:rPr>
              <a:t> (</a:t>
            </a:r>
            <a:r>
              <a:rPr lang="ru-RU" sz="2000" dirty="0" err="1">
                <a:latin typeface="+mn-lt"/>
              </a:rPr>
              <a:t>термометрнинг</a:t>
            </a:r>
            <a:r>
              <a:rPr lang="ru-RU" sz="2000" dirty="0">
                <a:latin typeface="+mn-lt"/>
              </a:rPr>
              <a:t> </a:t>
            </a:r>
            <a:r>
              <a:rPr lang="ru-RU" sz="2000" dirty="0" err="1">
                <a:latin typeface="+mn-lt"/>
              </a:rPr>
              <a:t>пастки</a:t>
            </a:r>
            <a:r>
              <a:rPr lang="ru-RU" sz="2000" dirty="0">
                <a:latin typeface="+mn-lt"/>
              </a:rPr>
              <a:t> </a:t>
            </a:r>
            <a:r>
              <a:rPr lang="ru-RU" sz="2000" dirty="0" err="1">
                <a:latin typeface="+mn-lt"/>
              </a:rPr>
              <a:t>қисми</a:t>
            </a:r>
            <a:r>
              <a:rPr lang="ru-RU" sz="2000" dirty="0">
                <a:latin typeface="+mn-lt"/>
              </a:rPr>
              <a:t> 90</a:t>
            </a:r>
            <a:r>
              <a:rPr lang="ru-RU" sz="2000" baseline="30000" dirty="0">
                <a:latin typeface="+mn-lt"/>
              </a:rPr>
              <a:t>0</a:t>
            </a:r>
            <a:r>
              <a:rPr lang="ru-RU" sz="2000" dirty="0">
                <a:latin typeface="+mn-lt"/>
              </a:rPr>
              <a:t>, 120</a:t>
            </a:r>
            <a:r>
              <a:rPr lang="ru-RU" sz="2000" baseline="30000" dirty="0">
                <a:latin typeface="+mn-lt"/>
              </a:rPr>
              <a:t>0</a:t>
            </a:r>
            <a:r>
              <a:rPr lang="ru-RU" sz="2000" dirty="0">
                <a:latin typeface="+mn-lt"/>
              </a:rPr>
              <a:t> </a:t>
            </a:r>
            <a:r>
              <a:rPr lang="ru-RU" sz="2000" dirty="0" err="1">
                <a:latin typeface="+mn-lt"/>
              </a:rPr>
              <a:t>ва</a:t>
            </a:r>
            <a:r>
              <a:rPr lang="ru-RU" sz="2000" dirty="0">
                <a:latin typeface="+mn-lt"/>
              </a:rPr>
              <a:t> 135</a:t>
            </a:r>
            <a:r>
              <a:rPr lang="ru-RU" sz="2000" baseline="30000" dirty="0">
                <a:latin typeface="+mn-lt"/>
              </a:rPr>
              <a:t>0</a:t>
            </a:r>
            <a:r>
              <a:rPr lang="ru-RU" sz="2000" dirty="0">
                <a:latin typeface="+mn-lt"/>
              </a:rPr>
              <a:t> ли </a:t>
            </a:r>
            <a:r>
              <a:rPr lang="ru-RU" sz="2000" dirty="0" err="1">
                <a:latin typeface="+mn-lt"/>
              </a:rPr>
              <a:t>бурчак</a:t>
            </a:r>
            <a:r>
              <a:rPr lang="ru-RU" sz="2000" dirty="0">
                <a:latin typeface="+mn-lt"/>
              </a:rPr>
              <a:t> </a:t>
            </a:r>
            <a:r>
              <a:rPr lang="ru-RU" sz="2000" dirty="0" err="1">
                <a:latin typeface="+mn-lt"/>
              </a:rPr>
              <a:t>хосил</a:t>
            </a:r>
            <a:r>
              <a:rPr lang="ru-RU" sz="2000" dirty="0">
                <a:latin typeface="+mn-lt"/>
              </a:rPr>
              <a:t> </a:t>
            </a:r>
            <a:r>
              <a:rPr lang="ru-RU" sz="2000" dirty="0" err="1">
                <a:latin typeface="+mn-lt"/>
              </a:rPr>
              <a:t>қилади</a:t>
            </a:r>
            <a:r>
              <a:rPr lang="ru-RU" sz="2000" dirty="0">
                <a:latin typeface="+mn-lt"/>
              </a:rPr>
              <a:t>) техник </a:t>
            </a:r>
            <a:r>
              <a:rPr lang="ru-RU" sz="2000" dirty="0" err="1">
                <a:latin typeface="+mn-lt"/>
              </a:rPr>
              <a:t>термометрлар</a:t>
            </a:r>
            <a:r>
              <a:rPr lang="ru-RU" sz="2000" dirty="0">
                <a:latin typeface="+mn-lt"/>
              </a:rPr>
              <a:t> хам </a:t>
            </a:r>
            <a:r>
              <a:rPr lang="ru-RU" sz="2000" dirty="0" err="1">
                <a:latin typeface="+mn-lt"/>
              </a:rPr>
              <a:t>мавжуд</a:t>
            </a:r>
            <a:r>
              <a:rPr lang="ru-RU" sz="2000" dirty="0">
                <a:latin typeface="+mn-lt"/>
              </a:rPr>
              <a:t>. </a:t>
            </a:r>
            <a:r>
              <a:rPr lang="ru-RU" sz="2000" dirty="0" err="1">
                <a:latin typeface="+mn-lt"/>
              </a:rPr>
              <a:t>Юқори</a:t>
            </a:r>
            <a:r>
              <a:rPr lang="ru-RU" sz="2000" dirty="0">
                <a:latin typeface="+mn-lt"/>
              </a:rPr>
              <a:t> </a:t>
            </a:r>
            <a:r>
              <a:rPr lang="ru-RU" sz="2000" dirty="0" err="1">
                <a:latin typeface="+mn-lt"/>
              </a:rPr>
              <a:t>даражали</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капилляридаги</a:t>
            </a:r>
            <a:r>
              <a:rPr lang="ru-RU" sz="2000" dirty="0">
                <a:latin typeface="+mn-lt"/>
              </a:rPr>
              <a:t> </a:t>
            </a:r>
            <a:r>
              <a:rPr lang="ru-RU" sz="2000" dirty="0" err="1">
                <a:latin typeface="+mn-lt"/>
              </a:rPr>
              <a:t>суюқликнинг</a:t>
            </a:r>
            <a:r>
              <a:rPr lang="ru-RU" sz="2000" dirty="0">
                <a:latin typeface="+mn-lt"/>
              </a:rPr>
              <a:t> </a:t>
            </a:r>
            <a:r>
              <a:rPr lang="ru-RU" sz="2000" dirty="0" err="1">
                <a:latin typeface="+mn-lt"/>
              </a:rPr>
              <a:t>устки</a:t>
            </a:r>
            <a:r>
              <a:rPr lang="ru-RU" sz="2000" dirty="0">
                <a:latin typeface="+mn-lt"/>
              </a:rPr>
              <a:t> </a:t>
            </a:r>
            <a:r>
              <a:rPr lang="ru-RU" sz="2000" dirty="0" err="1">
                <a:latin typeface="+mn-lt"/>
              </a:rPr>
              <a:t>бўшлиғи</a:t>
            </a:r>
            <a:r>
              <a:rPr lang="ru-RU" sz="2000" dirty="0">
                <a:latin typeface="+mn-lt"/>
              </a:rPr>
              <a:t> </a:t>
            </a:r>
            <a:r>
              <a:rPr lang="ru-RU" sz="2000" dirty="0" err="1">
                <a:latin typeface="+mn-lt"/>
              </a:rPr>
              <a:t>инерт</a:t>
            </a:r>
            <a:r>
              <a:rPr lang="ru-RU" sz="2000" dirty="0">
                <a:latin typeface="+mn-lt"/>
              </a:rPr>
              <a:t> газ </a:t>
            </a:r>
            <a:r>
              <a:rPr lang="ru-RU" sz="2000" dirty="0" err="1">
                <a:latin typeface="+mn-lt"/>
              </a:rPr>
              <a:t>билан</a:t>
            </a:r>
            <a:r>
              <a:rPr lang="ru-RU" sz="2000" dirty="0">
                <a:latin typeface="+mn-lt"/>
              </a:rPr>
              <a:t> </a:t>
            </a:r>
            <a:r>
              <a:rPr lang="ru-RU" sz="2000" dirty="0" err="1">
                <a:latin typeface="+mn-lt"/>
              </a:rPr>
              <a:t>тўлдирилади</a:t>
            </a:r>
            <a:r>
              <a:rPr lang="ru-RU" sz="2000" dirty="0">
                <a:latin typeface="+mn-lt"/>
              </a:rPr>
              <a:t>. </a:t>
            </a:r>
            <a:r>
              <a:rPr lang="ru-RU" sz="2000" dirty="0" err="1">
                <a:latin typeface="+mn-lt"/>
              </a:rPr>
              <a:t>Хароратнинг</a:t>
            </a:r>
            <a:r>
              <a:rPr lang="ru-RU" sz="2000" dirty="0">
                <a:latin typeface="+mn-lt"/>
              </a:rPr>
              <a:t> </a:t>
            </a:r>
            <a:r>
              <a:rPr lang="ru-RU" sz="2000" dirty="0" err="1">
                <a:latin typeface="+mn-lt"/>
              </a:rPr>
              <a:t>махлум</a:t>
            </a:r>
            <a:r>
              <a:rPr lang="ru-RU" sz="2000" dirty="0">
                <a:latin typeface="+mn-lt"/>
              </a:rPr>
              <a:t> </a:t>
            </a:r>
            <a:r>
              <a:rPr lang="ru-RU" sz="2000" dirty="0" err="1">
                <a:latin typeface="+mn-lt"/>
              </a:rPr>
              <a:t>даражада</a:t>
            </a:r>
            <a:r>
              <a:rPr lang="ru-RU" sz="2000" dirty="0">
                <a:latin typeface="+mn-lt"/>
              </a:rPr>
              <a:t> </a:t>
            </a:r>
            <a:r>
              <a:rPr lang="ru-RU" sz="2000" dirty="0" err="1">
                <a:latin typeface="+mn-lt"/>
              </a:rPr>
              <a:t>сақланишини</a:t>
            </a:r>
            <a:r>
              <a:rPr lang="ru-RU" sz="2000" dirty="0">
                <a:latin typeface="+mn-lt"/>
              </a:rPr>
              <a:t> автоматик </a:t>
            </a:r>
            <a:r>
              <a:rPr lang="ru-RU" sz="2000" dirty="0" err="1">
                <a:latin typeface="+mn-lt"/>
              </a:rPr>
              <a:t>равишда</a:t>
            </a:r>
            <a:r>
              <a:rPr lang="ru-RU" sz="2000" dirty="0">
                <a:latin typeface="+mn-lt"/>
              </a:rPr>
              <a:t> </a:t>
            </a:r>
            <a:r>
              <a:rPr lang="ru-RU" sz="2000" dirty="0" err="1">
                <a:latin typeface="+mn-lt"/>
              </a:rPr>
              <a:t>таъминлаш</a:t>
            </a:r>
            <a:r>
              <a:rPr lang="ru-RU" sz="2000" dirty="0">
                <a:latin typeface="+mn-lt"/>
              </a:rPr>
              <a:t> </a:t>
            </a:r>
            <a:r>
              <a:rPr lang="ru-RU" sz="2000" dirty="0" err="1">
                <a:latin typeface="+mn-lt"/>
              </a:rPr>
              <a:t>ва</a:t>
            </a:r>
            <a:r>
              <a:rPr lang="ru-RU" sz="2000" dirty="0">
                <a:latin typeface="+mn-lt"/>
              </a:rPr>
              <a:t> сигнализация </a:t>
            </a:r>
            <a:r>
              <a:rPr lang="ru-RU" sz="2000" dirty="0" err="1">
                <a:latin typeface="+mn-lt"/>
              </a:rPr>
              <a:t>учун</a:t>
            </a:r>
            <a:r>
              <a:rPr lang="ru-RU" sz="2000" dirty="0">
                <a:latin typeface="+mn-lt"/>
              </a:rPr>
              <a:t> </a:t>
            </a:r>
            <a:r>
              <a:rPr lang="ru-RU" sz="2000" dirty="0" err="1">
                <a:latin typeface="+mn-lt"/>
              </a:rPr>
              <a:t>контактли</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қўлланилади</a:t>
            </a:r>
            <a:r>
              <a:rPr lang="ru-RU" sz="2000" dirty="0">
                <a:latin typeface="+mn-lt"/>
              </a:rPr>
              <a:t>. </a:t>
            </a:r>
            <a:r>
              <a:rPr lang="ru-RU" sz="2000" dirty="0" err="1">
                <a:latin typeface="+mn-lt"/>
              </a:rPr>
              <a:t>Бундай</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икки</a:t>
            </a:r>
            <a:r>
              <a:rPr lang="ru-RU" sz="2000" dirty="0">
                <a:latin typeface="+mn-lt"/>
              </a:rPr>
              <a:t> </a:t>
            </a:r>
            <a:r>
              <a:rPr lang="ru-RU" sz="2000" dirty="0" err="1">
                <a:latin typeface="+mn-lt"/>
              </a:rPr>
              <a:t>ёки</a:t>
            </a:r>
            <a:r>
              <a:rPr lang="ru-RU" sz="2000" dirty="0">
                <a:latin typeface="+mn-lt"/>
              </a:rPr>
              <a:t> </a:t>
            </a:r>
            <a:r>
              <a:rPr lang="ru-RU" sz="2000" dirty="0" err="1">
                <a:latin typeface="+mn-lt"/>
              </a:rPr>
              <a:t>ундан</a:t>
            </a:r>
            <a:r>
              <a:rPr lang="ru-RU" sz="2000" dirty="0">
                <a:latin typeface="+mn-lt"/>
              </a:rPr>
              <a:t> </a:t>
            </a:r>
            <a:r>
              <a:rPr lang="ru-RU" sz="2000" dirty="0" err="1">
                <a:latin typeface="+mn-lt"/>
              </a:rPr>
              <a:t>кўп</a:t>
            </a:r>
            <a:r>
              <a:rPr lang="ru-RU" sz="2000" dirty="0">
                <a:latin typeface="+mn-lt"/>
              </a:rPr>
              <a:t> </a:t>
            </a:r>
            <a:r>
              <a:rPr lang="ru-RU" sz="2000" dirty="0" err="1">
                <a:latin typeface="+mn-lt"/>
              </a:rPr>
              <a:t>контактли</a:t>
            </a:r>
            <a:r>
              <a:rPr lang="ru-RU" sz="2000" dirty="0">
                <a:latin typeface="+mn-lt"/>
              </a:rPr>
              <a:t> </a:t>
            </a:r>
            <a:r>
              <a:rPr lang="ru-RU" sz="2000" dirty="0" err="1">
                <a:latin typeface="+mn-lt"/>
              </a:rPr>
              <a:t>бўлиб</a:t>
            </a:r>
            <a:r>
              <a:rPr lang="ru-RU" sz="2000" dirty="0">
                <a:latin typeface="+mn-lt"/>
              </a:rPr>
              <a:t>, </a:t>
            </a:r>
            <a:r>
              <a:rPr lang="ru-RU" sz="2000" dirty="0" err="1">
                <a:latin typeface="+mn-lt"/>
              </a:rPr>
              <a:t>юқоридаги</a:t>
            </a:r>
            <a:r>
              <a:rPr lang="ru-RU" sz="2000" dirty="0">
                <a:latin typeface="+mn-lt"/>
              </a:rPr>
              <a:t> </a:t>
            </a:r>
            <a:r>
              <a:rPr lang="ru-RU" sz="2000" dirty="0" err="1">
                <a:latin typeface="+mn-lt"/>
              </a:rPr>
              <a:t>контакти</a:t>
            </a:r>
            <a:r>
              <a:rPr lang="ru-RU" sz="2000" dirty="0">
                <a:latin typeface="+mn-lt"/>
              </a:rPr>
              <a:t> </a:t>
            </a:r>
            <a:r>
              <a:rPr lang="ru-RU" sz="2000" dirty="0" err="1">
                <a:latin typeface="+mn-lt"/>
              </a:rPr>
              <a:t>ўзгарувчан</a:t>
            </a:r>
            <a:r>
              <a:rPr lang="ru-RU" sz="2000" dirty="0">
                <a:latin typeface="+mn-lt"/>
              </a:rPr>
              <a:t> </a:t>
            </a:r>
            <a:r>
              <a:rPr lang="ru-RU" sz="2000" dirty="0" err="1">
                <a:latin typeface="+mn-lt"/>
              </a:rPr>
              <a:t>бўлади</a:t>
            </a:r>
            <a:r>
              <a:rPr lang="ru-RU" sz="2000" dirty="0">
                <a:latin typeface="+mn-lt"/>
              </a:rPr>
              <a:t>.</a:t>
            </a: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52401"/>
            <a:ext cx="609600" cy="609600"/>
          </a:xfrm>
          <a:prstGeom prst="rect">
            <a:avLst/>
          </a:prstGeom>
        </p:spPr>
      </p:pic>
    </p:spTree>
    <p:extLst>
      <p:ext uri="{BB962C8B-B14F-4D97-AF65-F5344CB8AC3E}">
        <p14:creationId xmlns:p14="http://schemas.microsoft.com/office/powerpoint/2010/main" val="2135663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218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Суюқликли 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7</a:t>
            </a:fld>
            <a:endParaRPr lang="en-US" dirty="0"/>
          </a:p>
        </p:txBody>
      </p:sp>
      <p:sp>
        <p:nvSpPr>
          <p:cNvPr id="14" name="Rectangle 8"/>
          <p:cNvSpPr>
            <a:spLocks noGrp="1" noChangeArrowheads="1"/>
          </p:cNvSpPr>
          <p:nvPr>
            <p:ph idx="1"/>
          </p:nvPr>
        </p:nvSpPr>
        <p:spPr bwMode="auto">
          <a:xfrm>
            <a:off x="393512" y="920578"/>
            <a:ext cx="10649138" cy="6771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ru-RU" sz="2000" dirty="0" smtClean="0">
                <a:latin typeface="+mn-lt"/>
              </a:rPr>
              <a:t>	</a:t>
            </a:r>
            <a:r>
              <a:rPr lang="ru-RU" sz="2000" dirty="0" err="1" smtClean="0">
                <a:latin typeface="+mn-lt"/>
              </a:rPr>
              <a:t>Хароратни</a:t>
            </a:r>
            <a:r>
              <a:rPr lang="ru-RU" sz="2000" dirty="0" smtClean="0">
                <a:latin typeface="+mn-lt"/>
              </a:rPr>
              <a:t> </a:t>
            </a:r>
            <a:r>
              <a:rPr lang="ru-RU" sz="2000" dirty="0" err="1">
                <a:latin typeface="+mn-lt"/>
              </a:rPr>
              <a:t>суюқликли</a:t>
            </a:r>
            <a:r>
              <a:rPr lang="ru-RU" sz="2000" dirty="0">
                <a:latin typeface="+mn-lt"/>
              </a:rPr>
              <a:t> шиша термометр </a:t>
            </a:r>
            <a:r>
              <a:rPr lang="ru-RU" sz="2000" dirty="0" err="1">
                <a:latin typeface="+mn-lt"/>
              </a:rPr>
              <a:t>билан</a:t>
            </a:r>
            <a:r>
              <a:rPr lang="ru-RU" sz="2000" dirty="0">
                <a:latin typeface="+mn-lt"/>
              </a:rPr>
              <a:t> </a:t>
            </a:r>
            <a:r>
              <a:rPr lang="ru-RU" sz="2000" dirty="0" err="1">
                <a:latin typeface="+mn-lt"/>
              </a:rPr>
              <a:t>ўлчашда</a:t>
            </a:r>
            <a:r>
              <a:rPr lang="ru-RU" sz="2000" dirty="0">
                <a:latin typeface="+mn-lt"/>
              </a:rPr>
              <a:t> </a:t>
            </a:r>
            <a:r>
              <a:rPr lang="ru-RU" sz="2000" dirty="0" err="1">
                <a:latin typeface="+mn-lt"/>
              </a:rPr>
              <a:t>вужудга</a:t>
            </a:r>
            <a:r>
              <a:rPr lang="ru-RU" sz="2000" dirty="0">
                <a:latin typeface="+mn-lt"/>
              </a:rPr>
              <a:t> </a:t>
            </a:r>
            <a:r>
              <a:rPr lang="ru-RU" sz="2000" dirty="0" err="1">
                <a:latin typeface="+mn-lt"/>
              </a:rPr>
              <a:t>келадиган</a:t>
            </a:r>
            <a:r>
              <a:rPr lang="ru-RU" sz="2000" dirty="0">
                <a:latin typeface="+mn-lt"/>
              </a:rPr>
              <a:t> </a:t>
            </a:r>
            <a:r>
              <a:rPr lang="ru-RU" sz="2000" dirty="0" err="1">
                <a:latin typeface="+mn-lt"/>
              </a:rPr>
              <a:t>хатолар</a:t>
            </a:r>
            <a:r>
              <a:rPr lang="ru-RU" sz="2000" dirty="0">
                <a:latin typeface="+mn-lt"/>
              </a:rPr>
              <a:t> </a:t>
            </a:r>
            <a:r>
              <a:rPr lang="ru-RU" sz="2000" dirty="0" err="1">
                <a:latin typeface="+mn-lt"/>
              </a:rPr>
              <a:t>бир</a:t>
            </a:r>
            <a:r>
              <a:rPr lang="ru-RU" sz="2000" dirty="0">
                <a:latin typeface="+mn-lt"/>
              </a:rPr>
              <a:t> </a:t>
            </a:r>
            <a:r>
              <a:rPr lang="ru-RU" sz="2000" dirty="0" err="1">
                <a:latin typeface="+mn-lt"/>
              </a:rPr>
              <a:t>қатор</a:t>
            </a:r>
            <a:r>
              <a:rPr lang="ru-RU" sz="2000" dirty="0">
                <a:latin typeface="+mn-lt"/>
              </a:rPr>
              <a:t> </a:t>
            </a:r>
            <a:r>
              <a:rPr lang="ru-RU" sz="2000" dirty="0" err="1">
                <a:latin typeface="+mn-lt"/>
              </a:rPr>
              <a:t>омилларга</a:t>
            </a:r>
            <a:r>
              <a:rPr lang="ru-RU" sz="2000" dirty="0">
                <a:latin typeface="+mn-lt"/>
              </a:rPr>
              <a:t> </a:t>
            </a:r>
            <a:r>
              <a:rPr lang="ru-RU" sz="2000" dirty="0" err="1">
                <a:latin typeface="+mn-lt"/>
              </a:rPr>
              <a:t>боғлиқдир</a:t>
            </a:r>
            <a:r>
              <a:rPr lang="ru-RU" sz="2000" dirty="0">
                <a:latin typeface="+mn-lt"/>
              </a:rPr>
              <a:t>, </a:t>
            </a:r>
            <a:r>
              <a:rPr lang="ru-RU" sz="2000" dirty="0" err="1">
                <a:latin typeface="+mn-lt"/>
              </a:rPr>
              <a:t>жумладан</a:t>
            </a:r>
            <a:r>
              <a:rPr lang="ru-RU" sz="2000" dirty="0">
                <a:latin typeface="+mn-lt"/>
              </a:rPr>
              <a:t>:</a:t>
            </a: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graphicFrame>
        <p:nvGraphicFramePr>
          <p:cNvPr id="6" name="Схема 5"/>
          <p:cNvGraphicFramePr/>
          <p:nvPr>
            <p:extLst>
              <p:ext uri="{D42A27DB-BD31-4B8C-83A1-F6EECF244321}">
                <p14:modId xmlns:p14="http://schemas.microsoft.com/office/powerpoint/2010/main" val="3412978089"/>
              </p:ext>
            </p:extLst>
          </p:nvPr>
        </p:nvGraphicFramePr>
        <p:xfrm>
          <a:off x="393512" y="1519765"/>
          <a:ext cx="10649138"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4" name="11.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7478" y="170108"/>
            <a:ext cx="609600" cy="609600"/>
          </a:xfrm>
          <a:prstGeom prst="rect">
            <a:avLst/>
          </a:prstGeom>
        </p:spPr>
      </p:pic>
    </p:spTree>
    <p:extLst>
      <p:ext uri="{BB962C8B-B14F-4D97-AF65-F5344CB8AC3E}">
        <p14:creationId xmlns:p14="http://schemas.microsoft.com/office/powerpoint/2010/main" val="3459078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45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rmAutofit/>
          </a:bodyPr>
          <a:lstStyle/>
          <a:p>
            <a:pPr algn="r"/>
            <a:r>
              <a:rPr lang="uz-Latn-UZ" sz="2000" b="1" dirty="0"/>
              <a:t>Суюқликли 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8</a:t>
            </a:fld>
            <a:endParaRPr lang="en-US" dirty="0"/>
          </a:p>
        </p:txBody>
      </p:sp>
      <p:sp>
        <p:nvSpPr>
          <p:cNvPr id="14" name="Rectangle 8"/>
          <p:cNvSpPr>
            <a:spLocks noGrp="1" noChangeArrowheads="1"/>
          </p:cNvSpPr>
          <p:nvPr>
            <p:ph idx="1"/>
          </p:nvPr>
        </p:nvSpPr>
        <p:spPr bwMode="auto">
          <a:xfrm>
            <a:off x="247000" y="647027"/>
            <a:ext cx="10649138" cy="507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indent="0" algn="just">
              <a:lnSpc>
                <a:spcPct val="150000"/>
              </a:lnSpc>
              <a:buNone/>
            </a:pPr>
            <a:r>
              <a:rPr lang="ru-RU" dirty="0" smtClean="0">
                <a:latin typeface="+mn-lt"/>
              </a:rPr>
              <a:t>	</a:t>
            </a:r>
            <a:r>
              <a:rPr lang="ru-RU" dirty="0" err="1" smtClean="0">
                <a:latin typeface="+mn-lt"/>
              </a:rPr>
              <a:t>Хозирги</a:t>
            </a:r>
            <a:r>
              <a:rPr lang="ru-RU" dirty="0" smtClean="0">
                <a:latin typeface="+mn-lt"/>
              </a:rPr>
              <a:t> </a:t>
            </a:r>
            <a:r>
              <a:rPr lang="ru-RU" dirty="0" err="1">
                <a:latin typeface="+mn-lt"/>
              </a:rPr>
              <a:t>шишали</a:t>
            </a:r>
            <a:r>
              <a:rPr lang="ru-RU" dirty="0">
                <a:latin typeface="+mn-lt"/>
              </a:rPr>
              <a:t> </a:t>
            </a:r>
            <a:r>
              <a:rPr lang="ru-RU" dirty="0" err="1">
                <a:latin typeface="+mn-lt"/>
              </a:rPr>
              <a:t>термометрларнинг</a:t>
            </a:r>
            <a:r>
              <a:rPr lang="ru-RU" dirty="0">
                <a:latin typeface="+mn-lt"/>
              </a:rPr>
              <a:t> </a:t>
            </a:r>
            <a:r>
              <a:rPr lang="ru-RU" dirty="0" err="1">
                <a:latin typeface="+mn-lt"/>
              </a:rPr>
              <a:t>қуйидаги</a:t>
            </a:r>
            <a:r>
              <a:rPr lang="ru-RU" dirty="0">
                <a:latin typeface="+mn-lt"/>
              </a:rPr>
              <a:t> </a:t>
            </a:r>
            <a:r>
              <a:rPr lang="ru-RU" dirty="0" err="1">
                <a:latin typeface="+mn-lt"/>
              </a:rPr>
              <a:t>турларидан</a:t>
            </a:r>
            <a:r>
              <a:rPr lang="ru-RU" dirty="0">
                <a:latin typeface="+mn-lt"/>
              </a:rPr>
              <a:t> </a:t>
            </a:r>
            <a:r>
              <a:rPr lang="ru-RU" dirty="0" err="1">
                <a:latin typeface="+mn-lt"/>
              </a:rPr>
              <a:t>фойдаланилади</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graphicFrame>
        <p:nvGraphicFramePr>
          <p:cNvPr id="4" name="Схема 3"/>
          <p:cNvGraphicFramePr/>
          <p:nvPr>
            <p:extLst>
              <p:ext uri="{D42A27DB-BD31-4B8C-83A1-F6EECF244321}">
                <p14:modId xmlns:p14="http://schemas.microsoft.com/office/powerpoint/2010/main" val="3663690174"/>
              </p:ext>
            </p:extLst>
          </p:nvPr>
        </p:nvGraphicFramePr>
        <p:xfrm>
          <a:off x="-2220686" y="1154858"/>
          <a:ext cx="15879536" cy="527497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1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45240" y="152401"/>
            <a:ext cx="609600" cy="609600"/>
          </a:xfrm>
          <a:prstGeom prst="rect">
            <a:avLst/>
          </a:prstGeom>
        </p:spPr>
      </p:pic>
    </p:spTree>
    <p:extLst>
      <p:ext uri="{BB962C8B-B14F-4D97-AF65-F5344CB8AC3E}">
        <p14:creationId xmlns:p14="http://schemas.microsoft.com/office/powerpoint/2010/main" val="1177283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3989"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Autofit/>
          </a:bodyPr>
          <a:lstStyle/>
          <a:p>
            <a:pPr algn="r"/>
            <a:r>
              <a:rPr lang="uz-Cyrl-UZ" sz="2000" b="1" dirty="0"/>
              <a:t>Дилатометрик ва биметалли 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9</a:t>
            </a:fld>
            <a:endParaRPr lang="en-US" dirty="0"/>
          </a:p>
        </p:txBody>
      </p:sp>
      <p:sp>
        <p:nvSpPr>
          <p:cNvPr id="14" name="Rectangle 8"/>
          <p:cNvSpPr>
            <a:spLocks noGrp="1" noChangeArrowheads="1"/>
          </p:cNvSpPr>
          <p:nvPr>
            <p:ph idx="1"/>
          </p:nvPr>
        </p:nvSpPr>
        <p:spPr bwMode="auto">
          <a:xfrm>
            <a:off x="537194" y="829047"/>
            <a:ext cx="10649138" cy="5355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uz-Cyrl-UZ" sz="2000" b="1" dirty="0" smtClean="0">
                <a:latin typeface="+mn-lt"/>
              </a:rPr>
              <a:t>	Дилатометрик </a:t>
            </a:r>
            <a:r>
              <a:rPr lang="uz-Cyrl-UZ" sz="2000" b="1" dirty="0">
                <a:latin typeface="+mn-lt"/>
              </a:rPr>
              <a:t>ва биметалли термометрларнинг</a:t>
            </a:r>
            <a:r>
              <a:rPr lang="uz-Cyrl-UZ" sz="2000" dirty="0">
                <a:latin typeface="+mn-lt"/>
              </a:rPr>
              <a:t> ишлаш тамойили </a:t>
            </a:r>
            <a:r>
              <a:rPr lang="uz-Cyrl-UZ" sz="2000" dirty="0" smtClean="0">
                <a:latin typeface="+mn-lt"/>
              </a:rPr>
              <a:t>хаорат </a:t>
            </a:r>
            <a:r>
              <a:rPr lang="uz-Cyrl-UZ" sz="2000" dirty="0">
                <a:latin typeface="+mn-lt"/>
              </a:rPr>
              <a:t>ўзгарганда қаттиқ жисм чизиқли ўлчамининг ўзгаришига асосланган. Харорат ўзгаришига боғлиқ бўлган қаттиқ жисм чизиқли ўлчамининг ўзгариши қуйидагича ифодаланади:</a:t>
            </a:r>
            <a:endParaRPr lang="ru-RU" sz="2000" dirty="0">
              <a:latin typeface="+mn-lt"/>
            </a:endParaRPr>
          </a:p>
          <a:p>
            <a:pPr indent="0" algn="ctr">
              <a:buNone/>
            </a:pPr>
            <a:r>
              <a:rPr lang="uz-Cyrl-UZ" sz="2000" b="1" i="1" dirty="0" smtClean="0">
                <a:latin typeface="+mn-lt"/>
              </a:rPr>
              <a:t>					l</a:t>
            </a:r>
            <a:r>
              <a:rPr lang="uz-Cyrl-UZ" sz="2000" b="1" i="1" baseline="-25000" dirty="0" smtClean="0">
                <a:latin typeface="+mn-lt"/>
              </a:rPr>
              <a:t>t </a:t>
            </a:r>
            <a:r>
              <a:rPr lang="uz-Cyrl-UZ" sz="2000" b="1" i="1" dirty="0">
                <a:latin typeface="+mn-lt"/>
              </a:rPr>
              <a:t>= l</a:t>
            </a:r>
            <a:r>
              <a:rPr lang="uz-Cyrl-UZ" sz="2000" b="1" i="1" baseline="-25000" dirty="0">
                <a:latin typeface="+mn-lt"/>
              </a:rPr>
              <a:t>0 </a:t>
            </a:r>
            <a:r>
              <a:rPr lang="uz-Cyrl-UZ" sz="2000" b="1" i="1" dirty="0">
                <a:latin typeface="+mn-lt"/>
              </a:rPr>
              <a:t>(1+</a:t>
            </a:r>
            <a:r>
              <a:rPr lang="ru-RU" sz="2000" b="1" i="1" dirty="0">
                <a:latin typeface="+mn-lt"/>
                <a:sym typeface="Symbol" panose="05050102010706020507" pitchFamily="18" charset="2"/>
              </a:rPr>
              <a:t></a:t>
            </a:r>
            <a:r>
              <a:rPr lang="uz-Cyrl-UZ" sz="2000" b="1" i="1" baseline="-25000" dirty="0">
                <a:latin typeface="+mn-lt"/>
              </a:rPr>
              <a:t>r</a:t>
            </a:r>
            <a:r>
              <a:rPr lang="uz-Cyrl-UZ" sz="2000" b="1" i="1" dirty="0">
                <a:latin typeface="+mn-lt"/>
              </a:rPr>
              <a:t>t),</a:t>
            </a:r>
            <a:r>
              <a:rPr lang="uz-Cyrl-UZ" sz="2000" b="1" dirty="0">
                <a:latin typeface="+mn-lt"/>
              </a:rPr>
              <a:t>	</a:t>
            </a:r>
            <a:r>
              <a:rPr lang="uz-Cyrl-UZ" sz="2000" dirty="0">
                <a:latin typeface="+mn-lt"/>
              </a:rPr>
              <a:t>			</a:t>
            </a:r>
            <a:r>
              <a:rPr lang="uz-Latn-UZ" sz="2000" dirty="0">
                <a:latin typeface="+mn-lt"/>
              </a:rPr>
              <a:t>	</a:t>
            </a:r>
            <a:endParaRPr lang="ru-RU" sz="2000" dirty="0">
              <a:latin typeface="+mn-lt"/>
            </a:endParaRPr>
          </a:p>
          <a:p>
            <a:pPr indent="0" algn="just">
              <a:buNone/>
            </a:pPr>
            <a:r>
              <a:rPr lang="uz-Latn-UZ" sz="2000" dirty="0">
                <a:latin typeface="+mn-lt"/>
              </a:rPr>
              <a:t>бу ерда: l</a:t>
            </a:r>
            <a:r>
              <a:rPr lang="uz-Latn-UZ" sz="2000" baseline="-25000" dirty="0">
                <a:latin typeface="+mn-lt"/>
              </a:rPr>
              <a:t>t </a:t>
            </a:r>
            <a:r>
              <a:rPr lang="uz-Latn-UZ" sz="2000" dirty="0">
                <a:latin typeface="+mn-lt"/>
              </a:rPr>
              <a:t>- t хароратда қаттиқ жисмнинг узунлиги; l</a:t>
            </a:r>
            <a:r>
              <a:rPr lang="uz-Latn-UZ" sz="2000" baseline="-25000" dirty="0">
                <a:latin typeface="+mn-lt"/>
              </a:rPr>
              <a:t>0</a:t>
            </a:r>
            <a:r>
              <a:rPr lang="uz-Latn-UZ" sz="2000" dirty="0">
                <a:latin typeface="+mn-lt"/>
              </a:rPr>
              <a:t> - шу жисмнинг 0</a:t>
            </a:r>
            <a:r>
              <a:rPr lang="uz-Latn-UZ" sz="2000" baseline="30000" dirty="0">
                <a:latin typeface="+mn-lt"/>
              </a:rPr>
              <a:t>0</a:t>
            </a:r>
            <a:r>
              <a:rPr lang="uz-Latn-UZ" sz="2000" dirty="0">
                <a:latin typeface="+mn-lt"/>
              </a:rPr>
              <a:t>С даги узунлиги; </a:t>
            </a:r>
            <a:r>
              <a:rPr lang="ru-RU" sz="2000" dirty="0">
                <a:latin typeface="+mn-lt"/>
                <a:sym typeface="Symbol" panose="05050102010706020507" pitchFamily="18" charset="2"/>
              </a:rPr>
              <a:t></a:t>
            </a:r>
            <a:r>
              <a:rPr lang="uz-Latn-UZ" sz="2000" baseline="-25000" dirty="0">
                <a:latin typeface="+mn-lt"/>
              </a:rPr>
              <a:t>r</a:t>
            </a:r>
            <a:r>
              <a:rPr lang="uz-Latn-UZ" sz="2000" dirty="0">
                <a:latin typeface="+mn-lt"/>
              </a:rPr>
              <a:t> - ўртача чизиқли кенгайиш коэффициенти (0</a:t>
            </a:r>
            <a:r>
              <a:rPr lang="uz-Latn-UZ" sz="2000" baseline="30000" dirty="0">
                <a:latin typeface="+mn-lt"/>
              </a:rPr>
              <a:t>0</a:t>
            </a:r>
            <a:r>
              <a:rPr lang="uz-Latn-UZ" sz="2000" dirty="0">
                <a:latin typeface="+mn-lt"/>
              </a:rPr>
              <a:t>С дан t</a:t>
            </a:r>
            <a:r>
              <a:rPr lang="uz-Latn-UZ" sz="2000" baseline="30000" dirty="0">
                <a:latin typeface="+mn-lt"/>
              </a:rPr>
              <a:t>0</a:t>
            </a:r>
            <a:r>
              <a:rPr lang="uz-Latn-UZ" sz="2000" dirty="0">
                <a:latin typeface="+mn-lt"/>
              </a:rPr>
              <a:t>C гача бўлган хароратлар оралиғида).</a:t>
            </a:r>
            <a:endParaRPr lang="ru-RU" sz="2000" dirty="0">
              <a:latin typeface="+mn-lt"/>
            </a:endParaRPr>
          </a:p>
          <a:p>
            <a:pPr indent="0" algn="just">
              <a:buNone/>
            </a:pPr>
            <a:r>
              <a:rPr lang="uz-Cyrl-UZ" sz="2000" dirty="0" smtClean="0">
                <a:latin typeface="+mn-lt"/>
              </a:rPr>
              <a:t>	10.1</a:t>
            </a:r>
            <a:r>
              <a:rPr lang="ru-RU" sz="2000" dirty="0">
                <a:latin typeface="+mn-lt"/>
              </a:rPr>
              <a:t>-</a:t>
            </a:r>
            <a:r>
              <a:rPr lang="ru-RU" sz="2000" dirty="0" err="1">
                <a:latin typeface="+mn-lt"/>
              </a:rPr>
              <a:t>расмда</a:t>
            </a:r>
            <a:r>
              <a:rPr lang="ru-RU" sz="2000" dirty="0">
                <a:latin typeface="+mn-lt"/>
              </a:rPr>
              <a:t> </a:t>
            </a:r>
            <a:r>
              <a:rPr lang="ru-RU" sz="2000" dirty="0" err="1">
                <a:latin typeface="+mn-lt"/>
              </a:rPr>
              <a:t>дилатометрик</a:t>
            </a:r>
            <a:r>
              <a:rPr lang="ru-RU" sz="2000" dirty="0">
                <a:latin typeface="+mn-lt"/>
              </a:rPr>
              <a:t> </a:t>
            </a:r>
            <a:r>
              <a:rPr lang="ru-RU" sz="2000" dirty="0" err="1">
                <a:latin typeface="+mn-lt"/>
              </a:rPr>
              <a:t>термометрнинг</a:t>
            </a:r>
            <a:r>
              <a:rPr lang="ru-RU" sz="2000" dirty="0">
                <a:latin typeface="+mn-lt"/>
              </a:rPr>
              <a:t> </a:t>
            </a:r>
            <a:r>
              <a:rPr lang="ru-RU" sz="2000" dirty="0" err="1">
                <a:latin typeface="+mn-lt"/>
              </a:rPr>
              <a:t>тузилиши</a:t>
            </a:r>
            <a:r>
              <a:rPr lang="ru-RU" sz="2000" dirty="0">
                <a:latin typeface="+mn-lt"/>
              </a:rPr>
              <a:t> </a:t>
            </a:r>
            <a:r>
              <a:rPr lang="ru-RU" sz="2000" dirty="0" err="1">
                <a:latin typeface="+mn-lt"/>
              </a:rPr>
              <a:t>схемаси</a:t>
            </a:r>
            <a:r>
              <a:rPr lang="ru-RU" sz="2000" dirty="0">
                <a:latin typeface="+mn-lt"/>
              </a:rPr>
              <a:t> </a:t>
            </a:r>
            <a:r>
              <a:rPr lang="ru-RU" sz="2000" dirty="0" err="1">
                <a:latin typeface="+mn-lt"/>
              </a:rPr>
              <a:t>тасвирланган</a:t>
            </a:r>
            <a:r>
              <a:rPr lang="ru-RU" sz="2000" dirty="0">
                <a:latin typeface="+mn-lt"/>
              </a:rPr>
              <a:t>. </a:t>
            </a:r>
            <a:r>
              <a:rPr lang="ru-RU" sz="2000" dirty="0" err="1">
                <a:latin typeface="+mn-lt"/>
              </a:rPr>
              <a:t>Бу</a:t>
            </a:r>
            <a:r>
              <a:rPr lang="ru-RU" sz="2000" dirty="0">
                <a:latin typeface="+mn-lt"/>
              </a:rPr>
              <a:t> </a:t>
            </a:r>
            <a:r>
              <a:rPr lang="ru-RU" sz="2000" dirty="0" err="1">
                <a:latin typeface="+mn-lt"/>
              </a:rPr>
              <a:t>асбобда</a:t>
            </a:r>
            <a:r>
              <a:rPr lang="ru-RU" sz="2000" dirty="0">
                <a:latin typeface="+mn-lt"/>
              </a:rPr>
              <a:t> </a:t>
            </a:r>
            <a:r>
              <a:rPr lang="ru-RU" sz="2000" dirty="0" err="1">
                <a:latin typeface="+mn-lt"/>
              </a:rPr>
              <a:t>сезгир</a:t>
            </a:r>
            <a:r>
              <a:rPr lang="ru-RU" sz="2000" dirty="0">
                <a:latin typeface="+mn-lt"/>
              </a:rPr>
              <a:t> элемент </a:t>
            </a:r>
            <a:r>
              <a:rPr lang="ru-RU" sz="2000" dirty="0" err="1">
                <a:latin typeface="+mn-lt"/>
              </a:rPr>
              <a:t>сифатида</a:t>
            </a:r>
            <a:r>
              <a:rPr lang="ru-RU" sz="2000" dirty="0">
                <a:latin typeface="+mn-lt"/>
              </a:rPr>
              <a:t> </a:t>
            </a:r>
            <a:r>
              <a:rPr lang="ru-RU" sz="2000" dirty="0" err="1">
                <a:latin typeface="+mn-lt"/>
              </a:rPr>
              <a:t>катта</a:t>
            </a:r>
            <a:r>
              <a:rPr lang="ru-RU" sz="2000" dirty="0">
                <a:latin typeface="+mn-lt"/>
              </a:rPr>
              <a:t> </a:t>
            </a:r>
            <a:r>
              <a:rPr lang="ru-RU" sz="2000" dirty="0" err="1">
                <a:latin typeface="+mn-lt"/>
              </a:rPr>
              <a:t>чизиқли</a:t>
            </a:r>
            <a:r>
              <a:rPr lang="ru-RU" sz="2000" dirty="0">
                <a:latin typeface="+mn-lt"/>
              </a:rPr>
              <a:t> </a:t>
            </a:r>
            <a:r>
              <a:rPr lang="ru-RU" sz="2000" dirty="0" err="1">
                <a:latin typeface="+mn-lt"/>
              </a:rPr>
              <a:t>кенгайиш</a:t>
            </a:r>
            <a:r>
              <a:rPr lang="ru-RU" sz="2000" dirty="0">
                <a:latin typeface="+mn-lt"/>
              </a:rPr>
              <a:t> </a:t>
            </a:r>
            <a:r>
              <a:rPr lang="ru-RU" sz="2000" dirty="0" err="1">
                <a:latin typeface="+mn-lt"/>
              </a:rPr>
              <a:t>коэффициентига</a:t>
            </a:r>
            <a:r>
              <a:rPr lang="ru-RU" sz="2000" dirty="0">
                <a:latin typeface="+mn-lt"/>
              </a:rPr>
              <a:t> </a:t>
            </a:r>
            <a:r>
              <a:rPr lang="ru-RU" sz="2000" dirty="0" err="1">
                <a:latin typeface="+mn-lt"/>
              </a:rPr>
              <a:t>эга</a:t>
            </a:r>
            <a:r>
              <a:rPr lang="ru-RU" sz="2000" dirty="0">
                <a:latin typeface="+mn-lt"/>
              </a:rPr>
              <a:t> </a:t>
            </a:r>
            <a:r>
              <a:rPr lang="ru-RU" sz="2000" dirty="0" err="1">
                <a:latin typeface="+mn-lt"/>
              </a:rPr>
              <a:t>бўлган</a:t>
            </a:r>
            <a:r>
              <a:rPr lang="ru-RU" sz="2000" dirty="0">
                <a:latin typeface="+mn-lt"/>
              </a:rPr>
              <a:t> </a:t>
            </a:r>
            <a:r>
              <a:rPr lang="ru-RU" sz="2000" dirty="0" err="1">
                <a:latin typeface="+mn-lt"/>
              </a:rPr>
              <a:t>материалдан</a:t>
            </a:r>
            <a:r>
              <a:rPr lang="ru-RU" sz="2000" dirty="0">
                <a:latin typeface="+mn-lt"/>
              </a:rPr>
              <a:t> (</a:t>
            </a:r>
            <a:r>
              <a:rPr lang="ru-RU" sz="2000" dirty="0" err="1">
                <a:latin typeface="+mn-lt"/>
              </a:rPr>
              <a:t>жез</a:t>
            </a:r>
            <a:r>
              <a:rPr lang="ru-RU" sz="2000" dirty="0">
                <a:latin typeface="+mn-lt"/>
              </a:rPr>
              <a:t> </a:t>
            </a:r>
            <a:r>
              <a:rPr lang="ru-RU" sz="2000" dirty="0" err="1">
                <a:latin typeface="+mn-lt"/>
              </a:rPr>
              <a:t>ва</a:t>
            </a:r>
            <a:r>
              <a:rPr lang="ru-RU" sz="2000" dirty="0">
                <a:latin typeface="+mn-lt"/>
              </a:rPr>
              <a:t> </a:t>
            </a:r>
            <a:r>
              <a:rPr lang="ru-RU" sz="2000" dirty="0" err="1">
                <a:latin typeface="+mn-lt"/>
              </a:rPr>
              <a:t>мис</a:t>
            </a:r>
            <a:r>
              <a:rPr lang="ru-RU" sz="2000" dirty="0">
                <a:latin typeface="+mn-lt"/>
              </a:rPr>
              <a:t>) </a:t>
            </a:r>
            <a:r>
              <a:rPr lang="ru-RU" sz="2000" dirty="0" err="1">
                <a:latin typeface="+mn-lt"/>
              </a:rPr>
              <a:t>тайёрланган</a:t>
            </a:r>
            <a:r>
              <a:rPr lang="ru-RU" sz="2000" dirty="0">
                <a:latin typeface="+mn-lt"/>
              </a:rPr>
              <a:t> </a:t>
            </a:r>
            <a:r>
              <a:rPr lang="ru-RU" sz="2000" dirty="0" err="1">
                <a:latin typeface="+mn-lt"/>
              </a:rPr>
              <a:t>найча</a:t>
            </a:r>
            <a:r>
              <a:rPr lang="ru-RU" sz="2000" dirty="0">
                <a:latin typeface="+mn-lt"/>
              </a:rPr>
              <a:t> 2 </a:t>
            </a:r>
            <a:r>
              <a:rPr lang="ru-RU" sz="2000" dirty="0" err="1">
                <a:latin typeface="+mn-lt"/>
              </a:rPr>
              <a:t>қўлланилган</a:t>
            </a:r>
            <a:r>
              <a:rPr lang="ru-RU" sz="2000" dirty="0">
                <a:latin typeface="+mn-lt"/>
              </a:rPr>
              <a:t>. Корпус 3 га </a:t>
            </a:r>
            <a:r>
              <a:rPr lang="ru-RU" sz="2000" dirty="0" err="1">
                <a:latin typeface="+mn-lt"/>
              </a:rPr>
              <a:t>кавшарланган</a:t>
            </a:r>
            <a:r>
              <a:rPr lang="ru-RU" sz="2000" dirty="0">
                <a:latin typeface="+mn-lt"/>
              </a:rPr>
              <a:t> </a:t>
            </a:r>
            <a:r>
              <a:rPr lang="ru-RU" sz="2000" dirty="0" err="1">
                <a:latin typeface="+mn-lt"/>
              </a:rPr>
              <a:t>найча</a:t>
            </a:r>
            <a:r>
              <a:rPr lang="ru-RU" sz="2000" dirty="0">
                <a:latin typeface="+mn-lt"/>
              </a:rPr>
              <a:t> </a:t>
            </a:r>
            <a:r>
              <a:rPr lang="ru-RU" sz="2000" dirty="0" err="1">
                <a:latin typeface="+mn-lt"/>
              </a:rPr>
              <a:t>ичида</a:t>
            </a:r>
            <a:r>
              <a:rPr lang="ru-RU" sz="2000" dirty="0">
                <a:latin typeface="+mn-lt"/>
              </a:rPr>
              <a:t> </a:t>
            </a:r>
            <a:r>
              <a:rPr lang="ru-RU" sz="2000" dirty="0" err="1">
                <a:latin typeface="+mn-lt"/>
              </a:rPr>
              <a:t>стерженp</a:t>
            </a:r>
            <a:r>
              <a:rPr lang="ru-RU" sz="2000" dirty="0">
                <a:latin typeface="+mn-lt"/>
              </a:rPr>
              <a:t> 1 </a:t>
            </a:r>
            <a:r>
              <a:rPr lang="ru-RU" sz="2000" dirty="0" err="1">
                <a:latin typeface="+mn-lt"/>
              </a:rPr>
              <a:t>жойлашган</a:t>
            </a:r>
            <a:r>
              <a:rPr lang="ru-RU" sz="2000" dirty="0">
                <a:latin typeface="+mn-lt"/>
              </a:rPr>
              <a:t>. </a:t>
            </a:r>
            <a:r>
              <a:rPr lang="ru-RU" sz="2000" dirty="0" err="1">
                <a:latin typeface="+mn-lt"/>
              </a:rPr>
              <a:t>Стерженp</a:t>
            </a:r>
            <a:r>
              <a:rPr lang="ru-RU" sz="2000" dirty="0">
                <a:latin typeface="+mn-lt"/>
              </a:rPr>
              <a:t> </a:t>
            </a:r>
            <a:r>
              <a:rPr lang="ru-RU" sz="2000" dirty="0" err="1">
                <a:latin typeface="+mn-lt"/>
              </a:rPr>
              <a:t>чизиқли</a:t>
            </a:r>
            <a:r>
              <a:rPr lang="ru-RU" sz="2000" dirty="0">
                <a:latin typeface="+mn-lt"/>
              </a:rPr>
              <a:t> </a:t>
            </a:r>
            <a:r>
              <a:rPr lang="ru-RU" sz="2000" dirty="0" err="1">
                <a:latin typeface="+mn-lt"/>
              </a:rPr>
              <a:t>кенгайиш</a:t>
            </a:r>
            <a:r>
              <a:rPr lang="ru-RU" sz="2000" dirty="0">
                <a:latin typeface="+mn-lt"/>
              </a:rPr>
              <a:t> </a:t>
            </a:r>
            <a:r>
              <a:rPr lang="ru-RU" sz="2000" dirty="0" err="1">
                <a:latin typeface="+mn-lt"/>
              </a:rPr>
              <a:t>коэффициенти</a:t>
            </a:r>
            <a:r>
              <a:rPr lang="ru-RU" sz="2000" dirty="0">
                <a:latin typeface="+mn-lt"/>
              </a:rPr>
              <a:t> </a:t>
            </a:r>
            <a:r>
              <a:rPr lang="ru-RU" sz="2000" dirty="0" err="1">
                <a:latin typeface="+mn-lt"/>
              </a:rPr>
              <a:t>кичик</a:t>
            </a:r>
            <a:r>
              <a:rPr lang="ru-RU" sz="2000" dirty="0">
                <a:latin typeface="+mn-lt"/>
              </a:rPr>
              <a:t> </a:t>
            </a:r>
            <a:r>
              <a:rPr lang="ru-RU" sz="2000" dirty="0" err="1">
                <a:latin typeface="+mn-lt"/>
              </a:rPr>
              <a:t>бўлган</a:t>
            </a:r>
            <a:r>
              <a:rPr lang="ru-RU" sz="2000" dirty="0">
                <a:latin typeface="+mn-lt"/>
              </a:rPr>
              <a:t> материал (</a:t>
            </a:r>
            <a:r>
              <a:rPr lang="ru-RU" sz="2000" dirty="0" err="1">
                <a:latin typeface="+mn-lt"/>
              </a:rPr>
              <a:t>масалан</a:t>
            </a:r>
            <a:r>
              <a:rPr lang="ru-RU" sz="2000" dirty="0">
                <a:latin typeface="+mn-lt"/>
              </a:rPr>
              <a:t>, инвар) дан </a:t>
            </a:r>
            <a:r>
              <a:rPr lang="ru-RU" sz="2000" dirty="0" err="1">
                <a:latin typeface="+mn-lt"/>
              </a:rPr>
              <a:t>ишланган</a:t>
            </a:r>
            <a:r>
              <a:rPr lang="ru-RU" sz="2000" dirty="0">
                <a:latin typeface="+mn-lt"/>
              </a:rPr>
              <a:t>. </a:t>
            </a:r>
            <a:r>
              <a:rPr lang="ru-RU" sz="2000" dirty="0" err="1">
                <a:latin typeface="+mn-lt"/>
              </a:rPr>
              <a:t>Ўлчанаётган</a:t>
            </a:r>
            <a:r>
              <a:rPr lang="ru-RU" sz="2000" dirty="0">
                <a:latin typeface="+mn-lt"/>
              </a:rPr>
              <a:t> </a:t>
            </a:r>
            <a:r>
              <a:rPr lang="ru-RU" sz="2000" dirty="0" err="1">
                <a:latin typeface="+mn-lt"/>
              </a:rPr>
              <a:t>мухитнинг</a:t>
            </a:r>
            <a:r>
              <a:rPr lang="ru-RU" sz="2000" dirty="0">
                <a:latin typeface="+mn-lt"/>
              </a:rPr>
              <a:t> </a:t>
            </a:r>
            <a:r>
              <a:rPr lang="ru-RU" sz="2000" dirty="0" err="1">
                <a:latin typeface="+mn-lt"/>
              </a:rPr>
              <a:t>харорати</a:t>
            </a:r>
            <a:r>
              <a:rPr lang="ru-RU" sz="2000" dirty="0">
                <a:latin typeface="+mn-lt"/>
              </a:rPr>
              <a:t> </a:t>
            </a:r>
            <a:r>
              <a:rPr lang="ru-RU" sz="2000" dirty="0" err="1">
                <a:latin typeface="+mn-lt"/>
              </a:rPr>
              <a:t>кўтарилиши</a:t>
            </a:r>
            <a:r>
              <a:rPr lang="ru-RU" sz="2000" dirty="0">
                <a:latin typeface="+mn-lt"/>
              </a:rPr>
              <a:t> </a:t>
            </a:r>
            <a:r>
              <a:rPr lang="ru-RU" sz="2000" dirty="0" err="1">
                <a:latin typeface="+mn-lt"/>
              </a:rPr>
              <a:t>билан</a:t>
            </a:r>
            <a:r>
              <a:rPr lang="ru-RU" sz="2000" dirty="0">
                <a:latin typeface="+mn-lt"/>
              </a:rPr>
              <a:t> </a:t>
            </a:r>
            <a:r>
              <a:rPr lang="ru-RU" sz="2000" dirty="0" err="1">
                <a:latin typeface="+mn-lt"/>
              </a:rPr>
              <a:t>найча</a:t>
            </a:r>
            <a:r>
              <a:rPr lang="ru-RU" sz="2000" dirty="0">
                <a:latin typeface="+mn-lt"/>
              </a:rPr>
              <a:t> 2 </a:t>
            </a:r>
            <a:r>
              <a:rPr lang="ru-RU" sz="2000" dirty="0" err="1">
                <a:latin typeface="+mn-lt"/>
              </a:rPr>
              <a:t>узаяди</a:t>
            </a:r>
            <a:r>
              <a:rPr lang="ru-RU" sz="2000" dirty="0">
                <a:latin typeface="+mn-lt"/>
              </a:rPr>
              <a:t>. </a:t>
            </a:r>
            <a:r>
              <a:rPr lang="ru-RU" sz="2000" dirty="0" err="1">
                <a:latin typeface="+mn-lt"/>
              </a:rPr>
              <a:t>Бу</a:t>
            </a:r>
            <a:r>
              <a:rPr lang="ru-RU" sz="2000" dirty="0">
                <a:latin typeface="+mn-lt"/>
              </a:rPr>
              <a:t> </a:t>
            </a:r>
            <a:r>
              <a:rPr lang="ru-RU" sz="2000" dirty="0" err="1">
                <a:latin typeface="+mn-lt"/>
              </a:rPr>
              <a:t>хол</a:t>
            </a:r>
            <a:r>
              <a:rPr lang="ru-RU" sz="2000" dirty="0">
                <a:latin typeface="+mn-lt"/>
              </a:rPr>
              <a:t> </a:t>
            </a:r>
            <a:r>
              <a:rPr lang="ru-RU" sz="2000" dirty="0" err="1">
                <a:latin typeface="+mn-lt"/>
              </a:rPr>
              <a:t>стерженp</a:t>
            </a:r>
            <a:r>
              <a:rPr lang="ru-RU" sz="2000" dirty="0">
                <a:latin typeface="+mn-lt"/>
              </a:rPr>
              <a:t> 1 </a:t>
            </a:r>
            <a:r>
              <a:rPr lang="ru-RU" sz="2000" dirty="0" err="1">
                <a:latin typeface="+mn-lt"/>
              </a:rPr>
              <a:t>нинг</a:t>
            </a:r>
            <a:r>
              <a:rPr lang="ru-RU" sz="2000" dirty="0">
                <a:latin typeface="+mn-lt"/>
              </a:rPr>
              <a:t> </a:t>
            </a:r>
            <a:r>
              <a:rPr lang="ru-RU" sz="2000" dirty="0" err="1">
                <a:latin typeface="+mn-lt"/>
              </a:rPr>
              <a:t>силжишига</a:t>
            </a:r>
            <a:r>
              <a:rPr lang="ru-RU" sz="2000" dirty="0">
                <a:latin typeface="+mn-lt"/>
              </a:rPr>
              <a:t> </a:t>
            </a:r>
            <a:r>
              <a:rPr lang="ru-RU" sz="2000" dirty="0" err="1">
                <a:latin typeface="+mn-lt"/>
              </a:rPr>
              <a:t>олиб</a:t>
            </a:r>
            <a:r>
              <a:rPr lang="ru-RU" sz="2000" dirty="0">
                <a:latin typeface="+mn-lt"/>
              </a:rPr>
              <a:t> </a:t>
            </a:r>
            <a:r>
              <a:rPr lang="ru-RU" sz="2000" dirty="0" err="1">
                <a:latin typeface="+mn-lt"/>
              </a:rPr>
              <a:t>келади</a:t>
            </a:r>
            <a:r>
              <a:rPr lang="ru-RU" sz="2000" dirty="0">
                <a:latin typeface="+mn-lt"/>
              </a:rPr>
              <a:t>. </a:t>
            </a:r>
            <a:r>
              <a:rPr lang="ru-RU" sz="2000" dirty="0" err="1">
                <a:latin typeface="+mn-lt"/>
              </a:rPr>
              <a:t>Шунда</a:t>
            </a:r>
            <a:r>
              <a:rPr lang="ru-RU" sz="2000" dirty="0">
                <a:latin typeface="+mn-lt"/>
              </a:rPr>
              <a:t> пружина 3 </a:t>
            </a:r>
            <a:r>
              <a:rPr lang="ru-RU" sz="2000" dirty="0" err="1">
                <a:latin typeface="+mn-lt"/>
              </a:rPr>
              <a:t>шайн</a:t>
            </a:r>
            <a:r>
              <a:rPr lang="ru-RU" sz="2000" dirty="0">
                <a:latin typeface="+mn-lt"/>
              </a:rPr>
              <a:t> 4 </a:t>
            </a:r>
            <a:r>
              <a:rPr lang="ru-RU" sz="2000" dirty="0" err="1">
                <a:latin typeface="+mn-lt"/>
              </a:rPr>
              <a:t>нинг</a:t>
            </a:r>
            <a:r>
              <a:rPr lang="ru-RU" sz="2000" dirty="0">
                <a:latin typeface="+mn-lt"/>
              </a:rPr>
              <a:t> </a:t>
            </a:r>
            <a:r>
              <a:rPr lang="ru-RU" sz="2000" dirty="0" err="1">
                <a:latin typeface="+mn-lt"/>
              </a:rPr>
              <a:t>бўш</a:t>
            </a:r>
            <a:r>
              <a:rPr lang="ru-RU" sz="2000" dirty="0">
                <a:latin typeface="+mn-lt"/>
              </a:rPr>
              <a:t> </a:t>
            </a:r>
            <a:r>
              <a:rPr lang="ru-RU" sz="2000" dirty="0" err="1">
                <a:latin typeface="+mn-lt"/>
              </a:rPr>
              <a:t>томонини</a:t>
            </a:r>
            <a:r>
              <a:rPr lang="ru-RU" sz="2000" dirty="0">
                <a:latin typeface="+mn-lt"/>
              </a:rPr>
              <a:t> </a:t>
            </a:r>
            <a:r>
              <a:rPr lang="ru-RU" sz="2000" dirty="0" err="1">
                <a:latin typeface="+mn-lt"/>
              </a:rPr>
              <a:t>пастга</a:t>
            </a:r>
            <a:r>
              <a:rPr lang="ru-RU" sz="2000" dirty="0">
                <a:latin typeface="+mn-lt"/>
              </a:rPr>
              <a:t> </a:t>
            </a:r>
            <a:r>
              <a:rPr lang="ru-RU" sz="2000" dirty="0" err="1">
                <a:latin typeface="+mn-lt"/>
              </a:rPr>
              <a:t>туширади</a:t>
            </a:r>
            <a:r>
              <a:rPr lang="ru-RU" sz="2000" dirty="0">
                <a:latin typeface="+mn-lt"/>
              </a:rPr>
              <a:t>, </a:t>
            </a:r>
            <a:r>
              <a:rPr lang="ru-RU" sz="2000" dirty="0" err="1">
                <a:latin typeface="+mn-lt"/>
              </a:rPr>
              <a:t>ўз</a:t>
            </a:r>
            <a:r>
              <a:rPr lang="ru-RU" sz="2000" dirty="0">
                <a:latin typeface="+mn-lt"/>
              </a:rPr>
              <a:t> </a:t>
            </a:r>
            <a:r>
              <a:rPr lang="ru-RU" sz="2000" dirty="0" err="1">
                <a:latin typeface="+mn-lt"/>
              </a:rPr>
              <a:t>навбатида</a:t>
            </a:r>
            <a:r>
              <a:rPr lang="ru-RU" sz="2000" dirty="0">
                <a:latin typeface="+mn-lt"/>
              </a:rPr>
              <a:t> у </a:t>
            </a:r>
            <a:r>
              <a:rPr lang="ru-RU" sz="2000" dirty="0" err="1">
                <a:latin typeface="+mn-lt"/>
              </a:rPr>
              <a:t>тортқи</a:t>
            </a:r>
            <a:r>
              <a:rPr lang="ru-RU" sz="2000" dirty="0">
                <a:latin typeface="+mn-lt"/>
              </a:rPr>
              <a:t> 8 да </a:t>
            </a:r>
            <a:r>
              <a:rPr lang="ru-RU" sz="2000" dirty="0" err="1">
                <a:latin typeface="+mn-lt"/>
              </a:rPr>
              <a:t>тишли</a:t>
            </a:r>
            <a:r>
              <a:rPr lang="ru-RU" sz="2000" dirty="0">
                <a:latin typeface="+mn-lt"/>
              </a:rPr>
              <a:t> сектор 7 </a:t>
            </a:r>
            <a:r>
              <a:rPr lang="ru-RU" sz="2000" dirty="0" err="1">
                <a:latin typeface="+mn-lt"/>
              </a:rPr>
              <a:t>орқали</a:t>
            </a:r>
            <a:r>
              <a:rPr lang="ru-RU" sz="2000" dirty="0">
                <a:latin typeface="+mn-lt"/>
              </a:rPr>
              <a:t> мил 6 ни </a:t>
            </a:r>
            <a:r>
              <a:rPr lang="ru-RU" sz="2000" dirty="0" err="1">
                <a:latin typeface="+mn-lt"/>
              </a:rPr>
              <a:t>унинг</a:t>
            </a:r>
            <a:r>
              <a:rPr lang="ru-RU" sz="2000" dirty="0">
                <a:latin typeface="+mn-lt"/>
              </a:rPr>
              <a:t> </a:t>
            </a:r>
            <a:r>
              <a:rPr lang="ru-RU" sz="2000" dirty="0" err="1">
                <a:latin typeface="+mn-lt"/>
              </a:rPr>
              <a:t>ўқи</a:t>
            </a:r>
            <a:r>
              <a:rPr lang="ru-RU" sz="2000" dirty="0">
                <a:latin typeface="+mn-lt"/>
              </a:rPr>
              <a:t> </a:t>
            </a:r>
            <a:r>
              <a:rPr lang="ru-RU" sz="2000" dirty="0" err="1">
                <a:latin typeface="+mn-lt"/>
              </a:rPr>
              <a:t>атрофида</a:t>
            </a:r>
            <a:r>
              <a:rPr lang="ru-RU" sz="2000" dirty="0">
                <a:latin typeface="+mn-lt"/>
              </a:rPr>
              <a:t> </a:t>
            </a:r>
            <a:r>
              <a:rPr lang="ru-RU" sz="2000" dirty="0" err="1">
                <a:latin typeface="+mn-lt"/>
              </a:rPr>
              <a:t>айлантиради</a:t>
            </a:r>
            <a:r>
              <a:rPr lang="ru-RU" sz="2000" dirty="0">
                <a:latin typeface="+mn-lt"/>
              </a:rPr>
              <a:t>. Мил </a:t>
            </a:r>
            <a:r>
              <a:rPr lang="ru-RU" sz="2000" dirty="0" err="1">
                <a:latin typeface="+mn-lt"/>
              </a:rPr>
              <a:t>эса</a:t>
            </a:r>
            <a:r>
              <a:rPr lang="ru-RU" sz="2000" dirty="0">
                <a:latin typeface="+mn-lt"/>
              </a:rPr>
              <a:t> шкала 5 да </a:t>
            </a:r>
            <a:r>
              <a:rPr lang="ru-RU" sz="2000" dirty="0" err="1">
                <a:latin typeface="+mn-lt"/>
              </a:rPr>
              <a:t>ўлчанаётган</a:t>
            </a:r>
            <a:r>
              <a:rPr lang="ru-RU" sz="2000" dirty="0">
                <a:latin typeface="+mn-lt"/>
              </a:rPr>
              <a:t> </a:t>
            </a:r>
            <a:r>
              <a:rPr lang="ru-RU" sz="2000" dirty="0" err="1">
                <a:latin typeface="+mn-lt"/>
              </a:rPr>
              <a:t>харорат</a:t>
            </a:r>
            <a:r>
              <a:rPr lang="ru-RU" sz="2000" dirty="0">
                <a:latin typeface="+mn-lt"/>
              </a:rPr>
              <a:t> </a:t>
            </a:r>
            <a:r>
              <a:rPr lang="ru-RU" sz="2000" dirty="0" err="1">
                <a:latin typeface="+mn-lt"/>
              </a:rPr>
              <a:t>қийматини</a:t>
            </a:r>
            <a:r>
              <a:rPr lang="ru-RU" sz="2000" dirty="0">
                <a:latin typeface="+mn-lt"/>
              </a:rPr>
              <a:t> </a:t>
            </a:r>
            <a:r>
              <a:rPr lang="ru-RU" sz="2000" dirty="0" err="1">
                <a:latin typeface="+mn-lt"/>
              </a:rPr>
              <a:t>кўрсатади</a:t>
            </a:r>
            <a:r>
              <a:rPr lang="ru-RU" sz="2000" dirty="0">
                <a:latin typeface="+mn-lt"/>
              </a:rPr>
              <a:t>.</a:t>
            </a: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pic>
        <p:nvPicPr>
          <p:cNvPr id="4" name="11.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09724"/>
            <a:ext cx="609600" cy="609600"/>
          </a:xfrm>
          <a:prstGeom prst="rect">
            <a:avLst/>
          </a:prstGeom>
        </p:spPr>
      </p:pic>
    </p:spTree>
    <p:extLst>
      <p:ext uri="{BB962C8B-B14F-4D97-AF65-F5344CB8AC3E}">
        <p14:creationId xmlns:p14="http://schemas.microsoft.com/office/powerpoint/2010/main" val="4131432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303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Autofit/>
          </a:bodyPr>
          <a:lstStyle/>
          <a:p>
            <a:pPr algn="r"/>
            <a:r>
              <a:rPr lang="uz-Cyrl-UZ" sz="2000" b="1" dirty="0"/>
              <a:t>Дилатометрик ва биметалли 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10</a:t>
            </a:fld>
            <a:endParaRPr lang="en-US" dirty="0"/>
          </a:p>
        </p:txBody>
      </p:sp>
      <p:sp>
        <p:nvSpPr>
          <p:cNvPr id="14" name="Rectangle 8"/>
          <p:cNvSpPr>
            <a:spLocks noGrp="1" noChangeArrowheads="1"/>
          </p:cNvSpPr>
          <p:nvPr>
            <p:ph idx="1"/>
          </p:nvPr>
        </p:nvSpPr>
        <p:spPr bwMode="auto">
          <a:xfrm>
            <a:off x="0" y="926214"/>
            <a:ext cx="7867291" cy="5062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buNone/>
            </a:pPr>
            <a:r>
              <a:rPr lang="ru-RU" sz="2000" dirty="0" smtClean="0">
                <a:latin typeface="+mn-lt"/>
              </a:rPr>
              <a:t>	</a:t>
            </a:r>
            <a:r>
              <a:rPr lang="ru-RU" sz="2000" dirty="0" err="1" smtClean="0">
                <a:latin typeface="+mn-lt"/>
              </a:rPr>
              <a:t>Дилатометрик</a:t>
            </a:r>
            <a:r>
              <a:rPr lang="ru-RU" sz="2000" dirty="0" smtClean="0">
                <a:latin typeface="+mn-lt"/>
              </a:rPr>
              <a:t> </a:t>
            </a:r>
            <a:r>
              <a:rPr lang="ru-RU" sz="2000" dirty="0" err="1">
                <a:latin typeface="+mn-lt"/>
              </a:rPr>
              <a:t>термометрлар</a:t>
            </a:r>
            <a:r>
              <a:rPr lang="ru-RU" sz="2000" dirty="0">
                <a:latin typeface="+mn-lt"/>
              </a:rPr>
              <a:t> </a:t>
            </a:r>
            <a:r>
              <a:rPr lang="ru-RU" sz="2000" dirty="0" err="1">
                <a:latin typeface="+mn-lt"/>
              </a:rPr>
              <a:t>суюқликлар</a:t>
            </a:r>
            <a:r>
              <a:rPr lang="ru-RU" sz="2000" dirty="0">
                <a:latin typeface="+mn-lt"/>
              </a:rPr>
              <a:t> </a:t>
            </a:r>
            <a:r>
              <a:rPr lang="ru-RU" sz="2000" dirty="0" err="1">
                <a:latin typeface="+mn-lt"/>
              </a:rPr>
              <a:t>хароратини</a:t>
            </a:r>
            <a:r>
              <a:rPr lang="ru-RU" sz="2000" dirty="0">
                <a:latin typeface="+mn-lt"/>
              </a:rPr>
              <a:t> </a:t>
            </a:r>
            <a:r>
              <a:rPr lang="ru-RU" sz="2000" dirty="0" err="1">
                <a:latin typeface="+mn-lt"/>
              </a:rPr>
              <a:t>ўлчашда</a:t>
            </a:r>
            <a:r>
              <a:rPr lang="ru-RU" sz="2000" dirty="0">
                <a:latin typeface="+mn-lt"/>
              </a:rPr>
              <a:t>, </a:t>
            </a:r>
            <a:r>
              <a:rPr lang="ru-RU" sz="2000" dirty="0" err="1">
                <a:latin typeface="+mn-lt"/>
              </a:rPr>
              <a:t>шунингдек</a:t>
            </a:r>
            <a:r>
              <a:rPr lang="ru-RU" sz="2000" dirty="0">
                <a:latin typeface="+mn-lt"/>
              </a:rPr>
              <a:t>, </a:t>
            </a:r>
            <a:r>
              <a:rPr lang="ru-RU" sz="2000" dirty="0" err="1">
                <a:latin typeface="+mn-lt"/>
              </a:rPr>
              <a:t>хароратни</a:t>
            </a:r>
            <a:r>
              <a:rPr lang="ru-RU" sz="2000" dirty="0">
                <a:latin typeface="+mn-lt"/>
              </a:rPr>
              <a:t> </a:t>
            </a:r>
            <a:r>
              <a:rPr lang="ru-RU" sz="2000" dirty="0" err="1">
                <a:latin typeface="+mn-lt"/>
              </a:rPr>
              <a:t>махлум</a:t>
            </a:r>
            <a:r>
              <a:rPr lang="ru-RU" sz="2000" dirty="0">
                <a:latin typeface="+mn-lt"/>
              </a:rPr>
              <a:t> </a:t>
            </a:r>
            <a:r>
              <a:rPr lang="ru-RU" sz="2000" dirty="0" err="1">
                <a:latin typeface="+mn-lt"/>
              </a:rPr>
              <a:t>даражада</a:t>
            </a:r>
            <a:r>
              <a:rPr lang="ru-RU" sz="2000" dirty="0">
                <a:latin typeface="+mn-lt"/>
              </a:rPr>
              <a:t> автоматик </a:t>
            </a:r>
            <a:r>
              <a:rPr lang="ru-RU" sz="2000" dirty="0" err="1">
                <a:latin typeface="+mn-lt"/>
              </a:rPr>
              <a:t>равишда</a:t>
            </a:r>
            <a:r>
              <a:rPr lang="ru-RU" sz="2000" dirty="0">
                <a:latin typeface="+mn-lt"/>
              </a:rPr>
              <a:t> </a:t>
            </a:r>
            <a:r>
              <a:rPr lang="ru-RU" sz="2000" dirty="0" err="1">
                <a:latin typeface="+mn-lt"/>
              </a:rPr>
              <a:t>сақлашда</a:t>
            </a:r>
            <a:r>
              <a:rPr lang="ru-RU" sz="2000" dirty="0">
                <a:latin typeface="+mn-lt"/>
              </a:rPr>
              <a:t> </a:t>
            </a:r>
            <a:r>
              <a:rPr lang="ru-RU" sz="2000" dirty="0" err="1">
                <a:latin typeface="+mn-lt"/>
              </a:rPr>
              <a:t>ва</a:t>
            </a:r>
            <a:r>
              <a:rPr lang="ru-RU" sz="2000" dirty="0">
                <a:latin typeface="+mn-lt"/>
              </a:rPr>
              <a:t> сигнализация </a:t>
            </a:r>
            <a:r>
              <a:rPr lang="ru-RU" sz="2000" dirty="0" err="1">
                <a:latin typeface="+mn-lt"/>
              </a:rPr>
              <a:t>тизимларида</a:t>
            </a:r>
            <a:r>
              <a:rPr lang="ru-RU" sz="2000" dirty="0">
                <a:latin typeface="+mn-lt"/>
              </a:rPr>
              <a:t> </a:t>
            </a:r>
            <a:r>
              <a:rPr lang="ru-RU" sz="2000" dirty="0" err="1">
                <a:latin typeface="+mn-lt"/>
              </a:rPr>
              <a:t>қўлланилади</a:t>
            </a:r>
            <a:r>
              <a:rPr lang="ru-RU" sz="2000" dirty="0">
                <a:latin typeface="+mn-lt"/>
              </a:rPr>
              <a:t>. </a:t>
            </a:r>
            <a:r>
              <a:rPr lang="ru-RU" sz="2000" dirty="0" err="1">
                <a:latin typeface="+mn-lt"/>
              </a:rPr>
              <a:t>Дилатометрик</a:t>
            </a:r>
            <a:r>
              <a:rPr lang="ru-RU" sz="2000" dirty="0">
                <a:latin typeface="+mn-lt"/>
              </a:rPr>
              <a:t> </a:t>
            </a:r>
            <a:r>
              <a:rPr lang="ru-RU" sz="2000" dirty="0" err="1">
                <a:latin typeface="+mn-lt"/>
              </a:rPr>
              <a:t>термометрлар</a:t>
            </a:r>
            <a:r>
              <a:rPr lang="ru-RU" sz="2000" dirty="0">
                <a:latin typeface="+mn-lt"/>
              </a:rPr>
              <a:t> 1,5 </a:t>
            </a:r>
            <a:r>
              <a:rPr lang="ru-RU" sz="2000" dirty="0" err="1">
                <a:latin typeface="+mn-lt"/>
              </a:rPr>
              <a:t>ва</a:t>
            </a:r>
            <a:r>
              <a:rPr lang="ru-RU" sz="2000" dirty="0">
                <a:latin typeface="+mn-lt"/>
              </a:rPr>
              <a:t> 2,5 </a:t>
            </a:r>
            <a:r>
              <a:rPr lang="ru-RU" sz="2000" dirty="0" err="1">
                <a:latin typeface="+mn-lt"/>
              </a:rPr>
              <a:t>аниқлик</a:t>
            </a:r>
            <a:r>
              <a:rPr lang="ru-RU" sz="2000" dirty="0">
                <a:latin typeface="+mn-lt"/>
              </a:rPr>
              <a:t> </a:t>
            </a:r>
            <a:r>
              <a:rPr lang="ru-RU" sz="2000" dirty="0" err="1">
                <a:latin typeface="+mn-lt"/>
              </a:rPr>
              <a:t>синфларида</a:t>
            </a:r>
            <a:r>
              <a:rPr lang="ru-RU" sz="2000" dirty="0">
                <a:latin typeface="+mn-lt"/>
              </a:rPr>
              <a:t> </a:t>
            </a:r>
            <a:r>
              <a:rPr lang="ru-RU" sz="2000" dirty="0" err="1">
                <a:latin typeface="+mn-lt"/>
              </a:rPr>
              <a:t>чиқарилади</a:t>
            </a:r>
            <a:r>
              <a:rPr lang="ru-RU" sz="2000" dirty="0">
                <a:latin typeface="+mn-lt"/>
              </a:rPr>
              <a:t>, </a:t>
            </a:r>
            <a:r>
              <a:rPr lang="ru-RU" sz="2000" dirty="0" err="1">
                <a:latin typeface="+mn-lt"/>
              </a:rPr>
              <a:t>уларнинг</a:t>
            </a:r>
            <a:r>
              <a:rPr lang="ru-RU" sz="2000" dirty="0">
                <a:latin typeface="+mn-lt"/>
              </a:rPr>
              <a:t> </a:t>
            </a:r>
            <a:r>
              <a:rPr lang="ru-RU" sz="2000" dirty="0" err="1">
                <a:latin typeface="+mn-lt"/>
              </a:rPr>
              <a:t>юқори</a:t>
            </a:r>
            <a:r>
              <a:rPr lang="ru-RU" sz="2000" dirty="0">
                <a:latin typeface="+mn-lt"/>
              </a:rPr>
              <a:t> </a:t>
            </a:r>
            <a:r>
              <a:rPr lang="ru-RU" sz="2000" dirty="0" err="1">
                <a:latin typeface="+mn-lt"/>
              </a:rPr>
              <a:t>ўлчаш</a:t>
            </a:r>
            <a:r>
              <a:rPr lang="ru-RU" sz="2000" dirty="0">
                <a:latin typeface="+mn-lt"/>
              </a:rPr>
              <a:t> </a:t>
            </a:r>
            <a:r>
              <a:rPr lang="ru-RU" sz="2000" dirty="0" err="1">
                <a:latin typeface="+mn-lt"/>
              </a:rPr>
              <a:t>чегараси</a:t>
            </a:r>
            <a:r>
              <a:rPr lang="ru-RU" sz="2000" dirty="0">
                <a:latin typeface="+mn-lt"/>
              </a:rPr>
              <a:t> 500</a:t>
            </a:r>
            <a:r>
              <a:rPr lang="ru-RU" sz="2000" baseline="30000" dirty="0">
                <a:latin typeface="+mn-lt"/>
              </a:rPr>
              <a:t>0</a:t>
            </a:r>
            <a:r>
              <a:rPr lang="ru-RU" sz="2000" dirty="0">
                <a:latin typeface="+mn-lt"/>
              </a:rPr>
              <a:t>С </a:t>
            </a:r>
            <a:r>
              <a:rPr lang="ru-RU" sz="2000" dirty="0" err="1">
                <a:latin typeface="+mn-lt"/>
              </a:rPr>
              <a:t>гача</a:t>
            </a:r>
            <a:r>
              <a:rPr lang="ru-RU" sz="2000" dirty="0">
                <a:latin typeface="+mn-lt"/>
              </a:rPr>
              <a:t> </a:t>
            </a:r>
            <a:r>
              <a:rPr lang="ru-RU" sz="2000" dirty="0" err="1">
                <a:latin typeface="+mn-lt"/>
              </a:rPr>
              <a:t>бўлиб</a:t>
            </a:r>
            <a:r>
              <a:rPr lang="ru-RU" sz="2000" dirty="0">
                <a:latin typeface="+mn-lt"/>
              </a:rPr>
              <a:t>, 150</a:t>
            </a:r>
            <a:r>
              <a:rPr lang="ru-RU" sz="2000" baseline="30000" dirty="0">
                <a:latin typeface="+mn-lt"/>
              </a:rPr>
              <a:t>0</a:t>
            </a:r>
            <a:r>
              <a:rPr lang="ru-RU" sz="2000" dirty="0">
                <a:latin typeface="+mn-lt"/>
              </a:rPr>
              <a:t>С дан </a:t>
            </a:r>
            <a:r>
              <a:rPr lang="ru-RU" sz="2000" dirty="0" err="1">
                <a:latin typeface="+mn-lt"/>
              </a:rPr>
              <a:t>ошмаган</a:t>
            </a:r>
            <a:r>
              <a:rPr lang="ru-RU" sz="2000" dirty="0">
                <a:latin typeface="+mn-lt"/>
              </a:rPr>
              <a:t> </a:t>
            </a:r>
            <a:r>
              <a:rPr lang="ru-RU" sz="2000" dirty="0" err="1">
                <a:latin typeface="+mn-lt"/>
              </a:rPr>
              <a:t>хароратлар</a:t>
            </a:r>
            <a:r>
              <a:rPr lang="ru-RU" sz="2000" dirty="0">
                <a:latin typeface="+mn-lt"/>
              </a:rPr>
              <a:t> </a:t>
            </a:r>
            <a:r>
              <a:rPr lang="ru-RU" sz="2000" dirty="0" err="1">
                <a:latin typeface="+mn-lt"/>
              </a:rPr>
              <a:t>учун</a:t>
            </a:r>
            <a:r>
              <a:rPr lang="ru-RU" sz="2000" dirty="0">
                <a:latin typeface="+mn-lt"/>
              </a:rPr>
              <a:t> </a:t>
            </a:r>
            <a:r>
              <a:rPr lang="ru-RU" sz="2000" dirty="0" err="1">
                <a:latin typeface="+mn-lt"/>
              </a:rPr>
              <a:t>найча</a:t>
            </a:r>
            <a:r>
              <a:rPr lang="ru-RU" sz="2000" dirty="0">
                <a:latin typeface="+mn-lt"/>
              </a:rPr>
              <a:t> </a:t>
            </a:r>
            <a:r>
              <a:rPr lang="ru-RU" sz="2000" dirty="0" err="1">
                <a:latin typeface="+mn-lt"/>
              </a:rPr>
              <a:t>жездан</a:t>
            </a:r>
            <a:r>
              <a:rPr lang="ru-RU" sz="2000" dirty="0">
                <a:latin typeface="+mn-lt"/>
              </a:rPr>
              <a:t>, </a:t>
            </a:r>
            <a:r>
              <a:rPr lang="ru-RU" sz="2000" dirty="0" err="1">
                <a:latin typeface="+mn-lt"/>
              </a:rPr>
              <a:t>стерженp</a:t>
            </a:r>
            <a:r>
              <a:rPr lang="ru-RU" sz="2000" dirty="0">
                <a:latin typeface="+mn-lt"/>
              </a:rPr>
              <a:t> </a:t>
            </a:r>
            <a:r>
              <a:rPr lang="ru-RU" sz="2000" dirty="0" err="1">
                <a:latin typeface="+mn-lt"/>
              </a:rPr>
              <a:t>эса</a:t>
            </a:r>
            <a:r>
              <a:rPr lang="ru-RU" sz="2000" dirty="0">
                <a:latin typeface="+mn-lt"/>
              </a:rPr>
              <a:t> </a:t>
            </a:r>
            <a:r>
              <a:rPr lang="ru-RU" sz="2000" dirty="0" err="1">
                <a:latin typeface="+mn-lt"/>
              </a:rPr>
              <a:t>инвардан</a:t>
            </a:r>
            <a:r>
              <a:rPr lang="ru-RU" sz="2000" dirty="0">
                <a:latin typeface="+mn-lt"/>
              </a:rPr>
              <a:t> </a:t>
            </a:r>
            <a:r>
              <a:rPr lang="ru-RU" sz="2000" dirty="0" err="1">
                <a:latin typeface="+mn-lt"/>
              </a:rPr>
              <a:t>ишланади</a:t>
            </a:r>
            <a:r>
              <a:rPr lang="ru-RU" sz="2000" dirty="0">
                <a:latin typeface="+mn-lt"/>
              </a:rPr>
              <a:t>. </a:t>
            </a:r>
            <a:r>
              <a:rPr lang="ru-RU" sz="2000" dirty="0" err="1">
                <a:latin typeface="+mn-lt"/>
              </a:rPr>
              <a:t>Ундан</a:t>
            </a:r>
            <a:r>
              <a:rPr lang="ru-RU" sz="2000" dirty="0">
                <a:latin typeface="+mn-lt"/>
              </a:rPr>
              <a:t> </a:t>
            </a:r>
            <a:r>
              <a:rPr lang="ru-RU" sz="2000" dirty="0" err="1">
                <a:latin typeface="+mn-lt"/>
              </a:rPr>
              <a:t>юқори</a:t>
            </a:r>
            <a:r>
              <a:rPr lang="ru-RU" sz="2000" dirty="0">
                <a:latin typeface="+mn-lt"/>
              </a:rPr>
              <a:t> </a:t>
            </a:r>
            <a:r>
              <a:rPr lang="ru-RU" sz="2000" dirty="0" err="1">
                <a:latin typeface="+mn-lt"/>
              </a:rPr>
              <a:t>хароратлар</a:t>
            </a:r>
            <a:r>
              <a:rPr lang="ru-RU" sz="2000" dirty="0">
                <a:latin typeface="+mn-lt"/>
              </a:rPr>
              <a:t> </a:t>
            </a:r>
            <a:r>
              <a:rPr lang="ru-RU" sz="2000" dirty="0" err="1">
                <a:latin typeface="+mn-lt"/>
              </a:rPr>
              <a:t>учун</a:t>
            </a:r>
            <a:r>
              <a:rPr lang="ru-RU" sz="2000" dirty="0">
                <a:latin typeface="+mn-lt"/>
              </a:rPr>
              <a:t> </a:t>
            </a:r>
            <a:r>
              <a:rPr lang="ru-RU" sz="2000" dirty="0" err="1">
                <a:latin typeface="+mn-lt"/>
              </a:rPr>
              <a:t>найча</a:t>
            </a:r>
            <a:r>
              <a:rPr lang="ru-RU" sz="2000" dirty="0">
                <a:latin typeface="+mn-lt"/>
              </a:rPr>
              <a:t> </a:t>
            </a:r>
            <a:r>
              <a:rPr lang="ru-RU" sz="2000" dirty="0" err="1">
                <a:latin typeface="+mn-lt"/>
              </a:rPr>
              <a:t>зангламас</a:t>
            </a:r>
            <a:r>
              <a:rPr lang="ru-RU" sz="2000" dirty="0">
                <a:latin typeface="+mn-lt"/>
              </a:rPr>
              <a:t> </a:t>
            </a:r>
            <a:r>
              <a:rPr lang="ru-RU" sz="2000" dirty="0" err="1">
                <a:latin typeface="+mn-lt"/>
              </a:rPr>
              <a:t>пўлатдан</a:t>
            </a:r>
            <a:r>
              <a:rPr lang="ru-RU" sz="2000" dirty="0">
                <a:latin typeface="+mn-lt"/>
              </a:rPr>
              <a:t>, </a:t>
            </a:r>
            <a:r>
              <a:rPr lang="ru-RU" sz="2000" dirty="0" err="1">
                <a:latin typeface="+mn-lt"/>
              </a:rPr>
              <a:t>стерженp</a:t>
            </a:r>
            <a:r>
              <a:rPr lang="ru-RU" sz="2000" dirty="0">
                <a:latin typeface="+mn-lt"/>
              </a:rPr>
              <a:t> </a:t>
            </a:r>
            <a:r>
              <a:rPr lang="ru-RU" sz="2000" dirty="0" err="1">
                <a:latin typeface="+mn-lt"/>
              </a:rPr>
              <a:t>эса</a:t>
            </a:r>
            <a:r>
              <a:rPr lang="ru-RU" sz="2000" dirty="0">
                <a:latin typeface="+mn-lt"/>
              </a:rPr>
              <a:t> </a:t>
            </a:r>
            <a:r>
              <a:rPr lang="ru-RU" sz="2000" dirty="0" err="1">
                <a:latin typeface="+mn-lt"/>
              </a:rPr>
              <a:t>кварцдан</a:t>
            </a:r>
            <a:r>
              <a:rPr lang="ru-RU" sz="2000" dirty="0">
                <a:latin typeface="+mn-lt"/>
              </a:rPr>
              <a:t> </a:t>
            </a:r>
            <a:r>
              <a:rPr lang="ru-RU" sz="2000" dirty="0" err="1">
                <a:latin typeface="+mn-lt"/>
              </a:rPr>
              <a:t>ишланади</a:t>
            </a:r>
            <a:r>
              <a:rPr lang="ru-RU" sz="2000" dirty="0">
                <a:latin typeface="+mn-lt"/>
              </a:rPr>
              <a:t>. </a:t>
            </a:r>
            <a:r>
              <a:rPr lang="ru-RU" sz="2000" dirty="0" err="1">
                <a:latin typeface="+mn-lt"/>
              </a:rPr>
              <a:t>Харорат</a:t>
            </a:r>
            <a:r>
              <a:rPr lang="ru-RU" sz="2000" dirty="0">
                <a:latin typeface="+mn-lt"/>
              </a:rPr>
              <a:t> </a:t>
            </a:r>
            <a:r>
              <a:rPr lang="ru-RU" sz="2000" dirty="0" err="1">
                <a:latin typeface="+mn-lt"/>
              </a:rPr>
              <a:t>ўзгаришига</a:t>
            </a:r>
            <a:r>
              <a:rPr lang="ru-RU" sz="2000" dirty="0">
                <a:latin typeface="+mn-lt"/>
              </a:rPr>
              <a:t> </a:t>
            </a:r>
            <a:r>
              <a:rPr lang="ru-RU" sz="2000" dirty="0" err="1">
                <a:latin typeface="+mn-lt"/>
              </a:rPr>
              <a:t>сезгирлигининг</a:t>
            </a:r>
            <a:r>
              <a:rPr lang="ru-RU" sz="2000" dirty="0">
                <a:latin typeface="+mn-lt"/>
              </a:rPr>
              <a:t> </a:t>
            </a:r>
            <a:r>
              <a:rPr lang="ru-RU" sz="2000" dirty="0" err="1">
                <a:latin typeface="+mn-lt"/>
              </a:rPr>
              <a:t>юқорилиги</a:t>
            </a:r>
            <a:r>
              <a:rPr lang="ru-RU" sz="2000" dirty="0">
                <a:latin typeface="+mn-lt"/>
              </a:rPr>
              <a:t> </a:t>
            </a:r>
            <a:r>
              <a:rPr lang="ru-RU" sz="2000" dirty="0" err="1">
                <a:latin typeface="+mn-lt"/>
              </a:rPr>
              <a:t>ва</a:t>
            </a:r>
            <a:r>
              <a:rPr lang="ru-RU" sz="2000" dirty="0">
                <a:latin typeface="+mn-lt"/>
              </a:rPr>
              <a:t> </a:t>
            </a:r>
            <a:r>
              <a:rPr lang="ru-RU" sz="2000" dirty="0" err="1">
                <a:latin typeface="+mn-lt"/>
              </a:rPr>
              <a:t>ўлчаш</a:t>
            </a:r>
            <a:r>
              <a:rPr lang="ru-RU" sz="2000" dirty="0">
                <a:latin typeface="+mn-lt"/>
              </a:rPr>
              <a:t> </a:t>
            </a:r>
            <a:r>
              <a:rPr lang="ru-RU" sz="2000" dirty="0" err="1">
                <a:latin typeface="+mn-lt"/>
              </a:rPr>
              <a:t>натижаларининг</a:t>
            </a:r>
            <a:r>
              <a:rPr lang="ru-RU" sz="2000" dirty="0">
                <a:latin typeface="+mn-lt"/>
              </a:rPr>
              <a:t> </a:t>
            </a:r>
            <a:r>
              <a:rPr lang="ru-RU" sz="2000" dirty="0" err="1">
                <a:latin typeface="+mn-lt"/>
              </a:rPr>
              <a:t>ишончлилиги</a:t>
            </a:r>
            <a:r>
              <a:rPr lang="ru-RU" sz="2000" dirty="0">
                <a:latin typeface="+mn-lt"/>
              </a:rPr>
              <a:t> </a:t>
            </a:r>
            <a:r>
              <a:rPr lang="ru-RU" sz="2000" dirty="0" err="1">
                <a:latin typeface="+mn-lt"/>
              </a:rPr>
              <a:t>бу</a:t>
            </a:r>
            <a:r>
              <a:rPr lang="ru-RU" sz="2000" dirty="0">
                <a:latin typeface="+mn-lt"/>
              </a:rPr>
              <a:t> </a:t>
            </a:r>
            <a:r>
              <a:rPr lang="ru-RU" sz="2000" dirty="0" err="1">
                <a:latin typeface="+mn-lt"/>
              </a:rPr>
              <a:t>туркумдаги</a:t>
            </a:r>
            <a:r>
              <a:rPr lang="ru-RU" sz="2000" dirty="0">
                <a:latin typeface="+mn-lt"/>
              </a:rPr>
              <a:t> </a:t>
            </a:r>
            <a:r>
              <a:rPr lang="ru-RU" sz="2000" dirty="0" err="1">
                <a:latin typeface="+mn-lt"/>
              </a:rPr>
              <a:t>термометрларнинг</a:t>
            </a:r>
            <a:r>
              <a:rPr lang="ru-RU" sz="2000" dirty="0">
                <a:latin typeface="+mn-lt"/>
              </a:rPr>
              <a:t> </a:t>
            </a:r>
            <a:r>
              <a:rPr lang="ru-RU" sz="2000" dirty="0" err="1">
                <a:latin typeface="+mn-lt"/>
              </a:rPr>
              <a:t>афзаллиги</a:t>
            </a:r>
            <a:r>
              <a:rPr lang="ru-RU" sz="2000" dirty="0">
                <a:latin typeface="+mn-lt"/>
              </a:rPr>
              <a:t> </a:t>
            </a:r>
            <a:r>
              <a:rPr lang="ru-RU" sz="2000" dirty="0" err="1">
                <a:latin typeface="+mn-lt"/>
              </a:rPr>
              <a:t>хисобланса</a:t>
            </a:r>
            <a:r>
              <a:rPr lang="ru-RU" sz="2000" dirty="0">
                <a:latin typeface="+mn-lt"/>
              </a:rPr>
              <a:t>, </a:t>
            </a:r>
            <a:r>
              <a:rPr lang="ru-RU" sz="2000" dirty="0" err="1">
                <a:latin typeface="+mn-lt"/>
              </a:rPr>
              <a:t>айни</a:t>
            </a:r>
            <a:r>
              <a:rPr lang="ru-RU" sz="2000" dirty="0">
                <a:latin typeface="+mn-lt"/>
              </a:rPr>
              <a:t> </a:t>
            </a:r>
            <a:r>
              <a:rPr lang="ru-RU" sz="2000" dirty="0" err="1">
                <a:latin typeface="+mn-lt"/>
              </a:rPr>
              <a:t>пайтда</a:t>
            </a:r>
            <a:r>
              <a:rPr lang="ru-RU" sz="2000" dirty="0">
                <a:latin typeface="+mn-lt"/>
              </a:rPr>
              <a:t> </a:t>
            </a:r>
            <a:r>
              <a:rPr lang="ru-RU" sz="2000" dirty="0" err="1">
                <a:latin typeface="+mn-lt"/>
              </a:rPr>
              <a:t>асбоб</a:t>
            </a:r>
            <a:r>
              <a:rPr lang="ru-RU" sz="2000" dirty="0">
                <a:latin typeface="+mn-lt"/>
              </a:rPr>
              <a:t> </a:t>
            </a:r>
            <a:r>
              <a:rPr lang="ru-RU" sz="2000" dirty="0" err="1">
                <a:latin typeface="+mn-lt"/>
              </a:rPr>
              <a:t>ўлчамларининг</a:t>
            </a:r>
            <a:r>
              <a:rPr lang="ru-RU" sz="2000" dirty="0">
                <a:latin typeface="+mn-lt"/>
              </a:rPr>
              <a:t> </a:t>
            </a:r>
            <a:r>
              <a:rPr lang="ru-RU" sz="2000" dirty="0" err="1">
                <a:latin typeface="+mn-lt"/>
              </a:rPr>
              <a:t>катталиги</a:t>
            </a:r>
            <a:r>
              <a:rPr lang="ru-RU" sz="2000" dirty="0">
                <a:latin typeface="+mn-lt"/>
              </a:rPr>
              <a:t>, </a:t>
            </a:r>
            <a:r>
              <a:rPr lang="ru-RU" sz="2000" dirty="0" err="1">
                <a:latin typeface="+mn-lt"/>
              </a:rPr>
              <a:t>хароратнинг</a:t>
            </a:r>
            <a:r>
              <a:rPr lang="ru-RU" sz="2000" dirty="0">
                <a:latin typeface="+mn-lt"/>
              </a:rPr>
              <a:t> </a:t>
            </a:r>
            <a:r>
              <a:rPr lang="ru-RU" sz="2000" dirty="0" err="1">
                <a:latin typeface="+mn-lt"/>
              </a:rPr>
              <a:t>бир</a:t>
            </a:r>
            <a:r>
              <a:rPr lang="ru-RU" sz="2000" dirty="0">
                <a:latin typeface="+mn-lt"/>
              </a:rPr>
              <a:t> </a:t>
            </a:r>
            <a:r>
              <a:rPr lang="ru-RU" sz="2000" dirty="0" err="1">
                <a:latin typeface="+mn-lt"/>
              </a:rPr>
              <a:t>нуқтадан</a:t>
            </a:r>
            <a:r>
              <a:rPr lang="ru-RU" sz="2000" dirty="0">
                <a:latin typeface="+mn-lt"/>
              </a:rPr>
              <a:t> </a:t>
            </a:r>
            <a:r>
              <a:rPr lang="ru-RU" sz="2000" dirty="0" err="1">
                <a:latin typeface="+mn-lt"/>
              </a:rPr>
              <a:t>эмас</a:t>
            </a:r>
            <a:r>
              <a:rPr lang="ru-RU" sz="2000" dirty="0">
                <a:latin typeface="+mn-lt"/>
              </a:rPr>
              <a:t>, балки </a:t>
            </a:r>
            <a:r>
              <a:rPr lang="ru-RU" sz="2000" dirty="0" err="1">
                <a:latin typeface="+mn-lt"/>
              </a:rPr>
              <a:t>хажмда</a:t>
            </a:r>
            <a:r>
              <a:rPr lang="ru-RU" sz="2000" dirty="0">
                <a:latin typeface="+mn-lt"/>
              </a:rPr>
              <a:t> </a:t>
            </a:r>
            <a:r>
              <a:rPr lang="ru-RU" sz="2000" dirty="0" err="1">
                <a:latin typeface="+mn-lt"/>
              </a:rPr>
              <a:t>ўлчаниши</a:t>
            </a:r>
            <a:r>
              <a:rPr lang="ru-RU" sz="2000" dirty="0">
                <a:latin typeface="+mn-lt"/>
              </a:rPr>
              <a:t>, </a:t>
            </a:r>
            <a:r>
              <a:rPr lang="ru-RU" sz="2000" dirty="0" err="1">
                <a:latin typeface="+mn-lt"/>
              </a:rPr>
              <a:t>иссиқлик</a:t>
            </a:r>
            <a:r>
              <a:rPr lang="ru-RU" sz="2000" dirty="0">
                <a:latin typeface="+mn-lt"/>
              </a:rPr>
              <a:t> </a:t>
            </a:r>
            <a:r>
              <a:rPr lang="ru-RU" sz="2000" dirty="0" err="1">
                <a:latin typeface="+mn-lt"/>
              </a:rPr>
              <a:t>инерциясининг</a:t>
            </a:r>
            <a:r>
              <a:rPr lang="ru-RU" sz="2000" dirty="0">
                <a:latin typeface="+mn-lt"/>
              </a:rPr>
              <a:t> </a:t>
            </a:r>
            <a:r>
              <a:rPr lang="ru-RU" sz="2000" dirty="0" err="1">
                <a:latin typeface="+mn-lt"/>
              </a:rPr>
              <a:t>катталиги</a:t>
            </a:r>
            <a:r>
              <a:rPr lang="ru-RU" sz="2000" dirty="0">
                <a:latin typeface="+mn-lt"/>
              </a:rPr>
              <a:t> </a:t>
            </a:r>
            <a:r>
              <a:rPr lang="ru-RU" sz="2000" dirty="0" err="1">
                <a:latin typeface="+mn-lt"/>
              </a:rPr>
              <a:t>ва</a:t>
            </a:r>
            <a:r>
              <a:rPr lang="ru-RU" sz="2000" dirty="0">
                <a:latin typeface="+mn-lt"/>
              </a:rPr>
              <a:t> </a:t>
            </a:r>
            <a:r>
              <a:rPr lang="ru-RU" sz="2000" dirty="0" err="1">
                <a:latin typeface="+mn-lt"/>
              </a:rPr>
              <a:t>ўлчов</a:t>
            </a:r>
            <a:r>
              <a:rPr lang="ru-RU" sz="2000" dirty="0">
                <a:latin typeface="+mn-lt"/>
              </a:rPr>
              <a:t> </a:t>
            </a:r>
            <a:r>
              <a:rPr lang="ru-RU" sz="2000" dirty="0" err="1">
                <a:latin typeface="+mn-lt"/>
              </a:rPr>
              <a:t>кўрсатгичларини</a:t>
            </a:r>
            <a:r>
              <a:rPr lang="ru-RU" sz="2000" dirty="0">
                <a:latin typeface="+mn-lt"/>
              </a:rPr>
              <a:t> </a:t>
            </a:r>
            <a:r>
              <a:rPr lang="ru-RU" sz="2000" dirty="0" err="1">
                <a:latin typeface="+mn-lt"/>
              </a:rPr>
              <a:t>масофага</a:t>
            </a:r>
            <a:r>
              <a:rPr lang="ru-RU" sz="2000" dirty="0">
                <a:latin typeface="+mn-lt"/>
              </a:rPr>
              <a:t> </a:t>
            </a:r>
            <a:r>
              <a:rPr lang="ru-RU" sz="2000" dirty="0" err="1">
                <a:latin typeface="+mn-lt"/>
              </a:rPr>
              <a:t>узатиш</a:t>
            </a:r>
            <a:r>
              <a:rPr lang="ru-RU" sz="2000" dirty="0">
                <a:latin typeface="+mn-lt"/>
              </a:rPr>
              <a:t> </a:t>
            </a:r>
            <a:r>
              <a:rPr lang="ru-RU" sz="2000" dirty="0" err="1">
                <a:latin typeface="+mn-lt"/>
              </a:rPr>
              <a:t>мумкин</a:t>
            </a:r>
            <a:r>
              <a:rPr lang="ru-RU" sz="2000" dirty="0">
                <a:latin typeface="+mn-lt"/>
              </a:rPr>
              <a:t> </a:t>
            </a:r>
            <a:r>
              <a:rPr lang="ru-RU" sz="2000" dirty="0" err="1">
                <a:latin typeface="+mn-lt"/>
              </a:rPr>
              <a:t>эмаслиги</a:t>
            </a:r>
            <a:r>
              <a:rPr lang="ru-RU" sz="2000" dirty="0">
                <a:latin typeface="+mn-lt"/>
              </a:rPr>
              <a:t> </a:t>
            </a:r>
            <a:r>
              <a:rPr lang="ru-RU" sz="2000" dirty="0" err="1">
                <a:latin typeface="+mn-lt"/>
              </a:rPr>
              <a:t>каби</a:t>
            </a:r>
            <a:r>
              <a:rPr lang="ru-RU" sz="2000" dirty="0">
                <a:latin typeface="+mn-lt"/>
              </a:rPr>
              <a:t> </a:t>
            </a:r>
            <a:r>
              <a:rPr lang="ru-RU" sz="2000" dirty="0" err="1">
                <a:latin typeface="+mn-lt"/>
              </a:rPr>
              <a:t>хусусиятлари</a:t>
            </a:r>
            <a:r>
              <a:rPr lang="ru-RU" sz="2000" dirty="0">
                <a:latin typeface="+mn-lt"/>
              </a:rPr>
              <a:t> </a:t>
            </a:r>
            <a:r>
              <a:rPr lang="ru-RU" sz="2000" dirty="0" err="1">
                <a:latin typeface="+mn-lt"/>
              </a:rPr>
              <a:t>уларнинг</a:t>
            </a:r>
            <a:r>
              <a:rPr lang="ru-RU" sz="2000" dirty="0">
                <a:latin typeface="+mn-lt"/>
              </a:rPr>
              <a:t> </a:t>
            </a:r>
            <a:r>
              <a:rPr lang="ru-RU" sz="2000" dirty="0" err="1">
                <a:latin typeface="+mn-lt"/>
              </a:rPr>
              <a:t>камчиликларидир</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8831559" y="92621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021128094"/>
              </p:ext>
            </p:extLst>
          </p:nvPr>
        </p:nvGraphicFramePr>
        <p:xfrm>
          <a:off x="8831559" y="926214"/>
          <a:ext cx="1771650" cy="2647950"/>
        </p:xfrm>
        <a:graphic>
          <a:graphicData uri="http://schemas.openxmlformats.org/presentationml/2006/ole">
            <mc:AlternateContent xmlns:mc="http://schemas.openxmlformats.org/markup-compatibility/2006">
              <mc:Choice xmlns:v="urn:schemas-microsoft-com:vml" Requires="v">
                <p:oleObj spid="_x0000_s3077" name="Picture" r:id="rId5" imgW="1772412" imgH="2648712" progId="Word.Picture.8">
                  <p:embed/>
                </p:oleObj>
              </mc:Choice>
              <mc:Fallback>
                <p:oleObj name="Picture" r:id="rId5" imgW="1772412" imgH="2648712" progId="Word.Picture.8">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31559" y="926214"/>
                        <a:ext cx="1771650" cy="26479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Таблица 6"/>
          <p:cNvGraphicFramePr>
            <a:graphicFrameLocks noGrp="1"/>
          </p:cNvGraphicFramePr>
          <p:nvPr>
            <p:extLst>
              <p:ext uri="{D42A27DB-BD31-4B8C-83A1-F6EECF244321}">
                <p14:modId xmlns:p14="http://schemas.microsoft.com/office/powerpoint/2010/main" val="1851943301"/>
              </p:ext>
            </p:extLst>
          </p:nvPr>
        </p:nvGraphicFramePr>
        <p:xfrm>
          <a:off x="8108830" y="3574164"/>
          <a:ext cx="3077502" cy="2208276"/>
        </p:xfrm>
        <a:graphic>
          <a:graphicData uri="http://schemas.openxmlformats.org/drawingml/2006/table">
            <a:tbl>
              <a:tblPr>
                <a:tableStyleId>{5C22544A-7EE6-4342-B048-85BDC9FD1C3A}</a:tableStyleId>
              </a:tblPr>
              <a:tblGrid>
                <a:gridCol w="3077502">
                  <a:extLst>
                    <a:ext uri="{9D8B030D-6E8A-4147-A177-3AD203B41FA5}">
                      <a16:colId xmlns:a16="http://schemas.microsoft.com/office/drawing/2014/main" val="2943089816"/>
                    </a:ext>
                  </a:extLst>
                </a:gridCol>
              </a:tblGrid>
              <a:tr h="1034723">
                <a:tc>
                  <a:txBody>
                    <a:bodyPr/>
                    <a:lstStyle/>
                    <a:p>
                      <a:pPr algn="ctr">
                        <a:lnSpc>
                          <a:spcPct val="115000"/>
                        </a:lnSpc>
                        <a:spcAft>
                          <a:spcPts val="0"/>
                        </a:spcAft>
                      </a:pPr>
                      <a:r>
                        <a:rPr lang="uz-Cyrl-UZ" sz="1800" dirty="0">
                          <a:effectLst/>
                        </a:rPr>
                        <a:t>10.1</a:t>
                      </a:r>
                      <a:r>
                        <a:rPr lang="ru-RU" sz="1800" dirty="0">
                          <a:effectLst/>
                        </a:rPr>
                        <a:t>-</a:t>
                      </a:r>
                      <a:r>
                        <a:rPr lang="ru-RU" sz="1800" dirty="0" err="1">
                          <a:effectLst/>
                        </a:rPr>
                        <a:t>расм</a:t>
                      </a:r>
                      <a:r>
                        <a:rPr lang="ru-RU" sz="1800" dirty="0">
                          <a:effectLst/>
                        </a:rPr>
                        <a:t>.  </a:t>
                      </a:r>
                      <a:r>
                        <a:rPr lang="ru-RU" sz="1800" dirty="0" err="1">
                          <a:effectLst/>
                        </a:rPr>
                        <a:t>Дилатометрик</a:t>
                      </a:r>
                      <a:r>
                        <a:rPr lang="ru-RU" sz="1800" dirty="0">
                          <a:effectLst/>
                        </a:rPr>
                        <a:t> </a:t>
                      </a:r>
                      <a:r>
                        <a:rPr lang="ru-RU" sz="1800" dirty="0" err="1">
                          <a:effectLst/>
                        </a:rPr>
                        <a:t>термометрнинг</a:t>
                      </a:r>
                      <a:r>
                        <a:rPr lang="ru-RU" sz="1800" dirty="0">
                          <a:effectLst/>
                        </a:rPr>
                        <a:t> </a:t>
                      </a:r>
                      <a:r>
                        <a:rPr lang="ru-RU" sz="1800" dirty="0" err="1">
                          <a:effectLst/>
                        </a:rPr>
                        <a:t>тузилиши</a:t>
                      </a:r>
                      <a:r>
                        <a:rPr lang="ru-RU" sz="1800" dirty="0">
                          <a:effectLst/>
                        </a:rPr>
                        <a:t>: 1-стержен; 2-найча; 3-корпус; 4-шайн; 5-шкала; 6-мил; 7-тишли сектор; 8-тортқи; 9-пружина</a:t>
                      </a:r>
                      <a:endParaRPr lang="ru-RU"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tc>
                <a:extLst>
                  <a:ext uri="{0D108BD9-81ED-4DB2-BD59-A6C34878D82A}">
                    <a16:rowId xmlns:a16="http://schemas.microsoft.com/office/drawing/2014/main" val="2986042288"/>
                  </a:ext>
                </a:extLst>
              </a:tr>
            </a:tbl>
          </a:graphicData>
        </a:graphic>
      </p:graphicFrame>
      <p:pic>
        <p:nvPicPr>
          <p:cNvPr id="8" name="11.10">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445240" y="146493"/>
            <a:ext cx="609600" cy="609600"/>
          </a:xfrm>
          <a:prstGeom prst="rect">
            <a:avLst/>
          </a:prstGeom>
        </p:spPr>
      </p:pic>
    </p:spTree>
    <p:extLst>
      <p:ext uri="{BB962C8B-B14F-4D97-AF65-F5344CB8AC3E}">
        <p14:creationId xmlns:p14="http://schemas.microsoft.com/office/powerpoint/2010/main" val="2841828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83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Autofit/>
          </a:bodyPr>
          <a:lstStyle/>
          <a:p>
            <a:pPr algn="r"/>
            <a:r>
              <a:rPr lang="uz-Cyrl-UZ" sz="2000" b="1" dirty="0"/>
              <a:t>Дилатометрик ва биметалли 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11</a:t>
            </a:fld>
            <a:endParaRPr lang="en-US" dirty="0"/>
          </a:p>
        </p:txBody>
      </p:sp>
      <p:sp>
        <p:nvSpPr>
          <p:cNvPr id="14" name="Rectangle 8"/>
          <p:cNvSpPr>
            <a:spLocks noGrp="1" noChangeArrowheads="1"/>
          </p:cNvSpPr>
          <p:nvPr>
            <p:ph idx="1"/>
          </p:nvPr>
        </p:nvSpPr>
        <p:spPr bwMode="auto">
          <a:xfrm>
            <a:off x="0" y="1233567"/>
            <a:ext cx="7867291" cy="50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r>
              <a:rPr lang="ru-RU" dirty="0" err="1">
                <a:latin typeface="+mn-lt"/>
              </a:rPr>
              <a:t>Пластинкалар</a:t>
            </a:r>
            <a:r>
              <a:rPr lang="ru-RU" dirty="0">
                <a:latin typeface="+mn-lt"/>
              </a:rPr>
              <a:t> </a:t>
            </a:r>
            <a:r>
              <a:rPr lang="ru-RU" dirty="0" err="1">
                <a:latin typeface="+mn-lt"/>
              </a:rPr>
              <a:t>бир-бирига</a:t>
            </a:r>
            <a:r>
              <a:rPr lang="ru-RU" dirty="0">
                <a:latin typeface="+mn-lt"/>
              </a:rPr>
              <a:t> </a:t>
            </a:r>
            <a:r>
              <a:rPr lang="ru-RU" dirty="0" err="1">
                <a:latin typeface="+mn-lt"/>
              </a:rPr>
              <a:t>нисбатан</a:t>
            </a:r>
            <a:r>
              <a:rPr lang="ru-RU" dirty="0">
                <a:latin typeface="+mn-lt"/>
              </a:rPr>
              <a:t> </a:t>
            </a:r>
            <a:r>
              <a:rPr lang="ru-RU" dirty="0" err="1">
                <a:latin typeface="+mn-lt"/>
              </a:rPr>
              <a:t>силжий</a:t>
            </a:r>
            <a:r>
              <a:rPr lang="ru-RU" dirty="0">
                <a:latin typeface="+mn-lt"/>
              </a:rPr>
              <a:t> </a:t>
            </a:r>
            <a:r>
              <a:rPr lang="ru-RU" dirty="0" err="1">
                <a:latin typeface="+mn-lt"/>
              </a:rPr>
              <a:t>олмаганлиги</a:t>
            </a:r>
            <a:r>
              <a:rPr lang="ru-RU" dirty="0">
                <a:latin typeface="+mn-lt"/>
              </a:rPr>
              <a:t> </a:t>
            </a:r>
            <a:r>
              <a:rPr lang="ru-RU" dirty="0" err="1">
                <a:latin typeface="+mn-lt"/>
              </a:rPr>
              <a:t>сабабли</a:t>
            </a:r>
            <a:r>
              <a:rPr lang="ru-RU" dirty="0">
                <a:latin typeface="+mn-lt"/>
              </a:rPr>
              <a:t> пружина </a:t>
            </a:r>
            <a:r>
              <a:rPr lang="ru-RU" dirty="0" err="1">
                <a:latin typeface="+mn-lt"/>
              </a:rPr>
              <a:t>иссиқликдан</a:t>
            </a:r>
            <a:r>
              <a:rPr lang="ru-RU" dirty="0">
                <a:latin typeface="+mn-lt"/>
              </a:rPr>
              <a:t> </a:t>
            </a:r>
            <a:r>
              <a:rPr lang="ru-RU" dirty="0" err="1">
                <a:latin typeface="+mn-lt"/>
              </a:rPr>
              <a:t>кенгайиш</a:t>
            </a:r>
            <a:r>
              <a:rPr lang="ru-RU" dirty="0">
                <a:latin typeface="+mn-lt"/>
              </a:rPr>
              <a:t> </a:t>
            </a:r>
            <a:r>
              <a:rPr lang="ru-RU" dirty="0" err="1">
                <a:latin typeface="+mn-lt"/>
              </a:rPr>
              <a:t>коэффициенти</a:t>
            </a:r>
            <a:r>
              <a:rPr lang="ru-RU" dirty="0">
                <a:latin typeface="+mn-lt"/>
              </a:rPr>
              <a:t> </a:t>
            </a:r>
            <a:r>
              <a:rPr lang="ru-RU" dirty="0" err="1">
                <a:latin typeface="+mn-lt"/>
              </a:rPr>
              <a:t>кам</a:t>
            </a:r>
            <a:r>
              <a:rPr lang="ru-RU" dirty="0">
                <a:latin typeface="+mn-lt"/>
              </a:rPr>
              <a:t> </a:t>
            </a:r>
            <a:r>
              <a:rPr lang="ru-RU" dirty="0" err="1">
                <a:latin typeface="+mn-lt"/>
              </a:rPr>
              <a:t>бўлган</a:t>
            </a:r>
            <a:r>
              <a:rPr lang="ru-RU" dirty="0">
                <a:latin typeface="+mn-lt"/>
              </a:rPr>
              <a:t> пластинка </a:t>
            </a:r>
            <a:r>
              <a:rPr lang="ru-RU" dirty="0" err="1">
                <a:latin typeface="+mn-lt"/>
              </a:rPr>
              <a:t>томонга</a:t>
            </a:r>
            <a:r>
              <a:rPr lang="ru-RU" dirty="0">
                <a:latin typeface="+mn-lt"/>
              </a:rPr>
              <a:t> </a:t>
            </a:r>
            <a:r>
              <a:rPr lang="ru-RU" dirty="0" err="1">
                <a:latin typeface="+mn-lt"/>
              </a:rPr>
              <a:t>оғади</a:t>
            </a:r>
            <a:r>
              <a:rPr lang="ru-RU" dirty="0">
                <a:latin typeface="+mn-lt"/>
              </a:rPr>
              <a:t>. </a:t>
            </a:r>
          </a:p>
          <a:p>
            <a:pPr algn="just"/>
            <a:r>
              <a:rPr lang="uz-Cyrl-UZ" dirty="0">
                <a:latin typeface="+mn-lt"/>
              </a:rPr>
              <a:t>Пластинкаларда иссиқликдан узайишнинг харорат коэффициентлари бир-бириникидан қанча фарқ қилса, пружинанинг харорат ўзгаришидаги оғиши шунча кўп бўлади. 3-расмда ясси пластинкали биметалл термометрнинг тузилиш схемаси кўрсатилган. </a:t>
            </a:r>
            <a:r>
              <a:rPr lang="ru-RU" dirty="0" err="1">
                <a:latin typeface="+mn-lt"/>
              </a:rPr>
              <a:t>Хароратнинг</a:t>
            </a:r>
            <a:r>
              <a:rPr lang="ru-RU" dirty="0">
                <a:latin typeface="+mn-lt"/>
              </a:rPr>
              <a:t> </a:t>
            </a:r>
            <a:r>
              <a:rPr lang="ru-RU" dirty="0" err="1">
                <a:latin typeface="+mn-lt"/>
              </a:rPr>
              <a:t>ортиши</a:t>
            </a:r>
            <a:r>
              <a:rPr lang="ru-RU" dirty="0">
                <a:latin typeface="+mn-lt"/>
              </a:rPr>
              <a:t> </a:t>
            </a:r>
            <a:r>
              <a:rPr lang="ru-RU" dirty="0" err="1">
                <a:latin typeface="+mn-lt"/>
              </a:rPr>
              <a:t>билан</a:t>
            </a:r>
            <a:r>
              <a:rPr lang="ru-RU" dirty="0">
                <a:latin typeface="+mn-lt"/>
              </a:rPr>
              <a:t> биметалл </a:t>
            </a:r>
            <a:r>
              <a:rPr lang="ru-RU" dirty="0" err="1">
                <a:latin typeface="+mn-lt"/>
              </a:rPr>
              <a:t>пластинали</a:t>
            </a:r>
            <a:r>
              <a:rPr lang="ru-RU" dirty="0">
                <a:latin typeface="+mn-lt"/>
              </a:rPr>
              <a:t> пружина 1 </a:t>
            </a:r>
            <a:r>
              <a:rPr lang="ru-RU" dirty="0" err="1">
                <a:latin typeface="+mn-lt"/>
              </a:rPr>
              <a:t>пастга</a:t>
            </a:r>
            <a:r>
              <a:rPr lang="ru-RU" dirty="0">
                <a:latin typeface="+mn-lt"/>
              </a:rPr>
              <a:t> </a:t>
            </a:r>
            <a:r>
              <a:rPr lang="ru-RU" dirty="0" err="1">
                <a:latin typeface="+mn-lt"/>
              </a:rPr>
              <a:t>эгилади</a:t>
            </a:r>
            <a:r>
              <a:rPr lang="ru-RU" dirty="0">
                <a:latin typeface="+mn-lt"/>
              </a:rPr>
              <a:t>. </a:t>
            </a:r>
            <a:r>
              <a:rPr lang="ru-RU" dirty="0" err="1">
                <a:latin typeface="+mn-lt"/>
              </a:rPr>
              <a:t>Тортқи</a:t>
            </a:r>
            <a:r>
              <a:rPr lang="ru-RU" dirty="0">
                <a:latin typeface="+mn-lt"/>
              </a:rPr>
              <a:t> 2 мил 4 ни </a:t>
            </a:r>
            <a:r>
              <a:rPr lang="ru-RU" dirty="0" err="1">
                <a:latin typeface="+mn-lt"/>
              </a:rPr>
              <a:t>ўқ</a:t>
            </a:r>
            <a:r>
              <a:rPr lang="ru-RU" dirty="0">
                <a:latin typeface="+mn-lt"/>
              </a:rPr>
              <a:t> 3 </a:t>
            </a:r>
            <a:r>
              <a:rPr lang="ru-RU" dirty="0" err="1">
                <a:latin typeface="+mn-lt"/>
              </a:rPr>
              <a:t>атрофида</a:t>
            </a:r>
            <a:r>
              <a:rPr lang="ru-RU" dirty="0">
                <a:latin typeface="+mn-lt"/>
              </a:rPr>
              <a:t> </a:t>
            </a:r>
            <a:r>
              <a:rPr lang="ru-RU" dirty="0" err="1">
                <a:latin typeface="+mn-lt"/>
              </a:rPr>
              <a:t>айлантиради</a:t>
            </a:r>
            <a:r>
              <a:rPr lang="ru-RU" dirty="0">
                <a:latin typeface="+mn-lt"/>
              </a:rPr>
              <a:t>. Мил шкала 5 да </a:t>
            </a:r>
            <a:r>
              <a:rPr lang="ru-RU" dirty="0" err="1">
                <a:latin typeface="+mn-lt"/>
              </a:rPr>
              <a:t>ўлчанаётган</a:t>
            </a:r>
            <a:r>
              <a:rPr lang="ru-RU" dirty="0">
                <a:latin typeface="+mn-lt"/>
              </a:rPr>
              <a:t> </a:t>
            </a:r>
            <a:r>
              <a:rPr lang="ru-RU" dirty="0" err="1">
                <a:latin typeface="+mn-lt"/>
              </a:rPr>
              <a:t>харорат</a:t>
            </a:r>
            <a:r>
              <a:rPr lang="ru-RU" dirty="0">
                <a:latin typeface="+mn-lt"/>
              </a:rPr>
              <a:t> </a:t>
            </a:r>
            <a:r>
              <a:rPr lang="ru-RU" dirty="0" err="1">
                <a:latin typeface="+mn-lt"/>
              </a:rPr>
              <a:t>қийматини</a:t>
            </a:r>
            <a:r>
              <a:rPr lang="ru-RU" dirty="0">
                <a:latin typeface="+mn-lt"/>
              </a:rPr>
              <a:t> </a:t>
            </a:r>
            <a:r>
              <a:rPr lang="ru-RU" dirty="0" err="1">
                <a:latin typeface="+mn-lt"/>
              </a:rPr>
              <a:t>кўрсатади</a:t>
            </a:r>
            <a:r>
              <a:rPr lang="ru-RU" dirty="0" smtClean="0">
                <a:latin typeface="+mn-lt"/>
              </a:rPr>
              <a:t>.</a:t>
            </a:r>
          </a:p>
          <a:p>
            <a:pPr algn="just"/>
            <a:r>
              <a:rPr lang="uz-Latn-UZ" dirty="0">
                <a:latin typeface="+mn-lt"/>
              </a:rPr>
              <a:t>Биметалл пластинка қўлланилганда, ўлчашнинг юқори чегараси пастки пластинканинг эластиклик чегараси билан белгиланади. Сезгир элементлар сифатида ёйсимон ёки винтсимон спираллар қўлланилади. </a:t>
            </a:r>
            <a:endParaRPr lang="ru-RU" dirty="0">
              <a:latin typeface="+mn-lt"/>
            </a:endParaRPr>
          </a:p>
          <a:p>
            <a:pPr algn="just"/>
            <a:r>
              <a:rPr lang="ru-RU" dirty="0">
                <a:latin typeface="+mn-lt"/>
              </a:rPr>
              <a:t>Биметалл </a:t>
            </a:r>
            <a:r>
              <a:rPr lang="ru-RU" dirty="0" err="1">
                <a:latin typeface="+mn-lt"/>
              </a:rPr>
              <a:t>термометрлар</a:t>
            </a:r>
            <a:r>
              <a:rPr lang="ru-RU" dirty="0">
                <a:latin typeface="+mn-lt"/>
              </a:rPr>
              <a:t> </a:t>
            </a:r>
            <a:r>
              <a:rPr lang="ru-RU" dirty="0" err="1">
                <a:latin typeface="+mn-lt"/>
              </a:rPr>
              <a:t>билан</a:t>
            </a:r>
            <a:r>
              <a:rPr lang="ru-RU" dirty="0">
                <a:latin typeface="+mn-lt"/>
              </a:rPr>
              <a:t> </a:t>
            </a:r>
            <a:r>
              <a:rPr lang="ru-RU" dirty="0" err="1">
                <a:latin typeface="+mn-lt"/>
              </a:rPr>
              <a:t>хароратни</a:t>
            </a:r>
            <a:r>
              <a:rPr lang="ru-RU" dirty="0">
                <a:latin typeface="+mn-lt"/>
              </a:rPr>
              <a:t> -150</a:t>
            </a:r>
            <a:r>
              <a:rPr lang="ru-RU" baseline="30000" dirty="0">
                <a:latin typeface="+mn-lt"/>
              </a:rPr>
              <a:t>0</a:t>
            </a:r>
            <a:r>
              <a:rPr lang="ru-RU" dirty="0">
                <a:latin typeface="+mn-lt"/>
              </a:rPr>
              <a:t>С дан +700</a:t>
            </a:r>
            <a:r>
              <a:rPr lang="ru-RU" baseline="30000" dirty="0">
                <a:latin typeface="+mn-lt"/>
              </a:rPr>
              <a:t>0</a:t>
            </a:r>
            <a:r>
              <a:rPr lang="ru-RU" dirty="0">
                <a:latin typeface="+mn-lt"/>
              </a:rPr>
              <a:t>С </a:t>
            </a:r>
            <a:r>
              <a:rPr lang="ru-RU" dirty="0" err="1">
                <a:latin typeface="+mn-lt"/>
              </a:rPr>
              <a:t>гача</a:t>
            </a:r>
            <a:r>
              <a:rPr lang="ru-RU" dirty="0">
                <a:latin typeface="+mn-lt"/>
              </a:rPr>
              <a:t> </a:t>
            </a:r>
            <a:r>
              <a:rPr lang="ru-RU" dirty="0" err="1">
                <a:latin typeface="+mn-lt"/>
              </a:rPr>
              <a:t>бўлган</a:t>
            </a:r>
            <a:r>
              <a:rPr lang="ru-RU" dirty="0">
                <a:latin typeface="+mn-lt"/>
              </a:rPr>
              <a:t> </a:t>
            </a:r>
            <a:r>
              <a:rPr lang="ru-RU" dirty="0" err="1">
                <a:latin typeface="+mn-lt"/>
              </a:rPr>
              <a:t>оралиқда</a:t>
            </a:r>
            <a:r>
              <a:rPr lang="ru-RU" dirty="0">
                <a:latin typeface="+mn-lt"/>
              </a:rPr>
              <a:t> </a:t>
            </a:r>
            <a:r>
              <a:rPr lang="ru-RU" dirty="0" err="1">
                <a:latin typeface="+mn-lt"/>
              </a:rPr>
              <a:t>ўлчаш</a:t>
            </a:r>
            <a:r>
              <a:rPr lang="ru-RU" dirty="0">
                <a:latin typeface="+mn-lt"/>
              </a:rPr>
              <a:t> </a:t>
            </a:r>
            <a:r>
              <a:rPr lang="ru-RU" dirty="0" err="1">
                <a:latin typeface="+mn-lt"/>
              </a:rPr>
              <a:t>мумкин</a:t>
            </a:r>
            <a:r>
              <a:rPr lang="ru-RU" dirty="0">
                <a:latin typeface="+mn-lt"/>
              </a:rPr>
              <a:t>, </a:t>
            </a:r>
            <a:r>
              <a:rPr lang="ru-RU" dirty="0" err="1">
                <a:latin typeface="+mn-lt"/>
              </a:rPr>
              <a:t>ўлчаш</a:t>
            </a:r>
            <a:r>
              <a:rPr lang="ru-RU" dirty="0">
                <a:latin typeface="+mn-lt"/>
              </a:rPr>
              <a:t> </a:t>
            </a:r>
            <a:r>
              <a:rPr lang="ru-RU" dirty="0" err="1">
                <a:latin typeface="+mn-lt"/>
              </a:rPr>
              <a:t>хатолиги</a:t>
            </a:r>
            <a:r>
              <a:rPr lang="ru-RU" dirty="0">
                <a:latin typeface="+mn-lt"/>
              </a:rPr>
              <a:t> 1 ... 1,5% </a:t>
            </a:r>
            <a:r>
              <a:rPr lang="ru-RU" dirty="0" err="1">
                <a:latin typeface="+mn-lt"/>
              </a:rPr>
              <a:t>бўлади</a:t>
            </a:r>
            <a:r>
              <a:rPr lang="ru-RU" dirty="0">
                <a:latin typeface="+mn-lt"/>
              </a:rPr>
              <a:t>. </a:t>
            </a:r>
            <a:r>
              <a:rPr lang="ru-RU" dirty="0" err="1">
                <a:latin typeface="+mn-lt"/>
              </a:rPr>
              <a:t>Бу</a:t>
            </a:r>
            <a:r>
              <a:rPr lang="ru-RU" dirty="0">
                <a:latin typeface="+mn-lt"/>
              </a:rPr>
              <a:t> </a:t>
            </a:r>
            <a:r>
              <a:rPr lang="ru-RU" dirty="0" err="1">
                <a:latin typeface="+mn-lt"/>
              </a:rPr>
              <a:t>турдаги</a:t>
            </a:r>
            <a:r>
              <a:rPr lang="ru-RU" dirty="0">
                <a:latin typeface="+mn-lt"/>
              </a:rPr>
              <a:t> </a:t>
            </a:r>
            <a:r>
              <a:rPr lang="ru-RU" dirty="0" err="1">
                <a:latin typeface="+mn-lt"/>
              </a:rPr>
              <a:t>термометрлардан</a:t>
            </a:r>
            <a:r>
              <a:rPr lang="ru-RU" dirty="0">
                <a:latin typeface="+mn-lt"/>
              </a:rPr>
              <a:t> </a:t>
            </a:r>
            <a:r>
              <a:rPr lang="ru-RU" dirty="0" err="1">
                <a:latin typeface="+mn-lt"/>
              </a:rPr>
              <a:t>хароратни</a:t>
            </a:r>
            <a:r>
              <a:rPr lang="ru-RU" dirty="0">
                <a:latin typeface="+mn-lt"/>
              </a:rPr>
              <a:t> </a:t>
            </a:r>
            <a:r>
              <a:rPr lang="ru-RU" dirty="0" err="1">
                <a:latin typeface="+mn-lt"/>
              </a:rPr>
              <a:t>махлум</a:t>
            </a:r>
            <a:r>
              <a:rPr lang="ru-RU" dirty="0">
                <a:latin typeface="+mn-lt"/>
              </a:rPr>
              <a:t> </a:t>
            </a:r>
            <a:r>
              <a:rPr lang="ru-RU" dirty="0" err="1">
                <a:latin typeface="+mn-lt"/>
              </a:rPr>
              <a:t>даражада</a:t>
            </a:r>
            <a:r>
              <a:rPr lang="ru-RU" dirty="0">
                <a:latin typeface="+mn-lt"/>
              </a:rPr>
              <a:t> автоматик </a:t>
            </a:r>
            <a:r>
              <a:rPr lang="ru-RU" dirty="0" err="1">
                <a:latin typeface="+mn-lt"/>
              </a:rPr>
              <a:t>равишда</a:t>
            </a:r>
            <a:r>
              <a:rPr lang="ru-RU" dirty="0">
                <a:latin typeface="+mn-lt"/>
              </a:rPr>
              <a:t> </a:t>
            </a:r>
            <a:r>
              <a:rPr lang="ru-RU" dirty="0" err="1">
                <a:latin typeface="+mn-lt"/>
              </a:rPr>
              <a:t>сақлашда</a:t>
            </a:r>
            <a:r>
              <a:rPr lang="ru-RU" dirty="0">
                <a:latin typeface="+mn-lt"/>
              </a:rPr>
              <a:t> </a:t>
            </a:r>
            <a:r>
              <a:rPr lang="ru-RU" dirty="0" err="1">
                <a:latin typeface="+mn-lt"/>
              </a:rPr>
              <a:t>ва</a:t>
            </a:r>
            <a:r>
              <a:rPr lang="ru-RU" dirty="0">
                <a:latin typeface="+mn-lt"/>
              </a:rPr>
              <a:t> </a:t>
            </a:r>
            <a:r>
              <a:rPr lang="ru-RU" dirty="0" err="1">
                <a:latin typeface="+mn-lt"/>
              </a:rPr>
              <a:t>сигнализацияда</a:t>
            </a:r>
            <a:r>
              <a:rPr lang="ru-RU" dirty="0">
                <a:latin typeface="+mn-lt"/>
              </a:rPr>
              <a:t> </a:t>
            </a:r>
            <a:r>
              <a:rPr lang="ru-RU" dirty="0" err="1">
                <a:latin typeface="+mn-lt"/>
              </a:rPr>
              <a:t>қўлланилади</a:t>
            </a:r>
            <a:r>
              <a:rPr lang="ru-RU" dirty="0">
                <a:latin typeface="+mn-lt"/>
              </a:rPr>
              <a:t>.</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8831559" y="92621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Таблица 6"/>
          <p:cNvGraphicFramePr>
            <a:graphicFrameLocks noGrp="1"/>
          </p:cNvGraphicFramePr>
          <p:nvPr>
            <p:extLst>
              <p:ext uri="{D42A27DB-BD31-4B8C-83A1-F6EECF244321}">
                <p14:modId xmlns:p14="http://schemas.microsoft.com/office/powerpoint/2010/main" val="3059251844"/>
              </p:ext>
            </p:extLst>
          </p:nvPr>
        </p:nvGraphicFramePr>
        <p:xfrm>
          <a:off x="8108829" y="4459157"/>
          <a:ext cx="3077502" cy="1706880"/>
        </p:xfrm>
        <a:graphic>
          <a:graphicData uri="http://schemas.openxmlformats.org/drawingml/2006/table">
            <a:tbl>
              <a:tblPr>
                <a:tableStyleId>{5C22544A-7EE6-4342-B048-85BDC9FD1C3A}</a:tableStyleId>
              </a:tblPr>
              <a:tblGrid>
                <a:gridCol w="3077502">
                  <a:extLst>
                    <a:ext uri="{9D8B030D-6E8A-4147-A177-3AD203B41FA5}">
                      <a16:colId xmlns:a16="http://schemas.microsoft.com/office/drawing/2014/main" val="2943089816"/>
                    </a:ext>
                  </a:extLst>
                </a:gridCol>
              </a:tblGrid>
              <a:tr h="1034723">
                <a:tc>
                  <a:txBody>
                    <a:bodyPr/>
                    <a:lstStyle/>
                    <a:p>
                      <a:pPr algn="ctr">
                        <a:lnSpc>
                          <a:spcPct val="100000"/>
                        </a:lnSpc>
                        <a:spcAft>
                          <a:spcPts val="0"/>
                        </a:spcAft>
                      </a:pPr>
                      <a:r>
                        <a:rPr lang="uz-Cyrl-UZ" sz="1600" dirty="0" smtClean="0">
                          <a:effectLst/>
                          <a:latin typeface="+mn-lt"/>
                          <a:ea typeface="Calibri" panose="020F0502020204030204" pitchFamily="34" charset="0"/>
                          <a:cs typeface="Times New Roman" panose="02020603050405020304" pitchFamily="18" charset="0"/>
                        </a:rPr>
                        <a:t> 10</a:t>
                      </a:r>
                      <a:r>
                        <a:rPr lang="ru-RU" sz="1600" dirty="0">
                          <a:effectLst/>
                          <a:latin typeface="+mn-lt"/>
                          <a:ea typeface="Calibri" panose="020F0502020204030204" pitchFamily="34" charset="0"/>
                          <a:cs typeface="Times New Roman" panose="02020603050405020304" pitchFamily="18" charset="0"/>
                        </a:rPr>
                        <a:t>.</a:t>
                      </a:r>
                      <a:r>
                        <a:rPr lang="uz-Cyrl-UZ" sz="1600" dirty="0">
                          <a:effectLst/>
                          <a:latin typeface="+mn-lt"/>
                          <a:ea typeface="Calibri" panose="020F0502020204030204" pitchFamily="34" charset="0"/>
                          <a:cs typeface="Times New Roman" panose="02020603050405020304" pitchFamily="18" charset="0"/>
                        </a:rPr>
                        <a:t>2</a:t>
                      </a:r>
                      <a:r>
                        <a:rPr lang="ru-RU" sz="1600" dirty="0">
                          <a:effectLst/>
                          <a:latin typeface="+mn-lt"/>
                          <a:ea typeface="Calibri" panose="020F0502020204030204" pitchFamily="34" charset="0"/>
                          <a:cs typeface="Times New Roman" panose="02020603050405020304" pitchFamily="18" charset="0"/>
                        </a:rPr>
                        <a:t>-</a:t>
                      </a:r>
                      <a:r>
                        <a:rPr lang="ru-RU" sz="1600" dirty="0" err="1">
                          <a:effectLst/>
                          <a:latin typeface="+mn-lt"/>
                          <a:ea typeface="Calibri" panose="020F0502020204030204" pitchFamily="34" charset="0"/>
                          <a:cs typeface="Times New Roman" panose="02020603050405020304" pitchFamily="18" charset="0"/>
                        </a:rPr>
                        <a:t>расм</a:t>
                      </a:r>
                      <a:r>
                        <a:rPr lang="ru-RU" sz="1600" dirty="0">
                          <a:effectLst/>
                          <a:latin typeface="+mn-lt"/>
                          <a:ea typeface="Calibri" panose="020F0502020204030204" pitchFamily="34" charset="0"/>
                          <a:cs typeface="Times New Roman" panose="02020603050405020304" pitchFamily="18" charset="0"/>
                        </a:rPr>
                        <a:t>. </a:t>
                      </a:r>
                      <a:r>
                        <a:rPr lang="ru-RU" sz="1600" dirty="0" err="1">
                          <a:effectLst/>
                          <a:latin typeface="+mn-lt"/>
                          <a:ea typeface="Calibri" panose="020F0502020204030204" pitchFamily="34" charset="0"/>
                          <a:cs typeface="Times New Roman" panose="02020603050405020304" pitchFamily="18" charset="0"/>
                        </a:rPr>
                        <a:t>Ясси</a:t>
                      </a:r>
                      <a:r>
                        <a:rPr lang="ru-RU" sz="1600" dirty="0">
                          <a:effectLst/>
                          <a:latin typeface="+mn-lt"/>
                          <a:ea typeface="Calibri" panose="020F0502020204030204" pitchFamily="34" charset="0"/>
                          <a:cs typeface="Times New Roman" panose="02020603050405020304" pitchFamily="18" charset="0"/>
                        </a:rPr>
                        <a:t> </a:t>
                      </a:r>
                      <a:r>
                        <a:rPr lang="ru-RU" sz="1600" dirty="0" err="1">
                          <a:effectLst/>
                          <a:latin typeface="+mn-lt"/>
                          <a:ea typeface="Calibri" panose="020F0502020204030204" pitchFamily="34" charset="0"/>
                          <a:cs typeface="Times New Roman" panose="02020603050405020304" pitchFamily="18" charset="0"/>
                        </a:rPr>
                        <a:t>пластинкали</a:t>
                      </a:r>
                      <a:r>
                        <a:rPr lang="ru-RU" sz="1600" dirty="0">
                          <a:effectLst/>
                          <a:latin typeface="+mn-lt"/>
                          <a:ea typeface="Calibri" panose="020F0502020204030204" pitchFamily="34" charset="0"/>
                          <a:cs typeface="Times New Roman" panose="02020603050405020304" pitchFamily="18" charset="0"/>
                        </a:rPr>
                        <a:t> </a:t>
                      </a:r>
                      <a:r>
                        <a:rPr lang="ru-RU" sz="1600" dirty="0" err="1">
                          <a:effectLst/>
                          <a:latin typeface="+mn-lt"/>
                          <a:ea typeface="Calibri" panose="020F0502020204030204" pitchFamily="34" charset="0"/>
                          <a:cs typeface="Times New Roman" panose="02020603050405020304" pitchFamily="18" charset="0"/>
                        </a:rPr>
                        <a:t>биметалли</a:t>
                      </a:r>
                      <a:r>
                        <a:rPr lang="ru-RU" sz="1600" dirty="0">
                          <a:effectLst/>
                          <a:latin typeface="+mn-lt"/>
                          <a:ea typeface="Calibri" panose="020F0502020204030204" pitchFamily="34" charset="0"/>
                          <a:cs typeface="Times New Roman" panose="02020603050405020304" pitchFamily="18" charset="0"/>
                        </a:rPr>
                        <a:t> </a:t>
                      </a:r>
                      <a:r>
                        <a:rPr lang="ru-RU" sz="1600" dirty="0" err="1">
                          <a:effectLst/>
                          <a:latin typeface="+mn-lt"/>
                          <a:ea typeface="Calibri" panose="020F0502020204030204" pitchFamily="34" charset="0"/>
                          <a:cs typeface="Times New Roman" panose="02020603050405020304" pitchFamily="18" charset="0"/>
                        </a:rPr>
                        <a:t>термометрнинг</a:t>
                      </a:r>
                      <a:r>
                        <a:rPr lang="ru-RU" sz="1600" dirty="0">
                          <a:effectLst/>
                          <a:latin typeface="+mn-lt"/>
                          <a:ea typeface="Calibri" panose="020F0502020204030204" pitchFamily="34" charset="0"/>
                          <a:cs typeface="Times New Roman" panose="02020603050405020304" pitchFamily="18" charset="0"/>
                        </a:rPr>
                        <a:t> </a:t>
                      </a:r>
                      <a:r>
                        <a:rPr lang="ru-RU" sz="1600" dirty="0" err="1">
                          <a:effectLst/>
                          <a:latin typeface="+mn-lt"/>
                          <a:ea typeface="Calibri" panose="020F0502020204030204" pitchFamily="34" charset="0"/>
                          <a:cs typeface="Times New Roman" panose="02020603050405020304" pitchFamily="18" charset="0"/>
                        </a:rPr>
                        <a:t>тузилиш</a:t>
                      </a:r>
                      <a:r>
                        <a:rPr lang="ru-RU" sz="1600" dirty="0">
                          <a:effectLst/>
                          <a:latin typeface="+mn-lt"/>
                          <a:ea typeface="Calibri" panose="020F0502020204030204" pitchFamily="34" charset="0"/>
                          <a:cs typeface="Times New Roman" panose="02020603050405020304" pitchFamily="18" charset="0"/>
                        </a:rPr>
                        <a:t> </a:t>
                      </a:r>
                      <a:r>
                        <a:rPr lang="ru-RU" sz="1600" dirty="0" err="1">
                          <a:effectLst/>
                          <a:latin typeface="+mn-lt"/>
                          <a:ea typeface="Calibri" panose="020F0502020204030204" pitchFamily="34" charset="0"/>
                          <a:cs typeface="Times New Roman" panose="02020603050405020304" pitchFamily="18" charset="0"/>
                        </a:rPr>
                        <a:t>схемаси</a:t>
                      </a:r>
                      <a:r>
                        <a:rPr lang="ru-RU" sz="1600" dirty="0">
                          <a:effectLst/>
                          <a:latin typeface="+mn-lt"/>
                          <a:ea typeface="Calibri" panose="020F0502020204030204" pitchFamily="34" charset="0"/>
                          <a:cs typeface="Times New Roman" panose="02020603050405020304" pitchFamily="18" charset="0"/>
                        </a:rPr>
                        <a:t>: </a:t>
                      </a:r>
                      <a:r>
                        <a:rPr lang="ru-RU" sz="1600" dirty="0" smtClean="0">
                          <a:effectLst/>
                          <a:latin typeface="+mn-lt"/>
                          <a:ea typeface="Calibri" panose="020F0502020204030204" pitchFamily="34" charset="0"/>
                          <a:cs typeface="Times New Roman" panose="02020603050405020304" pitchFamily="18" charset="0"/>
                        </a:rPr>
                        <a:t>                   1-биметалл </a:t>
                      </a:r>
                      <a:r>
                        <a:rPr lang="ru-RU" sz="1600" dirty="0" err="1">
                          <a:effectLst/>
                          <a:latin typeface="+mn-lt"/>
                          <a:ea typeface="Calibri" panose="020F0502020204030204" pitchFamily="34" charset="0"/>
                          <a:cs typeface="Times New Roman" panose="02020603050405020304" pitchFamily="18" charset="0"/>
                        </a:rPr>
                        <a:t>пластинали</a:t>
                      </a:r>
                      <a:r>
                        <a:rPr lang="ru-RU" sz="1600" dirty="0">
                          <a:effectLst/>
                          <a:latin typeface="+mn-lt"/>
                          <a:ea typeface="Calibri" panose="020F0502020204030204" pitchFamily="34" charset="0"/>
                          <a:cs typeface="Times New Roman" panose="02020603050405020304" pitchFamily="18" charset="0"/>
                        </a:rPr>
                        <a:t> пружина; 2-тортқи; 3-ўқ; 4-мил; 5-шкала</a:t>
                      </a:r>
                    </a:p>
                  </a:txBody>
                  <a:tcPr marL="114300" marR="114300" marT="0" marB="0"/>
                </a:tc>
                <a:extLst>
                  <a:ext uri="{0D108BD9-81ED-4DB2-BD59-A6C34878D82A}">
                    <a16:rowId xmlns:a16="http://schemas.microsoft.com/office/drawing/2014/main" val="2986042288"/>
                  </a:ext>
                </a:extLst>
              </a:tr>
            </a:tbl>
          </a:graphicData>
        </a:graphic>
      </p:graphicFrame>
      <p:pic>
        <p:nvPicPr>
          <p:cNvPr id="10" name="Рисунок 9" descr="18"/>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7767199" y="1138884"/>
            <a:ext cx="3585866" cy="2902607"/>
          </a:xfrm>
          <a:prstGeom prst="rect">
            <a:avLst/>
          </a:prstGeom>
          <a:noFill/>
          <a:ln>
            <a:noFill/>
          </a:ln>
        </p:spPr>
      </p:pic>
      <p:pic>
        <p:nvPicPr>
          <p:cNvPr id="6" name="11.1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45240" y="128961"/>
            <a:ext cx="609600" cy="609600"/>
          </a:xfrm>
          <a:prstGeom prst="rect">
            <a:avLst/>
          </a:prstGeom>
        </p:spPr>
      </p:pic>
    </p:spTree>
    <p:extLst>
      <p:ext uri="{BB962C8B-B14F-4D97-AF65-F5344CB8AC3E}">
        <p14:creationId xmlns:p14="http://schemas.microsoft.com/office/powerpoint/2010/main" val="3451747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0896"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Autofit/>
          </a:bodyPr>
          <a:lstStyle/>
          <a:p>
            <a:pPr algn="r"/>
            <a:r>
              <a:rPr lang="ru-RU" sz="2000" b="1" dirty="0"/>
              <a:t>Газли, </a:t>
            </a:r>
            <a:r>
              <a:rPr lang="ru-RU" sz="2000" b="1" dirty="0" err="1"/>
              <a:t>суюқликли</a:t>
            </a:r>
            <a:r>
              <a:rPr lang="ru-RU" sz="2000" b="1" dirty="0"/>
              <a:t> </a:t>
            </a:r>
            <a:r>
              <a:rPr lang="ru-RU" sz="2000" b="1" dirty="0" err="1"/>
              <a:t>ва</a:t>
            </a:r>
            <a:r>
              <a:rPr lang="ru-RU" sz="2000" b="1" dirty="0"/>
              <a:t> </a:t>
            </a:r>
            <a:r>
              <a:rPr lang="ru-RU" sz="2000" b="1" dirty="0" err="1"/>
              <a:t>конденсацион</a:t>
            </a:r>
            <a:r>
              <a:rPr lang="ru-RU" sz="2000" b="1" dirty="0"/>
              <a:t> </a:t>
            </a:r>
            <a:r>
              <a:rPr lang="ru-RU" sz="2000" b="1" dirty="0" err="1"/>
              <a:t>манометрик</a:t>
            </a:r>
            <a:r>
              <a:rPr lang="ru-RU" sz="2000" b="1" dirty="0"/>
              <a:t> </a:t>
            </a:r>
            <a:r>
              <a:rPr lang="ru-RU" sz="2000" b="1" dirty="0" err="1"/>
              <a:t>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12</a:t>
            </a:fld>
            <a:endParaRPr lang="en-US" dirty="0"/>
          </a:p>
        </p:txBody>
      </p:sp>
      <p:sp>
        <p:nvSpPr>
          <p:cNvPr id="14" name="Rectangle 8"/>
          <p:cNvSpPr>
            <a:spLocks noGrp="1" noChangeArrowheads="1"/>
          </p:cNvSpPr>
          <p:nvPr>
            <p:ph idx="1"/>
          </p:nvPr>
        </p:nvSpPr>
        <p:spPr bwMode="auto">
          <a:xfrm>
            <a:off x="174895" y="949816"/>
            <a:ext cx="11011437" cy="51105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lnSpc>
                <a:spcPct val="150000"/>
              </a:lnSpc>
            </a:pPr>
            <a:r>
              <a:rPr lang="ru-RU" sz="2000" dirty="0" err="1">
                <a:latin typeface="+mn-lt"/>
              </a:rPr>
              <a:t>Манометрик</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техникавий</a:t>
            </a:r>
            <a:r>
              <a:rPr lang="ru-RU" sz="2000" dirty="0">
                <a:latin typeface="+mn-lt"/>
              </a:rPr>
              <a:t> </a:t>
            </a:r>
            <a:r>
              <a:rPr lang="ru-RU" sz="2000" dirty="0" err="1">
                <a:latin typeface="+mn-lt"/>
              </a:rPr>
              <a:t>асбоб</a:t>
            </a:r>
            <a:r>
              <a:rPr lang="ru-RU" sz="2000" dirty="0">
                <a:latin typeface="+mn-lt"/>
              </a:rPr>
              <a:t> </a:t>
            </a:r>
            <a:r>
              <a:rPr lang="ru-RU" sz="2000" dirty="0" err="1">
                <a:latin typeface="+mn-lt"/>
              </a:rPr>
              <a:t>бўлиб</a:t>
            </a:r>
            <a:r>
              <a:rPr lang="ru-RU" sz="2000" dirty="0">
                <a:latin typeface="+mn-lt"/>
              </a:rPr>
              <a:t>, </a:t>
            </a:r>
            <a:r>
              <a:rPr lang="ru-RU" sz="2000" dirty="0" err="1">
                <a:latin typeface="+mn-lt"/>
              </a:rPr>
              <a:t>ишчи</a:t>
            </a:r>
            <a:r>
              <a:rPr lang="ru-RU" sz="2000" dirty="0">
                <a:latin typeface="+mn-lt"/>
              </a:rPr>
              <a:t> </a:t>
            </a:r>
            <a:r>
              <a:rPr lang="ru-RU" sz="2000" dirty="0" err="1">
                <a:latin typeface="+mn-lt"/>
              </a:rPr>
              <a:t>моддасининг</a:t>
            </a:r>
            <a:r>
              <a:rPr lang="ru-RU" sz="2000" dirty="0">
                <a:latin typeface="+mn-lt"/>
              </a:rPr>
              <a:t> </a:t>
            </a:r>
            <a:r>
              <a:rPr lang="ru-RU" sz="2000" dirty="0" err="1">
                <a:latin typeface="+mn-lt"/>
              </a:rPr>
              <a:t>турига</a:t>
            </a:r>
            <a:r>
              <a:rPr lang="ru-RU" sz="2000" dirty="0">
                <a:latin typeface="+mn-lt"/>
              </a:rPr>
              <a:t> </a:t>
            </a:r>
            <a:r>
              <a:rPr lang="ru-RU" sz="2000" dirty="0" err="1">
                <a:latin typeface="+mn-lt"/>
              </a:rPr>
              <a:t>кўра</a:t>
            </a:r>
            <a:r>
              <a:rPr lang="ru-RU" sz="2000" dirty="0">
                <a:latin typeface="+mn-lt"/>
              </a:rPr>
              <a:t> </a:t>
            </a:r>
            <a:r>
              <a:rPr lang="ru-RU" sz="2000" dirty="0" err="1">
                <a:latin typeface="+mn-lt"/>
              </a:rPr>
              <a:t>газли</a:t>
            </a:r>
            <a:r>
              <a:rPr lang="ru-RU" sz="2000" dirty="0">
                <a:latin typeface="+mn-lt"/>
              </a:rPr>
              <a:t>, </a:t>
            </a:r>
            <a:r>
              <a:rPr lang="ru-RU" sz="2000" dirty="0" err="1">
                <a:latin typeface="+mn-lt"/>
              </a:rPr>
              <a:t>суюқликли</a:t>
            </a:r>
            <a:r>
              <a:rPr lang="ru-RU" sz="2000" dirty="0">
                <a:latin typeface="+mn-lt"/>
              </a:rPr>
              <a:t> </a:t>
            </a:r>
            <a:r>
              <a:rPr lang="ru-RU" sz="2000" dirty="0" err="1">
                <a:latin typeface="+mn-lt"/>
              </a:rPr>
              <a:t>ва</a:t>
            </a:r>
            <a:r>
              <a:rPr lang="ru-RU" sz="2000" dirty="0">
                <a:latin typeface="+mn-lt"/>
              </a:rPr>
              <a:t> </a:t>
            </a:r>
            <a:r>
              <a:rPr lang="ru-RU" sz="2000" dirty="0" err="1">
                <a:latin typeface="+mn-lt"/>
              </a:rPr>
              <a:t>конденсацион</a:t>
            </a:r>
            <a:r>
              <a:rPr lang="ru-RU" sz="2000" dirty="0">
                <a:latin typeface="+mn-lt"/>
              </a:rPr>
              <a:t> (</a:t>
            </a:r>
            <a:r>
              <a:rPr lang="ru-RU" sz="2000" dirty="0" err="1">
                <a:latin typeface="+mn-lt"/>
              </a:rPr>
              <a:t>буғ</a:t>
            </a:r>
            <a:r>
              <a:rPr lang="ru-RU" sz="2000" dirty="0">
                <a:latin typeface="+mn-lt"/>
              </a:rPr>
              <a:t> </a:t>
            </a:r>
            <a:r>
              <a:rPr lang="ru-RU" sz="2000" dirty="0" err="1">
                <a:latin typeface="+mn-lt"/>
              </a:rPr>
              <a:t>суюқликли</a:t>
            </a:r>
            <a:r>
              <a:rPr lang="ru-RU" sz="2000" dirty="0">
                <a:latin typeface="+mn-lt"/>
              </a:rPr>
              <a:t>) </a:t>
            </a:r>
            <a:r>
              <a:rPr lang="ru-RU" sz="2000" dirty="0" err="1">
                <a:latin typeface="+mn-lt"/>
              </a:rPr>
              <a:t>термометрларга</a:t>
            </a:r>
            <a:r>
              <a:rPr lang="ru-RU" sz="2000" dirty="0">
                <a:latin typeface="+mn-lt"/>
              </a:rPr>
              <a:t> </a:t>
            </a:r>
            <a:r>
              <a:rPr lang="ru-RU" sz="2000" dirty="0" err="1">
                <a:latin typeface="+mn-lt"/>
              </a:rPr>
              <a:t>бўлинади</a:t>
            </a:r>
            <a:r>
              <a:rPr lang="ru-RU" sz="2000" dirty="0">
                <a:latin typeface="+mn-lt"/>
              </a:rPr>
              <a:t>. </a:t>
            </a:r>
            <a:r>
              <a:rPr lang="ru-RU" sz="2000" dirty="0" err="1">
                <a:latin typeface="+mn-lt"/>
              </a:rPr>
              <a:t>Бу</a:t>
            </a:r>
            <a:r>
              <a:rPr lang="ru-RU" sz="2000" dirty="0">
                <a:latin typeface="+mn-lt"/>
              </a:rPr>
              <a:t> </a:t>
            </a:r>
            <a:r>
              <a:rPr lang="ru-RU" sz="2000" dirty="0" err="1">
                <a:latin typeface="+mn-lt"/>
              </a:rPr>
              <a:t>асбоблардан</a:t>
            </a:r>
            <a:r>
              <a:rPr lang="ru-RU" sz="2000" dirty="0">
                <a:latin typeface="+mn-lt"/>
              </a:rPr>
              <a:t> </a:t>
            </a:r>
            <a:r>
              <a:rPr lang="ru-RU" sz="2000" dirty="0" err="1">
                <a:latin typeface="+mn-lt"/>
              </a:rPr>
              <a:t>суюқ</a:t>
            </a:r>
            <a:r>
              <a:rPr lang="ru-RU" sz="2000" dirty="0">
                <a:latin typeface="+mn-lt"/>
              </a:rPr>
              <a:t> </a:t>
            </a:r>
            <a:r>
              <a:rPr lang="ru-RU" sz="2000" dirty="0" err="1">
                <a:latin typeface="+mn-lt"/>
              </a:rPr>
              <a:t>ва</a:t>
            </a:r>
            <a:r>
              <a:rPr lang="ru-RU" sz="2000" dirty="0">
                <a:latin typeface="+mn-lt"/>
              </a:rPr>
              <a:t> </a:t>
            </a:r>
            <a:r>
              <a:rPr lang="ru-RU" sz="2000" dirty="0" err="1">
                <a:latin typeface="+mn-lt"/>
              </a:rPr>
              <a:t>газсимон</a:t>
            </a:r>
            <a:r>
              <a:rPr lang="ru-RU" sz="2000" dirty="0">
                <a:latin typeface="+mn-lt"/>
              </a:rPr>
              <a:t> </a:t>
            </a:r>
            <a:r>
              <a:rPr lang="ru-RU" sz="2000" dirty="0" err="1">
                <a:latin typeface="+mn-lt"/>
              </a:rPr>
              <a:t>мухитларнинг</a:t>
            </a:r>
            <a:r>
              <a:rPr lang="ru-RU" sz="2000" dirty="0">
                <a:latin typeface="+mn-lt"/>
              </a:rPr>
              <a:t> -150</a:t>
            </a:r>
            <a:r>
              <a:rPr lang="ru-RU" sz="2000" baseline="30000" dirty="0">
                <a:latin typeface="+mn-lt"/>
              </a:rPr>
              <a:t>0</a:t>
            </a:r>
            <a:r>
              <a:rPr lang="ru-RU" sz="2000" dirty="0">
                <a:latin typeface="+mn-lt"/>
              </a:rPr>
              <a:t> дан +1000</a:t>
            </a:r>
            <a:r>
              <a:rPr lang="ru-RU" sz="2000" baseline="30000" dirty="0">
                <a:latin typeface="+mn-lt"/>
              </a:rPr>
              <a:t>0</a:t>
            </a:r>
            <a:r>
              <a:rPr lang="ru-RU" sz="2000" dirty="0">
                <a:latin typeface="+mn-lt"/>
              </a:rPr>
              <a:t>С </a:t>
            </a:r>
            <a:r>
              <a:rPr lang="ru-RU" sz="2000" dirty="0" err="1">
                <a:latin typeface="+mn-lt"/>
              </a:rPr>
              <a:t>гача</a:t>
            </a:r>
            <a:r>
              <a:rPr lang="ru-RU" sz="2000" dirty="0">
                <a:latin typeface="+mn-lt"/>
              </a:rPr>
              <a:t> </a:t>
            </a:r>
            <a:r>
              <a:rPr lang="ru-RU" sz="2000" dirty="0" err="1">
                <a:latin typeface="+mn-lt"/>
              </a:rPr>
              <a:t>бўлган</a:t>
            </a:r>
            <a:r>
              <a:rPr lang="ru-RU" sz="2000" dirty="0">
                <a:latin typeface="+mn-lt"/>
              </a:rPr>
              <a:t> </a:t>
            </a:r>
            <a:r>
              <a:rPr lang="ru-RU" sz="2000" dirty="0" err="1">
                <a:latin typeface="+mn-lt"/>
              </a:rPr>
              <a:t>хароратини</a:t>
            </a:r>
            <a:r>
              <a:rPr lang="ru-RU" sz="2000" dirty="0">
                <a:latin typeface="+mn-lt"/>
              </a:rPr>
              <a:t> </a:t>
            </a:r>
            <a:r>
              <a:rPr lang="ru-RU" sz="2000" dirty="0" err="1">
                <a:latin typeface="+mn-lt"/>
              </a:rPr>
              <a:t>ўлчашда</a:t>
            </a:r>
            <a:r>
              <a:rPr lang="ru-RU" sz="2000" dirty="0">
                <a:latin typeface="+mn-lt"/>
              </a:rPr>
              <a:t> </a:t>
            </a:r>
            <a:r>
              <a:rPr lang="ru-RU" sz="2000" dirty="0" err="1">
                <a:latin typeface="+mn-lt"/>
              </a:rPr>
              <a:t>қўлланилади</a:t>
            </a:r>
            <a:r>
              <a:rPr lang="ru-RU" sz="2000" dirty="0">
                <a:latin typeface="+mn-lt"/>
              </a:rPr>
              <a:t>.</a:t>
            </a:r>
          </a:p>
          <a:p>
            <a:pPr algn="just">
              <a:lnSpc>
                <a:spcPct val="150000"/>
              </a:lnSpc>
            </a:pPr>
            <a:r>
              <a:rPr lang="ru-RU" sz="2000" dirty="0">
                <a:latin typeface="+mn-lt"/>
              </a:rPr>
              <a:t>	</a:t>
            </a:r>
            <a:r>
              <a:rPr lang="ru-RU" sz="2000" dirty="0" err="1">
                <a:latin typeface="+mn-lt"/>
              </a:rPr>
              <a:t>Манометрик</a:t>
            </a:r>
            <a:r>
              <a:rPr lang="ru-RU" sz="2000" dirty="0">
                <a:latin typeface="+mn-lt"/>
              </a:rPr>
              <a:t> </a:t>
            </a:r>
            <a:r>
              <a:rPr lang="ru-RU" sz="2000" dirty="0" err="1">
                <a:latin typeface="+mn-lt"/>
              </a:rPr>
              <a:t>термометрлар</a:t>
            </a:r>
            <a:r>
              <a:rPr lang="ru-RU" sz="2000" dirty="0">
                <a:latin typeface="+mn-lt"/>
              </a:rPr>
              <a:t> мил </a:t>
            </a:r>
            <a:r>
              <a:rPr lang="ru-RU" sz="2000" dirty="0" err="1">
                <a:latin typeface="+mn-lt"/>
              </a:rPr>
              <a:t>воситасида</a:t>
            </a:r>
            <a:r>
              <a:rPr lang="ru-RU" sz="2000" dirty="0">
                <a:latin typeface="+mn-lt"/>
              </a:rPr>
              <a:t> </a:t>
            </a:r>
            <a:r>
              <a:rPr lang="ru-RU" sz="2000" dirty="0" err="1">
                <a:latin typeface="+mn-lt"/>
              </a:rPr>
              <a:t>кўрсатувчи</a:t>
            </a:r>
            <a:r>
              <a:rPr lang="ru-RU" sz="2000" dirty="0">
                <a:latin typeface="+mn-lt"/>
              </a:rPr>
              <a:t> </a:t>
            </a:r>
            <a:r>
              <a:rPr lang="ru-RU" sz="2000" dirty="0" err="1">
                <a:latin typeface="+mn-lt"/>
              </a:rPr>
              <a:t>ва</a:t>
            </a:r>
            <a:r>
              <a:rPr lang="ru-RU" sz="2000" dirty="0">
                <a:latin typeface="+mn-lt"/>
              </a:rPr>
              <a:t> </a:t>
            </a:r>
            <a:r>
              <a:rPr lang="ru-RU" sz="2000" dirty="0" err="1">
                <a:latin typeface="+mn-lt"/>
              </a:rPr>
              <a:t>ўзиёзар</a:t>
            </a:r>
            <a:r>
              <a:rPr lang="ru-RU" sz="2000" dirty="0">
                <a:latin typeface="+mn-lt"/>
              </a:rPr>
              <a:t> </a:t>
            </a:r>
            <a:r>
              <a:rPr lang="ru-RU" sz="2000" dirty="0" err="1">
                <a:latin typeface="+mn-lt"/>
              </a:rPr>
              <a:t>бўлади</a:t>
            </a:r>
            <a:r>
              <a:rPr lang="ru-RU" sz="2000" dirty="0">
                <a:latin typeface="+mn-lt"/>
              </a:rPr>
              <a:t>. </a:t>
            </a:r>
            <a:r>
              <a:rPr lang="ru-RU" sz="2000" dirty="0" err="1">
                <a:latin typeface="+mn-lt"/>
              </a:rPr>
              <a:t>Ўзиёзар</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доиравий</a:t>
            </a:r>
            <a:r>
              <a:rPr lang="ru-RU" sz="2000" dirty="0">
                <a:latin typeface="+mn-lt"/>
              </a:rPr>
              <a:t> </a:t>
            </a:r>
            <a:r>
              <a:rPr lang="ru-RU" sz="2000" dirty="0" err="1">
                <a:latin typeface="+mn-lt"/>
              </a:rPr>
              <a:t>ёки</a:t>
            </a:r>
            <a:r>
              <a:rPr lang="ru-RU" sz="2000" dirty="0">
                <a:latin typeface="+mn-lt"/>
              </a:rPr>
              <a:t> </a:t>
            </a:r>
            <a:r>
              <a:rPr lang="ru-RU" sz="2000" dirty="0" err="1">
                <a:latin typeface="+mn-lt"/>
              </a:rPr>
              <a:t>тасмасимон</a:t>
            </a:r>
            <a:r>
              <a:rPr lang="ru-RU" sz="2000" dirty="0">
                <a:latin typeface="+mn-lt"/>
              </a:rPr>
              <a:t> диаграмма </a:t>
            </a:r>
            <a:r>
              <a:rPr lang="ru-RU" sz="2000" dirty="0" err="1">
                <a:latin typeface="+mn-lt"/>
              </a:rPr>
              <a:t>қоғози</a:t>
            </a:r>
            <a:r>
              <a:rPr lang="ru-RU" sz="2000" dirty="0">
                <a:latin typeface="+mn-lt"/>
              </a:rPr>
              <a:t> </a:t>
            </a:r>
            <a:r>
              <a:rPr lang="ru-RU" sz="2000" dirty="0" err="1">
                <a:latin typeface="+mn-lt"/>
              </a:rPr>
              <a:t>билан</a:t>
            </a:r>
            <a:r>
              <a:rPr lang="ru-RU" sz="2000" dirty="0">
                <a:latin typeface="+mn-lt"/>
              </a:rPr>
              <a:t> </a:t>
            </a:r>
            <a:r>
              <a:rPr lang="ru-RU" sz="2000" dirty="0" err="1">
                <a:latin typeface="+mn-lt"/>
              </a:rPr>
              <a:t>тахминланади</a:t>
            </a:r>
            <a:r>
              <a:rPr lang="ru-RU" sz="2000" dirty="0">
                <a:latin typeface="+mn-lt"/>
              </a:rPr>
              <a:t>. Диаграмма </a:t>
            </a:r>
            <a:r>
              <a:rPr lang="ru-RU" sz="2000" dirty="0" err="1">
                <a:latin typeface="+mn-lt"/>
              </a:rPr>
              <a:t>қоғозини</a:t>
            </a:r>
            <a:r>
              <a:rPr lang="ru-RU" sz="2000" dirty="0">
                <a:latin typeface="+mn-lt"/>
              </a:rPr>
              <a:t> </a:t>
            </a:r>
            <a:r>
              <a:rPr lang="ru-RU" sz="2000" dirty="0" err="1">
                <a:latin typeface="+mn-lt"/>
              </a:rPr>
              <a:t>синхрон</a:t>
            </a:r>
            <a:r>
              <a:rPr lang="ru-RU" sz="2000" dirty="0">
                <a:latin typeface="+mn-lt"/>
              </a:rPr>
              <a:t> </a:t>
            </a:r>
            <a:r>
              <a:rPr lang="ru-RU" sz="2000" dirty="0" err="1">
                <a:latin typeface="+mn-lt"/>
              </a:rPr>
              <a:t>электр</a:t>
            </a:r>
            <a:r>
              <a:rPr lang="ru-RU" sz="2000" dirty="0">
                <a:latin typeface="+mn-lt"/>
              </a:rPr>
              <a:t> </a:t>
            </a:r>
            <a:r>
              <a:rPr lang="ru-RU" sz="2000" dirty="0" err="1">
                <a:latin typeface="+mn-lt"/>
              </a:rPr>
              <a:t>юритма</a:t>
            </a:r>
            <a:r>
              <a:rPr lang="ru-RU" sz="2000" dirty="0">
                <a:latin typeface="+mn-lt"/>
              </a:rPr>
              <a:t> </a:t>
            </a:r>
            <a:r>
              <a:rPr lang="ru-RU" sz="2000" dirty="0" err="1">
                <a:latin typeface="+mn-lt"/>
              </a:rPr>
              <a:t>ёки</a:t>
            </a:r>
            <a:r>
              <a:rPr lang="ru-RU" sz="2000" dirty="0">
                <a:latin typeface="+mn-lt"/>
              </a:rPr>
              <a:t> </a:t>
            </a:r>
            <a:r>
              <a:rPr lang="ru-RU" sz="2000" dirty="0" err="1">
                <a:latin typeface="+mn-lt"/>
              </a:rPr>
              <a:t>соат</a:t>
            </a:r>
            <a:r>
              <a:rPr lang="ru-RU" sz="2000" dirty="0">
                <a:latin typeface="+mn-lt"/>
              </a:rPr>
              <a:t> </a:t>
            </a:r>
            <a:r>
              <a:rPr lang="ru-RU" sz="2000" dirty="0" err="1">
                <a:latin typeface="+mn-lt"/>
              </a:rPr>
              <a:t>механизми</a:t>
            </a:r>
            <a:r>
              <a:rPr lang="ru-RU" sz="2000" dirty="0">
                <a:latin typeface="+mn-lt"/>
              </a:rPr>
              <a:t> </a:t>
            </a:r>
            <a:r>
              <a:rPr lang="ru-RU" sz="2000" dirty="0" err="1">
                <a:latin typeface="+mn-lt"/>
              </a:rPr>
              <a:t>харакатга</a:t>
            </a:r>
            <a:r>
              <a:rPr lang="ru-RU" sz="2000" dirty="0">
                <a:latin typeface="+mn-lt"/>
              </a:rPr>
              <a:t> </a:t>
            </a:r>
            <a:r>
              <a:rPr lang="ru-RU" sz="2000" dirty="0" err="1">
                <a:latin typeface="+mn-lt"/>
              </a:rPr>
              <a:t>келтиради</a:t>
            </a:r>
            <a:r>
              <a:rPr lang="ru-RU" sz="2000" dirty="0">
                <a:latin typeface="+mn-lt"/>
              </a:rPr>
              <a:t>.</a:t>
            </a:r>
          </a:p>
          <a:p>
            <a:pPr algn="just">
              <a:lnSpc>
                <a:spcPct val="150000"/>
              </a:lnSpc>
            </a:pPr>
            <a:r>
              <a:rPr lang="ru-RU" sz="2000" dirty="0">
                <a:latin typeface="+mn-lt"/>
              </a:rPr>
              <a:t>	</a:t>
            </a:r>
            <a:r>
              <a:rPr lang="ru-RU" sz="2000" dirty="0" err="1">
                <a:latin typeface="+mn-lt"/>
              </a:rPr>
              <a:t>Манометрик</a:t>
            </a:r>
            <a:r>
              <a:rPr lang="ru-RU" sz="2000" dirty="0">
                <a:latin typeface="+mn-lt"/>
              </a:rPr>
              <a:t> </a:t>
            </a:r>
            <a:r>
              <a:rPr lang="ru-RU" sz="2000" dirty="0" err="1">
                <a:latin typeface="+mn-lt"/>
              </a:rPr>
              <a:t>термометрлар</a:t>
            </a:r>
            <a:r>
              <a:rPr lang="ru-RU" sz="2000" dirty="0">
                <a:latin typeface="+mn-lt"/>
              </a:rPr>
              <a:t> </a:t>
            </a:r>
            <a:r>
              <a:rPr lang="ru-RU" sz="2000" dirty="0" err="1">
                <a:latin typeface="+mn-lt"/>
              </a:rPr>
              <a:t>кимё</a:t>
            </a:r>
            <a:r>
              <a:rPr lang="ru-RU" sz="2000" dirty="0">
                <a:latin typeface="+mn-lt"/>
              </a:rPr>
              <a:t> </a:t>
            </a:r>
            <a:r>
              <a:rPr lang="ru-RU" sz="2000" dirty="0" err="1">
                <a:latin typeface="+mn-lt"/>
              </a:rPr>
              <a:t>саноатида</a:t>
            </a:r>
            <a:r>
              <a:rPr lang="ru-RU" sz="2000" dirty="0">
                <a:latin typeface="+mn-lt"/>
              </a:rPr>
              <a:t>, </a:t>
            </a:r>
            <a:r>
              <a:rPr lang="ru-RU" sz="2000" dirty="0" err="1">
                <a:latin typeface="+mn-lt"/>
              </a:rPr>
              <a:t>шунингдек</a:t>
            </a:r>
            <a:r>
              <a:rPr lang="ru-RU" sz="2000" dirty="0">
                <a:latin typeface="+mn-lt"/>
              </a:rPr>
              <a:t>, </a:t>
            </a:r>
            <a:r>
              <a:rPr lang="ru-RU" sz="2000" dirty="0" err="1">
                <a:latin typeface="+mn-lt"/>
              </a:rPr>
              <a:t>портлаш</a:t>
            </a:r>
            <a:r>
              <a:rPr lang="ru-RU" sz="2000" dirty="0">
                <a:latin typeface="+mn-lt"/>
              </a:rPr>
              <a:t> </a:t>
            </a:r>
            <a:r>
              <a:rPr lang="ru-RU" sz="2000" dirty="0" err="1">
                <a:latin typeface="+mn-lt"/>
              </a:rPr>
              <a:t>хавфи</a:t>
            </a:r>
            <a:r>
              <a:rPr lang="ru-RU" sz="2000" dirty="0">
                <a:latin typeface="+mn-lt"/>
              </a:rPr>
              <a:t> бор </a:t>
            </a:r>
            <a:r>
              <a:rPr lang="ru-RU" sz="2000" dirty="0" err="1">
                <a:latin typeface="+mn-lt"/>
              </a:rPr>
              <a:t>жойларда</a:t>
            </a:r>
            <a:r>
              <a:rPr lang="ru-RU" sz="2000" dirty="0">
                <a:latin typeface="+mn-lt"/>
              </a:rPr>
              <a:t> хам </a:t>
            </a:r>
            <a:r>
              <a:rPr lang="ru-RU" sz="2000" dirty="0" err="1">
                <a:latin typeface="+mn-lt"/>
              </a:rPr>
              <a:t>кенг</a:t>
            </a:r>
            <a:r>
              <a:rPr lang="ru-RU" sz="2000" dirty="0">
                <a:latin typeface="+mn-lt"/>
              </a:rPr>
              <a:t> </a:t>
            </a:r>
            <a:r>
              <a:rPr lang="ru-RU" sz="2000" dirty="0" err="1">
                <a:latin typeface="+mn-lt"/>
              </a:rPr>
              <a:t>қўлланилади</a:t>
            </a:r>
            <a:r>
              <a:rPr lang="ru-RU" sz="2000" dirty="0">
                <a:latin typeface="+mn-lt"/>
              </a:rPr>
              <a:t>. </a:t>
            </a:r>
            <a:r>
              <a:rPr lang="ru-RU" sz="2000" dirty="0" err="1">
                <a:latin typeface="+mn-lt"/>
              </a:rPr>
              <a:t>Бу</a:t>
            </a:r>
            <a:r>
              <a:rPr lang="ru-RU" sz="2000" dirty="0">
                <a:latin typeface="+mn-lt"/>
              </a:rPr>
              <a:t> </a:t>
            </a:r>
            <a:r>
              <a:rPr lang="ru-RU" sz="2000" dirty="0" err="1">
                <a:latin typeface="+mn-lt"/>
              </a:rPr>
              <a:t>холда</a:t>
            </a:r>
            <a:r>
              <a:rPr lang="ru-RU" sz="2000" dirty="0">
                <a:latin typeface="+mn-lt"/>
              </a:rPr>
              <a:t> </a:t>
            </a:r>
            <a:r>
              <a:rPr lang="ru-RU" sz="2000" dirty="0" err="1">
                <a:latin typeface="+mn-lt"/>
              </a:rPr>
              <a:t>термометрнинг</a:t>
            </a:r>
            <a:r>
              <a:rPr lang="ru-RU" sz="2000" dirty="0">
                <a:latin typeface="+mn-lt"/>
              </a:rPr>
              <a:t> диаграмма </a:t>
            </a:r>
            <a:r>
              <a:rPr lang="ru-RU" sz="2000" dirty="0" err="1">
                <a:latin typeface="+mn-lt"/>
              </a:rPr>
              <a:t>қоғози</a:t>
            </a:r>
            <a:r>
              <a:rPr lang="ru-RU" sz="2000" dirty="0">
                <a:latin typeface="+mn-lt"/>
              </a:rPr>
              <a:t> </a:t>
            </a:r>
            <a:r>
              <a:rPr lang="ru-RU" sz="2000" dirty="0" err="1">
                <a:latin typeface="+mn-lt"/>
              </a:rPr>
              <a:t>соат</a:t>
            </a:r>
            <a:r>
              <a:rPr lang="ru-RU" sz="2000" dirty="0">
                <a:latin typeface="+mn-lt"/>
              </a:rPr>
              <a:t> </a:t>
            </a:r>
            <a:r>
              <a:rPr lang="ru-RU" sz="2000" dirty="0" err="1">
                <a:latin typeface="+mn-lt"/>
              </a:rPr>
              <a:t>механизми</a:t>
            </a:r>
            <a:r>
              <a:rPr lang="ru-RU" sz="2000" dirty="0">
                <a:latin typeface="+mn-lt"/>
              </a:rPr>
              <a:t> </a:t>
            </a:r>
            <a:r>
              <a:rPr lang="ru-RU" sz="2000" dirty="0" err="1">
                <a:latin typeface="+mn-lt"/>
              </a:rPr>
              <a:t>билан</a:t>
            </a:r>
            <a:r>
              <a:rPr lang="ru-RU" sz="2000" dirty="0">
                <a:latin typeface="+mn-lt"/>
              </a:rPr>
              <a:t> </a:t>
            </a:r>
            <a:r>
              <a:rPr lang="ru-RU" sz="2000" dirty="0" err="1">
                <a:latin typeface="+mn-lt"/>
              </a:rPr>
              <a:t>харакатга</a:t>
            </a:r>
            <a:r>
              <a:rPr lang="ru-RU" sz="2000" dirty="0">
                <a:latin typeface="+mn-lt"/>
              </a:rPr>
              <a:t> </a:t>
            </a:r>
            <a:r>
              <a:rPr lang="ru-RU" sz="2000" dirty="0" err="1">
                <a:latin typeface="+mn-lt"/>
              </a:rPr>
              <a:t>келтирилади</a:t>
            </a:r>
            <a:r>
              <a:rPr lang="ru-RU" sz="2000" dirty="0">
                <a:latin typeface="+mn-lt"/>
              </a:rPr>
              <a:t>.</a:t>
            </a: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8831559" y="92621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6" name="11.1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11617"/>
            <a:ext cx="609600" cy="609600"/>
          </a:xfrm>
          <a:prstGeom prst="rect">
            <a:avLst/>
          </a:prstGeom>
        </p:spPr>
      </p:pic>
    </p:spTree>
    <p:extLst>
      <p:ext uri="{BB962C8B-B14F-4D97-AF65-F5344CB8AC3E}">
        <p14:creationId xmlns:p14="http://schemas.microsoft.com/office/powerpoint/2010/main" val="264896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fill="hold" display="0">
                  <p:stCondLst>
                    <p:cond delay="indefinite"/>
                  </p:stCondLst>
                  <p:endCondLst>
                    <p:cond evt="onStopAudio" delay="0">
                      <p:tgtEl>
                        <p:sldTgt/>
                      </p:tgtEl>
                    </p:cond>
                  </p:endCondLst>
                </p:cTn>
                <p:tgtEl>
                  <p:spTgt spid="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Autofit/>
          </a:bodyPr>
          <a:lstStyle/>
          <a:p>
            <a:pPr algn="r"/>
            <a:r>
              <a:rPr lang="ru-RU" sz="2000" b="1" dirty="0"/>
              <a:t>Газли, </a:t>
            </a:r>
            <a:r>
              <a:rPr lang="ru-RU" sz="2000" b="1" dirty="0" err="1"/>
              <a:t>суюқликли</a:t>
            </a:r>
            <a:r>
              <a:rPr lang="ru-RU" sz="2000" b="1" dirty="0"/>
              <a:t> </a:t>
            </a:r>
            <a:r>
              <a:rPr lang="ru-RU" sz="2000" b="1" dirty="0" err="1"/>
              <a:t>ва</a:t>
            </a:r>
            <a:r>
              <a:rPr lang="ru-RU" sz="2000" b="1" dirty="0"/>
              <a:t> </a:t>
            </a:r>
            <a:r>
              <a:rPr lang="ru-RU" sz="2000" b="1" dirty="0" err="1"/>
              <a:t>конденсацион</a:t>
            </a:r>
            <a:r>
              <a:rPr lang="ru-RU" sz="2000" b="1" dirty="0"/>
              <a:t> </a:t>
            </a:r>
            <a:r>
              <a:rPr lang="ru-RU" sz="2000" b="1" dirty="0" err="1"/>
              <a:t>манометрик</a:t>
            </a:r>
            <a:r>
              <a:rPr lang="ru-RU" sz="2000" b="1" dirty="0"/>
              <a:t> </a:t>
            </a:r>
            <a:r>
              <a:rPr lang="ru-RU" sz="2000" b="1" dirty="0" err="1"/>
              <a:t>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13</a:t>
            </a:fld>
            <a:endParaRPr lang="en-US" dirty="0"/>
          </a:p>
        </p:txBody>
      </p:sp>
      <p:sp>
        <p:nvSpPr>
          <p:cNvPr id="14" name="Rectangle 8"/>
          <p:cNvSpPr>
            <a:spLocks noGrp="1" noChangeArrowheads="1"/>
          </p:cNvSpPr>
          <p:nvPr>
            <p:ph idx="1"/>
          </p:nvPr>
        </p:nvSpPr>
        <p:spPr bwMode="auto">
          <a:xfrm>
            <a:off x="265048" y="1131212"/>
            <a:ext cx="10746390"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just">
              <a:lnSpc>
                <a:spcPct val="150000"/>
              </a:lnSpc>
            </a:pPr>
            <a:r>
              <a:rPr lang="ru-RU" dirty="0" err="1">
                <a:latin typeface="+mn-lt"/>
              </a:rPr>
              <a:t>Асбоб</a:t>
            </a:r>
            <a:r>
              <a:rPr lang="ru-RU" dirty="0">
                <a:latin typeface="+mn-lt"/>
              </a:rPr>
              <a:t> </a:t>
            </a:r>
            <a:r>
              <a:rPr lang="ru-RU" dirty="0" err="1">
                <a:latin typeface="+mn-lt"/>
              </a:rPr>
              <a:t>тизимига</a:t>
            </a:r>
            <a:r>
              <a:rPr lang="ru-RU" dirty="0">
                <a:latin typeface="+mn-lt"/>
              </a:rPr>
              <a:t> </a:t>
            </a:r>
            <a:r>
              <a:rPr lang="ru-RU" dirty="0" err="1">
                <a:latin typeface="+mn-lt"/>
              </a:rPr>
              <a:t>кирувчи</a:t>
            </a:r>
            <a:r>
              <a:rPr lang="ru-RU" dirty="0">
                <a:latin typeface="+mn-lt"/>
              </a:rPr>
              <a:t> </a:t>
            </a:r>
            <a:r>
              <a:rPr lang="ru-RU" dirty="0" err="1">
                <a:latin typeface="+mn-lt"/>
              </a:rPr>
              <a:t>қисмлар</a:t>
            </a:r>
            <a:r>
              <a:rPr lang="ru-RU" dirty="0">
                <a:latin typeface="+mn-lt"/>
              </a:rPr>
              <a:t> (</a:t>
            </a:r>
            <a:r>
              <a:rPr lang="ru-RU" dirty="0" err="1">
                <a:latin typeface="+mn-lt"/>
              </a:rPr>
              <a:t>термобаллон</a:t>
            </a:r>
            <a:r>
              <a:rPr lang="ru-RU" dirty="0">
                <a:latin typeface="+mn-lt"/>
              </a:rPr>
              <a:t>, капилляр </a:t>
            </a:r>
            <a:r>
              <a:rPr lang="ru-RU" dirty="0" err="1">
                <a:latin typeface="+mn-lt"/>
              </a:rPr>
              <a:t>ва</a:t>
            </a:r>
            <a:r>
              <a:rPr lang="ru-RU" dirty="0">
                <a:latin typeface="+mn-lt"/>
              </a:rPr>
              <a:t> </a:t>
            </a:r>
            <a:r>
              <a:rPr lang="ru-RU" dirty="0" err="1">
                <a:latin typeface="+mn-lt"/>
              </a:rPr>
              <a:t>манометрик</a:t>
            </a:r>
            <a:r>
              <a:rPr lang="ru-RU" dirty="0">
                <a:latin typeface="+mn-lt"/>
              </a:rPr>
              <a:t> пружина) </a:t>
            </a:r>
            <a:r>
              <a:rPr lang="ru-RU" dirty="0" err="1">
                <a:latin typeface="+mn-lt"/>
              </a:rPr>
              <a:t>иш</a:t>
            </a:r>
            <a:r>
              <a:rPr lang="ru-RU" dirty="0">
                <a:latin typeface="+mn-lt"/>
              </a:rPr>
              <a:t> </a:t>
            </a:r>
            <a:r>
              <a:rPr lang="ru-RU" dirty="0" err="1">
                <a:latin typeface="+mn-lt"/>
              </a:rPr>
              <a:t>моддаси</a:t>
            </a:r>
            <a:r>
              <a:rPr lang="ru-RU" dirty="0">
                <a:latin typeface="+mn-lt"/>
              </a:rPr>
              <a:t> </a:t>
            </a:r>
            <a:r>
              <a:rPr lang="ru-RU" dirty="0" err="1">
                <a:latin typeface="+mn-lt"/>
              </a:rPr>
              <a:t>билан</a:t>
            </a:r>
            <a:r>
              <a:rPr lang="ru-RU" dirty="0">
                <a:latin typeface="+mn-lt"/>
              </a:rPr>
              <a:t>, </a:t>
            </a:r>
            <a:r>
              <a:rPr lang="ru-RU" dirty="0" err="1">
                <a:latin typeface="+mn-lt"/>
              </a:rPr>
              <a:t>яхни</a:t>
            </a:r>
            <a:r>
              <a:rPr lang="ru-RU" dirty="0">
                <a:latin typeface="+mn-lt"/>
              </a:rPr>
              <a:t>, </a:t>
            </a:r>
            <a:r>
              <a:rPr lang="ru-RU" dirty="0" err="1">
                <a:latin typeface="+mn-lt"/>
              </a:rPr>
              <a:t>газли</a:t>
            </a:r>
            <a:r>
              <a:rPr lang="ru-RU" dirty="0">
                <a:latin typeface="+mn-lt"/>
              </a:rPr>
              <a:t> </a:t>
            </a:r>
            <a:r>
              <a:rPr lang="ru-RU" dirty="0" err="1">
                <a:latin typeface="+mn-lt"/>
              </a:rPr>
              <a:t>термометрларда</a:t>
            </a:r>
            <a:r>
              <a:rPr lang="ru-RU" dirty="0">
                <a:latin typeface="+mn-lt"/>
              </a:rPr>
              <a:t> газ </a:t>
            </a:r>
            <a:r>
              <a:rPr lang="ru-RU" dirty="0" err="1">
                <a:latin typeface="+mn-lt"/>
              </a:rPr>
              <a:t>билан</a:t>
            </a:r>
            <a:r>
              <a:rPr lang="ru-RU" dirty="0">
                <a:latin typeface="+mn-lt"/>
              </a:rPr>
              <a:t> </a:t>
            </a:r>
            <a:r>
              <a:rPr lang="ru-RU" dirty="0" err="1">
                <a:latin typeface="+mn-lt"/>
              </a:rPr>
              <a:t>суюқли</a:t>
            </a:r>
            <a:r>
              <a:rPr lang="ru-RU" dirty="0">
                <a:latin typeface="+mn-lt"/>
              </a:rPr>
              <a:t> </a:t>
            </a:r>
            <a:r>
              <a:rPr lang="ru-RU" dirty="0" err="1">
                <a:latin typeface="+mn-lt"/>
              </a:rPr>
              <a:t>термометрларда</a:t>
            </a:r>
            <a:r>
              <a:rPr lang="ru-RU" dirty="0">
                <a:latin typeface="+mn-lt"/>
              </a:rPr>
              <a:t> </a:t>
            </a:r>
            <a:r>
              <a:rPr lang="ru-RU" dirty="0" err="1">
                <a:latin typeface="+mn-lt"/>
              </a:rPr>
              <a:t>суюқлик</a:t>
            </a:r>
            <a:r>
              <a:rPr lang="ru-RU" dirty="0">
                <a:latin typeface="+mn-lt"/>
              </a:rPr>
              <a:t>  </a:t>
            </a:r>
            <a:r>
              <a:rPr lang="ru-RU" dirty="0" err="1">
                <a:latin typeface="+mn-lt"/>
              </a:rPr>
              <a:t>билан</a:t>
            </a:r>
            <a:r>
              <a:rPr lang="ru-RU" dirty="0">
                <a:latin typeface="+mn-lt"/>
              </a:rPr>
              <a:t> </a:t>
            </a:r>
            <a:r>
              <a:rPr lang="ru-RU" dirty="0" err="1">
                <a:latin typeface="+mn-lt"/>
              </a:rPr>
              <a:t>бошланғич</a:t>
            </a:r>
            <a:r>
              <a:rPr lang="ru-RU" dirty="0">
                <a:latin typeface="+mn-lt"/>
              </a:rPr>
              <a:t> </a:t>
            </a:r>
            <a:r>
              <a:rPr lang="ru-RU" dirty="0" err="1">
                <a:latin typeface="+mn-lt"/>
              </a:rPr>
              <a:t>босимда</a:t>
            </a:r>
            <a:r>
              <a:rPr lang="ru-RU" dirty="0">
                <a:latin typeface="+mn-lt"/>
              </a:rPr>
              <a:t> </a:t>
            </a:r>
            <a:r>
              <a:rPr lang="ru-RU" dirty="0" err="1">
                <a:latin typeface="+mn-lt"/>
              </a:rPr>
              <a:t>тўлдирилади</a:t>
            </a:r>
            <a:r>
              <a:rPr lang="ru-RU" dirty="0">
                <a:latin typeface="+mn-lt"/>
              </a:rPr>
              <a:t>. </a:t>
            </a:r>
            <a:r>
              <a:rPr lang="ru-RU" dirty="0" err="1">
                <a:latin typeface="+mn-lt"/>
              </a:rPr>
              <a:t>Термобаллон</a:t>
            </a:r>
            <a:r>
              <a:rPr lang="ru-RU" dirty="0">
                <a:latin typeface="+mn-lt"/>
              </a:rPr>
              <a:t> </a:t>
            </a:r>
            <a:r>
              <a:rPr lang="ru-RU" dirty="0" err="1">
                <a:latin typeface="+mn-lt"/>
              </a:rPr>
              <a:t>исиши</a:t>
            </a:r>
            <a:r>
              <a:rPr lang="ru-RU" dirty="0">
                <a:latin typeface="+mn-lt"/>
              </a:rPr>
              <a:t> </a:t>
            </a:r>
            <a:r>
              <a:rPr lang="ru-RU" dirty="0" err="1">
                <a:latin typeface="+mn-lt"/>
              </a:rPr>
              <a:t>билан</a:t>
            </a:r>
            <a:r>
              <a:rPr lang="ru-RU" dirty="0">
                <a:latin typeface="+mn-lt"/>
              </a:rPr>
              <a:t> </a:t>
            </a:r>
            <a:r>
              <a:rPr lang="ru-RU" dirty="0" err="1">
                <a:latin typeface="+mn-lt"/>
              </a:rPr>
              <a:t>иш</a:t>
            </a:r>
            <a:r>
              <a:rPr lang="ru-RU" dirty="0">
                <a:latin typeface="+mn-lt"/>
              </a:rPr>
              <a:t> </a:t>
            </a:r>
            <a:r>
              <a:rPr lang="ru-RU" dirty="0" err="1">
                <a:latin typeface="+mn-lt"/>
              </a:rPr>
              <a:t>моддасининг</a:t>
            </a:r>
            <a:r>
              <a:rPr lang="ru-RU" dirty="0">
                <a:latin typeface="+mn-lt"/>
              </a:rPr>
              <a:t> </a:t>
            </a:r>
            <a:r>
              <a:rPr lang="ru-RU" dirty="0" err="1">
                <a:latin typeface="+mn-lt"/>
              </a:rPr>
              <a:t>герметикланган</a:t>
            </a:r>
            <a:r>
              <a:rPr lang="ru-RU" dirty="0">
                <a:latin typeface="+mn-lt"/>
              </a:rPr>
              <a:t> </a:t>
            </a:r>
            <a:r>
              <a:rPr lang="ru-RU" dirty="0" err="1">
                <a:latin typeface="+mn-lt"/>
              </a:rPr>
              <a:t>термотизимдаги</a:t>
            </a:r>
            <a:r>
              <a:rPr lang="ru-RU" dirty="0">
                <a:latin typeface="+mn-lt"/>
              </a:rPr>
              <a:t> </a:t>
            </a:r>
            <a:r>
              <a:rPr lang="ru-RU" dirty="0" err="1">
                <a:latin typeface="+mn-lt"/>
              </a:rPr>
              <a:t>босими</a:t>
            </a:r>
            <a:r>
              <a:rPr lang="ru-RU" dirty="0">
                <a:latin typeface="+mn-lt"/>
              </a:rPr>
              <a:t> </a:t>
            </a:r>
            <a:r>
              <a:rPr lang="ru-RU" dirty="0" err="1">
                <a:latin typeface="+mn-lt"/>
              </a:rPr>
              <a:t>ошади</a:t>
            </a:r>
            <a:r>
              <a:rPr lang="ru-RU" dirty="0">
                <a:latin typeface="+mn-lt"/>
              </a:rPr>
              <a:t>, </a:t>
            </a:r>
            <a:r>
              <a:rPr lang="ru-RU" dirty="0" err="1">
                <a:latin typeface="+mn-lt"/>
              </a:rPr>
              <a:t>бунинг</a:t>
            </a:r>
            <a:r>
              <a:rPr lang="ru-RU" dirty="0">
                <a:latin typeface="+mn-lt"/>
              </a:rPr>
              <a:t> </a:t>
            </a:r>
            <a:r>
              <a:rPr lang="ru-RU" dirty="0" err="1">
                <a:latin typeface="+mn-lt"/>
              </a:rPr>
              <a:t>натижасида</a:t>
            </a:r>
            <a:r>
              <a:rPr lang="ru-RU" dirty="0">
                <a:latin typeface="+mn-lt"/>
              </a:rPr>
              <a:t> пружина </a:t>
            </a:r>
            <a:r>
              <a:rPr lang="ru-RU" dirty="0" err="1">
                <a:latin typeface="+mn-lt"/>
              </a:rPr>
              <a:t>ёйила</a:t>
            </a:r>
            <a:r>
              <a:rPr lang="ru-RU" dirty="0">
                <a:latin typeface="+mn-lt"/>
              </a:rPr>
              <a:t> </a:t>
            </a:r>
            <a:r>
              <a:rPr lang="ru-RU" dirty="0" err="1">
                <a:latin typeface="+mn-lt"/>
              </a:rPr>
              <a:t>бошлайди</a:t>
            </a:r>
            <a:r>
              <a:rPr lang="ru-RU" dirty="0">
                <a:latin typeface="+mn-lt"/>
              </a:rPr>
              <a:t> </a:t>
            </a:r>
            <a:r>
              <a:rPr lang="ru-RU" dirty="0" err="1">
                <a:latin typeface="+mn-lt"/>
              </a:rPr>
              <a:t>ва</a:t>
            </a:r>
            <a:r>
              <a:rPr lang="ru-RU" dirty="0">
                <a:latin typeface="+mn-lt"/>
              </a:rPr>
              <a:t> </a:t>
            </a:r>
            <a:r>
              <a:rPr lang="ru-RU" dirty="0" err="1">
                <a:latin typeface="+mn-lt"/>
              </a:rPr>
              <a:t>унинг</a:t>
            </a:r>
            <a:r>
              <a:rPr lang="ru-RU" dirty="0">
                <a:latin typeface="+mn-lt"/>
              </a:rPr>
              <a:t> </a:t>
            </a:r>
            <a:r>
              <a:rPr lang="ru-RU" dirty="0" err="1">
                <a:latin typeface="+mn-lt"/>
              </a:rPr>
              <a:t>бўш</a:t>
            </a:r>
            <a:r>
              <a:rPr lang="ru-RU" dirty="0">
                <a:latin typeface="+mn-lt"/>
              </a:rPr>
              <a:t> учи </a:t>
            </a:r>
            <a:r>
              <a:rPr lang="ru-RU" dirty="0" err="1">
                <a:latin typeface="+mn-lt"/>
              </a:rPr>
              <a:t>силжийди</a:t>
            </a:r>
            <a:r>
              <a:rPr lang="ru-RU" dirty="0">
                <a:latin typeface="+mn-lt"/>
              </a:rPr>
              <a:t>. Пружина </a:t>
            </a:r>
            <a:r>
              <a:rPr lang="ru-RU" dirty="0" err="1">
                <a:latin typeface="+mn-lt"/>
              </a:rPr>
              <a:t>бўш</a:t>
            </a:r>
            <a:r>
              <a:rPr lang="ru-RU" dirty="0">
                <a:latin typeface="+mn-lt"/>
              </a:rPr>
              <a:t> </a:t>
            </a:r>
            <a:r>
              <a:rPr lang="ru-RU" dirty="0" err="1">
                <a:latin typeface="+mn-lt"/>
              </a:rPr>
              <a:t>учининг</a:t>
            </a:r>
            <a:r>
              <a:rPr lang="ru-RU" dirty="0">
                <a:latin typeface="+mn-lt"/>
              </a:rPr>
              <a:t> </a:t>
            </a:r>
            <a:r>
              <a:rPr lang="ru-RU" dirty="0" err="1">
                <a:latin typeface="+mn-lt"/>
              </a:rPr>
              <a:t>силжиши</a:t>
            </a:r>
            <a:r>
              <a:rPr lang="ru-RU" dirty="0">
                <a:latin typeface="+mn-lt"/>
              </a:rPr>
              <a:t> </a:t>
            </a:r>
            <a:r>
              <a:rPr lang="ru-RU" dirty="0" err="1">
                <a:latin typeface="+mn-lt"/>
              </a:rPr>
              <a:t>узатиш</a:t>
            </a:r>
            <a:r>
              <a:rPr lang="ru-RU" dirty="0">
                <a:latin typeface="+mn-lt"/>
              </a:rPr>
              <a:t> </a:t>
            </a:r>
            <a:r>
              <a:rPr lang="ru-RU" dirty="0" err="1">
                <a:latin typeface="+mn-lt"/>
              </a:rPr>
              <a:t>механизми</a:t>
            </a:r>
            <a:r>
              <a:rPr lang="ru-RU" dirty="0">
                <a:latin typeface="+mn-lt"/>
              </a:rPr>
              <a:t> </a:t>
            </a:r>
            <a:r>
              <a:rPr lang="ru-RU" dirty="0" err="1">
                <a:latin typeface="+mn-lt"/>
              </a:rPr>
              <a:t>орқали</a:t>
            </a:r>
            <a:r>
              <a:rPr lang="ru-RU" dirty="0">
                <a:latin typeface="+mn-lt"/>
              </a:rPr>
              <a:t> </a:t>
            </a:r>
            <a:r>
              <a:rPr lang="ru-RU" dirty="0" err="1">
                <a:latin typeface="+mn-lt"/>
              </a:rPr>
              <a:t>ўлчанади</a:t>
            </a:r>
            <a:r>
              <a:rPr lang="ru-RU" dirty="0">
                <a:latin typeface="+mn-lt"/>
              </a:rPr>
              <a:t>. </a:t>
            </a:r>
            <a:r>
              <a:rPr lang="ru-RU" dirty="0" err="1">
                <a:latin typeface="+mn-lt"/>
              </a:rPr>
              <a:t>Термобаллон</a:t>
            </a:r>
            <a:r>
              <a:rPr lang="ru-RU" dirty="0">
                <a:latin typeface="+mn-lt"/>
              </a:rPr>
              <a:t> </a:t>
            </a:r>
            <a:r>
              <a:rPr lang="ru-RU" dirty="0" err="1">
                <a:latin typeface="+mn-lt"/>
              </a:rPr>
              <a:t>одатда</a:t>
            </a:r>
            <a:r>
              <a:rPr lang="ru-RU" dirty="0">
                <a:latin typeface="+mn-lt"/>
              </a:rPr>
              <a:t> </a:t>
            </a:r>
            <a:r>
              <a:rPr lang="ru-RU" dirty="0" err="1">
                <a:latin typeface="+mn-lt"/>
              </a:rPr>
              <a:t>зангламас</a:t>
            </a:r>
            <a:r>
              <a:rPr lang="ru-RU" dirty="0">
                <a:latin typeface="+mn-lt"/>
              </a:rPr>
              <a:t> </a:t>
            </a:r>
            <a:r>
              <a:rPr lang="ru-RU" dirty="0" err="1">
                <a:latin typeface="+mn-lt"/>
              </a:rPr>
              <a:t>пўлатдан</a:t>
            </a:r>
            <a:r>
              <a:rPr lang="ru-RU" dirty="0">
                <a:latin typeface="+mn-lt"/>
              </a:rPr>
              <a:t> </a:t>
            </a:r>
            <a:r>
              <a:rPr lang="ru-RU" dirty="0" err="1">
                <a:latin typeface="+mn-lt"/>
              </a:rPr>
              <a:t>ишланади</a:t>
            </a:r>
            <a:r>
              <a:rPr lang="ru-RU" dirty="0">
                <a:latin typeface="+mn-lt"/>
              </a:rPr>
              <a:t>, капилляр </a:t>
            </a:r>
            <a:r>
              <a:rPr lang="ru-RU" dirty="0" err="1">
                <a:latin typeface="+mn-lt"/>
              </a:rPr>
              <a:t>эса</a:t>
            </a:r>
            <a:r>
              <a:rPr lang="ru-RU" dirty="0">
                <a:latin typeface="+mn-lt"/>
              </a:rPr>
              <a:t> </a:t>
            </a:r>
            <a:r>
              <a:rPr lang="ru-RU" dirty="0" err="1">
                <a:latin typeface="+mn-lt"/>
              </a:rPr>
              <a:t>жездан</a:t>
            </a:r>
            <a:r>
              <a:rPr lang="ru-RU" dirty="0">
                <a:latin typeface="+mn-lt"/>
              </a:rPr>
              <a:t> </a:t>
            </a:r>
            <a:r>
              <a:rPr lang="ru-RU" dirty="0" err="1">
                <a:latin typeface="+mn-lt"/>
              </a:rPr>
              <a:t>ёки</a:t>
            </a:r>
            <a:r>
              <a:rPr lang="ru-RU" dirty="0">
                <a:latin typeface="+mn-lt"/>
              </a:rPr>
              <a:t> </a:t>
            </a:r>
            <a:r>
              <a:rPr lang="ru-RU" dirty="0" err="1">
                <a:latin typeface="+mn-lt"/>
              </a:rPr>
              <a:t>пўлатдан</a:t>
            </a:r>
            <a:r>
              <a:rPr lang="ru-RU" dirty="0">
                <a:latin typeface="+mn-lt"/>
              </a:rPr>
              <a:t> </a:t>
            </a:r>
            <a:r>
              <a:rPr lang="ru-RU" dirty="0" err="1">
                <a:latin typeface="+mn-lt"/>
              </a:rPr>
              <a:t>ишланиб</a:t>
            </a:r>
            <a:r>
              <a:rPr lang="ru-RU" dirty="0">
                <a:latin typeface="+mn-lt"/>
              </a:rPr>
              <a:t>, </a:t>
            </a:r>
            <a:r>
              <a:rPr lang="ru-RU" dirty="0" err="1">
                <a:latin typeface="+mn-lt"/>
              </a:rPr>
              <a:t>унинг</a:t>
            </a:r>
            <a:r>
              <a:rPr lang="ru-RU" dirty="0">
                <a:latin typeface="+mn-lt"/>
              </a:rPr>
              <a:t> </a:t>
            </a:r>
            <a:r>
              <a:rPr lang="ru-RU" dirty="0" err="1">
                <a:latin typeface="+mn-lt"/>
              </a:rPr>
              <a:t>ташқи</a:t>
            </a:r>
            <a:r>
              <a:rPr lang="ru-RU" dirty="0">
                <a:latin typeface="+mn-lt"/>
              </a:rPr>
              <a:t> </a:t>
            </a:r>
            <a:r>
              <a:rPr lang="ru-RU" dirty="0" err="1">
                <a:latin typeface="+mn-lt"/>
              </a:rPr>
              <a:t>диаметри</a:t>
            </a:r>
            <a:r>
              <a:rPr lang="ru-RU" dirty="0">
                <a:latin typeface="+mn-lt"/>
              </a:rPr>
              <a:t> 2,5 мм, </a:t>
            </a:r>
            <a:r>
              <a:rPr lang="ru-RU" dirty="0" err="1">
                <a:latin typeface="+mn-lt"/>
              </a:rPr>
              <a:t>ички</a:t>
            </a:r>
            <a:r>
              <a:rPr lang="ru-RU" dirty="0">
                <a:latin typeface="+mn-lt"/>
              </a:rPr>
              <a:t> </a:t>
            </a:r>
            <a:r>
              <a:rPr lang="ru-RU" dirty="0" err="1">
                <a:latin typeface="+mn-lt"/>
              </a:rPr>
              <a:t>диаметри</a:t>
            </a:r>
            <a:r>
              <a:rPr lang="ru-RU" dirty="0">
                <a:latin typeface="+mn-lt"/>
              </a:rPr>
              <a:t> </a:t>
            </a:r>
            <a:r>
              <a:rPr lang="ru-RU" dirty="0" err="1">
                <a:latin typeface="+mn-lt"/>
              </a:rPr>
              <a:t>эса</a:t>
            </a:r>
            <a:r>
              <a:rPr lang="ru-RU" dirty="0">
                <a:latin typeface="+mn-lt"/>
              </a:rPr>
              <a:t> 0,35 мм га </a:t>
            </a:r>
            <a:r>
              <a:rPr lang="ru-RU" dirty="0" err="1">
                <a:latin typeface="+mn-lt"/>
              </a:rPr>
              <a:t>тенг</a:t>
            </a:r>
            <a:r>
              <a:rPr lang="ru-RU" dirty="0">
                <a:latin typeface="+mn-lt"/>
              </a:rPr>
              <a:t> </a:t>
            </a:r>
            <a:r>
              <a:rPr lang="ru-RU" dirty="0" err="1">
                <a:latin typeface="+mn-lt"/>
              </a:rPr>
              <a:t>бўлади</a:t>
            </a:r>
            <a:r>
              <a:rPr lang="ru-RU" dirty="0">
                <a:latin typeface="+mn-lt"/>
              </a:rPr>
              <a:t>. </a:t>
            </a:r>
            <a:r>
              <a:rPr lang="ru-RU" dirty="0" err="1">
                <a:latin typeface="+mn-lt"/>
              </a:rPr>
              <a:t>Асбобнинг</a:t>
            </a:r>
            <a:r>
              <a:rPr lang="ru-RU" dirty="0">
                <a:latin typeface="+mn-lt"/>
              </a:rPr>
              <a:t> </a:t>
            </a:r>
            <a:r>
              <a:rPr lang="ru-RU" dirty="0" err="1">
                <a:latin typeface="+mn-lt"/>
              </a:rPr>
              <a:t>вазифасига</a:t>
            </a:r>
            <a:r>
              <a:rPr lang="ru-RU" dirty="0">
                <a:latin typeface="+mn-lt"/>
              </a:rPr>
              <a:t> </a:t>
            </a:r>
            <a:r>
              <a:rPr lang="ru-RU" dirty="0" err="1">
                <a:latin typeface="+mn-lt"/>
              </a:rPr>
              <a:t>кўра</a:t>
            </a:r>
            <a:r>
              <a:rPr lang="ru-RU" dirty="0">
                <a:latin typeface="+mn-lt"/>
              </a:rPr>
              <a:t> капилляр </a:t>
            </a:r>
            <a:r>
              <a:rPr lang="ru-RU" dirty="0" err="1">
                <a:latin typeface="+mn-lt"/>
              </a:rPr>
              <a:t>найчанинг</a:t>
            </a:r>
            <a:r>
              <a:rPr lang="ru-RU" dirty="0">
                <a:latin typeface="+mn-lt"/>
              </a:rPr>
              <a:t> </a:t>
            </a:r>
            <a:r>
              <a:rPr lang="ru-RU" dirty="0" err="1">
                <a:latin typeface="+mn-lt"/>
              </a:rPr>
              <a:t>узунлиги</a:t>
            </a:r>
            <a:r>
              <a:rPr lang="ru-RU" dirty="0">
                <a:latin typeface="+mn-lt"/>
              </a:rPr>
              <a:t> </a:t>
            </a:r>
            <a:r>
              <a:rPr lang="ru-RU" dirty="0" err="1">
                <a:latin typeface="+mn-lt"/>
              </a:rPr>
              <a:t>турлича</a:t>
            </a:r>
            <a:r>
              <a:rPr lang="ru-RU" dirty="0">
                <a:latin typeface="+mn-lt"/>
              </a:rPr>
              <a:t> (0,6 м дан 60 м </a:t>
            </a:r>
            <a:r>
              <a:rPr lang="ru-RU" dirty="0" err="1">
                <a:latin typeface="+mn-lt"/>
              </a:rPr>
              <a:t>гача</a:t>
            </a:r>
            <a:r>
              <a:rPr lang="ru-RU" dirty="0">
                <a:latin typeface="+mn-lt"/>
              </a:rPr>
              <a:t>) </a:t>
            </a:r>
            <a:r>
              <a:rPr lang="ru-RU" dirty="0" err="1">
                <a:latin typeface="+mn-lt"/>
              </a:rPr>
              <a:t>бўлади</a:t>
            </a:r>
            <a:r>
              <a:rPr lang="ru-RU" dirty="0">
                <a:latin typeface="+mn-lt"/>
              </a:rPr>
              <a:t>. </a:t>
            </a:r>
            <a:r>
              <a:rPr lang="ru-RU" dirty="0" err="1">
                <a:latin typeface="+mn-lt"/>
              </a:rPr>
              <a:t>Манометрик</a:t>
            </a:r>
            <a:r>
              <a:rPr lang="ru-RU" dirty="0">
                <a:latin typeface="+mn-lt"/>
              </a:rPr>
              <a:t> </a:t>
            </a:r>
            <a:r>
              <a:rPr lang="ru-RU" dirty="0" err="1">
                <a:latin typeface="+mn-lt"/>
              </a:rPr>
              <a:t>термометрларда</a:t>
            </a:r>
            <a:r>
              <a:rPr lang="ru-RU" dirty="0">
                <a:latin typeface="+mn-lt"/>
              </a:rPr>
              <a:t> </a:t>
            </a:r>
            <a:r>
              <a:rPr lang="ru-RU" dirty="0" err="1">
                <a:latin typeface="+mn-lt"/>
              </a:rPr>
              <a:t>бир</a:t>
            </a:r>
            <a:r>
              <a:rPr lang="ru-RU" dirty="0">
                <a:latin typeface="+mn-lt"/>
              </a:rPr>
              <a:t> </a:t>
            </a:r>
            <a:r>
              <a:rPr lang="ru-RU" dirty="0" err="1">
                <a:latin typeface="+mn-lt"/>
              </a:rPr>
              <a:t>чулғамли</a:t>
            </a:r>
            <a:r>
              <a:rPr lang="ru-RU" dirty="0">
                <a:latin typeface="+mn-lt"/>
              </a:rPr>
              <a:t>, </a:t>
            </a:r>
            <a:r>
              <a:rPr lang="ru-RU" dirty="0" err="1">
                <a:latin typeface="+mn-lt"/>
              </a:rPr>
              <a:t>кўп</a:t>
            </a:r>
            <a:r>
              <a:rPr lang="ru-RU" dirty="0">
                <a:latin typeface="+mn-lt"/>
              </a:rPr>
              <a:t> </a:t>
            </a:r>
            <a:r>
              <a:rPr lang="ru-RU" dirty="0" err="1">
                <a:latin typeface="+mn-lt"/>
              </a:rPr>
              <a:t>чулғамли</a:t>
            </a:r>
            <a:r>
              <a:rPr lang="ru-RU" dirty="0">
                <a:latin typeface="+mn-lt"/>
              </a:rPr>
              <a:t> (</a:t>
            </a:r>
            <a:r>
              <a:rPr lang="ru-RU" dirty="0" err="1">
                <a:latin typeface="+mn-lt"/>
              </a:rPr>
              <a:t>чулғамлар</a:t>
            </a:r>
            <a:r>
              <a:rPr lang="ru-RU" dirty="0">
                <a:latin typeface="+mn-lt"/>
              </a:rPr>
              <a:t> сони 6 дан 9 </a:t>
            </a:r>
            <a:r>
              <a:rPr lang="ru-RU" dirty="0" err="1">
                <a:latin typeface="+mn-lt"/>
              </a:rPr>
              <a:t>гача</a:t>
            </a:r>
            <a:r>
              <a:rPr lang="ru-RU" dirty="0">
                <a:latin typeface="+mn-lt"/>
              </a:rPr>
              <a:t>) </a:t>
            </a:r>
            <a:r>
              <a:rPr lang="ru-RU" dirty="0" err="1">
                <a:latin typeface="+mn-lt"/>
              </a:rPr>
              <a:t>ва</a:t>
            </a:r>
            <a:r>
              <a:rPr lang="ru-RU" dirty="0">
                <a:latin typeface="+mn-lt"/>
              </a:rPr>
              <a:t> </a:t>
            </a:r>
            <a:r>
              <a:rPr lang="ru-RU" dirty="0" err="1">
                <a:latin typeface="+mn-lt"/>
              </a:rPr>
              <a:t>спиралли</a:t>
            </a:r>
            <a:r>
              <a:rPr lang="ru-RU" dirty="0">
                <a:latin typeface="+mn-lt"/>
              </a:rPr>
              <a:t> </a:t>
            </a:r>
            <a:r>
              <a:rPr lang="ru-RU" dirty="0" err="1">
                <a:latin typeface="+mn-lt"/>
              </a:rPr>
              <a:t>манометрик</a:t>
            </a:r>
            <a:r>
              <a:rPr lang="ru-RU" dirty="0">
                <a:latin typeface="+mn-lt"/>
              </a:rPr>
              <a:t> </a:t>
            </a:r>
            <a:r>
              <a:rPr lang="ru-RU" dirty="0" err="1">
                <a:latin typeface="+mn-lt"/>
              </a:rPr>
              <a:t>найчалар</a:t>
            </a:r>
            <a:r>
              <a:rPr lang="ru-RU" dirty="0">
                <a:latin typeface="+mn-lt"/>
              </a:rPr>
              <a:t> </a:t>
            </a:r>
            <a:r>
              <a:rPr lang="ru-RU" dirty="0" err="1" smtClean="0">
                <a:latin typeface="+mn-lt"/>
              </a:rPr>
              <a:t>ишлатилади</a:t>
            </a:r>
            <a:r>
              <a:rPr lang="ru-RU" dirty="0" smtClean="0">
                <a:latin typeface="+mn-lt"/>
              </a:rPr>
              <a:t>.</a:t>
            </a:r>
            <a:endParaRPr lang="ru-RU" sz="2000"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8831559" y="92621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6" name="11.1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204998"/>
            <a:ext cx="609600" cy="609600"/>
          </a:xfrm>
          <a:prstGeom prst="rect">
            <a:avLst/>
          </a:prstGeom>
        </p:spPr>
      </p:pic>
    </p:spTree>
    <p:extLst>
      <p:ext uri="{BB962C8B-B14F-4D97-AF65-F5344CB8AC3E}">
        <p14:creationId xmlns:p14="http://schemas.microsoft.com/office/powerpoint/2010/main" val="4237433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84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Autofit/>
          </a:bodyPr>
          <a:lstStyle/>
          <a:p>
            <a:pPr algn="r"/>
            <a:r>
              <a:rPr lang="ru-RU" sz="2000" b="1" dirty="0"/>
              <a:t>Газли, </a:t>
            </a:r>
            <a:r>
              <a:rPr lang="ru-RU" sz="2000" b="1" dirty="0" err="1"/>
              <a:t>суюқликли</a:t>
            </a:r>
            <a:r>
              <a:rPr lang="ru-RU" sz="2000" b="1" dirty="0"/>
              <a:t> </a:t>
            </a:r>
            <a:r>
              <a:rPr lang="ru-RU" sz="2000" b="1" dirty="0" err="1"/>
              <a:t>ва</a:t>
            </a:r>
            <a:r>
              <a:rPr lang="ru-RU" sz="2000" b="1" dirty="0"/>
              <a:t> </a:t>
            </a:r>
            <a:r>
              <a:rPr lang="ru-RU" sz="2000" b="1" dirty="0" err="1"/>
              <a:t>конденсацион</a:t>
            </a:r>
            <a:r>
              <a:rPr lang="ru-RU" sz="2000" b="1" dirty="0"/>
              <a:t> </a:t>
            </a:r>
            <a:r>
              <a:rPr lang="ru-RU" sz="2000" b="1" dirty="0" err="1"/>
              <a:t>манометрик</a:t>
            </a:r>
            <a:r>
              <a:rPr lang="ru-RU" sz="2000" b="1" dirty="0"/>
              <a:t> </a:t>
            </a:r>
            <a:r>
              <a:rPr lang="ru-RU" sz="2000" b="1" dirty="0" err="1"/>
              <a:t>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14</a:t>
            </a:fld>
            <a:endParaRPr lang="en-US" dirty="0"/>
          </a:p>
        </p:txBody>
      </p:sp>
      <p:sp>
        <p:nvSpPr>
          <p:cNvPr id="14" name="Rectangle 8"/>
          <p:cNvSpPr>
            <a:spLocks noGrp="1" noChangeArrowheads="1"/>
          </p:cNvSpPr>
          <p:nvPr>
            <p:ph idx="1"/>
          </p:nvPr>
        </p:nvSpPr>
        <p:spPr bwMode="auto">
          <a:xfrm>
            <a:off x="342321" y="1004995"/>
            <a:ext cx="10746390" cy="507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ru-RU" dirty="0" smtClean="0">
                <a:latin typeface="+mn-lt"/>
              </a:rPr>
              <a:t>	Газли </a:t>
            </a:r>
            <a:r>
              <a:rPr lang="ru-RU" dirty="0" err="1">
                <a:latin typeface="+mn-lt"/>
              </a:rPr>
              <a:t>манометрик</a:t>
            </a:r>
            <a:r>
              <a:rPr lang="ru-RU" dirty="0">
                <a:latin typeface="+mn-lt"/>
              </a:rPr>
              <a:t> </a:t>
            </a:r>
            <a:r>
              <a:rPr lang="ru-RU" dirty="0" err="1">
                <a:latin typeface="+mn-lt"/>
              </a:rPr>
              <a:t>термометрларнинг</a:t>
            </a:r>
            <a:r>
              <a:rPr lang="ru-RU" dirty="0">
                <a:latin typeface="+mn-lt"/>
              </a:rPr>
              <a:t> </a:t>
            </a:r>
            <a:r>
              <a:rPr lang="ru-RU" dirty="0" err="1">
                <a:latin typeface="+mn-lt"/>
              </a:rPr>
              <a:t>кўрсатиши</a:t>
            </a:r>
            <a:r>
              <a:rPr lang="ru-RU" dirty="0">
                <a:latin typeface="+mn-lt"/>
              </a:rPr>
              <a:t> </a:t>
            </a:r>
            <a:r>
              <a:rPr lang="ru-RU" dirty="0" err="1">
                <a:latin typeface="+mn-lt"/>
              </a:rPr>
              <a:t>ундаги</a:t>
            </a:r>
            <a:r>
              <a:rPr lang="ru-RU" dirty="0">
                <a:latin typeface="+mn-lt"/>
              </a:rPr>
              <a:t> </a:t>
            </a:r>
            <a:r>
              <a:rPr lang="ru-RU" dirty="0" err="1">
                <a:latin typeface="+mn-lt"/>
              </a:rPr>
              <a:t>инерт</a:t>
            </a:r>
            <a:r>
              <a:rPr lang="ru-RU" dirty="0">
                <a:latin typeface="+mn-lt"/>
              </a:rPr>
              <a:t> газ </a:t>
            </a:r>
            <a:r>
              <a:rPr lang="ru-RU" dirty="0" err="1">
                <a:latin typeface="+mn-lt"/>
              </a:rPr>
              <a:t>босимининг</a:t>
            </a:r>
            <a:r>
              <a:rPr lang="ru-RU" dirty="0">
                <a:latin typeface="+mn-lt"/>
              </a:rPr>
              <a:t> </a:t>
            </a:r>
            <a:r>
              <a:rPr lang="ru-RU" dirty="0" err="1">
                <a:latin typeface="+mn-lt"/>
              </a:rPr>
              <a:t>хароратга</a:t>
            </a:r>
            <a:r>
              <a:rPr lang="ru-RU" dirty="0">
                <a:latin typeface="+mn-lt"/>
              </a:rPr>
              <a:t> </a:t>
            </a:r>
            <a:r>
              <a:rPr lang="ru-RU" dirty="0" err="1">
                <a:latin typeface="+mn-lt"/>
              </a:rPr>
              <a:t>боғлиқлигига</a:t>
            </a:r>
            <a:r>
              <a:rPr lang="ru-RU" dirty="0">
                <a:latin typeface="+mn-lt"/>
              </a:rPr>
              <a:t> </a:t>
            </a:r>
            <a:r>
              <a:rPr lang="ru-RU" dirty="0" err="1">
                <a:latin typeface="+mn-lt"/>
              </a:rPr>
              <a:t>асосланган</a:t>
            </a:r>
            <a:r>
              <a:rPr lang="ru-RU" dirty="0">
                <a:latin typeface="+mn-lt"/>
              </a:rPr>
              <a:t>. Газли </a:t>
            </a:r>
            <a:r>
              <a:rPr lang="ru-RU" dirty="0" err="1">
                <a:latin typeface="+mn-lt"/>
              </a:rPr>
              <a:t>манометрик</a:t>
            </a:r>
            <a:r>
              <a:rPr lang="ru-RU" dirty="0">
                <a:latin typeface="+mn-lt"/>
              </a:rPr>
              <a:t> </a:t>
            </a:r>
            <a:r>
              <a:rPr lang="ru-RU" dirty="0" err="1">
                <a:latin typeface="+mn-lt"/>
              </a:rPr>
              <a:t>термометрларнинг</a:t>
            </a:r>
            <a:r>
              <a:rPr lang="ru-RU" dirty="0">
                <a:latin typeface="+mn-lt"/>
              </a:rPr>
              <a:t> </a:t>
            </a:r>
            <a:r>
              <a:rPr lang="ru-RU" dirty="0" err="1">
                <a:latin typeface="+mn-lt"/>
              </a:rPr>
              <a:t>бошланғич</a:t>
            </a:r>
            <a:r>
              <a:rPr lang="ru-RU" dirty="0">
                <a:latin typeface="+mn-lt"/>
              </a:rPr>
              <a:t> </a:t>
            </a:r>
            <a:r>
              <a:rPr lang="ru-RU" dirty="0" err="1">
                <a:latin typeface="+mn-lt"/>
              </a:rPr>
              <a:t>босими</a:t>
            </a:r>
            <a:r>
              <a:rPr lang="ru-RU" dirty="0">
                <a:latin typeface="+mn-lt"/>
              </a:rPr>
              <a:t> </a:t>
            </a:r>
            <a:r>
              <a:rPr lang="ru-RU" dirty="0" err="1">
                <a:latin typeface="+mn-lt"/>
              </a:rPr>
              <a:t>ўлчаш</a:t>
            </a:r>
            <a:r>
              <a:rPr lang="ru-RU" dirty="0">
                <a:latin typeface="+mn-lt"/>
              </a:rPr>
              <a:t> </a:t>
            </a:r>
            <a:r>
              <a:rPr lang="ru-RU" dirty="0" err="1">
                <a:latin typeface="+mn-lt"/>
              </a:rPr>
              <a:t>чегараларига</a:t>
            </a:r>
            <a:r>
              <a:rPr lang="ru-RU" dirty="0">
                <a:latin typeface="+mn-lt"/>
              </a:rPr>
              <a:t> </a:t>
            </a:r>
            <a:r>
              <a:rPr lang="ru-RU" dirty="0" err="1">
                <a:latin typeface="+mn-lt"/>
              </a:rPr>
              <a:t>боғлиқ</a:t>
            </a:r>
            <a:r>
              <a:rPr lang="ru-RU" dirty="0">
                <a:latin typeface="+mn-lt"/>
              </a:rPr>
              <a:t> </a:t>
            </a:r>
            <a:r>
              <a:rPr lang="ru-RU" dirty="0" err="1">
                <a:latin typeface="+mn-lt"/>
              </a:rPr>
              <a:t>бўлиб</a:t>
            </a:r>
            <a:r>
              <a:rPr lang="ru-RU" dirty="0">
                <a:latin typeface="+mn-lt"/>
              </a:rPr>
              <a:t>, </a:t>
            </a:r>
            <a:r>
              <a:rPr lang="ru-RU" dirty="0" err="1">
                <a:latin typeface="+mn-lt"/>
              </a:rPr>
              <a:t>одатда</a:t>
            </a:r>
            <a:r>
              <a:rPr lang="ru-RU" dirty="0">
                <a:latin typeface="+mn-lt"/>
              </a:rPr>
              <a:t> 0,98 ... 4,9 МН/м</a:t>
            </a:r>
            <a:r>
              <a:rPr lang="ru-RU" baseline="30000" dirty="0">
                <a:latin typeface="+mn-lt"/>
              </a:rPr>
              <a:t>2</a:t>
            </a:r>
            <a:r>
              <a:rPr lang="ru-RU" dirty="0">
                <a:latin typeface="+mn-lt"/>
              </a:rPr>
              <a:t> (10 ... 50 кг/см</a:t>
            </a:r>
            <a:r>
              <a:rPr lang="ru-RU" baseline="30000" dirty="0">
                <a:latin typeface="+mn-lt"/>
              </a:rPr>
              <a:t>2</a:t>
            </a:r>
            <a:r>
              <a:rPr lang="ru-RU" dirty="0">
                <a:latin typeface="+mn-lt"/>
              </a:rPr>
              <a:t>) </a:t>
            </a:r>
            <a:r>
              <a:rPr lang="ru-RU" dirty="0" err="1">
                <a:latin typeface="+mn-lt"/>
              </a:rPr>
              <a:t>оралиқда</a:t>
            </a:r>
            <a:r>
              <a:rPr lang="ru-RU" dirty="0">
                <a:latin typeface="+mn-lt"/>
              </a:rPr>
              <a:t> </a:t>
            </a:r>
            <a:r>
              <a:rPr lang="ru-RU" dirty="0" err="1">
                <a:latin typeface="+mn-lt"/>
              </a:rPr>
              <a:t>бўлади</a:t>
            </a:r>
            <a:r>
              <a:rPr lang="ru-RU" dirty="0">
                <a:latin typeface="+mn-lt"/>
              </a:rPr>
              <a:t>. </a:t>
            </a:r>
            <a:r>
              <a:rPr lang="ru-RU" dirty="0" err="1">
                <a:latin typeface="+mn-lt"/>
              </a:rPr>
              <a:t>Бу</a:t>
            </a:r>
            <a:r>
              <a:rPr lang="ru-RU" dirty="0">
                <a:latin typeface="+mn-lt"/>
              </a:rPr>
              <a:t> </a:t>
            </a:r>
            <a:r>
              <a:rPr lang="ru-RU" dirty="0" err="1">
                <a:latin typeface="+mn-lt"/>
              </a:rPr>
              <a:t>термометрлар</a:t>
            </a:r>
            <a:r>
              <a:rPr lang="ru-RU" dirty="0">
                <a:latin typeface="+mn-lt"/>
              </a:rPr>
              <a:t> 150</a:t>
            </a:r>
            <a:r>
              <a:rPr lang="ru-RU" baseline="30000" dirty="0">
                <a:latin typeface="+mn-lt"/>
              </a:rPr>
              <a:t>0</a:t>
            </a:r>
            <a:r>
              <a:rPr lang="ru-RU" dirty="0">
                <a:latin typeface="+mn-lt"/>
              </a:rPr>
              <a:t>С дан +1000</a:t>
            </a:r>
            <a:r>
              <a:rPr lang="ru-RU" baseline="30000" dirty="0">
                <a:latin typeface="+mn-lt"/>
              </a:rPr>
              <a:t>0</a:t>
            </a:r>
            <a:r>
              <a:rPr lang="ru-RU" dirty="0">
                <a:latin typeface="+mn-lt"/>
              </a:rPr>
              <a:t>С </a:t>
            </a:r>
            <a:r>
              <a:rPr lang="ru-RU" dirty="0" err="1">
                <a:latin typeface="+mn-lt"/>
              </a:rPr>
              <a:t>гача</a:t>
            </a:r>
            <a:r>
              <a:rPr lang="ru-RU" dirty="0">
                <a:latin typeface="+mn-lt"/>
              </a:rPr>
              <a:t> </a:t>
            </a:r>
            <a:r>
              <a:rPr lang="ru-RU" dirty="0" err="1">
                <a:latin typeface="+mn-lt"/>
              </a:rPr>
              <a:t>хароратларни</a:t>
            </a:r>
            <a:r>
              <a:rPr lang="ru-RU" dirty="0">
                <a:latin typeface="+mn-lt"/>
              </a:rPr>
              <a:t> </a:t>
            </a:r>
            <a:r>
              <a:rPr lang="ru-RU" dirty="0" err="1">
                <a:latin typeface="+mn-lt"/>
              </a:rPr>
              <a:t>ўлчаш</a:t>
            </a:r>
            <a:r>
              <a:rPr lang="ru-RU" dirty="0">
                <a:latin typeface="+mn-lt"/>
              </a:rPr>
              <a:t> </a:t>
            </a:r>
            <a:r>
              <a:rPr lang="ru-RU" dirty="0" err="1">
                <a:latin typeface="+mn-lt"/>
              </a:rPr>
              <a:t>имконини</a:t>
            </a:r>
            <a:r>
              <a:rPr lang="ru-RU" dirty="0">
                <a:latin typeface="+mn-lt"/>
              </a:rPr>
              <a:t> </a:t>
            </a:r>
            <a:r>
              <a:rPr lang="ru-RU" dirty="0" err="1">
                <a:latin typeface="+mn-lt"/>
              </a:rPr>
              <a:t>беради</a:t>
            </a:r>
            <a:r>
              <a:rPr lang="ru-RU" dirty="0">
                <a:latin typeface="+mn-lt"/>
              </a:rPr>
              <a:t>. Газли </a:t>
            </a:r>
            <a:r>
              <a:rPr lang="ru-RU" dirty="0" err="1">
                <a:latin typeface="+mn-lt"/>
              </a:rPr>
              <a:t>термометрларнинг</a:t>
            </a:r>
            <a:r>
              <a:rPr lang="ru-RU" dirty="0">
                <a:latin typeface="+mn-lt"/>
              </a:rPr>
              <a:t> </a:t>
            </a:r>
            <a:r>
              <a:rPr lang="ru-RU" dirty="0" err="1">
                <a:latin typeface="+mn-lt"/>
              </a:rPr>
              <a:t>ишчи</a:t>
            </a:r>
            <a:r>
              <a:rPr lang="ru-RU" dirty="0">
                <a:latin typeface="+mn-lt"/>
              </a:rPr>
              <a:t> </a:t>
            </a:r>
            <a:r>
              <a:rPr lang="ru-RU" dirty="0" err="1">
                <a:latin typeface="+mn-lt"/>
              </a:rPr>
              <a:t>моддаси</a:t>
            </a:r>
            <a:r>
              <a:rPr lang="ru-RU" dirty="0">
                <a:latin typeface="+mn-lt"/>
              </a:rPr>
              <a:t> </a:t>
            </a:r>
            <a:r>
              <a:rPr lang="ru-RU" dirty="0" err="1">
                <a:latin typeface="+mn-lt"/>
              </a:rPr>
              <a:t>сифатида</a:t>
            </a:r>
            <a:r>
              <a:rPr lang="ru-RU" dirty="0">
                <a:latin typeface="+mn-lt"/>
              </a:rPr>
              <a:t> азот </a:t>
            </a:r>
            <a:r>
              <a:rPr lang="ru-RU" dirty="0" err="1">
                <a:latin typeface="+mn-lt"/>
              </a:rPr>
              <a:t>ишлатилади</a:t>
            </a:r>
            <a:r>
              <a:rPr lang="ru-RU" dirty="0">
                <a:latin typeface="+mn-lt"/>
              </a:rPr>
              <a:t>.</a:t>
            </a:r>
          </a:p>
          <a:p>
            <a:pPr indent="0" algn="just">
              <a:lnSpc>
                <a:spcPct val="150000"/>
              </a:lnSpc>
              <a:buNone/>
            </a:pPr>
            <a:r>
              <a:rPr lang="ru-RU" dirty="0">
                <a:latin typeface="+mn-lt"/>
              </a:rPr>
              <a:t>	</a:t>
            </a:r>
            <a:r>
              <a:rPr lang="ru-RU" dirty="0" smtClean="0">
                <a:latin typeface="+mn-lt"/>
              </a:rPr>
              <a:t>Газли </a:t>
            </a:r>
            <a:r>
              <a:rPr lang="ru-RU" dirty="0" err="1">
                <a:latin typeface="+mn-lt"/>
              </a:rPr>
              <a:t>термометрларнинг</a:t>
            </a:r>
            <a:r>
              <a:rPr lang="ru-RU" dirty="0">
                <a:latin typeface="+mn-lt"/>
              </a:rPr>
              <a:t> </a:t>
            </a:r>
            <a:r>
              <a:rPr lang="ru-RU" dirty="0" err="1">
                <a:latin typeface="+mn-lt"/>
              </a:rPr>
              <a:t>иши</a:t>
            </a:r>
            <a:r>
              <a:rPr lang="ru-RU" dirty="0">
                <a:latin typeface="+mn-lt"/>
              </a:rPr>
              <a:t> идеал </a:t>
            </a:r>
            <a:r>
              <a:rPr lang="ru-RU" dirty="0" err="1">
                <a:latin typeface="+mn-lt"/>
              </a:rPr>
              <a:t>газнинг</a:t>
            </a:r>
            <a:r>
              <a:rPr lang="ru-RU" dirty="0">
                <a:latin typeface="+mn-lt"/>
              </a:rPr>
              <a:t> </a:t>
            </a:r>
            <a:r>
              <a:rPr lang="ru-RU" dirty="0" err="1">
                <a:latin typeface="+mn-lt"/>
              </a:rPr>
              <a:t>босими</a:t>
            </a:r>
            <a:r>
              <a:rPr lang="ru-RU" dirty="0">
                <a:latin typeface="+mn-lt"/>
              </a:rPr>
              <a:t> </a:t>
            </a:r>
            <a:r>
              <a:rPr lang="ru-RU" dirty="0" err="1">
                <a:latin typeface="+mn-lt"/>
              </a:rPr>
              <a:t>ва</a:t>
            </a:r>
            <a:r>
              <a:rPr lang="ru-RU" dirty="0">
                <a:latin typeface="+mn-lt"/>
              </a:rPr>
              <a:t> </a:t>
            </a:r>
            <a:r>
              <a:rPr lang="ru-RU" dirty="0" err="1">
                <a:latin typeface="+mn-lt"/>
              </a:rPr>
              <a:t>харорати</a:t>
            </a:r>
            <a:r>
              <a:rPr lang="ru-RU" dirty="0">
                <a:latin typeface="+mn-lt"/>
              </a:rPr>
              <a:t> </a:t>
            </a:r>
            <a:r>
              <a:rPr lang="ru-RU" dirty="0" err="1">
                <a:latin typeface="+mn-lt"/>
              </a:rPr>
              <a:t>орасидаги</a:t>
            </a:r>
            <a:r>
              <a:rPr lang="ru-RU" dirty="0">
                <a:latin typeface="+mn-lt"/>
              </a:rPr>
              <a:t> </a:t>
            </a:r>
            <a:r>
              <a:rPr lang="ru-RU" dirty="0" err="1">
                <a:latin typeface="+mn-lt"/>
              </a:rPr>
              <a:t>тўғри</a:t>
            </a:r>
            <a:r>
              <a:rPr lang="ru-RU" dirty="0">
                <a:latin typeface="+mn-lt"/>
              </a:rPr>
              <a:t> </a:t>
            </a:r>
            <a:r>
              <a:rPr lang="ru-RU" dirty="0" err="1">
                <a:latin typeface="+mn-lt"/>
              </a:rPr>
              <a:t>чизиқли</a:t>
            </a:r>
            <a:r>
              <a:rPr lang="ru-RU" dirty="0">
                <a:latin typeface="+mn-lt"/>
              </a:rPr>
              <a:t> </a:t>
            </a:r>
            <a:r>
              <a:rPr lang="ru-RU" dirty="0" err="1">
                <a:latin typeface="+mn-lt"/>
              </a:rPr>
              <a:t>муносабат</a:t>
            </a:r>
            <a:r>
              <a:rPr lang="ru-RU" dirty="0">
                <a:latin typeface="+mn-lt"/>
              </a:rPr>
              <a:t> </a:t>
            </a:r>
            <a:r>
              <a:rPr lang="ru-RU" dirty="0" err="1">
                <a:latin typeface="+mn-lt"/>
              </a:rPr>
              <a:t>ўрнатувчи</a:t>
            </a:r>
            <a:r>
              <a:rPr lang="ru-RU" dirty="0">
                <a:latin typeface="+mn-lt"/>
              </a:rPr>
              <a:t> </a:t>
            </a:r>
            <a:r>
              <a:rPr lang="ru-RU" dirty="0" err="1">
                <a:latin typeface="+mn-lt"/>
              </a:rPr>
              <a:t>Шарлp</a:t>
            </a:r>
            <a:r>
              <a:rPr lang="ru-RU" dirty="0">
                <a:latin typeface="+mn-lt"/>
              </a:rPr>
              <a:t> </a:t>
            </a:r>
            <a:r>
              <a:rPr lang="ru-RU" dirty="0" err="1">
                <a:latin typeface="+mn-lt"/>
              </a:rPr>
              <a:t>қонунига</a:t>
            </a:r>
            <a:r>
              <a:rPr lang="ru-RU" dirty="0">
                <a:latin typeface="+mn-lt"/>
              </a:rPr>
              <a:t> </a:t>
            </a:r>
            <a:r>
              <a:rPr lang="ru-RU" dirty="0" err="1">
                <a:latin typeface="+mn-lt"/>
              </a:rPr>
              <a:t>асосланган</a:t>
            </a:r>
            <a:r>
              <a:rPr lang="ru-RU" dirty="0">
                <a:latin typeface="+mn-lt"/>
              </a:rPr>
              <a:t>, </a:t>
            </a:r>
            <a:r>
              <a:rPr lang="ru-RU" dirty="0" err="1">
                <a:latin typeface="+mn-lt"/>
              </a:rPr>
              <a:t>яхни</a:t>
            </a:r>
            <a:r>
              <a:rPr lang="ru-RU" dirty="0">
                <a:latin typeface="+mn-lt"/>
              </a:rPr>
              <a:t>:</a:t>
            </a:r>
          </a:p>
          <a:p>
            <a:pPr indent="0" algn="ctr">
              <a:lnSpc>
                <a:spcPct val="150000"/>
              </a:lnSpc>
              <a:buNone/>
            </a:pPr>
            <a:r>
              <a:rPr lang="ru-RU" b="1" i="1" dirty="0" smtClean="0">
                <a:latin typeface="+mn-lt"/>
              </a:rPr>
              <a:t>				р</a:t>
            </a:r>
            <a:r>
              <a:rPr lang="en-US" b="1" i="1" baseline="-25000" dirty="0">
                <a:latin typeface="+mn-lt"/>
              </a:rPr>
              <a:t>t </a:t>
            </a:r>
            <a:r>
              <a:rPr lang="ru-RU" b="1" i="1" dirty="0">
                <a:latin typeface="+mn-lt"/>
              </a:rPr>
              <a:t>= р</a:t>
            </a:r>
            <a:r>
              <a:rPr lang="ru-RU" b="1" i="1" baseline="-25000" dirty="0">
                <a:latin typeface="+mn-lt"/>
              </a:rPr>
              <a:t>0 </a:t>
            </a:r>
            <a:r>
              <a:rPr lang="ru-RU" b="1" i="1" dirty="0">
                <a:latin typeface="+mn-lt"/>
              </a:rPr>
              <a:t>[1 + </a:t>
            </a:r>
            <a:r>
              <a:rPr lang="ru-RU" b="1" i="1" dirty="0">
                <a:latin typeface="+mn-lt"/>
                <a:sym typeface="Symbol" panose="05050102010706020507" pitchFamily="18" charset="2"/>
              </a:rPr>
              <a:t></a:t>
            </a:r>
            <a:r>
              <a:rPr lang="ru-RU" b="1" i="1" dirty="0">
                <a:latin typeface="+mn-lt"/>
              </a:rPr>
              <a:t>(</a:t>
            </a:r>
            <a:r>
              <a:rPr lang="en-US" b="1" i="1" dirty="0">
                <a:latin typeface="+mn-lt"/>
              </a:rPr>
              <a:t>t</a:t>
            </a:r>
            <a:r>
              <a:rPr lang="ru-RU" b="1" i="1" dirty="0">
                <a:latin typeface="+mn-lt"/>
              </a:rPr>
              <a:t> - </a:t>
            </a:r>
            <a:r>
              <a:rPr lang="en-US" b="1" i="1" dirty="0">
                <a:latin typeface="+mn-lt"/>
              </a:rPr>
              <a:t>t</a:t>
            </a:r>
            <a:r>
              <a:rPr lang="ru-RU" b="1" i="1" baseline="-25000" dirty="0">
                <a:latin typeface="+mn-lt"/>
              </a:rPr>
              <a:t>0</a:t>
            </a:r>
            <a:r>
              <a:rPr lang="ru-RU" b="1" i="1" dirty="0">
                <a:latin typeface="+mn-lt"/>
              </a:rPr>
              <a:t>)],	</a:t>
            </a:r>
            <a:r>
              <a:rPr lang="ru-RU" dirty="0">
                <a:latin typeface="+mn-lt"/>
              </a:rPr>
              <a:t>		</a:t>
            </a:r>
            <a:r>
              <a:rPr lang="uz-Latn-UZ" dirty="0">
                <a:latin typeface="+mn-lt"/>
              </a:rPr>
              <a:t>		</a:t>
            </a:r>
            <a:endParaRPr lang="ru-RU" dirty="0">
              <a:latin typeface="+mn-lt"/>
            </a:endParaRPr>
          </a:p>
          <a:p>
            <a:pPr indent="0" algn="just">
              <a:lnSpc>
                <a:spcPct val="150000"/>
              </a:lnSpc>
              <a:buNone/>
            </a:pPr>
            <a:r>
              <a:rPr lang="uz-Latn-UZ" dirty="0">
                <a:latin typeface="+mn-lt"/>
              </a:rPr>
              <a:t>бунда: р</a:t>
            </a:r>
            <a:r>
              <a:rPr lang="uz-Latn-UZ" baseline="-25000" dirty="0">
                <a:latin typeface="+mn-lt"/>
              </a:rPr>
              <a:t>0</a:t>
            </a:r>
            <a:r>
              <a:rPr lang="uz-Latn-UZ" dirty="0">
                <a:latin typeface="+mn-lt"/>
              </a:rPr>
              <a:t> ва р</a:t>
            </a:r>
            <a:r>
              <a:rPr lang="uz-Latn-UZ" baseline="-25000" dirty="0">
                <a:latin typeface="+mn-lt"/>
              </a:rPr>
              <a:t>t</a:t>
            </a:r>
            <a:r>
              <a:rPr lang="uz-Latn-UZ" dirty="0">
                <a:latin typeface="+mn-lt"/>
              </a:rPr>
              <a:t> - газнинг 0 ва t хароратдаги босими; </a:t>
            </a:r>
            <a:r>
              <a:rPr lang="ru-RU" dirty="0">
                <a:latin typeface="+mn-lt"/>
                <a:sym typeface="Symbol" panose="05050102010706020507" pitchFamily="18" charset="2"/>
              </a:rPr>
              <a:t></a:t>
            </a:r>
            <a:r>
              <a:rPr lang="uz-Latn-UZ" dirty="0">
                <a:latin typeface="+mn-lt"/>
              </a:rPr>
              <a:t>-газ кенгайишининг термик коэффициенти; t</a:t>
            </a:r>
            <a:r>
              <a:rPr lang="uz-Latn-UZ" baseline="-25000" dirty="0">
                <a:latin typeface="+mn-lt"/>
              </a:rPr>
              <a:t>0</a:t>
            </a:r>
            <a:r>
              <a:rPr lang="uz-Latn-UZ" dirty="0">
                <a:latin typeface="+mn-lt"/>
              </a:rPr>
              <a:t> ва t</a:t>
            </a:r>
            <a:r>
              <a:rPr lang="uz-Latn-UZ" baseline="30000" dirty="0">
                <a:latin typeface="+mn-lt"/>
              </a:rPr>
              <a:t>0</a:t>
            </a:r>
            <a:r>
              <a:rPr lang="uz-Latn-UZ" dirty="0">
                <a:latin typeface="+mn-lt"/>
              </a:rPr>
              <a:t>С - берилган бошланғич ва сўнгги хароратлар.</a:t>
            </a:r>
            <a:endParaRPr lang="ru-RU" dirty="0">
              <a:latin typeface="+mn-lt"/>
            </a:endParaRPr>
          </a:p>
          <a:p>
            <a:pPr indent="0" algn="just">
              <a:lnSpc>
                <a:spcPct val="150000"/>
              </a:lnSpc>
              <a:buNone/>
            </a:pPr>
            <a:r>
              <a:rPr lang="ru-RU" dirty="0">
                <a:latin typeface="+mn-lt"/>
              </a:rPr>
              <a:t>	</a:t>
            </a:r>
            <a:r>
              <a:rPr lang="uz-Latn-UZ" dirty="0" smtClean="0">
                <a:latin typeface="+mn-lt"/>
              </a:rPr>
              <a:t>Хароратлар </a:t>
            </a:r>
            <a:r>
              <a:rPr lang="uz-Latn-UZ" dirty="0">
                <a:latin typeface="+mn-lt"/>
              </a:rPr>
              <a:t>фарқи туфайли  босимнинг ўзгариши қуйидаги ифодадан аниқланади</a:t>
            </a:r>
            <a:r>
              <a:rPr lang="uz-Latn-UZ" dirty="0" smtClean="0">
                <a:latin typeface="+mn-lt"/>
              </a:rPr>
              <a:t>:</a:t>
            </a:r>
            <a:endParaRPr lang="ru-RU" dirty="0" smtClean="0">
              <a:latin typeface="+mn-lt"/>
            </a:endParaRPr>
          </a:p>
          <a:p>
            <a:pPr indent="0" algn="ctr">
              <a:lnSpc>
                <a:spcPct val="150000"/>
              </a:lnSpc>
              <a:buNone/>
            </a:pPr>
            <a:r>
              <a:rPr lang="ru-RU" b="1" i="1" dirty="0" smtClean="0">
                <a:latin typeface="+mn-lt"/>
                <a:sym typeface="Symbol" panose="05050102010706020507" pitchFamily="18" charset="2"/>
              </a:rPr>
              <a:t>	</a:t>
            </a:r>
            <a:r>
              <a:rPr lang="uz-Latn-UZ" b="1" i="1" baseline="-25000" dirty="0" smtClean="0">
                <a:latin typeface="+mn-lt"/>
              </a:rPr>
              <a:t>р </a:t>
            </a:r>
            <a:r>
              <a:rPr lang="uz-Latn-UZ" b="1" i="1" dirty="0" smtClean="0">
                <a:latin typeface="+mn-lt"/>
              </a:rPr>
              <a:t>= р</a:t>
            </a:r>
            <a:r>
              <a:rPr lang="uz-Latn-UZ" b="1" i="1" baseline="-25000" dirty="0" smtClean="0">
                <a:latin typeface="+mn-lt"/>
              </a:rPr>
              <a:t>1 </a:t>
            </a:r>
            <a:r>
              <a:rPr lang="uz-Latn-UZ" b="1" i="1" dirty="0" smtClean="0">
                <a:latin typeface="+mn-lt"/>
              </a:rPr>
              <a:t>- р</a:t>
            </a:r>
            <a:r>
              <a:rPr lang="uz-Latn-UZ" b="1" i="1" baseline="-25000" dirty="0" smtClean="0">
                <a:latin typeface="+mn-lt"/>
              </a:rPr>
              <a:t>0 </a:t>
            </a:r>
            <a:r>
              <a:rPr lang="uz-Latn-UZ" b="1" i="1" dirty="0" smtClean="0">
                <a:latin typeface="+mn-lt"/>
              </a:rPr>
              <a:t>= р</a:t>
            </a:r>
            <a:r>
              <a:rPr lang="uz-Latn-UZ" b="1" i="1" baseline="-25000" dirty="0" smtClean="0">
                <a:latin typeface="+mn-lt"/>
              </a:rPr>
              <a:t>0 </a:t>
            </a:r>
            <a:r>
              <a:rPr lang="ru-RU" b="1" i="1" dirty="0" smtClean="0">
                <a:latin typeface="+mn-lt"/>
                <a:sym typeface="Symbol" panose="05050102010706020507" pitchFamily="18" charset="2"/>
              </a:rPr>
              <a:t></a:t>
            </a:r>
            <a:r>
              <a:rPr lang="uz-Latn-UZ" b="1" i="1" dirty="0" smtClean="0">
                <a:latin typeface="+mn-lt"/>
              </a:rPr>
              <a:t>(t - t</a:t>
            </a:r>
            <a:r>
              <a:rPr lang="uz-Latn-UZ" b="1" i="1" baseline="-25000" dirty="0" smtClean="0">
                <a:latin typeface="+mn-lt"/>
              </a:rPr>
              <a:t>0</a:t>
            </a:r>
            <a:r>
              <a:rPr lang="uz-Latn-UZ" b="1" i="1" dirty="0" smtClean="0">
                <a:latin typeface="+mn-lt"/>
              </a:rPr>
              <a:t>).</a:t>
            </a:r>
            <a:r>
              <a:rPr lang="uz-Latn-UZ" dirty="0" smtClean="0">
                <a:latin typeface="+mn-lt"/>
              </a:rPr>
              <a:t>	</a:t>
            </a:r>
            <a:endParaRPr lang="ru-RU" dirty="0" smtClean="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8831559" y="92621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6" name="11.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240414"/>
            <a:ext cx="609600" cy="609600"/>
          </a:xfrm>
          <a:prstGeom prst="rect">
            <a:avLst/>
          </a:prstGeom>
        </p:spPr>
      </p:pic>
    </p:spTree>
    <p:extLst>
      <p:ext uri="{BB962C8B-B14F-4D97-AF65-F5344CB8AC3E}">
        <p14:creationId xmlns:p14="http://schemas.microsoft.com/office/powerpoint/2010/main" val="2665920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437"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Autofit/>
          </a:bodyPr>
          <a:lstStyle/>
          <a:p>
            <a:pPr algn="r"/>
            <a:r>
              <a:rPr lang="ru-RU" sz="2000" b="1" dirty="0"/>
              <a:t>Газли, </a:t>
            </a:r>
            <a:r>
              <a:rPr lang="ru-RU" sz="2000" b="1" dirty="0" err="1"/>
              <a:t>суюқликли</a:t>
            </a:r>
            <a:r>
              <a:rPr lang="ru-RU" sz="2000" b="1" dirty="0"/>
              <a:t> </a:t>
            </a:r>
            <a:r>
              <a:rPr lang="ru-RU" sz="2000" b="1" dirty="0" err="1"/>
              <a:t>ва</a:t>
            </a:r>
            <a:r>
              <a:rPr lang="ru-RU" sz="2000" b="1" dirty="0"/>
              <a:t> </a:t>
            </a:r>
            <a:r>
              <a:rPr lang="ru-RU" sz="2000" b="1" dirty="0" err="1"/>
              <a:t>конденсацион</a:t>
            </a:r>
            <a:r>
              <a:rPr lang="ru-RU" sz="2000" b="1" dirty="0"/>
              <a:t> </a:t>
            </a:r>
            <a:r>
              <a:rPr lang="ru-RU" sz="2000" b="1" dirty="0" err="1"/>
              <a:t>манометрик</a:t>
            </a:r>
            <a:r>
              <a:rPr lang="ru-RU" sz="2000" b="1" dirty="0"/>
              <a:t> </a:t>
            </a:r>
            <a:r>
              <a:rPr lang="ru-RU" sz="2000" b="1" dirty="0" err="1"/>
              <a:t>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15</a:t>
            </a:fld>
            <a:endParaRPr lang="en-US" dirty="0"/>
          </a:p>
        </p:txBody>
      </p:sp>
      <p:sp>
        <p:nvSpPr>
          <p:cNvPr id="14" name="Rectangle 8"/>
          <p:cNvSpPr>
            <a:spLocks noGrp="1" noChangeArrowheads="1"/>
          </p:cNvSpPr>
          <p:nvPr>
            <p:ph idx="1"/>
          </p:nvPr>
        </p:nvSpPr>
        <p:spPr bwMode="auto">
          <a:xfrm>
            <a:off x="0" y="830549"/>
            <a:ext cx="10746390" cy="455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49263"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0" algn="just">
              <a:lnSpc>
                <a:spcPct val="150000"/>
              </a:lnSpc>
              <a:buNone/>
            </a:pPr>
            <a:r>
              <a:rPr lang="ru-RU" dirty="0" smtClean="0">
                <a:latin typeface="+mn-lt"/>
              </a:rPr>
              <a:t>	</a:t>
            </a:r>
            <a:r>
              <a:rPr lang="uz-Latn-UZ" dirty="0" smtClean="0">
                <a:latin typeface="+mn-lt"/>
              </a:rPr>
              <a:t>Газ </a:t>
            </a:r>
            <a:r>
              <a:rPr lang="uz-Latn-UZ" dirty="0">
                <a:latin typeface="+mn-lt"/>
              </a:rPr>
              <a:t>билан тўлдирилган термометр тизимидаги бошланғич босим:</a:t>
            </a:r>
            <a:endParaRPr lang="ru-RU" dirty="0">
              <a:latin typeface="+mn-lt"/>
            </a:endParaRPr>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8831559" y="92621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6" name="Рисунок 5"/>
          <p:cNvPicPr>
            <a:picLocks noChangeAspect="1"/>
          </p:cNvPicPr>
          <p:nvPr/>
        </p:nvPicPr>
        <p:blipFill rotWithShape="1">
          <a:blip r:embed="rId4"/>
          <a:srcRect l="38906" t="31250" r="44062" b="58250"/>
          <a:stretch/>
        </p:blipFill>
        <p:spPr>
          <a:xfrm>
            <a:off x="5033010" y="1395840"/>
            <a:ext cx="1687830" cy="650357"/>
          </a:xfrm>
          <a:prstGeom prst="rect">
            <a:avLst/>
          </a:prstGeom>
        </p:spPr>
      </p:pic>
      <p:sp>
        <p:nvSpPr>
          <p:cNvPr id="7" name="Прямоугольник 6"/>
          <p:cNvSpPr/>
          <p:nvPr/>
        </p:nvSpPr>
        <p:spPr>
          <a:xfrm>
            <a:off x="321972" y="2111123"/>
            <a:ext cx="10766738" cy="1769715"/>
          </a:xfrm>
          <a:prstGeom prst="rect">
            <a:avLst/>
          </a:prstGeom>
        </p:spPr>
        <p:txBody>
          <a:bodyPr wrap="square">
            <a:spAutoFit/>
          </a:bodyPr>
          <a:lstStyle/>
          <a:p>
            <a:pPr algn="just">
              <a:lnSpc>
                <a:spcPct val="115000"/>
              </a:lnSpc>
              <a:spcAft>
                <a:spcPts val="0"/>
              </a:spcAft>
            </a:pP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uz-Latn-UZ" sz="2000" dirty="0" smtClean="0">
                <a:latin typeface="Times New Roman" panose="02020603050405020304" pitchFamily="18" charset="0"/>
                <a:ea typeface="Calibri" panose="020F0502020204030204" pitchFamily="34" charset="0"/>
                <a:cs typeface="Times New Roman" panose="02020603050405020304" pitchFamily="18" charset="0"/>
              </a:rPr>
              <a:t>Термометр </a:t>
            </a:r>
            <a:r>
              <a:rPr lang="uz-Latn-UZ" sz="2000" dirty="0">
                <a:latin typeface="Times New Roman" panose="02020603050405020304" pitchFamily="18" charset="0"/>
                <a:ea typeface="Calibri" panose="020F0502020204030204" pitchFamily="34" charset="0"/>
                <a:cs typeface="Times New Roman" panose="02020603050405020304" pitchFamily="18" charset="0"/>
              </a:rPr>
              <a:t>тизимидаги бошланғич босим катта бўлгани учун атмосфера босимининг асбоб кўрсатишига бўлган тахсири жуда кам бўлади. Шунинг учун уни амалда хисобга олмаса хам бўлади.</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r>
              <a:rPr lang="uz-Latn-UZ" sz="2000" dirty="0">
                <a:latin typeface="Times New Roman" panose="02020603050405020304" pitchFamily="18" charset="0"/>
                <a:ea typeface="Calibri" panose="020F0502020204030204" pitchFamily="34" charset="0"/>
              </a:rPr>
              <a:t>	Атроф-мухит хароратининг +20</a:t>
            </a:r>
            <a:r>
              <a:rPr lang="uz-Latn-UZ" sz="2000" baseline="30000" dirty="0">
                <a:latin typeface="Times New Roman" panose="02020603050405020304" pitchFamily="18" charset="0"/>
                <a:ea typeface="Calibri" panose="020F0502020204030204" pitchFamily="34" charset="0"/>
              </a:rPr>
              <a:t>0</a:t>
            </a:r>
            <a:r>
              <a:rPr lang="uz-Latn-UZ" sz="2000" dirty="0">
                <a:latin typeface="Times New Roman" panose="02020603050405020304" pitchFamily="18" charset="0"/>
                <a:ea typeface="Calibri" panose="020F0502020204030204" pitchFamily="34" charset="0"/>
              </a:rPr>
              <a:t>С дан четга чиқиши ўлчашда хатолик пайдо бўлишига сабаб бўлади. Бу хатони қуйидаги тақрибий формуладан хисоблаб чиқиш мумкин:</a:t>
            </a:r>
            <a:endParaRPr lang="ru-RU" sz="2000" dirty="0"/>
          </a:p>
        </p:txBody>
      </p:sp>
      <p:pic>
        <p:nvPicPr>
          <p:cNvPr id="8" name="Рисунок 7"/>
          <p:cNvPicPr>
            <a:picLocks noChangeAspect="1"/>
          </p:cNvPicPr>
          <p:nvPr/>
        </p:nvPicPr>
        <p:blipFill rotWithShape="1">
          <a:blip r:embed="rId5"/>
          <a:srcRect l="45238" t="23476" r="34166" b="63190"/>
          <a:stretch/>
        </p:blipFill>
        <p:spPr>
          <a:xfrm>
            <a:off x="4839879" y="3842764"/>
            <a:ext cx="1880961" cy="761083"/>
          </a:xfrm>
          <a:prstGeom prst="rect">
            <a:avLst/>
          </a:prstGeom>
        </p:spPr>
      </p:pic>
      <p:sp>
        <p:nvSpPr>
          <p:cNvPr id="9" name="Прямоугольник 8"/>
          <p:cNvSpPr/>
          <p:nvPr/>
        </p:nvSpPr>
        <p:spPr>
          <a:xfrm>
            <a:off x="286718" y="4675044"/>
            <a:ext cx="10766738" cy="1862048"/>
          </a:xfrm>
          <a:prstGeom prst="rect">
            <a:avLst/>
          </a:prstGeom>
        </p:spPr>
        <p:txBody>
          <a:bodyPr wrap="square">
            <a:spAutoFit/>
          </a:bodyPr>
          <a:lstStyle/>
          <a:p>
            <a:pPr algn="just">
              <a:lnSpc>
                <a:spcPct val="115000"/>
              </a:lnSpc>
              <a:spcAft>
                <a:spcPts val="0"/>
              </a:spcAft>
            </a:pPr>
            <a:r>
              <a:rPr lang="ru-RU" sz="2000" dirty="0" smtClean="0">
                <a:latin typeface="Times New Roman" panose="02020603050405020304" pitchFamily="18" charset="0"/>
                <a:ea typeface="Calibri" panose="020F0502020204030204" pitchFamily="34" charset="0"/>
                <a:cs typeface="Times New Roman" panose="02020603050405020304" pitchFamily="18" charset="0"/>
              </a:rPr>
              <a:t>	</a:t>
            </a:r>
            <a:r>
              <a:rPr lang="uz-Latn-UZ" sz="2000" dirty="0" smtClean="0">
                <a:latin typeface="Times New Roman" panose="02020603050405020304" pitchFamily="18" charset="0"/>
                <a:ea typeface="Calibri" panose="020F0502020204030204" pitchFamily="34" charset="0"/>
                <a:cs typeface="Times New Roman" panose="02020603050405020304" pitchFamily="18" charset="0"/>
              </a:rPr>
              <a:t>Термометр </a:t>
            </a:r>
            <a:r>
              <a:rPr lang="uz-Latn-UZ" sz="2000" dirty="0">
                <a:latin typeface="Times New Roman" panose="02020603050405020304" pitchFamily="18" charset="0"/>
                <a:ea typeface="Calibri" panose="020F0502020204030204" pitchFamily="34" charset="0"/>
                <a:cs typeface="Times New Roman" panose="02020603050405020304" pitchFamily="18" charset="0"/>
              </a:rPr>
              <a:t>тизимидаги бошланғич босим катта бўлгани учун атмосфера босимининг асбоб кўрсатишига бўлган тахсири жуда кам бўлади. Шунинг учун уни амалда хисобга олмаса хам бўлади.</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uz-Latn-UZ" sz="2000" dirty="0">
                <a:latin typeface="Times New Roman" panose="02020603050405020304" pitchFamily="18" charset="0"/>
                <a:ea typeface="Calibri" panose="020F0502020204030204" pitchFamily="34" charset="0"/>
                <a:cs typeface="Times New Roman" panose="02020603050405020304" pitchFamily="18" charset="0"/>
              </a:rPr>
              <a:t>	Атроф-мухит хароратининг +20</a:t>
            </a:r>
            <a:r>
              <a:rPr lang="uz-Latn-UZ" sz="2000" baseline="30000" dirty="0">
                <a:latin typeface="Times New Roman" panose="02020603050405020304" pitchFamily="18" charset="0"/>
                <a:ea typeface="Calibri" panose="020F0502020204030204" pitchFamily="34" charset="0"/>
                <a:cs typeface="Times New Roman" panose="02020603050405020304" pitchFamily="18" charset="0"/>
              </a:rPr>
              <a:t>0</a:t>
            </a:r>
            <a:r>
              <a:rPr lang="uz-Latn-UZ" sz="2000" dirty="0">
                <a:latin typeface="Times New Roman" panose="02020603050405020304" pitchFamily="18" charset="0"/>
                <a:ea typeface="Calibri" panose="020F0502020204030204" pitchFamily="34" charset="0"/>
                <a:cs typeface="Times New Roman" panose="02020603050405020304" pitchFamily="18" charset="0"/>
              </a:rPr>
              <a:t>С дан четга чиқиши ўлчашда хатолик пайдо бўлишига сабаб бўлади. Бу хатони қуйидаги тақрибий формуладан хисоблаб чиқиш мумкин:</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11.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7478" y="170108"/>
            <a:ext cx="609600" cy="609600"/>
          </a:xfrm>
          <a:prstGeom prst="rect">
            <a:avLst/>
          </a:prstGeom>
        </p:spPr>
      </p:pic>
    </p:spTree>
    <p:extLst>
      <p:ext uri="{BB962C8B-B14F-4D97-AF65-F5344CB8AC3E}">
        <p14:creationId xmlns:p14="http://schemas.microsoft.com/office/powerpoint/2010/main" val="4230736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0587"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Autofit/>
          </a:bodyPr>
          <a:lstStyle/>
          <a:p>
            <a:pPr algn="r"/>
            <a:r>
              <a:rPr lang="ru-RU" sz="2000" b="1" dirty="0"/>
              <a:t>Газли, </a:t>
            </a:r>
            <a:r>
              <a:rPr lang="ru-RU" sz="2000" b="1" dirty="0" err="1"/>
              <a:t>суюқликли</a:t>
            </a:r>
            <a:r>
              <a:rPr lang="ru-RU" sz="2000" b="1" dirty="0"/>
              <a:t> </a:t>
            </a:r>
            <a:r>
              <a:rPr lang="ru-RU" sz="2000" b="1" dirty="0" err="1"/>
              <a:t>ва</a:t>
            </a:r>
            <a:r>
              <a:rPr lang="ru-RU" sz="2000" b="1" dirty="0"/>
              <a:t> </a:t>
            </a:r>
            <a:r>
              <a:rPr lang="ru-RU" sz="2000" b="1" dirty="0" err="1"/>
              <a:t>конденсацион</a:t>
            </a:r>
            <a:r>
              <a:rPr lang="ru-RU" sz="2000" b="1" dirty="0"/>
              <a:t> </a:t>
            </a:r>
            <a:r>
              <a:rPr lang="ru-RU" sz="2000" b="1" dirty="0" err="1"/>
              <a:t>манометрик</a:t>
            </a:r>
            <a:r>
              <a:rPr lang="ru-RU" sz="2000" b="1" dirty="0"/>
              <a:t> </a:t>
            </a:r>
            <a:r>
              <a:rPr lang="ru-RU" sz="2000" b="1" dirty="0" err="1"/>
              <a:t>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16</a:t>
            </a:fld>
            <a:endParaRPr lang="en-US" dirty="0"/>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8831559" y="92621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Прямоугольник 6"/>
          <p:cNvSpPr/>
          <p:nvPr/>
        </p:nvSpPr>
        <p:spPr>
          <a:xfrm>
            <a:off x="419594" y="1519360"/>
            <a:ext cx="10766738" cy="923330"/>
          </a:xfrm>
          <a:prstGeom prst="rect">
            <a:avLst/>
          </a:prstGeom>
        </p:spPr>
        <p:txBody>
          <a:bodyPr wrap="square">
            <a:spAutoFit/>
          </a:bodyPr>
          <a:lstStyle/>
          <a:p>
            <a:pPr algn="just"/>
            <a:r>
              <a:rPr lang="uz-Latn-UZ" dirty="0"/>
              <a:t>бунда: v</a:t>
            </a:r>
            <a:r>
              <a:rPr lang="uz-Latn-UZ" baseline="-25000" dirty="0"/>
              <a:t>м</a:t>
            </a:r>
            <a:r>
              <a:rPr lang="uz-Latn-UZ" dirty="0"/>
              <a:t> - манометрик пружинанинг хажми; v</a:t>
            </a:r>
            <a:r>
              <a:rPr lang="uz-Latn-UZ" baseline="-25000" dirty="0"/>
              <a:t>б</a:t>
            </a:r>
            <a:r>
              <a:rPr lang="uz-Latn-UZ" dirty="0"/>
              <a:t> - термобаллоннинг хажми; t</a:t>
            </a:r>
            <a:r>
              <a:rPr lang="uz-Latn-UZ" baseline="-25000" dirty="0"/>
              <a:t>м</a:t>
            </a:r>
            <a:r>
              <a:rPr lang="uz-Latn-UZ" dirty="0"/>
              <a:t> - манометр атрофидаги </a:t>
            </a:r>
            <a:r>
              <a:rPr lang="uz-Latn-UZ" baseline="30000" dirty="0"/>
              <a:t>0</a:t>
            </a:r>
            <a:r>
              <a:rPr lang="uz-Latn-UZ" dirty="0"/>
              <a:t>С да берилган харорат; t</a:t>
            </a:r>
            <a:r>
              <a:rPr lang="uz-Latn-UZ" baseline="-25000" dirty="0"/>
              <a:t>0</a:t>
            </a:r>
            <a:r>
              <a:rPr lang="uz-Latn-UZ" dirty="0"/>
              <a:t> - асбоб даражаланган вақтдаги харорат (20</a:t>
            </a:r>
            <a:r>
              <a:rPr lang="uz-Latn-UZ" baseline="30000" dirty="0"/>
              <a:t>0</a:t>
            </a:r>
            <a:r>
              <a:rPr lang="uz-Latn-UZ" dirty="0"/>
              <a:t>С)</a:t>
            </a:r>
            <a:endParaRPr lang="ru-RU" dirty="0"/>
          </a:p>
          <a:p>
            <a:pPr algn="just"/>
            <a:r>
              <a:rPr lang="uz-Latn-UZ" dirty="0"/>
              <a:t>	</a:t>
            </a:r>
            <a:r>
              <a:rPr lang="ru-RU" dirty="0"/>
              <a:t>Капилляр </a:t>
            </a:r>
            <a:r>
              <a:rPr lang="ru-RU" dirty="0" err="1"/>
              <a:t>найча</a:t>
            </a:r>
            <a:r>
              <a:rPr lang="ru-RU" dirty="0"/>
              <a:t> </a:t>
            </a:r>
            <a:r>
              <a:rPr lang="ru-RU" dirty="0" err="1"/>
              <a:t>исишидан</a:t>
            </a:r>
            <a:r>
              <a:rPr lang="ru-RU" dirty="0"/>
              <a:t> </a:t>
            </a:r>
            <a:r>
              <a:rPr lang="ru-RU" dirty="0" err="1"/>
              <a:t>келиб</a:t>
            </a:r>
            <a:r>
              <a:rPr lang="ru-RU" dirty="0"/>
              <a:t> </a:t>
            </a:r>
            <a:r>
              <a:rPr lang="ru-RU" dirty="0" err="1"/>
              <a:t>чиқадиган</a:t>
            </a:r>
            <a:r>
              <a:rPr lang="ru-RU" dirty="0"/>
              <a:t> </a:t>
            </a:r>
            <a:r>
              <a:rPr lang="ru-RU" dirty="0" err="1"/>
              <a:t>хато</a:t>
            </a:r>
            <a:r>
              <a:rPr lang="ru-RU" dirty="0"/>
              <a:t>:</a:t>
            </a:r>
          </a:p>
        </p:txBody>
      </p:sp>
      <p:pic>
        <p:nvPicPr>
          <p:cNvPr id="8" name="Рисунок 7"/>
          <p:cNvPicPr>
            <a:picLocks noChangeAspect="1"/>
          </p:cNvPicPr>
          <p:nvPr/>
        </p:nvPicPr>
        <p:blipFill rotWithShape="1">
          <a:blip r:embed="rId4"/>
          <a:srcRect l="45238" t="71091" r="30836" b="14414"/>
          <a:stretch/>
        </p:blipFill>
        <p:spPr>
          <a:xfrm>
            <a:off x="4577568" y="773449"/>
            <a:ext cx="2185035" cy="827314"/>
          </a:xfrm>
          <a:prstGeom prst="rect">
            <a:avLst/>
          </a:prstGeom>
        </p:spPr>
      </p:pic>
      <p:pic>
        <p:nvPicPr>
          <p:cNvPr id="11" name="Рисунок 10"/>
          <p:cNvPicPr>
            <a:picLocks noChangeAspect="1"/>
          </p:cNvPicPr>
          <p:nvPr/>
        </p:nvPicPr>
        <p:blipFill rotWithShape="1">
          <a:blip r:embed="rId5"/>
          <a:srcRect l="54167" t="50333" r="23214" b="36524"/>
          <a:stretch/>
        </p:blipFill>
        <p:spPr>
          <a:xfrm>
            <a:off x="4601909" y="2496883"/>
            <a:ext cx="2269229" cy="824089"/>
          </a:xfrm>
          <a:prstGeom prst="rect">
            <a:avLst/>
          </a:prstGeom>
        </p:spPr>
      </p:pic>
      <p:sp>
        <p:nvSpPr>
          <p:cNvPr id="12" name="Прямоугольник 11"/>
          <p:cNvSpPr/>
          <p:nvPr/>
        </p:nvSpPr>
        <p:spPr>
          <a:xfrm>
            <a:off x="286716" y="3240833"/>
            <a:ext cx="10899616" cy="3277820"/>
          </a:xfrm>
          <a:prstGeom prst="rect">
            <a:avLst/>
          </a:prstGeom>
        </p:spPr>
        <p:txBody>
          <a:bodyPr wrap="square">
            <a:spAutoFit/>
          </a:bodyPr>
          <a:lstStyle/>
          <a:p>
            <a:pPr algn="just">
              <a:lnSpc>
                <a:spcPct val="115000"/>
              </a:lnSpc>
              <a:spcAft>
                <a:spcPts val="0"/>
              </a:spcAft>
            </a:pPr>
            <a:r>
              <a:rPr lang="ru-RU" dirty="0">
                <a:latin typeface="Times New Roman" panose="02020603050405020304" pitchFamily="18" charset="0"/>
                <a:ea typeface="Calibri" panose="020F0502020204030204" pitchFamily="34" charset="0"/>
                <a:cs typeface="Times New Roman" panose="02020603050405020304" pitchFamily="18" charset="0"/>
              </a:rPr>
              <a:t>бунда: </a:t>
            </a:r>
            <a:r>
              <a:rPr lang="ru-RU" dirty="0" err="1">
                <a:latin typeface="Times New Roman" panose="02020603050405020304" pitchFamily="18" charset="0"/>
                <a:ea typeface="Calibri" panose="020F0502020204030204" pitchFamily="34" charset="0"/>
                <a:cs typeface="Times New Roman" panose="02020603050405020304" pitchFamily="18" charset="0"/>
              </a:rPr>
              <a:t>v</a:t>
            </a:r>
            <a:r>
              <a:rPr lang="ru-RU" baseline="-25000" dirty="0" err="1">
                <a:latin typeface="Times New Roman" panose="02020603050405020304" pitchFamily="18" charset="0"/>
                <a:ea typeface="Calibri" panose="020F0502020204030204" pitchFamily="34" charset="0"/>
                <a:cs typeface="Times New Roman" panose="02020603050405020304" pitchFamily="18" charset="0"/>
              </a:rPr>
              <a:t>к</a:t>
            </a:r>
            <a:r>
              <a:rPr lang="ru-RU" dirty="0">
                <a:latin typeface="Times New Roman" panose="02020603050405020304" pitchFamily="18" charset="0"/>
                <a:ea typeface="Calibri" panose="020F0502020204030204" pitchFamily="34" charset="0"/>
                <a:cs typeface="Times New Roman" panose="02020603050405020304" pitchFamily="18" charset="0"/>
              </a:rPr>
              <a:t> - капилляр </a:t>
            </a:r>
            <a:r>
              <a:rPr lang="ru-RU" dirty="0" err="1">
                <a:latin typeface="Times New Roman" panose="02020603050405020304" pitchFamily="18" charset="0"/>
                <a:ea typeface="Calibri" panose="020F0502020204030204" pitchFamily="34" charset="0"/>
                <a:cs typeface="Times New Roman" panose="02020603050405020304" pitchFamily="18" charset="0"/>
              </a:rPr>
              <a:t>найчанинг</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хажми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t</a:t>
            </a:r>
            <a:r>
              <a:rPr lang="ru-RU" baseline="-25000" dirty="0" err="1">
                <a:latin typeface="Times New Roman" panose="02020603050405020304" pitchFamily="18" charset="0"/>
                <a:ea typeface="Calibri" panose="020F0502020204030204" pitchFamily="34" charset="0"/>
                <a:cs typeface="Times New Roman" panose="02020603050405020304" pitchFamily="18" charset="0"/>
              </a:rPr>
              <a:t>к</a:t>
            </a:r>
            <a:r>
              <a:rPr lang="ru-RU" dirty="0">
                <a:latin typeface="Times New Roman" panose="02020603050405020304" pitchFamily="18" charset="0"/>
                <a:ea typeface="Calibri" panose="020F0502020204030204" pitchFamily="34" charset="0"/>
                <a:cs typeface="Times New Roman" panose="02020603050405020304" pitchFamily="18" charset="0"/>
              </a:rPr>
              <a:t> - капилляр </a:t>
            </a:r>
            <a:r>
              <a:rPr lang="ru-RU" dirty="0" err="1">
                <a:latin typeface="Times New Roman" panose="02020603050405020304" pitchFamily="18" charset="0"/>
                <a:ea typeface="Calibri" panose="020F0502020204030204" pitchFamily="34" charset="0"/>
                <a:cs typeface="Times New Roman" panose="02020603050405020304" pitchFamily="18" charset="0"/>
              </a:rPr>
              <a:t>атрофидаги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харорат</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baseline="30000" dirty="0">
                <a:latin typeface="Times New Roman" panose="02020603050405020304" pitchFamily="18" charset="0"/>
                <a:ea typeface="Calibri" panose="020F0502020204030204" pitchFamily="34" charset="0"/>
                <a:cs typeface="Times New Roman" panose="02020603050405020304" pitchFamily="18" charset="0"/>
              </a:rPr>
              <a:t>0</a:t>
            </a:r>
            <a:r>
              <a:rPr lang="ru-RU" dirty="0">
                <a:latin typeface="Times New Roman" panose="02020603050405020304" pitchFamily="18" charset="0"/>
                <a:ea typeface="Calibri" panose="020F0502020204030204" pitchFamily="34" charset="0"/>
                <a:cs typeface="Times New Roman" panose="02020603050405020304" pitchFamily="18" charset="0"/>
              </a:rPr>
              <a:t>С.</a:t>
            </a:r>
            <a:endParaRPr lang="ru-RU" sz="1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0"/>
              </a:spcAft>
            </a:pP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Термобаллон</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хажми</a:t>
            </a:r>
            <a:r>
              <a:rPr lang="ru-RU" dirty="0">
                <a:latin typeface="Times New Roman" panose="02020603050405020304" pitchFamily="18" charset="0"/>
                <a:ea typeface="Calibri" panose="020F0502020204030204" pitchFamily="34" charset="0"/>
                <a:cs typeface="Times New Roman" panose="02020603050405020304" pitchFamily="18" charset="0"/>
              </a:rPr>
              <a:t> термометр </a:t>
            </a:r>
            <a:r>
              <a:rPr lang="ru-RU" dirty="0" err="1">
                <a:latin typeface="Times New Roman" panose="02020603050405020304" pitchFamily="18" charset="0"/>
                <a:ea typeface="Calibri" panose="020F0502020204030204" pitchFamily="34" charset="0"/>
                <a:cs typeface="Times New Roman" panose="02020603050405020304" pitchFamily="18" charset="0"/>
              </a:rPr>
              <a:t>хажмининг</a:t>
            </a:r>
            <a:r>
              <a:rPr lang="ru-RU" dirty="0">
                <a:latin typeface="Times New Roman" panose="02020603050405020304" pitchFamily="18" charset="0"/>
                <a:ea typeface="Calibri" panose="020F0502020204030204" pitchFamily="34" charset="0"/>
                <a:cs typeface="Times New Roman" panose="02020603050405020304" pitchFamily="18" charset="0"/>
              </a:rPr>
              <a:t> 90% </a:t>
            </a:r>
            <a:r>
              <a:rPr lang="ru-RU" dirty="0" err="1">
                <a:latin typeface="Times New Roman" panose="02020603050405020304" pitchFamily="18" charset="0"/>
                <a:ea typeface="Calibri" panose="020F0502020204030204" pitchFamily="34" charset="0"/>
                <a:cs typeface="Times New Roman" panose="02020603050405020304" pitchFamily="18" charset="0"/>
              </a:rPr>
              <a:t>ини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ташкил</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этади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Термобаллон</a:t>
            </a:r>
            <a:r>
              <a:rPr lang="ru-RU" dirty="0">
                <a:latin typeface="Times New Roman" panose="02020603050405020304" pitchFamily="18" charset="0"/>
                <a:ea typeface="Calibri" panose="020F0502020204030204" pitchFamily="34" charset="0"/>
                <a:cs typeface="Times New Roman" panose="02020603050405020304" pitchFamily="18" charset="0"/>
              </a:rPr>
              <a:t>, капилляр </a:t>
            </a:r>
            <a:r>
              <a:rPr lang="ru-RU" dirty="0" err="1">
                <a:latin typeface="Times New Roman" panose="02020603050405020304" pitchFamily="18" charset="0"/>
                <a:ea typeface="Calibri" panose="020F0502020204030204" pitchFamily="34" charset="0"/>
                <a:cs typeface="Times New Roman" panose="02020603050405020304" pitchFamily="18" charset="0"/>
              </a:rPr>
              <a:t>ва</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найчали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пружиналарнинг</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нисбий</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хажмлари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тўғри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танланганда</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капиллярлари</a:t>
            </a:r>
            <a:r>
              <a:rPr lang="ru-RU" dirty="0">
                <a:latin typeface="Times New Roman" panose="02020603050405020304" pitchFamily="18" charset="0"/>
                <a:ea typeface="Calibri" panose="020F0502020204030204" pitchFamily="34" charset="0"/>
                <a:cs typeface="Times New Roman" panose="02020603050405020304" pitchFamily="18" charset="0"/>
              </a:rPr>
              <a:t> 400 мм </a:t>
            </a:r>
            <a:r>
              <a:rPr lang="ru-RU" dirty="0" err="1">
                <a:latin typeface="Times New Roman" panose="02020603050405020304" pitchFamily="18" charset="0"/>
                <a:ea typeface="Calibri" panose="020F0502020204030204" pitchFamily="34" charset="0"/>
                <a:cs typeface="Times New Roman" panose="02020603050405020304" pitchFamily="18" charset="0"/>
              </a:rPr>
              <a:t>гача</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узунликдаги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термометрлар</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харорат</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компенсациясисиз</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етарли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даражада</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аниқ</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ишлай</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олади</a:t>
            </a:r>
            <a:r>
              <a:rPr lang="ru-RU" dirty="0">
                <a:latin typeface="Times New Roman" panose="02020603050405020304" pitchFamily="18" charset="0"/>
                <a:ea typeface="Calibri" panose="020F0502020204030204" pitchFamily="34" charset="0"/>
                <a:cs typeface="Times New Roman" panose="02020603050405020304" pitchFamily="18" charset="0"/>
              </a:rPr>
              <a:t>. Капилляр </a:t>
            </a:r>
            <a:r>
              <a:rPr lang="ru-RU" dirty="0" err="1">
                <a:latin typeface="Times New Roman" panose="02020603050405020304" pitchFamily="18" charset="0"/>
                <a:ea typeface="Calibri" panose="020F0502020204030204" pitchFamily="34" charset="0"/>
                <a:cs typeface="Times New Roman" panose="02020603050405020304" pitchFamily="18" charset="0"/>
              </a:rPr>
              <a:t>жуда</a:t>
            </a:r>
            <a:r>
              <a:rPr lang="ru-RU" dirty="0">
                <a:latin typeface="Times New Roman" panose="02020603050405020304" pitchFamily="18" charset="0"/>
                <a:ea typeface="Calibri" panose="020F0502020204030204" pitchFamily="34" charset="0"/>
                <a:cs typeface="Times New Roman" panose="02020603050405020304" pitchFamily="18" charset="0"/>
              </a:rPr>
              <a:t> хам </a:t>
            </a:r>
            <a:r>
              <a:rPr lang="ru-RU" dirty="0" err="1">
                <a:latin typeface="Times New Roman" panose="02020603050405020304" pitchFamily="18" charset="0"/>
                <a:ea typeface="Calibri" panose="020F0502020204030204" pitchFamily="34" charset="0"/>
                <a:cs typeface="Times New Roman" panose="02020603050405020304" pitchFamily="18" charset="0"/>
              </a:rPr>
              <a:t>узун</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бўлса</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термобаллоннинг</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керакли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хажми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хаддан</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ташқари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катталашади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натижада</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асбобнинг</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иссиқлик</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инерцияси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ошиб</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кетади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Манометрик</a:t>
            </a:r>
            <a:r>
              <a:rPr lang="ru-RU" dirty="0">
                <a:latin typeface="Times New Roman" panose="02020603050405020304" pitchFamily="18" charset="0"/>
                <a:ea typeface="Calibri" panose="020F0502020204030204" pitchFamily="34" charset="0"/>
                <a:cs typeface="Times New Roman" panose="02020603050405020304" pitchFamily="18" charset="0"/>
              </a:rPr>
              <a:t> пружина </a:t>
            </a:r>
            <a:r>
              <a:rPr lang="ru-RU" dirty="0" err="1">
                <a:latin typeface="Times New Roman" panose="02020603050405020304" pitchFamily="18" charset="0"/>
                <a:ea typeface="Calibri" panose="020F0502020204030204" pitchFamily="34" charset="0"/>
                <a:cs typeface="Times New Roman" panose="02020603050405020304" pitchFamily="18" charset="0"/>
              </a:rPr>
              <a:t>ва</a:t>
            </a:r>
            <a:r>
              <a:rPr lang="ru-RU" dirty="0">
                <a:latin typeface="Times New Roman" panose="02020603050405020304" pitchFamily="18" charset="0"/>
                <a:ea typeface="Calibri" panose="020F0502020204030204" pitchFamily="34" charset="0"/>
                <a:cs typeface="Times New Roman" panose="02020603050405020304" pitchFamily="18" charset="0"/>
              </a:rPr>
              <a:t> капилляр </a:t>
            </a:r>
            <a:r>
              <a:rPr lang="ru-RU" dirty="0" err="1">
                <a:latin typeface="Times New Roman" panose="02020603050405020304" pitchFamily="18" charset="0"/>
                <a:ea typeface="Calibri" panose="020F0502020204030204" pitchFamily="34" charset="0"/>
                <a:cs typeface="Times New Roman" panose="02020603050405020304" pitchFamily="18" charset="0"/>
              </a:rPr>
              <a:t>найчани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атрофдаги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қизиган</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буюмлар</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тахсиридан</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эхтиёт</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қилиш</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зарур</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Бахзан</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харорат</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ўзгаришида</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келиб</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чиқадиган</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хатоликни</a:t>
            </a:r>
            <a:r>
              <a:rPr lang="ru-RU" dirty="0">
                <a:latin typeface="Times New Roman" panose="02020603050405020304" pitchFamily="18" charset="0"/>
                <a:ea typeface="Calibri" panose="020F0502020204030204" pitchFamily="34" charset="0"/>
                <a:cs typeface="Times New Roman" panose="02020603050405020304" pitchFamily="18" charset="0"/>
              </a:rPr>
              <a:t> компенсация </a:t>
            </a:r>
            <a:r>
              <a:rPr lang="ru-RU" dirty="0" err="1">
                <a:latin typeface="Times New Roman" panose="02020603050405020304" pitchFamily="18" charset="0"/>
                <a:ea typeface="Calibri" panose="020F0502020204030204" pitchFamily="34" charset="0"/>
                <a:cs typeface="Times New Roman" panose="02020603050405020304" pitchFamily="18" charset="0"/>
              </a:rPr>
              <a:t>қилиш</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мақсадида</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монометрик</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пружинанинг</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узатувчи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механизми</a:t>
            </a:r>
            <a:r>
              <a:rPr lang="ru-RU" dirty="0">
                <a:latin typeface="Times New Roman" panose="02020603050405020304" pitchFamily="18" charset="0"/>
                <a:ea typeface="Calibri" panose="020F0502020204030204" pitchFamily="34" charset="0"/>
                <a:cs typeface="Times New Roman" panose="02020603050405020304" pitchFamily="18" charset="0"/>
              </a:rPr>
              <a:t> ичига </a:t>
            </a:r>
            <a:r>
              <a:rPr lang="ru-RU" dirty="0" err="1">
                <a:latin typeface="Times New Roman" panose="02020603050405020304" pitchFamily="18" charset="0"/>
                <a:ea typeface="Calibri" panose="020F0502020204030204" pitchFamily="34" charset="0"/>
                <a:cs typeface="Times New Roman" panose="02020603050405020304" pitchFamily="18" charset="0"/>
              </a:rPr>
              <a:t>ўрнатилган</a:t>
            </a:r>
            <a:r>
              <a:rPr lang="ru-RU" dirty="0">
                <a:latin typeface="Times New Roman" panose="02020603050405020304" pitchFamily="18" charset="0"/>
                <a:ea typeface="Calibri" panose="020F0502020204030204" pitchFamily="34" charset="0"/>
                <a:cs typeface="Times New Roman" panose="02020603050405020304" pitchFamily="18" charset="0"/>
              </a:rPr>
              <a:t> биметалл </a:t>
            </a:r>
            <a:r>
              <a:rPr lang="ru-RU" dirty="0" err="1">
                <a:latin typeface="Times New Roman" panose="02020603050405020304" pitchFamily="18" charset="0"/>
                <a:ea typeface="Calibri" panose="020F0502020204030204" pitchFamily="34" charset="0"/>
                <a:cs typeface="Times New Roman" panose="02020603050405020304" pitchFamily="18" charset="0"/>
              </a:rPr>
              <a:t>спиралp</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кўринишидаги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компенсацион</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қурилмадан</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фойдаланилади</a:t>
            </a:r>
            <a:r>
              <a:rPr lang="ru-RU" dirty="0">
                <a:latin typeface="Times New Roman" panose="02020603050405020304" pitchFamily="18" charset="0"/>
                <a:ea typeface="Calibri" panose="020F0502020204030204" pitchFamily="34" charset="0"/>
                <a:cs typeface="Times New Roman" panose="02020603050405020304" pitchFamily="18" charset="0"/>
              </a:rPr>
              <a:t>. Биметалл </a:t>
            </a:r>
            <a:r>
              <a:rPr lang="ru-RU" dirty="0" err="1">
                <a:latin typeface="Times New Roman" panose="02020603050405020304" pitchFamily="18" charset="0"/>
                <a:ea typeface="Calibri" panose="020F0502020204030204" pitchFamily="34" charset="0"/>
                <a:cs typeface="Times New Roman" panose="02020603050405020304" pitchFamily="18" charset="0"/>
              </a:rPr>
              <a:t>спиралp</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монометрик</a:t>
            </a:r>
            <a:r>
              <a:rPr lang="ru-RU" dirty="0">
                <a:latin typeface="Times New Roman" panose="02020603050405020304" pitchFamily="18" charset="0"/>
                <a:ea typeface="Calibri" panose="020F0502020204030204" pitchFamily="34" charset="0"/>
                <a:cs typeface="Times New Roman" panose="02020603050405020304" pitchFamily="18" charset="0"/>
              </a:rPr>
              <a:t> пружина </a:t>
            </a:r>
            <a:r>
              <a:rPr lang="ru-RU" dirty="0" err="1">
                <a:latin typeface="Times New Roman" panose="02020603050405020304" pitchFamily="18" charset="0"/>
                <a:ea typeface="Calibri" panose="020F0502020204030204" pitchFamily="34" charset="0"/>
                <a:cs typeface="Times New Roman" panose="02020603050405020304" pitchFamily="18" charset="0"/>
              </a:rPr>
              <a:t>хароратини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ўлчашда</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асосий</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пружинага</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нисбатан</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тескари</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йўналишда</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харакат</a:t>
            </a: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err="1">
                <a:latin typeface="Times New Roman" panose="02020603050405020304" pitchFamily="18" charset="0"/>
                <a:ea typeface="Calibri" panose="020F0502020204030204" pitchFamily="34" charset="0"/>
                <a:cs typeface="Times New Roman" panose="02020603050405020304" pitchFamily="18" charset="0"/>
              </a:rPr>
              <a:t>қилади</a:t>
            </a:r>
            <a:r>
              <a:rPr lang="ru-RU" dirty="0">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11.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45240" y="170108"/>
            <a:ext cx="609600" cy="609600"/>
          </a:xfrm>
          <a:prstGeom prst="rect">
            <a:avLst/>
          </a:prstGeom>
        </p:spPr>
      </p:pic>
    </p:spTree>
    <p:extLst>
      <p:ext uri="{BB962C8B-B14F-4D97-AF65-F5344CB8AC3E}">
        <p14:creationId xmlns:p14="http://schemas.microsoft.com/office/powerpoint/2010/main" val="51360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2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Autofit/>
          </a:bodyPr>
          <a:lstStyle/>
          <a:p>
            <a:pPr algn="r"/>
            <a:r>
              <a:rPr lang="ru-RU" sz="2000" b="1" dirty="0"/>
              <a:t>Газли, </a:t>
            </a:r>
            <a:r>
              <a:rPr lang="ru-RU" sz="2000" b="1" dirty="0" err="1"/>
              <a:t>суюқликли</a:t>
            </a:r>
            <a:r>
              <a:rPr lang="ru-RU" sz="2000" b="1" dirty="0"/>
              <a:t> </a:t>
            </a:r>
            <a:r>
              <a:rPr lang="ru-RU" sz="2000" b="1" dirty="0" err="1"/>
              <a:t>ва</a:t>
            </a:r>
            <a:r>
              <a:rPr lang="ru-RU" sz="2000" b="1" dirty="0"/>
              <a:t> </a:t>
            </a:r>
            <a:r>
              <a:rPr lang="ru-RU" sz="2000" b="1" dirty="0" err="1"/>
              <a:t>конденсацион</a:t>
            </a:r>
            <a:r>
              <a:rPr lang="ru-RU" sz="2000" b="1" dirty="0"/>
              <a:t> </a:t>
            </a:r>
            <a:r>
              <a:rPr lang="ru-RU" sz="2000" b="1" dirty="0" err="1"/>
              <a:t>манометрик</a:t>
            </a:r>
            <a:r>
              <a:rPr lang="ru-RU" sz="2000" b="1" dirty="0"/>
              <a:t> </a:t>
            </a:r>
            <a:r>
              <a:rPr lang="ru-RU" sz="2000" b="1" dirty="0" err="1"/>
              <a:t>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17</a:t>
            </a:fld>
            <a:endParaRPr lang="en-US" dirty="0"/>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8831559" y="92621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2" name="Прямоугольник 11"/>
          <p:cNvSpPr/>
          <p:nvPr/>
        </p:nvSpPr>
        <p:spPr>
          <a:xfrm>
            <a:off x="127059" y="926214"/>
            <a:ext cx="10899616" cy="5572166"/>
          </a:xfrm>
          <a:prstGeom prst="rect">
            <a:avLst/>
          </a:prstGeom>
        </p:spPr>
        <p:txBody>
          <a:bodyPr wrap="square">
            <a:spAutoFit/>
          </a:bodyPr>
          <a:lstStyle/>
          <a:p>
            <a:pPr algn="just">
              <a:lnSpc>
                <a:spcPct val="150000"/>
              </a:lnSpc>
            </a:pPr>
            <a:r>
              <a:rPr lang="ru-RU" sz="2000" dirty="0" smtClean="0"/>
              <a:t>	</a:t>
            </a:r>
            <a:r>
              <a:rPr lang="ru-RU" sz="2000" dirty="0" err="1" smtClean="0"/>
              <a:t>Атроф-мухит</a:t>
            </a:r>
            <a:r>
              <a:rPr lang="ru-RU" sz="2000" dirty="0" smtClean="0"/>
              <a:t> </a:t>
            </a:r>
            <a:r>
              <a:rPr lang="ru-RU" sz="2000" dirty="0" err="1"/>
              <a:t>хавосининг</a:t>
            </a:r>
            <a:r>
              <a:rPr lang="ru-RU" sz="2000" dirty="0"/>
              <a:t> </a:t>
            </a:r>
            <a:r>
              <a:rPr lang="ru-RU" sz="2000" dirty="0" err="1"/>
              <a:t>харорати</a:t>
            </a:r>
            <a:r>
              <a:rPr lang="ru-RU" sz="2000" dirty="0"/>
              <a:t> </a:t>
            </a:r>
            <a:r>
              <a:rPr lang="ru-RU" sz="2000" dirty="0" err="1"/>
              <a:t>ўлчаш</a:t>
            </a:r>
            <a:r>
              <a:rPr lang="ru-RU" sz="2000" dirty="0"/>
              <a:t> </a:t>
            </a:r>
            <a:r>
              <a:rPr lang="ru-RU" sz="2000" dirty="0" err="1"/>
              <a:t>капилляри</a:t>
            </a:r>
            <a:r>
              <a:rPr lang="ru-RU" sz="2000" dirty="0"/>
              <a:t> </a:t>
            </a:r>
            <a:r>
              <a:rPr lang="ru-RU" sz="2000" dirty="0" err="1"/>
              <a:t>ва</a:t>
            </a:r>
            <a:r>
              <a:rPr lang="ru-RU" sz="2000" dirty="0"/>
              <a:t> </a:t>
            </a:r>
            <a:r>
              <a:rPr lang="ru-RU" sz="2000" dirty="0" err="1"/>
              <a:t>монометрик</a:t>
            </a:r>
            <a:r>
              <a:rPr lang="ru-RU" sz="2000" dirty="0"/>
              <a:t> </a:t>
            </a:r>
            <a:r>
              <a:rPr lang="ru-RU" sz="2000" dirty="0" err="1"/>
              <a:t>пружинадаги</a:t>
            </a:r>
            <a:r>
              <a:rPr lang="ru-RU" sz="2000" dirty="0"/>
              <a:t> </a:t>
            </a:r>
            <a:r>
              <a:rPr lang="ru-RU" sz="2000" dirty="0" err="1"/>
              <a:t>иш</a:t>
            </a:r>
            <a:r>
              <a:rPr lang="ru-RU" sz="2000" dirty="0"/>
              <a:t> </a:t>
            </a:r>
            <a:r>
              <a:rPr lang="ru-RU" sz="2000" dirty="0" err="1"/>
              <a:t>моддасининг</a:t>
            </a:r>
            <a:r>
              <a:rPr lang="ru-RU" sz="2000" dirty="0"/>
              <a:t> </a:t>
            </a:r>
            <a:r>
              <a:rPr lang="ru-RU" sz="2000" dirty="0" err="1"/>
              <a:t>кенгайишига</a:t>
            </a:r>
            <a:r>
              <a:rPr lang="ru-RU" sz="2000" dirty="0"/>
              <a:t> </a:t>
            </a:r>
            <a:r>
              <a:rPr lang="ru-RU" sz="2000" dirty="0" err="1"/>
              <a:t>тахсир</a:t>
            </a:r>
            <a:r>
              <a:rPr lang="ru-RU" sz="2000" dirty="0"/>
              <a:t> </a:t>
            </a:r>
            <a:r>
              <a:rPr lang="ru-RU" sz="2000" dirty="0" err="1"/>
              <a:t>қилади</a:t>
            </a:r>
            <a:r>
              <a:rPr lang="ru-RU" sz="2000" dirty="0"/>
              <a:t>. </a:t>
            </a:r>
            <a:r>
              <a:rPr lang="ru-RU" sz="2000" dirty="0" err="1"/>
              <a:t>Бу</a:t>
            </a:r>
            <a:r>
              <a:rPr lang="ru-RU" sz="2000" dirty="0"/>
              <a:t> </a:t>
            </a:r>
            <a:r>
              <a:rPr lang="ru-RU" sz="2000" dirty="0" err="1"/>
              <a:t>холатда</a:t>
            </a:r>
            <a:r>
              <a:rPr lang="ru-RU" sz="2000" dirty="0"/>
              <a:t> </a:t>
            </a:r>
            <a:r>
              <a:rPr lang="ru-RU" sz="2000" dirty="0" err="1"/>
              <a:t>термотизимдаги</a:t>
            </a:r>
            <a:r>
              <a:rPr lang="ru-RU" sz="2000" dirty="0"/>
              <a:t> </a:t>
            </a:r>
            <a:r>
              <a:rPr lang="ru-RU" sz="2000" dirty="0" err="1"/>
              <a:t>босим</a:t>
            </a:r>
            <a:r>
              <a:rPr lang="ru-RU" sz="2000" dirty="0"/>
              <a:t> </a:t>
            </a:r>
            <a:r>
              <a:rPr lang="ru-RU" sz="2000" dirty="0" err="1"/>
              <a:t>ва</a:t>
            </a:r>
            <a:r>
              <a:rPr lang="ru-RU" sz="2000" dirty="0"/>
              <a:t> </a:t>
            </a:r>
            <a:r>
              <a:rPr lang="ru-RU" sz="2000" dirty="0" err="1"/>
              <a:t>термометрнинг</a:t>
            </a:r>
            <a:r>
              <a:rPr lang="ru-RU" sz="2000" dirty="0"/>
              <a:t> </a:t>
            </a:r>
            <a:r>
              <a:rPr lang="ru-RU" sz="2000" dirty="0" err="1"/>
              <a:t>кўрсатиши</a:t>
            </a:r>
            <a:r>
              <a:rPr lang="ru-RU" sz="2000" dirty="0"/>
              <a:t> хам </a:t>
            </a:r>
            <a:r>
              <a:rPr lang="ru-RU" sz="2000" dirty="0" err="1"/>
              <a:t>ўзгаради</a:t>
            </a:r>
            <a:r>
              <a:rPr lang="ru-RU" sz="2000" dirty="0"/>
              <a:t>. </a:t>
            </a:r>
            <a:r>
              <a:rPr lang="ru-RU" sz="2000" dirty="0" err="1"/>
              <a:t>Бу</a:t>
            </a:r>
            <a:r>
              <a:rPr lang="ru-RU" sz="2000" dirty="0"/>
              <a:t> </a:t>
            </a:r>
            <a:r>
              <a:rPr lang="ru-RU" sz="2000" dirty="0" err="1"/>
              <a:t>тахсирни</a:t>
            </a:r>
            <a:r>
              <a:rPr lang="ru-RU" sz="2000" dirty="0"/>
              <a:t> </a:t>
            </a:r>
            <a:r>
              <a:rPr lang="ru-RU" sz="2000" dirty="0" err="1"/>
              <a:t>камайтириш</a:t>
            </a:r>
            <a:r>
              <a:rPr lang="ru-RU" sz="2000" dirty="0"/>
              <a:t> </a:t>
            </a:r>
            <a:r>
              <a:rPr lang="ru-RU" sz="2000" dirty="0" err="1"/>
              <a:t>учун</a:t>
            </a:r>
            <a:r>
              <a:rPr lang="ru-RU" sz="2000" dirty="0"/>
              <a:t> пружина </a:t>
            </a:r>
            <a:r>
              <a:rPr lang="ru-RU" sz="2000" dirty="0" err="1"/>
              <a:t>ва</a:t>
            </a:r>
            <a:r>
              <a:rPr lang="ru-RU" sz="2000" dirty="0"/>
              <a:t> капилляр </a:t>
            </a:r>
            <a:r>
              <a:rPr lang="ru-RU" sz="2000" dirty="0" err="1"/>
              <a:t>ички</a:t>
            </a:r>
            <a:r>
              <a:rPr lang="ru-RU" sz="2000" dirty="0"/>
              <a:t> </a:t>
            </a:r>
            <a:r>
              <a:rPr lang="ru-RU" sz="2000" dirty="0" err="1"/>
              <a:t>хажмининг</a:t>
            </a:r>
            <a:r>
              <a:rPr lang="ru-RU" sz="2000" dirty="0"/>
              <a:t> </a:t>
            </a:r>
            <a:r>
              <a:rPr lang="ru-RU" sz="2000" dirty="0" err="1"/>
              <a:t>термобаллон</a:t>
            </a:r>
            <a:r>
              <a:rPr lang="ru-RU" sz="2000" dirty="0"/>
              <a:t> </a:t>
            </a:r>
            <a:r>
              <a:rPr lang="ru-RU" sz="2000" dirty="0" err="1"/>
              <a:t>хажмига</a:t>
            </a:r>
            <a:r>
              <a:rPr lang="ru-RU" sz="2000" dirty="0"/>
              <a:t> </a:t>
            </a:r>
            <a:r>
              <a:rPr lang="ru-RU" sz="2000" dirty="0" err="1"/>
              <a:t>нисбатини</a:t>
            </a:r>
            <a:r>
              <a:rPr lang="ru-RU" sz="2000" dirty="0"/>
              <a:t> </a:t>
            </a:r>
            <a:r>
              <a:rPr lang="ru-RU" sz="2000" dirty="0" err="1"/>
              <a:t>камайтиришга</a:t>
            </a:r>
            <a:r>
              <a:rPr lang="ru-RU" sz="2000" dirty="0"/>
              <a:t> </a:t>
            </a:r>
            <a:r>
              <a:rPr lang="ru-RU" sz="2000" dirty="0" err="1"/>
              <a:t>харакат</a:t>
            </a:r>
            <a:r>
              <a:rPr lang="ru-RU" sz="2000" dirty="0"/>
              <a:t> </a:t>
            </a:r>
            <a:r>
              <a:rPr lang="ru-RU" sz="2000" dirty="0" err="1"/>
              <a:t>қилинади</a:t>
            </a:r>
            <a:r>
              <a:rPr lang="ru-RU" sz="2000" dirty="0"/>
              <a:t>. Шу </a:t>
            </a:r>
            <a:r>
              <a:rPr lang="ru-RU" sz="2000" dirty="0" err="1"/>
              <a:t>мақсадда</a:t>
            </a:r>
            <a:r>
              <a:rPr lang="ru-RU" sz="2000" dirty="0"/>
              <a:t> </a:t>
            </a:r>
            <a:r>
              <a:rPr lang="ru-RU" sz="2000" dirty="0" err="1"/>
              <a:t>термобаллон</a:t>
            </a:r>
            <a:r>
              <a:rPr lang="ru-RU" sz="2000" dirty="0"/>
              <a:t> </a:t>
            </a:r>
            <a:r>
              <a:rPr lang="ru-RU" sz="2000" dirty="0" err="1"/>
              <a:t>узунлиги</a:t>
            </a:r>
            <a:r>
              <a:rPr lang="ru-RU" sz="2000" dirty="0"/>
              <a:t> </a:t>
            </a:r>
            <a:r>
              <a:rPr lang="ru-RU" sz="2000" dirty="0" err="1"/>
              <a:t>ёки</a:t>
            </a:r>
            <a:r>
              <a:rPr lang="ru-RU" sz="2000" dirty="0"/>
              <a:t> </a:t>
            </a:r>
            <a:r>
              <a:rPr lang="ru-RU" sz="2000" dirty="0" err="1"/>
              <a:t>унинг</a:t>
            </a:r>
            <a:r>
              <a:rPr lang="ru-RU" sz="2000" dirty="0"/>
              <a:t> </a:t>
            </a:r>
            <a:r>
              <a:rPr lang="ru-RU" sz="2000" dirty="0" err="1"/>
              <a:t>диаметри</a:t>
            </a:r>
            <a:r>
              <a:rPr lang="ru-RU" sz="2000" dirty="0"/>
              <a:t> </a:t>
            </a:r>
            <a:r>
              <a:rPr lang="ru-RU" sz="2000" dirty="0" err="1"/>
              <a:t>орттирилади</a:t>
            </a:r>
            <a:r>
              <a:rPr lang="ru-RU" sz="2000" dirty="0"/>
              <a:t>. Газли </a:t>
            </a:r>
            <a:r>
              <a:rPr lang="ru-RU" sz="2000" dirty="0" err="1"/>
              <a:t>монометрик</a:t>
            </a:r>
            <a:r>
              <a:rPr lang="ru-RU" sz="2000" dirty="0"/>
              <a:t> термометр </a:t>
            </a:r>
            <a:r>
              <a:rPr lang="ru-RU" sz="2000" dirty="0" err="1"/>
              <a:t>термобаллонининг</a:t>
            </a:r>
            <a:r>
              <a:rPr lang="ru-RU" sz="2000" dirty="0"/>
              <a:t> </a:t>
            </a:r>
            <a:r>
              <a:rPr lang="ru-RU" sz="2000" dirty="0" err="1"/>
              <a:t>узунлиги</a:t>
            </a:r>
            <a:r>
              <a:rPr lang="ru-RU" sz="2000" dirty="0"/>
              <a:t> 400 мм дан </a:t>
            </a:r>
            <a:r>
              <a:rPr lang="ru-RU" sz="2000" dirty="0" err="1"/>
              <a:t>ортмаслиги</a:t>
            </a:r>
            <a:r>
              <a:rPr lang="ru-RU" sz="2000" dirty="0"/>
              <a:t> </a:t>
            </a:r>
            <a:r>
              <a:rPr lang="ru-RU" sz="2000" dirty="0" err="1"/>
              <a:t>лозим</a:t>
            </a:r>
            <a:r>
              <a:rPr lang="ru-RU" sz="2000" dirty="0"/>
              <a:t>, </a:t>
            </a:r>
            <a:r>
              <a:rPr lang="ru-RU" sz="2000" dirty="0" err="1"/>
              <a:t>шунингдек</a:t>
            </a:r>
            <a:r>
              <a:rPr lang="ru-RU" sz="2000" dirty="0"/>
              <a:t>, </a:t>
            </a:r>
            <a:r>
              <a:rPr lang="ru-RU" sz="2000" dirty="0" err="1"/>
              <a:t>термобаллон</a:t>
            </a:r>
            <a:r>
              <a:rPr lang="ru-RU" sz="2000" dirty="0"/>
              <a:t> </a:t>
            </a:r>
            <a:r>
              <a:rPr lang="ru-RU" sz="2000" dirty="0" err="1"/>
              <a:t>диаметри</a:t>
            </a:r>
            <a:r>
              <a:rPr lang="ru-RU" sz="2000" dirty="0"/>
              <a:t> хам 5, 8, 10, 12, 16, 20, 25 </a:t>
            </a:r>
            <a:r>
              <a:rPr lang="ru-RU" sz="2000" dirty="0" err="1"/>
              <a:t>ва</a:t>
            </a:r>
            <a:r>
              <a:rPr lang="ru-RU" sz="2000" dirty="0"/>
              <a:t> 30 мм дан </a:t>
            </a:r>
            <a:r>
              <a:rPr lang="ru-RU" sz="2000" dirty="0" err="1"/>
              <a:t>иборат</a:t>
            </a:r>
            <a:r>
              <a:rPr lang="ru-RU" sz="2000" dirty="0"/>
              <a:t> </a:t>
            </a:r>
            <a:r>
              <a:rPr lang="ru-RU" sz="2000" dirty="0" err="1"/>
              <a:t>қатордан</a:t>
            </a:r>
            <a:r>
              <a:rPr lang="ru-RU" sz="2000" dirty="0"/>
              <a:t> </a:t>
            </a:r>
            <a:r>
              <a:rPr lang="ru-RU" sz="2000" dirty="0" err="1"/>
              <a:t>танланади</a:t>
            </a:r>
            <a:r>
              <a:rPr lang="ru-RU" sz="2000" dirty="0"/>
              <a:t>. Капилляр </a:t>
            </a:r>
            <a:r>
              <a:rPr lang="ru-RU" sz="2000" dirty="0" err="1"/>
              <a:t>узунлиги</a:t>
            </a:r>
            <a:r>
              <a:rPr lang="ru-RU" sz="2000" dirty="0"/>
              <a:t> 0,6 дан то 60 мм </a:t>
            </a:r>
            <a:r>
              <a:rPr lang="ru-RU" sz="2000" dirty="0" err="1"/>
              <a:t>гача</a:t>
            </a:r>
            <a:r>
              <a:rPr lang="ru-RU" sz="2000" dirty="0"/>
              <a:t> </a:t>
            </a:r>
            <a:r>
              <a:rPr lang="ru-RU" sz="2000" dirty="0" err="1"/>
              <a:t>бўлиши</a:t>
            </a:r>
            <a:r>
              <a:rPr lang="ru-RU" sz="2000" dirty="0"/>
              <a:t> </a:t>
            </a:r>
            <a:r>
              <a:rPr lang="ru-RU" sz="2000" dirty="0" err="1"/>
              <a:t>мумкин</a:t>
            </a:r>
            <a:r>
              <a:rPr lang="ru-RU" sz="2000" dirty="0"/>
              <a:t>.</a:t>
            </a:r>
          </a:p>
          <a:p>
            <a:pPr algn="just">
              <a:lnSpc>
                <a:spcPct val="150000"/>
              </a:lnSpc>
            </a:pPr>
            <a:r>
              <a:rPr lang="ru-RU" sz="2000" dirty="0"/>
              <a:t>	</a:t>
            </a:r>
            <a:r>
              <a:rPr lang="ru-RU" sz="2000" dirty="0" err="1"/>
              <a:t>Махсус</a:t>
            </a:r>
            <a:r>
              <a:rPr lang="ru-RU" sz="2000" dirty="0"/>
              <a:t> </a:t>
            </a:r>
            <a:r>
              <a:rPr lang="ru-RU" sz="2000" dirty="0" err="1"/>
              <a:t>тайёрланган</a:t>
            </a:r>
            <a:r>
              <a:rPr lang="ru-RU" sz="2000" dirty="0"/>
              <a:t> </a:t>
            </a:r>
            <a:r>
              <a:rPr lang="ru-RU" sz="2000" dirty="0" err="1"/>
              <a:t>газли</a:t>
            </a:r>
            <a:r>
              <a:rPr lang="ru-RU" sz="2000" dirty="0"/>
              <a:t> </a:t>
            </a:r>
            <a:r>
              <a:rPr lang="ru-RU" sz="2000" dirty="0" err="1"/>
              <a:t>манометрик</a:t>
            </a:r>
            <a:r>
              <a:rPr lang="ru-RU" sz="2000" dirty="0"/>
              <a:t> </a:t>
            </a:r>
            <a:r>
              <a:rPr lang="ru-RU" sz="2000" dirty="0" err="1"/>
              <a:t>термометрлар</a:t>
            </a:r>
            <a:r>
              <a:rPr lang="ru-RU" sz="2000" dirty="0"/>
              <a:t> 0</a:t>
            </a:r>
            <a:r>
              <a:rPr lang="ru-RU" sz="2000" baseline="30000" dirty="0"/>
              <a:t>0</a:t>
            </a:r>
            <a:r>
              <a:rPr lang="ru-RU" sz="2000" dirty="0"/>
              <a:t>С дан паст </a:t>
            </a:r>
            <a:r>
              <a:rPr lang="ru-RU" sz="2000" dirty="0" err="1"/>
              <a:t>хароратларни</a:t>
            </a:r>
            <a:r>
              <a:rPr lang="ru-RU" sz="2000" dirty="0"/>
              <a:t> </a:t>
            </a:r>
            <a:r>
              <a:rPr lang="ru-RU" sz="2000" dirty="0" err="1"/>
              <a:t>ўлчаш</a:t>
            </a:r>
            <a:r>
              <a:rPr lang="ru-RU" sz="2000" dirty="0"/>
              <a:t> </a:t>
            </a:r>
            <a:r>
              <a:rPr lang="ru-RU" sz="2000" dirty="0" err="1"/>
              <a:t>учун</a:t>
            </a:r>
            <a:r>
              <a:rPr lang="ru-RU" sz="2000" dirty="0"/>
              <a:t> хам </a:t>
            </a:r>
            <a:r>
              <a:rPr lang="ru-RU" sz="2000" dirty="0" err="1"/>
              <a:t>қўлланилади</a:t>
            </a:r>
            <a:r>
              <a:rPr lang="ru-RU" sz="2000" dirty="0"/>
              <a:t>. </a:t>
            </a:r>
            <a:r>
              <a:rPr lang="ru-RU" sz="2000" dirty="0" err="1"/>
              <a:t>Масалан</a:t>
            </a:r>
            <a:r>
              <a:rPr lang="ru-RU" sz="2000" dirty="0"/>
              <a:t>, </a:t>
            </a:r>
            <a:r>
              <a:rPr lang="ru-RU" sz="2000" dirty="0" err="1"/>
              <a:t>водородли</a:t>
            </a:r>
            <a:r>
              <a:rPr lang="ru-RU" sz="2000" dirty="0"/>
              <a:t> газ </a:t>
            </a:r>
            <a:r>
              <a:rPr lang="ru-RU" sz="2000" dirty="0" err="1"/>
              <a:t>термометри</a:t>
            </a:r>
            <a:r>
              <a:rPr lang="ru-RU" sz="2000" dirty="0"/>
              <a:t> - 250</a:t>
            </a:r>
            <a:r>
              <a:rPr lang="ru-RU" sz="2000" baseline="30000" dirty="0"/>
              <a:t>0</a:t>
            </a:r>
            <a:r>
              <a:rPr lang="ru-RU" sz="2000" dirty="0"/>
              <a:t>С </a:t>
            </a:r>
            <a:r>
              <a:rPr lang="ru-RU" sz="2000" dirty="0" err="1"/>
              <a:t>гача</a:t>
            </a:r>
            <a:r>
              <a:rPr lang="ru-RU" sz="2000" dirty="0"/>
              <a:t>, </a:t>
            </a:r>
            <a:r>
              <a:rPr lang="ru-RU" sz="2000" dirty="0" err="1"/>
              <a:t>гелийлиси</a:t>
            </a:r>
            <a:r>
              <a:rPr lang="ru-RU" sz="2000" dirty="0"/>
              <a:t> </a:t>
            </a:r>
            <a:r>
              <a:rPr lang="ru-RU" sz="2000" dirty="0" err="1"/>
              <a:t>эса</a:t>
            </a:r>
            <a:r>
              <a:rPr lang="ru-RU" sz="2000" dirty="0"/>
              <a:t> -267</a:t>
            </a:r>
            <a:r>
              <a:rPr lang="ru-RU" sz="2000" baseline="30000" dirty="0"/>
              <a:t>0</a:t>
            </a:r>
            <a:r>
              <a:rPr lang="ru-RU" sz="2000" dirty="0"/>
              <a:t>С </a:t>
            </a:r>
            <a:r>
              <a:rPr lang="ru-RU" sz="2000" dirty="0" err="1"/>
              <a:t>гача</a:t>
            </a:r>
            <a:r>
              <a:rPr lang="ru-RU" sz="2000" dirty="0"/>
              <a:t> </a:t>
            </a:r>
            <a:r>
              <a:rPr lang="ru-RU" sz="2000" dirty="0" err="1"/>
              <a:t>бўлган</a:t>
            </a:r>
            <a:r>
              <a:rPr lang="ru-RU" sz="2000" dirty="0"/>
              <a:t> </a:t>
            </a:r>
            <a:r>
              <a:rPr lang="ru-RU" sz="2000" dirty="0" err="1"/>
              <a:t>хароратларда</a:t>
            </a:r>
            <a:r>
              <a:rPr lang="ru-RU" sz="2000" dirty="0"/>
              <a:t> </a:t>
            </a:r>
            <a:r>
              <a:rPr lang="ru-RU" sz="2000" dirty="0" err="1"/>
              <a:t>ишлатилиши</a:t>
            </a:r>
            <a:r>
              <a:rPr lang="ru-RU" sz="2000" dirty="0"/>
              <a:t> </a:t>
            </a:r>
            <a:r>
              <a:rPr lang="ru-RU" sz="2000" dirty="0" err="1"/>
              <a:t>мумкин</a:t>
            </a:r>
            <a:r>
              <a:rPr lang="ru-RU" sz="2000" dirty="0"/>
              <a:t>.</a:t>
            </a:r>
          </a:p>
        </p:txBody>
      </p:sp>
      <p:pic>
        <p:nvPicPr>
          <p:cNvPr id="6" name="11.1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204998"/>
            <a:ext cx="609600" cy="609600"/>
          </a:xfrm>
          <a:prstGeom prst="rect">
            <a:avLst/>
          </a:prstGeom>
        </p:spPr>
      </p:pic>
    </p:spTree>
    <p:extLst>
      <p:ext uri="{BB962C8B-B14F-4D97-AF65-F5344CB8AC3E}">
        <p14:creationId xmlns:p14="http://schemas.microsoft.com/office/powerpoint/2010/main" val="3830580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74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Autofit/>
          </a:bodyPr>
          <a:lstStyle/>
          <a:p>
            <a:pPr algn="r"/>
            <a:r>
              <a:rPr lang="ru-RU" sz="2000" b="1" dirty="0"/>
              <a:t>Газли, </a:t>
            </a:r>
            <a:r>
              <a:rPr lang="ru-RU" sz="2000" b="1" dirty="0" err="1"/>
              <a:t>суюқликли</a:t>
            </a:r>
            <a:r>
              <a:rPr lang="ru-RU" sz="2000" b="1" dirty="0"/>
              <a:t> </a:t>
            </a:r>
            <a:r>
              <a:rPr lang="ru-RU" sz="2000" b="1" dirty="0" err="1"/>
              <a:t>ва</a:t>
            </a:r>
            <a:r>
              <a:rPr lang="ru-RU" sz="2000" b="1" dirty="0"/>
              <a:t> </a:t>
            </a:r>
            <a:r>
              <a:rPr lang="ru-RU" sz="2000" b="1" dirty="0" err="1"/>
              <a:t>конденсацион</a:t>
            </a:r>
            <a:r>
              <a:rPr lang="ru-RU" sz="2000" b="1" dirty="0"/>
              <a:t> </a:t>
            </a:r>
            <a:r>
              <a:rPr lang="ru-RU" sz="2000" b="1" dirty="0" err="1"/>
              <a:t>манометрик</a:t>
            </a:r>
            <a:r>
              <a:rPr lang="ru-RU" sz="2000" b="1" dirty="0"/>
              <a:t> </a:t>
            </a:r>
            <a:r>
              <a:rPr lang="ru-RU" sz="2000" b="1" dirty="0" err="1"/>
              <a:t>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18</a:t>
            </a:fld>
            <a:endParaRPr lang="en-US" dirty="0"/>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8831559" y="92621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2" name="Прямоугольник 11"/>
          <p:cNvSpPr/>
          <p:nvPr/>
        </p:nvSpPr>
        <p:spPr>
          <a:xfrm>
            <a:off x="127059" y="926214"/>
            <a:ext cx="10899616" cy="4187172"/>
          </a:xfrm>
          <a:prstGeom prst="rect">
            <a:avLst/>
          </a:prstGeom>
        </p:spPr>
        <p:txBody>
          <a:bodyPr wrap="square">
            <a:spAutoFit/>
          </a:bodyPr>
          <a:lstStyle/>
          <a:p>
            <a:pPr algn="just">
              <a:lnSpc>
                <a:spcPct val="150000"/>
              </a:lnSpc>
            </a:pPr>
            <a:r>
              <a:rPr lang="ru-RU" sz="2000" dirty="0" smtClean="0"/>
              <a:t>	Газли </a:t>
            </a:r>
            <a:r>
              <a:rPr lang="ru-RU" sz="2000" dirty="0" err="1"/>
              <a:t>манометрик</a:t>
            </a:r>
            <a:r>
              <a:rPr lang="ru-RU" sz="2000" dirty="0"/>
              <a:t> </a:t>
            </a:r>
            <a:r>
              <a:rPr lang="ru-RU" sz="2000" dirty="0" err="1"/>
              <a:t>термометрларнинг</a:t>
            </a:r>
            <a:r>
              <a:rPr lang="ru-RU" sz="2000" dirty="0"/>
              <a:t> </a:t>
            </a:r>
            <a:r>
              <a:rPr lang="ru-RU" sz="2000" dirty="0" err="1"/>
              <a:t>ўзига</a:t>
            </a:r>
            <a:r>
              <a:rPr lang="ru-RU" sz="2000" dirty="0"/>
              <a:t> </a:t>
            </a:r>
            <a:r>
              <a:rPr lang="ru-RU" sz="2000" dirty="0" err="1"/>
              <a:t>хос</a:t>
            </a:r>
            <a:r>
              <a:rPr lang="ru-RU" sz="2000" dirty="0"/>
              <a:t> </a:t>
            </a:r>
            <a:r>
              <a:rPr lang="ru-RU" sz="2000" dirty="0" err="1"/>
              <a:t>камчиликларидан</a:t>
            </a:r>
            <a:r>
              <a:rPr lang="ru-RU" sz="2000" dirty="0"/>
              <a:t> </a:t>
            </a:r>
            <a:r>
              <a:rPr lang="ru-RU" sz="2000" dirty="0" err="1"/>
              <a:t>бири</a:t>
            </a:r>
            <a:r>
              <a:rPr lang="ru-RU" sz="2000" dirty="0"/>
              <a:t> </a:t>
            </a:r>
            <a:r>
              <a:rPr lang="ru-RU" sz="2000" dirty="0" err="1"/>
              <a:t>уларда</a:t>
            </a:r>
            <a:r>
              <a:rPr lang="ru-RU" sz="2000" dirty="0"/>
              <a:t> </a:t>
            </a:r>
            <a:r>
              <a:rPr lang="ru-RU" sz="2000" dirty="0" err="1"/>
              <a:t>иссиқлик</a:t>
            </a:r>
            <a:r>
              <a:rPr lang="ru-RU" sz="2000" dirty="0"/>
              <a:t> </a:t>
            </a:r>
            <a:r>
              <a:rPr lang="ru-RU" sz="2000" dirty="0" err="1"/>
              <a:t>инерциясининг</a:t>
            </a:r>
            <a:r>
              <a:rPr lang="ru-RU" sz="2000" dirty="0"/>
              <a:t> </a:t>
            </a:r>
            <a:r>
              <a:rPr lang="ru-RU" sz="2000" dirty="0" err="1"/>
              <a:t>катталигидир</a:t>
            </a:r>
            <a:r>
              <a:rPr lang="ru-RU" sz="2000" dirty="0"/>
              <a:t>. </a:t>
            </a:r>
            <a:r>
              <a:rPr lang="ru-RU" sz="2000" dirty="0" err="1"/>
              <a:t>Бунинг</a:t>
            </a:r>
            <a:r>
              <a:rPr lang="ru-RU" sz="2000" dirty="0"/>
              <a:t> </a:t>
            </a:r>
            <a:r>
              <a:rPr lang="ru-RU" sz="2000" dirty="0" err="1"/>
              <a:t>сабаби</a:t>
            </a:r>
            <a:r>
              <a:rPr lang="ru-RU" sz="2000" dirty="0"/>
              <a:t> </a:t>
            </a:r>
            <a:r>
              <a:rPr lang="ru-RU" sz="2000" dirty="0" err="1"/>
              <a:t>термобаллон</a:t>
            </a:r>
            <a:r>
              <a:rPr lang="ru-RU" sz="2000" dirty="0"/>
              <a:t> </a:t>
            </a:r>
            <a:r>
              <a:rPr lang="ru-RU" sz="2000" dirty="0" err="1"/>
              <a:t>деворлари</a:t>
            </a:r>
            <a:r>
              <a:rPr lang="ru-RU" sz="2000" dirty="0"/>
              <a:t> </a:t>
            </a:r>
            <a:r>
              <a:rPr lang="ru-RU" sz="2000" dirty="0" err="1"/>
              <a:t>билан</a:t>
            </a:r>
            <a:r>
              <a:rPr lang="ru-RU" sz="2000" dirty="0"/>
              <a:t> </a:t>
            </a:r>
            <a:r>
              <a:rPr lang="ru-RU" sz="2000" dirty="0" err="1"/>
              <a:t>уни</a:t>
            </a:r>
            <a:r>
              <a:rPr lang="ru-RU" sz="2000" dirty="0"/>
              <a:t> </a:t>
            </a:r>
            <a:r>
              <a:rPr lang="ru-RU" sz="2000" dirty="0" err="1"/>
              <a:t>тўлдирган</a:t>
            </a:r>
            <a:r>
              <a:rPr lang="ru-RU" sz="2000" dirty="0"/>
              <a:t> газ </a:t>
            </a:r>
            <a:r>
              <a:rPr lang="ru-RU" sz="2000" dirty="0" err="1"/>
              <a:t>ўртасидаги</a:t>
            </a:r>
            <a:r>
              <a:rPr lang="ru-RU" sz="2000" dirty="0"/>
              <a:t> </a:t>
            </a:r>
            <a:r>
              <a:rPr lang="ru-RU" sz="2000" dirty="0" err="1"/>
              <a:t>иссиқлик</a:t>
            </a:r>
            <a:r>
              <a:rPr lang="ru-RU" sz="2000" dirty="0"/>
              <a:t> </a:t>
            </a:r>
            <a:r>
              <a:rPr lang="ru-RU" sz="2000" dirty="0" err="1"/>
              <a:t>алмашиш</a:t>
            </a:r>
            <a:r>
              <a:rPr lang="ru-RU" sz="2000" dirty="0"/>
              <a:t> </a:t>
            </a:r>
            <a:r>
              <a:rPr lang="ru-RU" sz="2000" dirty="0" err="1"/>
              <a:t>коэффициентининг</a:t>
            </a:r>
            <a:r>
              <a:rPr lang="ru-RU" sz="2000" dirty="0"/>
              <a:t> </a:t>
            </a:r>
            <a:r>
              <a:rPr lang="ru-RU" sz="2000" dirty="0" err="1"/>
              <a:t>кичиклиги</a:t>
            </a:r>
            <a:r>
              <a:rPr lang="ru-RU" sz="2000" dirty="0"/>
              <a:t> </a:t>
            </a:r>
            <a:r>
              <a:rPr lang="ru-RU" sz="2000" dirty="0" err="1"/>
              <a:t>ва</a:t>
            </a:r>
            <a:r>
              <a:rPr lang="ru-RU" sz="2000" dirty="0"/>
              <a:t> газ </a:t>
            </a:r>
            <a:r>
              <a:rPr lang="ru-RU" sz="2000" dirty="0" err="1"/>
              <a:t>иссиқлик</a:t>
            </a:r>
            <a:r>
              <a:rPr lang="ru-RU" sz="2000" dirty="0"/>
              <a:t> </a:t>
            </a:r>
            <a:r>
              <a:rPr lang="ru-RU" sz="2000" dirty="0" err="1"/>
              <a:t>ўтказиш</a:t>
            </a:r>
            <a:r>
              <a:rPr lang="ru-RU" sz="2000" dirty="0"/>
              <a:t> </a:t>
            </a:r>
            <a:r>
              <a:rPr lang="ru-RU" sz="2000" dirty="0" err="1"/>
              <a:t>қобилиятининг</a:t>
            </a:r>
            <a:r>
              <a:rPr lang="ru-RU" sz="2000" dirty="0"/>
              <a:t> </a:t>
            </a:r>
            <a:r>
              <a:rPr lang="ru-RU" sz="2000" dirty="0" err="1"/>
              <a:t>пастлигидир</a:t>
            </a:r>
            <a:r>
              <a:rPr lang="ru-RU" sz="2000" dirty="0"/>
              <a:t>.</a:t>
            </a:r>
          </a:p>
          <a:p>
            <a:pPr algn="just">
              <a:lnSpc>
                <a:spcPct val="150000"/>
              </a:lnSpc>
            </a:pPr>
            <a:r>
              <a:rPr lang="ru-RU" sz="2000" dirty="0"/>
              <a:t>	</a:t>
            </a:r>
            <a:r>
              <a:rPr lang="ru-RU" sz="2000" dirty="0" err="1"/>
              <a:t>Суюқликли</a:t>
            </a:r>
            <a:r>
              <a:rPr lang="ru-RU" sz="2000" dirty="0"/>
              <a:t> </a:t>
            </a:r>
            <a:r>
              <a:rPr lang="ru-RU" sz="2000" dirty="0" err="1"/>
              <a:t>манометрик</a:t>
            </a:r>
            <a:r>
              <a:rPr lang="ru-RU" sz="2000" dirty="0"/>
              <a:t> </a:t>
            </a:r>
            <a:r>
              <a:rPr lang="ru-RU" sz="2000" dirty="0" err="1"/>
              <a:t>термометрлар</a:t>
            </a:r>
            <a:r>
              <a:rPr lang="ru-RU" sz="2000" dirty="0"/>
              <a:t> </a:t>
            </a:r>
            <a:r>
              <a:rPr lang="ru-RU" sz="2000" dirty="0" err="1"/>
              <a:t>тизими</a:t>
            </a:r>
            <a:r>
              <a:rPr lang="ru-RU" sz="2000" dirty="0"/>
              <a:t> </a:t>
            </a:r>
            <a:r>
              <a:rPr lang="ru-RU" sz="2000" dirty="0" err="1"/>
              <a:t>бошланғич</a:t>
            </a:r>
            <a:r>
              <a:rPr lang="ru-RU" sz="2000" dirty="0"/>
              <a:t> </a:t>
            </a:r>
            <a:r>
              <a:rPr lang="ru-RU" sz="2000" dirty="0" err="1"/>
              <a:t>босим</a:t>
            </a:r>
            <a:r>
              <a:rPr lang="ru-RU" sz="2000" dirty="0"/>
              <a:t> </a:t>
            </a:r>
            <a:r>
              <a:rPr lang="ru-RU" sz="2000" dirty="0" err="1"/>
              <a:t>остида</a:t>
            </a:r>
            <a:r>
              <a:rPr lang="ru-RU" sz="2000" dirty="0"/>
              <a:t> </a:t>
            </a:r>
            <a:r>
              <a:rPr lang="ru-RU" sz="2000" dirty="0" err="1"/>
              <a:t>суюқлик</a:t>
            </a:r>
            <a:r>
              <a:rPr lang="ru-RU" sz="2000" dirty="0"/>
              <a:t> </a:t>
            </a:r>
            <a:r>
              <a:rPr lang="ru-RU" sz="2000" dirty="0" err="1"/>
              <a:t>билан</a:t>
            </a:r>
            <a:r>
              <a:rPr lang="ru-RU" sz="2000" dirty="0"/>
              <a:t> </a:t>
            </a:r>
            <a:r>
              <a:rPr lang="ru-RU" sz="2000" dirty="0" err="1"/>
              <a:t>тўлдирилади</a:t>
            </a:r>
            <a:r>
              <a:rPr lang="ru-RU" sz="2000" dirty="0"/>
              <a:t>. </a:t>
            </a:r>
            <a:r>
              <a:rPr lang="ru-RU" sz="2000" dirty="0" err="1"/>
              <a:t>Бунинг</a:t>
            </a:r>
            <a:r>
              <a:rPr lang="ru-RU" sz="2000" dirty="0"/>
              <a:t> </a:t>
            </a:r>
            <a:r>
              <a:rPr lang="ru-RU" sz="2000" dirty="0" err="1"/>
              <a:t>учун</a:t>
            </a:r>
            <a:r>
              <a:rPr lang="ru-RU" sz="2000" dirty="0"/>
              <a:t> </a:t>
            </a:r>
            <a:r>
              <a:rPr lang="ru-RU" sz="2000" dirty="0" err="1"/>
              <a:t>симоб</a:t>
            </a:r>
            <a:r>
              <a:rPr lang="ru-RU" sz="2000" dirty="0"/>
              <a:t>, ксилол, пропил </a:t>
            </a:r>
            <a:r>
              <a:rPr lang="ru-RU" sz="2000" dirty="0" err="1"/>
              <a:t>алкоголp</a:t>
            </a:r>
            <a:r>
              <a:rPr lang="ru-RU" sz="2000" dirty="0"/>
              <a:t>, </a:t>
            </a:r>
            <a:r>
              <a:rPr lang="ru-RU" sz="2000" dirty="0" err="1"/>
              <a:t>метанксилол</a:t>
            </a:r>
            <a:r>
              <a:rPr lang="ru-RU" sz="2000" dirty="0"/>
              <a:t> </a:t>
            </a:r>
            <a:r>
              <a:rPr lang="ru-RU" sz="2000" dirty="0" err="1"/>
              <a:t>ва</a:t>
            </a:r>
            <a:r>
              <a:rPr lang="ru-RU" sz="2000" dirty="0"/>
              <a:t> </a:t>
            </a:r>
            <a:r>
              <a:rPr lang="ru-RU" sz="2000" dirty="0" err="1"/>
              <a:t>хоказолар</a:t>
            </a:r>
            <a:r>
              <a:rPr lang="ru-RU" sz="2000" dirty="0"/>
              <a:t> </a:t>
            </a:r>
            <a:r>
              <a:rPr lang="ru-RU" sz="2000" dirty="0" err="1"/>
              <a:t>ишлатилади</a:t>
            </a:r>
            <a:r>
              <a:rPr lang="ru-RU" sz="2000" dirty="0"/>
              <a:t>. </a:t>
            </a:r>
            <a:r>
              <a:rPr lang="ru-RU" sz="2000" dirty="0" err="1"/>
              <a:t>Суюқликли</a:t>
            </a:r>
            <a:r>
              <a:rPr lang="ru-RU" sz="2000" dirty="0"/>
              <a:t> </a:t>
            </a:r>
            <a:r>
              <a:rPr lang="ru-RU" sz="2000" dirty="0" err="1"/>
              <a:t>термометрлар</a:t>
            </a:r>
            <a:r>
              <a:rPr lang="ru-RU" sz="2000" dirty="0"/>
              <a:t> </a:t>
            </a:r>
            <a:r>
              <a:rPr lang="ru-RU" sz="2000" dirty="0" err="1"/>
              <a:t>учун</a:t>
            </a:r>
            <a:r>
              <a:rPr lang="ru-RU" sz="2000" dirty="0"/>
              <a:t> </a:t>
            </a:r>
            <a:r>
              <a:rPr lang="ru-RU" sz="2000" dirty="0" err="1"/>
              <a:t>боғловчи</a:t>
            </a:r>
            <a:r>
              <a:rPr lang="ru-RU" sz="2000" dirty="0"/>
              <a:t> </a:t>
            </a:r>
            <a:r>
              <a:rPr lang="ru-RU" sz="2000" dirty="0" err="1"/>
              <a:t>капиллярлар</a:t>
            </a:r>
            <a:r>
              <a:rPr lang="ru-RU" sz="2000" dirty="0"/>
              <a:t> </a:t>
            </a:r>
            <a:r>
              <a:rPr lang="ru-RU" sz="2000" dirty="0" err="1"/>
              <a:t>узунлиги</a:t>
            </a:r>
            <a:r>
              <a:rPr lang="ru-RU" sz="2000" dirty="0"/>
              <a:t> 0,6 м дан 10 </a:t>
            </a:r>
            <a:r>
              <a:rPr lang="ru-RU" sz="2000" dirty="0" err="1"/>
              <a:t>метргача</a:t>
            </a:r>
            <a:r>
              <a:rPr lang="ru-RU" sz="2000" dirty="0"/>
              <a:t> </a:t>
            </a:r>
            <a:r>
              <a:rPr lang="ru-RU" sz="2000" dirty="0" err="1"/>
              <a:t>бўлади</a:t>
            </a:r>
            <a:r>
              <a:rPr lang="ru-RU" sz="2000" dirty="0"/>
              <a:t>. </a:t>
            </a:r>
            <a:r>
              <a:rPr lang="ru-RU" sz="2000" dirty="0" err="1"/>
              <a:t>Бу</a:t>
            </a:r>
            <a:r>
              <a:rPr lang="ru-RU" sz="2000" dirty="0"/>
              <a:t> </a:t>
            </a:r>
            <a:r>
              <a:rPr lang="ru-RU" sz="2000" dirty="0" err="1"/>
              <a:t>термометрлар</a:t>
            </a:r>
            <a:r>
              <a:rPr lang="ru-RU" sz="2000" dirty="0"/>
              <a:t> - 150</a:t>
            </a:r>
            <a:r>
              <a:rPr lang="ru-RU" sz="2000" baseline="30000" dirty="0"/>
              <a:t>0</a:t>
            </a:r>
            <a:r>
              <a:rPr lang="ru-RU" sz="2000" dirty="0"/>
              <a:t>С дан +600</a:t>
            </a:r>
            <a:r>
              <a:rPr lang="ru-RU" sz="2000" baseline="30000" dirty="0"/>
              <a:t>0</a:t>
            </a:r>
            <a:r>
              <a:rPr lang="ru-RU" sz="2000" dirty="0"/>
              <a:t>С </a:t>
            </a:r>
            <a:r>
              <a:rPr lang="ru-RU" sz="2000" dirty="0" err="1"/>
              <a:t>гача</a:t>
            </a:r>
            <a:r>
              <a:rPr lang="ru-RU" sz="2000" dirty="0"/>
              <a:t> </a:t>
            </a:r>
            <a:r>
              <a:rPr lang="ru-RU" sz="2000" dirty="0" err="1"/>
              <a:t>бўлган</a:t>
            </a:r>
            <a:r>
              <a:rPr lang="ru-RU" sz="2000" dirty="0"/>
              <a:t> </a:t>
            </a:r>
            <a:r>
              <a:rPr lang="ru-RU" sz="2000" dirty="0" err="1"/>
              <a:t>хароратларни</a:t>
            </a:r>
            <a:r>
              <a:rPr lang="ru-RU" sz="2000" dirty="0"/>
              <a:t> </a:t>
            </a:r>
            <a:r>
              <a:rPr lang="ru-RU" sz="2000" dirty="0" err="1"/>
              <a:t>ўлчашга</a:t>
            </a:r>
            <a:r>
              <a:rPr lang="ru-RU" sz="2000" dirty="0"/>
              <a:t> </a:t>
            </a:r>
            <a:r>
              <a:rPr lang="ru-RU" sz="2000" dirty="0" err="1"/>
              <a:t>имкон</a:t>
            </a:r>
            <a:r>
              <a:rPr lang="ru-RU" sz="2000" dirty="0"/>
              <a:t> </a:t>
            </a:r>
            <a:r>
              <a:rPr lang="ru-RU" sz="2000" dirty="0" err="1"/>
              <a:t>беради</a:t>
            </a:r>
            <a:r>
              <a:rPr lang="ru-RU" sz="2000" dirty="0"/>
              <a:t>.</a:t>
            </a:r>
          </a:p>
        </p:txBody>
      </p:sp>
      <p:pic>
        <p:nvPicPr>
          <p:cNvPr id="6" name="11.18">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45240" y="164214"/>
            <a:ext cx="609600" cy="609600"/>
          </a:xfrm>
          <a:prstGeom prst="rect">
            <a:avLst/>
          </a:prstGeom>
        </p:spPr>
      </p:pic>
    </p:spTree>
    <p:extLst>
      <p:ext uri="{BB962C8B-B14F-4D97-AF65-F5344CB8AC3E}">
        <p14:creationId xmlns:p14="http://schemas.microsoft.com/office/powerpoint/2010/main" val="14914920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1392" fill="hold"/>
                                        <p:tgtEl>
                                          <p:spTgt spid="6"/>
                                        </p:tgtEl>
                                      </p:cBhvr>
                                    </p:cmd>
                                  </p:childTnLst>
                                </p:cTn>
                              </p:par>
                            </p:childTnLst>
                          </p:cTn>
                        </p:par>
                      </p:childTnLst>
                    </p:cTn>
                  </p:par>
                </p:childTnLst>
              </p:cTn>
              <p:nextCondLst>
                <p:cond evt="onClick" delay="0">
                  <p:tgtEl>
                    <p:spTgt spid="6"/>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93692" y="228600"/>
            <a:ext cx="9692640" cy="492617"/>
          </a:xfrm>
        </p:spPr>
        <p:txBody>
          <a:bodyPr>
            <a:noAutofit/>
          </a:bodyPr>
          <a:lstStyle/>
          <a:p>
            <a:pPr algn="r"/>
            <a:r>
              <a:rPr lang="ru-RU" sz="2000" b="1" dirty="0"/>
              <a:t>Газли, </a:t>
            </a:r>
            <a:r>
              <a:rPr lang="ru-RU" sz="2000" b="1" dirty="0" err="1"/>
              <a:t>суюқликли</a:t>
            </a:r>
            <a:r>
              <a:rPr lang="ru-RU" sz="2000" b="1" dirty="0"/>
              <a:t> </a:t>
            </a:r>
            <a:r>
              <a:rPr lang="ru-RU" sz="2000" b="1" dirty="0" err="1"/>
              <a:t>ва</a:t>
            </a:r>
            <a:r>
              <a:rPr lang="ru-RU" sz="2000" b="1" dirty="0"/>
              <a:t> </a:t>
            </a:r>
            <a:r>
              <a:rPr lang="ru-RU" sz="2000" b="1" dirty="0" err="1"/>
              <a:t>конденсацион</a:t>
            </a:r>
            <a:r>
              <a:rPr lang="ru-RU" sz="2000" b="1" dirty="0"/>
              <a:t> </a:t>
            </a:r>
            <a:r>
              <a:rPr lang="ru-RU" sz="2000" b="1" dirty="0" err="1"/>
              <a:t>манометрик</a:t>
            </a:r>
            <a:r>
              <a:rPr lang="ru-RU" sz="2000" b="1" dirty="0"/>
              <a:t> </a:t>
            </a:r>
            <a:r>
              <a:rPr lang="ru-RU" sz="2000" b="1" dirty="0" err="1"/>
              <a:t>термометрлар</a:t>
            </a:r>
            <a:endParaRPr lang="ru-RU" sz="2000" b="1" dirty="0"/>
          </a:p>
        </p:txBody>
      </p:sp>
      <p:sp>
        <p:nvSpPr>
          <p:cNvPr id="5" name="Номер слайда 4"/>
          <p:cNvSpPr>
            <a:spLocks noGrp="1"/>
          </p:cNvSpPr>
          <p:nvPr>
            <p:ph type="sldNum" sz="quarter" idx="12"/>
          </p:nvPr>
        </p:nvSpPr>
        <p:spPr/>
        <p:txBody>
          <a:bodyPr>
            <a:normAutofit lnSpcReduction="10000"/>
          </a:bodyPr>
          <a:lstStyle/>
          <a:p>
            <a:fld id="{4FAB73BC-B049-4115-A692-8D63A059BFB8}" type="slidenum">
              <a:rPr lang="en-US" smtClean="0"/>
              <a:t>19</a:t>
            </a:fld>
            <a:endParaRPr lang="en-US" dirty="0"/>
          </a:p>
        </p:txBody>
      </p:sp>
      <p:sp>
        <p:nvSpPr>
          <p:cNvPr id="18" name="Rectangle 13"/>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3" name="Нижний колонтитул 2"/>
          <p:cNvSpPr>
            <a:spLocks noGrp="1"/>
          </p:cNvSpPr>
          <p:nvPr>
            <p:ph type="ftr" sz="quarter" idx="11"/>
          </p:nvPr>
        </p:nvSpPr>
        <p:spPr/>
        <p:txBody>
          <a:bodyPr/>
          <a:lstStyle/>
          <a:p>
            <a:r>
              <a:rPr lang="ru-RU" smtClean="0"/>
              <a:t>Назоратнинг технологик асбоблари</a:t>
            </a:r>
            <a:endParaRPr lang="en-US" dirty="0"/>
          </a:p>
        </p:txBody>
      </p:sp>
      <p:sp>
        <p:nvSpPr>
          <p:cNvPr id="4" name="Rectangle 2"/>
          <p:cNvSpPr>
            <a:spLocks noChangeArrowheads="1"/>
          </p:cNvSpPr>
          <p:nvPr/>
        </p:nvSpPr>
        <p:spPr bwMode="auto">
          <a:xfrm>
            <a:off x="8831559" y="92621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2" name="Прямоугольник 11"/>
          <p:cNvSpPr/>
          <p:nvPr/>
        </p:nvSpPr>
        <p:spPr>
          <a:xfrm>
            <a:off x="127059" y="926214"/>
            <a:ext cx="10899616" cy="4187172"/>
          </a:xfrm>
          <a:prstGeom prst="rect">
            <a:avLst/>
          </a:prstGeom>
        </p:spPr>
        <p:txBody>
          <a:bodyPr wrap="square">
            <a:spAutoFit/>
          </a:bodyPr>
          <a:lstStyle/>
          <a:p>
            <a:pPr algn="just">
              <a:lnSpc>
                <a:spcPct val="150000"/>
              </a:lnSpc>
            </a:pPr>
            <a:r>
              <a:rPr lang="ru-RU" sz="2000" dirty="0" smtClean="0"/>
              <a:t>	Газли </a:t>
            </a:r>
            <a:r>
              <a:rPr lang="ru-RU" sz="2000" dirty="0" err="1"/>
              <a:t>манометрик</a:t>
            </a:r>
            <a:r>
              <a:rPr lang="ru-RU" sz="2000" dirty="0"/>
              <a:t> </a:t>
            </a:r>
            <a:r>
              <a:rPr lang="ru-RU" sz="2000" dirty="0" err="1"/>
              <a:t>термометрларнинг</a:t>
            </a:r>
            <a:r>
              <a:rPr lang="ru-RU" sz="2000" dirty="0"/>
              <a:t> </a:t>
            </a:r>
            <a:r>
              <a:rPr lang="ru-RU" sz="2000" dirty="0" err="1"/>
              <a:t>ўзига</a:t>
            </a:r>
            <a:r>
              <a:rPr lang="ru-RU" sz="2000" dirty="0"/>
              <a:t> </a:t>
            </a:r>
            <a:r>
              <a:rPr lang="ru-RU" sz="2000" dirty="0" err="1"/>
              <a:t>хос</a:t>
            </a:r>
            <a:r>
              <a:rPr lang="ru-RU" sz="2000" dirty="0"/>
              <a:t> </a:t>
            </a:r>
            <a:r>
              <a:rPr lang="ru-RU" sz="2000" dirty="0" err="1"/>
              <a:t>камчиликларидан</a:t>
            </a:r>
            <a:r>
              <a:rPr lang="ru-RU" sz="2000" dirty="0"/>
              <a:t> </a:t>
            </a:r>
            <a:r>
              <a:rPr lang="ru-RU" sz="2000" dirty="0" err="1"/>
              <a:t>бири</a:t>
            </a:r>
            <a:r>
              <a:rPr lang="ru-RU" sz="2000" dirty="0"/>
              <a:t> </a:t>
            </a:r>
            <a:r>
              <a:rPr lang="ru-RU" sz="2000" dirty="0" err="1"/>
              <a:t>уларда</a:t>
            </a:r>
            <a:r>
              <a:rPr lang="ru-RU" sz="2000" dirty="0"/>
              <a:t> </a:t>
            </a:r>
            <a:r>
              <a:rPr lang="ru-RU" sz="2000" dirty="0" err="1"/>
              <a:t>иссиқлик</a:t>
            </a:r>
            <a:r>
              <a:rPr lang="ru-RU" sz="2000" dirty="0"/>
              <a:t> </a:t>
            </a:r>
            <a:r>
              <a:rPr lang="ru-RU" sz="2000" dirty="0" err="1"/>
              <a:t>инерциясининг</a:t>
            </a:r>
            <a:r>
              <a:rPr lang="ru-RU" sz="2000" dirty="0"/>
              <a:t> </a:t>
            </a:r>
            <a:r>
              <a:rPr lang="ru-RU" sz="2000" dirty="0" err="1"/>
              <a:t>катталигидир</a:t>
            </a:r>
            <a:r>
              <a:rPr lang="ru-RU" sz="2000" dirty="0"/>
              <a:t>. </a:t>
            </a:r>
            <a:r>
              <a:rPr lang="ru-RU" sz="2000" dirty="0" err="1"/>
              <a:t>Бунинг</a:t>
            </a:r>
            <a:r>
              <a:rPr lang="ru-RU" sz="2000" dirty="0"/>
              <a:t> </a:t>
            </a:r>
            <a:r>
              <a:rPr lang="ru-RU" sz="2000" dirty="0" err="1"/>
              <a:t>сабаби</a:t>
            </a:r>
            <a:r>
              <a:rPr lang="ru-RU" sz="2000" dirty="0"/>
              <a:t> </a:t>
            </a:r>
            <a:r>
              <a:rPr lang="ru-RU" sz="2000" dirty="0" err="1"/>
              <a:t>термобаллон</a:t>
            </a:r>
            <a:r>
              <a:rPr lang="ru-RU" sz="2000" dirty="0"/>
              <a:t> </a:t>
            </a:r>
            <a:r>
              <a:rPr lang="ru-RU" sz="2000" dirty="0" err="1"/>
              <a:t>деворлари</a:t>
            </a:r>
            <a:r>
              <a:rPr lang="ru-RU" sz="2000" dirty="0"/>
              <a:t> </a:t>
            </a:r>
            <a:r>
              <a:rPr lang="ru-RU" sz="2000" dirty="0" err="1"/>
              <a:t>билан</a:t>
            </a:r>
            <a:r>
              <a:rPr lang="ru-RU" sz="2000" dirty="0"/>
              <a:t> </a:t>
            </a:r>
            <a:r>
              <a:rPr lang="ru-RU" sz="2000" dirty="0" err="1"/>
              <a:t>уни</a:t>
            </a:r>
            <a:r>
              <a:rPr lang="ru-RU" sz="2000" dirty="0"/>
              <a:t> </a:t>
            </a:r>
            <a:r>
              <a:rPr lang="ru-RU" sz="2000" dirty="0" err="1"/>
              <a:t>тўлдирган</a:t>
            </a:r>
            <a:r>
              <a:rPr lang="ru-RU" sz="2000" dirty="0"/>
              <a:t> газ </a:t>
            </a:r>
            <a:r>
              <a:rPr lang="ru-RU" sz="2000" dirty="0" err="1"/>
              <a:t>ўртасидаги</a:t>
            </a:r>
            <a:r>
              <a:rPr lang="ru-RU" sz="2000" dirty="0"/>
              <a:t> </a:t>
            </a:r>
            <a:r>
              <a:rPr lang="ru-RU" sz="2000" dirty="0" err="1"/>
              <a:t>иссиқлик</a:t>
            </a:r>
            <a:r>
              <a:rPr lang="ru-RU" sz="2000" dirty="0"/>
              <a:t> </a:t>
            </a:r>
            <a:r>
              <a:rPr lang="ru-RU" sz="2000" dirty="0" err="1"/>
              <a:t>алмашиш</a:t>
            </a:r>
            <a:r>
              <a:rPr lang="ru-RU" sz="2000" dirty="0"/>
              <a:t> </a:t>
            </a:r>
            <a:r>
              <a:rPr lang="ru-RU" sz="2000" dirty="0" err="1"/>
              <a:t>коэффициентининг</a:t>
            </a:r>
            <a:r>
              <a:rPr lang="ru-RU" sz="2000" dirty="0"/>
              <a:t> </a:t>
            </a:r>
            <a:r>
              <a:rPr lang="ru-RU" sz="2000" dirty="0" err="1"/>
              <a:t>кичиклиги</a:t>
            </a:r>
            <a:r>
              <a:rPr lang="ru-RU" sz="2000" dirty="0"/>
              <a:t> </a:t>
            </a:r>
            <a:r>
              <a:rPr lang="ru-RU" sz="2000" dirty="0" err="1"/>
              <a:t>ва</a:t>
            </a:r>
            <a:r>
              <a:rPr lang="ru-RU" sz="2000" dirty="0"/>
              <a:t> газ </a:t>
            </a:r>
            <a:r>
              <a:rPr lang="ru-RU" sz="2000" dirty="0" err="1"/>
              <a:t>иссиқлик</a:t>
            </a:r>
            <a:r>
              <a:rPr lang="ru-RU" sz="2000" dirty="0"/>
              <a:t> </a:t>
            </a:r>
            <a:r>
              <a:rPr lang="ru-RU" sz="2000" dirty="0" err="1"/>
              <a:t>ўтказиш</a:t>
            </a:r>
            <a:r>
              <a:rPr lang="ru-RU" sz="2000" dirty="0"/>
              <a:t> </a:t>
            </a:r>
            <a:r>
              <a:rPr lang="ru-RU" sz="2000" dirty="0" err="1"/>
              <a:t>қобилиятининг</a:t>
            </a:r>
            <a:r>
              <a:rPr lang="ru-RU" sz="2000" dirty="0"/>
              <a:t> </a:t>
            </a:r>
            <a:r>
              <a:rPr lang="ru-RU" sz="2000" dirty="0" err="1"/>
              <a:t>пастлигидир</a:t>
            </a:r>
            <a:r>
              <a:rPr lang="ru-RU" sz="2000" dirty="0"/>
              <a:t>.</a:t>
            </a:r>
          </a:p>
          <a:p>
            <a:pPr algn="just">
              <a:lnSpc>
                <a:spcPct val="150000"/>
              </a:lnSpc>
            </a:pPr>
            <a:r>
              <a:rPr lang="ru-RU" sz="2000" dirty="0"/>
              <a:t>	</a:t>
            </a:r>
            <a:r>
              <a:rPr lang="ru-RU" sz="2000" dirty="0" err="1"/>
              <a:t>Суюқликли</a:t>
            </a:r>
            <a:r>
              <a:rPr lang="ru-RU" sz="2000" dirty="0"/>
              <a:t> </a:t>
            </a:r>
            <a:r>
              <a:rPr lang="ru-RU" sz="2000" dirty="0" err="1"/>
              <a:t>манометрик</a:t>
            </a:r>
            <a:r>
              <a:rPr lang="ru-RU" sz="2000" dirty="0"/>
              <a:t> </a:t>
            </a:r>
            <a:r>
              <a:rPr lang="ru-RU" sz="2000" dirty="0" err="1"/>
              <a:t>термометрлар</a:t>
            </a:r>
            <a:r>
              <a:rPr lang="ru-RU" sz="2000" dirty="0"/>
              <a:t> </a:t>
            </a:r>
            <a:r>
              <a:rPr lang="ru-RU" sz="2000" dirty="0" err="1"/>
              <a:t>тизими</a:t>
            </a:r>
            <a:r>
              <a:rPr lang="ru-RU" sz="2000" dirty="0"/>
              <a:t> </a:t>
            </a:r>
            <a:r>
              <a:rPr lang="ru-RU" sz="2000" dirty="0" err="1"/>
              <a:t>бошланғич</a:t>
            </a:r>
            <a:r>
              <a:rPr lang="ru-RU" sz="2000" dirty="0"/>
              <a:t> </a:t>
            </a:r>
            <a:r>
              <a:rPr lang="ru-RU" sz="2000" dirty="0" err="1"/>
              <a:t>босим</a:t>
            </a:r>
            <a:r>
              <a:rPr lang="ru-RU" sz="2000" dirty="0"/>
              <a:t> </a:t>
            </a:r>
            <a:r>
              <a:rPr lang="ru-RU" sz="2000" dirty="0" err="1"/>
              <a:t>остида</a:t>
            </a:r>
            <a:r>
              <a:rPr lang="ru-RU" sz="2000" dirty="0"/>
              <a:t> </a:t>
            </a:r>
            <a:r>
              <a:rPr lang="ru-RU" sz="2000" dirty="0" err="1"/>
              <a:t>суюқлик</a:t>
            </a:r>
            <a:r>
              <a:rPr lang="ru-RU" sz="2000" dirty="0"/>
              <a:t> </a:t>
            </a:r>
            <a:r>
              <a:rPr lang="ru-RU" sz="2000" dirty="0" err="1"/>
              <a:t>билан</a:t>
            </a:r>
            <a:r>
              <a:rPr lang="ru-RU" sz="2000" dirty="0"/>
              <a:t> </a:t>
            </a:r>
            <a:r>
              <a:rPr lang="ru-RU" sz="2000" dirty="0" err="1"/>
              <a:t>тўлдирилади</a:t>
            </a:r>
            <a:r>
              <a:rPr lang="ru-RU" sz="2000" dirty="0"/>
              <a:t>. </a:t>
            </a:r>
            <a:r>
              <a:rPr lang="ru-RU" sz="2000" dirty="0" err="1"/>
              <a:t>Бунинг</a:t>
            </a:r>
            <a:r>
              <a:rPr lang="ru-RU" sz="2000" dirty="0"/>
              <a:t> </a:t>
            </a:r>
            <a:r>
              <a:rPr lang="ru-RU" sz="2000" dirty="0" err="1"/>
              <a:t>учун</a:t>
            </a:r>
            <a:r>
              <a:rPr lang="ru-RU" sz="2000" dirty="0"/>
              <a:t> </a:t>
            </a:r>
            <a:r>
              <a:rPr lang="ru-RU" sz="2000" dirty="0" err="1"/>
              <a:t>симоб</a:t>
            </a:r>
            <a:r>
              <a:rPr lang="ru-RU" sz="2000" dirty="0"/>
              <a:t>, ксилол, пропил </a:t>
            </a:r>
            <a:r>
              <a:rPr lang="ru-RU" sz="2000" dirty="0" err="1"/>
              <a:t>алкоголp</a:t>
            </a:r>
            <a:r>
              <a:rPr lang="ru-RU" sz="2000" dirty="0"/>
              <a:t>, </a:t>
            </a:r>
            <a:r>
              <a:rPr lang="ru-RU" sz="2000" dirty="0" err="1"/>
              <a:t>метанксилол</a:t>
            </a:r>
            <a:r>
              <a:rPr lang="ru-RU" sz="2000" dirty="0"/>
              <a:t> </a:t>
            </a:r>
            <a:r>
              <a:rPr lang="ru-RU" sz="2000" dirty="0" err="1"/>
              <a:t>ва</a:t>
            </a:r>
            <a:r>
              <a:rPr lang="ru-RU" sz="2000" dirty="0"/>
              <a:t> </a:t>
            </a:r>
            <a:r>
              <a:rPr lang="ru-RU" sz="2000" dirty="0" err="1"/>
              <a:t>хоказолар</a:t>
            </a:r>
            <a:r>
              <a:rPr lang="ru-RU" sz="2000" dirty="0"/>
              <a:t> </a:t>
            </a:r>
            <a:r>
              <a:rPr lang="ru-RU" sz="2000" dirty="0" err="1"/>
              <a:t>ишлатилади</a:t>
            </a:r>
            <a:r>
              <a:rPr lang="ru-RU" sz="2000" dirty="0"/>
              <a:t>. </a:t>
            </a:r>
            <a:r>
              <a:rPr lang="ru-RU" sz="2000" dirty="0" err="1"/>
              <a:t>Суюқликли</a:t>
            </a:r>
            <a:r>
              <a:rPr lang="ru-RU" sz="2000" dirty="0"/>
              <a:t> </a:t>
            </a:r>
            <a:r>
              <a:rPr lang="ru-RU" sz="2000" dirty="0" err="1"/>
              <a:t>термометрлар</a:t>
            </a:r>
            <a:r>
              <a:rPr lang="ru-RU" sz="2000" dirty="0"/>
              <a:t> </a:t>
            </a:r>
            <a:r>
              <a:rPr lang="ru-RU" sz="2000" dirty="0" err="1"/>
              <a:t>учун</a:t>
            </a:r>
            <a:r>
              <a:rPr lang="ru-RU" sz="2000" dirty="0"/>
              <a:t> </a:t>
            </a:r>
            <a:r>
              <a:rPr lang="ru-RU" sz="2000" dirty="0" err="1"/>
              <a:t>боғловчи</a:t>
            </a:r>
            <a:r>
              <a:rPr lang="ru-RU" sz="2000" dirty="0"/>
              <a:t> </a:t>
            </a:r>
            <a:r>
              <a:rPr lang="ru-RU" sz="2000" dirty="0" err="1"/>
              <a:t>капиллярлар</a:t>
            </a:r>
            <a:r>
              <a:rPr lang="ru-RU" sz="2000" dirty="0"/>
              <a:t> </a:t>
            </a:r>
            <a:r>
              <a:rPr lang="ru-RU" sz="2000" dirty="0" err="1"/>
              <a:t>узунлиги</a:t>
            </a:r>
            <a:r>
              <a:rPr lang="ru-RU" sz="2000" dirty="0"/>
              <a:t> 0,6 м дан 10 </a:t>
            </a:r>
            <a:r>
              <a:rPr lang="ru-RU" sz="2000" dirty="0" err="1"/>
              <a:t>метргача</a:t>
            </a:r>
            <a:r>
              <a:rPr lang="ru-RU" sz="2000" dirty="0"/>
              <a:t> </a:t>
            </a:r>
            <a:r>
              <a:rPr lang="ru-RU" sz="2000" dirty="0" err="1"/>
              <a:t>бўлади</a:t>
            </a:r>
            <a:r>
              <a:rPr lang="ru-RU" sz="2000" dirty="0"/>
              <a:t>. </a:t>
            </a:r>
            <a:r>
              <a:rPr lang="ru-RU" sz="2000" dirty="0" err="1"/>
              <a:t>Бу</a:t>
            </a:r>
            <a:r>
              <a:rPr lang="ru-RU" sz="2000" dirty="0"/>
              <a:t> </a:t>
            </a:r>
            <a:r>
              <a:rPr lang="ru-RU" sz="2000" dirty="0" err="1"/>
              <a:t>термометрлар</a:t>
            </a:r>
            <a:r>
              <a:rPr lang="ru-RU" sz="2000" dirty="0"/>
              <a:t> - 150</a:t>
            </a:r>
            <a:r>
              <a:rPr lang="ru-RU" sz="2000" baseline="30000" dirty="0"/>
              <a:t>0</a:t>
            </a:r>
            <a:r>
              <a:rPr lang="ru-RU" sz="2000" dirty="0"/>
              <a:t>С дан +600</a:t>
            </a:r>
            <a:r>
              <a:rPr lang="ru-RU" sz="2000" baseline="30000" dirty="0"/>
              <a:t>0</a:t>
            </a:r>
            <a:r>
              <a:rPr lang="ru-RU" sz="2000" dirty="0"/>
              <a:t>С </a:t>
            </a:r>
            <a:r>
              <a:rPr lang="ru-RU" sz="2000" dirty="0" err="1"/>
              <a:t>гача</a:t>
            </a:r>
            <a:r>
              <a:rPr lang="ru-RU" sz="2000" dirty="0"/>
              <a:t> </a:t>
            </a:r>
            <a:r>
              <a:rPr lang="ru-RU" sz="2000" dirty="0" err="1"/>
              <a:t>бўлган</a:t>
            </a:r>
            <a:r>
              <a:rPr lang="ru-RU" sz="2000" dirty="0"/>
              <a:t> </a:t>
            </a:r>
            <a:r>
              <a:rPr lang="ru-RU" sz="2000" dirty="0" err="1"/>
              <a:t>хароратларни</a:t>
            </a:r>
            <a:r>
              <a:rPr lang="ru-RU" sz="2000" dirty="0"/>
              <a:t> </a:t>
            </a:r>
            <a:r>
              <a:rPr lang="ru-RU" sz="2000" dirty="0" err="1"/>
              <a:t>ўлчашга</a:t>
            </a:r>
            <a:r>
              <a:rPr lang="ru-RU" sz="2000" dirty="0"/>
              <a:t> </a:t>
            </a:r>
            <a:r>
              <a:rPr lang="ru-RU" sz="2000" dirty="0" err="1"/>
              <a:t>имкон</a:t>
            </a:r>
            <a:r>
              <a:rPr lang="ru-RU" sz="2000" dirty="0"/>
              <a:t> </a:t>
            </a:r>
            <a:r>
              <a:rPr lang="ru-RU" sz="2000" dirty="0" err="1"/>
              <a:t>беради</a:t>
            </a:r>
            <a:r>
              <a:rPr lang="ru-RU" sz="2000" dirty="0"/>
              <a:t>.</a:t>
            </a:r>
          </a:p>
        </p:txBody>
      </p:sp>
    </p:spTree>
    <p:extLst>
      <p:ext uri="{BB962C8B-B14F-4D97-AF65-F5344CB8AC3E}">
        <p14:creationId xmlns:p14="http://schemas.microsoft.com/office/powerpoint/2010/main" val="738697040"/>
      </p:ext>
    </p:extLst>
  </p:cSld>
  <p:clrMapOvr>
    <a:masterClrMapping/>
  </p:clrMapOvr>
  <p:timing>
    <p:tnLst>
      <p:par>
        <p:cTn id="1" dur="indefinite" restart="never" nodeType="tmRoot"/>
      </p:par>
    </p:tnLst>
  </p:timing>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TM03457515[[fn=Вид]]</Template>
  <TotalTime>3041</TotalTime>
  <Words>790</Words>
  <Application>Microsoft Office PowerPoint</Application>
  <PresentationFormat>Широкоэкранный</PresentationFormat>
  <Paragraphs>143</Paragraphs>
  <Slides>19</Slides>
  <Notes>0</Notes>
  <HiddenSlides>0</HiddenSlides>
  <MMClips>18</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1</vt:i4>
      </vt:variant>
      <vt:variant>
        <vt:lpstr>Заголовки слайдов</vt:lpstr>
      </vt:variant>
      <vt:variant>
        <vt:i4>19</vt:i4>
      </vt:variant>
    </vt:vector>
  </HeadingPairs>
  <TitlesOfParts>
    <vt:vector size="28" baseType="lpstr">
      <vt:lpstr>MS Mincho</vt:lpstr>
      <vt:lpstr>Arial</vt:lpstr>
      <vt:lpstr>Calibri</vt:lpstr>
      <vt:lpstr>Century Schoolbook</vt:lpstr>
      <vt:lpstr>Symbol</vt:lpstr>
      <vt:lpstr>Times New Roman</vt:lpstr>
      <vt:lpstr>Wingdings 2</vt:lpstr>
      <vt:lpstr>View</vt:lpstr>
      <vt:lpstr>Picture</vt:lpstr>
      <vt:lpstr>11-мавзу: Суюқлик ва газлар миқдорини ўлчаш, босимлар фарқи ўзгарувчан сарф ўлчагичлар </vt:lpstr>
      <vt:lpstr>Суюқликли термометрлар</vt:lpstr>
      <vt:lpstr>Суюқликли термометрлар</vt:lpstr>
      <vt:lpstr>Суюқликли термометрлар</vt:lpstr>
      <vt:lpstr>Суюқликли термометрлар</vt:lpstr>
      <vt:lpstr>Суюқликли термометрлар</vt:lpstr>
      <vt:lpstr>Суюқликли термометрлар</vt:lpstr>
      <vt:lpstr>Суюқликли термометрлар</vt:lpstr>
      <vt:lpstr>Дилатометрик ва биметалли термометрлар</vt:lpstr>
      <vt:lpstr>Дилатометрик ва биметалли термометрлар</vt:lpstr>
      <vt:lpstr>Дилатометрик ва биметалли термометрлар</vt:lpstr>
      <vt:lpstr>Газли, суюқликли ва конденсацион манометрик термометрлар</vt:lpstr>
      <vt:lpstr>Газли, суюқликли ва конденсацион манометрик термометрлар</vt:lpstr>
      <vt:lpstr>Газли, суюқликли ва конденсацион манометрик термометрлар</vt:lpstr>
      <vt:lpstr>Газли, суюқликли ва конденсацион манометрик термометрлар</vt:lpstr>
      <vt:lpstr>Газли, суюқликли ва конденсацион манометрик термометрлар</vt:lpstr>
      <vt:lpstr>Газли, суюқликли ва конденсацион манометрик термометрлар</vt:lpstr>
      <vt:lpstr>Газли, суюқликли ва конденсацион манометрик термометрлар</vt:lpstr>
      <vt:lpstr>Газли, суюқликли ва конденсацион манометрик термометрлар</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Назорат технологик асбоблари фанига кириш</dc:title>
  <dc:creator>Bobomurod</dc:creator>
  <cp:lastModifiedBy>Bobomurod</cp:lastModifiedBy>
  <cp:revision>61</cp:revision>
  <dcterms:created xsi:type="dcterms:W3CDTF">2019-04-14T07:26:13Z</dcterms:created>
  <dcterms:modified xsi:type="dcterms:W3CDTF">2019-05-30T13:03:25Z</dcterms:modified>
</cp:coreProperties>
</file>