
<file path=[Content_Types].xml><?xml version="1.0" encoding="utf-8"?>
<Types xmlns="http://schemas.openxmlformats.org/package/2006/content-types">
  <Default Extension="png" ContentType="image/png"/>
  <Default Extension="bin" ContentType="application/vnd.openxmlformats-officedocument.oleObject"/>
  <Default Extension="m4a" ContentType="audio/mp4"/>
  <Default Extension="emf" ContentType="image/x-emf"/>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840" r:id="rId1"/>
  </p:sldMasterIdLst>
  <p:notesMasterIdLst>
    <p:notesMasterId r:id="rId18"/>
  </p:notesMasterIdLst>
  <p:sldIdLst>
    <p:sldId id="256" r:id="rId2"/>
    <p:sldId id="273" r:id="rId3"/>
    <p:sldId id="274" r:id="rId4"/>
    <p:sldId id="275" r:id="rId5"/>
    <p:sldId id="276" r:id="rId6"/>
    <p:sldId id="277" r:id="rId7"/>
    <p:sldId id="278" r:id="rId8"/>
    <p:sldId id="279" r:id="rId9"/>
    <p:sldId id="280" r:id="rId10"/>
    <p:sldId id="287" r:id="rId11"/>
    <p:sldId id="281" r:id="rId12"/>
    <p:sldId id="282" r:id="rId13"/>
    <p:sldId id="283" r:id="rId14"/>
    <p:sldId id="284" r:id="rId15"/>
    <p:sldId id="286" r:id="rId16"/>
    <p:sldId id="285"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6464A"/>
    <a:srgbClr val="9B7362"/>
    <a:srgbClr val="859862"/>
    <a:srgbClr val="629578"/>
    <a:srgbClr val="637C93"/>
    <a:srgbClr val="7B6390"/>
    <a:srgbClr val="8D6374"/>
    <a:srgbClr val="769762"/>
    <a:srgbClr val="639491"/>
    <a:srgbClr val="6F639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DA37D80-6434-44D0-A028-1B22A696006F}" styleName="Светлый стиль 3 — акцент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72833802-FEF1-4C79-8D5D-14CF1EAF98D9}" styleName="Светлый стиль 2 — акцент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BC89EF96-8CEA-46FF-86C4-4CE0E7609802}" styleName="Светлый стиль 3 — акцент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582" autoAdjust="0"/>
    <p:restoredTop sz="94660"/>
  </p:normalViewPr>
  <p:slideViewPr>
    <p:cSldViewPr snapToGrid="0">
      <p:cViewPr varScale="1">
        <p:scale>
          <a:sx n="74" d="100"/>
          <a:sy n="74" d="100"/>
        </p:scale>
        <p:origin x="180"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13B5A22-1B44-4278-8725-005D37CF418D}" type="doc">
      <dgm:prSet loTypeId="urn:microsoft.com/office/officeart/2005/8/layout/vList3" loCatId="list" qsTypeId="urn:microsoft.com/office/officeart/2005/8/quickstyle/simple1" qsCatId="simple" csTypeId="urn:microsoft.com/office/officeart/2005/8/colors/accent0_3" csCatId="mainScheme" phldr="1"/>
      <dgm:spPr/>
    </dgm:pt>
    <dgm:pt modelId="{CE945042-2C37-49FE-ACAC-BB2FE1D63EE5}">
      <dgm:prSet phldrT="[Текст]"/>
      <dgm:spPr/>
      <dgm:t>
        <a:bodyPr/>
        <a:lstStyle/>
        <a:p>
          <a:r>
            <a:rPr lang="uz-Cyrl-UZ" dirty="0" smtClean="0"/>
            <a:t>Торайтирувчи қурилмалар—сарф ўлчашнинг содда, арзон ва ишончли воситаси;</a:t>
          </a:r>
          <a:endParaRPr lang="ru-RU" dirty="0"/>
        </a:p>
      </dgm:t>
    </dgm:pt>
    <dgm:pt modelId="{C15CA2E7-5A7B-483D-88EA-1684E601E4FB}" type="parTrans" cxnId="{AAD8C4B0-5441-4856-A398-993FAFE9A3B0}">
      <dgm:prSet/>
      <dgm:spPr/>
      <dgm:t>
        <a:bodyPr/>
        <a:lstStyle/>
        <a:p>
          <a:endParaRPr lang="ru-RU"/>
        </a:p>
      </dgm:t>
    </dgm:pt>
    <dgm:pt modelId="{4325E4FD-09DE-4026-BC1E-5799EAA743B1}" type="sibTrans" cxnId="{AAD8C4B0-5441-4856-A398-993FAFE9A3B0}">
      <dgm:prSet/>
      <dgm:spPr/>
      <dgm:t>
        <a:bodyPr/>
        <a:lstStyle/>
        <a:p>
          <a:endParaRPr lang="ru-RU"/>
        </a:p>
      </dgm:t>
    </dgm:pt>
    <dgm:pt modelId="{FD0351B1-3559-4C76-8668-B744AD22B323}">
      <dgm:prSet phldrT="[Текст]"/>
      <dgm:spPr/>
      <dgm:t>
        <a:bodyPr/>
        <a:lstStyle/>
        <a:p>
          <a:r>
            <a:rPr lang="uz-Cyrl-UZ" dirty="0" smtClean="0"/>
            <a:t>Торайтирувчи қурилмалар универсалдир, яъни улар бо­симлар, температура ва трубопровод диаметрларининг кенг диапазонида амалда ихтиёрий бир фазали (баъзида икки фазали ҳам) муҳитларнинг сарфини ўлчашда қўлланилиши мум­кин;</a:t>
          </a:r>
          <a:endParaRPr lang="ru-RU" dirty="0"/>
        </a:p>
      </dgm:t>
    </dgm:pt>
    <dgm:pt modelId="{81B5093B-2D11-47F8-AD14-9AFAF5A8A6E8}" type="parTrans" cxnId="{D6C04CB7-1AD8-453A-8311-B79E023982BE}">
      <dgm:prSet/>
      <dgm:spPr/>
      <dgm:t>
        <a:bodyPr/>
        <a:lstStyle/>
        <a:p>
          <a:endParaRPr lang="ru-RU"/>
        </a:p>
      </dgm:t>
    </dgm:pt>
    <dgm:pt modelId="{EDBE680A-36F6-4857-9BD4-9E9DD2492EBD}" type="sibTrans" cxnId="{D6C04CB7-1AD8-453A-8311-B79E023982BE}">
      <dgm:prSet/>
      <dgm:spPr/>
      <dgm:t>
        <a:bodyPr/>
        <a:lstStyle/>
        <a:p>
          <a:endParaRPr lang="ru-RU"/>
        </a:p>
      </dgm:t>
    </dgm:pt>
    <dgm:pt modelId="{894FE488-23C4-437C-AE20-7B0CBC999001}">
      <dgm:prSet phldrT="[Текст]"/>
      <dgm:spPr/>
      <dgm:t>
        <a:bodyPr/>
        <a:lstStyle/>
        <a:p>
          <a:r>
            <a:rPr lang="uz-Cyrl-UZ" dirty="0" smtClean="0"/>
            <a:t>Стандарт торайтирувчи қурилмаларни даражалаш харак­теристикам ҳисоблаш йўли билан топилиши мумкин, шунинг учун намуна сарф ўлчагичларга ҳожат қолмайди;</a:t>
          </a:r>
          <a:endParaRPr lang="ru-RU" dirty="0"/>
        </a:p>
      </dgm:t>
    </dgm:pt>
    <dgm:pt modelId="{BB7E95F7-E7DA-4091-B07B-C6F277C853EF}" type="parTrans" cxnId="{F8DBB322-60B4-4B07-A9E2-B0E875CAFA6B}">
      <dgm:prSet/>
      <dgm:spPr/>
      <dgm:t>
        <a:bodyPr/>
        <a:lstStyle/>
        <a:p>
          <a:endParaRPr lang="ru-RU"/>
        </a:p>
      </dgm:t>
    </dgm:pt>
    <dgm:pt modelId="{AB4C602F-EDDD-4413-A539-157BA6E18C99}" type="sibTrans" cxnId="{F8DBB322-60B4-4B07-A9E2-B0E875CAFA6B}">
      <dgm:prSet/>
      <dgm:spPr/>
      <dgm:t>
        <a:bodyPr/>
        <a:lstStyle/>
        <a:p>
          <a:endParaRPr lang="ru-RU"/>
        </a:p>
      </dgm:t>
    </dgm:pt>
    <dgm:pt modelId="{1B4E7F8E-2CC3-463F-AA1F-2E236D98B85B}">
      <dgm:prSet phldrT="[Текст]"/>
      <dgm:spPr/>
      <dgm:t>
        <a:bodyPr/>
        <a:lstStyle/>
        <a:p>
          <a:r>
            <a:rPr lang="uz-Cyrl-UZ" dirty="0" smtClean="0"/>
            <a:t>Турли шароитларда ўлчаш учун ишланиши бўйича бир типли дифманометрлар ва иккиламчи асбоблардан фойдаланиш мумкинлиги; ҳар бир сарф ўлчагич учун фақат торайтирувчи қурилмалар индивидуал бўла олади.</a:t>
          </a:r>
          <a:endParaRPr lang="ru-RU" dirty="0"/>
        </a:p>
      </dgm:t>
    </dgm:pt>
    <dgm:pt modelId="{88729AC4-5306-4DA3-91FD-C7208A9BB887}" type="parTrans" cxnId="{DA02A06C-4024-4BE5-AAA2-1D16C847BC8E}">
      <dgm:prSet/>
      <dgm:spPr/>
      <dgm:t>
        <a:bodyPr/>
        <a:lstStyle/>
        <a:p>
          <a:endParaRPr lang="ru-RU"/>
        </a:p>
      </dgm:t>
    </dgm:pt>
    <dgm:pt modelId="{270A105B-C9B4-42D1-86DF-26EFEC550387}" type="sibTrans" cxnId="{DA02A06C-4024-4BE5-AAA2-1D16C847BC8E}">
      <dgm:prSet/>
      <dgm:spPr/>
      <dgm:t>
        <a:bodyPr/>
        <a:lstStyle/>
        <a:p>
          <a:endParaRPr lang="ru-RU"/>
        </a:p>
      </dgm:t>
    </dgm:pt>
    <dgm:pt modelId="{E3C7C72E-2DF9-4D62-B37E-B87874484674}" type="pres">
      <dgm:prSet presAssocID="{A13B5A22-1B44-4278-8725-005D37CF418D}" presName="linearFlow" presStyleCnt="0">
        <dgm:presLayoutVars>
          <dgm:dir/>
          <dgm:resizeHandles val="exact"/>
        </dgm:presLayoutVars>
      </dgm:prSet>
      <dgm:spPr/>
    </dgm:pt>
    <dgm:pt modelId="{9DAEB845-216B-4499-9BC7-EFF5739E614A}" type="pres">
      <dgm:prSet presAssocID="{CE945042-2C37-49FE-ACAC-BB2FE1D63EE5}" presName="composite" presStyleCnt="0"/>
      <dgm:spPr/>
    </dgm:pt>
    <dgm:pt modelId="{52BA74EF-2D2D-4D54-B98A-D020A6F24C21}" type="pres">
      <dgm:prSet presAssocID="{CE945042-2C37-49FE-ACAC-BB2FE1D63EE5}" presName="imgShp" presStyleLbl="fgImgPlace1" presStyleIdx="0" presStyleCnt="4" custLinFactX="-13001" custLinFactNeighborX="-100000" custLinFactNeighborY="2033"/>
      <dgm:spPr>
        <a:solidFill>
          <a:srgbClr val="46464A"/>
        </a:solidFill>
      </dgm:spPr>
    </dgm:pt>
    <dgm:pt modelId="{00BB7548-936F-4E81-939F-B60B08FC9D54}" type="pres">
      <dgm:prSet presAssocID="{CE945042-2C37-49FE-ACAC-BB2FE1D63EE5}" presName="txShp" presStyleLbl="node1" presStyleIdx="0" presStyleCnt="4" custScaleX="137464">
        <dgm:presLayoutVars>
          <dgm:bulletEnabled val="1"/>
        </dgm:presLayoutVars>
      </dgm:prSet>
      <dgm:spPr/>
      <dgm:t>
        <a:bodyPr/>
        <a:lstStyle/>
        <a:p>
          <a:endParaRPr lang="ru-RU"/>
        </a:p>
      </dgm:t>
    </dgm:pt>
    <dgm:pt modelId="{6653B7A1-4956-4739-A699-AE5105AE9E62}" type="pres">
      <dgm:prSet presAssocID="{4325E4FD-09DE-4026-BC1E-5799EAA743B1}" presName="spacing" presStyleCnt="0"/>
      <dgm:spPr/>
    </dgm:pt>
    <dgm:pt modelId="{3A873764-58F7-47AE-AC09-D932E0ADDD69}" type="pres">
      <dgm:prSet presAssocID="{FD0351B1-3559-4C76-8668-B744AD22B323}" presName="composite" presStyleCnt="0"/>
      <dgm:spPr/>
    </dgm:pt>
    <dgm:pt modelId="{59B2CD23-CB8C-4F4B-B6D7-81E8F19CC32E}" type="pres">
      <dgm:prSet presAssocID="{FD0351B1-3559-4C76-8668-B744AD22B323}" presName="imgShp" presStyleLbl="fgImgPlace1" presStyleIdx="1" presStyleCnt="4" custLinFactX="-8341" custLinFactNeighborX="-100000" custLinFactNeighborY="-2330"/>
      <dgm:spPr>
        <a:solidFill>
          <a:srgbClr val="46464A"/>
        </a:solidFill>
      </dgm:spPr>
    </dgm:pt>
    <dgm:pt modelId="{FF6D1A23-DD13-4274-894A-D7E581815A3C}" type="pres">
      <dgm:prSet presAssocID="{FD0351B1-3559-4C76-8668-B744AD22B323}" presName="txShp" presStyleLbl="node1" presStyleIdx="1" presStyleCnt="4" custScaleX="137633">
        <dgm:presLayoutVars>
          <dgm:bulletEnabled val="1"/>
        </dgm:presLayoutVars>
      </dgm:prSet>
      <dgm:spPr/>
      <dgm:t>
        <a:bodyPr/>
        <a:lstStyle/>
        <a:p>
          <a:endParaRPr lang="ru-RU"/>
        </a:p>
      </dgm:t>
    </dgm:pt>
    <dgm:pt modelId="{331A3839-9CDE-4971-8815-3861BC1F4177}" type="pres">
      <dgm:prSet presAssocID="{EDBE680A-36F6-4857-9BD4-9E9DD2492EBD}" presName="spacing" presStyleCnt="0"/>
      <dgm:spPr/>
    </dgm:pt>
    <dgm:pt modelId="{A3A79DCB-2828-45AB-B56B-A373420CCA82}" type="pres">
      <dgm:prSet presAssocID="{894FE488-23C4-437C-AE20-7B0CBC999001}" presName="composite" presStyleCnt="0"/>
      <dgm:spPr/>
    </dgm:pt>
    <dgm:pt modelId="{2DA89E00-97F5-4D8B-BDE5-D5EF97CD3DA8}" type="pres">
      <dgm:prSet presAssocID="{894FE488-23C4-437C-AE20-7B0CBC999001}" presName="imgShp" presStyleLbl="fgImgPlace1" presStyleIdx="2" presStyleCnt="4" custLinFactX="-9506" custLinFactNeighborX="-100000" custLinFactNeighborY="75"/>
      <dgm:spPr>
        <a:solidFill>
          <a:srgbClr val="46464A"/>
        </a:solidFill>
      </dgm:spPr>
    </dgm:pt>
    <dgm:pt modelId="{7A77A252-3BC8-4F60-BD2C-3C2154AD22DD}" type="pres">
      <dgm:prSet presAssocID="{894FE488-23C4-437C-AE20-7B0CBC999001}" presName="txShp" presStyleLbl="node1" presStyleIdx="2" presStyleCnt="4" custScaleX="137633">
        <dgm:presLayoutVars>
          <dgm:bulletEnabled val="1"/>
        </dgm:presLayoutVars>
      </dgm:prSet>
      <dgm:spPr/>
      <dgm:t>
        <a:bodyPr/>
        <a:lstStyle/>
        <a:p>
          <a:endParaRPr lang="ru-RU"/>
        </a:p>
      </dgm:t>
    </dgm:pt>
    <dgm:pt modelId="{C9504016-5934-48BC-8C0D-D3610D87ED1E}" type="pres">
      <dgm:prSet presAssocID="{AB4C602F-EDDD-4413-A539-157BA6E18C99}" presName="spacing" presStyleCnt="0"/>
      <dgm:spPr/>
    </dgm:pt>
    <dgm:pt modelId="{E4AA7E70-F047-4473-B6BE-4789AB5DE906}" type="pres">
      <dgm:prSet presAssocID="{1B4E7F8E-2CC3-463F-AA1F-2E236D98B85B}" presName="composite" presStyleCnt="0"/>
      <dgm:spPr/>
    </dgm:pt>
    <dgm:pt modelId="{113EB886-C38A-4BB4-BD61-7AFB08F7752F}" type="pres">
      <dgm:prSet presAssocID="{1B4E7F8E-2CC3-463F-AA1F-2E236D98B85B}" presName="imgShp" presStyleLbl="fgImgPlace1" presStyleIdx="3" presStyleCnt="4" custLinFactX="-11023" custLinFactNeighborX="-100000" custLinFactNeighborY="1747"/>
      <dgm:spPr>
        <a:solidFill>
          <a:srgbClr val="46464A"/>
        </a:solidFill>
      </dgm:spPr>
    </dgm:pt>
    <dgm:pt modelId="{969F81DF-3061-484F-A735-8A536A4EB1B9}" type="pres">
      <dgm:prSet presAssocID="{1B4E7F8E-2CC3-463F-AA1F-2E236D98B85B}" presName="txShp" presStyleLbl="node1" presStyleIdx="3" presStyleCnt="4" custScaleX="139107">
        <dgm:presLayoutVars>
          <dgm:bulletEnabled val="1"/>
        </dgm:presLayoutVars>
      </dgm:prSet>
      <dgm:spPr/>
      <dgm:t>
        <a:bodyPr/>
        <a:lstStyle/>
        <a:p>
          <a:endParaRPr lang="ru-RU"/>
        </a:p>
      </dgm:t>
    </dgm:pt>
  </dgm:ptLst>
  <dgm:cxnLst>
    <dgm:cxn modelId="{F169198D-A44B-4E05-BC09-3E3375FF8FDD}" type="presOf" srcId="{894FE488-23C4-437C-AE20-7B0CBC999001}" destId="{7A77A252-3BC8-4F60-BD2C-3C2154AD22DD}" srcOrd="0" destOrd="0" presId="urn:microsoft.com/office/officeart/2005/8/layout/vList3"/>
    <dgm:cxn modelId="{3CB0807E-0CFB-4520-A813-460C48B20535}" type="presOf" srcId="{FD0351B1-3559-4C76-8668-B744AD22B323}" destId="{FF6D1A23-DD13-4274-894A-D7E581815A3C}" srcOrd="0" destOrd="0" presId="urn:microsoft.com/office/officeart/2005/8/layout/vList3"/>
    <dgm:cxn modelId="{23B2F56F-FBB5-4B89-B0D3-DC670DF25090}" type="presOf" srcId="{1B4E7F8E-2CC3-463F-AA1F-2E236D98B85B}" destId="{969F81DF-3061-484F-A735-8A536A4EB1B9}" srcOrd="0" destOrd="0" presId="urn:microsoft.com/office/officeart/2005/8/layout/vList3"/>
    <dgm:cxn modelId="{AAD8C4B0-5441-4856-A398-993FAFE9A3B0}" srcId="{A13B5A22-1B44-4278-8725-005D37CF418D}" destId="{CE945042-2C37-49FE-ACAC-BB2FE1D63EE5}" srcOrd="0" destOrd="0" parTransId="{C15CA2E7-5A7B-483D-88EA-1684E601E4FB}" sibTransId="{4325E4FD-09DE-4026-BC1E-5799EAA743B1}"/>
    <dgm:cxn modelId="{B8A254C4-411F-4FF6-B9C3-4DE012D49B10}" type="presOf" srcId="{A13B5A22-1B44-4278-8725-005D37CF418D}" destId="{E3C7C72E-2DF9-4D62-B37E-B87874484674}" srcOrd="0" destOrd="0" presId="urn:microsoft.com/office/officeart/2005/8/layout/vList3"/>
    <dgm:cxn modelId="{F8DBB322-60B4-4B07-A9E2-B0E875CAFA6B}" srcId="{A13B5A22-1B44-4278-8725-005D37CF418D}" destId="{894FE488-23C4-437C-AE20-7B0CBC999001}" srcOrd="2" destOrd="0" parTransId="{BB7E95F7-E7DA-4091-B07B-C6F277C853EF}" sibTransId="{AB4C602F-EDDD-4413-A539-157BA6E18C99}"/>
    <dgm:cxn modelId="{DA02A06C-4024-4BE5-AAA2-1D16C847BC8E}" srcId="{A13B5A22-1B44-4278-8725-005D37CF418D}" destId="{1B4E7F8E-2CC3-463F-AA1F-2E236D98B85B}" srcOrd="3" destOrd="0" parTransId="{88729AC4-5306-4DA3-91FD-C7208A9BB887}" sibTransId="{270A105B-C9B4-42D1-86DF-26EFEC550387}"/>
    <dgm:cxn modelId="{D6C04CB7-1AD8-453A-8311-B79E023982BE}" srcId="{A13B5A22-1B44-4278-8725-005D37CF418D}" destId="{FD0351B1-3559-4C76-8668-B744AD22B323}" srcOrd="1" destOrd="0" parTransId="{81B5093B-2D11-47F8-AD14-9AFAF5A8A6E8}" sibTransId="{EDBE680A-36F6-4857-9BD4-9E9DD2492EBD}"/>
    <dgm:cxn modelId="{081B5048-F9E6-42FE-B11C-C77E6CE8A8F2}" type="presOf" srcId="{CE945042-2C37-49FE-ACAC-BB2FE1D63EE5}" destId="{00BB7548-936F-4E81-939F-B60B08FC9D54}" srcOrd="0" destOrd="0" presId="urn:microsoft.com/office/officeart/2005/8/layout/vList3"/>
    <dgm:cxn modelId="{315B735C-517C-4FA4-AD3A-62FED9CFA051}" type="presParOf" srcId="{E3C7C72E-2DF9-4D62-B37E-B87874484674}" destId="{9DAEB845-216B-4499-9BC7-EFF5739E614A}" srcOrd="0" destOrd="0" presId="urn:microsoft.com/office/officeart/2005/8/layout/vList3"/>
    <dgm:cxn modelId="{3C7E4EC0-4813-4209-8BDC-A6DC56AD3900}" type="presParOf" srcId="{9DAEB845-216B-4499-9BC7-EFF5739E614A}" destId="{52BA74EF-2D2D-4D54-B98A-D020A6F24C21}" srcOrd="0" destOrd="0" presId="urn:microsoft.com/office/officeart/2005/8/layout/vList3"/>
    <dgm:cxn modelId="{98408889-6A64-4A44-8C11-308FF11FB305}" type="presParOf" srcId="{9DAEB845-216B-4499-9BC7-EFF5739E614A}" destId="{00BB7548-936F-4E81-939F-B60B08FC9D54}" srcOrd="1" destOrd="0" presId="urn:microsoft.com/office/officeart/2005/8/layout/vList3"/>
    <dgm:cxn modelId="{79ED04EC-0280-48FF-8214-F1449967853E}" type="presParOf" srcId="{E3C7C72E-2DF9-4D62-B37E-B87874484674}" destId="{6653B7A1-4956-4739-A699-AE5105AE9E62}" srcOrd="1" destOrd="0" presId="urn:microsoft.com/office/officeart/2005/8/layout/vList3"/>
    <dgm:cxn modelId="{F7B81414-ED81-464F-BA58-6A37E0220ED9}" type="presParOf" srcId="{E3C7C72E-2DF9-4D62-B37E-B87874484674}" destId="{3A873764-58F7-47AE-AC09-D932E0ADDD69}" srcOrd="2" destOrd="0" presId="urn:microsoft.com/office/officeart/2005/8/layout/vList3"/>
    <dgm:cxn modelId="{7175709D-5476-418C-900A-B8B3F1042802}" type="presParOf" srcId="{3A873764-58F7-47AE-AC09-D932E0ADDD69}" destId="{59B2CD23-CB8C-4F4B-B6D7-81E8F19CC32E}" srcOrd="0" destOrd="0" presId="urn:microsoft.com/office/officeart/2005/8/layout/vList3"/>
    <dgm:cxn modelId="{3AF09E84-FE1E-4674-8863-3885F1FD09F2}" type="presParOf" srcId="{3A873764-58F7-47AE-AC09-D932E0ADDD69}" destId="{FF6D1A23-DD13-4274-894A-D7E581815A3C}" srcOrd="1" destOrd="0" presId="urn:microsoft.com/office/officeart/2005/8/layout/vList3"/>
    <dgm:cxn modelId="{D208FC95-B53F-42C5-973E-5AE152018914}" type="presParOf" srcId="{E3C7C72E-2DF9-4D62-B37E-B87874484674}" destId="{331A3839-9CDE-4971-8815-3861BC1F4177}" srcOrd="3" destOrd="0" presId="urn:microsoft.com/office/officeart/2005/8/layout/vList3"/>
    <dgm:cxn modelId="{D5807DAF-77E5-416D-A00D-C639E1787BBD}" type="presParOf" srcId="{E3C7C72E-2DF9-4D62-B37E-B87874484674}" destId="{A3A79DCB-2828-45AB-B56B-A373420CCA82}" srcOrd="4" destOrd="0" presId="urn:microsoft.com/office/officeart/2005/8/layout/vList3"/>
    <dgm:cxn modelId="{3E5A2708-44C5-4A78-9C32-C4E81A4B3657}" type="presParOf" srcId="{A3A79DCB-2828-45AB-B56B-A373420CCA82}" destId="{2DA89E00-97F5-4D8B-BDE5-D5EF97CD3DA8}" srcOrd="0" destOrd="0" presId="urn:microsoft.com/office/officeart/2005/8/layout/vList3"/>
    <dgm:cxn modelId="{B54B5094-B621-4278-BD35-7226DF01D896}" type="presParOf" srcId="{A3A79DCB-2828-45AB-B56B-A373420CCA82}" destId="{7A77A252-3BC8-4F60-BD2C-3C2154AD22DD}" srcOrd="1" destOrd="0" presId="urn:microsoft.com/office/officeart/2005/8/layout/vList3"/>
    <dgm:cxn modelId="{4530E36D-18ED-468F-A628-6492790E99AF}" type="presParOf" srcId="{E3C7C72E-2DF9-4D62-B37E-B87874484674}" destId="{C9504016-5934-48BC-8C0D-D3610D87ED1E}" srcOrd="5" destOrd="0" presId="urn:microsoft.com/office/officeart/2005/8/layout/vList3"/>
    <dgm:cxn modelId="{6B0965E3-C426-48FF-BA08-1C23BA1E72ED}" type="presParOf" srcId="{E3C7C72E-2DF9-4D62-B37E-B87874484674}" destId="{E4AA7E70-F047-4473-B6BE-4789AB5DE906}" srcOrd="6" destOrd="0" presId="urn:microsoft.com/office/officeart/2005/8/layout/vList3"/>
    <dgm:cxn modelId="{AB9652FE-3E2B-4159-8DEA-8038303446ED}" type="presParOf" srcId="{E4AA7E70-F047-4473-B6BE-4789AB5DE906}" destId="{113EB886-C38A-4BB4-BD61-7AFB08F7752F}" srcOrd="0" destOrd="0" presId="urn:microsoft.com/office/officeart/2005/8/layout/vList3"/>
    <dgm:cxn modelId="{ADCEA46F-4A3A-4964-B776-FE96AFD23AF0}" type="presParOf" srcId="{E4AA7E70-F047-4473-B6BE-4789AB5DE906}" destId="{969F81DF-3061-484F-A735-8A536A4EB1B9}" srcOrd="1" destOrd="0" presId="urn:microsoft.com/office/officeart/2005/8/layout/vList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BB7548-936F-4E81-939F-B60B08FC9D54}">
      <dsp:nvSpPr>
        <dsp:cNvPr id="0" name=""/>
        <dsp:cNvSpPr/>
      </dsp:nvSpPr>
      <dsp:spPr>
        <a:xfrm rot="10800000">
          <a:off x="451256" y="3890"/>
          <a:ext cx="9608394" cy="1028149"/>
        </a:xfrm>
        <a:prstGeom prst="homePlate">
          <a:avLst/>
        </a:prstGeom>
        <a:solidFill>
          <a:schemeClr val="dk2">
            <a:hueOff val="0"/>
            <a:satOff val="0"/>
            <a:lumOff val="0"/>
            <a:alphaOff val="0"/>
          </a:schemeClr>
        </a:solidFill>
        <a:ln w="1397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3385" tIns="60960" rIns="113792" bIns="60960" numCol="1" spcCol="1270" anchor="ctr" anchorCtr="0">
          <a:noAutofit/>
        </a:bodyPr>
        <a:lstStyle/>
        <a:p>
          <a:pPr lvl="0" algn="ctr" defTabSz="711200">
            <a:lnSpc>
              <a:spcPct val="90000"/>
            </a:lnSpc>
            <a:spcBef>
              <a:spcPct val="0"/>
            </a:spcBef>
            <a:spcAft>
              <a:spcPct val="35000"/>
            </a:spcAft>
          </a:pPr>
          <a:r>
            <a:rPr lang="uz-Cyrl-UZ" sz="1600" kern="1200" dirty="0" smtClean="0"/>
            <a:t>Торайтирувчи қурилмалар—сарф ўлчашнинг содда, арзон ва ишончли воситаси;</a:t>
          </a:r>
          <a:endParaRPr lang="ru-RU" sz="1600" kern="1200" dirty="0"/>
        </a:p>
      </dsp:txBody>
      <dsp:txXfrm rot="10800000">
        <a:off x="708293" y="3890"/>
        <a:ext cx="9351357" cy="1028149"/>
      </dsp:txXfrm>
    </dsp:sp>
    <dsp:sp modelId="{52BA74EF-2D2D-4D54-B98A-D020A6F24C21}">
      <dsp:nvSpPr>
        <dsp:cNvPr id="0" name=""/>
        <dsp:cNvSpPr/>
      </dsp:nvSpPr>
      <dsp:spPr>
        <a:xfrm>
          <a:off x="84683" y="24792"/>
          <a:ext cx="1028149" cy="1028149"/>
        </a:xfrm>
        <a:prstGeom prst="ellipse">
          <a:avLst/>
        </a:prstGeom>
        <a:solidFill>
          <a:srgbClr val="46464A"/>
        </a:solidFill>
        <a:ln w="1397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F6D1A23-DD13-4274-894A-D7E581815A3C}">
      <dsp:nvSpPr>
        <dsp:cNvPr id="0" name=""/>
        <dsp:cNvSpPr/>
      </dsp:nvSpPr>
      <dsp:spPr>
        <a:xfrm rot="10800000">
          <a:off x="445350" y="1338949"/>
          <a:ext cx="9620206" cy="1028149"/>
        </a:xfrm>
        <a:prstGeom prst="homePlate">
          <a:avLst/>
        </a:prstGeom>
        <a:solidFill>
          <a:schemeClr val="dk2">
            <a:hueOff val="0"/>
            <a:satOff val="0"/>
            <a:lumOff val="0"/>
            <a:alphaOff val="0"/>
          </a:schemeClr>
        </a:solidFill>
        <a:ln w="1397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3385" tIns="60960" rIns="113792" bIns="60960" numCol="1" spcCol="1270" anchor="ctr" anchorCtr="0">
          <a:noAutofit/>
        </a:bodyPr>
        <a:lstStyle/>
        <a:p>
          <a:pPr lvl="0" algn="ctr" defTabSz="711200">
            <a:lnSpc>
              <a:spcPct val="90000"/>
            </a:lnSpc>
            <a:spcBef>
              <a:spcPct val="0"/>
            </a:spcBef>
            <a:spcAft>
              <a:spcPct val="35000"/>
            </a:spcAft>
          </a:pPr>
          <a:r>
            <a:rPr lang="uz-Cyrl-UZ" sz="1600" kern="1200" dirty="0" smtClean="0"/>
            <a:t>Торайтирувчи қурилмалар универсалдир, яъни улар бо­симлар, температура ва трубопровод диаметрларининг кенг диапазонида амалда ихтиёрий бир фазали (баъзида икки фазали ҳам) муҳитларнинг сарфини ўлчашда қўлланилиши мум­кин;</a:t>
          </a:r>
          <a:endParaRPr lang="ru-RU" sz="1600" kern="1200" dirty="0"/>
        </a:p>
      </dsp:txBody>
      <dsp:txXfrm rot="10800000">
        <a:off x="702387" y="1338949"/>
        <a:ext cx="9363169" cy="1028149"/>
      </dsp:txXfrm>
    </dsp:sp>
    <dsp:sp modelId="{59B2CD23-CB8C-4F4B-B6D7-81E8F19CC32E}">
      <dsp:nvSpPr>
        <dsp:cNvPr id="0" name=""/>
        <dsp:cNvSpPr/>
      </dsp:nvSpPr>
      <dsp:spPr>
        <a:xfrm>
          <a:off x="132594" y="1314994"/>
          <a:ext cx="1028149" cy="1028149"/>
        </a:xfrm>
        <a:prstGeom prst="ellipse">
          <a:avLst/>
        </a:prstGeom>
        <a:solidFill>
          <a:srgbClr val="46464A"/>
        </a:solidFill>
        <a:ln w="1397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A77A252-3BC8-4F60-BD2C-3C2154AD22DD}">
      <dsp:nvSpPr>
        <dsp:cNvPr id="0" name=""/>
        <dsp:cNvSpPr/>
      </dsp:nvSpPr>
      <dsp:spPr>
        <a:xfrm rot="10800000">
          <a:off x="445350" y="2674009"/>
          <a:ext cx="9620206" cy="1028149"/>
        </a:xfrm>
        <a:prstGeom prst="homePlate">
          <a:avLst/>
        </a:prstGeom>
        <a:solidFill>
          <a:schemeClr val="dk2">
            <a:hueOff val="0"/>
            <a:satOff val="0"/>
            <a:lumOff val="0"/>
            <a:alphaOff val="0"/>
          </a:schemeClr>
        </a:solidFill>
        <a:ln w="1397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3385" tIns="60960" rIns="113792" bIns="60960" numCol="1" spcCol="1270" anchor="ctr" anchorCtr="0">
          <a:noAutofit/>
        </a:bodyPr>
        <a:lstStyle/>
        <a:p>
          <a:pPr lvl="0" algn="ctr" defTabSz="711200">
            <a:lnSpc>
              <a:spcPct val="90000"/>
            </a:lnSpc>
            <a:spcBef>
              <a:spcPct val="0"/>
            </a:spcBef>
            <a:spcAft>
              <a:spcPct val="35000"/>
            </a:spcAft>
          </a:pPr>
          <a:r>
            <a:rPr lang="uz-Cyrl-UZ" sz="1600" kern="1200" dirty="0" smtClean="0"/>
            <a:t>Стандарт торайтирувчи қурилмаларни даражалаш харак­теристикам ҳисоблаш йўли билан топилиши мумкин, шунинг учун намуна сарф ўлчагичларга ҳожат қолмайди;</a:t>
          </a:r>
          <a:endParaRPr lang="ru-RU" sz="1600" kern="1200" dirty="0"/>
        </a:p>
      </dsp:txBody>
      <dsp:txXfrm rot="10800000">
        <a:off x="702387" y="2674009"/>
        <a:ext cx="9363169" cy="1028149"/>
      </dsp:txXfrm>
    </dsp:sp>
    <dsp:sp modelId="{2DA89E00-97F5-4D8B-BDE5-D5EF97CD3DA8}">
      <dsp:nvSpPr>
        <dsp:cNvPr id="0" name=""/>
        <dsp:cNvSpPr/>
      </dsp:nvSpPr>
      <dsp:spPr>
        <a:xfrm>
          <a:off x="120616" y="2674780"/>
          <a:ext cx="1028149" cy="1028149"/>
        </a:xfrm>
        <a:prstGeom prst="ellipse">
          <a:avLst/>
        </a:prstGeom>
        <a:solidFill>
          <a:srgbClr val="46464A"/>
        </a:solidFill>
        <a:ln w="1397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69F81DF-3061-484F-A735-8A536A4EB1B9}">
      <dsp:nvSpPr>
        <dsp:cNvPr id="0" name=""/>
        <dsp:cNvSpPr/>
      </dsp:nvSpPr>
      <dsp:spPr>
        <a:xfrm rot="10800000">
          <a:off x="393835" y="4009069"/>
          <a:ext cx="9723235" cy="1028149"/>
        </a:xfrm>
        <a:prstGeom prst="homePlate">
          <a:avLst/>
        </a:prstGeom>
        <a:solidFill>
          <a:schemeClr val="dk2">
            <a:hueOff val="0"/>
            <a:satOff val="0"/>
            <a:lumOff val="0"/>
            <a:alphaOff val="0"/>
          </a:schemeClr>
        </a:solidFill>
        <a:ln w="1397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3385" tIns="60960" rIns="113792" bIns="60960" numCol="1" spcCol="1270" anchor="ctr" anchorCtr="0">
          <a:noAutofit/>
        </a:bodyPr>
        <a:lstStyle/>
        <a:p>
          <a:pPr lvl="0" algn="ctr" defTabSz="711200">
            <a:lnSpc>
              <a:spcPct val="90000"/>
            </a:lnSpc>
            <a:spcBef>
              <a:spcPct val="0"/>
            </a:spcBef>
            <a:spcAft>
              <a:spcPct val="35000"/>
            </a:spcAft>
          </a:pPr>
          <a:r>
            <a:rPr lang="uz-Cyrl-UZ" sz="1600" kern="1200" dirty="0" smtClean="0"/>
            <a:t>Турли шароитларда ўлчаш учун ишланиши бўйича бир типли дифманометрлар ва иккиламчи асбоблардан фойдаланиш мумкинлиги; ҳар бир сарф ўлчагич учун фақат торайтирувчи қурилмалар индивидуал бўла олади.</a:t>
          </a:r>
          <a:endParaRPr lang="ru-RU" sz="1600" kern="1200" dirty="0"/>
        </a:p>
      </dsp:txBody>
      <dsp:txXfrm rot="10800000">
        <a:off x="650872" y="4009069"/>
        <a:ext cx="9466198" cy="1028149"/>
      </dsp:txXfrm>
    </dsp:sp>
    <dsp:sp modelId="{113EB886-C38A-4BB4-BD61-7AFB08F7752F}">
      <dsp:nvSpPr>
        <dsp:cNvPr id="0" name=""/>
        <dsp:cNvSpPr/>
      </dsp:nvSpPr>
      <dsp:spPr>
        <a:xfrm>
          <a:off x="105019" y="4012959"/>
          <a:ext cx="1028149" cy="1028149"/>
        </a:xfrm>
        <a:prstGeom prst="ellipse">
          <a:avLst/>
        </a:prstGeom>
        <a:solidFill>
          <a:srgbClr val="46464A"/>
        </a:solidFill>
        <a:ln w="1397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4.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6.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7.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AE591AE-C3CB-42DF-A86D-A489621B4EA7}" type="datetimeFigureOut">
              <a:rPr lang="ru-RU" smtClean="0"/>
              <a:t>30.05.2019</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459F68B-4009-4EC0-96A1-6BF11B64D135}" type="slidenum">
              <a:rPr lang="ru-RU" smtClean="0"/>
              <a:t>‹#›</a:t>
            </a:fld>
            <a:endParaRPr lang="ru-RU"/>
          </a:p>
        </p:txBody>
      </p:sp>
    </p:spTree>
    <p:extLst>
      <p:ext uri="{BB962C8B-B14F-4D97-AF65-F5344CB8AC3E}">
        <p14:creationId xmlns:p14="http://schemas.microsoft.com/office/powerpoint/2010/main" val="1221260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Pr>
        <a:solidFill>
          <a:schemeClr val="bg2">
            <a:lumMod val="75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261872" y="758952"/>
            <a:ext cx="9418320" cy="4041648"/>
          </a:xfrm>
        </p:spPr>
        <p:txBody>
          <a:bodyPr anchor="b">
            <a:normAutofit/>
          </a:bodyPr>
          <a:lstStyle>
            <a:lvl1pPr algn="l">
              <a:lnSpc>
                <a:spcPct val="85000"/>
              </a:lnSpc>
              <a:defRPr sz="7200" baseline="0">
                <a:solidFill>
                  <a:schemeClr val="tx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261872" y="4800600"/>
            <a:ext cx="9418320" cy="1691640"/>
          </a:xfrm>
        </p:spPr>
        <p:txBody>
          <a:bodyPr>
            <a:normAutofit/>
          </a:bodyPr>
          <a:lstStyle>
            <a:lvl1pPr marL="0" indent="0" algn="l">
              <a:buNone/>
              <a:defRPr sz="2200" baseline="0">
                <a:solidFill>
                  <a:schemeClr val="tx1">
                    <a:lumMod val="75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lvl1pPr>
              <a:defRPr>
                <a:solidFill>
                  <a:schemeClr val="tx1">
                    <a:lumMod val="50000"/>
                  </a:schemeClr>
                </a:solidFill>
              </a:defRPr>
            </a:lvl1pPr>
          </a:lstStyle>
          <a:p>
            <a:r>
              <a:rPr lang="ru-RU" smtClean="0"/>
              <a:t>4/14/2019</a:t>
            </a:r>
            <a:endParaRPr lang="en-US" dirty="0"/>
          </a:p>
        </p:txBody>
      </p:sp>
      <p:sp>
        <p:nvSpPr>
          <p:cNvPr id="5" name="Footer Placeholder 4"/>
          <p:cNvSpPr>
            <a:spLocks noGrp="1"/>
          </p:cNvSpPr>
          <p:nvPr>
            <p:ph type="ftr" sz="quarter" idx="11"/>
          </p:nvPr>
        </p:nvSpPr>
        <p:spPr/>
        <p:txBody>
          <a:bodyPr/>
          <a:lstStyle>
            <a:lvl1pPr>
              <a:defRPr>
                <a:solidFill>
                  <a:schemeClr val="tx1">
                    <a:lumMod val="65000"/>
                  </a:schemeClr>
                </a:solidFill>
              </a:defRPr>
            </a:lvl1pPr>
          </a:lstStyle>
          <a:p>
            <a:r>
              <a:rPr lang="ru-RU" smtClean="0"/>
              <a:t>Назоратнинг технологик асбоблари</a:t>
            </a:r>
            <a:endParaRPr lang="en-US" dirty="0"/>
          </a:p>
        </p:txBody>
      </p:sp>
      <p:sp>
        <p:nvSpPr>
          <p:cNvPr id="6" name="Slide Number Placeholder 5"/>
          <p:cNvSpPr>
            <a:spLocks noGrp="1"/>
          </p:cNvSpPr>
          <p:nvPr>
            <p:ph type="sldNum" sz="quarter" idx="12"/>
          </p:nvPr>
        </p:nvSpPr>
        <p:spPr/>
        <p:txBody>
          <a:bodyPr/>
          <a:lstStyle>
            <a:lvl1pPr>
              <a:defRPr>
                <a:solidFill>
                  <a:schemeClr val="tx1">
                    <a:lumMod val="65000"/>
                  </a:schemeClr>
                </a:solidFill>
              </a:defRPr>
            </a:lvl1pPr>
          </a:lstStyle>
          <a:p>
            <a:fld id="{4FAB73BC-B049-4115-A692-8D63A059BFB8}" type="slidenum">
              <a:rPr lang="en-US" dirty="0"/>
              <a:pPr/>
              <a:t>‹#›</a:t>
            </a:fld>
            <a:endParaRPr lang="en-US" dirty="0"/>
          </a:p>
        </p:txBody>
      </p:sp>
      <p:sp>
        <p:nvSpPr>
          <p:cNvPr id="7" name="Rectangle 6"/>
          <p:cNvSpPr/>
          <p:nvPr/>
        </p:nvSpPr>
        <p:spPr>
          <a:xfrm>
            <a:off x="0" y="0"/>
            <a:ext cx="4572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r>
              <a:rPr lang="ru-RU" smtClean="0"/>
              <a:t>4/14/2019</a:t>
            </a:r>
            <a:endParaRPr lang="en-US" dirty="0"/>
          </a:p>
        </p:txBody>
      </p:sp>
      <p:sp>
        <p:nvSpPr>
          <p:cNvPr id="5" name="Footer Placeholder 4"/>
          <p:cNvSpPr>
            <a:spLocks noGrp="1"/>
          </p:cNvSpPr>
          <p:nvPr>
            <p:ph type="ftr" sz="quarter" idx="11"/>
          </p:nvPr>
        </p:nvSpPr>
        <p:spPr/>
        <p:txBody>
          <a:bodyPr/>
          <a:lstStyle/>
          <a:p>
            <a:r>
              <a:rPr lang="ru-RU" smtClean="0"/>
              <a:t>Назоратнинг технологик асбоблари</a:t>
            </a:r>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261872" y="758952"/>
            <a:ext cx="9418320" cy="4041648"/>
          </a:xfrm>
        </p:spPr>
        <p:txBody>
          <a:bodyPr anchor="b">
            <a:normAutofit/>
          </a:bodyPr>
          <a:lstStyle>
            <a:lvl1pPr>
              <a:lnSpc>
                <a:spcPct val="85000"/>
              </a:lnSpc>
              <a:defRPr sz="7200" b="0"/>
            </a:lvl1pPr>
          </a:lstStyle>
          <a:p>
            <a:r>
              <a:rPr lang="ru-RU" smtClean="0"/>
              <a:t>Образец заголовка</a:t>
            </a:r>
            <a:endParaRPr lang="en-US" dirty="0"/>
          </a:p>
        </p:txBody>
      </p:sp>
      <p:sp>
        <p:nvSpPr>
          <p:cNvPr id="3" name="Text Placeholder 2"/>
          <p:cNvSpPr>
            <a:spLocks noGrp="1"/>
          </p:cNvSpPr>
          <p:nvPr>
            <p:ph type="body" idx="1"/>
          </p:nvPr>
        </p:nvSpPr>
        <p:spPr>
          <a:xfrm>
            <a:off x="1261872" y="4800600"/>
            <a:ext cx="9418320" cy="1691640"/>
          </a:xfrm>
        </p:spPr>
        <p:txBody>
          <a:bodyPr anchor="t">
            <a:normAutofit/>
          </a:bodyPr>
          <a:lstStyle>
            <a:lvl1pPr marL="0" indent="0">
              <a:buNone/>
              <a:defRPr sz="22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r>
              <a:rPr lang="ru-RU" smtClean="0"/>
              <a:t>4/14/2019</a:t>
            </a:r>
            <a:endParaRPr lang="en-US" dirty="0"/>
          </a:p>
        </p:txBody>
      </p:sp>
      <p:sp>
        <p:nvSpPr>
          <p:cNvPr id="5" name="Footer Placeholder 4"/>
          <p:cNvSpPr>
            <a:spLocks noGrp="1"/>
          </p:cNvSpPr>
          <p:nvPr>
            <p:ph type="ftr" sz="quarter" idx="11"/>
          </p:nvPr>
        </p:nvSpPr>
        <p:spPr/>
        <p:txBody>
          <a:bodyPr/>
          <a:lstStyle/>
          <a:p>
            <a:r>
              <a:rPr lang="ru-RU" smtClean="0"/>
              <a:t>Назоратнинг технологик асбоблари</a:t>
            </a:r>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
        <p:nvSpPr>
          <p:cNvPr id="7" name="Rectangle 6"/>
          <p:cNvSpPr/>
          <p:nvPr/>
        </p:nvSpPr>
        <p:spPr>
          <a:xfrm>
            <a:off x="0" y="0"/>
            <a:ext cx="4572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261872" y="1828800"/>
            <a:ext cx="4480560" cy="4351337"/>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6126480" y="1828800"/>
            <a:ext cx="4480560" cy="4351337"/>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r>
              <a:rPr lang="ru-RU" smtClean="0"/>
              <a:t>4/14/2019</a:t>
            </a:r>
            <a:endParaRPr lang="en-US" dirty="0"/>
          </a:p>
        </p:txBody>
      </p:sp>
      <p:sp>
        <p:nvSpPr>
          <p:cNvPr id="6" name="Footer Placeholder 5"/>
          <p:cNvSpPr>
            <a:spLocks noGrp="1"/>
          </p:cNvSpPr>
          <p:nvPr>
            <p:ph type="ftr" sz="quarter" idx="11"/>
          </p:nvPr>
        </p:nvSpPr>
        <p:spPr/>
        <p:txBody>
          <a:bodyPr/>
          <a:lstStyle/>
          <a:p>
            <a:r>
              <a:rPr lang="ru-RU" smtClean="0"/>
              <a:t>Назоратнинг технологик асбоблари</a:t>
            </a:r>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1261872" y="1713655"/>
            <a:ext cx="4480560" cy="731520"/>
          </a:xfrm>
        </p:spPr>
        <p:txBody>
          <a:bodyPr anchor="b">
            <a:normAutofit/>
          </a:bodyPr>
          <a:lstStyle>
            <a:lvl1pPr marL="0" indent="0">
              <a:spcBef>
                <a:spcPts val="0"/>
              </a:spcBef>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261872" y="2507550"/>
            <a:ext cx="448056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126480" y="1713655"/>
            <a:ext cx="4480560" cy="731520"/>
          </a:xfrm>
        </p:spPr>
        <p:txBody>
          <a:bodyPr anchor="b">
            <a:normAutofit/>
          </a:bodyPr>
          <a:lstStyle>
            <a:lvl1pPr marL="0" indent="0">
              <a:lnSpc>
                <a:spcPct val="95000"/>
              </a:lnSpc>
              <a:spcBef>
                <a:spcPts val="0"/>
              </a:spcBef>
              <a:buNone/>
              <a:defRPr lang="en-US" sz="2000" b="0" kern="1200" dirty="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2000"/>
              </a:spcBef>
              <a:buFontTx/>
              <a:buNone/>
            </a:pPr>
            <a:r>
              <a:rPr lang="ru-RU" smtClean="0"/>
              <a:t>Образец текста</a:t>
            </a:r>
          </a:p>
        </p:txBody>
      </p:sp>
      <p:sp>
        <p:nvSpPr>
          <p:cNvPr id="6" name="Content Placeholder 5"/>
          <p:cNvSpPr>
            <a:spLocks noGrp="1"/>
          </p:cNvSpPr>
          <p:nvPr>
            <p:ph sz="quarter" idx="4"/>
          </p:nvPr>
        </p:nvSpPr>
        <p:spPr>
          <a:xfrm>
            <a:off x="6126480" y="2507550"/>
            <a:ext cx="448056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r>
              <a:rPr lang="ru-RU" smtClean="0"/>
              <a:t>4/14/2019</a:t>
            </a:r>
            <a:endParaRPr lang="en-US" dirty="0"/>
          </a:p>
        </p:txBody>
      </p:sp>
      <p:sp>
        <p:nvSpPr>
          <p:cNvPr id="8" name="Footer Placeholder 7"/>
          <p:cNvSpPr>
            <a:spLocks noGrp="1"/>
          </p:cNvSpPr>
          <p:nvPr>
            <p:ph type="ftr" sz="quarter" idx="11"/>
          </p:nvPr>
        </p:nvSpPr>
        <p:spPr/>
        <p:txBody>
          <a:bodyPr/>
          <a:lstStyle/>
          <a:p>
            <a:r>
              <a:rPr lang="ru-RU" smtClean="0"/>
              <a:t>Назоратнинг технологик асбоблари</a:t>
            </a:r>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r>
              <a:rPr lang="ru-RU" smtClean="0"/>
              <a:t>4/14/2019</a:t>
            </a:r>
            <a:endParaRPr lang="en-US" dirty="0"/>
          </a:p>
        </p:txBody>
      </p:sp>
      <p:sp>
        <p:nvSpPr>
          <p:cNvPr id="4" name="Footer Placeholder 3"/>
          <p:cNvSpPr>
            <a:spLocks noGrp="1"/>
          </p:cNvSpPr>
          <p:nvPr>
            <p:ph type="ftr" sz="quarter" idx="11"/>
          </p:nvPr>
        </p:nvSpPr>
        <p:spPr/>
        <p:txBody>
          <a:bodyPr/>
          <a:lstStyle/>
          <a:p>
            <a:r>
              <a:rPr lang="ru-RU" smtClean="0"/>
              <a:t>Назоратнинг технологик асбоблари</a:t>
            </a:r>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ru-RU" smtClean="0"/>
              <a:t>4/14/2019</a:t>
            </a:r>
            <a:endParaRPr lang="en-US" dirty="0"/>
          </a:p>
        </p:txBody>
      </p:sp>
      <p:sp>
        <p:nvSpPr>
          <p:cNvPr id="3" name="Footer Placeholder 2"/>
          <p:cNvSpPr>
            <a:spLocks noGrp="1"/>
          </p:cNvSpPr>
          <p:nvPr>
            <p:ph type="ftr" sz="quarter" idx="11"/>
          </p:nvPr>
        </p:nvSpPr>
        <p:spPr/>
        <p:txBody>
          <a:bodyPr/>
          <a:lstStyle/>
          <a:p>
            <a:r>
              <a:rPr lang="ru-RU" smtClean="0"/>
              <a:t>Назоратнинг технологик асбоблари</a:t>
            </a:r>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200400" cy="1600197"/>
          </a:xfrm>
        </p:spPr>
        <p:txBody>
          <a:bodyPr anchor="b">
            <a:normAutofit/>
          </a:bodyPr>
          <a:lstStyle>
            <a:lvl1pPr>
              <a:defRPr sz="3200" b="0" baseline="0"/>
            </a:lvl1pPr>
          </a:lstStyle>
          <a:p>
            <a:r>
              <a:rPr lang="ru-RU" smtClean="0"/>
              <a:t>Образец заголовка</a:t>
            </a:r>
            <a:endParaRPr lang="en-US" dirty="0"/>
          </a:p>
        </p:txBody>
      </p:sp>
      <p:sp>
        <p:nvSpPr>
          <p:cNvPr id="3" name="Content Placeholder 2"/>
          <p:cNvSpPr>
            <a:spLocks noGrp="1"/>
          </p:cNvSpPr>
          <p:nvPr>
            <p:ph idx="1"/>
          </p:nvPr>
        </p:nvSpPr>
        <p:spPr>
          <a:xfrm>
            <a:off x="4504267" y="685800"/>
            <a:ext cx="6079066" cy="548640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841248" y="2099734"/>
            <a:ext cx="3200400" cy="3810001"/>
          </a:xfrm>
        </p:spPr>
        <p:txBody>
          <a:bodyPr>
            <a:normAutofit/>
          </a:bodyPr>
          <a:lstStyle>
            <a:lvl1pPr marL="0" indent="0">
              <a:lnSpc>
                <a:spcPct val="114000"/>
              </a:lnSpc>
              <a:spcBef>
                <a:spcPts val="800"/>
              </a:spcBef>
              <a:buNone/>
              <a:defRPr sz="13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r>
              <a:rPr lang="ru-RU" smtClean="0"/>
              <a:t>4/14/2019</a:t>
            </a:r>
            <a:endParaRPr lang="en-US" dirty="0"/>
          </a:p>
        </p:txBody>
      </p:sp>
      <p:sp>
        <p:nvSpPr>
          <p:cNvPr id="6" name="Footer Placeholder 5"/>
          <p:cNvSpPr>
            <a:spLocks noGrp="1"/>
          </p:cNvSpPr>
          <p:nvPr>
            <p:ph type="ftr" sz="quarter" idx="11"/>
          </p:nvPr>
        </p:nvSpPr>
        <p:spPr/>
        <p:txBody>
          <a:bodyPr/>
          <a:lstStyle/>
          <a:p>
            <a:r>
              <a:rPr lang="ru-RU" smtClean="0"/>
              <a:t>Назоратнинг технологик асбоблари</a:t>
            </a:r>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5105400"/>
            <a:ext cx="11292840" cy="17526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14400" y="5257800"/>
            <a:ext cx="9982200" cy="914400"/>
          </a:xfrm>
        </p:spPr>
        <p:txBody>
          <a:bodyPr anchor="b">
            <a:normAutofit/>
          </a:bodyPr>
          <a:lstStyle>
            <a:lvl1pPr>
              <a:defRPr sz="2800" b="0">
                <a:solidFill>
                  <a:schemeClr val="bg1"/>
                </a:solidFill>
              </a:defRPr>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0" y="0"/>
            <a:ext cx="11292840" cy="5128923"/>
          </a:xfrm>
          <a:blipFill>
            <a:blip r:embed="rId2"/>
            <a:stretch>
              <a:fillRect/>
            </a:stretch>
          </a:blipFill>
        </p:spPr>
        <p:txBody>
          <a:bodyPr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914400" y="6108589"/>
            <a:ext cx="9982200" cy="597011"/>
          </a:xfrm>
        </p:spPr>
        <p:txBody>
          <a:bodyPr>
            <a:normAutofit/>
          </a:bodyPr>
          <a:lstStyle>
            <a:lvl1pPr marL="0" indent="0">
              <a:lnSpc>
                <a:spcPct val="100000"/>
              </a:lnSpc>
              <a:spcBef>
                <a:spcPts val="800"/>
              </a:spcBef>
              <a:buNone/>
              <a:defRPr sz="1300">
                <a:solidFill>
                  <a:schemeClr val="bg1">
                    <a:lumMod val="8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r>
              <a:rPr lang="ru-RU" smtClean="0"/>
              <a:t>4/14/2019</a:t>
            </a:r>
            <a:endParaRPr lang="en-US" dirty="0"/>
          </a:p>
        </p:txBody>
      </p:sp>
      <p:sp>
        <p:nvSpPr>
          <p:cNvPr id="6" name="Footer Placeholder 5"/>
          <p:cNvSpPr>
            <a:spLocks noGrp="1"/>
          </p:cNvSpPr>
          <p:nvPr>
            <p:ph type="ftr" sz="quarter" idx="11"/>
          </p:nvPr>
        </p:nvSpPr>
        <p:spPr/>
        <p:txBody>
          <a:bodyPr/>
          <a:lstStyle/>
          <a:p>
            <a:r>
              <a:rPr lang="ru-RU" smtClean="0"/>
              <a:t>Назоратнинг технологик асбоблари</a:t>
            </a:r>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r>
              <a:rPr lang="ru-RU" smtClean="0"/>
              <a:t>4/14/2019</a:t>
            </a:r>
            <a:endParaRPr lang="en-US" dirty="0"/>
          </a:p>
        </p:txBody>
      </p:sp>
      <p:sp>
        <p:nvSpPr>
          <p:cNvPr id="5" name="Footer Placeholder 4"/>
          <p:cNvSpPr>
            <a:spLocks noGrp="1"/>
          </p:cNvSpPr>
          <p:nvPr>
            <p:ph type="ftr" sz="quarter" idx="11"/>
          </p:nvPr>
        </p:nvSpPr>
        <p:spPr/>
        <p:txBody>
          <a:bodyPr/>
          <a:lstStyle/>
          <a:p>
            <a:r>
              <a:rPr lang="ru-RU" smtClean="0"/>
              <a:t>Назоратнинг технологик асбоблари</a:t>
            </a:r>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48700" y="381000"/>
            <a:ext cx="2476500" cy="5897562"/>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762000" y="381000"/>
            <a:ext cx="7734300" cy="5897562"/>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r>
              <a:rPr lang="ru-RU" smtClean="0"/>
              <a:t>4/14/2019</a:t>
            </a:r>
            <a:endParaRPr lang="en-US" dirty="0"/>
          </a:p>
        </p:txBody>
      </p:sp>
      <p:sp>
        <p:nvSpPr>
          <p:cNvPr id="5" name="Footer Placeholder 4"/>
          <p:cNvSpPr>
            <a:spLocks noGrp="1"/>
          </p:cNvSpPr>
          <p:nvPr>
            <p:ph type="ftr" sz="quarter" idx="11"/>
          </p:nvPr>
        </p:nvSpPr>
        <p:spPr/>
        <p:txBody>
          <a:bodyPr/>
          <a:lstStyle/>
          <a:p>
            <a:r>
              <a:rPr lang="ru-RU" smtClean="0"/>
              <a:t>Назоратнинг технологик асбоблари</a:t>
            </a:r>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1292840" y="0"/>
            <a:ext cx="914400" cy="68580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61872" y="365760"/>
            <a:ext cx="9692640" cy="1325562"/>
          </a:xfrm>
          <a:prstGeom prst="rect">
            <a:avLst/>
          </a:prstGeom>
        </p:spPr>
        <p:txBody>
          <a:bodyPr vert="horz" lIns="91440" tIns="45720" rIns="91440" bIns="45720" rtlCol="0" anchor="b">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261872" y="1828800"/>
            <a:ext cx="8595360" cy="4351337"/>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rot="16200000">
            <a:off x="10797542" y="998537"/>
            <a:ext cx="1904999" cy="365125"/>
          </a:xfrm>
          <a:prstGeom prst="rect">
            <a:avLst/>
          </a:prstGeom>
        </p:spPr>
        <p:txBody>
          <a:bodyPr vert="horz" lIns="91440" tIns="45720" rIns="91440" bIns="45720" rtlCol="0" anchor="ctr"/>
          <a:lstStyle>
            <a:lvl1pPr algn="r">
              <a:defRPr sz="1050" b="0">
                <a:solidFill>
                  <a:schemeClr val="tx2">
                    <a:lumMod val="20000"/>
                    <a:lumOff val="80000"/>
                  </a:schemeClr>
                </a:solidFill>
              </a:defRPr>
            </a:lvl1pPr>
          </a:lstStyle>
          <a:p>
            <a:r>
              <a:rPr lang="ru-RU" smtClean="0"/>
              <a:t>4/14/2019</a:t>
            </a:r>
            <a:endParaRPr lang="en-US" dirty="0"/>
          </a:p>
        </p:txBody>
      </p:sp>
      <p:sp>
        <p:nvSpPr>
          <p:cNvPr id="5" name="Footer Placeholder 4"/>
          <p:cNvSpPr>
            <a:spLocks noGrp="1"/>
          </p:cNvSpPr>
          <p:nvPr>
            <p:ph type="ftr" sz="quarter" idx="3"/>
          </p:nvPr>
        </p:nvSpPr>
        <p:spPr>
          <a:xfrm rot="16200000">
            <a:off x="9959341" y="4046537"/>
            <a:ext cx="3581400" cy="365125"/>
          </a:xfrm>
          <a:prstGeom prst="rect">
            <a:avLst/>
          </a:prstGeom>
        </p:spPr>
        <p:txBody>
          <a:bodyPr vert="horz" lIns="91440" tIns="45720" rIns="91440" bIns="45720" rtlCol="0" anchor="ctr"/>
          <a:lstStyle>
            <a:lvl1pPr algn="l">
              <a:defRPr sz="1050">
                <a:solidFill>
                  <a:schemeClr val="tx2">
                    <a:lumMod val="20000"/>
                    <a:lumOff val="80000"/>
                  </a:schemeClr>
                </a:solidFill>
              </a:defRPr>
            </a:lvl1pPr>
          </a:lstStyle>
          <a:p>
            <a:r>
              <a:rPr lang="ru-RU" smtClean="0"/>
              <a:t>Назоратнинг технологик асбоблари</a:t>
            </a:r>
            <a:endParaRPr lang="en-US" dirty="0"/>
          </a:p>
        </p:txBody>
      </p:sp>
      <p:sp>
        <p:nvSpPr>
          <p:cNvPr id="6" name="Slide Number Placeholder 5"/>
          <p:cNvSpPr>
            <a:spLocks noGrp="1"/>
          </p:cNvSpPr>
          <p:nvPr>
            <p:ph type="sldNum" sz="quarter" idx="4"/>
          </p:nvPr>
        </p:nvSpPr>
        <p:spPr>
          <a:xfrm>
            <a:off x="11292840" y="6172200"/>
            <a:ext cx="914400" cy="593725"/>
          </a:xfrm>
          <a:prstGeom prst="rect">
            <a:avLst/>
          </a:prstGeom>
        </p:spPr>
        <p:txBody>
          <a:bodyPr vert="horz" lIns="45720" tIns="45720" rIns="45720" bIns="45720" rtlCol="0" anchor="ctr">
            <a:normAutofit/>
          </a:bodyPr>
          <a:lstStyle>
            <a:lvl1pPr algn="ctr">
              <a:defRPr sz="3600">
                <a:solidFill>
                  <a:schemeClr val="tx2">
                    <a:lumMod val="60000"/>
                    <a:lumOff val="40000"/>
                  </a:schemeClr>
                </a:solidFill>
              </a:defRPr>
            </a:lvl1pPr>
          </a:lstStyle>
          <a:p>
            <a:fld id="{4FAB73BC-B049-4115-A692-8D63A059BFB8}"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hf hdr="0" dt="0"/>
  <p:txStyles>
    <p:titleStyle>
      <a:lvl1pPr algn="l" defTabSz="914400" rtl="0" eaLnBrk="1" latinLnBrk="0" hangingPunct="1">
        <a:lnSpc>
          <a:spcPct val="90000"/>
        </a:lnSpc>
        <a:spcBef>
          <a:spcPct val="0"/>
        </a:spcBef>
        <a:buNone/>
        <a:defRPr sz="4400" kern="1200" spc="-50" baseline="0">
          <a:solidFill>
            <a:schemeClr val="tx1"/>
          </a:solidFill>
          <a:latin typeface="+mj-lt"/>
          <a:ea typeface="+mj-ea"/>
          <a:cs typeface="+mj-cs"/>
        </a:defRPr>
      </a:lvl1pPr>
    </p:titleStyle>
    <p:bodyStyle>
      <a:lvl1pPr marL="182880" indent="-182880" algn="l" defTabSz="914400" rtl="0" eaLnBrk="1" latinLnBrk="0" hangingPunct="1">
        <a:lnSpc>
          <a:spcPct val="95000"/>
        </a:lnSpc>
        <a:spcBef>
          <a:spcPts val="1400"/>
        </a:spcBef>
        <a:spcAft>
          <a:spcPts val="200"/>
        </a:spcAft>
        <a:buClr>
          <a:schemeClr val="accent1"/>
        </a:buClr>
        <a:buSzPct val="80000"/>
        <a:buFont typeface="Arial" pitchFamily="34" charset="0"/>
        <a:buChar char="•"/>
        <a:defRPr sz="1800" kern="1200" spc="10" baseline="0">
          <a:solidFill>
            <a:schemeClr val="tx1"/>
          </a:solidFill>
          <a:latin typeface="+mn-lt"/>
          <a:ea typeface="+mn-ea"/>
          <a:cs typeface="+mn-cs"/>
        </a:defRPr>
      </a:lvl1pPr>
      <a:lvl2pPr marL="45720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600" kern="1200">
          <a:solidFill>
            <a:schemeClr val="tx1">
              <a:lumMod val="85000"/>
              <a:lumOff val="15000"/>
            </a:schemeClr>
          </a:solidFill>
          <a:latin typeface="+mn-lt"/>
          <a:ea typeface="+mn-ea"/>
          <a:cs typeface="+mn-cs"/>
        </a:defRPr>
      </a:lvl2pPr>
      <a:lvl3pPr marL="73152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3pPr>
      <a:lvl4pPr marL="100584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4pPr>
      <a:lvl5pPr marL="128016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5pPr>
      <a:lvl6pPr marL="16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6pPr>
      <a:lvl7pPr marL="19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7pPr>
      <a:lvl8pPr marL="22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8pPr>
      <a:lvl9pPr marL="25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audio" Target="../media/media4.m4a"/><Relationship Id="rId7" Type="http://schemas.openxmlformats.org/officeDocument/2006/relationships/image" Target="../media/image2.png"/><Relationship Id="rId2" Type="http://schemas.microsoft.com/office/2007/relationships/media" Target="../media/media4.m4a"/><Relationship Id="rId1" Type="http://schemas.openxmlformats.org/officeDocument/2006/relationships/vmlDrawing" Target="../drawings/vmlDrawing1.vml"/><Relationship Id="rId6" Type="http://schemas.openxmlformats.org/officeDocument/2006/relationships/image" Target="../media/image3.emf"/><Relationship Id="rId5" Type="http://schemas.openxmlformats.org/officeDocument/2006/relationships/oleObject" Target="../embeddings/oleObject1.bin"/><Relationship Id="rId4"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slideLayout" Target="../slideLayouts/slideLayout2.xml"/><Relationship Id="rId7" Type="http://schemas.openxmlformats.org/officeDocument/2006/relationships/diagramColors" Target="../diagrams/colors1.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image" Target="../media/image2.png"/></Relationships>
</file>

<file path=ppt/slides/_rels/slide8.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audio" Target="../media/media8.m4a"/><Relationship Id="rId7" Type="http://schemas.openxmlformats.org/officeDocument/2006/relationships/image" Target="../media/image5.jpeg"/><Relationship Id="rId2" Type="http://schemas.microsoft.com/office/2007/relationships/media" Target="../media/media8.m4a"/><Relationship Id="rId1" Type="http://schemas.openxmlformats.org/officeDocument/2006/relationships/vmlDrawing" Target="../drawings/vmlDrawing2.vml"/><Relationship Id="rId6" Type="http://schemas.openxmlformats.org/officeDocument/2006/relationships/image" Target="../media/image4.wmf"/><Relationship Id="rId5" Type="http://schemas.openxmlformats.org/officeDocument/2006/relationships/oleObject" Target="../embeddings/oleObject2.bin"/><Relationship Id="rId4"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audio" Target="../media/media9.m4a"/><Relationship Id="rId7" Type="http://schemas.openxmlformats.org/officeDocument/2006/relationships/image" Target="../media/image2.png"/><Relationship Id="rId2" Type="http://schemas.microsoft.com/office/2007/relationships/media" Target="../media/media9.m4a"/><Relationship Id="rId1" Type="http://schemas.openxmlformats.org/officeDocument/2006/relationships/vmlDrawing" Target="../drawings/vmlDrawing3.vml"/><Relationship Id="rId6" Type="http://schemas.openxmlformats.org/officeDocument/2006/relationships/image" Target="../media/image6.emf"/><Relationship Id="rId5" Type="http://schemas.openxmlformats.org/officeDocument/2006/relationships/oleObject" Target="../embeddings/oleObject3.bin"/><Relationship Id="rId4"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m4a"/><Relationship Id="rId1" Type="http://schemas.microsoft.com/office/2007/relationships/media" Target="../media/media13.m4a"/><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audio" Target="../media/media15.m4a"/><Relationship Id="rId7" Type="http://schemas.openxmlformats.org/officeDocument/2006/relationships/image" Target="../media/image2.png"/><Relationship Id="rId2" Type="http://schemas.microsoft.com/office/2007/relationships/media" Target="../media/media15.m4a"/><Relationship Id="rId1" Type="http://schemas.openxmlformats.org/officeDocument/2006/relationships/vmlDrawing" Target="../drawings/vmlDrawing4.vml"/><Relationship Id="rId6" Type="http://schemas.openxmlformats.org/officeDocument/2006/relationships/image" Target="../media/image7.emf"/><Relationship Id="rId5" Type="http://schemas.openxmlformats.org/officeDocument/2006/relationships/oleObject" Target="../embeddings/oleObject4.bin"/><Relationship Id="rId4"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6.m4a"/><Relationship Id="rId1" Type="http://schemas.microsoft.com/office/2007/relationships/media" Target="../media/media16.m4a"/><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352024" y="180304"/>
            <a:ext cx="10238962" cy="1700011"/>
          </a:xfrm>
        </p:spPr>
        <p:txBody>
          <a:bodyPr>
            <a:normAutofit/>
          </a:bodyPr>
          <a:lstStyle/>
          <a:p>
            <a:pPr algn="r"/>
            <a:r>
              <a:rPr lang="ru-RU" sz="2000" b="1" smtClean="0"/>
              <a:t>12-мавзу</a:t>
            </a:r>
            <a:r>
              <a:rPr lang="ru-RU" sz="2000" b="1" dirty="0" smtClean="0"/>
              <a:t>: </a:t>
            </a:r>
            <a:r>
              <a:rPr lang="uz-Cyrl-UZ" sz="2000" b="1" dirty="0" smtClean="0"/>
              <a:t>Сарфни ўлчашда торайтирувчи қурилмалар, босим фарқлари ўзгармас сарф ўлчагичлар, ўзгарувчан сатҳли сарф ўлчагичлар</a:t>
            </a:r>
            <a:endParaRPr lang="ru-RU" sz="2000" dirty="0"/>
          </a:p>
        </p:txBody>
      </p:sp>
      <p:sp>
        <p:nvSpPr>
          <p:cNvPr id="3" name="Подзаголовок 2"/>
          <p:cNvSpPr>
            <a:spLocks noGrp="1"/>
          </p:cNvSpPr>
          <p:nvPr>
            <p:ph type="subTitle" idx="1"/>
          </p:nvPr>
        </p:nvSpPr>
        <p:spPr>
          <a:xfrm>
            <a:off x="1171720" y="1880315"/>
            <a:ext cx="10599570" cy="3493394"/>
          </a:xfrm>
        </p:spPr>
        <p:txBody>
          <a:bodyPr>
            <a:normAutofit/>
          </a:bodyPr>
          <a:lstStyle/>
          <a:p>
            <a:r>
              <a:rPr lang="ru-RU" b="1" dirty="0"/>
              <a:t> </a:t>
            </a:r>
            <a:r>
              <a:rPr lang="ru-RU" b="1" dirty="0" smtClean="0"/>
              <a:t>Режа</a:t>
            </a:r>
            <a:r>
              <a:rPr lang="ru-RU" b="1" dirty="0"/>
              <a:t>:</a:t>
            </a:r>
          </a:p>
          <a:p>
            <a:r>
              <a:rPr lang="ru-RU" b="1" dirty="0"/>
              <a:t> </a:t>
            </a:r>
            <a:endParaRPr lang="ru-RU" b="1" dirty="0" smtClean="0"/>
          </a:p>
          <a:p>
            <a:r>
              <a:rPr lang="ru-RU" b="1" dirty="0" smtClean="0"/>
              <a:t>1.</a:t>
            </a:r>
            <a:r>
              <a:rPr lang="uz-Cyrl-UZ" b="1" dirty="0" smtClean="0"/>
              <a:t> Сарф ўлчагичлар</a:t>
            </a:r>
          </a:p>
          <a:p>
            <a:r>
              <a:rPr lang="ru-RU" b="1" dirty="0" smtClean="0"/>
              <a:t>2.</a:t>
            </a:r>
            <a:r>
              <a:rPr lang="ru-RU" b="1" dirty="0"/>
              <a:t> </a:t>
            </a:r>
            <a:r>
              <a:rPr lang="uz-Cyrl-UZ" b="1" dirty="0"/>
              <a:t>Босим фарқлари ўзгармас сарф ўлчагичлар</a:t>
            </a:r>
            <a:endParaRPr lang="ru-RU" b="1" dirty="0"/>
          </a:p>
          <a:p>
            <a:r>
              <a:rPr lang="ru-RU" b="1" dirty="0"/>
              <a:t>3</a:t>
            </a:r>
            <a:r>
              <a:rPr lang="ru-RU" b="1" dirty="0" smtClean="0"/>
              <a:t>.</a:t>
            </a:r>
            <a:r>
              <a:rPr lang="ru-RU" b="1" dirty="0"/>
              <a:t> </a:t>
            </a:r>
            <a:r>
              <a:rPr lang="uz-Cyrl-UZ" b="1" dirty="0"/>
              <a:t>Ўзгарувчан сатҳли сарф ўлчагичлар</a:t>
            </a:r>
            <a:endParaRPr lang="ru-RU" b="1" dirty="0"/>
          </a:p>
        </p:txBody>
      </p:sp>
      <p:pic>
        <p:nvPicPr>
          <p:cNvPr id="4" name="12.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76338" y="115910"/>
            <a:ext cx="609600" cy="609600"/>
          </a:xfrm>
          <a:prstGeom prst="rect">
            <a:avLst/>
          </a:prstGeom>
        </p:spPr>
      </p:pic>
    </p:spTree>
    <p:extLst>
      <p:ext uri="{BB962C8B-B14F-4D97-AF65-F5344CB8AC3E}">
        <p14:creationId xmlns:p14="http://schemas.microsoft.com/office/powerpoint/2010/main" val="9279409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2037"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93692" y="228600"/>
            <a:ext cx="9692640" cy="492617"/>
          </a:xfrm>
        </p:spPr>
        <p:txBody>
          <a:bodyPr>
            <a:normAutofit/>
          </a:bodyPr>
          <a:lstStyle/>
          <a:p>
            <a:pPr algn="r"/>
            <a:r>
              <a:rPr lang="uz-Cyrl-UZ" sz="2000" b="1" dirty="0"/>
              <a:t>Сарф ўлчагичлар</a:t>
            </a:r>
          </a:p>
        </p:txBody>
      </p:sp>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2</a:t>
            </a:fld>
            <a:endParaRPr lang="en-US" dirty="0"/>
          </a:p>
        </p:txBody>
      </p:sp>
      <p:sp>
        <p:nvSpPr>
          <p:cNvPr id="14" name="Rectangle 8"/>
          <p:cNvSpPr>
            <a:spLocks noGrp="1" noChangeArrowheads="1"/>
          </p:cNvSpPr>
          <p:nvPr>
            <p:ph idx="1"/>
          </p:nvPr>
        </p:nvSpPr>
        <p:spPr bwMode="auto">
          <a:xfrm>
            <a:off x="290659" y="949816"/>
            <a:ext cx="10805520" cy="42473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49263"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0" algn="just">
              <a:lnSpc>
                <a:spcPct val="100000"/>
              </a:lnSpc>
              <a:buNone/>
            </a:pPr>
            <a:r>
              <a:rPr lang="uz-Cyrl-UZ" dirty="0">
                <a:latin typeface="+mn-lt"/>
              </a:rPr>
              <a:t>Трубопроводлардаги суюқлик, газ ва буғ сарфини босимлар фарқи ўзгарувчан сарф ўлчагичлар билан ўлчаш кенг тарқалган ва яхши ўрганилган. Сарфни бундай усул билан ўлчаш суюқлик ёки газ ўтаётган трубопроводда кичик диаметрли тўсиқ-диафрагма, сопло ёки Вентури соплоси ўрнатиш натижасида ҳосил бўладиган модда потенциал энергияси (статик босими) нинг ўзгаришини ўлчашга асосланган. Кичик диаметр­ли тўсиқ вазифасини бажарувчи торайтириш қурилмаси трубопроводда ўрнатилиб, маҳаллий торайишни ҳосил қилади. Суюқлик, газ ёки буғ трубопроводнинг кесими торайган жойидан ўтаётганида унииг тезлиги ошади. Тезликнинг ва, бинобарин, кинетик энергиянинг ортиши оқимнинг кесими </a:t>
            </a:r>
            <a:r>
              <a:rPr lang="ru-RU" dirty="0" err="1">
                <a:latin typeface="+mn-lt"/>
              </a:rPr>
              <a:t>торайган</a:t>
            </a:r>
            <a:r>
              <a:rPr lang="ru-RU" dirty="0">
                <a:latin typeface="+mn-lt"/>
              </a:rPr>
              <a:t> </a:t>
            </a:r>
            <a:r>
              <a:rPr lang="uz-Cyrl-UZ" dirty="0">
                <a:latin typeface="+mn-lt"/>
              </a:rPr>
              <a:t>жойида </a:t>
            </a:r>
            <a:r>
              <a:rPr lang="ru-RU" dirty="0">
                <a:latin typeface="+mn-lt"/>
              </a:rPr>
              <a:t>потенциал </a:t>
            </a:r>
            <a:r>
              <a:rPr lang="uz-Cyrl-UZ" dirty="0">
                <a:latin typeface="+mn-lt"/>
              </a:rPr>
              <a:t>энергиянинг камайишига олиб келади. </a:t>
            </a:r>
            <a:r>
              <a:rPr lang="ru-RU" dirty="0">
                <a:latin typeface="+mn-lt"/>
              </a:rPr>
              <a:t>Бунда </a:t>
            </a:r>
            <a:r>
              <a:rPr lang="uz-Cyrl-UZ" dirty="0">
                <a:latin typeface="+mn-lt"/>
              </a:rPr>
              <a:t>тўсиқдан кейинги статик босим ундан олдинги </a:t>
            </a:r>
            <a:r>
              <a:rPr lang="ru-RU" dirty="0">
                <a:latin typeface="+mn-lt"/>
              </a:rPr>
              <a:t>статик </a:t>
            </a:r>
            <a:r>
              <a:rPr lang="uz-Cyrl-UZ" dirty="0">
                <a:latin typeface="+mn-lt"/>
              </a:rPr>
              <a:t>босимдан кам бўлади. Шундай қилиб, модда торайтириш қурилмасидан ўтишда босимлар фарқи ∆</a:t>
            </a:r>
            <a:r>
              <a:rPr lang="uz-Cyrl-UZ" i="1" dirty="0">
                <a:latin typeface="+mn-lt"/>
              </a:rPr>
              <a:t>Р=Р</a:t>
            </a:r>
            <a:r>
              <a:rPr lang="uz-Cyrl-UZ" baseline="-25000" dirty="0">
                <a:latin typeface="+mn-lt"/>
              </a:rPr>
              <a:t>1</a:t>
            </a:r>
            <a:r>
              <a:rPr lang="uz-Cyrl-UZ" dirty="0">
                <a:latin typeface="+mn-lt"/>
              </a:rPr>
              <a:t> —</a:t>
            </a:r>
            <a:r>
              <a:rPr lang="uz-Cyrl-UZ" i="1" dirty="0">
                <a:latin typeface="+mn-lt"/>
              </a:rPr>
              <a:t>Р</a:t>
            </a:r>
            <a:r>
              <a:rPr lang="uz-Cyrl-UZ" baseline="-25000" dirty="0">
                <a:latin typeface="+mn-lt"/>
              </a:rPr>
              <a:t>2</a:t>
            </a:r>
            <a:r>
              <a:rPr lang="uz-Cyrl-UZ" dirty="0">
                <a:latin typeface="+mn-lt"/>
              </a:rPr>
              <a:t> ҳосил бўлади. Бу босимлар фарқи оқим тезлиги </a:t>
            </a:r>
            <a:r>
              <a:rPr lang="ru-RU" dirty="0" err="1">
                <a:latin typeface="+mn-lt"/>
              </a:rPr>
              <a:t>ва</a:t>
            </a:r>
            <a:r>
              <a:rPr lang="ru-RU" dirty="0">
                <a:latin typeface="+mn-lt"/>
              </a:rPr>
              <a:t> </a:t>
            </a:r>
            <a:r>
              <a:rPr lang="ru-RU" dirty="0" err="1">
                <a:latin typeface="+mn-lt"/>
              </a:rPr>
              <a:t>мод­да</a:t>
            </a:r>
            <a:r>
              <a:rPr lang="ru-RU" dirty="0">
                <a:latin typeface="+mn-lt"/>
              </a:rPr>
              <a:t> </a:t>
            </a:r>
            <a:r>
              <a:rPr lang="uz-Cyrl-UZ" dirty="0">
                <a:latin typeface="+mn-lt"/>
              </a:rPr>
              <a:t>сарфига мутаносиб бўлади. Демак, торайтириш қурилмаси ҳосил қилган босимлар фарқи трубопроводдан ўтаётган мод­да сарфининг ўлчови бўлиши мумкин. Сарфнинг сон қиймати эса дифманометр ўлчаган</a:t>
            </a:r>
            <a:r>
              <a:rPr lang="uz-Cyrl-UZ" i="1" dirty="0">
                <a:latin typeface="+mn-lt"/>
              </a:rPr>
              <a:t> ∆Р</a:t>
            </a:r>
            <a:r>
              <a:rPr lang="uz-Cyrl-UZ" dirty="0">
                <a:latin typeface="+mn-lt"/>
              </a:rPr>
              <a:t> бо­симлар фарқи бўйича аниқланади.</a:t>
            </a:r>
            <a:endParaRPr lang="ru-RU" dirty="0">
              <a:latin typeface="+mn-lt"/>
            </a:endParaRPr>
          </a:p>
        </p:txBody>
      </p:sp>
      <p:sp>
        <p:nvSpPr>
          <p:cNvPr id="18" name="Rectangle 13"/>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pic>
        <p:nvPicPr>
          <p:cNvPr id="4" name="12.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45240" y="111617"/>
            <a:ext cx="609600" cy="609600"/>
          </a:xfrm>
          <a:prstGeom prst="rect">
            <a:avLst/>
          </a:prstGeom>
        </p:spPr>
      </p:pic>
    </p:spTree>
    <p:extLst>
      <p:ext uri="{BB962C8B-B14F-4D97-AF65-F5344CB8AC3E}">
        <p14:creationId xmlns:p14="http://schemas.microsoft.com/office/powerpoint/2010/main" val="175915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5664"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93692" y="228600"/>
            <a:ext cx="9692640" cy="492617"/>
          </a:xfrm>
        </p:spPr>
        <p:txBody>
          <a:bodyPr>
            <a:normAutofit/>
          </a:bodyPr>
          <a:lstStyle/>
          <a:p>
            <a:pPr algn="r"/>
            <a:r>
              <a:rPr lang="uz-Cyrl-UZ" sz="2000" b="1" dirty="0"/>
              <a:t>Сарф ўлчагичлар</a:t>
            </a:r>
          </a:p>
        </p:txBody>
      </p:sp>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3</a:t>
            </a:fld>
            <a:endParaRPr lang="en-US" dirty="0"/>
          </a:p>
        </p:txBody>
      </p:sp>
      <p:sp>
        <p:nvSpPr>
          <p:cNvPr id="14" name="Rectangle 8"/>
          <p:cNvSpPr>
            <a:spLocks noGrp="1" noChangeArrowheads="1"/>
          </p:cNvSpPr>
          <p:nvPr>
            <p:ph idx="1"/>
          </p:nvPr>
        </p:nvSpPr>
        <p:spPr bwMode="auto">
          <a:xfrm>
            <a:off x="277781" y="949816"/>
            <a:ext cx="10805520" cy="48013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49263"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0" algn="just">
              <a:lnSpc>
                <a:spcPct val="100000"/>
              </a:lnSpc>
              <a:buNone/>
            </a:pPr>
            <a:r>
              <a:rPr lang="uz-Cyrl-UZ" dirty="0">
                <a:latin typeface="+mn-lt"/>
              </a:rPr>
              <a:t>Суюқлик газ ва буғларнинг сарфини ўлчаш учун торайтириш қурилмаси сифатида стандартли диафрагмалар, соплолар, Вентури соплоси ва Вентури трубаси ишлатилади</a:t>
            </a:r>
            <a:r>
              <a:rPr lang="uz-Cyrl-UZ" dirty="0" smtClean="0">
                <a:latin typeface="+mn-lt"/>
              </a:rPr>
              <a:t>. </a:t>
            </a:r>
            <a:r>
              <a:rPr lang="ru-RU" dirty="0">
                <a:latin typeface="+mn-lt"/>
              </a:rPr>
              <a:t>1</a:t>
            </a:r>
            <a:r>
              <a:rPr lang="uz-Cyrl-UZ" dirty="0">
                <a:latin typeface="+mn-lt"/>
              </a:rPr>
              <a:t>1</a:t>
            </a:r>
            <a:r>
              <a:rPr lang="ru-RU" dirty="0">
                <a:latin typeface="+mn-lt"/>
              </a:rPr>
              <a:t>.</a:t>
            </a:r>
            <a:r>
              <a:rPr lang="uz-Cyrl-UZ" dirty="0">
                <a:latin typeface="+mn-lt"/>
              </a:rPr>
              <a:t>1</a:t>
            </a:r>
            <a:r>
              <a:rPr lang="ru-RU" dirty="0">
                <a:latin typeface="+mn-lt"/>
              </a:rPr>
              <a:t>- </a:t>
            </a:r>
            <a:r>
              <a:rPr lang="ru-RU" dirty="0" err="1">
                <a:latin typeface="+mn-lt"/>
              </a:rPr>
              <a:t>расм</a:t>
            </a:r>
            <a:r>
              <a:rPr lang="ru-RU" dirty="0">
                <a:latin typeface="+mn-lt"/>
              </a:rPr>
              <a:t>,</a:t>
            </a:r>
            <a:r>
              <a:rPr lang="ru-RU" i="1" dirty="0">
                <a:latin typeface="+mn-lt"/>
              </a:rPr>
              <a:t> а</a:t>
            </a:r>
            <a:r>
              <a:rPr lang="ru-RU" dirty="0">
                <a:latin typeface="+mn-lt"/>
              </a:rPr>
              <a:t> да </a:t>
            </a:r>
            <a:r>
              <a:rPr lang="uz-Cyrl-UZ" dirty="0">
                <a:latin typeface="+mn-lt"/>
              </a:rPr>
              <a:t>кўрсатилган </a:t>
            </a:r>
            <a:r>
              <a:rPr lang="ru-RU" dirty="0">
                <a:latin typeface="+mn-lt"/>
              </a:rPr>
              <a:t>диафрагма </a:t>
            </a:r>
            <a:r>
              <a:rPr lang="uz-Cyrl-UZ" dirty="0">
                <a:latin typeface="+mn-lt"/>
              </a:rPr>
              <a:t>думалоқ тешикли юпқа дискдан иборат. Тешикнинг маркази трубопро­вод ўқида ётиши керак. Оқимнинг торайиши диа­фрагма олдида бошланади ва ундан ўтгач, маълум масофадан сўнг, ўзининг минимал кесимига эришишади. Ундан кейин оқим тобора кенгайиб, трубопроводнинг тўлиқ кесимига эришади. 14.6- расм, </a:t>
            </a:r>
            <a:r>
              <a:rPr lang="uz-Cyrl-UZ" i="1" dirty="0">
                <a:latin typeface="+mn-lt"/>
              </a:rPr>
              <a:t>б</a:t>
            </a:r>
            <a:r>
              <a:rPr lang="uz-Cyrl-UZ" dirty="0">
                <a:latin typeface="+mn-lt"/>
              </a:rPr>
              <a:t> да эгри чизиқ орқали трубопровод деворлари бўйича тақсимланган босиминг ўзгариши тасвирланган; штрих-пунктир чизиқ билан трубопровод ўқи бўйича тақсимланган босимни тасвирловчи эгри чизиқ кўрсатилган. Кўриниб турибдики, диафрагма орқасида босим дастлабки қийматига эришмайди. Модда диафрагмадан ўтганда, диафрагма орқасидаги бурчакларда „ўлик" зона ҳосил бўлади. Бу ерда босимлар фарқи натижасида суюкликнинг тескари йўналишдаги ҳаракати ёки иккиламчи оқим пайдо бўлади. Суюқликнинг қовушоқлигидан асосий ва икки­ламчи оқим бир-бирига қарама-қарши ҳаракат қилиб, уюрмалар ҳосил қилади. </a:t>
            </a:r>
            <a:r>
              <a:rPr lang="ru-RU" dirty="0">
                <a:latin typeface="+mn-lt"/>
              </a:rPr>
              <a:t>Бунда диафрагма </a:t>
            </a:r>
            <a:r>
              <a:rPr lang="uz-Cyrl-UZ" dirty="0">
                <a:latin typeface="+mn-lt"/>
              </a:rPr>
              <a:t>орқасида бирмунча </a:t>
            </a:r>
            <a:r>
              <a:rPr lang="ru-RU" dirty="0">
                <a:latin typeface="+mn-lt"/>
              </a:rPr>
              <a:t>энер­гия </a:t>
            </a:r>
            <a:r>
              <a:rPr lang="uz-Cyrl-UZ" dirty="0">
                <a:latin typeface="+mn-lt"/>
              </a:rPr>
              <a:t>сарфлянади, демак, босим ҳам маълум даражада камаяди. Диафрагма 0лдидаги заррачалар йўналишининг ўзгариши ва уларнинг диафрагма орқасидаги сиқилиши потенциал энергиянинг ўзгаришига деярли таъсир кўрсатмайди.</a:t>
            </a:r>
            <a:endParaRPr lang="ru-RU" dirty="0">
              <a:latin typeface="+mn-lt"/>
            </a:endParaRPr>
          </a:p>
        </p:txBody>
      </p:sp>
      <p:sp>
        <p:nvSpPr>
          <p:cNvPr id="18" name="Rectangle 13"/>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pic>
        <p:nvPicPr>
          <p:cNvPr id="4" name="12.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45240" y="111617"/>
            <a:ext cx="609600" cy="609600"/>
          </a:xfrm>
          <a:prstGeom prst="rect">
            <a:avLst/>
          </a:prstGeom>
        </p:spPr>
      </p:pic>
    </p:spTree>
    <p:extLst>
      <p:ext uri="{BB962C8B-B14F-4D97-AF65-F5344CB8AC3E}">
        <p14:creationId xmlns:p14="http://schemas.microsoft.com/office/powerpoint/2010/main" val="3000708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1633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93692" y="228600"/>
            <a:ext cx="9692640" cy="492617"/>
          </a:xfrm>
        </p:spPr>
        <p:txBody>
          <a:bodyPr>
            <a:normAutofit/>
          </a:bodyPr>
          <a:lstStyle/>
          <a:p>
            <a:pPr algn="r"/>
            <a:r>
              <a:rPr lang="uz-Cyrl-UZ" sz="2000" b="1" dirty="0"/>
              <a:t>Сарф ўлчагичлар</a:t>
            </a:r>
          </a:p>
        </p:txBody>
      </p:sp>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4</a:t>
            </a:fld>
            <a:endParaRPr lang="en-US" dirty="0"/>
          </a:p>
        </p:txBody>
      </p:sp>
      <p:sp>
        <p:nvSpPr>
          <p:cNvPr id="18" name="Rectangle 13"/>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sp>
        <p:nvSpPr>
          <p:cNvPr id="6"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7" name="Объект 6"/>
          <p:cNvGraphicFramePr>
            <a:graphicFrameLocks noChangeAspect="1"/>
          </p:cNvGraphicFramePr>
          <p:nvPr>
            <p:extLst>
              <p:ext uri="{D42A27DB-BD31-4B8C-83A1-F6EECF244321}">
                <p14:modId xmlns:p14="http://schemas.microsoft.com/office/powerpoint/2010/main" val="1642414097"/>
              </p:ext>
            </p:extLst>
          </p:nvPr>
        </p:nvGraphicFramePr>
        <p:xfrm>
          <a:off x="193183" y="474908"/>
          <a:ext cx="2295525" cy="6181725"/>
        </p:xfrm>
        <a:graphic>
          <a:graphicData uri="http://schemas.openxmlformats.org/presentationml/2006/ole">
            <mc:AlternateContent xmlns:mc="http://schemas.openxmlformats.org/markup-compatibility/2006">
              <mc:Choice xmlns:v="urn:schemas-microsoft-com:vml" Requires="v">
                <p:oleObj spid="_x0000_s4104" name="Picture" r:id="rId5" imgW="2293240" imgH="6174255" progId="Word.Picture.8">
                  <p:embed/>
                </p:oleObj>
              </mc:Choice>
              <mc:Fallback>
                <p:oleObj name="Picture" r:id="rId5" imgW="2293240" imgH="6174255" progId="Word.Picture.8">
                  <p:embed/>
                  <p:pic>
                    <p:nvPicPr>
                      <p:cNvPr id="0" name="Object 1"/>
                      <p:cNvPicPr>
                        <a:picLocks noChangeAspect="1" noChangeArrowheads="1"/>
                      </p:cNvPicPr>
                      <p:nvPr/>
                    </p:nvPicPr>
                    <p:blipFill>
                      <a:blip r:embed="rId6">
                        <a:lum bright="12000"/>
                        <a:extLst>
                          <a:ext uri="{28A0092B-C50C-407E-A947-70E740481C1C}">
                            <a14:useLocalDpi xmlns:a14="http://schemas.microsoft.com/office/drawing/2010/main" val="0"/>
                          </a:ext>
                        </a:extLst>
                      </a:blip>
                      <a:srcRect/>
                      <a:stretch>
                        <a:fillRect/>
                      </a:stretch>
                    </p:blipFill>
                    <p:spPr bwMode="auto">
                      <a:xfrm>
                        <a:off x="193183" y="474908"/>
                        <a:ext cx="2295525" cy="61817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8" name="Таблица 7"/>
          <p:cNvGraphicFramePr>
            <a:graphicFrameLocks noGrp="1"/>
          </p:cNvGraphicFramePr>
          <p:nvPr>
            <p:extLst>
              <p:ext uri="{D42A27DB-BD31-4B8C-83A1-F6EECF244321}">
                <p14:modId xmlns:p14="http://schemas.microsoft.com/office/powerpoint/2010/main" val="53009445"/>
              </p:ext>
            </p:extLst>
          </p:nvPr>
        </p:nvGraphicFramePr>
        <p:xfrm>
          <a:off x="2593411" y="880300"/>
          <a:ext cx="8594725" cy="350520"/>
        </p:xfrm>
        <a:graphic>
          <a:graphicData uri="http://schemas.openxmlformats.org/drawingml/2006/table">
            <a:tbl>
              <a:tblPr>
                <a:tableStyleId>{5C22544A-7EE6-4342-B048-85BDC9FD1C3A}</a:tableStyleId>
              </a:tblPr>
              <a:tblGrid>
                <a:gridCol w="8594725">
                  <a:extLst>
                    <a:ext uri="{9D8B030D-6E8A-4147-A177-3AD203B41FA5}">
                      <a16:colId xmlns:a16="http://schemas.microsoft.com/office/drawing/2014/main" val="217188915"/>
                    </a:ext>
                  </a:extLst>
                </a:gridCol>
              </a:tblGrid>
              <a:tr h="0">
                <a:tc>
                  <a:txBody>
                    <a:bodyPr/>
                    <a:lstStyle/>
                    <a:p>
                      <a:pPr algn="ctr">
                        <a:lnSpc>
                          <a:spcPct val="115000"/>
                        </a:lnSpc>
                        <a:spcAft>
                          <a:spcPts val="0"/>
                        </a:spcAft>
                      </a:pPr>
                      <a:r>
                        <a:rPr lang="uz-Cyrl-UZ" sz="1000" dirty="0">
                          <a:effectLst/>
                        </a:rPr>
                        <a:t>11.1-расм. Суюқлик оқимининн характери ва трубопроводда диагфрагма а), Вектури соплоси б), ўрнатилгандаги статик босининг ўзарографиги.</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tc>
                <a:extLst>
                  <a:ext uri="{0D108BD9-81ED-4DB2-BD59-A6C34878D82A}">
                    <a16:rowId xmlns:a16="http://schemas.microsoft.com/office/drawing/2014/main" val="4228172775"/>
                  </a:ext>
                </a:extLst>
              </a:tr>
            </a:tbl>
          </a:graphicData>
        </a:graphic>
      </p:graphicFrame>
      <p:sp>
        <p:nvSpPr>
          <p:cNvPr id="9" name="Прямоугольник 8"/>
          <p:cNvSpPr/>
          <p:nvPr/>
        </p:nvSpPr>
        <p:spPr>
          <a:xfrm>
            <a:off x="2684288" y="1301321"/>
            <a:ext cx="8502043" cy="5062924"/>
          </a:xfrm>
          <a:prstGeom prst="rect">
            <a:avLst/>
          </a:prstGeom>
        </p:spPr>
        <p:txBody>
          <a:bodyPr wrap="square">
            <a:spAutoFit/>
          </a:bodyPr>
          <a:lstStyle/>
          <a:p>
            <a:pPr indent="450215" algn="just">
              <a:spcAft>
                <a:spcPts val="0"/>
              </a:spcAft>
            </a:pPr>
            <a:r>
              <a:rPr lang="uz-Cyrl-UZ" sz="1700" dirty="0">
                <a:ea typeface="Times New Roman" panose="02020603050405020304" pitchFamily="18" charset="0"/>
                <a:cs typeface="Times New Roman" panose="02020603050405020304" pitchFamily="18" charset="0"/>
              </a:rPr>
              <a:t>11.1-расм,</a:t>
            </a:r>
            <a:r>
              <a:rPr lang="uz-Cyrl-UZ" sz="1700" i="1" dirty="0">
                <a:ea typeface="Times New Roman" panose="02020603050405020304" pitchFamily="18" charset="0"/>
                <a:cs typeface="Times New Roman" panose="02020603050405020304" pitchFamily="18" charset="0"/>
              </a:rPr>
              <a:t> а</a:t>
            </a:r>
            <a:r>
              <a:rPr lang="uz-Cyrl-UZ" sz="1700" dirty="0">
                <a:ea typeface="Times New Roman" panose="02020603050405020304" pitchFamily="18" charset="0"/>
                <a:cs typeface="Times New Roman" panose="02020603050405020304" pitchFamily="18" charset="0"/>
              </a:rPr>
              <a:t> да кўрсатилганидек</a:t>
            </a:r>
            <a:r>
              <a:rPr lang="uz-Cyrl-UZ" sz="1700" i="1" dirty="0">
                <a:ea typeface="Times New Roman" panose="02020603050405020304" pitchFamily="18" charset="0"/>
                <a:cs typeface="Times New Roman" panose="02020603050405020304" pitchFamily="18" charset="0"/>
              </a:rPr>
              <a:t> Р</a:t>
            </a:r>
            <a:r>
              <a:rPr lang="uz-Cyrl-UZ" sz="1700" i="1" baseline="-25000" dirty="0">
                <a:ea typeface="Times New Roman" panose="02020603050405020304" pitchFamily="18" charset="0"/>
                <a:cs typeface="Times New Roman" panose="02020603050405020304" pitchFamily="18" charset="0"/>
              </a:rPr>
              <a:t>1</a:t>
            </a:r>
            <a:r>
              <a:rPr lang="uz-Cyrl-UZ" sz="1700" dirty="0">
                <a:ea typeface="Times New Roman" panose="02020603050405020304" pitchFamily="18" charset="0"/>
                <a:cs typeface="Times New Roman" panose="02020603050405020304" pitchFamily="18" charset="0"/>
              </a:rPr>
              <a:t> ва</a:t>
            </a:r>
            <a:r>
              <a:rPr lang="uz-Cyrl-UZ" sz="1700" i="1" dirty="0">
                <a:ea typeface="Times New Roman" panose="02020603050405020304" pitchFamily="18" charset="0"/>
                <a:cs typeface="Times New Roman" panose="02020603050405020304" pitchFamily="18" charset="0"/>
              </a:rPr>
              <a:t> Р</a:t>
            </a:r>
            <a:r>
              <a:rPr lang="uz-Cyrl-UZ" sz="1700" i="1" baseline="-25000" dirty="0">
                <a:ea typeface="Times New Roman" panose="02020603050405020304" pitchFamily="18" charset="0"/>
                <a:cs typeface="Times New Roman" panose="02020603050405020304" pitchFamily="18" charset="0"/>
              </a:rPr>
              <a:t>2</a:t>
            </a:r>
            <a:r>
              <a:rPr lang="uz-Cyrl-UZ" sz="1700" dirty="0">
                <a:ea typeface="Times New Roman" panose="02020603050405020304" pitchFamily="18" charset="0"/>
                <a:cs typeface="Times New Roman" panose="02020603050405020304" pitchFamily="18" charset="0"/>
              </a:rPr>
              <a:t> босимлар диа­фрагма дискининг олди ва орқасидаги диафрагма текислиги ҳамда трубопроводнинг ички юзаси ўртасида ҳосил бўлган бурчакларга ўрнатилган алоҳида тешиклар ёрдамида ўлчанади. Сопло (11.1- расм, </a:t>
            </a:r>
            <a:r>
              <a:rPr lang="uz-Cyrl-UZ" sz="1700" i="1" dirty="0">
                <a:ea typeface="Times New Roman" panose="02020603050405020304" pitchFamily="18" charset="0"/>
                <a:cs typeface="Times New Roman" panose="02020603050405020304" pitchFamily="18" charset="0"/>
              </a:rPr>
              <a:t>б</a:t>
            </a:r>
            <a:r>
              <a:rPr lang="uz-Cyrl-UZ" sz="1700" dirty="0">
                <a:ea typeface="Times New Roman" panose="02020603050405020304" pitchFamily="18" charset="0"/>
                <a:cs typeface="Times New Roman" panose="02020603050405020304" pitchFamily="18" charset="0"/>
              </a:rPr>
              <a:t>) концентрик тешикли насадка шаклида ишланган. Унинг кириш қисми равон, торайиб чиқиш қисми эса цилиндрдан иборат. Соплонинг профили заррачанинг тўлиқ сиқилишини таъминлайди ва соплодаги цилиндр тешигининг юзи оқимнинг минимал кесимига тенг деб ҳисобланиши мумкин (</a:t>
            </a:r>
            <a:r>
              <a:rPr lang="uz-Cyrl-UZ" sz="1700" i="1" dirty="0">
                <a:ea typeface="Times New Roman" panose="02020603050405020304" pitchFamily="18" charset="0"/>
                <a:cs typeface="Times New Roman" panose="02020603050405020304" pitchFamily="18" charset="0"/>
              </a:rPr>
              <a:t>F</a:t>
            </a:r>
            <a:r>
              <a:rPr lang="uz-Cyrl-UZ" sz="1700" baseline="-25000" dirty="0">
                <a:ea typeface="Times New Roman" panose="02020603050405020304" pitchFamily="18" charset="0"/>
                <a:cs typeface="Times New Roman" panose="02020603050405020304" pitchFamily="18" charset="0"/>
              </a:rPr>
              <a:t>0</a:t>
            </a:r>
            <a:r>
              <a:rPr lang="uz-Cyrl-UZ" sz="1700" dirty="0">
                <a:ea typeface="Times New Roman" panose="02020603050405020304" pitchFamily="18" charset="0"/>
                <a:cs typeface="Times New Roman" panose="02020603050405020304" pitchFamily="18" charset="0"/>
              </a:rPr>
              <a:t>=</a:t>
            </a:r>
            <a:r>
              <a:rPr lang="uz-Cyrl-UZ" sz="1700" i="1" dirty="0">
                <a:ea typeface="Times New Roman" panose="02020603050405020304" pitchFamily="18" charset="0"/>
                <a:cs typeface="Times New Roman" panose="02020603050405020304" pitchFamily="18" charset="0"/>
              </a:rPr>
              <a:t>F</a:t>
            </a:r>
            <a:r>
              <a:rPr lang="uz-Cyrl-UZ" sz="1700" baseline="-25000" dirty="0">
                <a:ea typeface="Times New Roman" panose="02020603050405020304" pitchFamily="18" charset="0"/>
                <a:cs typeface="Times New Roman" panose="02020603050405020304" pitchFamily="18" charset="0"/>
              </a:rPr>
              <a:t>2</a:t>
            </a:r>
            <a:r>
              <a:rPr lang="uz-Cyrl-UZ" sz="1700" dirty="0">
                <a:ea typeface="Times New Roman" panose="02020603050405020304" pitchFamily="18" charset="0"/>
                <a:cs typeface="Times New Roman" panose="02020603050405020304" pitchFamily="18" charset="0"/>
              </a:rPr>
              <a:t>). Сопло орқасида ҳосил бўладиган уюрмали ҳаракат диафрагмадагига кўра кам энергия йўқотишларга олиб келади. Трубопровод деворлари ва ўқи пунктир чизиқ бўйича тақсимланган босим ўзгаришининг эгри чизиғи диафрагмадаги босим ўзгаришининг эгри чизиғиги ўхшаш, фақат соплодаги қолдиқли</a:t>
            </a:r>
            <a:r>
              <a:rPr lang="uz-Cyrl-UZ" sz="1700" b="1" i="1" dirty="0">
                <a:ea typeface="Times New Roman" panose="02020603050405020304" pitchFamily="18" charset="0"/>
                <a:cs typeface="Times New Roman" panose="02020603050405020304" pitchFamily="18" charset="0"/>
              </a:rPr>
              <a:t> </a:t>
            </a:r>
            <a:r>
              <a:rPr lang="uz-Cyrl-UZ" sz="1700" i="1" dirty="0">
                <a:ea typeface="Times New Roman" panose="02020603050405020304" pitchFamily="18" charset="0"/>
                <a:cs typeface="Times New Roman" panose="02020603050405020304" pitchFamily="18" charset="0"/>
              </a:rPr>
              <a:t>Р</a:t>
            </a:r>
            <a:r>
              <a:rPr lang="uz-Cyrl-UZ" sz="1700" baseline="-25000" dirty="0">
                <a:ea typeface="Times New Roman" panose="02020603050405020304" pitchFamily="18" charset="0"/>
                <a:cs typeface="Times New Roman" panose="02020603050405020304" pitchFamily="18" charset="0"/>
              </a:rPr>
              <a:t>п</a:t>
            </a:r>
            <a:r>
              <a:rPr lang="uz-Cyrl-UZ" sz="1700" dirty="0">
                <a:ea typeface="Times New Roman" panose="02020603050405020304" pitchFamily="18" charset="0"/>
                <a:cs typeface="Times New Roman" panose="02020603050405020304" pitchFamily="18" charset="0"/>
              </a:rPr>
              <a:t> босимнинг йўқолиши диафрагмадаги йўқолишга кўра камроқ. Лекин, босимлар фарқи тенглашгандаги бир хил сарф учун диафрагманинг ўтиш тешигидаги</a:t>
            </a:r>
            <a:r>
              <a:rPr lang="uz-Cyrl-UZ" sz="1700" b="1" i="1" dirty="0">
                <a:ea typeface="Times New Roman" panose="02020603050405020304" pitchFamily="18" charset="0"/>
                <a:cs typeface="Times New Roman" panose="02020603050405020304" pitchFamily="18" charset="0"/>
              </a:rPr>
              <a:t> </a:t>
            </a:r>
            <a:r>
              <a:rPr lang="uz-Cyrl-UZ" sz="1700" i="1" dirty="0">
                <a:ea typeface="Times New Roman" panose="02020603050405020304" pitchFamily="18" charset="0"/>
                <a:cs typeface="Times New Roman" panose="02020603050405020304" pitchFamily="18" charset="0"/>
              </a:rPr>
              <a:t>F</a:t>
            </a:r>
            <a:r>
              <a:rPr lang="uz-Cyrl-UZ" sz="1700" b="1" i="1" baseline="-25000" dirty="0">
                <a:ea typeface="Times New Roman" panose="02020603050405020304" pitchFamily="18" charset="0"/>
                <a:cs typeface="Times New Roman" panose="02020603050405020304" pitchFamily="18" charset="0"/>
              </a:rPr>
              <a:t>0</a:t>
            </a:r>
            <a:r>
              <a:rPr lang="uz-Cyrl-UZ" sz="1700" dirty="0">
                <a:ea typeface="Times New Roman" panose="02020603050405020304" pitchFamily="18" charset="0"/>
                <a:cs typeface="Times New Roman" panose="02020603050405020304" pitchFamily="18" charset="0"/>
              </a:rPr>
              <a:t> юз соплоникидан катта бўлгани сабабли, босимлар йўқолиши бир хил. Соплонинг олд ва орқасидаги </a:t>
            </a:r>
            <a:r>
              <a:rPr lang="uz-Cyrl-UZ" sz="1700" b="1" i="1" dirty="0">
                <a:ea typeface="Times New Roman" panose="02020603050405020304" pitchFamily="18" charset="0"/>
                <a:cs typeface="Times New Roman" panose="02020603050405020304" pitchFamily="18" charset="0"/>
              </a:rPr>
              <a:t>Р</a:t>
            </a:r>
            <a:r>
              <a:rPr lang="uz-Cyrl-UZ" sz="1700" b="1" baseline="-25000" dirty="0">
                <a:ea typeface="Times New Roman" panose="02020603050405020304" pitchFamily="18" charset="0"/>
                <a:cs typeface="Times New Roman" panose="02020603050405020304" pitchFamily="18" charset="0"/>
              </a:rPr>
              <a:t>1</a:t>
            </a:r>
            <a:r>
              <a:rPr lang="uz-Cyrl-UZ" sz="1700" dirty="0">
                <a:ea typeface="Times New Roman" panose="02020603050405020304" pitchFamily="18" charset="0"/>
                <a:cs typeface="Times New Roman" panose="02020603050405020304" pitchFamily="18" charset="0"/>
              </a:rPr>
              <a:t> ва</a:t>
            </a:r>
            <a:r>
              <a:rPr lang="uz-Cyrl-UZ" sz="1700" b="1" i="1" dirty="0">
                <a:ea typeface="Times New Roman" panose="02020603050405020304" pitchFamily="18" charset="0"/>
                <a:cs typeface="Times New Roman" panose="02020603050405020304" pitchFamily="18" charset="0"/>
              </a:rPr>
              <a:t> Р</a:t>
            </a:r>
            <a:r>
              <a:rPr lang="uz-Cyrl-UZ" sz="1700" b="1" baseline="-25000" dirty="0">
                <a:ea typeface="Times New Roman" panose="02020603050405020304" pitchFamily="18" charset="0"/>
                <a:cs typeface="Times New Roman" panose="02020603050405020304" pitchFamily="18" charset="0"/>
              </a:rPr>
              <a:t>2</a:t>
            </a:r>
            <a:r>
              <a:rPr lang="uz-Cyrl-UZ" sz="1700" dirty="0">
                <a:ea typeface="Times New Roman" panose="02020603050405020304" pitchFamily="18" charset="0"/>
                <a:cs typeface="Times New Roman" panose="02020603050405020304" pitchFamily="18" charset="0"/>
              </a:rPr>
              <a:t> босимлар худди диафрагманикидек ўлчанади.</a:t>
            </a:r>
            <a:endParaRPr lang="ru-RU" sz="1700" dirty="0">
              <a:ea typeface="Calibri" panose="020F0502020204030204" pitchFamily="34" charset="0"/>
              <a:cs typeface="Times New Roman" panose="02020603050405020304" pitchFamily="18" charset="0"/>
            </a:endParaRPr>
          </a:p>
          <a:p>
            <a:pPr algn="just">
              <a:spcAft>
                <a:spcPts val="0"/>
              </a:spcAft>
            </a:pPr>
            <a:r>
              <a:rPr lang="uz-Cyrl-UZ" sz="1700" dirty="0" smtClean="0">
                <a:ea typeface="Times New Roman" panose="02020603050405020304" pitchFamily="18" charset="0"/>
                <a:cs typeface="Times New Roman" panose="02020603050405020304" pitchFamily="18" charset="0"/>
              </a:rPr>
              <a:t>	1</a:t>
            </a:r>
            <a:r>
              <a:rPr lang="ru-RU" sz="1700" dirty="0">
                <a:ea typeface="Times New Roman" panose="02020603050405020304" pitchFamily="18" charset="0"/>
                <a:cs typeface="Times New Roman" panose="02020603050405020304" pitchFamily="18" charset="0"/>
              </a:rPr>
              <a:t>.</a:t>
            </a:r>
            <a:r>
              <a:rPr lang="uz-Cyrl-UZ" sz="1700" dirty="0">
                <a:ea typeface="Times New Roman" panose="02020603050405020304" pitchFamily="18" charset="0"/>
                <a:cs typeface="Times New Roman" panose="02020603050405020304" pitchFamily="18" charset="0"/>
              </a:rPr>
              <a:t>1</a:t>
            </a:r>
            <a:r>
              <a:rPr lang="ru-RU" sz="1700" dirty="0">
                <a:ea typeface="Times New Roman" panose="02020603050405020304" pitchFamily="18" charset="0"/>
                <a:cs typeface="Times New Roman" panose="02020603050405020304" pitchFamily="18" charset="0"/>
              </a:rPr>
              <a:t>-</a:t>
            </a:r>
            <a:r>
              <a:rPr lang="ru-RU" sz="1700" dirty="0" err="1">
                <a:ea typeface="Times New Roman" panose="02020603050405020304" pitchFamily="18" charset="0"/>
                <a:cs typeface="Times New Roman" panose="02020603050405020304" pitchFamily="18" charset="0"/>
              </a:rPr>
              <a:t>расм</a:t>
            </a:r>
            <a:r>
              <a:rPr lang="ru-RU" sz="1700" dirty="0">
                <a:ea typeface="Times New Roman" panose="02020603050405020304" pitchFamily="18" charset="0"/>
                <a:cs typeface="Times New Roman" panose="02020603050405020304" pitchFamily="18" charset="0"/>
              </a:rPr>
              <a:t>,</a:t>
            </a:r>
            <a:r>
              <a:rPr lang="ru-RU" sz="1700" i="1" dirty="0">
                <a:ea typeface="Times New Roman" panose="02020603050405020304" pitchFamily="18" charset="0"/>
                <a:cs typeface="Times New Roman" panose="02020603050405020304" pitchFamily="18" charset="0"/>
              </a:rPr>
              <a:t> в</a:t>
            </a:r>
            <a:r>
              <a:rPr lang="ru-RU" sz="1700" dirty="0">
                <a:ea typeface="Times New Roman" panose="02020603050405020304" pitchFamily="18" charset="0"/>
                <a:cs typeface="Times New Roman" panose="02020603050405020304" pitchFamily="18" charset="0"/>
              </a:rPr>
              <a:t> да </a:t>
            </a:r>
            <a:r>
              <a:rPr lang="uz-Cyrl-UZ" sz="1700" dirty="0">
                <a:ea typeface="Times New Roman" panose="02020603050405020304" pitchFamily="18" charset="0"/>
                <a:cs typeface="Times New Roman" panose="02020603050405020304" pitchFamily="18" charset="0"/>
              </a:rPr>
              <a:t>Вентури соплоси </a:t>
            </a:r>
            <a:r>
              <a:rPr lang="ru-RU" sz="1700" dirty="0" err="1">
                <a:ea typeface="Times New Roman" panose="02020603050405020304" pitchFamily="18" charset="0"/>
                <a:cs typeface="Times New Roman" panose="02020603050405020304" pitchFamily="18" charset="0"/>
              </a:rPr>
              <a:t>тасвирланган</a:t>
            </a:r>
            <a:r>
              <a:rPr lang="ru-RU" sz="1700" dirty="0">
                <a:ea typeface="Times New Roman" panose="02020603050405020304" pitchFamily="18" charset="0"/>
                <a:cs typeface="Times New Roman" panose="02020603050405020304" pitchFamily="18" charset="0"/>
              </a:rPr>
              <a:t>. </a:t>
            </a:r>
            <a:r>
              <a:rPr lang="uz-Cyrl-UZ" sz="1700" dirty="0">
                <a:ea typeface="Times New Roman" panose="02020603050405020304" pitchFamily="18" charset="0"/>
                <a:cs typeface="Times New Roman" panose="02020603050405020304" pitchFamily="18" charset="0"/>
              </a:rPr>
              <a:t>Вентури соплоси қисқа </a:t>
            </a:r>
            <a:r>
              <a:rPr lang="ru-RU" sz="1700" dirty="0">
                <a:ea typeface="Times New Roman" panose="02020603050405020304" pitchFamily="18" charset="0"/>
                <a:cs typeface="Times New Roman" panose="02020603050405020304" pitchFamily="18" charset="0"/>
              </a:rPr>
              <a:t>цилиндрик </a:t>
            </a:r>
            <a:r>
              <a:rPr lang="uz-Cyrl-UZ" sz="1700" dirty="0">
                <a:ea typeface="Times New Roman" panose="02020603050405020304" pitchFamily="18" charset="0"/>
                <a:cs typeface="Times New Roman" panose="02020603050405020304" pitchFamily="18" charset="0"/>
              </a:rPr>
              <a:t>қисмга ўтувчи </a:t>
            </a:r>
            <a:r>
              <a:rPr lang="ru-RU" sz="1700" dirty="0">
                <a:ea typeface="Times New Roman" panose="02020603050405020304" pitchFamily="18" charset="0"/>
                <a:cs typeface="Times New Roman" panose="02020603050405020304" pitchFamily="18" charset="0"/>
              </a:rPr>
              <a:t>цилиндрик </a:t>
            </a:r>
            <a:r>
              <a:rPr lang="ru-RU" sz="1700" dirty="0" err="1">
                <a:ea typeface="Times New Roman" panose="02020603050405020304" pitchFamily="18" charset="0"/>
                <a:cs typeface="Times New Roman" panose="02020603050405020304" pitchFamily="18" charset="0"/>
              </a:rPr>
              <a:t>кириш</a:t>
            </a:r>
            <a:r>
              <a:rPr lang="ru-RU" sz="1700" dirty="0">
                <a:ea typeface="Times New Roman" panose="02020603050405020304" pitchFamily="18" charset="0"/>
                <a:cs typeface="Times New Roman" panose="02020603050405020304" pitchFamily="18" charset="0"/>
              </a:rPr>
              <a:t> </a:t>
            </a:r>
            <a:r>
              <a:rPr lang="ru-RU" sz="1700" dirty="0" err="1">
                <a:ea typeface="Times New Roman" panose="02020603050405020304" pitchFamily="18" charset="0"/>
                <a:cs typeface="Times New Roman" panose="02020603050405020304" pitchFamily="18" charset="0"/>
              </a:rPr>
              <a:t>кисм</a:t>
            </a:r>
            <a:r>
              <a:rPr lang="ru-RU" sz="1700" dirty="0">
                <a:ea typeface="Times New Roman" panose="02020603050405020304" pitchFamily="18" charset="0"/>
                <a:cs typeface="Times New Roman" panose="02020603050405020304" pitchFamily="18" charset="0"/>
              </a:rPr>
              <a:t> </a:t>
            </a:r>
            <a:r>
              <a:rPr lang="ru-RU" sz="1700" dirty="0" err="1">
                <a:ea typeface="Times New Roman" panose="02020603050405020304" pitchFamily="18" charset="0"/>
                <a:cs typeface="Times New Roman" panose="02020603050405020304" pitchFamily="18" charset="0"/>
              </a:rPr>
              <a:t>ва</a:t>
            </a:r>
            <a:r>
              <a:rPr lang="ru-RU" sz="1700" dirty="0">
                <a:ea typeface="Times New Roman" panose="02020603050405020304" pitchFamily="18" charset="0"/>
                <a:cs typeface="Times New Roman" panose="02020603050405020304" pitchFamily="18" charset="0"/>
              </a:rPr>
              <a:t> </a:t>
            </a:r>
            <a:r>
              <a:rPr lang="ru-RU" sz="1700" dirty="0" err="1">
                <a:ea typeface="Times New Roman" panose="02020603050405020304" pitchFamily="18" charset="0"/>
                <a:cs typeface="Times New Roman" panose="02020603050405020304" pitchFamily="18" charset="0"/>
              </a:rPr>
              <a:t>кенгаювчи</a:t>
            </a:r>
            <a:r>
              <a:rPr lang="ru-RU" sz="1700" dirty="0">
                <a:ea typeface="Times New Roman" panose="02020603050405020304" pitchFamily="18" charset="0"/>
                <a:cs typeface="Times New Roman" panose="02020603050405020304" pitchFamily="18" charset="0"/>
              </a:rPr>
              <a:t> конус диффузор </a:t>
            </a:r>
            <a:r>
              <a:rPr lang="uz-Cyrl-UZ" sz="1700" dirty="0">
                <a:ea typeface="Times New Roman" panose="02020603050405020304" pitchFamily="18" charset="0"/>
                <a:cs typeface="Times New Roman" panose="02020603050405020304" pitchFamily="18" charset="0"/>
              </a:rPr>
              <a:t>қ</a:t>
            </a:r>
            <a:r>
              <a:rPr lang="ru-RU" sz="1700" dirty="0" err="1">
                <a:ea typeface="Times New Roman" panose="02020603050405020304" pitchFamily="18" charset="0"/>
                <a:cs typeface="Times New Roman" panose="02020603050405020304" pitchFamily="18" charset="0"/>
              </a:rPr>
              <a:t>исмдан</a:t>
            </a:r>
            <a:r>
              <a:rPr lang="ru-RU" sz="1700" dirty="0">
                <a:ea typeface="Times New Roman" panose="02020603050405020304" pitchFamily="18" charset="0"/>
                <a:cs typeface="Times New Roman" panose="02020603050405020304" pitchFamily="18" charset="0"/>
              </a:rPr>
              <a:t> </a:t>
            </a:r>
            <a:r>
              <a:rPr lang="ru-RU" sz="1700" dirty="0" err="1">
                <a:ea typeface="Times New Roman" panose="02020603050405020304" pitchFamily="18" charset="0"/>
                <a:cs typeface="Times New Roman" panose="02020603050405020304" pitchFamily="18" charset="0"/>
              </a:rPr>
              <a:t>иборат</a:t>
            </a:r>
            <a:r>
              <a:rPr lang="ru-RU" sz="1700" dirty="0">
                <a:ea typeface="Times New Roman" panose="02020603050405020304" pitchFamily="18" charset="0"/>
                <a:cs typeface="Times New Roman" panose="02020603050405020304" pitchFamily="18" charset="0"/>
              </a:rPr>
              <a:t>. </a:t>
            </a:r>
            <a:r>
              <a:rPr lang="uz-Cyrl-UZ" sz="1700" dirty="0">
                <a:ea typeface="Times New Roman" panose="02020603050405020304" pitchFamily="18" charset="0"/>
                <a:cs typeface="Times New Roman" panose="02020603050405020304" pitchFamily="18" charset="0"/>
              </a:rPr>
              <a:t>	</a:t>
            </a:r>
            <a:endParaRPr lang="ru-RU" sz="1700" dirty="0">
              <a:effectLst/>
              <a:ea typeface="Calibri" panose="020F0502020204030204" pitchFamily="34" charset="0"/>
              <a:cs typeface="Times New Roman" panose="02020603050405020304" pitchFamily="18" charset="0"/>
            </a:endParaRPr>
          </a:p>
        </p:txBody>
      </p:sp>
      <p:pic>
        <p:nvPicPr>
          <p:cNvPr id="4" name="12.4">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11445240" y="304800"/>
            <a:ext cx="609600" cy="609600"/>
          </a:xfrm>
          <a:prstGeom prst="rect">
            <a:avLst/>
          </a:prstGeom>
        </p:spPr>
      </p:pic>
    </p:spTree>
    <p:extLst>
      <p:ext uri="{BB962C8B-B14F-4D97-AF65-F5344CB8AC3E}">
        <p14:creationId xmlns:p14="http://schemas.microsoft.com/office/powerpoint/2010/main" val="29334715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13899"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93692" y="228600"/>
            <a:ext cx="9692640" cy="492617"/>
          </a:xfrm>
        </p:spPr>
        <p:txBody>
          <a:bodyPr>
            <a:normAutofit/>
          </a:bodyPr>
          <a:lstStyle/>
          <a:p>
            <a:pPr algn="r"/>
            <a:r>
              <a:rPr lang="uz-Cyrl-UZ" sz="2000" b="1" dirty="0"/>
              <a:t>Сарф ўлчагичлар</a:t>
            </a:r>
          </a:p>
        </p:txBody>
      </p:sp>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5</a:t>
            </a:fld>
            <a:endParaRPr lang="en-US" dirty="0"/>
          </a:p>
        </p:txBody>
      </p:sp>
      <p:sp>
        <p:nvSpPr>
          <p:cNvPr id="14" name="Rectangle 8"/>
          <p:cNvSpPr>
            <a:spLocks noGrp="1" noChangeArrowheads="1"/>
          </p:cNvSpPr>
          <p:nvPr>
            <p:ph idx="1"/>
          </p:nvPr>
        </p:nvSpPr>
        <p:spPr bwMode="auto">
          <a:xfrm>
            <a:off x="380812" y="949816"/>
            <a:ext cx="10805520" cy="37764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49263"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0" algn="just">
              <a:buNone/>
            </a:pPr>
            <a:r>
              <a:rPr lang="uz-Cyrl-UZ" dirty="0" smtClean="0">
                <a:latin typeface="+mn-lt"/>
              </a:rPr>
              <a:t>	Торайтириш </a:t>
            </a:r>
            <a:r>
              <a:rPr lang="uz-Cyrl-UZ" dirty="0">
                <a:latin typeface="+mn-lt"/>
              </a:rPr>
              <a:t>қурилмасининг бундай шаклида, чиқиш диффузори мавжудлиги туфайли, босим сарфи диафрагма ва соплодаги босим сарфига нисбатан анча кам, </a:t>
            </a:r>
            <a:r>
              <a:rPr lang="uz-Cyrl-UZ" b="1" i="1" dirty="0">
                <a:latin typeface="+mn-lt"/>
              </a:rPr>
              <a:t>Р</a:t>
            </a:r>
            <a:r>
              <a:rPr lang="uz-Cyrl-UZ" b="1" baseline="-25000" dirty="0">
                <a:latin typeface="+mn-lt"/>
              </a:rPr>
              <a:t>1</a:t>
            </a:r>
            <a:r>
              <a:rPr lang="uz-Cyrl-UZ" dirty="0">
                <a:latin typeface="+mn-lt"/>
              </a:rPr>
              <a:t> ва </a:t>
            </a:r>
            <a:r>
              <a:rPr lang="uz-Cyrl-UZ" b="1" i="1" dirty="0">
                <a:latin typeface="+mn-lt"/>
              </a:rPr>
              <a:t>Р</a:t>
            </a:r>
            <a:r>
              <a:rPr lang="uz-Cyrl-UZ" b="1" baseline="-25000" dirty="0">
                <a:latin typeface="+mn-lt"/>
              </a:rPr>
              <a:t>2</a:t>
            </a:r>
            <a:r>
              <a:rPr lang="uz-Cyrl-UZ" dirty="0">
                <a:latin typeface="+mn-lt"/>
              </a:rPr>
              <a:t> босимлар Вентури соплосининг ички бўшлиғи билан айлана бўйича жойлашган тешиклар орқали боғланган ҳалқа камералар ёрдамида ўлчанади.</a:t>
            </a:r>
            <a:endParaRPr lang="ru-RU" dirty="0">
              <a:latin typeface="+mn-lt"/>
            </a:endParaRPr>
          </a:p>
          <a:p>
            <a:pPr indent="0" algn="just">
              <a:buNone/>
            </a:pPr>
            <a:r>
              <a:rPr lang="uz-Cyrl-UZ" dirty="0" smtClean="0">
                <a:latin typeface="+mn-lt"/>
              </a:rPr>
              <a:t>	Торайтириш </a:t>
            </a:r>
            <a:r>
              <a:rPr lang="uz-Cyrl-UZ" dirty="0">
                <a:latin typeface="+mn-lt"/>
              </a:rPr>
              <a:t>қурилмалари вужудга келтирган босимлар фарқи орқали модда сарфини ўлчаш принципи ва уларнинг асосий тенгламалари торайтириш қурилмаларининг барча турлари учун бир хил. Фақат бу тенгламалардаги тажриба орқали аниқланадиган баъзи коэффициентлар бир-бирларидан фарқ қилади. Трубопроводда иккита кесимни танлаймиз:</a:t>
            </a:r>
            <a:r>
              <a:rPr lang="uz-Cyrl-UZ" i="1" dirty="0">
                <a:latin typeface="+mn-lt"/>
              </a:rPr>
              <a:t> I—I</a:t>
            </a:r>
            <a:r>
              <a:rPr lang="uz-Cyrl-UZ" dirty="0">
                <a:latin typeface="+mn-lt"/>
              </a:rPr>
              <a:t> кесимда торайтириш қурилмасининг таъсири йўк.</a:t>
            </a:r>
            <a:r>
              <a:rPr lang="uz-Cyrl-UZ" i="1" dirty="0">
                <a:latin typeface="+mn-lt"/>
              </a:rPr>
              <a:t> II—II</a:t>
            </a:r>
            <a:r>
              <a:rPr lang="uz-Cyrl-UZ" dirty="0">
                <a:latin typeface="+mn-lt"/>
              </a:rPr>
              <a:t> кесимда (1</a:t>
            </a:r>
            <a:r>
              <a:rPr lang="ru-RU" dirty="0">
                <a:latin typeface="+mn-lt"/>
              </a:rPr>
              <a:t>1</a:t>
            </a:r>
            <a:r>
              <a:rPr lang="uz-Cyrl-UZ" dirty="0">
                <a:latin typeface="+mn-lt"/>
              </a:rPr>
              <a:t>.</a:t>
            </a:r>
            <a:r>
              <a:rPr lang="ru-RU" dirty="0">
                <a:latin typeface="+mn-lt"/>
              </a:rPr>
              <a:t>1</a:t>
            </a:r>
            <a:r>
              <a:rPr lang="uz-Cyrl-UZ" dirty="0">
                <a:latin typeface="+mn-lt"/>
              </a:rPr>
              <a:t>-расм,</a:t>
            </a:r>
            <a:r>
              <a:rPr lang="uz-Cyrl-UZ" i="1" dirty="0">
                <a:latin typeface="+mn-lt"/>
              </a:rPr>
              <a:t> а</a:t>
            </a:r>
            <a:r>
              <a:rPr lang="uz-Cyrl-UZ" dirty="0">
                <a:latin typeface="+mn-lt"/>
              </a:rPr>
              <a:t>) оқим зарраси энг кўп сиқилади. Бу кесимлардаги статик босимлар ўзгармасдир. Сиқилмаган суюқлик capфи ва босимлар фарқи ўртасидаги нисбат ҳамда бу оқим учун энергиянинг сақланиш қонунини ифодаловчи Бернулли тенгламаси оқимнинг узлуксизлиги тенгламасидан аниқланиши мумкин. Агар ишқаланиш кучининг таъсири бўлмаса, горизонтал трубопровод учун бу тенглама қуйидаги шаклга эга </a:t>
            </a:r>
            <a:r>
              <a:rPr lang="uz-Cyrl-UZ" dirty="0" smtClean="0">
                <a:latin typeface="+mn-lt"/>
              </a:rPr>
              <a:t>бўлади.</a:t>
            </a:r>
            <a:endParaRPr lang="ru-RU" dirty="0">
              <a:latin typeface="+mn-lt"/>
            </a:endParaRPr>
          </a:p>
        </p:txBody>
      </p:sp>
      <p:sp>
        <p:nvSpPr>
          <p:cNvPr id="18" name="Rectangle 13"/>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sp>
        <p:nvSpPr>
          <p:cNvPr id="4" name="Rectangle 2"/>
          <p:cNvSpPr>
            <a:spLocks noChangeArrowheads="1"/>
          </p:cNvSpPr>
          <p:nvPr/>
        </p:nvSpPr>
        <p:spPr bwMode="auto">
          <a:xfrm>
            <a:off x="4739425" y="493068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7"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pic>
        <p:nvPicPr>
          <p:cNvPr id="6" name="12.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45240" y="170108"/>
            <a:ext cx="609600" cy="609600"/>
          </a:xfrm>
          <a:prstGeom prst="rect">
            <a:avLst/>
          </a:prstGeom>
        </p:spPr>
      </p:pic>
    </p:spTree>
    <p:extLst>
      <p:ext uri="{BB962C8B-B14F-4D97-AF65-F5344CB8AC3E}">
        <p14:creationId xmlns:p14="http://schemas.microsoft.com/office/powerpoint/2010/main" val="36477233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4144"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93692" y="228600"/>
            <a:ext cx="9692640" cy="492617"/>
          </a:xfrm>
        </p:spPr>
        <p:txBody>
          <a:bodyPr>
            <a:normAutofit/>
          </a:bodyPr>
          <a:lstStyle/>
          <a:p>
            <a:pPr algn="r"/>
            <a:r>
              <a:rPr lang="uz-Cyrl-UZ" sz="2000" b="1" dirty="0"/>
              <a:t>Сарф ўлчагичлар</a:t>
            </a:r>
          </a:p>
        </p:txBody>
      </p:sp>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6</a:t>
            </a:fld>
            <a:endParaRPr lang="en-US" dirty="0"/>
          </a:p>
        </p:txBody>
      </p:sp>
      <p:sp>
        <p:nvSpPr>
          <p:cNvPr id="14" name="Rectangle 8"/>
          <p:cNvSpPr>
            <a:spLocks noGrp="1" noChangeArrowheads="1"/>
          </p:cNvSpPr>
          <p:nvPr>
            <p:ph idx="1"/>
          </p:nvPr>
        </p:nvSpPr>
        <p:spPr bwMode="auto">
          <a:xfrm>
            <a:off x="380812" y="818242"/>
            <a:ext cx="10805520" cy="37764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49263"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0" algn="just">
              <a:buNone/>
            </a:pPr>
            <a:r>
              <a:rPr lang="uz-Cyrl-UZ" dirty="0" smtClean="0">
                <a:latin typeface="+mn-lt"/>
              </a:rPr>
              <a:t>	Демак</a:t>
            </a:r>
            <a:r>
              <a:rPr lang="uz-Cyrl-UZ" dirty="0">
                <a:latin typeface="+mn-lt"/>
              </a:rPr>
              <a:t>, газ ва буғ сарфини ҳисоблаш формулалари суюқлик сарфини ҳисоблаш формуласидан </a:t>
            </a:r>
            <a:r>
              <a:rPr lang="ru-RU" dirty="0">
                <a:latin typeface="+mn-lt"/>
              </a:rPr>
              <a:t>ε</a:t>
            </a:r>
            <a:r>
              <a:rPr lang="uz-Cyrl-UZ" dirty="0">
                <a:latin typeface="+mn-lt"/>
              </a:rPr>
              <a:t> коэффициентининг мавжудлиги билан фарқ қилади. Агар </a:t>
            </a:r>
            <a:r>
              <a:rPr lang="ru-RU" dirty="0">
                <a:latin typeface="+mn-lt"/>
              </a:rPr>
              <a:t>ε</a:t>
            </a:r>
            <a:r>
              <a:rPr lang="uz-Cyrl-UZ" dirty="0">
                <a:latin typeface="+mn-lt"/>
              </a:rPr>
              <a:t> = l бўлса, бу формулаларни сиқилмайдиган суюқликлар учун ҳам қўллаш мумкин. Ҳисоблашни қулайлаштириш учун торайтириш қурилмаси тешигининг юзи ўрнига унинг диаметри олинади. </a:t>
            </a:r>
            <a:endParaRPr lang="ru-RU" dirty="0">
              <a:latin typeface="+mn-lt"/>
            </a:endParaRPr>
          </a:p>
          <a:p>
            <a:pPr indent="0" algn="just">
              <a:buNone/>
            </a:pPr>
            <a:r>
              <a:rPr lang="uz-Cyrl-UZ" dirty="0" smtClean="0">
                <a:latin typeface="+mn-lt"/>
              </a:rPr>
              <a:t>	Синалган </a:t>
            </a:r>
            <a:r>
              <a:rPr lang="uz-Cyrl-UZ" dirty="0">
                <a:latin typeface="+mn-lt"/>
              </a:rPr>
              <a:t>махсус торайтирувчи қурилмалар ичида иккиланган диафрагмалар, чорак доирали профилли соплолар ва иккиланган конусли диафрагмалар яхши натижа беради</a:t>
            </a:r>
            <a:endParaRPr lang="ru-RU" dirty="0">
              <a:latin typeface="+mn-lt"/>
            </a:endParaRPr>
          </a:p>
          <a:p>
            <a:pPr indent="0" algn="just">
              <a:buNone/>
            </a:pPr>
            <a:r>
              <a:rPr lang="uz-Cyrl-UZ" dirty="0" smtClean="0">
                <a:latin typeface="+mn-lt"/>
              </a:rPr>
              <a:t>	Ифлослашган </a:t>
            </a:r>
            <a:r>
              <a:rPr lang="uz-Cyrl-UZ" dirty="0">
                <a:latin typeface="+mn-lt"/>
              </a:rPr>
              <a:t>суюқликларнинг ва, айниқса, газларнинг сар­фини ўлчашда горизонтал ёки оғма трубопроводлардан стан­дарт диафрагмаларда чўкиндилар пайдо бўлиши мумкин. Шу сабабли бундай оқимлар учун торайтирувчи қурилмалар сифатида сегмент диафрагмалардан фойдаланилади.</a:t>
            </a:r>
            <a:endParaRPr lang="ru-RU" dirty="0">
              <a:latin typeface="+mn-lt"/>
            </a:endParaRPr>
          </a:p>
          <a:p>
            <a:pPr indent="0" algn="just">
              <a:buNone/>
            </a:pPr>
            <a:r>
              <a:rPr lang="uz-Cyrl-UZ" dirty="0" smtClean="0">
                <a:latin typeface="+mn-lt"/>
              </a:rPr>
              <a:t>	Газлар </a:t>
            </a:r>
            <a:r>
              <a:rPr lang="uz-Cyrl-UZ" dirty="0">
                <a:latin typeface="+mn-lt"/>
              </a:rPr>
              <a:t>ажралиши мумкин бўлган суюқликлар сарфини ўлчашда ҳам сегмент диафрагмалардан фойдаланиш мумкин, аммо уларда газ оқиб чиқиш тешиклари труба кесимининг юқори қисмида жойлашган бўлиши лозим.</a:t>
            </a:r>
            <a:endParaRPr lang="ru-RU" dirty="0">
              <a:latin typeface="+mn-lt"/>
            </a:endParaRPr>
          </a:p>
        </p:txBody>
      </p:sp>
      <p:sp>
        <p:nvSpPr>
          <p:cNvPr id="18" name="Rectangle 13"/>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sp>
        <p:nvSpPr>
          <p:cNvPr id="4" name="Rectangle 2"/>
          <p:cNvSpPr>
            <a:spLocks noChangeArrowheads="1"/>
          </p:cNvSpPr>
          <p:nvPr/>
        </p:nvSpPr>
        <p:spPr bwMode="auto">
          <a:xfrm>
            <a:off x="4739425" y="493068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7"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pic>
        <p:nvPicPr>
          <p:cNvPr id="6" name="12.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45240" y="170108"/>
            <a:ext cx="609600" cy="609600"/>
          </a:xfrm>
          <a:prstGeom prst="rect">
            <a:avLst/>
          </a:prstGeom>
        </p:spPr>
      </p:pic>
    </p:spTree>
    <p:extLst>
      <p:ext uri="{BB962C8B-B14F-4D97-AF65-F5344CB8AC3E}">
        <p14:creationId xmlns:p14="http://schemas.microsoft.com/office/powerpoint/2010/main" val="24351235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113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93692" y="228600"/>
            <a:ext cx="9692640" cy="492617"/>
          </a:xfrm>
        </p:spPr>
        <p:txBody>
          <a:bodyPr>
            <a:normAutofit/>
          </a:bodyPr>
          <a:lstStyle/>
          <a:p>
            <a:pPr algn="r"/>
            <a:r>
              <a:rPr lang="uz-Cyrl-UZ" sz="2000" b="1" dirty="0"/>
              <a:t>Сарф ўлчагичлар</a:t>
            </a:r>
          </a:p>
        </p:txBody>
      </p:sp>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7</a:t>
            </a:fld>
            <a:endParaRPr lang="en-US" dirty="0"/>
          </a:p>
        </p:txBody>
      </p:sp>
      <p:sp>
        <p:nvSpPr>
          <p:cNvPr id="14" name="Rectangle 8"/>
          <p:cNvSpPr>
            <a:spLocks noGrp="1" noChangeArrowheads="1"/>
          </p:cNvSpPr>
          <p:nvPr>
            <p:ph idx="1"/>
          </p:nvPr>
        </p:nvSpPr>
        <p:spPr bwMode="auto">
          <a:xfrm>
            <a:off x="380812" y="909884"/>
            <a:ext cx="10805520" cy="6186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49263"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0" algn="just">
              <a:buNone/>
            </a:pPr>
            <a:r>
              <a:rPr lang="uz-Cyrl-UZ" dirty="0" smtClean="0">
                <a:latin typeface="+mn-lt"/>
              </a:rPr>
              <a:t>	Босимлар </a:t>
            </a:r>
            <a:r>
              <a:rPr lang="uz-Cyrl-UZ" dirty="0">
                <a:latin typeface="+mn-lt"/>
              </a:rPr>
              <a:t>фарқи ўзгарувчан сарф ўлчагичлар қуйидаги асосий афзалликлари сабабли ғоятда кенг қўлланилади:</a:t>
            </a:r>
            <a:endParaRPr lang="ru-RU" dirty="0">
              <a:latin typeface="+mn-lt"/>
            </a:endParaRPr>
          </a:p>
        </p:txBody>
      </p:sp>
      <p:sp>
        <p:nvSpPr>
          <p:cNvPr id="18" name="Rectangle 13"/>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sp>
        <p:nvSpPr>
          <p:cNvPr id="4" name="Rectangle 2"/>
          <p:cNvSpPr>
            <a:spLocks noChangeArrowheads="1"/>
          </p:cNvSpPr>
          <p:nvPr/>
        </p:nvSpPr>
        <p:spPr bwMode="auto">
          <a:xfrm>
            <a:off x="4739425" y="493068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7"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6" name="Схема 5"/>
          <p:cNvGraphicFramePr/>
          <p:nvPr>
            <p:extLst>
              <p:ext uri="{D42A27DB-BD31-4B8C-83A1-F6EECF244321}">
                <p14:modId xmlns:p14="http://schemas.microsoft.com/office/powerpoint/2010/main" val="659311059"/>
              </p:ext>
            </p:extLst>
          </p:nvPr>
        </p:nvGraphicFramePr>
        <p:xfrm>
          <a:off x="675425" y="1631100"/>
          <a:ext cx="10510907" cy="504110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8" name="12.7">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445240" y="127714"/>
            <a:ext cx="609600" cy="609600"/>
          </a:xfrm>
          <a:prstGeom prst="rect">
            <a:avLst/>
          </a:prstGeom>
        </p:spPr>
      </p:pic>
    </p:spTree>
    <p:extLst>
      <p:ext uri="{BB962C8B-B14F-4D97-AF65-F5344CB8AC3E}">
        <p14:creationId xmlns:p14="http://schemas.microsoft.com/office/powerpoint/2010/main" val="70468751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61909" fill="hold"/>
                                        <p:tgtEl>
                                          <p:spTgt spid="8"/>
                                        </p:tgtEl>
                                      </p:cBhvr>
                                    </p:cmd>
                                  </p:childTnLst>
                                </p:cTn>
                              </p:par>
                            </p:childTnLst>
                          </p:cTn>
                        </p:par>
                      </p:childTnLst>
                    </p:cTn>
                  </p:par>
                </p:childTnLst>
              </p:cTn>
              <p:nextCondLst>
                <p:cond evt="onClick" delay="0">
                  <p:tgtEl>
                    <p:spTgt spid="8"/>
                  </p:tgtEl>
                </p:cond>
              </p:nextCondLst>
            </p:seq>
            <p:audio>
              <p:cMediaNode vol="80000">
                <p:cTn id="7" fill="hold" display="0">
                  <p:stCondLst>
                    <p:cond delay="indefinite"/>
                  </p:stCondLst>
                  <p:endCondLst>
                    <p:cond evt="onStopAudio" delay="0">
                      <p:tgtEl>
                        <p:sldTgt/>
                      </p:tgtEl>
                    </p:cond>
                  </p:endCondLst>
                </p:cTn>
                <p:tgtEl>
                  <p:spTgt spid="8"/>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93692" y="228600"/>
            <a:ext cx="9692640" cy="492617"/>
          </a:xfrm>
        </p:spPr>
        <p:txBody>
          <a:bodyPr>
            <a:normAutofit/>
          </a:bodyPr>
          <a:lstStyle/>
          <a:p>
            <a:pPr algn="r"/>
            <a:r>
              <a:rPr lang="uz-Cyrl-UZ" sz="2000" b="1" dirty="0"/>
              <a:t>Босим фарқлари ўзгармас сарф </a:t>
            </a:r>
            <a:r>
              <a:rPr lang="uz-Cyrl-UZ" sz="2000" b="1" dirty="0" smtClean="0"/>
              <a:t>ўлчагичлар</a:t>
            </a:r>
            <a:endParaRPr lang="ru-RU" sz="2000" dirty="0"/>
          </a:p>
        </p:txBody>
      </p:sp>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8</a:t>
            </a:fld>
            <a:endParaRPr lang="en-US" dirty="0"/>
          </a:p>
        </p:txBody>
      </p:sp>
      <p:sp>
        <p:nvSpPr>
          <p:cNvPr id="14" name="Rectangle 8"/>
          <p:cNvSpPr>
            <a:spLocks noGrp="1" noChangeArrowheads="1"/>
          </p:cNvSpPr>
          <p:nvPr>
            <p:ph idx="1"/>
          </p:nvPr>
        </p:nvSpPr>
        <p:spPr bwMode="auto">
          <a:xfrm>
            <a:off x="90295" y="949816"/>
            <a:ext cx="8466974" cy="45658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49263"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0" algn="just">
              <a:buNone/>
            </a:pPr>
            <a:r>
              <a:rPr lang="uz-Cyrl-UZ" dirty="0" smtClean="0">
                <a:latin typeface="+mn-lt"/>
              </a:rPr>
              <a:t>	Босим </a:t>
            </a:r>
            <a:r>
              <a:rPr lang="uz-Cyrl-UZ" dirty="0">
                <a:latin typeface="+mn-lt"/>
              </a:rPr>
              <a:t>фарқлари ўзгармас сарф ўлчагичлар — ротаметрлар лабораторияларда ва саноатда кенг ишлатилиб, тоза ҳамда бир оз ифлосланган бир жинсли суюқлик ва газларнинг сар­фини ўлчашга мўлжалланган</a:t>
            </a:r>
            <a:r>
              <a:rPr lang="uz-Cyrl-UZ" dirty="0" smtClean="0">
                <a:latin typeface="+mn-lt"/>
              </a:rPr>
              <a:t>.</a:t>
            </a:r>
          </a:p>
          <a:p>
            <a:pPr indent="0" algn="just">
              <a:buNone/>
            </a:pPr>
            <a:r>
              <a:rPr lang="uz-Cyrl-UZ" dirty="0" smtClean="0">
                <a:latin typeface="+mn-lt"/>
              </a:rPr>
              <a:t>	Асбобнинг </a:t>
            </a:r>
            <a:r>
              <a:rPr lang="uz-Cyrl-UZ" dirty="0">
                <a:latin typeface="+mn-lt"/>
              </a:rPr>
              <a:t>ишлаш принципи ўлчанаётган муҳит оқимининг пастдан юкорига ўтишида конуссимон найча ичига жойлашган қалқовичнинг вертикал силжишига асосланган. Қалқовичнинг ҳолати ўзгариши билан қалқович ва конуссимон найчанинг ички деворлари орасидаги ўтиш кесими ўзгаради, натижада ўтиш кесимидаги оқимнинг тезлиги ҳам ўзгаради. Босимлар фарқи қалқович кўндаланг кесими юзининг бирлигидаги массага тенглашгунча у ҳаракатда бўлади. Берилган муҳитнинг ҳар бир сарф катталигига қалқовичнинг муайян ҳолати мос келади. Ротаметрлар босим фарқи ўзгарувчан сарф ўлчагичларга нисбатан бир қатор афзалликларга эга: ротаметрларнинг шкалалари тенг бўлинмали бўлиб, унча катта бўлмаган сарфларни ўлчашга имкон беради; босимнинг йўқолиши кичик ва у сарф катталигига боғлиқ эмас, ротаметр­ларнинг ўлчаш диапозони катта</a:t>
            </a:r>
            <a:endParaRPr lang="ru-RU" dirty="0">
              <a:latin typeface="+mn-lt"/>
            </a:endParaRPr>
          </a:p>
        </p:txBody>
      </p:sp>
      <p:sp>
        <p:nvSpPr>
          <p:cNvPr id="18" name="Rectangle 13"/>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sp>
        <p:nvSpPr>
          <p:cNvPr id="4" name="Rectangle 2"/>
          <p:cNvSpPr>
            <a:spLocks noChangeArrowheads="1"/>
          </p:cNvSpPr>
          <p:nvPr/>
        </p:nvSpPr>
        <p:spPr bwMode="auto">
          <a:xfrm>
            <a:off x="4739425" y="493068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7"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9" name="Rectangle 5"/>
          <p:cNvSpPr>
            <a:spLocks noChangeArrowheads="1"/>
          </p:cNvSpPr>
          <p:nvPr/>
        </p:nvSpPr>
        <p:spPr bwMode="auto">
          <a:xfrm>
            <a:off x="4906851" y="4863071"/>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0" name="Объект 9"/>
          <p:cNvGraphicFramePr>
            <a:graphicFrameLocks noChangeAspect="1"/>
          </p:cNvGraphicFramePr>
          <p:nvPr>
            <p:extLst>
              <p:ext uri="{D42A27DB-BD31-4B8C-83A1-F6EECF244321}">
                <p14:modId xmlns:p14="http://schemas.microsoft.com/office/powerpoint/2010/main" val="2157199200"/>
              </p:ext>
            </p:extLst>
          </p:nvPr>
        </p:nvGraphicFramePr>
        <p:xfrm>
          <a:off x="3343122" y="5725618"/>
          <a:ext cx="2336461" cy="898639"/>
        </p:xfrm>
        <a:graphic>
          <a:graphicData uri="http://schemas.openxmlformats.org/presentationml/2006/ole">
            <mc:AlternateContent xmlns:mc="http://schemas.openxmlformats.org/markup-compatibility/2006">
              <mc:Choice xmlns:v="urn:schemas-microsoft-com:vml" Requires="v">
                <p:oleObj spid="_x0000_s6153" name="Формула" r:id="rId5" imgW="1143000" imgH="431800" progId="Equation.3">
                  <p:embed/>
                </p:oleObj>
              </mc:Choice>
              <mc:Fallback>
                <p:oleObj name="Формула" r:id="rId5" imgW="1143000" imgH="431800" progId="Equation.3">
                  <p:embed/>
                  <p:pic>
                    <p:nvPicPr>
                      <p:cNvPr id="0" name="Object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343122" y="5725618"/>
                        <a:ext cx="2336461" cy="898639"/>
                      </a:xfrm>
                      <a:prstGeom prst="rect">
                        <a:avLst/>
                      </a:prstGeom>
                      <a:noFill/>
                    </p:spPr>
                  </p:pic>
                </p:oleObj>
              </mc:Fallback>
            </mc:AlternateContent>
          </a:graphicData>
        </a:graphic>
      </p:graphicFrame>
      <p:pic>
        <p:nvPicPr>
          <p:cNvPr id="15" name="Рисунок 14"/>
          <p:cNvPicPr/>
          <p:nvPr/>
        </p:nvPicPr>
        <p:blipFill>
          <a:blip r:embed="rId7">
            <a:lum bright="6000"/>
            <a:extLst>
              <a:ext uri="{28A0092B-C50C-407E-A947-70E740481C1C}">
                <a14:useLocalDpi xmlns:a14="http://schemas.microsoft.com/office/drawing/2010/main" val="0"/>
              </a:ext>
            </a:extLst>
          </a:blip>
          <a:srcRect/>
          <a:stretch>
            <a:fillRect/>
          </a:stretch>
        </p:blipFill>
        <p:spPr bwMode="auto">
          <a:xfrm>
            <a:off x="9110387" y="949816"/>
            <a:ext cx="1810898" cy="4467978"/>
          </a:xfrm>
          <a:prstGeom prst="rect">
            <a:avLst/>
          </a:prstGeom>
          <a:noFill/>
          <a:ln>
            <a:noFill/>
          </a:ln>
        </p:spPr>
      </p:pic>
      <p:pic>
        <p:nvPicPr>
          <p:cNvPr id="6" name="12.8">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11445240" y="170108"/>
            <a:ext cx="609600" cy="609600"/>
          </a:xfrm>
          <a:prstGeom prst="rect">
            <a:avLst/>
          </a:prstGeom>
        </p:spPr>
      </p:pic>
    </p:spTree>
    <p:extLst>
      <p:ext uri="{BB962C8B-B14F-4D97-AF65-F5344CB8AC3E}">
        <p14:creationId xmlns:p14="http://schemas.microsoft.com/office/powerpoint/2010/main" val="794651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218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93692" y="228600"/>
            <a:ext cx="9692640" cy="492617"/>
          </a:xfrm>
        </p:spPr>
        <p:txBody>
          <a:bodyPr>
            <a:normAutofit/>
          </a:bodyPr>
          <a:lstStyle/>
          <a:p>
            <a:pPr algn="r"/>
            <a:r>
              <a:rPr lang="uz-Cyrl-UZ" sz="2000" b="1" dirty="0"/>
              <a:t>Босим фарқлари ўзгармас сарф </a:t>
            </a:r>
            <a:r>
              <a:rPr lang="uz-Cyrl-UZ" sz="2000" b="1" dirty="0" smtClean="0"/>
              <a:t>ўлчагичлар</a:t>
            </a:r>
            <a:endParaRPr lang="ru-RU" sz="2000" dirty="0"/>
          </a:p>
        </p:txBody>
      </p:sp>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9</a:t>
            </a:fld>
            <a:endParaRPr lang="en-US" dirty="0"/>
          </a:p>
        </p:txBody>
      </p:sp>
      <p:sp>
        <p:nvSpPr>
          <p:cNvPr id="14" name="Rectangle 8"/>
          <p:cNvSpPr>
            <a:spLocks noGrp="1" noChangeArrowheads="1"/>
          </p:cNvSpPr>
          <p:nvPr>
            <p:ph idx="1"/>
          </p:nvPr>
        </p:nvSpPr>
        <p:spPr bwMode="auto">
          <a:xfrm>
            <a:off x="74152" y="2211259"/>
            <a:ext cx="8466974" cy="27238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49263"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0" algn="just">
              <a:buNone/>
            </a:pPr>
            <a:r>
              <a:rPr lang="uz-Cyrl-UZ" dirty="0" smtClean="0">
                <a:latin typeface="+mn-lt"/>
              </a:rPr>
              <a:t>	Ротаметрларнинг </a:t>
            </a:r>
            <a:r>
              <a:rPr lang="uz-Cyrl-UZ" dirty="0">
                <a:latin typeface="+mn-lt"/>
              </a:rPr>
              <a:t>сарф коэффициент </a:t>
            </a:r>
            <a:r>
              <a:rPr lang="ru-RU" dirty="0">
                <a:latin typeface="+mn-lt"/>
              </a:rPr>
              <a:t>α</a:t>
            </a:r>
            <a:r>
              <a:rPr lang="uz-Cyrl-UZ" dirty="0">
                <a:latin typeface="+mn-lt"/>
              </a:rPr>
              <a:t> ни аналитик усулда аниқлаш қийин бўлган бир қатор катталикларга боғлиқ. Шунинг учун ҳар бир ротаметр тажриба йўли билан даражаланади. Сарф тенгламасига кирган барча катталиклар даражаланиш шартларига мувофиқ бўлгандагина шкаланинг бу тарзда даражаланиши аниқ бўлади. Қалқовичдинг устки қисми қия кесиклар тарзида ишланади, шу сабабли қалқович вер­тикал ўқ атрофида айланади (11.2- расм). Қалқович найча ичида унинг деворларига тегмай айланади, бунда унинг сезгирлиги ошади.</a:t>
            </a:r>
            <a:endParaRPr lang="ru-RU" dirty="0">
              <a:latin typeface="+mn-lt"/>
            </a:endParaRPr>
          </a:p>
          <a:p>
            <a:pPr indent="0" algn="just">
              <a:buNone/>
            </a:pPr>
            <a:r>
              <a:rPr lang="uz-Cyrl-UZ" dirty="0" smtClean="0">
                <a:latin typeface="+mn-lt"/>
              </a:rPr>
              <a:t>	</a:t>
            </a:r>
            <a:endParaRPr lang="ru-RU" dirty="0">
              <a:latin typeface="+mn-lt"/>
            </a:endParaRPr>
          </a:p>
        </p:txBody>
      </p:sp>
      <p:sp>
        <p:nvSpPr>
          <p:cNvPr id="18" name="Rectangle 13"/>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sp>
        <p:nvSpPr>
          <p:cNvPr id="4" name="Rectangle 2"/>
          <p:cNvSpPr>
            <a:spLocks noChangeArrowheads="1"/>
          </p:cNvSpPr>
          <p:nvPr/>
        </p:nvSpPr>
        <p:spPr bwMode="auto">
          <a:xfrm>
            <a:off x="4739425" y="493068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7"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9" name="Rectangle 5"/>
          <p:cNvSpPr>
            <a:spLocks noChangeArrowheads="1"/>
          </p:cNvSpPr>
          <p:nvPr/>
        </p:nvSpPr>
        <p:spPr bwMode="auto">
          <a:xfrm>
            <a:off x="4906851" y="4863071"/>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6" name="Rectangle 2"/>
          <p:cNvSpPr>
            <a:spLocks noChangeArrowheads="1"/>
          </p:cNvSpPr>
          <p:nvPr/>
        </p:nvSpPr>
        <p:spPr bwMode="auto">
          <a:xfrm>
            <a:off x="8920961" y="949816"/>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8" name="Объект 7"/>
          <p:cNvGraphicFramePr>
            <a:graphicFrameLocks noChangeAspect="1"/>
          </p:cNvGraphicFramePr>
          <p:nvPr>
            <p:extLst>
              <p:ext uri="{D42A27DB-BD31-4B8C-83A1-F6EECF244321}">
                <p14:modId xmlns:p14="http://schemas.microsoft.com/office/powerpoint/2010/main" val="3415390850"/>
              </p:ext>
            </p:extLst>
          </p:nvPr>
        </p:nvGraphicFramePr>
        <p:xfrm>
          <a:off x="8920961" y="949816"/>
          <a:ext cx="1733550" cy="4523705"/>
        </p:xfrm>
        <a:graphic>
          <a:graphicData uri="http://schemas.openxmlformats.org/presentationml/2006/ole">
            <mc:AlternateContent xmlns:mc="http://schemas.openxmlformats.org/markup-compatibility/2006">
              <mc:Choice xmlns:v="urn:schemas-microsoft-com:vml" Requires="v">
                <p:oleObj spid="_x0000_s9222" name="Picture" r:id="rId5" imgW="1731711" imgH="5337116" progId="Word.Picture.8">
                  <p:embed/>
                </p:oleObj>
              </mc:Choice>
              <mc:Fallback>
                <p:oleObj name="Picture" r:id="rId5" imgW="1731711" imgH="5337116" progId="Word.Picture.8">
                  <p:embed/>
                  <p:pic>
                    <p:nvPicPr>
                      <p:cNvPr id="0" name="Object 1"/>
                      <p:cNvPicPr>
                        <a:picLocks noChangeAspect="1" noChangeArrowheads="1"/>
                      </p:cNvPicPr>
                      <p:nvPr/>
                    </p:nvPicPr>
                    <p:blipFill>
                      <a:blip r:embed="rId6">
                        <a:lum bright="12000"/>
                        <a:extLst>
                          <a:ext uri="{28A0092B-C50C-407E-A947-70E740481C1C}">
                            <a14:useLocalDpi xmlns:a14="http://schemas.microsoft.com/office/drawing/2010/main" val="0"/>
                          </a:ext>
                        </a:extLst>
                      </a:blip>
                      <a:srcRect/>
                      <a:stretch>
                        <a:fillRect/>
                      </a:stretch>
                    </p:blipFill>
                    <p:spPr bwMode="auto">
                      <a:xfrm>
                        <a:off x="8920961" y="949816"/>
                        <a:ext cx="1733550" cy="4523705"/>
                      </a:xfrm>
                      <a:prstGeom prst="rect">
                        <a:avLst/>
                      </a:prstGeom>
                      <a:noFill/>
                    </p:spPr>
                  </p:pic>
                </p:oleObj>
              </mc:Fallback>
            </mc:AlternateContent>
          </a:graphicData>
        </a:graphic>
      </p:graphicFrame>
      <p:graphicFrame>
        <p:nvGraphicFramePr>
          <p:cNvPr id="11" name="Таблица 10"/>
          <p:cNvGraphicFramePr>
            <a:graphicFrameLocks noGrp="1"/>
          </p:cNvGraphicFramePr>
          <p:nvPr>
            <p:extLst>
              <p:ext uri="{D42A27DB-BD31-4B8C-83A1-F6EECF244321}">
                <p14:modId xmlns:p14="http://schemas.microsoft.com/office/powerpoint/2010/main" val="3146470154"/>
              </p:ext>
            </p:extLst>
          </p:nvPr>
        </p:nvGraphicFramePr>
        <p:xfrm>
          <a:off x="8464829" y="5745662"/>
          <a:ext cx="2813943" cy="736092"/>
        </p:xfrm>
        <a:graphic>
          <a:graphicData uri="http://schemas.openxmlformats.org/drawingml/2006/table">
            <a:tbl>
              <a:tblPr>
                <a:tableStyleId>{5C22544A-7EE6-4342-B048-85BDC9FD1C3A}</a:tableStyleId>
              </a:tblPr>
              <a:tblGrid>
                <a:gridCol w="2813943">
                  <a:extLst>
                    <a:ext uri="{9D8B030D-6E8A-4147-A177-3AD203B41FA5}">
                      <a16:colId xmlns:a16="http://schemas.microsoft.com/office/drawing/2014/main" val="3286767609"/>
                    </a:ext>
                  </a:extLst>
                </a:gridCol>
              </a:tblGrid>
              <a:tr h="717632">
                <a:tc>
                  <a:txBody>
                    <a:bodyPr/>
                    <a:lstStyle/>
                    <a:p>
                      <a:pPr indent="450215" algn="ctr">
                        <a:lnSpc>
                          <a:spcPct val="115000"/>
                        </a:lnSpc>
                        <a:spcAft>
                          <a:spcPts val="0"/>
                        </a:spcAft>
                      </a:pPr>
                      <a:r>
                        <a:rPr lang="uz-Cyrl-UZ" sz="1400" dirty="0">
                          <a:effectLst/>
                        </a:rPr>
                        <a:t>11.3- расмда шиша найчали рота­метрнинг тузилиш схемаси</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tc>
                <a:extLst>
                  <a:ext uri="{0D108BD9-81ED-4DB2-BD59-A6C34878D82A}">
                    <a16:rowId xmlns:a16="http://schemas.microsoft.com/office/drawing/2014/main" val="4095610060"/>
                  </a:ext>
                </a:extLst>
              </a:tr>
            </a:tbl>
          </a:graphicData>
        </a:graphic>
      </p:graphicFrame>
      <p:pic>
        <p:nvPicPr>
          <p:cNvPr id="10" name="12.9">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11445240" y="152401"/>
            <a:ext cx="609600" cy="609600"/>
          </a:xfrm>
          <a:prstGeom prst="rect">
            <a:avLst/>
          </a:prstGeom>
        </p:spPr>
      </p:pic>
    </p:spTree>
    <p:extLst>
      <p:ext uri="{BB962C8B-B14F-4D97-AF65-F5344CB8AC3E}">
        <p14:creationId xmlns:p14="http://schemas.microsoft.com/office/powerpoint/2010/main" val="3904924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305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93692" y="228600"/>
            <a:ext cx="9692640" cy="492617"/>
          </a:xfrm>
        </p:spPr>
        <p:txBody>
          <a:bodyPr>
            <a:normAutofit/>
          </a:bodyPr>
          <a:lstStyle/>
          <a:p>
            <a:pPr algn="r"/>
            <a:r>
              <a:rPr lang="uz-Cyrl-UZ" sz="2000" b="1" dirty="0"/>
              <a:t>Босим фарқлари ўзгармас сарф </a:t>
            </a:r>
            <a:r>
              <a:rPr lang="uz-Cyrl-UZ" sz="2000" b="1" dirty="0" smtClean="0"/>
              <a:t>ўлчагичлар</a:t>
            </a:r>
            <a:endParaRPr lang="ru-RU" sz="2000" dirty="0"/>
          </a:p>
        </p:txBody>
      </p:sp>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10</a:t>
            </a:fld>
            <a:endParaRPr lang="en-US" dirty="0"/>
          </a:p>
        </p:txBody>
      </p:sp>
      <p:sp>
        <p:nvSpPr>
          <p:cNvPr id="14" name="Rectangle 8"/>
          <p:cNvSpPr>
            <a:spLocks noGrp="1" noChangeArrowheads="1"/>
          </p:cNvSpPr>
          <p:nvPr>
            <p:ph idx="1"/>
          </p:nvPr>
        </p:nvSpPr>
        <p:spPr bwMode="auto">
          <a:xfrm>
            <a:off x="74152" y="2342833"/>
            <a:ext cx="10988800" cy="24606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49263"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0" algn="just">
              <a:buNone/>
            </a:pPr>
            <a:r>
              <a:rPr lang="uz-Cyrl-UZ" dirty="0" smtClean="0">
                <a:latin typeface="+mn-lt"/>
              </a:rPr>
              <a:t>		Лаборатория </a:t>
            </a:r>
            <a:r>
              <a:rPr lang="uz-Cyrl-UZ" dirty="0">
                <a:latin typeface="+mn-lt"/>
              </a:rPr>
              <a:t>ва саноатда шиша (сарфни жойида ўлчайдиган) ва металл корпусли (кўрсатишларни масофага узатадиган) ротаметрлар чиқарилади. Металл корпусли ротаметр­лар шкаласиз ўлчов асбобидир.</a:t>
            </a:r>
            <a:endParaRPr lang="ru-RU" dirty="0">
              <a:latin typeface="+mn-lt"/>
            </a:endParaRPr>
          </a:p>
          <a:p>
            <a:pPr indent="0" algn="just">
              <a:buNone/>
            </a:pPr>
            <a:r>
              <a:rPr lang="uz-Cyrl-UZ" dirty="0" smtClean="0">
                <a:latin typeface="+mn-lt"/>
              </a:rPr>
              <a:t>	11.3- </a:t>
            </a:r>
            <a:r>
              <a:rPr lang="uz-Cyrl-UZ" dirty="0">
                <a:latin typeface="+mn-lt"/>
              </a:rPr>
              <a:t>расмда шиша найчали рота­метрнинг тузилиш схемаси кўрсатилган. </a:t>
            </a:r>
            <a:r>
              <a:rPr lang="ru-RU" dirty="0" err="1">
                <a:latin typeface="+mn-lt"/>
              </a:rPr>
              <a:t>Бу</a:t>
            </a:r>
            <a:r>
              <a:rPr lang="ru-RU" dirty="0">
                <a:latin typeface="+mn-lt"/>
              </a:rPr>
              <a:t> </a:t>
            </a:r>
            <a:r>
              <a:rPr lang="uz-Cyrl-UZ" dirty="0">
                <a:latin typeface="+mn-lt"/>
              </a:rPr>
              <a:t>асбоб </a:t>
            </a:r>
            <a:r>
              <a:rPr lang="ru-RU" dirty="0">
                <a:latin typeface="+mn-lt"/>
              </a:rPr>
              <a:t>корпус</a:t>
            </a:r>
            <a:r>
              <a:rPr lang="ru-RU" i="1" dirty="0">
                <a:latin typeface="+mn-lt"/>
              </a:rPr>
              <a:t> 5</a:t>
            </a:r>
            <a:r>
              <a:rPr lang="ru-RU" dirty="0">
                <a:latin typeface="+mn-lt"/>
              </a:rPr>
              <a:t> га </a:t>
            </a:r>
            <a:r>
              <a:rPr lang="uz-Cyrl-UZ" dirty="0">
                <a:latin typeface="+mn-lt"/>
              </a:rPr>
              <a:t>устунлар </a:t>
            </a:r>
            <a:r>
              <a:rPr lang="ru-RU" i="1" dirty="0">
                <a:latin typeface="+mn-lt"/>
              </a:rPr>
              <a:t>4</a:t>
            </a:r>
            <a:r>
              <a:rPr lang="ru-RU" dirty="0">
                <a:latin typeface="+mn-lt"/>
              </a:rPr>
              <a:t> </a:t>
            </a:r>
            <a:r>
              <a:rPr lang="uz-Cyrl-UZ" dirty="0">
                <a:latin typeface="+mn-lt"/>
              </a:rPr>
              <a:t>ёрдамида ўрнатилган конуссимон найча </a:t>
            </a:r>
            <a:r>
              <a:rPr lang="ru-RU" dirty="0">
                <a:latin typeface="+mn-lt"/>
              </a:rPr>
              <a:t>2 дан </a:t>
            </a:r>
            <a:r>
              <a:rPr lang="uz-Cyrl-UZ" dirty="0">
                <a:latin typeface="+mn-lt"/>
              </a:rPr>
              <a:t>иборат. Найча ичида пастдан юқорига оқадиган суюқлик ёки газ оқими таъсирида вертикал ҳаракат қилувчи қалқович 1 бор. Асбобнинг шкаласи 3 бевосита найча устида (чизиш йўли билан) даражаланади. Ҳисоблашлар қалқовичнинг устки горизонтал текислиги бўйича олиб борилади.</a:t>
            </a:r>
            <a:endParaRPr lang="ru-RU" dirty="0">
              <a:latin typeface="+mn-lt"/>
            </a:endParaRPr>
          </a:p>
        </p:txBody>
      </p:sp>
      <p:sp>
        <p:nvSpPr>
          <p:cNvPr id="18" name="Rectangle 13"/>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sp>
        <p:nvSpPr>
          <p:cNvPr id="4" name="Rectangle 2"/>
          <p:cNvSpPr>
            <a:spLocks noChangeArrowheads="1"/>
          </p:cNvSpPr>
          <p:nvPr/>
        </p:nvSpPr>
        <p:spPr bwMode="auto">
          <a:xfrm>
            <a:off x="4739425" y="493068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7"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9" name="Rectangle 5"/>
          <p:cNvSpPr>
            <a:spLocks noChangeArrowheads="1"/>
          </p:cNvSpPr>
          <p:nvPr/>
        </p:nvSpPr>
        <p:spPr bwMode="auto">
          <a:xfrm>
            <a:off x="4906851" y="4863071"/>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6" name="Rectangle 2"/>
          <p:cNvSpPr>
            <a:spLocks noChangeArrowheads="1"/>
          </p:cNvSpPr>
          <p:nvPr/>
        </p:nvSpPr>
        <p:spPr bwMode="auto">
          <a:xfrm>
            <a:off x="8920961" y="949816"/>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pic>
        <p:nvPicPr>
          <p:cNvPr id="8" name="12.10">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67478" y="111617"/>
            <a:ext cx="609600" cy="609600"/>
          </a:xfrm>
          <a:prstGeom prst="rect">
            <a:avLst/>
          </a:prstGeom>
        </p:spPr>
      </p:pic>
    </p:spTree>
    <p:extLst>
      <p:ext uri="{BB962C8B-B14F-4D97-AF65-F5344CB8AC3E}">
        <p14:creationId xmlns:p14="http://schemas.microsoft.com/office/powerpoint/2010/main" val="23037259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6789"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8"/>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93692" y="228600"/>
            <a:ext cx="9692640" cy="492617"/>
          </a:xfrm>
        </p:spPr>
        <p:txBody>
          <a:bodyPr>
            <a:normAutofit/>
          </a:bodyPr>
          <a:lstStyle/>
          <a:p>
            <a:pPr algn="r"/>
            <a:r>
              <a:rPr lang="uz-Cyrl-UZ" sz="2000" b="1" dirty="0"/>
              <a:t>Босим фарқлари ўзгармас сарф </a:t>
            </a:r>
            <a:r>
              <a:rPr lang="uz-Cyrl-UZ" sz="2000" b="1" dirty="0" smtClean="0"/>
              <a:t>ўлчагичлар</a:t>
            </a:r>
            <a:endParaRPr lang="ru-RU" sz="2000" dirty="0"/>
          </a:p>
        </p:txBody>
      </p:sp>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11</a:t>
            </a:fld>
            <a:endParaRPr lang="en-US" dirty="0"/>
          </a:p>
        </p:txBody>
      </p:sp>
      <p:sp>
        <p:nvSpPr>
          <p:cNvPr id="14" name="Rectangle 8"/>
          <p:cNvSpPr>
            <a:spLocks noGrp="1" noChangeArrowheads="1"/>
          </p:cNvSpPr>
          <p:nvPr>
            <p:ph idx="1"/>
          </p:nvPr>
        </p:nvSpPr>
        <p:spPr bwMode="auto">
          <a:xfrm>
            <a:off x="74152" y="1449513"/>
            <a:ext cx="11014558" cy="42473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49263"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0" algn="just">
              <a:lnSpc>
                <a:spcPct val="100000"/>
              </a:lnSpc>
              <a:buNone/>
            </a:pPr>
            <a:r>
              <a:rPr lang="uz-Cyrl-UZ" dirty="0" smtClean="0">
                <a:latin typeface="+mn-lt"/>
              </a:rPr>
              <a:t>	Шиша </a:t>
            </a:r>
            <a:r>
              <a:rPr lang="uz-Cyrl-UZ" dirty="0">
                <a:latin typeface="+mn-lt"/>
              </a:rPr>
              <a:t>конуссимон найчали рота­метрлар сув бўйича 3000 л/соат ва ҳаво бўйича 40 м</a:t>
            </a:r>
            <a:r>
              <a:rPr lang="uz-Cyrl-UZ" baseline="30000" dirty="0">
                <a:latin typeface="+mn-lt"/>
              </a:rPr>
              <a:t>3</a:t>
            </a:r>
            <a:r>
              <a:rPr lang="uz-Cyrl-UZ" dirty="0">
                <a:latin typeface="+mn-lt"/>
              </a:rPr>
              <a:t>/соат ўлчов чегарасига; 0,6 МПа(6 кгк/см</a:t>
            </a:r>
            <a:r>
              <a:rPr lang="uz-Cyrl-UZ" baseline="30000" dirty="0">
                <a:latin typeface="+mn-lt"/>
              </a:rPr>
              <a:t>2</a:t>
            </a:r>
            <a:r>
              <a:rPr lang="uz-Cyrl-UZ" dirty="0">
                <a:latin typeface="+mn-lt"/>
              </a:rPr>
              <a:t>) гача иш босимига мўлжалланган.</a:t>
            </a:r>
            <a:endParaRPr lang="ru-RU" dirty="0">
              <a:latin typeface="+mn-lt"/>
            </a:endParaRPr>
          </a:p>
          <a:p>
            <a:pPr indent="0" algn="just">
              <a:lnSpc>
                <a:spcPct val="100000"/>
              </a:lnSpc>
              <a:buNone/>
            </a:pPr>
            <a:r>
              <a:rPr lang="uz-Cyrl-UZ" dirty="0">
                <a:latin typeface="+mn-lt"/>
              </a:rPr>
              <a:t>	</a:t>
            </a:r>
            <a:r>
              <a:rPr lang="uz-Cyrl-UZ" dirty="0" smtClean="0">
                <a:latin typeface="+mn-lt"/>
              </a:rPr>
              <a:t>11.3-расмда </a:t>
            </a:r>
            <a:r>
              <a:rPr lang="uz-Cyrl-UZ" dirty="0">
                <a:latin typeface="+mn-lt"/>
              </a:rPr>
              <a:t>кўрсатишларни масофага электр дифферен­циал трансформатор орқали узатадиган ротаметр схемаси келтирилган. </a:t>
            </a:r>
            <a:r>
              <a:rPr lang="ru-RU" dirty="0" err="1">
                <a:latin typeface="+mn-lt"/>
              </a:rPr>
              <a:t>Ротаметрнинг</a:t>
            </a:r>
            <a:r>
              <a:rPr lang="ru-RU" dirty="0">
                <a:latin typeface="+mn-lt"/>
              </a:rPr>
              <a:t> </a:t>
            </a:r>
            <a:r>
              <a:rPr lang="uz-Cyrl-UZ" dirty="0">
                <a:latin typeface="+mn-lt"/>
              </a:rPr>
              <a:t>ўлчаш қисми </a:t>
            </a:r>
            <a:r>
              <a:rPr lang="ru-RU" dirty="0">
                <a:latin typeface="+mn-lt"/>
              </a:rPr>
              <a:t>диафрагма 2 ли цилин­дрик металл корпус 1 дан </a:t>
            </a:r>
            <a:r>
              <a:rPr lang="ru-RU" dirty="0" err="1">
                <a:latin typeface="+mn-lt"/>
              </a:rPr>
              <a:t>иборат</a:t>
            </a:r>
            <a:r>
              <a:rPr lang="ru-RU" dirty="0">
                <a:latin typeface="+mn-lt"/>
              </a:rPr>
              <a:t> (12 х 18 Н9Т </a:t>
            </a:r>
            <a:r>
              <a:rPr lang="ru-RU" dirty="0" err="1">
                <a:latin typeface="+mn-lt"/>
              </a:rPr>
              <a:t>маркали</a:t>
            </a:r>
            <a:r>
              <a:rPr lang="ru-RU" dirty="0">
                <a:latin typeface="+mn-lt"/>
              </a:rPr>
              <a:t> </a:t>
            </a:r>
            <a:r>
              <a:rPr lang="uz-Cyrl-UZ" dirty="0">
                <a:latin typeface="+mn-lt"/>
              </a:rPr>
              <a:t>пўлат).</a:t>
            </a:r>
            <a:endParaRPr lang="ru-RU" dirty="0">
              <a:latin typeface="+mn-lt"/>
            </a:endParaRPr>
          </a:p>
          <a:p>
            <a:pPr indent="0" algn="just">
              <a:lnSpc>
                <a:spcPct val="100000"/>
              </a:lnSpc>
              <a:buNone/>
            </a:pPr>
            <a:r>
              <a:rPr lang="uz-Cyrl-UZ" dirty="0" smtClean="0">
                <a:latin typeface="+mn-lt"/>
              </a:rPr>
              <a:t>	Диафрагма </a:t>
            </a:r>
            <a:r>
              <a:rPr lang="uz-Cyrl-UZ" dirty="0">
                <a:latin typeface="+mn-lt"/>
              </a:rPr>
              <a:t>2 тешигида шток</a:t>
            </a:r>
            <a:r>
              <a:rPr lang="uz-Cyrl-UZ" i="1" dirty="0">
                <a:latin typeface="+mn-lt"/>
              </a:rPr>
              <a:t> 4</a:t>
            </a:r>
            <a:r>
              <a:rPr lang="uz-Cyrl-UZ" dirty="0">
                <a:latin typeface="+mn-lt"/>
              </a:rPr>
              <a:t> га бикир қилиб ўрнатилган конуссимон қалқович 5 ҳаракат қилади. Штокнинг устки қисмида дифференциал трансформаторли ўзгартгичнинг ўзаги 5 ўрнатилган. Ўзак найча</a:t>
            </a:r>
            <a:r>
              <a:rPr lang="uz-Cyrl-UZ" i="1" dirty="0">
                <a:latin typeface="+mn-lt"/>
              </a:rPr>
              <a:t> 6</a:t>
            </a:r>
            <a:r>
              <a:rPr lang="uz-Cyrl-UZ" dirty="0">
                <a:latin typeface="+mn-lt"/>
              </a:rPr>
              <a:t> ичида жойлашган, найча ташқарисида эса ўзгартгичнинг ғалтаги 7 бор.</a:t>
            </a:r>
            <a:endParaRPr lang="ru-RU" dirty="0">
              <a:latin typeface="+mn-lt"/>
            </a:endParaRPr>
          </a:p>
          <a:p>
            <a:pPr indent="0" algn="just">
              <a:lnSpc>
                <a:spcPct val="100000"/>
              </a:lnSpc>
              <a:buNone/>
            </a:pPr>
            <a:r>
              <a:rPr lang="uz-Cyrl-UZ" dirty="0" smtClean="0">
                <a:latin typeface="+mn-lt"/>
              </a:rPr>
              <a:t>	Шкаласиз </a:t>
            </a:r>
            <a:r>
              <a:rPr lang="uz-Cyrl-UZ" dirty="0">
                <a:latin typeface="+mn-lt"/>
              </a:rPr>
              <a:t>ротаметрлар кўрсатувчи ёки қайд қилувчи иккиламчи дифференциал-трансформаторли асбоб таркибида ишлатилади. Ротаметрлар ортиқча иш босими таъсиридаги муҳит сарфини ўлчаш учун (6,27 МПа) чиқарилади. Бу асбоблар каттароқ ортиқча босимларга ҳам мўлжаллаб чиқарилади (ГОСТ 13045 — 81). Бундан ташқари, ўзгармас 0.... </a:t>
            </a:r>
            <a:r>
              <a:rPr lang="ru-RU" dirty="0">
                <a:latin typeface="+mn-lt"/>
              </a:rPr>
              <a:t>5 </a:t>
            </a:r>
            <a:r>
              <a:rPr lang="uz-Cyrl-UZ" dirty="0">
                <a:latin typeface="+mn-lt"/>
              </a:rPr>
              <a:t>мА токли чиқиш сигнали билан ишлайдиган ротаметрлар ҳам мавжуд </a:t>
            </a:r>
            <a:r>
              <a:rPr lang="ru-RU" dirty="0">
                <a:latin typeface="+mn-lt"/>
              </a:rPr>
              <a:t>(ГОСТ 13045 — 81). </a:t>
            </a:r>
            <a:r>
              <a:rPr lang="uz-Cyrl-UZ" dirty="0">
                <a:latin typeface="+mn-lt"/>
              </a:rPr>
              <a:t>Уларнинг сув бўйича ўлчаш чегараси </a:t>
            </a:r>
            <a:r>
              <a:rPr lang="ru-RU" dirty="0">
                <a:latin typeface="+mn-lt"/>
              </a:rPr>
              <a:t>16000 </a:t>
            </a:r>
            <a:r>
              <a:rPr lang="uz-Cyrl-UZ" dirty="0">
                <a:latin typeface="+mn-lt"/>
              </a:rPr>
              <a:t>л/соат.</a:t>
            </a:r>
            <a:endParaRPr lang="ru-RU" dirty="0">
              <a:latin typeface="+mn-lt"/>
            </a:endParaRPr>
          </a:p>
        </p:txBody>
      </p:sp>
      <p:sp>
        <p:nvSpPr>
          <p:cNvPr id="18" name="Rectangle 13"/>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sp>
        <p:nvSpPr>
          <p:cNvPr id="4" name="Rectangle 2"/>
          <p:cNvSpPr>
            <a:spLocks noChangeArrowheads="1"/>
          </p:cNvSpPr>
          <p:nvPr/>
        </p:nvSpPr>
        <p:spPr bwMode="auto">
          <a:xfrm>
            <a:off x="4739425" y="493068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7"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9" name="Rectangle 5"/>
          <p:cNvSpPr>
            <a:spLocks noChangeArrowheads="1"/>
          </p:cNvSpPr>
          <p:nvPr/>
        </p:nvSpPr>
        <p:spPr bwMode="auto">
          <a:xfrm>
            <a:off x="4906851" y="4863071"/>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6" name="Rectangle 2"/>
          <p:cNvSpPr>
            <a:spLocks noChangeArrowheads="1"/>
          </p:cNvSpPr>
          <p:nvPr/>
        </p:nvSpPr>
        <p:spPr bwMode="auto">
          <a:xfrm>
            <a:off x="8920961" y="949816"/>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pic>
        <p:nvPicPr>
          <p:cNvPr id="8" name="12.1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45240" y="111617"/>
            <a:ext cx="609600" cy="609600"/>
          </a:xfrm>
          <a:prstGeom prst="rect">
            <a:avLst/>
          </a:prstGeom>
        </p:spPr>
      </p:pic>
    </p:spTree>
    <p:extLst>
      <p:ext uri="{BB962C8B-B14F-4D97-AF65-F5344CB8AC3E}">
        <p14:creationId xmlns:p14="http://schemas.microsoft.com/office/powerpoint/2010/main" val="22555353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1163"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8"/>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93692" y="228600"/>
            <a:ext cx="9692640" cy="492617"/>
          </a:xfrm>
        </p:spPr>
        <p:txBody>
          <a:bodyPr>
            <a:normAutofit/>
          </a:bodyPr>
          <a:lstStyle/>
          <a:p>
            <a:pPr algn="r"/>
            <a:r>
              <a:rPr lang="uz-Cyrl-UZ" sz="1800" b="1" dirty="0"/>
              <a:t>Ўзгарувчан сатҳли сарф ўлчагичлар</a:t>
            </a:r>
            <a:endParaRPr lang="ru-RU" sz="1800" dirty="0"/>
          </a:p>
        </p:txBody>
      </p:sp>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12</a:t>
            </a:fld>
            <a:endParaRPr lang="en-US" dirty="0"/>
          </a:p>
        </p:txBody>
      </p:sp>
      <p:sp>
        <p:nvSpPr>
          <p:cNvPr id="14" name="Rectangle 8"/>
          <p:cNvSpPr>
            <a:spLocks noGrp="1" noChangeArrowheads="1"/>
          </p:cNvSpPr>
          <p:nvPr>
            <p:ph idx="1"/>
          </p:nvPr>
        </p:nvSpPr>
        <p:spPr bwMode="auto">
          <a:xfrm>
            <a:off x="171774" y="949816"/>
            <a:ext cx="11014558" cy="25312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49263"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0" algn="just">
              <a:lnSpc>
                <a:spcPct val="150000"/>
              </a:lnSpc>
              <a:buNone/>
            </a:pPr>
            <a:r>
              <a:rPr lang="uz-Cyrl-UZ" dirty="0" smtClean="0">
                <a:latin typeface="+mn-lt"/>
              </a:rPr>
              <a:t>	Ўзгарувчан </a:t>
            </a:r>
            <a:r>
              <a:rPr lang="uz-Cyrl-UZ" dirty="0">
                <a:latin typeface="+mn-lt"/>
              </a:rPr>
              <a:t>сатҳли сарф ўлчагичларнинг ишлаш принципи суюқликнинг идиш тубидаги ёки унинг ён деворларидаги тешикдан эркин оқиб чиқишидаги сатҳни ўлчашга асосланган. Бу асбоблар химия саноатида жуда агрессив суюқликлар сарфини ўлчашда, шунингдек, газ билан аралашган пульсланувчи оқим ва суюқликлар сарфини ўлчашда ишлатилади. Ўзгарувчан сатҳли сарф ўлчагичлар барча ҳолларда суюқлик сар­фини атмосфера босимида ўлчайди, шунинг учун бу асбобларнинг ишлатилиши чекланган.</a:t>
            </a:r>
            <a:endParaRPr lang="ru-RU" dirty="0">
              <a:latin typeface="+mn-lt"/>
            </a:endParaRPr>
          </a:p>
        </p:txBody>
      </p:sp>
      <p:sp>
        <p:nvSpPr>
          <p:cNvPr id="18" name="Rectangle 13"/>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sp>
        <p:nvSpPr>
          <p:cNvPr id="4" name="Rectangle 2"/>
          <p:cNvSpPr>
            <a:spLocks noChangeArrowheads="1"/>
          </p:cNvSpPr>
          <p:nvPr/>
        </p:nvSpPr>
        <p:spPr bwMode="auto">
          <a:xfrm>
            <a:off x="4739425" y="493068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7"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9" name="Rectangle 5"/>
          <p:cNvSpPr>
            <a:spLocks noChangeArrowheads="1"/>
          </p:cNvSpPr>
          <p:nvPr/>
        </p:nvSpPr>
        <p:spPr bwMode="auto">
          <a:xfrm>
            <a:off x="4906851" y="4863071"/>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6" name="Rectangle 2"/>
          <p:cNvSpPr>
            <a:spLocks noChangeArrowheads="1"/>
          </p:cNvSpPr>
          <p:nvPr/>
        </p:nvSpPr>
        <p:spPr bwMode="auto">
          <a:xfrm>
            <a:off x="8920961" y="949816"/>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pic>
        <p:nvPicPr>
          <p:cNvPr id="8" name="12.1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45240" y="134692"/>
            <a:ext cx="609600" cy="609600"/>
          </a:xfrm>
          <a:prstGeom prst="rect">
            <a:avLst/>
          </a:prstGeom>
        </p:spPr>
      </p:pic>
    </p:spTree>
    <p:extLst>
      <p:ext uri="{BB962C8B-B14F-4D97-AF65-F5344CB8AC3E}">
        <p14:creationId xmlns:p14="http://schemas.microsoft.com/office/powerpoint/2010/main" val="3713669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8016"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8"/>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93692" y="228600"/>
            <a:ext cx="9692640" cy="492617"/>
          </a:xfrm>
        </p:spPr>
        <p:txBody>
          <a:bodyPr>
            <a:normAutofit/>
          </a:bodyPr>
          <a:lstStyle/>
          <a:p>
            <a:pPr algn="r"/>
            <a:r>
              <a:rPr lang="uz-Cyrl-UZ" sz="1800" b="1" dirty="0"/>
              <a:t>Ўзгарувчан сатҳли сарф ўлчагичлар</a:t>
            </a:r>
            <a:endParaRPr lang="ru-RU" sz="1800" dirty="0"/>
          </a:p>
        </p:txBody>
      </p:sp>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13</a:t>
            </a:fld>
            <a:endParaRPr lang="en-US" dirty="0"/>
          </a:p>
        </p:txBody>
      </p:sp>
      <p:sp>
        <p:nvSpPr>
          <p:cNvPr id="14" name="Rectangle 8"/>
          <p:cNvSpPr>
            <a:spLocks noGrp="1" noChangeArrowheads="1"/>
          </p:cNvSpPr>
          <p:nvPr>
            <p:ph idx="1"/>
          </p:nvPr>
        </p:nvSpPr>
        <p:spPr bwMode="auto">
          <a:xfrm>
            <a:off x="171774" y="845022"/>
            <a:ext cx="11014558" cy="33644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49263"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0" algn="just">
              <a:lnSpc>
                <a:spcPct val="150000"/>
              </a:lnSpc>
              <a:buNone/>
            </a:pPr>
            <a:r>
              <a:rPr lang="uz-Cyrl-UZ" dirty="0" smtClean="0">
                <a:latin typeface="+mn-lt"/>
              </a:rPr>
              <a:t>	Ўзгарувчан </a:t>
            </a:r>
            <a:r>
              <a:rPr lang="uz-Cyrl-UZ" dirty="0">
                <a:latin typeface="+mn-lt"/>
              </a:rPr>
              <a:t>сатҳли сарф ўлчагичлар таркибига кабул қилувчи сиғим (идиш) ва суюқлик сатҳини ўлчайдиган асбоб киради. Сатҳ ўлчагичлар сифатида исталган асбоб ишлатилиши мумкин. Қабул қилувчи сиғим сифатида эса думалоқ (диафрагма) ёки тирқиш тешикли цилиндрик ёхуд тўртбурчак идиш хизмат қилади. Бундай идишлардаги суюқлик сарфи унинг сатҳ баландлиги бўйича аниқланади. Диафрагма идиш тагида ёки унинг ён деворларида жойлашиши мумкин, лекин суюқлик сатҳи у оқиб чиқадиган тешикдан юқорида бўлиши лозим. Тирқишнинг тешиклари идишнинг фақат ён деворларида жойлашган бўлиши мумкин, бу ҳолда идишдаги суюқлик сатҳи тешикнинг устки четидан баланд бўлмаслиги керак.</a:t>
            </a:r>
            <a:endParaRPr lang="ru-RU" dirty="0">
              <a:latin typeface="+mn-lt"/>
            </a:endParaRPr>
          </a:p>
        </p:txBody>
      </p:sp>
      <p:sp>
        <p:nvSpPr>
          <p:cNvPr id="18" name="Rectangle 13"/>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sp>
        <p:nvSpPr>
          <p:cNvPr id="4" name="Rectangle 2"/>
          <p:cNvSpPr>
            <a:spLocks noChangeArrowheads="1"/>
          </p:cNvSpPr>
          <p:nvPr/>
        </p:nvSpPr>
        <p:spPr bwMode="auto">
          <a:xfrm>
            <a:off x="4739425" y="493068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7"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9" name="Rectangle 5"/>
          <p:cNvSpPr>
            <a:spLocks noChangeArrowheads="1"/>
          </p:cNvSpPr>
          <p:nvPr/>
        </p:nvSpPr>
        <p:spPr bwMode="auto">
          <a:xfrm>
            <a:off x="4906851" y="4863071"/>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6" name="Rectangle 2"/>
          <p:cNvSpPr>
            <a:spLocks noChangeArrowheads="1"/>
          </p:cNvSpPr>
          <p:nvPr/>
        </p:nvSpPr>
        <p:spPr bwMode="auto">
          <a:xfrm>
            <a:off x="8920961" y="949816"/>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pic>
        <p:nvPicPr>
          <p:cNvPr id="8" name="12.1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45240" y="225917"/>
            <a:ext cx="609600" cy="609600"/>
          </a:xfrm>
          <a:prstGeom prst="rect">
            <a:avLst/>
          </a:prstGeom>
        </p:spPr>
      </p:pic>
    </p:spTree>
    <p:extLst>
      <p:ext uri="{BB962C8B-B14F-4D97-AF65-F5344CB8AC3E}">
        <p14:creationId xmlns:p14="http://schemas.microsoft.com/office/powerpoint/2010/main" val="41292345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0480"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8"/>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93692" y="228600"/>
            <a:ext cx="9692640" cy="492617"/>
          </a:xfrm>
        </p:spPr>
        <p:txBody>
          <a:bodyPr>
            <a:normAutofit/>
          </a:bodyPr>
          <a:lstStyle/>
          <a:p>
            <a:pPr algn="r"/>
            <a:r>
              <a:rPr lang="uz-Cyrl-UZ" sz="1800" b="1" dirty="0"/>
              <a:t>Ўзгарувчан сатҳли сарф ўлчагичлар</a:t>
            </a:r>
            <a:endParaRPr lang="ru-RU" sz="1800" dirty="0"/>
          </a:p>
        </p:txBody>
      </p:sp>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14</a:t>
            </a:fld>
            <a:endParaRPr lang="en-US" dirty="0"/>
          </a:p>
        </p:txBody>
      </p:sp>
      <p:sp>
        <p:nvSpPr>
          <p:cNvPr id="14" name="Rectangle 8"/>
          <p:cNvSpPr>
            <a:spLocks noGrp="1" noChangeArrowheads="1"/>
          </p:cNvSpPr>
          <p:nvPr>
            <p:ph idx="1"/>
          </p:nvPr>
        </p:nvSpPr>
        <p:spPr bwMode="auto">
          <a:xfrm>
            <a:off x="236984" y="1282052"/>
            <a:ext cx="10765867"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49263"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0" algn="just">
              <a:lnSpc>
                <a:spcPct val="150000"/>
              </a:lnSpc>
              <a:buNone/>
            </a:pPr>
            <a:r>
              <a:rPr lang="uz-Cyrl-UZ" dirty="0">
                <a:latin typeface="+mn-lt"/>
              </a:rPr>
              <a:t>11.4-расмда кўрсатилган сарф ўлчагич икки штуцерли тўртбурчак корпус</a:t>
            </a:r>
            <a:r>
              <a:rPr lang="uz-Cyrl-UZ" i="1" dirty="0">
                <a:latin typeface="+mn-lt"/>
              </a:rPr>
              <a:t> 2</a:t>
            </a:r>
            <a:r>
              <a:rPr lang="uz-Cyrl-UZ" dirty="0">
                <a:latin typeface="+mn-lt"/>
              </a:rPr>
              <a:t> дан иборат. Штуцерлардан бири корпуснинг ёнида жойлашган ва суюкликни киритиш учун, иккинчиси эса пастда жойлашиб, суюқликнинг оқиб чиқиши учун хизмат қилади. Корпус ички томонидан тўсиқ билан бўлинган, бу тўсиққа профилланган тешиклн шчит герметик равишда маҳкамланган. Идишдаги суюқлик оқиб чиқадиган тирқиш олдига муҳофазаловчи ғилофли пьезометрик трубка 1 чўктирилади. Ҳайдалган ҳаво миқдори назорат стаканчаси 4 ёрдамида текширилади. Ҳаво босими редуктор</a:t>
            </a:r>
            <a:r>
              <a:rPr lang="uz-Cyrl-UZ" i="1" dirty="0">
                <a:latin typeface="+mn-lt"/>
              </a:rPr>
              <a:t> 6</a:t>
            </a:r>
            <a:r>
              <a:rPr lang="uz-Cyrl-UZ" dirty="0">
                <a:latin typeface="+mn-lt"/>
              </a:rPr>
              <a:t> орқали ўзгармас цилиб сақланиб турилади ва манометр</a:t>
            </a:r>
            <a:r>
              <a:rPr lang="uz-Cyrl-UZ" i="1" dirty="0">
                <a:latin typeface="+mn-lt"/>
              </a:rPr>
              <a:t> 5</a:t>
            </a:r>
            <a:r>
              <a:rPr lang="uz-Cyrl-UZ" dirty="0">
                <a:latin typeface="+mn-lt"/>
              </a:rPr>
              <a:t> билан ўлчанади. </a:t>
            </a:r>
            <a:r>
              <a:rPr lang="ru-RU" dirty="0">
                <a:latin typeface="+mn-lt"/>
              </a:rPr>
              <a:t>Фильтр 7 </a:t>
            </a:r>
            <a:r>
              <a:rPr lang="uz-Cyrl-UZ" dirty="0">
                <a:latin typeface="+mn-lt"/>
              </a:rPr>
              <a:t>ҳавони тозалайди.</a:t>
            </a:r>
            <a:endParaRPr lang="ru-RU" dirty="0">
              <a:latin typeface="+mn-lt"/>
            </a:endParaRPr>
          </a:p>
        </p:txBody>
      </p:sp>
      <p:sp>
        <p:nvSpPr>
          <p:cNvPr id="18" name="Rectangle 13"/>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sp>
        <p:nvSpPr>
          <p:cNvPr id="4" name="Rectangle 2"/>
          <p:cNvSpPr>
            <a:spLocks noChangeArrowheads="1"/>
          </p:cNvSpPr>
          <p:nvPr/>
        </p:nvSpPr>
        <p:spPr bwMode="auto">
          <a:xfrm>
            <a:off x="4739425" y="493068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7"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9" name="Rectangle 5"/>
          <p:cNvSpPr>
            <a:spLocks noChangeArrowheads="1"/>
          </p:cNvSpPr>
          <p:nvPr/>
        </p:nvSpPr>
        <p:spPr bwMode="auto">
          <a:xfrm>
            <a:off x="4906851" y="4863071"/>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6" name="Rectangle 2"/>
          <p:cNvSpPr>
            <a:spLocks noChangeArrowheads="1"/>
          </p:cNvSpPr>
          <p:nvPr/>
        </p:nvSpPr>
        <p:spPr bwMode="auto">
          <a:xfrm>
            <a:off x="8920961" y="949816"/>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8" name="Rectangle 2"/>
          <p:cNvSpPr>
            <a:spLocks noChangeArrowheads="1"/>
          </p:cNvSpPr>
          <p:nvPr/>
        </p:nvSpPr>
        <p:spPr bwMode="auto">
          <a:xfrm>
            <a:off x="7031656" y="88591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pic>
        <p:nvPicPr>
          <p:cNvPr id="10" name="12.1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45240" y="187816"/>
            <a:ext cx="609600" cy="609600"/>
          </a:xfrm>
          <a:prstGeom prst="rect">
            <a:avLst/>
          </a:prstGeom>
        </p:spPr>
      </p:pic>
    </p:spTree>
    <p:extLst>
      <p:ext uri="{BB962C8B-B14F-4D97-AF65-F5344CB8AC3E}">
        <p14:creationId xmlns:p14="http://schemas.microsoft.com/office/powerpoint/2010/main" val="2491993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1568"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93692" y="228600"/>
            <a:ext cx="9692640" cy="492617"/>
          </a:xfrm>
        </p:spPr>
        <p:txBody>
          <a:bodyPr>
            <a:normAutofit/>
          </a:bodyPr>
          <a:lstStyle/>
          <a:p>
            <a:pPr algn="r"/>
            <a:r>
              <a:rPr lang="uz-Cyrl-UZ" sz="1800" b="1" dirty="0"/>
              <a:t>Ўзгарувчан сатҳли сарф ўлчагичлар</a:t>
            </a:r>
            <a:endParaRPr lang="ru-RU" sz="1800" dirty="0"/>
          </a:p>
        </p:txBody>
      </p:sp>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15</a:t>
            </a:fld>
            <a:endParaRPr lang="en-US" dirty="0"/>
          </a:p>
        </p:txBody>
      </p:sp>
      <p:sp>
        <p:nvSpPr>
          <p:cNvPr id="14" name="Rectangle 8"/>
          <p:cNvSpPr>
            <a:spLocks noGrp="1" noChangeArrowheads="1"/>
          </p:cNvSpPr>
          <p:nvPr>
            <p:ph idx="1"/>
          </p:nvPr>
        </p:nvSpPr>
        <p:spPr bwMode="auto">
          <a:xfrm>
            <a:off x="146016" y="441117"/>
            <a:ext cx="6255215" cy="63248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49263"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0" algn="just">
              <a:lnSpc>
                <a:spcPct val="150000"/>
              </a:lnSpc>
              <a:buNone/>
            </a:pPr>
            <a:r>
              <a:rPr lang="uz-Cyrl-UZ" dirty="0">
                <a:latin typeface="+mn-lt"/>
              </a:rPr>
              <a:t>11.4-расмда кўрсатилган сарф ўлчагич икки штуцерли тўртбурчак корпус</a:t>
            </a:r>
            <a:r>
              <a:rPr lang="uz-Cyrl-UZ" i="1" dirty="0">
                <a:latin typeface="+mn-lt"/>
              </a:rPr>
              <a:t> 2</a:t>
            </a:r>
            <a:r>
              <a:rPr lang="uz-Cyrl-UZ" dirty="0">
                <a:latin typeface="+mn-lt"/>
              </a:rPr>
              <a:t> дан иборат. Штуцерлардан бири корпуснинг ёнида жойлашган ва суюкликни киритиш учун, иккинчиси эса пастда жойлашиб, суюқликнинг оқиб чиқиши учун хизмат қилади. Корпус ички томонидан тўсиқ билан бўлинган, бу тўсиққа профилланган тешиклн шчит герметик равишда маҳкамланган. Идишдаги суюқлик оқиб чиқадиган тирқиш олдига муҳофазаловчи ғилофли пьезометрик трубка 1 чўктирилади. Ҳайдалган ҳаво миқдори назорат стаканчаси 4 ёрдамида текширилади. Ҳаво босими редуктор</a:t>
            </a:r>
            <a:r>
              <a:rPr lang="uz-Cyrl-UZ" i="1" dirty="0">
                <a:latin typeface="+mn-lt"/>
              </a:rPr>
              <a:t> 6</a:t>
            </a:r>
            <a:r>
              <a:rPr lang="uz-Cyrl-UZ" dirty="0">
                <a:latin typeface="+mn-lt"/>
              </a:rPr>
              <a:t> орқали ўзгармас цилиб сақланиб турилади ва манометр</a:t>
            </a:r>
            <a:r>
              <a:rPr lang="uz-Cyrl-UZ" i="1" dirty="0">
                <a:latin typeface="+mn-lt"/>
              </a:rPr>
              <a:t> 5</a:t>
            </a:r>
            <a:r>
              <a:rPr lang="uz-Cyrl-UZ" dirty="0">
                <a:latin typeface="+mn-lt"/>
              </a:rPr>
              <a:t> билан ўлчанади. </a:t>
            </a:r>
            <a:r>
              <a:rPr lang="ru-RU" dirty="0">
                <a:latin typeface="+mn-lt"/>
              </a:rPr>
              <a:t>Фильтр 7 </a:t>
            </a:r>
            <a:r>
              <a:rPr lang="uz-Cyrl-UZ" dirty="0">
                <a:latin typeface="+mn-lt"/>
              </a:rPr>
              <a:t>ҳавони тозалайди.</a:t>
            </a:r>
            <a:endParaRPr lang="ru-RU" dirty="0">
              <a:latin typeface="+mn-lt"/>
            </a:endParaRPr>
          </a:p>
        </p:txBody>
      </p:sp>
      <p:sp>
        <p:nvSpPr>
          <p:cNvPr id="18" name="Rectangle 13"/>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sp>
        <p:nvSpPr>
          <p:cNvPr id="4" name="Rectangle 2"/>
          <p:cNvSpPr>
            <a:spLocks noChangeArrowheads="1"/>
          </p:cNvSpPr>
          <p:nvPr/>
        </p:nvSpPr>
        <p:spPr bwMode="auto">
          <a:xfrm>
            <a:off x="4739425" y="493068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7"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9" name="Rectangle 5"/>
          <p:cNvSpPr>
            <a:spLocks noChangeArrowheads="1"/>
          </p:cNvSpPr>
          <p:nvPr/>
        </p:nvSpPr>
        <p:spPr bwMode="auto">
          <a:xfrm>
            <a:off x="4906851" y="4863071"/>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6" name="Rectangle 2"/>
          <p:cNvSpPr>
            <a:spLocks noChangeArrowheads="1"/>
          </p:cNvSpPr>
          <p:nvPr/>
        </p:nvSpPr>
        <p:spPr bwMode="auto">
          <a:xfrm>
            <a:off x="8920961" y="949816"/>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8" name="Rectangle 2"/>
          <p:cNvSpPr>
            <a:spLocks noChangeArrowheads="1"/>
          </p:cNvSpPr>
          <p:nvPr/>
        </p:nvSpPr>
        <p:spPr bwMode="auto">
          <a:xfrm>
            <a:off x="7031656" y="88591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0" name="Объект 9"/>
          <p:cNvGraphicFramePr>
            <a:graphicFrameLocks noChangeAspect="1"/>
          </p:cNvGraphicFramePr>
          <p:nvPr/>
        </p:nvGraphicFramePr>
        <p:xfrm>
          <a:off x="6522130" y="1210409"/>
          <a:ext cx="4617675" cy="3255940"/>
        </p:xfrm>
        <a:graphic>
          <a:graphicData uri="http://schemas.openxmlformats.org/presentationml/2006/ole">
            <mc:AlternateContent xmlns:mc="http://schemas.openxmlformats.org/markup-compatibility/2006">
              <mc:Choice xmlns:v="urn:schemas-microsoft-com:vml" Requires="v">
                <p:oleObj spid="_x0000_s14340" name="Picture" r:id="rId5" imgW="3521338" imgH="3053685" progId="Word.Picture.8">
                  <p:embed/>
                </p:oleObj>
              </mc:Choice>
              <mc:Fallback>
                <p:oleObj name="Picture" r:id="rId5" imgW="3521338" imgH="3053685" progId="Word.Picture.8">
                  <p:embed/>
                  <p:pic>
                    <p:nvPicPr>
                      <p:cNvPr id="10" name="Объект 9"/>
                      <p:cNvPicPr>
                        <a:picLocks noChangeAspect="1" noChangeArrowheads="1"/>
                      </p:cNvPicPr>
                      <p:nvPr/>
                    </p:nvPicPr>
                    <p:blipFill>
                      <a:blip r:embed="rId6">
                        <a:lum bright="12000"/>
                        <a:extLst>
                          <a:ext uri="{28A0092B-C50C-407E-A947-70E740481C1C}">
                            <a14:useLocalDpi xmlns:a14="http://schemas.microsoft.com/office/drawing/2010/main" val="0"/>
                          </a:ext>
                        </a:extLst>
                      </a:blip>
                      <a:srcRect b="14040"/>
                      <a:stretch>
                        <a:fillRect/>
                      </a:stretch>
                    </p:blipFill>
                    <p:spPr bwMode="auto">
                      <a:xfrm>
                        <a:off x="6522130" y="1210409"/>
                        <a:ext cx="4617675" cy="3255940"/>
                      </a:xfrm>
                      <a:prstGeom prst="rect">
                        <a:avLst/>
                      </a:prstGeom>
                      <a:noFill/>
                    </p:spPr>
                  </p:pic>
                </p:oleObj>
              </mc:Fallback>
            </mc:AlternateContent>
          </a:graphicData>
        </a:graphic>
      </p:graphicFrame>
      <p:graphicFrame>
        <p:nvGraphicFramePr>
          <p:cNvPr id="11" name="Таблица 10"/>
          <p:cNvGraphicFramePr>
            <a:graphicFrameLocks noGrp="1"/>
          </p:cNvGraphicFramePr>
          <p:nvPr/>
        </p:nvGraphicFramePr>
        <p:xfrm>
          <a:off x="7256576" y="4711921"/>
          <a:ext cx="3455557" cy="924374"/>
        </p:xfrm>
        <a:graphic>
          <a:graphicData uri="http://schemas.openxmlformats.org/drawingml/2006/table">
            <a:tbl>
              <a:tblPr>
                <a:tableStyleId>{5C22544A-7EE6-4342-B048-85BDC9FD1C3A}</a:tableStyleId>
              </a:tblPr>
              <a:tblGrid>
                <a:gridCol w="3455557">
                  <a:extLst>
                    <a:ext uri="{9D8B030D-6E8A-4147-A177-3AD203B41FA5}">
                      <a16:colId xmlns:a16="http://schemas.microsoft.com/office/drawing/2014/main" val="3814880524"/>
                    </a:ext>
                  </a:extLst>
                </a:gridCol>
              </a:tblGrid>
              <a:tr h="924374">
                <a:tc>
                  <a:txBody>
                    <a:bodyPr/>
                    <a:lstStyle/>
                    <a:p>
                      <a:pPr algn="ctr">
                        <a:lnSpc>
                          <a:spcPct val="115000"/>
                        </a:lnSpc>
                        <a:spcAft>
                          <a:spcPts val="0"/>
                        </a:spcAft>
                      </a:pPr>
                      <a:r>
                        <a:rPr lang="uz-Cyrl-UZ" sz="1600" dirty="0">
                          <a:effectLst/>
                        </a:rPr>
                        <a:t>11.4-расм. Суюқлик оқиб чиқадиган тирқиш тешикли сарф ўлчагич.</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tc>
                <a:extLst>
                  <a:ext uri="{0D108BD9-81ED-4DB2-BD59-A6C34878D82A}">
                    <a16:rowId xmlns:a16="http://schemas.microsoft.com/office/drawing/2014/main" val="1468916918"/>
                  </a:ext>
                </a:extLst>
              </a:tr>
            </a:tbl>
          </a:graphicData>
        </a:graphic>
      </p:graphicFrame>
      <p:pic>
        <p:nvPicPr>
          <p:cNvPr id="12" name="12.15">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11445240" y="111617"/>
            <a:ext cx="609600" cy="609600"/>
          </a:xfrm>
          <a:prstGeom prst="rect">
            <a:avLst/>
          </a:prstGeom>
        </p:spPr>
      </p:pic>
    </p:spTree>
    <p:extLst>
      <p:ext uri="{BB962C8B-B14F-4D97-AF65-F5344CB8AC3E}">
        <p14:creationId xmlns:p14="http://schemas.microsoft.com/office/powerpoint/2010/main" val="14813407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114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2"/>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93692" y="228600"/>
            <a:ext cx="9692640" cy="492617"/>
          </a:xfrm>
        </p:spPr>
        <p:txBody>
          <a:bodyPr>
            <a:normAutofit/>
          </a:bodyPr>
          <a:lstStyle/>
          <a:p>
            <a:pPr algn="r"/>
            <a:r>
              <a:rPr lang="uz-Cyrl-UZ" sz="1800" b="1" dirty="0"/>
              <a:t>Ўзгарувчан сатҳли сарф ўлчагичлар</a:t>
            </a:r>
            <a:endParaRPr lang="ru-RU" sz="1800" dirty="0"/>
          </a:p>
        </p:txBody>
      </p:sp>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16</a:t>
            </a:fld>
            <a:endParaRPr lang="en-US" dirty="0"/>
          </a:p>
        </p:txBody>
      </p:sp>
      <p:sp>
        <p:nvSpPr>
          <p:cNvPr id="14" name="Rectangle 8"/>
          <p:cNvSpPr>
            <a:spLocks noGrp="1" noChangeArrowheads="1"/>
          </p:cNvSpPr>
          <p:nvPr>
            <p:ph idx="1"/>
          </p:nvPr>
        </p:nvSpPr>
        <p:spPr bwMode="auto">
          <a:xfrm>
            <a:off x="171774" y="1540559"/>
            <a:ext cx="11014558" cy="37764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49263"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0" algn="just">
              <a:buNone/>
            </a:pPr>
            <a:r>
              <a:rPr lang="uz-Cyrl-UZ" dirty="0" smtClean="0">
                <a:latin typeface="+mn-lt"/>
              </a:rPr>
              <a:t>	Сиқилган </a:t>
            </a:r>
            <a:r>
              <a:rPr lang="uz-Cyrl-UZ" dirty="0">
                <a:latin typeface="+mn-lt"/>
              </a:rPr>
              <a:t>ҳавони ростловчи ва дозаловчи </a:t>
            </a:r>
            <a:r>
              <a:rPr lang="ru-RU" dirty="0">
                <a:latin typeface="+mn-lt"/>
              </a:rPr>
              <a:t>аппаратура </a:t>
            </a:r>
            <a:r>
              <a:rPr lang="uz-Cyrl-UZ" dirty="0">
                <a:latin typeface="+mn-lt"/>
              </a:rPr>
              <a:t>махсус панелга ўрнатилади. Пьезометрик найчадаги босим тирқиш олдидаги суюқлик устунининг зичлиги ва баландлиги билан, демак, суюқликнинг массавий сарфи билан бир хилда боғлиқ. Пьезометрик найчадаги гидродинамик босимнинг қиймати дифманометр 3 билан ўлчанади. 11.4-расмда келтирилган сарф ўлчагичнинг хусусиятларидан бири иккиламчи асбоб шкаласининг бўлинмалари тенглигидадир.</a:t>
            </a:r>
            <a:endParaRPr lang="ru-RU" dirty="0">
              <a:latin typeface="+mn-lt"/>
            </a:endParaRPr>
          </a:p>
          <a:p>
            <a:pPr indent="0" algn="just">
              <a:buNone/>
            </a:pPr>
            <a:r>
              <a:rPr lang="uz-Cyrl-UZ" dirty="0" smtClean="0">
                <a:latin typeface="+mn-lt"/>
              </a:rPr>
              <a:t>	Тирқишли </a:t>
            </a:r>
            <a:r>
              <a:rPr lang="uz-Cyrl-UZ" dirty="0">
                <a:latin typeface="+mn-lt"/>
              </a:rPr>
              <a:t>сарф ўлчагичнинг сарф коэффициенти тирқишнинг геометрик шаклига, айниқса кириш қисмидаги қирранинг ўткирлигига боғлиқ. Тақрибий ҳисобда сарф коэффициенти </a:t>
            </a:r>
            <a:r>
              <a:rPr lang="ru-RU" dirty="0">
                <a:latin typeface="+mn-lt"/>
              </a:rPr>
              <a:t>α </a:t>
            </a:r>
            <a:r>
              <a:rPr lang="uz-Cyrl-UZ" dirty="0">
                <a:latin typeface="+mn-lt"/>
              </a:rPr>
              <a:t>нинг қийматини 0,6 га тенг деб қабул қилинади. Сарф коэффициентининг аниқ қиймати асбобнинг ўзини даражалашда аниқланади.</a:t>
            </a:r>
            <a:endParaRPr lang="ru-RU" dirty="0">
              <a:latin typeface="+mn-lt"/>
            </a:endParaRPr>
          </a:p>
          <a:p>
            <a:pPr indent="0" algn="just">
              <a:buNone/>
            </a:pPr>
            <a:r>
              <a:rPr lang="uz-Cyrl-UZ" dirty="0" smtClean="0">
                <a:latin typeface="+mn-lt"/>
              </a:rPr>
              <a:t>	Тирқишли </a:t>
            </a:r>
            <a:r>
              <a:rPr lang="uz-Cyrl-UZ" dirty="0">
                <a:latin typeface="+mn-lt"/>
              </a:rPr>
              <a:t>сарф ўлчагичларда босим мембранали дифманометр орқали ўлчанади. Сарф ўлчагич билан дифманометр ўртасидаги пневматик найнинг узунлиги 35 м дан, дифманометр ва иккиламчи асбобларни уловчи найнинг узунлиги эса 300 метрдан ошмаслиги керак. Ўлчаш диапазони 10 . .. 50 м</a:t>
            </a:r>
            <a:r>
              <a:rPr lang="uz-Cyrl-UZ" baseline="30000" dirty="0">
                <a:latin typeface="+mn-lt"/>
              </a:rPr>
              <a:t>3</a:t>
            </a:r>
            <a:r>
              <a:rPr lang="uz-Cyrl-UZ" dirty="0">
                <a:latin typeface="+mn-lt"/>
              </a:rPr>
              <a:t>/соат бўлган қурилманинг асосий хатоси ± 3,5 процент.</a:t>
            </a:r>
            <a:endParaRPr lang="ru-RU" dirty="0">
              <a:latin typeface="+mn-lt"/>
            </a:endParaRPr>
          </a:p>
        </p:txBody>
      </p:sp>
      <p:sp>
        <p:nvSpPr>
          <p:cNvPr id="18" name="Rectangle 13"/>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sp>
        <p:nvSpPr>
          <p:cNvPr id="4" name="Rectangle 2"/>
          <p:cNvSpPr>
            <a:spLocks noChangeArrowheads="1"/>
          </p:cNvSpPr>
          <p:nvPr/>
        </p:nvSpPr>
        <p:spPr bwMode="auto">
          <a:xfrm>
            <a:off x="4739425" y="493068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7"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9" name="Rectangle 5"/>
          <p:cNvSpPr>
            <a:spLocks noChangeArrowheads="1"/>
          </p:cNvSpPr>
          <p:nvPr/>
        </p:nvSpPr>
        <p:spPr bwMode="auto">
          <a:xfrm>
            <a:off x="4906851" y="4863071"/>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6" name="Rectangle 2"/>
          <p:cNvSpPr>
            <a:spLocks noChangeArrowheads="1"/>
          </p:cNvSpPr>
          <p:nvPr/>
        </p:nvSpPr>
        <p:spPr bwMode="auto">
          <a:xfrm>
            <a:off x="8920961" y="949816"/>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pic>
        <p:nvPicPr>
          <p:cNvPr id="8" name="12.1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45240" y="133736"/>
            <a:ext cx="609600" cy="609600"/>
          </a:xfrm>
          <a:prstGeom prst="rect">
            <a:avLst/>
          </a:prstGeom>
        </p:spPr>
      </p:pic>
    </p:spTree>
    <p:extLst>
      <p:ext uri="{BB962C8B-B14F-4D97-AF65-F5344CB8AC3E}">
        <p14:creationId xmlns:p14="http://schemas.microsoft.com/office/powerpoint/2010/main" val="1044449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200"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8"/>
                </p:tgtEl>
              </p:cMediaNode>
            </p:audio>
          </p:childTnLst>
        </p:cTn>
      </p:par>
    </p:tnLst>
  </p:timing>
</p:sld>
</file>

<file path=ppt/theme/theme1.xml><?xml version="1.0" encoding="utf-8"?>
<a:theme xmlns:a="http://schemas.openxmlformats.org/drawingml/2006/main" name="View">
  <a:themeElements>
    <a:clrScheme name="View">
      <a:dk1>
        <a:srgbClr val="000000"/>
      </a:dk1>
      <a:lt1>
        <a:srgbClr val="FFFFFF"/>
      </a:lt1>
      <a:dk2>
        <a:srgbClr val="46464A"/>
      </a:dk2>
      <a:lt2>
        <a:srgbClr val="D6D3CC"/>
      </a:lt2>
      <a:accent1>
        <a:srgbClr val="6F6F74"/>
      </a:accent1>
      <a:accent2>
        <a:srgbClr val="92A9B9"/>
      </a:accent2>
      <a:accent3>
        <a:srgbClr val="A7B789"/>
      </a:accent3>
      <a:accent4>
        <a:srgbClr val="B9A489"/>
      </a:accent4>
      <a:accent5>
        <a:srgbClr val="8D6374"/>
      </a:accent5>
      <a:accent6>
        <a:srgbClr val="9B7362"/>
      </a:accent6>
      <a:hlink>
        <a:srgbClr val="67AABF"/>
      </a:hlink>
      <a:folHlink>
        <a:srgbClr val="ABAFA5"/>
      </a:folHlink>
    </a:clrScheme>
    <a:fontScheme name="View">
      <a:maj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View">
      <a:fillStyleLst>
        <a:solidFill>
          <a:schemeClr val="phClr"/>
        </a:solidFill>
        <a:solidFill>
          <a:schemeClr val="phClr">
            <a:tint val="60000"/>
            <a:satMod val="120000"/>
          </a:schemeClr>
        </a:solidFill>
        <a:solidFill>
          <a:schemeClr val="phClr">
            <a:shade val="75000"/>
            <a:satMod val="160000"/>
          </a:schemeClr>
        </a:solidFill>
      </a:fillStyleLst>
      <a:lnStyleLst>
        <a:ln w="9525" cap="flat" cmpd="sng" algn="ctr">
          <a:solidFill>
            <a:schemeClr val="phClr"/>
          </a:solidFill>
          <a:prstDash val="solid"/>
        </a:ln>
        <a:ln w="13970" cap="flat" cmpd="sng" algn="ctr">
          <a:solidFill>
            <a:schemeClr val="phClr"/>
          </a:solidFill>
          <a:prstDash val="solid"/>
        </a:ln>
        <a:ln w="17145" cap="flat" cmpd="sng" algn="ctr">
          <a:solidFill>
            <a:schemeClr val="phClr">
              <a:shade val="95000"/>
              <a:alpha val="95000"/>
              <a:satMod val="150000"/>
            </a:schemeClr>
          </a:solidFill>
          <a:prstDash val="solid"/>
        </a:ln>
      </a:lnStyleLst>
      <a:effectStyleLst>
        <a:effectStyle>
          <a:effectLst/>
        </a:effectStyle>
        <a:effectStyle>
          <a:effectLst>
            <a:outerShdw blurRad="50800" dist="15240" dir="5400000" algn="tl" rotWithShape="0">
              <a:srgbClr val="000000">
                <a:alpha val="75000"/>
              </a:srgbClr>
            </a:outerShdw>
          </a:effectLst>
          <a:scene3d>
            <a:camera prst="orthographicFront">
              <a:rot lat="0" lon="0" rev="0"/>
            </a:camera>
            <a:lightRig rig="brightRoom" dir="tl"/>
          </a:scene3d>
          <a:sp3d contourW="9525" prstMaterial="flat">
            <a:bevelT w="0" h="0" prst="coolSlant"/>
            <a:contourClr>
              <a:schemeClr val="phClr">
                <a:shade val="35000"/>
                <a:satMod val="130000"/>
              </a:schemeClr>
            </a:contourClr>
          </a:sp3d>
        </a:effectStyle>
        <a:effectStyle>
          <a:effectLst>
            <a:outerShdw blurRad="76200" dist="25400" dir="5400000" algn="tl" rotWithShape="0">
              <a:srgbClr val="000000">
                <a:alpha val="55000"/>
              </a:srgbClr>
            </a:outerShdw>
          </a:effectLst>
          <a:scene3d>
            <a:camera prst="orthographicFront">
              <a:rot lat="0" lon="0" rev="0"/>
            </a:camera>
            <a:lightRig rig="brightRoom" dir="tl"/>
          </a:scene3d>
          <a:sp3d contourW="19050" prstMaterial="flat">
            <a:bevelT w="0" h="0" prst="coolSlant"/>
            <a:contourClr>
              <a:schemeClr val="phClr">
                <a:shade val="25000"/>
                <a:satMod val="140000"/>
              </a:schemeClr>
            </a:contourClr>
          </a:sp3d>
        </a:effectStyle>
      </a:effectStyleLst>
      <a:bgFillStyleLst>
        <a:solidFill>
          <a:schemeClr val="phClr"/>
        </a:solidFill>
        <a:solidFill>
          <a:schemeClr val="phClr">
            <a:tint val="95000"/>
            <a:satMod val="170000"/>
          </a:schemeClr>
        </a:solidFill>
        <a:gradFill rotWithShape="1">
          <a:gsLst>
            <a:gs pos="0">
              <a:schemeClr val="phClr">
                <a:tint val="94000"/>
                <a:shade val="98000"/>
                <a:satMod val="130000"/>
                <a:lumMod val="102000"/>
              </a:schemeClr>
            </a:gs>
            <a:gs pos="100000">
              <a:schemeClr val="phClr">
                <a:tint val="98000"/>
                <a:shade val="78000"/>
                <a:satMod val="140000"/>
              </a:schemeClr>
            </a:gs>
          </a:gsLst>
          <a:path path="circle">
            <a:fillToRect l="100000" t="100000" r="100000" b="100000"/>
          </a:path>
        </a:gradFill>
      </a:bgFillStyleLst>
    </a:fmtScheme>
  </a:themeElements>
  <a:objectDefaults/>
  <a:extraClrSchemeLst/>
  <a:extLst>
    <a:ext uri="{05A4C25C-085E-4340-85A3-A5531E510DB2}">
      <thm15:themeFamily xmlns:thm15="http://schemas.microsoft.com/office/thememl/2012/main" name="View" id="{BA0EB5A6-F2D4-4F82-977B-64ADEE4A2A69}" vid="{3969A8A2-35DB-4E3B-8885-16FD20568674}"/>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TM03457515[[fn=Вид]]</Template>
  <TotalTime>3905</TotalTime>
  <Words>950</Words>
  <Application>Microsoft Office PowerPoint</Application>
  <PresentationFormat>Широкоэкранный</PresentationFormat>
  <Paragraphs>86</Paragraphs>
  <Slides>16</Slides>
  <Notes>0</Notes>
  <HiddenSlides>0</HiddenSlides>
  <MMClips>16</MMClips>
  <ScaleCrop>false</ScaleCrop>
  <HeadingPairs>
    <vt:vector size="8" baseType="variant">
      <vt:variant>
        <vt:lpstr>Использованные шрифты</vt:lpstr>
      </vt:variant>
      <vt:variant>
        <vt:i4>5</vt:i4>
      </vt:variant>
      <vt:variant>
        <vt:lpstr>Тема</vt:lpstr>
      </vt:variant>
      <vt:variant>
        <vt:i4>1</vt:i4>
      </vt:variant>
      <vt:variant>
        <vt:lpstr>Внедренные серверы OLE</vt:lpstr>
      </vt:variant>
      <vt:variant>
        <vt:i4>2</vt:i4>
      </vt:variant>
      <vt:variant>
        <vt:lpstr>Заголовки слайдов</vt:lpstr>
      </vt:variant>
      <vt:variant>
        <vt:i4>16</vt:i4>
      </vt:variant>
    </vt:vector>
  </HeadingPairs>
  <TitlesOfParts>
    <vt:vector size="24" baseType="lpstr">
      <vt:lpstr>Arial</vt:lpstr>
      <vt:lpstr>Calibri</vt:lpstr>
      <vt:lpstr>Century Schoolbook</vt:lpstr>
      <vt:lpstr>Times New Roman</vt:lpstr>
      <vt:lpstr>Wingdings 2</vt:lpstr>
      <vt:lpstr>View</vt:lpstr>
      <vt:lpstr>Формула</vt:lpstr>
      <vt:lpstr>Picture</vt:lpstr>
      <vt:lpstr>12-мавзу: Сарфни ўлчашда торайтирувчи қурилмалар, босим фарқлари ўзгармас сарф ўлчагичлар, ўзгарувчан сатҳли сарф ўлчагичлар</vt:lpstr>
      <vt:lpstr>Сарф ўлчагичлар</vt:lpstr>
      <vt:lpstr>Сарф ўлчагичлар</vt:lpstr>
      <vt:lpstr>Сарф ўлчагичлар</vt:lpstr>
      <vt:lpstr>Сарф ўлчагичлар</vt:lpstr>
      <vt:lpstr>Сарф ўлчагичлар</vt:lpstr>
      <vt:lpstr>Сарф ўлчагичлар</vt:lpstr>
      <vt:lpstr>Босим фарқлари ўзгармас сарф ўлчагичлар</vt:lpstr>
      <vt:lpstr>Босим фарқлари ўзгармас сарф ўлчагичлар</vt:lpstr>
      <vt:lpstr>Босим фарқлари ўзгармас сарф ўлчагичлар</vt:lpstr>
      <vt:lpstr>Босим фарқлари ўзгармас сарф ўлчагичлар</vt:lpstr>
      <vt:lpstr>Ўзгарувчан сатҳли сарф ўлчагичлар</vt:lpstr>
      <vt:lpstr>Ўзгарувчан сатҳли сарф ўлчагичлар</vt:lpstr>
      <vt:lpstr>Ўзгарувчан сатҳли сарф ўлчагичлар</vt:lpstr>
      <vt:lpstr>Ўзгарувчан сатҳли сарф ўлчагичлар</vt:lpstr>
      <vt:lpstr>Ўзгарувчан сатҳли сарф ўлчагичлар</vt:lpstr>
    </vt:vector>
  </TitlesOfParts>
  <Company>SPecialiST RePack</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1-мавзу: Назорат технологик асбоблари фанига кириш</dc:title>
  <dc:creator>Bobomurod</dc:creator>
  <cp:lastModifiedBy>Bobomurod</cp:lastModifiedBy>
  <cp:revision>68</cp:revision>
  <dcterms:created xsi:type="dcterms:W3CDTF">2019-04-14T07:26:13Z</dcterms:created>
  <dcterms:modified xsi:type="dcterms:W3CDTF">2019-05-30T13:09:45Z</dcterms:modified>
</cp:coreProperties>
</file>