
<file path=[Content_Types].xml><?xml version="1.0" encoding="utf-8"?>
<Types xmlns="http://schemas.openxmlformats.org/package/2006/content-types">
  <Default Extension="png" ContentType="image/png"/>
  <Default Extension="bin" ContentType="application/vnd.openxmlformats-officedocument.oleObject"/>
  <Default Extension="m4a" ContentType="audio/mp4"/>
  <Default Extension="emf" ContentType="image/x-emf"/>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840" r:id="rId1"/>
  </p:sldMasterIdLst>
  <p:notesMasterIdLst>
    <p:notesMasterId r:id="rId18"/>
  </p:notesMasterIdLst>
  <p:sldIdLst>
    <p:sldId id="256" r:id="rId2"/>
    <p:sldId id="273" r:id="rId3"/>
    <p:sldId id="274" r:id="rId4"/>
    <p:sldId id="275" r:id="rId5"/>
    <p:sldId id="276" r:id="rId6"/>
    <p:sldId id="277" r:id="rId7"/>
    <p:sldId id="278" r:id="rId8"/>
    <p:sldId id="279" r:id="rId9"/>
    <p:sldId id="280" r:id="rId10"/>
    <p:sldId id="281" r:id="rId11"/>
    <p:sldId id="282" r:id="rId12"/>
    <p:sldId id="283" r:id="rId13"/>
    <p:sldId id="284" r:id="rId14"/>
    <p:sldId id="285" r:id="rId15"/>
    <p:sldId id="286" r:id="rId16"/>
    <p:sldId id="287"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6464A"/>
    <a:srgbClr val="9B7362"/>
    <a:srgbClr val="859862"/>
    <a:srgbClr val="629578"/>
    <a:srgbClr val="637C93"/>
    <a:srgbClr val="7B6390"/>
    <a:srgbClr val="8D6374"/>
    <a:srgbClr val="769762"/>
    <a:srgbClr val="639491"/>
    <a:srgbClr val="6F639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DA37D80-6434-44D0-A028-1B22A696006F}" styleName="Светлый стиль 3 — акцент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72833802-FEF1-4C79-8D5D-14CF1EAF98D9}" styleName="Светлый стиль 2 — акцент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BC89EF96-8CEA-46FF-86C4-4CE0E7609802}" styleName="Светлый стиль 3 — акцент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582" autoAdjust="0"/>
    <p:restoredTop sz="94660"/>
  </p:normalViewPr>
  <p:slideViewPr>
    <p:cSldViewPr snapToGrid="0">
      <p:cViewPr varScale="1">
        <p:scale>
          <a:sx n="74" d="100"/>
          <a:sy n="74" d="100"/>
        </p:scale>
        <p:origin x="180"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image" Target="../media/image5.wmf"/><Relationship Id="rId1" Type="http://schemas.openxmlformats.org/officeDocument/2006/relationships/image" Target="../media/image4.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8.wmf"/><Relationship Id="rId1" Type="http://schemas.openxmlformats.org/officeDocument/2006/relationships/image" Target="../media/image7.wmf"/><Relationship Id="rId5" Type="http://schemas.openxmlformats.org/officeDocument/2006/relationships/image" Target="../media/image11.wmf"/><Relationship Id="rId4" Type="http://schemas.openxmlformats.org/officeDocument/2006/relationships/image" Target="../media/image10.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AE591AE-C3CB-42DF-A86D-A489621B4EA7}" type="datetimeFigureOut">
              <a:rPr lang="ru-RU" smtClean="0"/>
              <a:t>30.05.2019</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459F68B-4009-4EC0-96A1-6BF11B64D135}" type="slidenum">
              <a:rPr lang="ru-RU" smtClean="0"/>
              <a:t>‹#›</a:t>
            </a:fld>
            <a:endParaRPr lang="ru-RU"/>
          </a:p>
        </p:txBody>
      </p:sp>
    </p:spTree>
    <p:extLst>
      <p:ext uri="{BB962C8B-B14F-4D97-AF65-F5344CB8AC3E}">
        <p14:creationId xmlns:p14="http://schemas.microsoft.com/office/powerpoint/2010/main" val="1221260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Pr>
        <a:solidFill>
          <a:schemeClr val="bg2">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261872" y="758952"/>
            <a:ext cx="9418320" cy="4041648"/>
          </a:xfrm>
        </p:spPr>
        <p:txBody>
          <a:bodyPr anchor="b">
            <a:normAutofit/>
          </a:bodyPr>
          <a:lstStyle>
            <a:lvl1pPr algn="l">
              <a:lnSpc>
                <a:spcPct val="85000"/>
              </a:lnSpc>
              <a:defRPr sz="7200" baseline="0">
                <a:solidFill>
                  <a:schemeClr val="tx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261872" y="4800600"/>
            <a:ext cx="9418320" cy="1691640"/>
          </a:xfrm>
        </p:spPr>
        <p:txBody>
          <a:bodyPr>
            <a:normAutofit/>
          </a:bodyPr>
          <a:lstStyle>
            <a:lvl1pPr marL="0" indent="0" algn="l">
              <a:buNone/>
              <a:defRPr sz="2200" baseline="0">
                <a:solidFill>
                  <a:schemeClr val="tx1">
                    <a:lumMod val="75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lvl1pPr>
              <a:defRPr>
                <a:solidFill>
                  <a:schemeClr val="tx1">
                    <a:lumMod val="50000"/>
                  </a:schemeClr>
                </a:solidFill>
              </a:defRPr>
            </a:lvl1pPr>
          </a:lstStyle>
          <a:p>
            <a:r>
              <a:rPr lang="ru-RU" smtClean="0"/>
              <a:t>4/14/2019</a:t>
            </a:r>
            <a:endParaRPr lang="en-US" dirty="0"/>
          </a:p>
        </p:txBody>
      </p:sp>
      <p:sp>
        <p:nvSpPr>
          <p:cNvPr id="5" name="Footer Placeholder 4"/>
          <p:cNvSpPr>
            <a:spLocks noGrp="1"/>
          </p:cNvSpPr>
          <p:nvPr>
            <p:ph type="ftr" sz="quarter" idx="11"/>
          </p:nvPr>
        </p:nvSpPr>
        <p:spPr/>
        <p:txBody>
          <a:bodyPr/>
          <a:lstStyle>
            <a:lvl1pPr>
              <a:defRPr>
                <a:solidFill>
                  <a:schemeClr val="tx1">
                    <a:lumMod val="65000"/>
                  </a:schemeClr>
                </a:solidFill>
              </a:defRPr>
            </a:lvl1pPr>
          </a:lstStyle>
          <a:p>
            <a:r>
              <a:rPr lang="ru-RU" smtClean="0"/>
              <a:t>Назоратнинг технологик асбоблари</a:t>
            </a:r>
            <a:endParaRPr lang="en-US" dirty="0"/>
          </a:p>
        </p:txBody>
      </p:sp>
      <p:sp>
        <p:nvSpPr>
          <p:cNvPr id="6" name="Slide Number Placeholder 5"/>
          <p:cNvSpPr>
            <a:spLocks noGrp="1"/>
          </p:cNvSpPr>
          <p:nvPr>
            <p:ph type="sldNum" sz="quarter" idx="12"/>
          </p:nvPr>
        </p:nvSpPr>
        <p:spPr/>
        <p:txBody>
          <a:bodyPr/>
          <a:lstStyle>
            <a:lvl1pPr>
              <a:defRPr>
                <a:solidFill>
                  <a:schemeClr val="tx1">
                    <a:lumMod val="65000"/>
                  </a:schemeClr>
                </a:solidFill>
              </a:defRPr>
            </a:lvl1pPr>
          </a:lstStyle>
          <a:p>
            <a:fld id="{4FAB73BC-B049-4115-A692-8D63A059BFB8}" type="slidenum">
              <a:rPr lang="en-US" dirty="0"/>
              <a:pPr/>
              <a:t>‹#›</a:t>
            </a:fld>
            <a:endParaRPr lang="en-US" dirty="0"/>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r>
              <a:rPr lang="ru-RU" smtClean="0"/>
              <a:t>4/14/2019</a:t>
            </a:r>
            <a:endParaRPr lang="en-US" dirty="0"/>
          </a:p>
        </p:txBody>
      </p:sp>
      <p:sp>
        <p:nvSpPr>
          <p:cNvPr id="5" name="Footer Placeholder 4"/>
          <p:cNvSpPr>
            <a:spLocks noGrp="1"/>
          </p:cNvSpPr>
          <p:nvPr>
            <p:ph type="ftr" sz="quarter" idx="11"/>
          </p:nvPr>
        </p:nvSpPr>
        <p:spPr/>
        <p:txBody>
          <a:bodyPr/>
          <a:lstStyle/>
          <a:p>
            <a:r>
              <a:rPr lang="ru-RU" smtClean="0"/>
              <a:t>Назоратнинг технологик асбоблари</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261872" y="758952"/>
            <a:ext cx="9418320" cy="4041648"/>
          </a:xfrm>
        </p:spPr>
        <p:txBody>
          <a:bodyPr anchor="b">
            <a:normAutofit/>
          </a:bodyPr>
          <a:lstStyle>
            <a:lvl1pPr>
              <a:lnSpc>
                <a:spcPct val="85000"/>
              </a:lnSpc>
              <a:defRPr sz="7200" b="0"/>
            </a:lvl1pPr>
          </a:lstStyle>
          <a:p>
            <a:r>
              <a:rPr lang="ru-RU" smtClean="0"/>
              <a:t>Образец заголовка</a:t>
            </a:r>
            <a:endParaRPr lang="en-US" dirty="0"/>
          </a:p>
        </p:txBody>
      </p:sp>
      <p:sp>
        <p:nvSpPr>
          <p:cNvPr id="3" name="Text Placeholder 2"/>
          <p:cNvSpPr>
            <a:spLocks noGrp="1"/>
          </p:cNvSpPr>
          <p:nvPr>
            <p:ph type="body" idx="1"/>
          </p:nvPr>
        </p:nvSpPr>
        <p:spPr>
          <a:xfrm>
            <a:off x="1261872" y="4800600"/>
            <a:ext cx="9418320" cy="1691640"/>
          </a:xfrm>
        </p:spPr>
        <p:txBody>
          <a:bodyPr anchor="t">
            <a:normAutofit/>
          </a:bodyPr>
          <a:lstStyle>
            <a:lvl1pPr marL="0" indent="0">
              <a:buNone/>
              <a:defRPr sz="22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r>
              <a:rPr lang="ru-RU" smtClean="0"/>
              <a:t>4/14/2019</a:t>
            </a:r>
            <a:endParaRPr lang="en-US" dirty="0"/>
          </a:p>
        </p:txBody>
      </p:sp>
      <p:sp>
        <p:nvSpPr>
          <p:cNvPr id="5" name="Footer Placeholder 4"/>
          <p:cNvSpPr>
            <a:spLocks noGrp="1"/>
          </p:cNvSpPr>
          <p:nvPr>
            <p:ph type="ftr" sz="quarter" idx="11"/>
          </p:nvPr>
        </p:nvSpPr>
        <p:spPr/>
        <p:txBody>
          <a:bodyPr/>
          <a:lstStyle/>
          <a:p>
            <a:r>
              <a:rPr lang="ru-RU" smtClean="0"/>
              <a:t>Назоратнинг технологик асбоблари</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261872"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126480"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r>
              <a:rPr lang="ru-RU" smtClean="0"/>
              <a:t>4/14/2019</a:t>
            </a:r>
            <a:endParaRPr lang="en-US" dirty="0"/>
          </a:p>
        </p:txBody>
      </p:sp>
      <p:sp>
        <p:nvSpPr>
          <p:cNvPr id="6" name="Footer Placeholder 5"/>
          <p:cNvSpPr>
            <a:spLocks noGrp="1"/>
          </p:cNvSpPr>
          <p:nvPr>
            <p:ph type="ftr" sz="quarter" idx="11"/>
          </p:nvPr>
        </p:nvSpPr>
        <p:spPr/>
        <p:txBody>
          <a:bodyPr/>
          <a:lstStyle/>
          <a:p>
            <a:r>
              <a:rPr lang="ru-RU" smtClean="0"/>
              <a:t>Назоратнинг технологик асбоблари</a:t>
            </a:r>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1261872" y="1713655"/>
            <a:ext cx="4480560" cy="731520"/>
          </a:xfrm>
        </p:spPr>
        <p:txBody>
          <a:bodyPr anchor="b">
            <a:normAutofit/>
          </a:bodyPr>
          <a:lstStyle>
            <a:lvl1pPr marL="0" indent="0">
              <a:spcBef>
                <a:spcPts val="0"/>
              </a:spcBef>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261872"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126480" y="1713655"/>
            <a:ext cx="4480560" cy="731520"/>
          </a:xfrm>
        </p:spPr>
        <p:txBody>
          <a:bodyPr anchor="b">
            <a:normAutofit/>
          </a:bodyPr>
          <a:lstStyle>
            <a:lvl1pPr marL="0" indent="0">
              <a:lnSpc>
                <a:spcPct val="95000"/>
              </a:lnSpc>
              <a:spcBef>
                <a:spcPts val="0"/>
              </a:spcBef>
              <a:buNone/>
              <a:defRPr lang="en-US" sz="2000" b="0" kern="1200" dirty="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2000"/>
              </a:spcBef>
              <a:buFontTx/>
              <a:buNone/>
            </a:pPr>
            <a:r>
              <a:rPr lang="ru-RU" smtClean="0"/>
              <a:t>Образец текста</a:t>
            </a:r>
          </a:p>
        </p:txBody>
      </p:sp>
      <p:sp>
        <p:nvSpPr>
          <p:cNvPr id="6" name="Content Placeholder 5"/>
          <p:cNvSpPr>
            <a:spLocks noGrp="1"/>
          </p:cNvSpPr>
          <p:nvPr>
            <p:ph sz="quarter" idx="4"/>
          </p:nvPr>
        </p:nvSpPr>
        <p:spPr>
          <a:xfrm>
            <a:off x="6126480"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r>
              <a:rPr lang="ru-RU" smtClean="0"/>
              <a:t>4/14/2019</a:t>
            </a:r>
            <a:endParaRPr lang="en-US" dirty="0"/>
          </a:p>
        </p:txBody>
      </p:sp>
      <p:sp>
        <p:nvSpPr>
          <p:cNvPr id="8" name="Footer Placeholder 7"/>
          <p:cNvSpPr>
            <a:spLocks noGrp="1"/>
          </p:cNvSpPr>
          <p:nvPr>
            <p:ph type="ftr" sz="quarter" idx="11"/>
          </p:nvPr>
        </p:nvSpPr>
        <p:spPr/>
        <p:txBody>
          <a:bodyPr/>
          <a:lstStyle/>
          <a:p>
            <a:r>
              <a:rPr lang="ru-RU" smtClean="0"/>
              <a:t>Назоратнинг технологик асбоблари</a:t>
            </a:r>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r>
              <a:rPr lang="ru-RU" smtClean="0"/>
              <a:t>4/14/2019</a:t>
            </a:r>
            <a:endParaRPr lang="en-US" dirty="0"/>
          </a:p>
        </p:txBody>
      </p:sp>
      <p:sp>
        <p:nvSpPr>
          <p:cNvPr id="4" name="Footer Placeholder 3"/>
          <p:cNvSpPr>
            <a:spLocks noGrp="1"/>
          </p:cNvSpPr>
          <p:nvPr>
            <p:ph type="ftr" sz="quarter" idx="11"/>
          </p:nvPr>
        </p:nvSpPr>
        <p:spPr/>
        <p:txBody>
          <a:bodyPr/>
          <a:lstStyle/>
          <a:p>
            <a:r>
              <a:rPr lang="ru-RU" smtClean="0"/>
              <a:t>Назоратнинг технологик асбоблари</a:t>
            </a:r>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ru-RU" smtClean="0"/>
              <a:t>4/14/2019</a:t>
            </a:r>
            <a:endParaRPr lang="en-US" dirty="0"/>
          </a:p>
        </p:txBody>
      </p:sp>
      <p:sp>
        <p:nvSpPr>
          <p:cNvPr id="3" name="Footer Placeholder 2"/>
          <p:cNvSpPr>
            <a:spLocks noGrp="1"/>
          </p:cNvSpPr>
          <p:nvPr>
            <p:ph type="ftr" sz="quarter" idx="11"/>
          </p:nvPr>
        </p:nvSpPr>
        <p:spPr/>
        <p:txBody>
          <a:bodyPr/>
          <a:lstStyle/>
          <a:p>
            <a:r>
              <a:rPr lang="ru-RU" smtClean="0"/>
              <a:t>Назоратнинг технологик асбоблари</a:t>
            </a:r>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200400" cy="1600197"/>
          </a:xfrm>
        </p:spPr>
        <p:txBody>
          <a:bodyPr anchor="b">
            <a:normAutofit/>
          </a:bodyPr>
          <a:lstStyle>
            <a:lvl1pPr>
              <a:defRPr sz="3200" b="0" baseline="0"/>
            </a:lvl1pPr>
          </a:lstStyle>
          <a:p>
            <a:r>
              <a:rPr lang="ru-RU" smtClean="0"/>
              <a:t>Образец заголовка</a:t>
            </a:r>
            <a:endParaRPr lang="en-US" dirty="0"/>
          </a:p>
        </p:txBody>
      </p:sp>
      <p:sp>
        <p:nvSpPr>
          <p:cNvPr id="3" name="Content Placeholder 2"/>
          <p:cNvSpPr>
            <a:spLocks noGrp="1"/>
          </p:cNvSpPr>
          <p:nvPr>
            <p:ph idx="1"/>
          </p:nvPr>
        </p:nvSpPr>
        <p:spPr>
          <a:xfrm>
            <a:off x="4504267" y="685800"/>
            <a:ext cx="6079066" cy="548640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841248" y="2099734"/>
            <a:ext cx="3200400" cy="3810001"/>
          </a:xfrm>
        </p:spPr>
        <p:txBody>
          <a:bodyPr>
            <a:normAutofit/>
          </a:bodyPr>
          <a:lstStyle>
            <a:lvl1pPr marL="0" indent="0">
              <a:lnSpc>
                <a:spcPct val="114000"/>
              </a:lnSpc>
              <a:spcBef>
                <a:spcPts val="800"/>
              </a:spcBef>
              <a:buNone/>
              <a:defRPr sz="13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r>
              <a:rPr lang="ru-RU" smtClean="0"/>
              <a:t>4/14/2019</a:t>
            </a:r>
            <a:endParaRPr lang="en-US" dirty="0"/>
          </a:p>
        </p:txBody>
      </p:sp>
      <p:sp>
        <p:nvSpPr>
          <p:cNvPr id="6" name="Footer Placeholder 5"/>
          <p:cNvSpPr>
            <a:spLocks noGrp="1"/>
          </p:cNvSpPr>
          <p:nvPr>
            <p:ph type="ftr" sz="quarter" idx="11"/>
          </p:nvPr>
        </p:nvSpPr>
        <p:spPr/>
        <p:txBody>
          <a:bodyPr/>
          <a:lstStyle/>
          <a:p>
            <a:r>
              <a:rPr lang="ru-RU" smtClean="0"/>
              <a:t>Назоратнинг технологик асбоблари</a:t>
            </a:r>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5105400"/>
            <a:ext cx="11292840" cy="17526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14400" y="5257800"/>
            <a:ext cx="9982200" cy="914400"/>
          </a:xfrm>
        </p:spPr>
        <p:txBody>
          <a:bodyPr anchor="b">
            <a:normAutofit/>
          </a:bodyPr>
          <a:lstStyle>
            <a:lvl1pPr>
              <a:defRPr sz="2800" b="0">
                <a:solidFill>
                  <a:schemeClr val="bg1"/>
                </a:solidFill>
              </a:defRPr>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0" y="0"/>
            <a:ext cx="11292840" cy="5128923"/>
          </a:xfrm>
          <a:blipFill>
            <a:blip r:embed="rId2"/>
            <a:stretch>
              <a:fillRect/>
            </a:stretch>
          </a:blipFill>
        </p:spPr>
        <p:txBody>
          <a:bodyPr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914400" y="6108589"/>
            <a:ext cx="9982200" cy="597011"/>
          </a:xfrm>
        </p:spPr>
        <p:txBody>
          <a:bodyPr>
            <a:normAutofit/>
          </a:bodyPr>
          <a:lstStyle>
            <a:lvl1pPr marL="0" indent="0">
              <a:lnSpc>
                <a:spcPct val="100000"/>
              </a:lnSpc>
              <a:spcBef>
                <a:spcPts val="800"/>
              </a:spcBef>
              <a:buNone/>
              <a:defRPr sz="1300">
                <a:solidFill>
                  <a:schemeClr val="bg1">
                    <a:lumMod val="8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r>
              <a:rPr lang="ru-RU" smtClean="0"/>
              <a:t>4/14/2019</a:t>
            </a:r>
            <a:endParaRPr lang="en-US" dirty="0"/>
          </a:p>
        </p:txBody>
      </p:sp>
      <p:sp>
        <p:nvSpPr>
          <p:cNvPr id="6" name="Footer Placeholder 5"/>
          <p:cNvSpPr>
            <a:spLocks noGrp="1"/>
          </p:cNvSpPr>
          <p:nvPr>
            <p:ph type="ftr" sz="quarter" idx="11"/>
          </p:nvPr>
        </p:nvSpPr>
        <p:spPr/>
        <p:txBody>
          <a:bodyPr/>
          <a:lstStyle/>
          <a:p>
            <a:r>
              <a:rPr lang="ru-RU" smtClean="0"/>
              <a:t>Назоратнинг технологик асбоблари</a:t>
            </a:r>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r>
              <a:rPr lang="ru-RU" smtClean="0"/>
              <a:t>4/14/2019</a:t>
            </a:r>
            <a:endParaRPr lang="en-US" dirty="0"/>
          </a:p>
        </p:txBody>
      </p:sp>
      <p:sp>
        <p:nvSpPr>
          <p:cNvPr id="5" name="Footer Placeholder 4"/>
          <p:cNvSpPr>
            <a:spLocks noGrp="1"/>
          </p:cNvSpPr>
          <p:nvPr>
            <p:ph type="ftr" sz="quarter" idx="11"/>
          </p:nvPr>
        </p:nvSpPr>
        <p:spPr/>
        <p:txBody>
          <a:bodyPr/>
          <a:lstStyle/>
          <a:p>
            <a:r>
              <a:rPr lang="ru-RU" smtClean="0"/>
              <a:t>Назоратнинг технологик асбоблари</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48700" y="381000"/>
            <a:ext cx="2476500" cy="5897562"/>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762000" y="381000"/>
            <a:ext cx="7734300" cy="5897562"/>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r>
              <a:rPr lang="ru-RU" smtClean="0"/>
              <a:t>4/14/2019</a:t>
            </a:r>
            <a:endParaRPr lang="en-US" dirty="0"/>
          </a:p>
        </p:txBody>
      </p:sp>
      <p:sp>
        <p:nvSpPr>
          <p:cNvPr id="5" name="Footer Placeholder 4"/>
          <p:cNvSpPr>
            <a:spLocks noGrp="1"/>
          </p:cNvSpPr>
          <p:nvPr>
            <p:ph type="ftr" sz="quarter" idx="11"/>
          </p:nvPr>
        </p:nvSpPr>
        <p:spPr/>
        <p:txBody>
          <a:bodyPr/>
          <a:lstStyle/>
          <a:p>
            <a:r>
              <a:rPr lang="ru-RU" smtClean="0"/>
              <a:t>Назоратнинг технологик асбоблари</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1292840" y="0"/>
            <a:ext cx="9144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61872" y="365760"/>
            <a:ext cx="9692640" cy="1325562"/>
          </a:xfrm>
          <a:prstGeom prst="rect">
            <a:avLst/>
          </a:prstGeom>
        </p:spPr>
        <p:txBody>
          <a:bodyPr vert="horz" lIns="91440" tIns="45720" rIns="91440" bIns="45720" rtlCol="0" anchor="b">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261872" y="1828800"/>
            <a:ext cx="8595360" cy="4351337"/>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rot="16200000">
            <a:off x="10797542" y="998537"/>
            <a:ext cx="1904999" cy="365125"/>
          </a:xfrm>
          <a:prstGeom prst="rect">
            <a:avLst/>
          </a:prstGeom>
        </p:spPr>
        <p:txBody>
          <a:bodyPr vert="horz" lIns="91440" tIns="45720" rIns="91440" bIns="45720" rtlCol="0" anchor="ctr"/>
          <a:lstStyle>
            <a:lvl1pPr algn="r">
              <a:defRPr sz="1050" b="0">
                <a:solidFill>
                  <a:schemeClr val="tx2">
                    <a:lumMod val="20000"/>
                    <a:lumOff val="80000"/>
                  </a:schemeClr>
                </a:solidFill>
              </a:defRPr>
            </a:lvl1pPr>
          </a:lstStyle>
          <a:p>
            <a:r>
              <a:rPr lang="ru-RU" smtClean="0"/>
              <a:t>4/14/2019</a:t>
            </a:r>
            <a:endParaRPr lang="en-US" dirty="0"/>
          </a:p>
        </p:txBody>
      </p:sp>
      <p:sp>
        <p:nvSpPr>
          <p:cNvPr id="5" name="Footer Placeholder 4"/>
          <p:cNvSpPr>
            <a:spLocks noGrp="1"/>
          </p:cNvSpPr>
          <p:nvPr>
            <p:ph type="ftr" sz="quarter" idx="3"/>
          </p:nvPr>
        </p:nvSpPr>
        <p:spPr>
          <a:xfrm rot="16200000">
            <a:off x="9959341" y="4046537"/>
            <a:ext cx="3581400" cy="365125"/>
          </a:xfrm>
          <a:prstGeom prst="rect">
            <a:avLst/>
          </a:prstGeom>
        </p:spPr>
        <p:txBody>
          <a:bodyPr vert="horz" lIns="91440" tIns="45720" rIns="91440" bIns="45720" rtlCol="0" anchor="ctr"/>
          <a:lstStyle>
            <a:lvl1pPr algn="l">
              <a:defRPr sz="1050">
                <a:solidFill>
                  <a:schemeClr val="tx2">
                    <a:lumMod val="20000"/>
                    <a:lumOff val="80000"/>
                  </a:schemeClr>
                </a:solidFill>
              </a:defRPr>
            </a:lvl1pPr>
          </a:lstStyle>
          <a:p>
            <a:r>
              <a:rPr lang="ru-RU" smtClean="0"/>
              <a:t>Назоратнинг технологик асбоблари</a:t>
            </a:r>
            <a:endParaRPr lang="en-US" dirty="0"/>
          </a:p>
        </p:txBody>
      </p:sp>
      <p:sp>
        <p:nvSpPr>
          <p:cNvPr id="6" name="Slide Number Placeholder 5"/>
          <p:cNvSpPr>
            <a:spLocks noGrp="1"/>
          </p:cNvSpPr>
          <p:nvPr>
            <p:ph type="sldNum" sz="quarter" idx="4"/>
          </p:nvPr>
        </p:nvSpPr>
        <p:spPr>
          <a:xfrm>
            <a:off x="11292840" y="6172200"/>
            <a:ext cx="914400" cy="593725"/>
          </a:xfrm>
          <a:prstGeom prst="rect">
            <a:avLst/>
          </a:prstGeom>
        </p:spPr>
        <p:txBody>
          <a:bodyPr vert="horz" lIns="45720" tIns="45720" rIns="45720" bIns="45720" rtlCol="0" anchor="ctr">
            <a:normAutofit/>
          </a:bodyPr>
          <a:lstStyle>
            <a:lvl1pPr algn="ctr">
              <a:defRPr sz="3600">
                <a:solidFill>
                  <a:schemeClr val="tx2">
                    <a:lumMod val="60000"/>
                    <a:lumOff val="40000"/>
                  </a:schemeClr>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hdr="0" dt="0"/>
  <p:txStyles>
    <p:titleStyle>
      <a:lvl1pPr algn="l" defTabSz="914400" rtl="0" eaLnBrk="1" latinLnBrk="0" hangingPunct="1">
        <a:lnSpc>
          <a:spcPct val="90000"/>
        </a:lnSpc>
        <a:spcBef>
          <a:spcPct val="0"/>
        </a:spcBef>
        <a:buNone/>
        <a:defRPr sz="4400" kern="1200" spc="-50" baseline="0">
          <a:solidFill>
            <a:schemeClr val="tx1"/>
          </a:solidFill>
          <a:latin typeface="+mj-lt"/>
          <a:ea typeface="+mj-ea"/>
          <a:cs typeface="+mj-cs"/>
        </a:defRPr>
      </a:lvl1pPr>
    </p:titleStyle>
    <p:body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audio" Target="../media/media5.m4a"/><Relationship Id="rId7" Type="http://schemas.openxmlformats.org/officeDocument/2006/relationships/image" Target="../media/image2.png"/><Relationship Id="rId2" Type="http://schemas.microsoft.com/office/2007/relationships/media" Target="../media/media5.m4a"/><Relationship Id="rId1" Type="http://schemas.openxmlformats.org/officeDocument/2006/relationships/vmlDrawing" Target="../drawings/vmlDrawing1.vml"/><Relationship Id="rId6" Type="http://schemas.openxmlformats.org/officeDocument/2006/relationships/image" Target="../media/image3.emf"/><Relationship Id="rId5" Type="http://schemas.openxmlformats.org/officeDocument/2006/relationships/oleObject" Target="../embeddings/oleObject1.bin"/><Relationship Id="rId4"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8" Type="http://schemas.openxmlformats.org/officeDocument/2006/relationships/image" Target="../media/image5.wmf"/><Relationship Id="rId3" Type="http://schemas.openxmlformats.org/officeDocument/2006/relationships/audio" Target="../media/media11.m4a"/><Relationship Id="rId7" Type="http://schemas.openxmlformats.org/officeDocument/2006/relationships/oleObject" Target="../embeddings/oleObject3.bin"/><Relationship Id="rId2" Type="http://schemas.microsoft.com/office/2007/relationships/media" Target="../media/media11.m4a"/><Relationship Id="rId1" Type="http://schemas.openxmlformats.org/officeDocument/2006/relationships/vmlDrawing" Target="../drawings/vmlDrawing2.vml"/><Relationship Id="rId6" Type="http://schemas.openxmlformats.org/officeDocument/2006/relationships/image" Target="../media/image4.wmf"/><Relationship Id="rId11" Type="http://schemas.openxmlformats.org/officeDocument/2006/relationships/image" Target="../media/image2.png"/><Relationship Id="rId5" Type="http://schemas.openxmlformats.org/officeDocument/2006/relationships/oleObject" Target="../embeddings/oleObject2.bin"/><Relationship Id="rId10" Type="http://schemas.openxmlformats.org/officeDocument/2006/relationships/image" Target="../media/image6.wmf"/><Relationship Id="rId4" Type="http://schemas.openxmlformats.org/officeDocument/2006/relationships/slideLayout" Target="../slideLayouts/slideLayout2.xml"/><Relationship Id="rId9" Type="http://schemas.openxmlformats.org/officeDocument/2006/relationships/oleObject" Target="../embeddings/oleObject4.bin"/></Relationships>
</file>

<file path=ppt/slides/_rels/slide14.xml.rels><?xml version="1.0" encoding="UTF-8" standalone="yes"?>
<Relationships xmlns="http://schemas.openxmlformats.org/package/2006/relationships"><Relationship Id="rId8" Type="http://schemas.openxmlformats.org/officeDocument/2006/relationships/image" Target="../media/image8.wmf"/><Relationship Id="rId13" Type="http://schemas.openxmlformats.org/officeDocument/2006/relationships/image" Target="../media/image10.wmf"/><Relationship Id="rId3" Type="http://schemas.openxmlformats.org/officeDocument/2006/relationships/audio" Target="../media/media12.m4a"/><Relationship Id="rId7" Type="http://schemas.openxmlformats.org/officeDocument/2006/relationships/oleObject" Target="../embeddings/oleObject6.bin"/><Relationship Id="rId12" Type="http://schemas.openxmlformats.org/officeDocument/2006/relationships/oleObject" Target="../embeddings/oleObject9.bin"/><Relationship Id="rId2" Type="http://schemas.microsoft.com/office/2007/relationships/media" Target="../media/media12.m4a"/><Relationship Id="rId16" Type="http://schemas.openxmlformats.org/officeDocument/2006/relationships/image" Target="../media/image2.png"/><Relationship Id="rId1" Type="http://schemas.openxmlformats.org/officeDocument/2006/relationships/vmlDrawing" Target="../drawings/vmlDrawing3.vml"/><Relationship Id="rId6" Type="http://schemas.openxmlformats.org/officeDocument/2006/relationships/image" Target="../media/image7.wmf"/><Relationship Id="rId11" Type="http://schemas.openxmlformats.org/officeDocument/2006/relationships/oleObject" Target="../embeddings/oleObject8.bin"/><Relationship Id="rId5" Type="http://schemas.openxmlformats.org/officeDocument/2006/relationships/oleObject" Target="../embeddings/oleObject5.bin"/><Relationship Id="rId15" Type="http://schemas.openxmlformats.org/officeDocument/2006/relationships/image" Target="../media/image11.wmf"/><Relationship Id="rId10" Type="http://schemas.openxmlformats.org/officeDocument/2006/relationships/image" Target="../media/image9.wmf"/><Relationship Id="rId4" Type="http://schemas.openxmlformats.org/officeDocument/2006/relationships/slideLayout" Target="../slideLayouts/slideLayout2.xml"/><Relationship Id="rId9" Type="http://schemas.openxmlformats.org/officeDocument/2006/relationships/oleObject" Target="../embeddings/oleObject7.bin"/><Relationship Id="rId14" Type="http://schemas.openxmlformats.org/officeDocument/2006/relationships/oleObject" Target="../embeddings/oleObject10.bin"/></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352024" y="180304"/>
            <a:ext cx="10238962" cy="1700011"/>
          </a:xfrm>
        </p:spPr>
        <p:txBody>
          <a:bodyPr>
            <a:normAutofit/>
          </a:bodyPr>
          <a:lstStyle/>
          <a:p>
            <a:pPr algn="r"/>
            <a:r>
              <a:rPr lang="ru-RU" sz="2400" b="1" dirty="0" smtClean="0"/>
              <a:t>13-мавзу: </a:t>
            </a:r>
            <a:r>
              <a:rPr lang="uz-Latn-UZ" sz="2400" b="1" dirty="0"/>
              <a:t>ЭЛЕКТРИК САРФ ЎЛЧАГИЧЛАР</a:t>
            </a:r>
            <a:endParaRPr lang="ru-RU" sz="2400" dirty="0"/>
          </a:p>
        </p:txBody>
      </p:sp>
      <p:sp>
        <p:nvSpPr>
          <p:cNvPr id="3" name="Подзаголовок 2"/>
          <p:cNvSpPr>
            <a:spLocks noGrp="1"/>
          </p:cNvSpPr>
          <p:nvPr>
            <p:ph type="subTitle" idx="1"/>
          </p:nvPr>
        </p:nvSpPr>
        <p:spPr>
          <a:xfrm>
            <a:off x="1171720" y="1880315"/>
            <a:ext cx="10599570" cy="3493394"/>
          </a:xfrm>
        </p:spPr>
        <p:txBody>
          <a:bodyPr>
            <a:normAutofit/>
          </a:bodyPr>
          <a:lstStyle/>
          <a:p>
            <a:r>
              <a:rPr lang="ru-RU" b="1" dirty="0"/>
              <a:t> </a:t>
            </a:r>
            <a:r>
              <a:rPr lang="ru-RU" b="1" dirty="0" smtClean="0"/>
              <a:t>Режа</a:t>
            </a:r>
            <a:r>
              <a:rPr lang="ru-RU" b="1" dirty="0"/>
              <a:t>:</a:t>
            </a:r>
          </a:p>
          <a:p>
            <a:r>
              <a:rPr lang="ru-RU" b="1" dirty="0"/>
              <a:t> </a:t>
            </a:r>
            <a:endParaRPr lang="ru-RU" b="1" dirty="0" smtClean="0"/>
          </a:p>
          <a:p>
            <a:r>
              <a:rPr lang="ru-RU" b="1" dirty="0" smtClean="0"/>
              <a:t>1.</a:t>
            </a:r>
            <a:r>
              <a:rPr lang="uz-Cyrl-UZ" b="1" dirty="0" smtClean="0"/>
              <a:t> </a:t>
            </a:r>
            <a:r>
              <a:rPr lang="uz-Latn-UZ" b="1" dirty="0"/>
              <a:t>Э</a:t>
            </a:r>
            <a:r>
              <a:rPr lang="uz-Cyrl-UZ" b="1" dirty="0"/>
              <a:t>лектрик сарф ўлчагич ларнинг тузлиши ва ишлаш асослари</a:t>
            </a:r>
            <a:endParaRPr lang="uz-Cyrl-UZ" b="1" dirty="0" smtClean="0"/>
          </a:p>
          <a:p>
            <a:r>
              <a:rPr lang="ru-RU" b="1" dirty="0" smtClean="0"/>
              <a:t>2.</a:t>
            </a:r>
            <a:r>
              <a:rPr lang="ru-RU" b="1" dirty="0"/>
              <a:t> </a:t>
            </a:r>
            <a:r>
              <a:rPr lang="uz-Cyrl-UZ" b="1" dirty="0"/>
              <a:t>Икки кучланиш орасидаги фаза силжиш бурчагини </a:t>
            </a:r>
            <a:r>
              <a:rPr lang="uz-Cyrl-UZ" b="1" dirty="0" smtClean="0"/>
              <a:t>аниқлаш</a:t>
            </a:r>
            <a:endParaRPr lang="ru-RU" b="1" dirty="0"/>
          </a:p>
        </p:txBody>
      </p:sp>
      <p:pic>
        <p:nvPicPr>
          <p:cNvPr id="4" name="13.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76338" y="180304"/>
            <a:ext cx="609600" cy="609600"/>
          </a:xfrm>
          <a:prstGeom prst="rect">
            <a:avLst/>
          </a:prstGeom>
        </p:spPr>
      </p:pic>
    </p:spTree>
    <p:extLst>
      <p:ext uri="{BB962C8B-B14F-4D97-AF65-F5344CB8AC3E}">
        <p14:creationId xmlns:p14="http://schemas.microsoft.com/office/powerpoint/2010/main" val="927940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340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Latn-UZ" sz="2000" b="1" dirty="0"/>
              <a:t>Э</a:t>
            </a:r>
            <a:r>
              <a:rPr lang="uz-Cyrl-UZ" sz="2000" b="1" dirty="0"/>
              <a:t>лектрик сарф ўлчагич ларнинг тузлиши ва ишлаш асослари</a:t>
            </a:r>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2</a:t>
            </a:fld>
            <a:endParaRPr lang="en-US" dirty="0"/>
          </a:p>
        </p:txBody>
      </p:sp>
      <p:sp>
        <p:nvSpPr>
          <p:cNvPr id="14" name="Rectangle 8"/>
          <p:cNvSpPr>
            <a:spLocks noGrp="1" noChangeArrowheads="1"/>
          </p:cNvSpPr>
          <p:nvPr>
            <p:ph idx="1"/>
          </p:nvPr>
        </p:nvSpPr>
        <p:spPr bwMode="auto">
          <a:xfrm>
            <a:off x="380812" y="998112"/>
            <a:ext cx="10805520" cy="33644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lnSpc>
                <a:spcPct val="150000"/>
              </a:lnSpc>
              <a:buNone/>
            </a:pPr>
            <a:r>
              <a:rPr lang="uz-Cyrl-UZ" dirty="0" smtClean="0">
                <a:latin typeface="+mn-lt"/>
              </a:rPr>
              <a:t>	Электрон </a:t>
            </a:r>
            <a:r>
              <a:rPr lang="uz-Cyrl-UZ" dirty="0">
                <a:latin typeface="+mn-lt"/>
              </a:rPr>
              <a:t>нур осциллографи электр ишораларини оддий кўз билан кузатиш, уларни ўлчаш ва қайд қилиш учун мўжалланган электрик сарф ўлчагичлари давртезлик доираларининг жуда кенглиги, юқори сезувчанлиги ва жуда катта кириш қаршилигига эгалиги билан алохида ажралиб туради. Мана шу афзалликлар электрик сарф ўлчагич ларини ўлчаш техникасида жуда кенг миқиёсда қўлланилишига олиб келади. Шунинг учун хам хозирги вақтда хамдўслик таркибида кирган мустақил давлатларда тавсифлари ва қандай ишга мўжалалланганликларига қараб, бир – бирларидан фарқ қиладиган хар хил турдаги осциллографлар ишлаб чиқилмоқда.</a:t>
            </a:r>
            <a:endParaRPr lang="ru-RU" dirty="0">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4" name="13.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45240" y="170108"/>
            <a:ext cx="609600" cy="609600"/>
          </a:xfrm>
          <a:prstGeom prst="rect">
            <a:avLst/>
          </a:prstGeom>
        </p:spPr>
      </p:pic>
    </p:spTree>
    <p:extLst>
      <p:ext uri="{BB962C8B-B14F-4D97-AF65-F5344CB8AC3E}">
        <p14:creationId xmlns:p14="http://schemas.microsoft.com/office/powerpoint/2010/main" val="175915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111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Latn-UZ" sz="2000" b="1" dirty="0"/>
              <a:t>Э</a:t>
            </a:r>
            <a:r>
              <a:rPr lang="uz-Cyrl-UZ" sz="2000" b="1" dirty="0"/>
              <a:t>лектрик сарф ўлчагич ларнинг тузлиши ва ишлаш асослари</a:t>
            </a:r>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3</a:t>
            </a:fld>
            <a:endParaRPr lang="en-US" dirty="0"/>
          </a:p>
        </p:txBody>
      </p:sp>
      <p:sp>
        <p:nvSpPr>
          <p:cNvPr id="14" name="Rectangle 8"/>
          <p:cNvSpPr>
            <a:spLocks noGrp="1" noChangeArrowheads="1"/>
          </p:cNvSpPr>
          <p:nvPr>
            <p:ph idx="1"/>
          </p:nvPr>
        </p:nvSpPr>
        <p:spPr bwMode="auto">
          <a:xfrm>
            <a:off x="380812" y="949816"/>
            <a:ext cx="10805520" cy="12847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lnSpc>
                <a:spcPct val="150000"/>
              </a:lnSpc>
              <a:buNone/>
            </a:pPr>
            <a:r>
              <a:rPr lang="uz-Cyrl-UZ" dirty="0" smtClean="0">
                <a:latin typeface="+mn-lt"/>
              </a:rPr>
              <a:t>	Қўлланма </a:t>
            </a:r>
            <a:r>
              <a:rPr lang="uz-Cyrl-UZ" dirty="0">
                <a:latin typeface="+mn-lt"/>
              </a:rPr>
              <a:t>хажми чекланган бўлгани учун хам қуйида амалда бехад кенг миқёсда қулланиладиган харёқлама (универсал) электрик сарф ўлчагичнинг тузилиш хамда ишлаш асослари билан танишамиз.  </a:t>
            </a:r>
            <a:endParaRPr lang="ru-RU" dirty="0">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4" name="13.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7478" y="228600"/>
            <a:ext cx="609600" cy="609600"/>
          </a:xfrm>
          <a:prstGeom prst="rect">
            <a:avLst/>
          </a:prstGeom>
        </p:spPr>
      </p:pic>
    </p:spTree>
    <p:extLst>
      <p:ext uri="{BB962C8B-B14F-4D97-AF65-F5344CB8AC3E}">
        <p14:creationId xmlns:p14="http://schemas.microsoft.com/office/powerpoint/2010/main" val="2822442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062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Latn-UZ" sz="2000" b="1" dirty="0"/>
              <a:t>Э</a:t>
            </a:r>
            <a:r>
              <a:rPr lang="uz-Cyrl-UZ" sz="2000" b="1" dirty="0"/>
              <a:t>лектрик сарф ўлчагич ларнинг тузлиши ва ишлаш асослари</a:t>
            </a:r>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4</a:t>
            </a:fld>
            <a:endParaRPr lang="en-US" dirty="0"/>
          </a:p>
        </p:txBody>
      </p:sp>
      <p:sp>
        <p:nvSpPr>
          <p:cNvPr id="14" name="Rectangle 8"/>
          <p:cNvSpPr>
            <a:spLocks noGrp="1" noChangeArrowheads="1"/>
          </p:cNvSpPr>
          <p:nvPr>
            <p:ph idx="1"/>
          </p:nvPr>
        </p:nvSpPr>
        <p:spPr bwMode="auto">
          <a:xfrm>
            <a:off x="226265" y="743221"/>
            <a:ext cx="10805520" cy="41931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lnSpc>
                <a:spcPct val="150000"/>
              </a:lnSpc>
              <a:buNone/>
            </a:pPr>
            <a:r>
              <a:rPr lang="uz-Cyrl-UZ" dirty="0">
                <a:latin typeface="+mn-lt"/>
              </a:rPr>
              <a:t>Электрик сарф ўлчагич нинг соддалаштирилган функционал тархи 6 – расмда берилган бўлиб, у қуйидаги  қисмлардан , яъни электрон нур трубкаси  ЭНТ, кириш кучланиш бўлгичи КБ, дастлабки кучайтиргичи  - ДК,тўхтатиш линияси ТЛ ва чиқиш кучайтиргичи ЧК лардан ташкл топган У ўқи буйича,яъни тик оғиш кучайтиргич УОК мослаш (синхронизация) блоки МБ, ёйиш генератори ЕГ,Х ўқи бўйича ётиқ оғиш кучайтиргичи ХОК ва тебраниш кенглиги абатлагич абатлагичи (калибратори)  ТКА ва давомийлик абатлагичи ДА лардан ташкил топган. Электрик сарф ўлчагичнинг бу элементларидан электрон нур турубкаси ЭНТнинг ишлаш асосларини кўрамиз.ЭНТ осциллографнинг ўлчаш элементи хисобланиб, унинг ёрдамида текширилаётган жараён кўринадиган тасвирга айлантирилибберилади.</a:t>
            </a:r>
            <a:endParaRPr lang="ru-RU" dirty="0">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4" name="13.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45240" y="228600"/>
            <a:ext cx="609600" cy="609600"/>
          </a:xfrm>
          <a:prstGeom prst="rect">
            <a:avLst/>
          </a:prstGeom>
        </p:spPr>
      </p:pic>
    </p:spTree>
    <p:extLst>
      <p:ext uri="{BB962C8B-B14F-4D97-AF65-F5344CB8AC3E}">
        <p14:creationId xmlns:p14="http://schemas.microsoft.com/office/powerpoint/2010/main" val="3651034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407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Latn-UZ" sz="2000" b="1" dirty="0"/>
              <a:t>Э</a:t>
            </a:r>
            <a:r>
              <a:rPr lang="uz-Cyrl-UZ" sz="2000" b="1" dirty="0"/>
              <a:t>лектрик сарф ўлчагич ларнинг тузлиши ва ишлаш асослари</a:t>
            </a:r>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5</a:t>
            </a:fld>
            <a:endParaRPr lang="en-US" dirty="0"/>
          </a:p>
        </p:txBody>
      </p:sp>
      <p:sp>
        <p:nvSpPr>
          <p:cNvPr id="14" name="Rectangle 8"/>
          <p:cNvSpPr>
            <a:spLocks noGrp="1" noChangeArrowheads="1"/>
          </p:cNvSpPr>
          <p:nvPr>
            <p:ph idx="1"/>
          </p:nvPr>
        </p:nvSpPr>
        <p:spPr bwMode="auto">
          <a:xfrm>
            <a:off x="252022" y="1071859"/>
            <a:ext cx="10805520" cy="46628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lnSpc>
                <a:spcPct val="150000"/>
              </a:lnSpc>
              <a:buNone/>
            </a:pPr>
            <a:r>
              <a:rPr lang="uz-Cyrl-UZ" dirty="0" smtClean="0">
                <a:latin typeface="+mn-lt"/>
              </a:rPr>
              <a:t>	ЭНТ </a:t>
            </a:r>
            <a:r>
              <a:rPr lang="uz-Cyrl-UZ" dirty="0">
                <a:latin typeface="+mn-lt"/>
              </a:rPr>
              <a:t>сида йўналган электрон оқимини хосил қилиш ва уларни  ингичка нур куринишига келтириш ишлари ЭНТ сининг энсиз ингичкароқ томонга жойлаштирилган катод К, модулятор М ва икки анод А</a:t>
            </a:r>
            <a:r>
              <a:rPr lang="uz-Cyrl-UZ" baseline="-25000" dirty="0">
                <a:latin typeface="+mn-lt"/>
              </a:rPr>
              <a:t>1</a:t>
            </a:r>
            <a:r>
              <a:rPr lang="uz-Cyrl-UZ" dirty="0">
                <a:latin typeface="+mn-lt"/>
              </a:rPr>
              <a:t> ва А</a:t>
            </a:r>
            <a:r>
              <a:rPr lang="uz-Cyrl-UZ" baseline="-25000" dirty="0">
                <a:latin typeface="+mn-lt"/>
              </a:rPr>
              <a:t>2</a:t>
            </a:r>
            <a:r>
              <a:rPr lang="uz-Cyrl-UZ" dirty="0">
                <a:latin typeface="+mn-lt"/>
              </a:rPr>
              <a:t> ёрдамида амалга ошрилади. Экран Эда ёртувчи ростланади, БУ иш «Яркостъ» яъни «ёрқин » сўзи ёзилган осциллограф қисми тўткичини бураш йўли амалга ошрилади.Фокуслаш ишлари модулятор М ва фокусловчи деб аталадиган биринчи анод  А</a:t>
            </a:r>
            <a:r>
              <a:rPr lang="uz-Cyrl-UZ" baseline="-25000" dirty="0">
                <a:latin typeface="+mn-lt"/>
              </a:rPr>
              <a:t>1 </a:t>
            </a:r>
            <a:r>
              <a:rPr lang="uz-Cyrl-UZ" dirty="0">
                <a:latin typeface="+mn-lt"/>
              </a:rPr>
              <a:t>лар ёрдамида амалга оширилади.Анод А</a:t>
            </a:r>
            <a:r>
              <a:rPr lang="uz-Cyrl-UZ" baseline="-25000" dirty="0">
                <a:latin typeface="+mn-lt"/>
              </a:rPr>
              <a:t>1</a:t>
            </a:r>
            <a:r>
              <a:rPr lang="uz-Cyrl-UZ" dirty="0">
                <a:latin typeface="+mn-lt"/>
              </a:rPr>
              <a:t> нинг потенцали “Фокос” сўзиёзилган тутқични бураш йўли билан ростланади</a:t>
            </a:r>
            <a:r>
              <a:rPr lang="uz-Cyrl-UZ" dirty="0" smtClean="0">
                <a:latin typeface="+mn-lt"/>
              </a:rPr>
              <a:t>.</a:t>
            </a:r>
          </a:p>
          <a:p>
            <a:pPr indent="0" algn="just">
              <a:lnSpc>
                <a:spcPct val="150000"/>
              </a:lnSpc>
              <a:buNone/>
            </a:pPr>
            <a:r>
              <a:rPr lang="uz-Cyrl-UZ" dirty="0" smtClean="0">
                <a:latin typeface="+mn-lt"/>
              </a:rPr>
              <a:t>	Электронларни </a:t>
            </a:r>
            <a:r>
              <a:rPr lang="uz-Cyrl-UZ" dirty="0">
                <a:latin typeface="+mn-lt"/>
              </a:rPr>
              <a:t>илгарилама харакат йўналиш бўйича зарур тезликка тезлатувчи деб аталадиган биринчи анод А</a:t>
            </a:r>
            <a:r>
              <a:rPr lang="uz-Cyrl-UZ" baseline="-25000" dirty="0">
                <a:latin typeface="+mn-lt"/>
              </a:rPr>
              <a:t>1 </a:t>
            </a:r>
            <a:r>
              <a:rPr lang="uz-Cyrl-UZ" dirty="0">
                <a:latin typeface="+mn-lt"/>
              </a:rPr>
              <a:t>ва иккинчи анод А</a:t>
            </a:r>
            <a:r>
              <a:rPr lang="uz-Cyrl-UZ" baseline="-25000" dirty="0">
                <a:latin typeface="+mn-lt"/>
              </a:rPr>
              <a:t>2 </a:t>
            </a:r>
            <a:r>
              <a:rPr lang="uz-Cyrl-UZ" dirty="0">
                <a:latin typeface="+mn-lt"/>
              </a:rPr>
              <a:t> лар билан катод К орасидаги фарқи хисобига эришилади.</a:t>
            </a:r>
            <a:endParaRPr lang="ru-RU" dirty="0">
              <a:latin typeface="+mn-lt"/>
            </a:endParaRPr>
          </a:p>
          <a:p>
            <a:pPr indent="0" algn="just">
              <a:lnSpc>
                <a:spcPct val="150000"/>
              </a:lnSpc>
              <a:buNone/>
            </a:pPr>
            <a:endParaRPr lang="ru-RU" dirty="0">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4" name="13.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45240" y="170108"/>
            <a:ext cx="609600" cy="609600"/>
          </a:xfrm>
          <a:prstGeom prst="rect">
            <a:avLst/>
          </a:prstGeom>
        </p:spPr>
      </p:pic>
    </p:spTree>
    <p:extLst>
      <p:ext uri="{BB962C8B-B14F-4D97-AF65-F5344CB8AC3E}">
        <p14:creationId xmlns:p14="http://schemas.microsoft.com/office/powerpoint/2010/main" val="690895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730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Latn-UZ" sz="2000" b="1" dirty="0"/>
              <a:t>Э</a:t>
            </a:r>
            <a:r>
              <a:rPr lang="uz-Cyrl-UZ" sz="2000" b="1" dirty="0"/>
              <a:t>лектрик сарф ўлчагич ларнинг тузлиши ва ишлаш асослари</a:t>
            </a:r>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6</a:t>
            </a:fld>
            <a:endParaRPr lang="en-US" dirty="0"/>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7" name="Объект 6"/>
          <p:cNvGraphicFramePr>
            <a:graphicFrameLocks noChangeAspect="1"/>
          </p:cNvGraphicFramePr>
          <p:nvPr>
            <p:extLst>
              <p:ext uri="{D42A27DB-BD31-4B8C-83A1-F6EECF244321}">
                <p14:modId xmlns:p14="http://schemas.microsoft.com/office/powerpoint/2010/main" val="3751739536"/>
              </p:ext>
            </p:extLst>
          </p:nvPr>
        </p:nvGraphicFramePr>
        <p:xfrm>
          <a:off x="1212609" y="833907"/>
          <a:ext cx="7995785" cy="5069984"/>
        </p:xfrm>
        <a:graphic>
          <a:graphicData uri="http://schemas.openxmlformats.org/presentationml/2006/ole">
            <mc:AlternateContent xmlns:mc="http://schemas.openxmlformats.org/markup-compatibility/2006">
              <mc:Choice xmlns:v="urn:schemas-microsoft-com:vml" Requires="v">
                <p:oleObj spid="_x0000_s15365" name="Picture" r:id="rId5" imgW="7336776" imgH="5489225" progId="Word.Picture.8">
                  <p:embed/>
                </p:oleObj>
              </mc:Choice>
              <mc:Fallback>
                <p:oleObj name="Picture" r:id="rId5" imgW="7336776" imgH="5489225" progId="Word.Picture.8">
                  <p:embed/>
                  <p:pic>
                    <p:nvPicPr>
                      <p:cNvPr id="0" name="Object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12609" y="833907"/>
                        <a:ext cx="7995785" cy="5069984"/>
                      </a:xfrm>
                      <a:prstGeom prst="rect">
                        <a:avLst/>
                      </a:prstGeom>
                      <a:noFill/>
                    </p:spPr>
                  </p:pic>
                </p:oleObj>
              </mc:Fallback>
            </mc:AlternateContent>
          </a:graphicData>
        </a:graphic>
      </p:graphicFrame>
      <p:graphicFrame>
        <p:nvGraphicFramePr>
          <p:cNvPr id="8" name="Таблица 7"/>
          <p:cNvGraphicFramePr>
            <a:graphicFrameLocks noGrp="1"/>
          </p:cNvGraphicFramePr>
          <p:nvPr>
            <p:extLst>
              <p:ext uri="{D42A27DB-BD31-4B8C-83A1-F6EECF244321}">
                <p14:modId xmlns:p14="http://schemas.microsoft.com/office/powerpoint/2010/main" val="193154754"/>
              </p:ext>
            </p:extLst>
          </p:nvPr>
        </p:nvGraphicFramePr>
        <p:xfrm>
          <a:off x="1258682" y="6075775"/>
          <a:ext cx="8594725" cy="315468"/>
        </p:xfrm>
        <a:graphic>
          <a:graphicData uri="http://schemas.openxmlformats.org/drawingml/2006/table">
            <a:tbl>
              <a:tblPr>
                <a:tableStyleId>{5C22544A-7EE6-4342-B048-85BDC9FD1C3A}</a:tableStyleId>
              </a:tblPr>
              <a:tblGrid>
                <a:gridCol w="8594725">
                  <a:extLst>
                    <a:ext uri="{9D8B030D-6E8A-4147-A177-3AD203B41FA5}">
                      <a16:colId xmlns:a16="http://schemas.microsoft.com/office/drawing/2014/main" val="3089773768"/>
                    </a:ext>
                  </a:extLst>
                </a:gridCol>
              </a:tblGrid>
              <a:tr h="0">
                <a:tc>
                  <a:txBody>
                    <a:bodyPr/>
                    <a:lstStyle/>
                    <a:p>
                      <a:pPr algn="ctr">
                        <a:lnSpc>
                          <a:spcPct val="115000"/>
                        </a:lnSpc>
                        <a:spcBef>
                          <a:spcPts val="1200"/>
                        </a:spcBef>
                        <a:spcAft>
                          <a:spcPts val="0"/>
                        </a:spcAft>
                      </a:pPr>
                      <a:r>
                        <a:rPr lang="uz-Cyrl-UZ" sz="1800" dirty="0">
                          <a:effectLst/>
                        </a:rPr>
                        <a:t>12.</a:t>
                      </a:r>
                      <a:r>
                        <a:rPr lang="uz-Latn-UZ" sz="1800" dirty="0">
                          <a:effectLst/>
                        </a:rPr>
                        <a:t>1-р</a:t>
                      </a:r>
                      <a:r>
                        <a:rPr lang="uz-Cyrl-UZ" sz="1800" dirty="0">
                          <a:effectLst/>
                        </a:rPr>
                        <a:t>асм .Электрон нурли осц</a:t>
                      </a:r>
                      <a:r>
                        <a:rPr lang="uz-Latn-UZ" sz="1800" dirty="0">
                          <a:effectLst/>
                        </a:rPr>
                        <a:t>и</a:t>
                      </a:r>
                      <a:r>
                        <a:rPr lang="uz-Cyrl-UZ" sz="1800" dirty="0">
                          <a:effectLst/>
                        </a:rPr>
                        <a:t>ллографнинг тузилиши</a:t>
                      </a:r>
                      <a:r>
                        <a:rPr lang="uz-Latn-UZ" sz="1800" dirty="0">
                          <a:effectLst/>
                        </a:rPr>
                        <a:t>.</a:t>
                      </a:r>
                      <a:endParaRPr lang="ru-RU" sz="1800" b="1" dirty="0">
                        <a:effectLst/>
                        <a:latin typeface="Times New Roman" panose="02020603050405020304" pitchFamily="18" charset="0"/>
                        <a:ea typeface="Calibri" panose="020F0502020204030204" pitchFamily="34" charset="0"/>
                      </a:endParaRPr>
                    </a:p>
                  </a:txBody>
                  <a:tcPr marL="114300" marR="114300" marT="0" marB="0"/>
                </a:tc>
                <a:extLst>
                  <a:ext uri="{0D108BD9-81ED-4DB2-BD59-A6C34878D82A}">
                    <a16:rowId xmlns:a16="http://schemas.microsoft.com/office/drawing/2014/main" val="2994473511"/>
                  </a:ext>
                </a:extLst>
              </a:tr>
            </a:tbl>
          </a:graphicData>
        </a:graphic>
      </p:graphicFrame>
      <p:pic>
        <p:nvPicPr>
          <p:cNvPr id="4" name="13.5">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445240" y="152401"/>
            <a:ext cx="609600" cy="609600"/>
          </a:xfrm>
          <a:prstGeom prst="rect">
            <a:avLst/>
          </a:prstGeom>
        </p:spPr>
      </p:pic>
    </p:spTree>
    <p:extLst>
      <p:ext uri="{BB962C8B-B14F-4D97-AF65-F5344CB8AC3E}">
        <p14:creationId xmlns:p14="http://schemas.microsoft.com/office/powerpoint/2010/main" val="1739242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730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Latn-UZ" sz="2000" b="1" dirty="0"/>
              <a:t>Э</a:t>
            </a:r>
            <a:r>
              <a:rPr lang="uz-Cyrl-UZ" sz="2000" b="1" dirty="0"/>
              <a:t>лектрик сарф ўлчагич ларнинг тузлиши ва ишлаш асослари</a:t>
            </a:r>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7</a:t>
            </a:fld>
            <a:endParaRPr lang="en-US" dirty="0"/>
          </a:p>
        </p:txBody>
      </p:sp>
      <p:sp>
        <p:nvSpPr>
          <p:cNvPr id="14" name="Rectangle 8"/>
          <p:cNvSpPr>
            <a:spLocks noGrp="1" noChangeArrowheads="1"/>
          </p:cNvSpPr>
          <p:nvPr>
            <p:ph idx="1"/>
          </p:nvPr>
        </p:nvSpPr>
        <p:spPr bwMode="auto">
          <a:xfrm>
            <a:off x="252022" y="1071860"/>
            <a:ext cx="10805520" cy="46628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lnSpc>
                <a:spcPct val="150000"/>
              </a:lnSpc>
              <a:buNone/>
            </a:pPr>
            <a:r>
              <a:rPr lang="uz-Cyrl-UZ" dirty="0" smtClean="0">
                <a:latin typeface="+mn-lt"/>
              </a:rPr>
              <a:t>	А</a:t>
            </a:r>
            <a:r>
              <a:rPr lang="uz-Cyrl-UZ" baseline="-25000" dirty="0" smtClean="0">
                <a:latin typeface="+mn-lt"/>
              </a:rPr>
              <a:t>1  </a:t>
            </a:r>
            <a:r>
              <a:rPr lang="uz-Cyrl-UZ" dirty="0">
                <a:latin typeface="+mn-lt"/>
              </a:rPr>
              <a:t>ва А</a:t>
            </a:r>
            <a:r>
              <a:rPr lang="uz-Cyrl-UZ" baseline="-25000" dirty="0">
                <a:latin typeface="+mn-lt"/>
              </a:rPr>
              <a:t>2  </a:t>
            </a:r>
            <a:r>
              <a:rPr lang="uz-Cyrl-UZ" dirty="0">
                <a:latin typeface="+mn-lt"/>
              </a:rPr>
              <a:t> анодларнинг потенциаллари катод К га нисбатан мусбатдир. Яна шуни ҳам айтиш керакки ,А </a:t>
            </a:r>
            <a:r>
              <a:rPr lang="uz-Cyrl-UZ" baseline="-25000" dirty="0">
                <a:latin typeface="+mn-lt"/>
              </a:rPr>
              <a:t>2    </a:t>
            </a:r>
            <a:r>
              <a:rPr lang="uz-Cyrl-UZ" dirty="0">
                <a:latin typeface="+mn-lt"/>
              </a:rPr>
              <a:t>потенциали иш жараёнида А</a:t>
            </a:r>
            <a:r>
              <a:rPr lang="uz-Cyrl-UZ" baseline="-25000" dirty="0">
                <a:latin typeface="+mn-lt"/>
              </a:rPr>
              <a:t> 1</a:t>
            </a:r>
            <a:r>
              <a:rPr lang="uz-Cyrl-UZ" dirty="0">
                <a:latin typeface="+mn-lt"/>
              </a:rPr>
              <a:t> потенциалига нисбатан 2 </a:t>
            </a:r>
            <a:r>
              <a:rPr lang="ru-RU" dirty="0">
                <a:latin typeface="+mn-lt"/>
              </a:rPr>
              <a:t>–</a:t>
            </a:r>
            <a:r>
              <a:rPr lang="uz-Cyrl-UZ" dirty="0">
                <a:latin typeface="+mn-lt"/>
              </a:rPr>
              <a:t> 5 баравар кўп бўлиб, ўзгартирилмасдан ушлаб турилади.</a:t>
            </a:r>
            <a:endParaRPr lang="ru-RU" dirty="0">
              <a:latin typeface="+mn-lt"/>
            </a:endParaRPr>
          </a:p>
          <a:p>
            <a:pPr indent="0" algn="just">
              <a:lnSpc>
                <a:spcPct val="150000"/>
              </a:lnSpc>
              <a:buNone/>
            </a:pPr>
            <a:r>
              <a:rPr lang="uz-Cyrl-UZ" dirty="0" smtClean="0">
                <a:latin typeface="+mn-lt"/>
              </a:rPr>
              <a:t>	ЭНТ </a:t>
            </a:r>
            <a:r>
              <a:rPr lang="uz-Cyrl-UZ" dirty="0">
                <a:latin typeface="+mn-lt"/>
              </a:rPr>
              <a:t>сида нур шу турубканинг ўзаро бир – бирларига нисбатантик бўлган (перипендикуляр) текисликларида жойлаштирилган икки жуфт оғдириш пластина ОПу ва ОПх лари ёрдамида бошқарилади. ОПу пластиналарига текширилаётган кучланиш, ОПх пластиналарга I B кучланиш берилганда ёритувчи нкқтанинг эркин марказига нисбатан силжиш қиймати h ЭНТ сининг сезувчанлиги дейилади ва у қуйидагича аниқланади:</a:t>
            </a:r>
            <a:endParaRPr lang="ru-RU" dirty="0">
              <a:latin typeface="+mn-lt"/>
            </a:endParaRPr>
          </a:p>
          <a:p>
            <a:pPr indent="0" algn="ctr">
              <a:lnSpc>
                <a:spcPct val="150000"/>
              </a:lnSpc>
              <a:buNone/>
            </a:pPr>
            <a:r>
              <a:rPr lang="uz-Cyrl-UZ" dirty="0" smtClean="0">
                <a:latin typeface="+mn-lt"/>
              </a:rPr>
              <a:t>	S</a:t>
            </a:r>
            <a:r>
              <a:rPr lang="uz-Cyrl-UZ" baseline="-25000" dirty="0" smtClean="0">
                <a:latin typeface="+mn-lt"/>
              </a:rPr>
              <a:t>u</a:t>
            </a:r>
            <a:r>
              <a:rPr lang="uz-Cyrl-UZ" dirty="0" smtClean="0">
                <a:latin typeface="+mn-lt"/>
              </a:rPr>
              <a:t>=h/U </a:t>
            </a:r>
            <a:r>
              <a:rPr lang="uz-Cyrl-UZ" dirty="0">
                <a:latin typeface="+mn-lt"/>
              </a:rPr>
              <a:t>мм/В.	</a:t>
            </a:r>
            <a:endParaRPr lang="ru-RU" dirty="0">
              <a:latin typeface="+mn-lt"/>
            </a:endParaRPr>
          </a:p>
          <a:p>
            <a:pPr indent="0" algn="just">
              <a:lnSpc>
                <a:spcPct val="150000"/>
              </a:lnSpc>
              <a:buNone/>
            </a:pPr>
            <a:r>
              <a:rPr lang="ru-RU" dirty="0" smtClean="0">
                <a:latin typeface="+mn-lt"/>
              </a:rPr>
              <a:t>	</a:t>
            </a:r>
            <a:r>
              <a:rPr lang="uz-Latn-UZ" dirty="0" smtClean="0">
                <a:latin typeface="+mn-lt"/>
              </a:rPr>
              <a:t>Ҳ</a:t>
            </a:r>
            <a:r>
              <a:rPr lang="uz-Cyrl-UZ" dirty="0">
                <a:latin typeface="+mn-lt"/>
              </a:rPr>
              <a:t>озирги замон осциллографларида сезувчанлиги 5</a:t>
            </a:r>
            <a:r>
              <a:rPr lang="uz-Cyrl-UZ" baseline="-25000" dirty="0">
                <a:latin typeface="+mn-lt"/>
              </a:rPr>
              <a:t>и </a:t>
            </a:r>
            <a:r>
              <a:rPr lang="uz-Cyrl-UZ" dirty="0">
                <a:latin typeface="+mn-lt"/>
              </a:rPr>
              <a:t>==0,1 ч – 1.5 мм/В бўлган ЭНТ лари кўлланилмоқда.</a:t>
            </a:r>
            <a:endParaRPr lang="ru-RU" dirty="0">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4" name="13.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45240" y="304800"/>
            <a:ext cx="609600" cy="609600"/>
          </a:xfrm>
          <a:prstGeom prst="rect">
            <a:avLst/>
          </a:prstGeom>
        </p:spPr>
      </p:pic>
    </p:spTree>
    <p:extLst>
      <p:ext uri="{BB962C8B-B14F-4D97-AF65-F5344CB8AC3E}">
        <p14:creationId xmlns:p14="http://schemas.microsoft.com/office/powerpoint/2010/main" val="797563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123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Latn-UZ" sz="2000" b="1" dirty="0"/>
              <a:t>Э</a:t>
            </a:r>
            <a:r>
              <a:rPr lang="uz-Cyrl-UZ" sz="2000" b="1" dirty="0"/>
              <a:t>лектрик сарф ўлчагич ларнинг тузлиши ва ишлаш асослари</a:t>
            </a:r>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8</a:t>
            </a:fld>
            <a:endParaRPr lang="en-US" dirty="0"/>
          </a:p>
        </p:txBody>
      </p:sp>
      <p:sp>
        <p:nvSpPr>
          <p:cNvPr id="14" name="Rectangle 8"/>
          <p:cNvSpPr>
            <a:spLocks noGrp="1" noChangeArrowheads="1"/>
          </p:cNvSpPr>
          <p:nvPr>
            <p:ph idx="1"/>
          </p:nvPr>
        </p:nvSpPr>
        <p:spPr bwMode="auto">
          <a:xfrm>
            <a:off x="252022" y="1071860"/>
            <a:ext cx="10805520" cy="46628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lnSpc>
                <a:spcPct val="150000"/>
              </a:lnSpc>
              <a:buNone/>
            </a:pPr>
            <a:r>
              <a:rPr lang="uz-Cyrl-UZ" dirty="0" smtClean="0">
                <a:latin typeface="+mn-lt"/>
              </a:rPr>
              <a:t>	А</a:t>
            </a:r>
            <a:r>
              <a:rPr lang="uz-Cyrl-UZ" baseline="-25000" dirty="0" smtClean="0">
                <a:latin typeface="+mn-lt"/>
              </a:rPr>
              <a:t>1  </a:t>
            </a:r>
            <a:r>
              <a:rPr lang="uz-Cyrl-UZ" dirty="0">
                <a:latin typeface="+mn-lt"/>
              </a:rPr>
              <a:t>ва А</a:t>
            </a:r>
            <a:r>
              <a:rPr lang="uz-Cyrl-UZ" baseline="-25000" dirty="0">
                <a:latin typeface="+mn-lt"/>
              </a:rPr>
              <a:t>2  </a:t>
            </a:r>
            <a:r>
              <a:rPr lang="uz-Cyrl-UZ" dirty="0">
                <a:latin typeface="+mn-lt"/>
              </a:rPr>
              <a:t> анодларнинг потенциаллари катод К га нисбатан мусбатдир. Яна шуни ҳам айтиш керакки ,А </a:t>
            </a:r>
            <a:r>
              <a:rPr lang="uz-Cyrl-UZ" baseline="-25000" dirty="0">
                <a:latin typeface="+mn-lt"/>
              </a:rPr>
              <a:t>2    </a:t>
            </a:r>
            <a:r>
              <a:rPr lang="uz-Cyrl-UZ" dirty="0">
                <a:latin typeface="+mn-lt"/>
              </a:rPr>
              <a:t>потенциали иш жараёнида А</a:t>
            </a:r>
            <a:r>
              <a:rPr lang="uz-Cyrl-UZ" baseline="-25000" dirty="0">
                <a:latin typeface="+mn-lt"/>
              </a:rPr>
              <a:t> 1</a:t>
            </a:r>
            <a:r>
              <a:rPr lang="uz-Cyrl-UZ" dirty="0">
                <a:latin typeface="+mn-lt"/>
              </a:rPr>
              <a:t> потенциалига нисбатан 2 </a:t>
            </a:r>
            <a:r>
              <a:rPr lang="ru-RU" dirty="0">
                <a:latin typeface="+mn-lt"/>
              </a:rPr>
              <a:t>–</a:t>
            </a:r>
            <a:r>
              <a:rPr lang="uz-Cyrl-UZ" dirty="0">
                <a:latin typeface="+mn-lt"/>
              </a:rPr>
              <a:t> 5 баравар кўп бўлиб, ўзгартирилмасдан ушлаб турилади.</a:t>
            </a:r>
            <a:endParaRPr lang="ru-RU" dirty="0">
              <a:latin typeface="+mn-lt"/>
            </a:endParaRPr>
          </a:p>
          <a:p>
            <a:pPr indent="0" algn="just">
              <a:lnSpc>
                <a:spcPct val="150000"/>
              </a:lnSpc>
              <a:buNone/>
            </a:pPr>
            <a:r>
              <a:rPr lang="uz-Cyrl-UZ" dirty="0" smtClean="0">
                <a:latin typeface="+mn-lt"/>
              </a:rPr>
              <a:t>	ЭНТ </a:t>
            </a:r>
            <a:r>
              <a:rPr lang="uz-Cyrl-UZ" dirty="0">
                <a:latin typeface="+mn-lt"/>
              </a:rPr>
              <a:t>сида нур шу турубканинг ўзаро бир – бирларига нисбатантик бўлган (перипендикуляр) текисликларида жойлаштирилган икки жуфт оғдириш пластина ОПу ва ОПх лари ёрдамида бошқарилади. ОПу пластиналарига текширилаётган кучланиш, ОПх пластиналарга I B кучланиш берилганда ёритувчи нкқтанинг эркин марказига нисбатан силжиш қиймати h ЭНТ сининг сезувчанлиги дейилади ва у қуйидагича аниқланади:</a:t>
            </a:r>
            <a:endParaRPr lang="ru-RU" dirty="0">
              <a:latin typeface="+mn-lt"/>
            </a:endParaRPr>
          </a:p>
          <a:p>
            <a:pPr indent="0" algn="ctr">
              <a:lnSpc>
                <a:spcPct val="150000"/>
              </a:lnSpc>
              <a:buNone/>
            </a:pPr>
            <a:r>
              <a:rPr lang="uz-Cyrl-UZ" dirty="0" smtClean="0">
                <a:latin typeface="+mn-lt"/>
              </a:rPr>
              <a:t>	S</a:t>
            </a:r>
            <a:r>
              <a:rPr lang="uz-Cyrl-UZ" baseline="-25000" dirty="0" smtClean="0">
                <a:latin typeface="+mn-lt"/>
              </a:rPr>
              <a:t>u</a:t>
            </a:r>
            <a:r>
              <a:rPr lang="uz-Cyrl-UZ" dirty="0" smtClean="0">
                <a:latin typeface="+mn-lt"/>
              </a:rPr>
              <a:t>=h/U </a:t>
            </a:r>
            <a:r>
              <a:rPr lang="uz-Cyrl-UZ" dirty="0">
                <a:latin typeface="+mn-lt"/>
              </a:rPr>
              <a:t>мм/В.	</a:t>
            </a:r>
            <a:endParaRPr lang="ru-RU" dirty="0">
              <a:latin typeface="+mn-lt"/>
            </a:endParaRPr>
          </a:p>
          <a:p>
            <a:pPr indent="0" algn="just">
              <a:lnSpc>
                <a:spcPct val="150000"/>
              </a:lnSpc>
              <a:buNone/>
            </a:pPr>
            <a:r>
              <a:rPr lang="ru-RU" dirty="0" smtClean="0">
                <a:latin typeface="+mn-lt"/>
              </a:rPr>
              <a:t>	</a:t>
            </a:r>
            <a:r>
              <a:rPr lang="uz-Latn-UZ" dirty="0" smtClean="0">
                <a:latin typeface="+mn-lt"/>
              </a:rPr>
              <a:t>Ҳ</a:t>
            </a:r>
            <a:r>
              <a:rPr lang="uz-Cyrl-UZ" dirty="0">
                <a:latin typeface="+mn-lt"/>
              </a:rPr>
              <a:t>озирги замон осциллографларида сезувчанлиги 5</a:t>
            </a:r>
            <a:r>
              <a:rPr lang="uz-Cyrl-UZ" baseline="-25000" dirty="0">
                <a:latin typeface="+mn-lt"/>
              </a:rPr>
              <a:t>и </a:t>
            </a:r>
            <a:r>
              <a:rPr lang="uz-Cyrl-UZ" dirty="0">
                <a:latin typeface="+mn-lt"/>
              </a:rPr>
              <a:t>==0,1 ч – 1.5 мм/В бўлган ЭНТ лари кўлланилмоқда.</a:t>
            </a:r>
            <a:endParaRPr lang="ru-RU" dirty="0">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spTree>
    <p:extLst>
      <p:ext uri="{BB962C8B-B14F-4D97-AF65-F5344CB8AC3E}">
        <p14:creationId xmlns:p14="http://schemas.microsoft.com/office/powerpoint/2010/main" val="369631503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Latn-UZ" sz="2000" b="1" dirty="0"/>
              <a:t>Э</a:t>
            </a:r>
            <a:r>
              <a:rPr lang="uz-Cyrl-UZ" sz="2000" b="1" dirty="0"/>
              <a:t>лектрик сарф ўлчагич ларнинг тузлиши ва ишлаш асослари</a:t>
            </a:r>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9</a:t>
            </a:fld>
            <a:endParaRPr lang="en-US" dirty="0"/>
          </a:p>
        </p:txBody>
      </p:sp>
      <p:sp>
        <p:nvSpPr>
          <p:cNvPr id="14" name="Rectangle 8"/>
          <p:cNvSpPr>
            <a:spLocks noGrp="1" noChangeArrowheads="1"/>
          </p:cNvSpPr>
          <p:nvPr>
            <p:ph idx="1"/>
          </p:nvPr>
        </p:nvSpPr>
        <p:spPr bwMode="auto">
          <a:xfrm>
            <a:off x="290659" y="771122"/>
            <a:ext cx="10805520" cy="58551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lnSpc>
                <a:spcPct val="150000"/>
              </a:lnSpc>
              <a:buNone/>
            </a:pPr>
            <a:r>
              <a:rPr lang="uz-Cyrl-UZ" dirty="0" smtClean="0">
                <a:latin typeface="+mn-lt"/>
              </a:rPr>
              <a:t>	Текширилаётган </a:t>
            </a:r>
            <a:r>
              <a:rPr lang="uz-Cyrl-UZ" dirty="0">
                <a:latin typeface="+mn-lt"/>
              </a:rPr>
              <a:t>ишора КБ ва УОК ларниўз ичига олган У ўқи Юўйича оғиш канали яъни тик оғиш каналининг кириш У га берилади. УОКнинг чиқиш кучланиши тик оғдриш пластинаси ОПу га келиб трубкада электрон нури оғишини У ўқи бўйича башқаради. УОК кучайиши дастлабки кучайтиргич ДК билан таъмннланади, чиқиш кучайтиргини  ЧКэса асосан кучайтириладиган ишорани оғдирувчи пластиналарга бериладиган бошқариш кучланишига айлантириш учун хизмат қилади.</a:t>
            </a:r>
            <a:endParaRPr lang="ru-RU" dirty="0">
              <a:latin typeface="+mn-lt"/>
            </a:endParaRPr>
          </a:p>
          <a:p>
            <a:pPr indent="0" algn="just">
              <a:lnSpc>
                <a:spcPct val="150000"/>
              </a:lnSpc>
              <a:buNone/>
            </a:pPr>
            <a:r>
              <a:rPr lang="uz-Cyrl-UZ" dirty="0" smtClean="0">
                <a:latin typeface="+mn-lt"/>
              </a:rPr>
              <a:t>	Осциллографнинг </a:t>
            </a:r>
            <a:r>
              <a:rPr lang="uz-Cyrl-UZ" dirty="0">
                <a:latin typeface="+mn-lt"/>
              </a:rPr>
              <a:t>кириш қисми У да ўзгарувчан ишра бўлганда электрон нур экранда тик чизиқни чизади.  ТЕКширилаётган ишоранинг вақт бўйича ёйилган тасвирини олиш учун нурни Х ўқи бўйича тоқибали (бир текисдаги)  тезлик билан силжитиш керак Бу иш ОПх оғдирувчи пластиналарга чизиқли ўзгарувчан бўлган иаррасимон кучланишг бериш йўлли билан амалга ошрилади.U</a:t>
            </a:r>
            <a:r>
              <a:rPr lang="uz-Cyrl-UZ" baseline="-25000" dirty="0">
                <a:latin typeface="+mn-lt"/>
              </a:rPr>
              <a:t>x</a:t>
            </a:r>
            <a:r>
              <a:rPr lang="uz-Cyrl-UZ" dirty="0">
                <a:latin typeface="+mn-lt"/>
              </a:rPr>
              <a:t> U</a:t>
            </a:r>
            <a:r>
              <a:rPr lang="uz-Cyrl-UZ" baseline="-25000" dirty="0">
                <a:latin typeface="+mn-lt"/>
              </a:rPr>
              <a:t>y </a:t>
            </a:r>
            <a:r>
              <a:rPr lang="uz-Cyrl-UZ" dirty="0">
                <a:latin typeface="+mn-lt"/>
              </a:rPr>
              <a:t> кучланишларнинг даврлари ўзаро тенг бўлса, уъолда осциллограф экранида текширилаётган ишоранинг бир даврга тегишли бўлган кисмининг тасвири пайдо бўлади. Агар аррасимон кучлаииш U</a:t>
            </a:r>
            <a:r>
              <a:rPr lang="uz-Cyrl-UZ" baseline="-25000" dirty="0">
                <a:latin typeface="+mn-lt"/>
              </a:rPr>
              <a:t>x </a:t>
            </a:r>
            <a:r>
              <a:rPr lang="uz-Cyrl-UZ" dirty="0">
                <a:latin typeface="+mn-lt"/>
              </a:rPr>
              <a:t> нинг даврини н мартагача оширсак, у холда экранда текширётган ишорамизнинг н даврли тасвири пайдо бўлади.</a:t>
            </a:r>
            <a:endParaRPr lang="ru-RU" dirty="0">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4" name="13.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45240" y="304800"/>
            <a:ext cx="609600" cy="609600"/>
          </a:xfrm>
          <a:prstGeom prst="rect">
            <a:avLst/>
          </a:prstGeom>
        </p:spPr>
      </p:pic>
    </p:spTree>
    <p:extLst>
      <p:ext uri="{BB962C8B-B14F-4D97-AF65-F5344CB8AC3E}">
        <p14:creationId xmlns:p14="http://schemas.microsoft.com/office/powerpoint/2010/main" val="1217493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970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Latn-UZ" sz="2000" b="1" dirty="0"/>
              <a:t>Э</a:t>
            </a:r>
            <a:r>
              <a:rPr lang="uz-Cyrl-UZ" sz="2000" b="1" dirty="0"/>
              <a:t>лектрик сарф ўлчагич ларнинг тузлиши ва ишлаш асослари</a:t>
            </a:r>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10</a:t>
            </a:fld>
            <a:endParaRPr lang="en-US" dirty="0"/>
          </a:p>
        </p:txBody>
      </p:sp>
      <p:sp>
        <p:nvSpPr>
          <p:cNvPr id="14" name="Rectangle 8"/>
          <p:cNvSpPr>
            <a:spLocks noGrp="1" noChangeArrowheads="1"/>
          </p:cNvSpPr>
          <p:nvPr>
            <p:ph idx="1"/>
          </p:nvPr>
        </p:nvSpPr>
        <p:spPr bwMode="auto">
          <a:xfrm>
            <a:off x="290659" y="912636"/>
            <a:ext cx="10805520" cy="55721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lnSpc>
                <a:spcPct val="150000"/>
              </a:lnSpc>
              <a:buNone/>
            </a:pPr>
            <a:r>
              <a:rPr lang="uz-Cyrl-UZ" sz="2000" dirty="0" smtClean="0">
                <a:latin typeface="+mn-lt"/>
              </a:rPr>
              <a:t>	Кенг </a:t>
            </a:r>
            <a:r>
              <a:rPr lang="uz-Cyrl-UZ" sz="2000" dirty="0">
                <a:latin typeface="+mn-lt"/>
              </a:rPr>
              <a:t>доирадаги давртезликларда ишораларни текшриш ёйиш генератори ЁГ олдиндан мўжалланган аррасимон кучланиш давртезликларини қайта улаш йўли билан таъминланади. Бу теширилаётган ишораларни керакли бўлган вақт масштабида кузатиш ўтказишга имкон яратади.Генераторнинг чиқиш кучланиши ЭНТ да электрон нурни бошқариш ва керакли ўлчамдаги тасвирни хосил қилиш учун зарур қийматгача ХОК да кучайтирилади.Осциллографда тасвирнинг турғун (барқарор) лигини таъминлаш учун мослаш блоки МБ бўлиб, у текширилаётган жараён давртезлига мосхолда ЁГ генератор давртезликни ўзгартиришга олиб келади. Осциллографда, яна ташқи манбадан (ташқ</a:t>
            </a:r>
            <a:r>
              <a:rPr lang="uz-Latn-UZ" sz="2000" dirty="0">
                <a:latin typeface="+mn-lt"/>
              </a:rPr>
              <a:t>и</a:t>
            </a:r>
            <a:r>
              <a:rPr lang="uz-Cyrl-UZ" sz="2000" dirty="0">
                <a:latin typeface="+mn-lt"/>
              </a:rPr>
              <a:t> мослаш) ЁГ генератони   хам ишга тушириш кўзда тутилган.Бунинг учун осциллограф “Маслаштириш кириши” (“Вход синхронизации”) сўзи ёзилган алохида кириш қисмга ва алмашлаб – улагич АУ2га эга.</a:t>
            </a:r>
            <a:endParaRPr lang="ru-RU" sz="2000" dirty="0">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4" name="13.10">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45240" y="228600"/>
            <a:ext cx="609600" cy="609600"/>
          </a:xfrm>
          <a:prstGeom prst="rect">
            <a:avLst/>
          </a:prstGeom>
        </p:spPr>
      </p:pic>
    </p:spTree>
    <p:extLst>
      <p:ext uri="{BB962C8B-B14F-4D97-AF65-F5344CB8AC3E}">
        <p14:creationId xmlns:p14="http://schemas.microsoft.com/office/powerpoint/2010/main" val="1779750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089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Latn-UZ" sz="2000" b="1" dirty="0"/>
              <a:t>Э</a:t>
            </a:r>
            <a:r>
              <a:rPr lang="uz-Cyrl-UZ" sz="2000" b="1" dirty="0"/>
              <a:t>лектрик сарф ўлчагич ларнинг тузлиши ва ишлаш асослари</a:t>
            </a:r>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11</a:t>
            </a:fld>
            <a:endParaRPr lang="en-US" dirty="0"/>
          </a:p>
        </p:txBody>
      </p:sp>
      <p:sp>
        <p:nvSpPr>
          <p:cNvPr id="14" name="Rectangle 8"/>
          <p:cNvSpPr>
            <a:spLocks noGrp="1" noChangeArrowheads="1"/>
          </p:cNvSpPr>
          <p:nvPr>
            <p:ph idx="1"/>
          </p:nvPr>
        </p:nvSpPr>
        <p:spPr bwMode="auto">
          <a:xfrm>
            <a:off x="380812" y="991264"/>
            <a:ext cx="10805520" cy="41896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lnSpc>
                <a:spcPct val="150000"/>
              </a:lnSpc>
              <a:buNone/>
            </a:pPr>
            <a:r>
              <a:rPr lang="uz-Cyrl-UZ" sz="2000" dirty="0" smtClean="0">
                <a:latin typeface="+mn-lt"/>
              </a:rPr>
              <a:t>	Осциллографларнинг </a:t>
            </a:r>
            <a:r>
              <a:rPr lang="uz-Cyrl-UZ" sz="2000" dirty="0">
                <a:latin typeface="+mn-lt"/>
              </a:rPr>
              <a:t>ишлатиш имкониятларини ошириш учун уларда электрон нурларни бошқаришга имкон берадиган қўшимча кириш қисмлари мавжуд. Жуда кўпчилик осциллографларда нурнинг Х ўқи – бўйича оғишини бошқариш мумкунлиги имконияти кўзда тутилган. Бунинг учун осциллографларда  “ Х кириш ”  (“ Вход Х ”)  мавжуд бўлиб унга ташқи бошқарувчи кучланиш берилади, бу ишни бажариш учун алмашлаб – улагич АУз ни   II холат бўйича улаш керак (расм), осциллографда яна ЭНТ пластиналаридаги ташқи кучланишларни бевосита (тўғридан – тўғри) узатишга имкон берадиган Х кириш пластинаси ва У кириш пластинаси қисмларихам мавжуд.</a:t>
            </a:r>
            <a:endParaRPr lang="ru-RU" sz="2000" dirty="0">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4" name="13.1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7478" y="170108"/>
            <a:ext cx="609600" cy="609600"/>
          </a:xfrm>
          <a:prstGeom prst="rect">
            <a:avLst/>
          </a:prstGeom>
        </p:spPr>
      </p:pic>
    </p:spTree>
    <p:extLst>
      <p:ext uri="{BB962C8B-B14F-4D97-AF65-F5344CB8AC3E}">
        <p14:creationId xmlns:p14="http://schemas.microsoft.com/office/powerpoint/2010/main" val="1430341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365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Latn-UZ" sz="2000" b="1" dirty="0"/>
              <a:t>Э</a:t>
            </a:r>
            <a:r>
              <a:rPr lang="uz-Cyrl-UZ" sz="2000" b="1" dirty="0"/>
              <a:t>лектрик сарф ўлчагич ларнинг тузлиши ва ишлаш асослари</a:t>
            </a:r>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12</a:t>
            </a:fld>
            <a:endParaRPr lang="en-US" dirty="0"/>
          </a:p>
        </p:txBody>
      </p:sp>
      <p:sp>
        <p:nvSpPr>
          <p:cNvPr id="14" name="Rectangle 8"/>
          <p:cNvSpPr>
            <a:spLocks noGrp="1" noChangeArrowheads="1"/>
          </p:cNvSpPr>
          <p:nvPr>
            <p:ph idx="1"/>
          </p:nvPr>
        </p:nvSpPr>
        <p:spPr bwMode="auto">
          <a:xfrm>
            <a:off x="380812" y="949816"/>
            <a:ext cx="10805520" cy="30008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lnSpc>
                <a:spcPct val="150000"/>
              </a:lnSpc>
              <a:buNone/>
            </a:pPr>
            <a:r>
              <a:rPr lang="uz-Cyrl-UZ" dirty="0" smtClean="0">
                <a:latin typeface="+mn-lt"/>
              </a:rPr>
              <a:t>	Ўлчаш </a:t>
            </a:r>
            <a:r>
              <a:rPr lang="uz-Cyrl-UZ" dirty="0">
                <a:latin typeface="+mn-lt"/>
              </a:rPr>
              <a:t>аниқлигини ошириш учун осциллографларда ёйиш ва оғиш ўзгармас кўпайтувчиларининг яхлитланган қйматларини белгилаш ва назорат килишга имкон берадиган тебраниш кенглиги абатлагичи ТКА ва давомийлик абатлагичи ДАлари мавжуд.</a:t>
            </a:r>
            <a:endParaRPr lang="ru-RU" dirty="0">
              <a:latin typeface="+mn-lt"/>
            </a:endParaRPr>
          </a:p>
          <a:p>
            <a:pPr indent="0" algn="just">
              <a:lnSpc>
                <a:spcPct val="150000"/>
              </a:lnSpc>
              <a:buNone/>
            </a:pPr>
            <a:r>
              <a:rPr lang="uz-Cyrl-UZ" dirty="0" smtClean="0">
                <a:latin typeface="+mn-lt"/>
              </a:rPr>
              <a:t>	Оғиш </a:t>
            </a:r>
            <a:r>
              <a:rPr lang="uz-Cyrl-UZ" dirty="0">
                <a:latin typeface="+mn-lt"/>
              </a:rPr>
              <a:t>бурчаги ўзгармас кўпайтувчисини текшириш учун алмашлаб – улагич АУ,П холатга, яъни “абатлаш” (“ калибровка ”) сўзи ёзилган халат бўйича уланади.УОК кучайтиришини ўзгартириб экранда нурнинг нормаланган оғишига эришилади, бу эса ўз навбатида оғиш ўзгармас кўпайтувчисига мос бўлган белгилашга олиб келади.</a:t>
            </a:r>
            <a:endParaRPr lang="ru-RU" sz="2000" dirty="0">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4" name="13.1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45240" y="228600"/>
            <a:ext cx="609600" cy="609600"/>
          </a:xfrm>
          <a:prstGeom prst="rect">
            <a:avLst/>
          </a:prstGeom>
        </p:spPr>
      </p:pic>
    </p:spTree>
    <p:extLst>
      <p:ext uri="{BB962C8B-B14F-4D97-AF65-F5344CB8AC3E}">
        <p14:creationId xmlns:p14="http://schemas.microsoft.com/office/powerpoint/2010/main" val="2406669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489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Cyrl-UZ" sz="2000" b="1" dirty="0"/>
              <a:t>Икки кучланиш орасидаги фаза силжиш бурчагини аниқлаш</a:t>
            </a:r>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13</a:t>
            </a:fld>
            <a:endParaRPr lang="en-US" dirty="0"/>
          </a:p>
        </p:txBody>
      </p:sp>
      <p:sp>
        <p:nvSpPr>
          <p:cNvPr id="14" name="Rectangle 8"/>
          <p:cNvSpPr>
            <a:spLocks noGrp="1" noChangeArrowheads="1"/>
          </p:cNvSpPr>
          <p:nvPr>
            <p:ph idx="1"/>
          </p:nvPr>
        </p:nvSpPr>
        <p:spPr bwMode="auto">
          <a:xfrm>
            <a:off x="487320" y="1076836"/>
            <a:ext cx="10805520" cy="969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buNone/>
            </a:pPr>
            <a:r>
              <a:rPr lang="uz-Cyrl-UZ" sz="2000" dirty="0" smtClean="0">
                <a:latin typeface="+mn-lt"/>
              </a:rPr>
              <a:t>Бордию</a:t>
            </a:r>
            <a:r>
              <a:rPr lang="uz-Cyrl-UZ" sz="2000" dirty="0">
                <a:latin typeface="+mn-lt"/>
              </a:rPr>
              <a:t>, оғдриш пластиналарига бир хил давтезлигига эга бўлган  </a:t>
            </a:r>
            <a:r>
              <a:rPr lang="uz-Cyrl-UZ" sz="2000" dirty="0" smtClean="0">
                <a:latin typeface="+mn-lt"/>
              </a:rPr>
              <a:t>U</a:t>
            </a:r>
            <a:r>
              <a:rPr lang="uz-Cyrl-UZ" sz="2000" baseline="-25000" dirty="0" smtClean="0">
                <a:latin typeface="+mn-lt"/>
              </a:rPr>
              <a:t>x</a:t>
            </a:r>
            <a:r>
              <a:rPr lang="uz-Cyrl-UZ" sz="2000" dirty="0" smtClean="0">
                <a:latin typeface="+mn-lt"/>
              </a:rPr>
              <a:t>=U</a:t>
            </a:r>
            <a:r>
              <a:rPr lang="uz-Cyrl-UZ" sz="2000" baseline="-25000" dirty="0" smtClean="0">
                <a:latin typeface="+mn-lt"/>
              </a:rPr>
              <a:t>x.m </a:t>
            </a:r>
            <a:r>
              <a:rPr lang="uz-Cyrl-UZ" sz="2000" dirty="0">
                <a:latin typeface="+mn-lt"/>
              </a:rPr>
              <a:t>sin wt ва  U</a:t>
            </a:r>
            <a:r>
              <a:rPr lang="uz-Cyrl-UZ" sz="2000" baseline="-25000" dirty="0">
                <a:latin typeface="+mn-lt"/>
              </a:rPr>
              <a:t>y</a:t>
            </a:r>
            <a:r>
              <a:rPr lang="uz-Cyrl-UZ" sz="2000" dirty="0">
                <a:latin typeface="+mn-lt"/>
              </a:rPr>
              <a:t>=U</a:t>
            </a:r>
            <a:r>
              <a:rPr lang="uz-Cyrl-UZ" sz="2000" baseline="-25000" dirty="0">
                <a:latin typeface="+mn-lt"/>
              </a:rPr>
              <a:t> ym</a:t>
            </a:r>
            <a:r>
              <a:rPr lang="uz-Cyrl-UZ" sz="2000" dirty="0">
                <a:latin typeface="+mn-lt"/>
              </a:rPr>
              <a:t>sin( </a:t>
            </a:r>
            <a:r>
              <a:rPr lang="uz-Cyrl-UZ" sz="2000" dirty="0" smtClean="0">
                <a:latin typeface="+mn-lt"/>
              </a:rPr>
              <a:t>wt+</a:t>
            </a:r>
            <a:r>
              <a:rPr lang="ru-RU" sz="2000" dirty="0">
                <a:latin typeface="+mn-lt"/>
              </a:rPr>
              <a:t> </a:t>
            </a:r>
            <a:r>
              <a:rPr lang="ru-RU" sz="2000" dirty="0" smtClean="0">
                <a:latin typeface="+mn-lt"/>
              </a:rPr>
              <a:t>   ) </a:t>
            </a:r>
            <a:r>
              <a:rPr lang="uz-Cyrl-UZ" sz="2000" dirty="0" smtClean="0">
                <a:latin typeface="+mn-lt"/>
              </a:rPr>
              <a:t>кучланишларни </a:t>
            </a:r>
            <a:r>
              <a:rPr lang="uz-Cyrl-UZ" sz="2000" dirty="0">
                <a:latin typeface="+mn-lt"/>
              </a:rPr>
              <a:t>берсак нурнинг ётиқ, яъни Х ўқи бўйича оний оғиш қуйдаги кўрнишда бўлади:</a:t>
            </a:r>
            <a:endParaRPr lang="ru-RU" sz="2000" dirty="0">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sp>
        <p:nvSpPr>
          <p:cNvPr id="4" name="Rectangle 2"/>
          <p:cNvSpPr>
            <a:spLocks noChangeArrowheads="1"/>
          </p:cNvSpPr>
          <p:nvPr/>
        </p:nvSpPr>
        <p:spPr bwMode="auto">
          <a:xfrm>
            <a:off x="708338" y="180679"/>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1387547294"/>
              </p:ext>
            </p:extLst>
          </p:nvPr>
        </p:nvGraphicFramePr>
        <p:xfrm>
          <a:off x="3266837" y="1406871"/>
          <a:ext cx="290545" cy="348654"/>
        </p:xfrm>
        <a:graphic>
          <a:graphicData uri="http://schemas.openxmlformats.org/presentationml/2006/ole">
            <mc:AlternateContent xmlns:mc="http://schemas.openxmlformats.org/markup-compatibility/2006">
              <mc:Choice xmlns:v="urn:schemas-microsoft-com:vml" Requires="v">
                <p:oleObj spid="_x0000_s16397" name="Формула" r:id="rId5" imgW="139579" imgH="164957" progId="Equation.3">
                  <p:embed/>
                </p:oleObj>
              </mc:Choice>
              <mc:Fallback>
                <p:oleObj name="Формула" r:id="rId5" imgW="139579" imgH="164957" progId="Equation.3">
                  <p:embed/>
                  <p:pic>
                    <p:nvPicPr>
                      <p:cNvPr id="0" name="Object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66837" y="1406871"/>
                        <a:ext cx="290545" cy="348654"/>
                      </a:xfrm>
                      <a:prstGeom prst="rect">
                        <a:avLst/>
                      </a:prstGeom>
                      <a:noFill/>
                    </p:spPr>
                  </p:pic>
                </p:oleObj>
              </mc:Fallback>
            </mc:AlternateContent>
          </a:graphicData>
        </a:graphic>
      </p:graphicFrame>
      <p:sp>
        <p:nvSpPr>
          <p:cNvPr id="7" name="Rectangle 4"/>
          <p:cNvSpPr>
            <a:spLocks noChangeArrowheads="1"/>
          </p:cNvSpPr>
          <p:nvPr/>
        </p:nvSpPr>
        <p:spPr bwMode="auto">
          <a:xfrm>
            <a:off x="4055166" y="2173351"/>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3475312936"/>
              </p:ext>
            </p:extLst>
          </p:nvPr>
        </p:nvGraphicFramePr>
        <p:xfrm>
          <a:off x="3875749" y="2173351"/>
          <a:ext cx="4028661" cy="384319"/>
        </p:xfrm>
        <a:graphic>
          <a:graphicData uri="http://schemas.openxmlformats.org/presentationml/2006/ole">
            <mc:AlternateContent xmlns:mc="http://schemas.openxmlformats.org/markup-compatibility/2006">
              <mc:Choice xmlns:v="urn:schemas-microsoft-com:vml" Requires="v">
                <p:oleObj spid="_x0000_s16398" name="Формула" r:id="rId7" imgW="1866900" imgH="228600" progId="Equation.3">
                  <p:embed/>
                </p:oleObj>
              </mc:Choice>
              <mc:Fallback>
                <p:oleObj name="Формула" r:id="rId7" imgW="1866900" imgH="228600" progId="Equation.3">
                  <p:embed/>
                  <p:pic>
                    <p:nvPicPr>
                      <p:cNvPr id="0" name="Object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875749" y="2173351"/>
                        <a:ext cx="4028661" cy="384319"/>
                      </a:xfrm>
                      <a:prstGeom prst="rect">
                        <a:avLst/>
                      </a:prstGeom>
                      <a:noFill/>
                    </p:spPr>
                  </p:pic>
                </p:oleObj>
              </mc:Fallback>
            </mc:AlternateContent>
          </a:graphicData>
        </a:graphic>
      </p:graphicFrame>
      <p:sp>
        <p:nvSpPr>
          <p:cNvPr id="9" name="Прямоугольник 8"/>
          <p:cNvSpPr/>
          <p:nvPr/>
        </p:nvSpPr>
        <p:spPr>
          <a:xfrm>
            <a:off x="708338" y="2557670"/>
            <a:ext cx="1941172" cy="410882"/>
          </a:xfrm>
          <a:prstGeom prst="rect">
            <a:avLst/>
          </a:prstGeom>
        </p:spPr>
        <p:txBody>
          <a:bodyPr wrap="none">
            <a:spAutoFit/>
          </a:bodyPr>
          <a:lstStyle/>
          <a:p>
            <a:pPr>
              <a:lnSpc>
                <a:spcPct val="115000"/>
              </a:lnSpc>
              <a:spcAft>
                <a:spcPts val="0"/>
              </a:spcAft>
            </a:pPr>
            <a:r>
              <a:rPr lang="uz-Cyrl-UZ" dirty="0">
                <a:latin typeface="Times New Roman" panose="02020603050405020304" pitchFamily="18" charset="0"/>
                <a:ea typeface="Calibri" panose="020F0502020204030204" pitchFamily="34" charset="0"/>
                <a:cs typeface="Times New Roman" panose="02020603050405020304" pitchFamily="18" charset="0"/>
              </a:rPr>
              <a:t>У ўқи бўйича эса:</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6"/>
          <p:cNvSpPr>
            <a:spLocks noChangeArrowheads="1"/>
          </p:cNvSpPr>
          <p:nvPr/>
        </p:nvSpPr>
        <p:spPr bwMode="auto">
          <a:xfrm>
            <a:off x="3875748" y="3113999"/>
            <a:ext cx="14215515"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11" name="Объект 10"/>
          <p:cNvGraphicFramePr>
            <a:graphicFrameLocks noChangeAspect="1"/>
          </p:cNvGraphicFramePr>
          <p:nvPr>
            <p:extLst>
              <p:ext uri="{D42A27DB-BD31-4B8C-83A1-F6EECF244321}">
                <p14:modId xmlns:p14="http://schemas.microsoft.com/office/powerpoint/2010/main" val="2701651241"/>
              </p:ext>
            </p:extLst>
          </p:nvPr>
        </p:nvGraphicFramePr>
        <p:xfrm>
          <a:off x="3875748" y="2788396"/>
          <a:ext cx="3802337" cy="371322"/>
        </p:xfrm>
        <a:graphic>
          <a:graphicData uri="http://schemas.openxmlformats.org/presentationml/2006/ole">
            <mc:AlternateContent xmlns:mc="http://schemas.openxmlformats.org/markup-compatibility/2006">
              <mc:Choice xmlns:v="urn:schemas-microsoft-com:vml" Requires="v">
                <p:oleObj spid="_x0000_s16399" name="Формула" r:id="rId9" imgW="2438400" imgH="241300" progId="Equation.3">
                  <p:embed/>
                </p:oleObj>
              </mc:Choice>
              <mc:Fallback>
                <p:oleObj name="Формула" r:id="rId9" imgW="2438400" imgH="241300" progId="Equation.3">
                  <p:embed/>
                  <p:pic>
                    <p:nvPicPr>
                      <p:cNvPr id="0" name="Object 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875748" y="2788396"/>
                        <a:ext cx="3802337" cy="371322"/>
                      </a:xfrm>
                      <a:prstGeom prst="rect">
                        <a:avLst/>
                      </a:prstGeom>
                      <a:noFill/>
                    </p:spPr>
                  </p:pic>
                </p:oleObj>
              </mc:Fallback>
            </mc:AlternateContent>
          </a:graphicData>
        </a:graphic>
      </p:graphicFrame>
      <p:sp>
        <p:nvSpPr>
          <p:cNvPr id="12" name="Прямоугольник 11"/>
          <p:cNvSpPr/>
          <p:nvPr/>
        </p:nvSpPr>
        <p:spPr>
          <a:xfrm>
            <a:off x="708338" y="3294155"/>
            <a:ext cx="10477994" cy="707886"/>
          </a:xfrm>
          <a:prstGeom prst="rect">
            <a:avLst/>
          </a:prstGeom>
        </p:spPr>
        <p:txBody>
          <a:bodyPr wrap="square">
            <a:spAutoFit/>
          </a:bodyPr>
          <a:lstStyle/>
          <a:p>
            <a:r>
              <a:rPr lang="uz-Cyrl-UZ" sz="2000" dirty="0">
                <a:ea typeface="Calibri" panose="020F0502020204030204" pitchFamily="34" charset="0"/>
              </a:rPr>
              <a:t>Бунда: S</a:t>
            </a:r>
            <a:r>
              <a:rPr lang="uz-Cyrl-UZ" sz="2000" baseline="-25000" dirty="0">
                <a:ea typeface="Calibri" panose="020F0502020204030204" pitchFamily="34" charset="0"/>
              </a:rPr>
              <a:t>x </a:t>
            </a:r>
            <a:r>
              <a:rPr lang="uz-Cyrl-UZ" sz="2000" dirty="0">
                <a:ea typeface="Calibri" panose="020F0502020204030204" pitchFamily="34" charset="0"/>
              </a:rPr>
              <a:t>ва</a:t>
            </a:r>
            <a:r>
              <a:rPr lang="uz-Cyrl-UZ" sz="2000" baseline="-25000" dirty="0">
                <a:ea typeface="Calibri" panose="020F0502020204030204" pitchFamily="34" charset="0"/>
              </a:rPr>
              <a:t> </a:t>
            </a:r>
            <a:r>
              <a:rPr lang="uz-Cyrl-UZ" sz="2000" dirty="0">
                <a:ea typeface="Calibri" panose="020F0502020204030204" pitchFamily="34" charset="0"/>
              </a:rPr>
              <a:t>S</a:t>
            </a:r>
            <a:r>
              <a:rPr lang="uz-Cyrl-UZ" sz="2000" baseline="-25000" dirty="0">
                <a:ea typeface="Calibri" panose="020F0502020204030204" pitchFamily="34" charset="0"/>
              </a:rPr>
              <a:t> y</a:t>
            </a:r>
            <a:r>
              <a:rPr lang="uz-Cyrl-UZ" sz="2000" dirty="0">
                <a:ea typeface="Calibri" panose="020F0502020204030204" pitchFamily="34" charset="0"/>
              </a:rPr>
              <a:t> –ЭНТ сининг Х ваУ ўқлари бўйича сезувчанлиги;  Х</a:t>
            </a:r>
            <a:r>
              <a:rPr lang="uz-Cyrl-UZ" sz="2000" baseline="-25000" dirty="0">
                <a:ea typeface="Calibri" panose="020F0502020204030204" pitchFamily="34" charset="0"/>
              </a:rPr>
              <a:t>2 </a:t>
            </a:r>
            <a:r>
              <a:rPr lang="uz-Cyrl-UZ" sz="2000" dirty="0">
                <a:ea typeface="Calibri" panose="020F0502020204030204" pitchFamily="34" charset="0"/>
              </a:rPr>
              <a:t>ва Y</a:t>
            </a:r>
            <a:r>
              <a:rPr lang="uz-Cyrl-UZ" sz="2000" baseline="-25000" dirty="0">
                <a:ea typeface="Calibri" panose="020F0502020204030204" pitchFamily="34" charset="0"/>
              </a:rPr>
              <a:t> 2 </a:t>
            </a:r>
            <a:r>
              <a:rPr lang="uz-Cyrl-UZ" sz="2000" dirty="0">
                <a:ea typeface="Calibri" panose="020F0502020204030204" pitchFamily="34" charset="0"/>
              </a:rPr>
              <a:t>– Х ва Y ўқлари йўналиши бўйича нурнинг тебраниш кенглиги бўйича оғишидир.</a:t>
            </a:r>
            <a:endParaRPr lang="ru-RU" sz="2000" dirty="0"/>
          </a:p>
        </p:txBody>
      </p:sp>
      <p:pic>
        <p:nvPicPr>
          <p:cNvPr id="13" name="13.13">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1"/>
          <a:stretch>
            <a:fillRect/>
          </a:stretch>
        </p:blipFill>
        <p:spPr>
          <a:xfrm>
            <a:off x="11567478" y="80375"/>
            <a:ext cx="609600" cy="609600"/>
          </a:xfrm>
          <a:prstGeom prst="rect">
            <a:avLst/>
          </a:prstGeom>
        </p:spPr>
      </p:pic>
    </p:spTree>
    <p:extLst>
      <p:ext uri="{BB962C8B-B14F-4D97-AF65-F5344CB8AC3E}">
        <p14:creationId xmlns:p14="http://schemas.microsoft.com/office/powerpoint/2010/main" val="975646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9920"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3"/>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Latn-UZ" sz="2000" b="1" dirty="0"/>
              <a:t>Э</a:t>
            </a:r>
            <a:r>
              <a:rPr lang="uz-Cyrl-UZ" sz="2000" b="1" dirty="0"/>
              <a:t>лектрик сарф ўлчагич ларнинг тузлиши ва ишлаш асослари</a:t>
            </a:r>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14</a:t>
            </a:fld>
            <a:endParaRPr lang="en-US" dirty="0"/>
          </a:p>
        </p:txBody>
      </p:sp>
      <p:sp>
        <p:nvSpPr>
          <p:cNvPr id="14" name="Rectangle 8"/>
          <p:cNvSpPr>
            <a:spLocks noGrp="1" noChangeArrowheads="1"/>
          </p:cNvSpPr>
          <p:nvPr>
            <p:ph idx="1"/>
          </p:nvPr>
        </p:nvSpPr>
        <p:spPr bwMode="auto">
          <a:xfrm>
            <a:off x="290660" y="949816"/>
            <a:ext cx="10805520" cy="17025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lnSpc>
                <a:spcPct val="150000"/>
              </a:lnSpc>
              <a:buNone/>
            </a:pPr>
            <a:r>
              <a:rPr lang="uz-Cyrl-UZ" dirty="0">
                <a:latin typeface="+mn-lt"/>
              </a:rPr>
              <a:t>Лиссажу шаклидаги тасвирлар электрик сарф ўлчагич экранида пайдо бўлади.Оcциллограф экранидан олинган Фаза силжиш бурчакларнинг қийматини аниқлашга тегишли бўлган чизмалар.Эллипс кўринишдаги тасвир бўйича бизга керакли фаза силжиш бурчагини қуйидаги ифодалар ёрдамида аниқлаймиз:</a:t>
            </a:r>
            <a:endParaRPr lang="ru-RU" sz="2000" dirty="0">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sp>
        <p:nvSpPr>
          <p:cNvPr id="4" name="Rectangle 2"/>
          <p:cNvSpPr>
            <a:spLocks noChangeArrowheads="1"/>
          </p:cNvSpPr>
          <p:nvPr/>
        </p:nvSpPr>
        <p:spPr bwMode="auto">
          <a:xfrm>
            <a:off x="-1" y="-1"/>
            <a:ext cx="17648595"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3152783942"/>
              </p:ext>
            </p:extLst>
          </p:nvPr>
        </p:nvGraphicFramePr>
        <p:xfrm>
          <a:off x="4905828" y="2748350"/>
          <a:ext cx="1304329" cy="721217"/>
        </p:xfrm>
        <a:graphic>
          <a:graphicData uri="http://schemas.openxmlformats.org/presentationml/2006/ole">
            <mc:AlternateContent xmlns:mc="http://schemas.openxmlformats.org/markup-compatibility/2006">
              <mc:Choice xmlns:v="urn:schemas-microsoft-com:vml" Requires="v">
                <p:oleObj spid="_x0000_s17428" name="Формула" r:id="rId5" imgW="812447" imgH="444307" progId="Equation.3">
                  <p:embed/>
                </p:oleObj>
              </mc:Choice>
              <mc:Fallback>
                <p:oleObj name="Формула" r:id="rId5" imgW="812447" imgH="444307" progId="Equation.3">
                  <p:embed/>
                  <p:pic>
                    <p:nvPicPr>
                      <p:cNvPr id="0" name="Object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05828" y="2748350"/>
                        <a:ext cx="1304329" cy="721217"/>
                      </a:xfrm>
                      <a:prstGeom prst="rect">
                        <a:avLst/>
                      </a:prstGeom>
                      <a:noFill/>
                    </p:spPr>
                  </p:pic>
                </p:oleObj>
              </mc:Fallback>
            </mc:AlternateContent>
          </a:graphicData>
        </a:graphic>
      </p:graphicFrame>
      <p:sp>
        <p:nvSpPr>
          <p:cNvPr id="7" name="Прямоугольник 6"/>
          <p:cNvSpPr/>
          <p:nvPr/>
        </p:nvSpPr>
        <p:spPr>
          <a:xfrm>
            <a:off x="4413385" y="2924292"/>
            <a:ext cx="492443" cy="369332"/>
          </a:xfrm>
          <a:prstGeom prst="rect">
            <a:avLst/>
          </a:prstGeom>
        </p:spPr>
        <p:txBody>
          <a:bodyPr wrap="none">
            <a:spAutoFit/>
          </a:bodyPr>
          <a:lstStyle/>
          <a:p>
            <a:r>
              <a:rPr lang="en-US" dirty="0">
                <a:latin typeface="Times New Roman" panose="02020603050405020304" pitchFamily="18" charset="0"/>
                <a:ea typeface="Calibri" panose="020F0502020204030204" pitchFamily="34" charset="0"/>
              </a:rPr>
              <a:t>Sin</a:t>
            </a:r>
            <a:endParaRPr lang="ru-RU" dirty="0"/>
          </a:p>
        </p:txBody>
      </p:sp>
      <p:sp>
        <p:nvSpPr>
          <p:cNvPr id="8" name="Прямоугольник 7"/>
          <p:cNvSpPr/>
          <p:nvPr/>
        </p:nvSpPr>
        <p:spPr>
          <a:xfrm>
            <a:off x="507807" y="3371765"/>
            <a:ext cx="522900" cy="369332"/>
          </a:xfrm>
          <a:prstGeom prst="rect">
            <a:avLst/>
          </a:prstGeom>
        </p:spPr>
        <p:txBody>
          <a:bodyPr wrap="none">
            <a:spAutoFit/>
          </a:bodyPr>
          <a:lstStyle/>
          <a:p>
            <a:r>
              <a:rPr lang="uz-Latn-UZ" dirty="0">
                <a:latin typeface="Times New Roman" panose="02020603050405020304" pitchFamily="18" charset="0"/>
                <a:ea typeface="Calibri" panose="020F0502020204030204" pitchFamily="34" charset="0"/>
              </a:rPr>
              <a:t>ё</a:t>
            </a:r>
            <a:r>
              <a:rPr lang="uz-Cyrl-UZ" dirty="0">
                <a:latin typeface="Times New Roman" panose="02020603050405020304" pitchFamily="18" charset="0"/>
                <a:ea typeface="Calibri" panose="020F0502020204030204" pitchFamily="34" charset="0"/>
              </a:rPr>
              <a:t>ки</a:t>
            </a:r>
            <a:endParaRPr lang="ru-RU" dirty="0"/>
          </a:p>
        </p:txBody>
      </p:sp>
      <p:sp>
        <p:nvSpPr>
          <p:cNvPr id="9" name="Rectangle 4"/>
          <p:cNvSpPr>
            <a:spLocks noChangeArrowheads="1"/>
          </p:cNvSpPr>
          <p:nvPr/>
        </p:nvSpPr>
        <p:spPr bwMode="auto">
          <a:xfrm>
            <a:off x="4615543" y="3645509"/>
            <a:ext cx="16601872"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2485088298"/>
              </p:ext>
            </p:extLst>
          </p:nvPr>
        </p:nvGraphicFramePr>
        <p:xfrm>
          <a:off x="4615542" y="3645509"/>
          <a:ext cx="1448149" cy="677857"/>
        </p:xfrm>
        <a:graphic>
          <a:graphicData uri="http://schemas.openxmlformats.org/presentationml/2006/ole">
            <mc:AlternateContent xmlns:mc="http://schemas.openxmlformats.org/markup-compatibility/2006">
              <mc:Choice xmlns:v="urn:schemas-microsoft-com:vml" Requires="v">
                <p:oleObj spid="_x0000_s17429" name="Формула" r:id="rId7" imgW="889000" imgH="419100" progId="Equation.3">
                  <p:embed/>
                </p:oleObj>
              </mc:Choice>
              <mc:Fallback>
                <p:oleObj name="Формула" r:id="rId7" imgW="889000" imgH="419100" progId="Equation.3">
                  <p:embed/>
                  <p:pic>
                    <p:nvPicPr>
                      <p:cNvPr id="0" name="Object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615542" y="3645509"/>
                        <a:ext cx="1448149" cy="677857"/>
                      </a:xfrm>
                      <a:prstGeom prst="rect">
                        <a:avLst/>
                      </a:prstGeom>
                      <a:noFill/>
                    </p:spPr>
                  </p:pic>
                </p:oleObj>
              </mc:Fallback>
            </mc:AlternateContent>
          </a:graphicData>
        </a:graphic>
      </p:graphicFrame>
      <p:sp>
        <p:nvSpPr>
          <p:cNvPr id="15" name="Прямоугольник 14"/>
          <p:cNvSpPr/>
          <p:nvPr/>
        </p:nvSpPr>
        <p:spPr>
          <a:xfrm>
            <a:off x="290660" y="4295977"/>
            <a:ext cx="6096000" cy="410882"/>
          </a:xfrm>
          <a:prstGeom prst="rect">
            <a:avLst/>
          </a:prstGeom>
        </p:spPr>
        <p:txBody>
          <a:bodyPr>
            <a:spAutoFit/>
          </a:bodyPr>
          <a:lstStyle/>
          <a:p>
            <a:pPr>
              <a:lnSpc>
                <a:spcPct val="115000"/>
              </a:lnSpc>
              <a:spcAft>
                <a:spcPts val="1000"/>
              </a:spcAft>
            </a:pPr>
            <a:r>
              <a:rPr lang="uz-Cyrl-UZ" dirty="0" smtClean="0">
                <a:latin typeface="Times New Roman" panose="02020603050405020304" pitchFamily="18" charset="0"/>
                <a:ea typeface="Calibri" panose="020F0502020204030204" pitchFamily="34" charset="0"/>
                <a:cs typeface="Times New Roman" panose="02020603050405020304" pitchFamily="18" charset="0"/>
              </a:rPr>
              <a:t>Энди </a:t>
            </a:r>
            <a:r>
              <a:rPr lang="uz-Cyrl-UZ" dirty="0">
                <a:latin typeface="Times New Roman" panose="02020603050405020304" pitchFamily="18" charset="0"/>
                <a:ea typeface="Calibri" panose="020F0502020204030204" pitchFamily="34" charset="0"/>
                <a:cs typeface="Times New Roman" panose="02020603050405020304" pitchFamily="18" charset="0"/>
              </a:rPr>
              <a:t>бу, </a:t>
            </a:r>
            <a:r>
              <a:rPr lang="en-US" dirty="0" smtClean="0">
                <a:latin typeface="Times New Roman" panose="02020603050405020304" pitchFamily="18" charset="0"/>
                <a:ea typeface="Calibri" panose="020F0502020204030204" pitchFamily="34" charset="0"/>
                <a:cs typeface="Times New Roman" panose="02020603050405020304" pitchFamily="18" charset="0"/>
              </a:rPr>
              <a:t>sin</a:t>
            </a:r>
            <a:r>
              <a:rPr lang="ru-RU" dirty="0" smtClean="0">
                <a:latin typeface="Times New Roman" panose="02020603050405020304" pitchFamily="18" charset="0"/>
                <a:ea typeface="Calibri" panose="020F0502020204030204" pitchFamily="34" charset="0"/>
                <a:cs typeface="Times New Roman" panose="02020603050405020304" pitchFamily="18" charset="0"/>
              </a:rPr>
              <a:t>    </a:t>
            </a:r>
            <a:r>
              <a:rPr lang="uz-Cyrl-UZ" dirty="0" smtClean="0">
                <a:latin typeface="Times New Roman" panose="02020603050405020304" pitchFamily="18" charset="0"/>
                <a:ea typeface="Calibri" panose="020F0502020204030204" pitchFamily="34" charset="0"/>
                <a:cs typeface="Times New Roman" panose="02020603050405020304" pitchFamily="18" charset="0"/>
              </a:rPr>
              <a:t>дан </a:t>
            </a:r>
            <a:r>
              <a:rPr lang="uz-Cyrl-UZ" dirty="0">
                <a:latin typeface="Times New Roman" panose="02020603050405020304" pitchFamily="18" charset="0"/>
                <a:ea typeface="Calibri" panose="020F0502020204030204" pitchFamily="34" charset="0"/>
                <a:cs typeface="Times New Roman" panose="02020603050405020304" pitchFamily="18" charset="0"/>
              </a:rPr>
              <a:t>бурчак </a:t>
            </a:r>
            <a:r>
              <a:rPr lang="uz-Cyrl-UZ" dirty="0" smtClean="0">
                <a:latin typeface="Times New Roman" panose="02020603050405020304" pitchFamily="18" charset="0"/>
                <a:ea typeface="Calibri" panose="020F0502020204030204" pitchFamily="34" charset="0"/>
                <a:cs typeface="Times New Roman" panose="02020603050405020304" pitchFamily="18" charset="0"/>
              </a:rPr>
              <a:t>   ни </a:t>
            </a:r>
            <a:r>
              <a:rPr lang="uz-Cyrl-UZ" dirty="0">
                <a:latin typeface="Times New Roman" panose="02020603050405020304" pitchFamily="18" charset="0"/>
                <a:ea typeface="Calibri" panose="020F0502020204030204" pitchFamily="34" charset="0"/>
                <a:cs typeface="Times New Roman" panose="02020603050405020304" pitchFamily="18" charset="0"/>
              </a:rPr>
              <a:t>аниқлаймиз</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9"/>
          <p:cNvSpPr>
            <a:spLocks noChangeArrowheads="1"/>
          </p:cNvSpPr>
          <p:nvPr/>
        </p:nvSpPr>
        <p:spPr bwMode="auto">
          <a:xfrm>
            <a:off x="1643271" y="4479239"/>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7" name="Объект 16"/>
          <p:cNvGraphicFramePr>
            <a:graphicFrameLocks noChangeAspect="1"/>
          </p:cNvGraphicFramePr>
          <p:nvPr>
            <p:extLst>
              <p:ext uri="{D42A27DB-BD31-4B8C-83A1-F6EECF244321}">
                <p14:modId xmlns:p14="http://schemas.microsoft.com/office/powerpoint/2010/main" val="1006667237"/>
              </p:ext>
            </p:extLst>
          </p:nvPr>
        </p:nvGraphicFramePr>
        <p:xfrm>
          <a:off x="1540981" y="4398050"/>
          <a:ext cx="204579" cy="245495"/>
        </p:xfrm>
        <a:graphic>
          <a:graphicData uri="http://schemas.openxmlformats.org/presentationml/2006/ole">
            <mc:AlternateContent xmlns:mc="http://schemas.openxmlformats.org/markup-compatibility/2006">
              <mc:Choice xmlns:v="urn:schemas-microsoft-com:vml" Requires="v">
                <p:oleObj spid="_x0000_s17430" name="Формула" r:id="rId9" imgW="139579" imgH="164957" progId="Equation.3">
                  <p:embed/>
                </p:oleObj>
              </mc:Choice>
              <mc:Fallback>
                <p:oleObj name="Формула" r:id="rId9" imgW="139579" imgH="164957" progId="Equation.3">
                  <p:embed/>
                  <p:pic>
                    <p:nvPicPr>
                      <p:cNvPr id="0" name="Object 8"/>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40981" y="4398050"/>
                        <a:ext cx="204579" cy="245495"/>
                      </a:xfrm>
                      <a:prstGeom prst="rect">
                        <a:avLst/>
                      </a:prstGeom>
                      <a:noFill/>
                    </p:spPr>
                  </p:pic>
                </p:oleObj>
              </mc:Fallback>
            </mc:AlternateContent>
          </a:graphicData>
        </a:graphic>
      </p:graphicFrame>
      <p:graphicFrame>
        <p:nvGraphicFramePr>
          <p:cNvPr id="19" name="Объект 18"/>
          <p:cNvGraphicFramePr>
            <a:graphicFrameLocks noChangeAspect="1"/>
          </p:cNvGraphicFramePr>
          <p:nvPr>
            <p:extLst>
              <p:ext uri="{D42A27DB-BD31-4B8C-83A1-F6EECF244321}">
                <p14:modId xmlns:p14="http://schemas.microsoft.com/office/powerpoint/2010/main" val="639595883"/>
              </p:ext>
            </p:extLst>
          </p:nvPr>
        </p:nvGraphicFramePr>
        <p:xfrm>
          <a:off x="2829237" y="4395683"/>
          <a:ext cx="204579" cy="245495"/>
        </p:xfrm>
        <a:graphic>
          <a:graphicData uri="http://schemas.openxmlformats.org/presentationml/2006/ole">
            <mc:AlternateContent xmlns:mc="http://schemas.openxmlformats.org/markup-compatibility/2006">
              <mc:Choice xmlns:v="urn:schemas-microsoft-com:vml" Requires="v">
                <p:oleObj spid="_x0000_s17431" name="Формула" r:id="rId11" imgW="139579" imgH="164957" progId="Equation.3">
                  <p:embed/>
                </p:oleObj>
              </mc:Choice>
              <mc:Fallback>
                <p:oleObj name="Формула" r:id="rId11" imgW="139579" imgH="164957" progId="Equation.3">
                  <p:embed/>
                  <p:pic>
                    <p:nvPicPr>
                      <p:cNvPr id="17" name="Объект 16"/>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829237" y="4395683"/>
                        <a:ext cx="204579" cy="245495"/>
                      </a:xfrm>
                      <a:prstGeom prst="rect">
                        <a:avLst/>
                      </a:prstGeom>
                      <a:noFill/>
                    </p:spPr>
                  </p:pic>
                </p:oleObj>
              </mc:Fallback>
            </mc:AlternateContent>
          </a:graphicData>
        </a:graphic>
      </p:graphicFrame>
      <p:graphicFrame>
        <p:nvGraphicFramePr>
          <p:cNvPr id="21" name="Объект 20"/>
          <p:cNvGraphicFramePr>
            <a:graphicFrameLocks noChangeAspect="1"/>
          </p:cNvGraphicFramePr>
          <p:nvPr>
            <p:extLst>
              <p:ext uri="{D42A27DB-BD31-4B8C-83A1-F6EECF244321}">
                <p14:modId xmlns:p14="http://schemas.microsoft.com/office/powerpoint/2010/main" val="4197742721"/>
              </p:ext>
            </p:extLst>
          </p:nvPr>
        </p:nvGraphicFramePr>
        <p:xfrm>
          <a:off x="4034971" y="4876791"/>
          <a:ext cx="2740744" cy="783070"/>
        </p:xfrm>
        <a:graphic>
          <a:graphicData uri="http://schemas.openxmlformats.org/presentationml/2006/ole">
            <mc:AlternateContent xmlns:mc="http://schemas.openxmlformats.org/markup-compatibility/2006">
              <mc:Choice xmlns:v="urn:schemas-microsoft-com:vml" Requires="v">
                <p:oleObj spid="_x0000_s17432" name="Формула" r:id="rId12" imgW="1460500" imgH="419100" progId="Equation.3">
                  <p:embed/>
                </p:oleObj>
              </mc:Choice>
              <mc:Fallback>
                <p:oleObj name="Формула" r:id="rId12" imgW="1460500" imgH="419100" progId="Equation.3">
                  <p:embed/>
                  <p:pic>
                    <p:nvPicPr>
                      <p:cNvPr id="0" name="Object 10"/>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034971" y="4876791"/>
                        <a:ext cx="2740744" cy="783070"/>
                      </a:xfrm>
                      <a:prstGeom prst="rect">
                        <a:avLst/>
                      </a:prstGeom>
                      <a:noFill/>
                    </p:spPr>
                  </p:pic>
                </p:oleObj>
              </mc:Fallback>
            </mc:AlternateContent>
          </a:graphicData>
        </a:graphic>
      </p:graphicFrame>
      <p:sp>
        <p:nvSpPr>
          <p:cNvPr id="22" name="Прямоугольник 21"/>
          <p:cNvSpPr/>
          <p:nvPr/>
        </p:nvSpPr>
        <p:spPr>
          <a:xfrm>
            <a:off x="290659" y="5541947"/>
            <a:ext cx="10653111" cy="729430"/>
          </a:xfrm>
          <a:prstGeom prst="rect">
            <a:avLst/>
          </a:prstGeom>
        </p:spPr>
        <p:txBody>
          <a:bodyPr wrap="square">
            <a:spAutoFit/>
          </a:bodyPr>
          <a:lstStyle/>
          <a:p>
            <a:pPr>
              <a:lnSpc>
                <a:spcPct val="115000"/>
              </a:lnSpc>
              <a:spcAft>
                <a:spcPts val="1000"/>
              </a:spcAft>
            </a:pPr>
            <a:r>
              <a:rPr lang="uz-Cyrl-UZ" dirty="0">
                <a:latin typeface="Times New Roman" panose="02020603050405020304" pitchFamily="18" charset="0"/>
                <a:ea typeface="Calibri" panose="020F0502020204030204" pitchFamily="34" charset="0"/>
                <a:cs typeface="Times New Roman" panose="02020603050405020304" pitchFamily="18" charset="0"/>
              </a:rPr>
              <a:t>Бу усул фаза силжиш бурчагининг 0 дан </a:t>
            </a:r>
            <a:r>
              <a:rPr lang="uz-Cyrl-UZ" dirty="0" smtClean="0">
                <a:latin typeface="Times New Roman" panose="02020603050405020304" pitchFamily="18" charset="0"/>
                <a:ea typeface="Calibri" panose="020F0502020204030204" pitchFamily="34" charset="0"/>
                <a:cs typeface="Times New Roman" panose="02020603050405020304" pitchFamily="18" charset="0"/>
              </a:rPr>
              <a:t>то     гача </a:t>
            </a:r>
            <a:r>
              <a:rPr lang="uz-Cyrl-UZ" dirty="0">
                <a:latin typeface="Times New Roman" panose="02020603050405020304" pitchFamily="18" charset="0"/>
                <a:ea typeface="Calibri" panose="020F0502020204030204" pitchFamily="34" charset="0"/>
                <a:cs typeface="Times New Roman" panose="02020603050405020304" pitchFamily="18" charset="0"/>
              </a:rPr>
              <a:t>бўлган оралиқдаги қийматларини  аниқлашга имкон бермайди</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3" name="Rectangle 13"/>
          <p:cNvSpPr>
            <a:spLocks noChangeArrowheads="1"/>
          </p:cNvSpPr>
          <p:nvPr/>
        </p:nvSpPr>
        <p:spPr bwMode="auto">
          <a:xfrm>
            <a:off x="4528830" y="5399986"/>
            <a:ext cx="65643264"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24" name="Объект 23"/>
          <p:cNvGraphicFramePr>
            <a:graphicFrameLocks noChangeAspect="1"/>
          </p:cNvGraphicFramePr>
          <p:nvPr>
            <p:extLst>
              <p:ext uri="{D42A27DB-BD31-4B8C-83A1-F6EECF244321}">
                <p14:modId xmlns:p14="http://schemas.microsoft.com/office/powerpoint/2010/main" val="4175503575"/>
              </p:ext>
            </p:extLst>
          </p:nvPr>
        </p:nvGraphicFramePr>
        <p:xfrm>
          <a:off x="4589659" y="5616381"/>
          <a:ext cx="323017" cy="323017"/>
        </p:xfrm>
        <a:graphic>
          <a:graphicData uri="http://schemas.openxmlformats.org/presentationml/2006/ole">
            <mc:AlternateContent xmlns:mc="http://schemas.openxmlformats.org/markup-compatibility/2006">
              <mc:Choice xmlns:v="urn:schemas-microsoft-com:vml" Requires="v">
                <p:oleObj spid="_x0000_s17433" name="Формула" r:id="rId14" imgW="139700" imgH="139700" progId="Equation.3">
                  <p:embed/>
                </p:oleObj>
              </mc:Choice>
              <mc:Fallback>
                <p:oleObj name="Формула" r:id="rId14" imgW="139700" imgH="139700" progId="Equation.3">
                  <p:embed/>
                  <p:pic>
                    <p:nvPicPr>
                      <p:cNvPr id="0" name="Object 12"/>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589659" y="5616381"/>
                        <a:ext cx="323017" cy="323017"/>
                      </a:xfrm>
                      <a:prstGeom prst="rect">
                        <a:avLst/>
                      </a:prstGeom>
                      <a:noFill/>
                    </p:spPr>
                  </p:pic>
                </p:oleObj>
              </mc:Fallback>
            </mc:AlternateContent>
          </a:graphicData>
        </a:graphic>
      </p:graphicFrame>
      <p:pic>
        <p:nvPicPr>
          <p:cNvPr id="11" name="13.14">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6"/>
          <a:stretch>
            <a:fillRect/>
          </a:stretch>
        </p:blipFill>
        <p:spPr>
          <a:xfrm>
            <a:off x="11445240" y="126907"/>
            <a:ext cx="609600" cy="609600"/>
          </a:xfrm>
          <a:prstGeom prst="rect">
            <a:avLst/>
          </a:prstGeom>
        </p:spPr>
      </p:pic>
    </p:spTree>
    <p:extLst>
      <p:ext uri="{BB962C8B-B14F-4D97-AF65-F5344CB8AC3E}">
        <p14:creationId xmlns:p14="http://schemas.microsoft.com/office/powerpoint/2010/main" val="1275152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258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Latn-UZ" sz="2000" b="1" dirty="0"/>
              <a:t>Э</a:t>
            </a:r>
            <a:r>
              <a:rPr lang="uz-Cyrl-UZ" sz="2000" b="1" dirty="0"/>
              <a:t>лектрик сарф ўлчагич ларнинг тузлиши ва ишлаш асослари</a:t>
            </a:r>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15</a:t>
            </a:fld>
            <a:endParaRPr lang="en-US" dirty="0"/>
          </a:p>
        </p:txBody>
      </p:sp>
      <p:sp>
        <p:nvSpPr>
          <p:cNvPr id="14" name="Rectangle 8"/>
          <p:cNvSpPr>
            <a:spLocks noGrp="1" noChangeArrowheads="1"/>
          </p:cNvSpPr>
          <p:nvPr>
            <p:ph idx="1"/>
          </p:nvPr>
        </p:nvSpPr>
        <p:spPr bwMode="auto">
          <a:xfrm>
            <a:off x="380812" y="742067"/>
            <a:ext cx="10805520"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lnSpc>
                <a:spcPct val="150000"/>
              </a:lnSpc>
              <a:buNone/>
            </a:pPr>
            <a:r>
              <a:rPr lang="uz-Cyrl-UZ" b="1" dirty="0" smtClean="0">
                <a:latin typeface="+mn-lt"/>
              </a:rPr>
              <a:t>	А</a:t>
            </a:r>
            <a:r>
              <a:rPr lang="uz-Cyrl-UZ" dirty="0" smtClean="0">
                <a:latin typeface="+mn-lt"/>
              </a:rPr>
              <a:t>гар </a:t>
            </a:r>
            <a:r>
              <a:rPr lang="uz-Cyrl-UZ" dirty="0">
                <a:latin typeface="+mn-lt"/>
              </a:rPr>
              <a:t>оғдириш пластиналарига бир-биридан фазалари бўйича маълум бурчакка силжиган ва давртезликлари  хар хил. Ўзгарувчан кучланишлари берилиб, бунинг устига яна бу кучланиш давртезликларининг нисбати бунун сондан иборат бўлса, у холда электрик сарф ўлчагичнинг экранида маълум шаклга эга харакатсиз тасвир кўринади мана шу тасвир Лиссажу шакли деб аталади.</a:t>
            </a:r>
            <a:endParaRPr lang="ru-RU" dirty="0">
              <a:latin typeface="+mn-lt"/>
            </a:endParaRPr>
          </a:p>
          <a:p>
            <a:pPr indent="0" algn="just">
              <a:lnSpc>
                <a:spcPct val="150000"/>
              </a:lnSpc>
              <a:buNone/>
            </a:pPr>
            <a:r>
              <a:rPr lang="uz-Cyrl-UZ" dirty="0" smtClean="0">
                <a:latin typeface="+mn-lt"/>
              </a:rPr>
              <a:t>	Лиссажу </a:t>
            </a:r>
            <a:r>
              <a:rPr lang="uz-Cyrl-UZ" dirty="0">
                <a:latin typeface="+mn-lt"/>
              </a:rPr>
              <a:t>шаклининг ташқи кўрниши бериладиган кучланишларининг эгри чизғи шаклининг ўзгаришига, фаза силжиш бурчагига, уларнинг давртезликларига ва давртезлик хислатларига боғлиқ.</a:t>
            </a:r>
            <a:endParaRPr lang="ru-RU" dirty="0">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4" name="13.1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7478" y="170108"/>
            <a:ext cx="609600" cy="609600"/>
          </a:xfrm>
          <a:prstGeom prst="rect">
            <a:avLst/>
          </a:prstGeom>
        </p:spPr>
      </p:pic>
    </p:spTree>
    <p:extLst>
      <p:ext uri="{BB962C8B-B14F-4D97-AF65-F5344CB8AC3E}">
        <p14:creationId xmlns:p14="http://schemas.microsoft.com/office/powerpoint/2010/main" val="3990324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567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Latn-UZ" sz="2000" b="1" dirty="0"/>
              <a:t>Э</a:t>
            </a:r>
            <a:r>
              <a:rPr lang="uz-Cyrl-UZ" sz="2000" b="1" dirty="0"/>
              <a:t>лектрик сарф ўлчагич ларнинг тузлиши ва ишлаш асослари</a:t>
            </a:r>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16</a:t>
            </a:fld>
            <a:endParaRPr lang="en-US" dirty="0"/>
          </a:p>
        </p:txBody>
      </p:sp>
      <p:sp>
        <p:nvSpPr>
          <p:cNvPr id="14" name="Rectangle 8"/>
          <p:cNvSpPr>
            <a:spLocks noGrp="1" noChangeArrowheads="1"/>
          </p:cNvSpPr>
          <p:nvPr>
            <p:ph idx="1"/>
          </p:nvPr>
        </p:nvSpPr>
        <p:spPr bwMode="auto">
          <a:xfrm>
            <a:off x="380812" y="1183470"/>
            <a:ext cx="10805520" cy="25335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lnSpc>
                <a:spcPct val="150000"/>
              </a:lnSpc>
              <a:buNone/>
            </a:pPr>
            <a:r>
              <a:rPr lang="uz-Cyrl-UZ" dirty="0" smtClean="0">
                <a:latin typeface="+mn-lt"/>
              </a:rPr>
              <a:t>	Умуман</a:t>
            </a:r>
            <a:r>
              <a:rPr lang="uz-Cyrl-UZ" dirty="0">
                <a:latin typeface="+mn-lt"/>
              </a:rPr>
              <a:t>, электрик сарф ўлчагичларни қўллаб, бошқа электр катталик ва параметрларни ўлчаш мукин, шулар билан бир қаторда осциллграф ёрдамида ноэлектрик катталикларнихам ўлчаш мукун. Бунинг учун турли ўзгарткичлар ёрдамида олдиндан хар хил ноэлектрик катталиклар электрик катталик ва параметрларга айлантриб олинади, сўнгра бу электр катталик хамда параметрлар осциллограф ёрдамида ўлчаниб ундан олинган натижалар бўйича ўлчанаётган ноэлектр каттталик қиймати аниқланади.</a:t>
            </a:r>
            <a:endParaRPr lang="ru-RU" dirty="0">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4" name="13.1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7478" y="111617"/>
            <a:ext cx="609600" cy="609600"/>
          </a:xfrm>
          <a:prstGeom prst="rect">
            <a:avLst/>
          </a:prstGeom>
        </p:spPr>
      </p:pic>
    </p:spTree>
    <p:extLst>
      <p:ext uri="{BB962C8B-B14F-4D97-AF65-F5344CB8AC3E}">
        <p14:creationId xmlns:p14="http://schemas.microsoft.com/office/powerpoint/2010/main" val="153148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262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View">
  <a:themeElements>
    <a:clrScheme name="View">
      <a:dk1>
        <a:srgbClr val="000000"/>
      </a:dk1>
      <a:lt1>
        <a:srgbClr val="FFFFFF"/>
      </a:lt1>
      <a:dk2>
        <a:srgbClr val="46464A"/>
      </a:dk2>
      <a:lt2>
        <a:srgbClr val="D6D3CC"/>
      </a:lt2>
      <a:accent1>
        <a:srgbClr val="6F6F74"/>
      </a:accent1>
      <a:accent2>
        <a:srgbClr val="92A9B9"/>
      </a:accent2>
      <a:accent3>
        <a:srgbClr val="A7B789"/>
      </a:accent3>
      <a:accent4>
        <a:srgbClr val="B9A489"/>
      </a:accent4>
      <a:accent5>
        <a:srgbClr val="8D6374"/>
      </a:accent5>
      <a:accent6>
        <a:srgbClr val="9B7362"/>
      </a:accent6>
      <a:hlink>
        <a:srgbClr val="67AABF"/>
      </a:hlink>
      <a:folHlink>
        <a:srgbClr val="ABAFA5"/>
      </a:folHlink>
    </a:clrScheme>
    <a:fontScheme name="View">
      <a:maj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iew">
      <a:fillStyleLst>
        <a:solidFill>
          <a:schemeClr val="phClr"/>
        </a:solidFill>
        <a:solidFill>
          <a:schemeClr val="phClr">
            <a:tint val="60000"/>
            <a:satMod val="120000"/>
          </a:schemeClr>
        </a:solidFill>
        <a:solidFill>
          <a:schemeClr val="phClr">
            <a:shade val="75000"/>
            <a:satMod val="160000"/>
          </a:schemeClr>
        </a:solidFill>
      </a:fillStyleLst>
      <a:lnStyleLst>
        <a:ln w="9525" cap="flat" cmpd="sng" algn="ctr">
          <a:solidFill>
            <a:schemeClr val="phClr"/>
          </a:solidFill>
          <a:prstDash val="solid"/>
        </a:ln>
        <a:ln w="13970" cap="flat" cmpd="sng" algn="ctr">
          <a:solidFill>
            <a:schemeClr val="phClr"/>
          </a:solidFill>
          <a:prstDash val="solid"/>
        </a:ln>
        <a:ln w="17145" cap="flat" cmpd="sng" algn="ctr">
          <a:solidFill>
            <a:schemeClr val="phClr">
              <a:shade val="95000"/>
              <a:alpha val="95000"/>
              <a:satMod val="150000"/>
            </a:schemeClr>
          </a:solidFill>
          <a:prstDash val="solid"/>
        </a:ln>
      </a:lnStyleLst>
      <a:effectStyleLst>
        <a:effectStyle>
          <a:effectLst/>
        </a:effectStyle>
        <a:effectStyle>
          <a:effectLst>
            <a:outerShdw blurRad="50800" dist="15240" dir="5400000" algn="tl" rotWithShape="0">
              <a:srgbClr val="000000">
                <a:alpha val="75000"/>
              </a:srgbClr>
            </a:outerShdw>
          </a:effectLst>
          <a:scene3d>
            <a:camera prst="orthographicFront">
              <a:rot lat="0" lon="0" rev="0"/>
            </a:camera>
            <a:lightRig rig="brightRoom" dir="tl"/>
          </a:scene3d>
          <a:sp3d contourW="9525" prstMaterial="flat">
            <a:bevelT w="0" h="0" prst="coolSlant"/>
            <a:contourClr>
              <a:schemeClr val="phClr">
                <a:shade val="35000"/>
                <a:satMod val="130000"/>
              </a:schemeClr>
            </a:contourClr>
          </a:sp3d>
        </a:effectStyle>
        <a:effectStyle>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phClr">
                <a:shade val="25000"/>
                <a:satMod val="140000"/>
              </a:schemeClr>
            </a:contourClr>
          </a:sp3d>
        </a:effectStyle>
      </a:effectStyleLst>
      <a:bgFillStyleLst>
        <a:solidFill>
          <a:schemeClr val="phClr"/>
        </a:solidFill>
        <a:solidFill>
          <a:schemeClr val="phClr">
            <a:tint val="95000"/>
            <a:satMod val="170000"/>
          </a:schemeClr>
        </a:solidFill>
        <a:gradFill rotWithShape="1">
          <a:gsLst>
            <a:gs pos="0">
              <a:schemeClr val="phClr">
                <a:tint val="94000"/>
                <a:shade val="98000"/>
                <a:satMod val="130000"/>
                <a:lumMod val="102000"/>
              </a:schemeClr>
            </a:gs>
            <a:gs pos="100000">
              <a:schemeClr val="phClr">
                <a:tint val="98000"/>
                <a:shade val="78000"/>
                <a:satMod val="140000"/>
              </a:schemeClr>
            </a:gs>
          </a:gsLst>
          <a:path path="circle">
            <a:fillToRect l="100000" t="100000" r="100000" b="100000"/>
          </a:path>
        </a:gradFill>
      </a:bgFillStyleLst>
    </a:fmtScheme>
  </a:themeElements>
  <a:objectDefaults/>
  <a:extraClrSchemeLst/>
  <a:extLst>
    <a:ext uri="{05A4C25C-085E-4340-85A3-A5531E510DB2}">
      <thm15:themeFamily xmlns:thm15="http://schemas.microsoft.com/office/thememl/2012/main" name="View" id="{BA0EB5A6-F2D4-4F82-977B-64ADEE4A2A69}" vid="{3969A8A2-35DB-4E3B-8885-16FD20568674}"/>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TM03457515[[fn=Вид]]</Template>
  <TotalTime>3943</TotalTime>
  <Words>444</Words>
  <Application>Microsoft Office PowerPoint</Application>
  <PresentationFormat>Широкоэкранный</PresentationFormat>
  <Paragraphs>81</Paragraphs>
  <Slides>16</Slides>
  <Notes>0</Notes>
  <HiddenSlides>0</HiddenSlides>
  <MMClips>15</MMClips>
  <ScaleCrop>false</ScaleCrop>
  <HeadingPairs>
    <vt:vector size="8" baseType="variant">
      <vt:variant>
        <vt:lpstr>Использованные шрифты</vt:lpstr>
      </vt:variant>
      <vt:variant>
        <vt:i4>5</vt:i4>
      </vt:variant>
      <vt:variant>
        <vt:lpstr>Тема</vt:lpstr>
      </vt:variant>
      <vt:variant>
        <vt:i4>1</vt:i4>
      </vt:variant>
      <vt:variant>
        <vt:lpstr>Внедренные серверы OLE</vt:lpstr>
      </vt:variant>
      <vt:variant>
        <vt:i4>2</vt:i4>
      </vt:variant>
      <vt:variant>
        <vt:lpstr>Заголовки слайдов</vt:lpstr>
      </vt:variant>
      <vt:variant>
        <vt:i4>16</vt:i4>
      </vt:variant>
    </vt:vector>
  </HeadingPairs>
  <TitlesOfParts>
    <vt:vector size="24" baseType="lpstr">
      <vt:lpstr>Arial</vt:lpstr>
      <vt:lpstr>Calibri</vt:lpstr>
      <vt:lpstr>Century Schoolbook</vt:lpstr>
      <vt:lpstr>Times New Roman</vt:lpstr>
      <vt:lpstr>Wingdings 2</vt:lpstr>
      <vt:lpstr>View</vt:lpstr>
      <vt:lpstr>Picture</vt:lpstr>
      <vt:lpstr>Формула</vt:lpstr>
      <vt:lpstr>13-мавзу: ЭЛЕКТРИК САРФ ЎЛЧАГИЧЛАР</vt:lpstr>
      <vt:lpstr>Электрик сарф ўлчагич ларнинг тузлиши ва ишлаш асослари</vt:lpstr>
      <vt:lpstr>Электрик сарф ўлчагич ларнинг тузлиши ва ишлаш асослари</vt:lpstr>
      <vt:lpstr>Электрик сарф ўлчагич ларнинг тузлиши ва ишлаш асослари</vt:lpstr>
      <vt:lpstr>Электрик сарф ўлчагич ларнинг тузлиши ва ишлаш асослари</vt:lpstr>
      <vt:lpstr>Электрик сарф ўлчагич ларнинг тузлиши ва ишлаш асослари</vt:lpstr>
      <vt:lpstr>Электрик сарф ўлчагич ларнинг тузлиши ва ишлаш асослари</vt:lpstr>
      <vt:lpstr>Электрик сарф ўлчагич ларнинг тузлиши ва ишлаш асослари</vt:lpstr>
      <vt:lpstr>Электрик сарф ўлчагич ларнинг тузлиши ва ишлаш асослари</vt:lpstr>
      <vt:lpstr>Электрик сарф ўлчагич ларнинг тузлиши ва ишлаш асослари</vt:lpstr>
      <vt:lpstr>Электрик сарф ўлчагич ларнинг тузлиши ва ишлаш асослари</vt:lpstr>
      <vt:lpstr>Электрик сарф ўлчагич ларнинг тузлиши ва ишлаш асослари</vt:lpstr>
      <vt:lpstr>Икки кучланиш орасидаги фаза силжиш бурчагини аниқлаш</vt:lpstr>
      <vt:lpstr>Электрик сарф ўлчагич ларнинг тузлиши ва ишлаш асослари</vt:lpstr>
      <vt:lpstr>Электрик сарф ўлчагич ларнинг тузлиши ва ишлаш асослари</vt:lpstr>
      <vt:lpstr>Электрик сарф ўлчагич ларнинг тузлиши ва ишлаш асослари</vt:lpstr>
    </vt:vector>
  </TitlesOfParts>
  <Company>SPecialiST RePack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1-мавзу: Назорат технологик асбоблари фанига кириш</dc:title>
  <dc:creator>Bobomurod</dc:creator>
  <cp:lastModifiedBy>Bobomurod</cp:lastModifiedBy>
  <cp:revision>72</cp:revision>
  <dcterms:created xsi:type="dcterms:W3CDTF">2019-04-14T07:26:13Z</dcterms:created>
  <dcterms:modified xsi:type="dcterms:W3CDTF">2019-05-30T13:14:16Z</dcterms:modified>
</cp:coreProperties>
</file>