
<file path=[Content_Types].xml><?xml version="1.0" encoding="utf-8"?>
<Types xmlns="http://schemas.openxmlformats.org/package/2006/content-types">
  <Default Extension="png" ContentType="image/png"/>
  <Default Extension="bin" ContentType="application/vnd.openxmlformats-officedocument.oleObject"/>
  <Default Extension="m4a" ContentType="audio/mp4"/>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840" r:id="rId1"/>
  </p:sldMasterIdLst>
  <p:notesMasterIdLst>
    <p:notesMasterId r:id="rId21"/>
  </p:notesMasterIdLst>
  <p:sldIdLst>
    <p:sldId id="256" r:id="rId2"/>
    <p:sldId id="273" r:id="rId3"/>
    <p:sldId id="274" r:id="rId4"/>
    <p:sldId id="275" r:id="rId5"/>
    <p:sldId id="276" r:id="rId6"/>
    <p:sldId id="277" r:id="rId7"/>
    <p:sldId id="278" r:id="rId8"/>
    <p:sldId id="279" r:id="rId9"/>
    <p:sldId id="280" r:id="rId10"/>
    <p:sldId id="281" r:id="rId11"/>
    <p:sldId id="282" r:id="rId12"/>
    <p:sldId id="283" r:id="rId13"/>
    <p:sldId id="284" r:id="rId14"/>
    <p:sldId id="285" r:id="rId15"/>
    <p:sldId id="286" r:id="rId16"/>
    <p:sldId id="287" r:id="rId17"/>
    <p:sldId id="288" r:id="rId18"/>
    <p:sldId id="289" r:id="rId19"/>
    <p:sldId id="290"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F6390"/>
    <a:srgbClr val="639491"/>
    <a:srgbClr val="8D6374"/>
    <a:srgbClr val="7B6390"/>
    <a:srgbClr val="637C93"/>
    <a:srgbClr val="859862"/>
    <a:srgbClr val="9B7362"/>
    <a:srgbClr val="46464A"/>
    <a:srgbClr val="629578"/>
    <a:srgbClr val="76976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82" autoAdjust="0"/>
    <p:restoredTop sz="94660"/>
  </p:normalViewPr>
  <p:slideViewPr>
    <p:cSldViewPr snapToGrid="0">
      <p:cViewPr varScale="1">
        <p:scale>
          <a:sx n="72" d="100"/>
          <a:sy n="72" d="100"/>
        </p:scale>
        <p:origin x="5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E0A07C-0F0C-485C-A668-910DE832AAFD}"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ru-RU"/>
        </a:p>
      </dgm:t>
    </dgm:pt>
    <dgm:pt modelId="{3C66E083-D328-4531-93C8-8DEDF1DBDF76}">
      <dgm:prSet phldrT="[Текст]"/>
      <dgm:spPr/>
      <dgm:t>
        <a:bodyPr/>
        <a:lstStyle/>
        <a:p>
          <a:r>
            <a:rPr lang="uz-Cyrl-UZ" dirty="0" smtClean="0"/>
            <a:t>1) ҳажм счётчиклари</a:t>
          </a:r>
          <a:endParaRPr lang="ru-RU" dirty="0"/>
        </a:p>
      </dgm:t>
    </dgm:pt>
    <dgm:pt modelId="{E225AE15-60DC-47D7-8DBD-882FD1A56CAD}" type="parTrans" cxnId="{7D397332-5483-4502-804D-B041609A4094}">
      <dgm:prSet/>
      <dgm:spPr/>
      <dgm:t>
        <a:bodyPr/>
        <a:lstStyle/>
        <a:p>
          <a:endParaRPr lang="ru-RU"/>
        </a:p>
      </dgm:t>
    </dgm:pt>
    <dgm:pt modelId="{0BB0E202-A2FA-42A2-A54D-24291C77F0DC}" type="sibTrans" cxnId="{7D397332-5483-4502-804D-B041609A4094}">
      <dgm:prSet/>
      <dgm:spPr/>
      <dgm:t>
        <a:bodyPr/>
        <a:lstStyle/>
        <a:p>
          <a:endParaRPr lang="ru-RU"/>
        </a:p>
      </dgm:t>
    </dgm:pt>
    <dgm:pt modelId="{ECC6B18E-AA8E-44BF-A003-CE7F3AB141D2}">
      <dgm:prSet phldrT="[Текст]"/>
      <dgm:spPr/>
      <dgm:t>
        <a:bodyPr/>
        <a:lstStyle/>
        <a:p>
          <a:r>
            <a:rPr lang="uz-Cyrl-UZ" dirty="0" smtClean="0"/>
            <a:t>2) тезлик счётчиклари</a:t>
          </a:r>
          <a:endParaRPr lang="ru-RU" dirty="0"/>
        </a:p>
      </dgm:t>
    </dgm:pt>
    <dgm:pt modelId="{4720CFA5-498E-4700-8B48-13283EB82E7E}" type="parTrans" cxnId="{8A0C0EDB-F06F-499F-9F7C-8E6DDDCD8CBC}">
      <dgm:prSet/>
      <dgm:spPr/>
      <dgm:t>
        <a:bodyPr/>
        <a:lstStyle/>
        <a:p>
          <a:endParaRPr lang="ru-RU"/>
        </a:p>
      </dgm:t>
    </dgm:pt>
    <dgm:pt modelId="{72F6376C-D32F-41A6-B993-18A711330A5A}" type="sibTrans" cxnId="{8A0C0EDB-F06F-499F-9F7C-8E6DDDCD8CBC}">
      <dgm:prSet/>
      <dgm:spPr/>
      <dgm:t>
        <a:bodyPr/>
        <a:lstStyle/>
        <a:p>
          <a:endParaRPr lang="ru-RU"/>
        </a:p>
      </dgm:t>
    </dgm:pt>
    <dgm:pt modelId="{829E8680-42AE-4801-A61E-C5F6554D1EA8}">
      <dgm:prSet phldrT="[Текст]"/>
      <dgm:spPr/>
      <dgm:t>
        <a:bodyPr/>
        <a:lstStyle/>
        <a:p>
          <a:r>
            <a:rPr lang="uz-Cyrl-UZ" dirty="0" smtClean="0"/>
            <a:t>3) вазн счётчиклари</a:t>
          </a:r>
          <a:endParaRPr lang="ru-RU" dirty="0"/>
        </a:p>
      </dgm:t>
    </dgm:pt>
    <dgm:pt modelId="{3F176FE5-4546-4215-B07C-7C6015780193}" type="parTrans" cxnId="{4F4B1148-C7C4-4781-839E-A262EE0BC5B4}">
      <dgm:prSet/>
      <dgm:spPr/>
      <dgm:t>
        <a:bodyPr/>
        <a:lstStyle/>
        <a:p>
          <a:endParaRPr lang="ru-RU"/>
        </a:p>
      </dgm:t>
    </dgm:pt>
    <dgm:pt modelId="{36E43ED0-5465-4258-A7FA-E19C71C653EE}" type="sibTrans" cxnId="{4F4B1148-C7C4-4781-839E-A262EE0BC5B4}">
      <dgm:prSet/>
      <dgm:spPr/>
      <dgm:t>
        <a:bodyPr/>
        <a:lstStyle/>
        <a:p>
          <a:endParaRPr lang="ru-RU"/>
        </a:p>
      </dgm:t>
    </dgm:pt>
    <dgm:pt modelId="{2D23920D-40DD-4D38-BC08-1A6362C3CC7B}" type="pres">
      <dgm:prSet presAssocID="{1EE0A07C-0F0C-485C-A668-910DE832AAFD}" presName="linear" presStyleCnt="0">
        <dgm:presLayoutVars>
          <dgm:dir/>
          <dgm:animLvl val="lvl"/>
          <dgm:resizeHandles val="exact"/>
        </dgm:presLayoutVars>
      </dgm:prSet>
      <dgm:spPr/>
      <dgm:t>
        <a:bodyPr/>
        <a:lstStyle/>
        <a:p>
          <a:endParaRPr lang="ru-RU"/>
        </a:p>
      </dgm:t>
    </dgm:pt>
    <dgm:pt modelId="{BC26A7CE-DDA7-470D-A5DC-58C4FEC6462B}" type="pres">
      <dgm:prSet presAssocID="{3C66E083-D328-4531-93C8-8DEDF1DBDF76}" presName="parentLin" presStyleCnt="0"/>
      <dgm:spPr/>
    </dgm:pt>
    <dgm:pt modelId="{81BD3812-5974-4D75-9C97-EA9654007F11}" type="pres">
      <dgm:prSet presAssocID="{3C66E083-D328-4531-93C8-8DEDF1DBDF76}" presName="parentLeftMargin" presStyleLbl="node1" presStyleIdx="0" presStyleCnt="3"/>
      <dgm:spPr/>
      <dgm:t>
        <a:bodyPr/>
        <a:lstStyle/>
        <a:p>
          <a:endParaRPr lang="ru-RU"/>
        </a:p>
      </dgm:t>
    </dgm:pt>
    <dgm:pt modelId="{FEDEC997-7133-4189-9B68-989B653D9873}" type="pres">
      <dgm:prSet presAssocID="{3C66E083-D328-4531-93C8-8DEDF1DBDF76}" presName="parentText" presStyleLbl="node1" presStyleIdx="0" presStyleCnt="3">
        <dgm:presLayoutVars>
          <dgm:chMax val="0"/>
          <dgm:bulletEnabled val="1"/>
        </dgm:presLayoutVars>
      </dgm:prSet>
      <dgm:spPr/>
      <dgm:t>
        <a:bodyPr/>
        <a:lstStyle/>
        <a:p>
          <a:endParaRPr lang="ru-RU"/>
        </a:p>
      </dgm:t>
    </dgm:pt>
    <dgm:pt modelId="{E6FDF6D6-91F4-477D-9C04-E9D59E97A69D}" type="pres">
      <dgm:prSet presAssocID="{3C66E083-D328-4531-93C8-8DEDF1DBDF76}" presName="negativeSpace" presStyleCnt="0"/>
      <dgm:spPr/>
    </dgm:pt>
    <dgm:pt modelId="{63B12E2B-E494-41E9-A5E9-6D720EEF8E85}" type="pres">
      <dgm:prSet presAssocID="{3C66E083-D328-4531-93C8-8DEDF1DBDF76}" presName="childText" presStyleLbl="conFgAcc1" presStyleIdx="0" presStyleCnt="3">
        <dgm:presLayoutVars>
          <dgm:bulletEnabled val="1"/>
        </dgm:presLayoutVars>
      </dgm:prSet>
      <dgm:spPr/>
    </dgm:pt>
    <dgm:pt modelId="{05ADC989-F302-494C-993D-8B9A29016903}" type="pres">
      <dgm:prSet presAssocID="{0BB0E202-A2FA-42A2-A54D-24291C77F0DC}" presName="spaceBetweenRectangles" presStyleCnt="0"/>
      <dgm:spPr/>
    </dgm:pt>
    <dgm:pt modelId="{4C5A854F-B983-4650-B4C4-65A6363FBF26}" type="pres">
      <dgm:prSet presAssocID="{ECC6B18E-AA8E-44BF-A003-CE7F3AB141D2}" presName="parentLin" presStyleCnt="0"/>
      <dgm:spPr/>
    </dgm:pt>
    <dgm:pt modelId="{8886BDE3-2C60-405E-878B-500ED3583B5B}" type="pres">
      <dgm:prSet presAssocID="{ECC6B18E-AA8E-44BF-A003-CE7F3AB141D2}" presName="parentLeftMargin" presStyleLbl="node1" presStyleIdx="0" presStyleCnt="3"/>
      <dgm:spPr/>
      <dgm:t>
        <a:bodyPr/>
        <a:lstStyle/>
        <a:p>
          <a:endParaRPr lang="ru-RU"/>
        </a:p>
      </dgm:t>
    </dgm:pt>
    <dgm:pt modelId="{295D1DB1-9145-4E6C-AE3A-4F794517B7B3}" type="pres">
      <dgm:prSet presAssocID="{ECC6B18E-AA8E-44BF-A003-CE7F3AB141D2}" presName="parentText" presStyleLbl="node1" presStyleIdx="1" presStyleCnt="3">
        <dgm:presLayoutVars>
          <dgm:chMax val="0"/>
          <dgm:bulletEnabled val="1"/>
        </dgm:presLayoutVars>
      </dgm:prSet>
      <dgm:spPr/>
      <dgm:t>
        <a:bodyPr/>
        <a:lstStyle/>
        <a:p>
          <a:endParaRPr lang="ru-RU"/>
        </a:p>
      </dgm:t>
    </dgm:pt>
    <dgm:pt modelId="{2857C3F1-3786-4F42-9467-FCB0F882EDD9}" type="pres">
      <dgm:prSet presAssocID="{ECC6B18E-AA8E-44BF-A003-CE7F3AB141D2}" presName="negativeSpace" presStyleCnt="0"/>
      <dgm:spPr/>
    </dgm:pt>
    <dgm:pt modelId="{AD4EDA05-477C-4115-B1D8-A90FA302CB8D}" type="pres">
      <dgm:prSet presAssocID="{ECC6B18E-AA8E-44BF-A003-CE7F3AB141D2}" presName="childText" presStyleLbl="conFgAcc1" presStyleIdx="1" presStyleCnt="3">
        <dgm:presLayoutVars>
          <dgm:bulletEnabled val="1"/>
        </dgm:presLayoutVars>
      </dgm:prSet>
      <dgm:spPr/>
    </dgm:pt>
    <dgm:pt modelId="{D2B63BA3-1F48-4593-8A7D-53B5A63F8ADE}" type="pres">
      <dgm:prSet presAssocID="{72F6376C-D32F-41A6-B993-18A711330A5A}" presName="spaceBetweenRectangles" presStyleCnt="0"/>
      <dgm:spPr/>
    </dgm:pt>
    <dgm:pt modelId="{9F9A805E-73EE-4E71-91FC-E3EE893AEA93}" type="pres">
      <dgm:prSet presAssocID="{829E8680-42AE-4801-A61E-C5F6554D1EA8}" presName="parentLin" presStyleCnt="0"/>
      <dgm:spPr/>
    </dgm:pt>
    <dgm:pt modelId="{2D67994A-80F3-498A-B1EE-67A226962CB8}" type="pres">
      <dgm:prSet presAssocID="{829E8680-42AE-4801-A61E-C5F6554D1EA8}" presName="parentLeftMargin" presStyleLbl="node1" presStyleIdx="1" presStyleCnt="3"/>
      <dgm:spPr/>
      <dgm:t>
        <a:bodyPr/>
        <a:lstStyle/>
        <a:p>
          <a:endParaRPr lang="ru-RU"/>
        </a:p>
      </dgm:t>
    </dgm:pt>
    <dgm:pt modelId="{90F204E8-9167-4718-B8CB-E419E097401F}" type="pres">
      <dgm:prSet presAssocID="{829E8680-42AE-4801-A61E-C5F6554D1EA8}" presName="parentText" presStyleLbl="node1" presStyleIdx="2" presStyleCnt="3">
        <dgm:presLayoutVars>
          <dgm:chMax val="0"/>
          <dgm:bulletEnabled val="1"/>
        </dgm:presLayoutVars>
      </dgm:prSet>
      <dgm:spPr/>
      <dgm:t>
        <a:bodyPr/>
        <a:lstStyle/>
        <a:p>
          <a:endParaRPr lang="ru-RU"/>
        </a:p>
      </dgm:t>
    </dgm:pt>
    <dgm:pt modelId="{D86A3FC0-F089-4D32-B467-125598B4A873}" type="pres">
      <dgm:prSet presAssocID="{829E8680-42AE-4801-A61E-C5F6554D1EA8}" presName="negativeSpace" presStyleCnt="0"/>
      <dgm:spPr/>
    </dgm:pt>
    <dgm:pt modelId="{3CFBEA68-2A2A-4D50-9505-1F7A6D4A0224}" type="pres">
      <dgm:prSet presAssocID="{829E8680-42AE-4801-A61E-C5F6554D1EA8}" presName="childText" presStyleLbl="conFgAcc1" presStyleIdx="2" presStyleCnt="3">
        <dgm:presLayoutVars>
          <dgm:bulletEnabled val="1"/>
        </dgm:presLayoutVars>
      </dgm:prSet>
      <dgm:spPr/>
    </dgm:pt>
  </dgm:ptLst>
  <dgm:cxnLst>
    <dgm:cxn modelId="{9EFC2575-FD49-4341-877E-35621DAEDD39}" type="presOf" srcId="{829E8680-42AE-4801-A61E-C5F6554D1EA8}" destId="{90F204E8-9167-4718-B8CB-E419E097401F}" srcOrd="1" destOrd="0" presId="urn:microsoft.com/office/officeart/2005/8/layout/list1"/>
    <dgm:cxn modelId="{4F4B1148-C7C4-4781-839E-A262EE0BC5B4}" srcId="{1EE0A07C-0F0C-485C-A668-910DE832AAFD}" destId="{829E8680-42AE-4801-A61E-C5F6554D1EA8}" srcOrd="2" destOrd="0" parTransId="{3F176FE5-4546-4215-B07C-7C6015780193}" sibTransId="{36E43ED0-5465-4258-A7FA-E19C71C653EE}"/>
    <dgm:cxn modelId="{B061E6A8-9120-4C0A-89AD-803EFCA90281}" type="presOf" srcId="{3C66E083-D328-4531-93C8-8DEDF1DBDF76}" destId="{FEDEC997-7133-4189-9B68-989B653D9873}" srcOrd="1" destOrd="0" presId="urn:microsoft.com/office/officeart/2005/8/layout/list1"/>
    <dgm:cxn modelId="{E989A880-5413-4E71-BA73-8ECD9C6C7D03}" type="presOf" srcId="{ECC6B18E-AA8E-44BF-A003-CE7F3AB141D2}" destId="{8886BDE3-2C60-405E-878B-500ED3583B5B}" srcOrd="0" destOrd="0" presId="urn:microsoft.com/office/officeart/2005/8/layout/list1"/>
    <dgm:cxn modelId="{B6F361BB-362B-43AF-A4D4-8ADF175C75DF}" type="presOf" srcId="{1EE0A07C-0F0C-485C-A668-910DE832AAFD}" destId="{2D23920D-40DD-4D38-BC08-1A6362C3CC7B}" srcOrd="0" destOrd="0" presId="urn:microsoft.com/office/officeart/2005/8/layout/list1"/>
    <dgm:cxn modelId="{C20E4778-ADD1-4557-BA5D-C13AA7A16859}" type="presOf" srcId="{829E8680-42AE-4801-A61E-C5F6554D1EA8}" destId="{2D67994A-80F3-498A-B1EE-67A226962CB8}" srcOrd="0" destOrd="0" presId="urn:microsoft.com/office/officeart/2005/8/layout/list1"/>
    <dgm:cxn modelId="{A6B35D62-FD71-4CDD-BE10-B24608F87857}" type="presOf" srcId="{ECC6B18E-AA8E-44BF-A003-CE7F3AB141D2}" destId="{295D1DB1-9145-4E6C-AE3A-4F794517B7B3}" srcOrd="1" destOrd="0" presId="urn:microsoft.com/office/officeart/2005/8/layout/list1"/>
    <dgm:cxn modelId="{8D0367C3-C93F-484A-AC98-B116BA04DC47}" type="presOf" srcId="{3C66E083-D328-4531-93C8-8DEDF1DBDF76}" destId="{81BD3812-5974-4D75-9C97-EA9654007F11}" srcOrd="0" destOrd="0" presId="urn:microsoft.com/office/officeart/2005/8/layout/list1"/>
    <dgm:cxn modelId="{7D397332-5483-4502-804D-B041609A4094}" srcId="{1EE0A07C-0F0C-485C-A668-910DE832AAFD}" destId="{3C66E083-D328-4531-93C8-8DEDF1DBDF76}" srcOrd="0" destOrd="0" parTransId="{E225AE15-60DC-47D7-8DBD-882FD1A56CAD}" sibTransId="{0BB0E202-A2FA-42A2-A54D-24291C77F0DC}"/>
    <dgm:cxn modelId="{8A0C0EDB-F06F-499F-9F7C-8E6DDDCD8CBC}" srcId="{1EE0A07C-0F0C-485C-A668-910DE832AAFD}" destId="{ECC6B18E-AA8E-44BF-A003-CE7F3AB141D2}" srcOrd="1" destOrd="0" parTransId="{4720CFA5-498E-4700-8B48-13283EB82E7E}" sibTransId="{72F6376C-D32F-41A6-B993-18A711330A5A}"/>
    <dgm:cxn modelId="{E576D9DA-F1D9-4926-996C-46E5D7BDED5D}" type="presParOf" srcId="{2D23920D-40DD-4D38-BC08-1A6362C3CC7B}" destId="{BC26A7CE-DDA7-470D-A5DC-58C4FEC6462B}" srcOrd="0" destOrd="0" presId="urn:microsoft.com/office/officeart/2005/8/layout/list1"/>
    <dgm:cxn modelId="{D3BEEB3A-F9BE-4EEA-99C7-4F8809B34AAE}" type="presParOf" srcId="{BC26A7CE-DDA7-470D-A5DC-58C4FEC6462B}" destId="{81BD3812-5974-4D75-9C97-EA9654007F11}" srcOrd="0" destOrd="0" presId="urn:microsoft.com/office/officeart/2005/8/layout/list1"/>
    <dgm:cxn modelId="{BD579E0D-DACD-4774-B53E-0EB03A878D91}" type="presParOf" srcId="{BC26A7CE-DDA7-470D-A5DC-58C4FEC6462B}" destId="{FEDEC997-7133-4189-9B68-989B653D9873}" srcOrd="1" destOrd="0" presId="urn:microsoft.com/office/officeart/2005/8/layout/list1"/>
    <dgm:cxn modelId="{8404E164-809F-47D0-B996-48FC454203CF}" type="presParOf" srcId="{2D23920D-40DD-4D38-BC08-1A6362C3CC7B}" destId="{E6FDF6D6-91F4-477D-9C04-E9D59E97A69D}" srcOrd="1" destOrd="0" presId="urn:microsoft.com/office/officeart/2005/8/layout/list1"/>
    <dgm:cxn modelId="{2A030CAB-D9C7-43ED-B9E9-363212131ED2}" type="presParOf" srcId="{2D23920D-40DD-4D38-BC08-1A6362C3CC7B}" destId="{63B12E2B-E494-41E9-A5E9-6D720EEF8E85}" srcOrd="2" destOrd="0" presId="urn:microsoft.com/office/officeart/2005/8/layout/list1"/>
    <dgm:cxn modelId="{ED21A3AA-45D3-4B44-9FF5-9AF3ED4E9708}" type="presParOf" srcId="{2D23920D-40DD-4D38-BC08-1A6362C3CC7B}" destId="{05ADC989-F302-494C-993D-8B9A29016903}" srcOrd="3" destOrd="0" presId="urn:microsoft.com/office/officeart/2005/8/layout/list1"/>
    <dgm:cxn modelId="{1754CB9D-015E-4342-B277-5CFBE4E33CE9}" type="presParOf" srcId="{2D23920D-40DD-4D38-BC08-1A6362C3CC7B}" destId="{4C5A854F-B983-4650-B4C4-65A6363FBF26}" srcOrd="4" destOrd="0" presId="urn:microsoft.com/office/officeart/2005/8/layout/list1"/>
    <dgm:cxn modelId="{FD2A7242-CA1E-477F-9DCB-F63C9B66E72D}" type="presParOf" srcId="{4C5A854F-B983-4650-B4C4-65A6363FBF26}" destId="{8886BDE3-2C60-405E-878B-500ED3583B5B}" srcOrd="0" destOrd="0" presId="urn:microsoft.com/office/officeart/2005/8/layout/list1"/>
    <dgm:cxn modelId="{55F5C938-988A-42F8-9C3E-7312795D3A77}" type="presParOf" srcId="{4C5A854F-B983-4650-B4C4-65A6363FBF26}" destId="{295D1DB1-9145-4E6C-AE3A-4F794517B7B3}" srcOrd="1" destOrd="0" presId="urn:microsoft.com/office/officeart/2005/8/layout/list1"/>
    <dgm:cxn modelId="{C8BFE238-5934-42FF-B670-E1832F575187}" type="presParOf" srcId="{2D23920D-40DD-4D38-BC08-1A6362C3CC7B}" destId="{2857C3F1-3786-4F42-9467-FCB0F882EDD9}" srcOrd="5" destOrd="0" presId="urn:microsoft.com/office/officeart/2005/8/layout/list1"/>
    <dgm:cxn modelId="{C221FF06-C3F1-4F4B-A304-7EB5D432B42F}" type="presParOf" srcId="{2D23920D-40DD-4D38-BC08-1A6362C3CC7B}" destId="{AD4EDA05-477C-4115-B1D8-A90FA302CB8D}" srcOrd="6" destOrd="0" presId="urn:microsoft.com/office/officeart/2005/8/layout/list1"/>
    <dgm:cxn modelId="{FF08BD8A-EC07-444E-89B6-11507C57F0B3}" type="presParOf" srcId="{2D23920D-40DD-4D38-BC08-1A6362C3CC7B}" destId="{D2B63BA3-1F48-4593-8A7D-53B5A63F8ADE}" srcOrd="7" destOrd="0" presId="urn:microsoft.com/office/officeart/2005/8/layout/list1"/>
    <dgm:cxn modelId="{B6D7334D-CA41-40B0-8FDC-3B9C7F30642A}" type="presParOf" srcId="{2D23920D-40DD-4D38-BC08-1A6362C3CC7B}" destId="{9F9A805E-73EE-4E71-91FC-E3EE893AEA93}" srcOrd="8" destOrd="0" presId="urn:microsoft.com/office/officeart/2005/8/layout/list1"/>
    <dgm:cxn modelId="{B5A599C3-BBDE-4148-BFB3-726677F5C686}" type="presParOf" srcId="{9F9A805E-73EE-4E71-91FC-E3EE893AEA93}" destId="{2D67994A-80F3-498A-B1EE-67A226962CB8}" srcOrd="0" destOrd="0" presId="urn:microsoft.com/office/officeart/2005/8/layout/list1"/>
    <dgm:cxn modelId="{417E15D4-493E-46AC-9B66-8E83B475DF06}" type="presParOf" srcId="{9F9A805E-73EE-4E71-91FC-E3EE893AEA93}" destId="{90F204E8-9167-4718-B8CB-E419E097401F}" srcOrd="1" destOrd="0" presId="urn:microsoft.com/office/officeart/2005/8/layout/list1"/>
    <dgm:cxn modelId="{3D25BE10-066E-4EEA-B55E-C7EE590128BE}" type="presParOf" srcId="{2D23920D-40DD-4D38-BC08-1A6362C3CC7B}" destId="{D86A3FC0-F089-4D32-B467-125598B4A873}" srcOrd="9" destOrd="0" presId="urn:microsoft.com/office/officeart/2005/8/layout/list1"/>
    <dgm:cxn modelId="{076C3043-A7C7-4152-B457-21A0BF2337A7}" type="presParOf" srcId="{2D23920D-40DD-4D38-BC08-1A6362C3CC7B}" destId="{3CFBEA68-2A2A-4D50-9505-1F7A6D4A0224}"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6A0F7C6-A663-4DDB-B854-3AF8153DA9B8}"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ru-RU"/>
        </a:p>
      </dgm:t>
    </dgm:pt>
    <dgm:pt modelId="{BED347A3-5D5E-4CC4-A214-370D0F99BC47}">
      <dgm:prSet phldrT="[Текст]"/>
      <dgm:spPr/>
      <dgm:t>
        <a:bodyPr/>
        <a:lstStyle/>
        <a:p>
          <a:r>
            <a:rPr lang="uz-Cyrl-UZ" dirty="0" smtClean="0"/>
            <a:t>Босим фарқлари ўзгарувчан сарф ўлчагичлар; </a:t>
          </a:r>
          <a:endParaRPr lang="ru-RU" dirty="0"/>
        </a:p>
      </dgm:t>
    </dgm:pt>
    <dgm:pt modelId="{7DD09CF2-755F-446F-8C35-FD64860199A7}" type="parTrans" cxnId="{118104FB-9584-4226-8EC9-4C6383F301D9}">
      <dgm:prSet/>
      <dgm:spPr/>
      <dgm:t>
        <a:bodyPr/>
        <a:lstStyle/>
        <a:p>
          <a:endParaRPr lang="ru-RU"/>
        </a:p>
      </dgm:t>
    </dgm:pt>
    <dgm:pt modelId="{CA0822D8-479E-4D95-A0B3-A3EA9801ECD7}" type="sibTrans" cxnId="{118104FB-9584-4226-8EC9-4C6383F301D9}">
      <dgm:prSet/>
      <dgm:spPr/>
      <dgm:t>
        <a:bodyPr/>
        <a:lstStyle/>
        <a:p>
          <a:endParaRPr lang="ru-RU"/>
        </a:p>
      </dgm:t>
    </dgm:pt>
    <dgm:pt modelId="{A6208A63-AF97-40D7-883C-125DEC078A7C}">
      <dgm:prSet phldrT="[Текст]"/>
      <dgm:spPr/>
      <dgm:t>
        <a:bodyPr/>
        <a:lstStyle/>
        <a:p>
          <a:r>
            <a:rPr lang="uz-Cyrl-UZ" dirty="0" smtClean="0"/>
            <a:t>Босим фарқлари ўзгармас сарф ўлчагичлар; </a:t>
          </a:r>
          <a:endParaRPr lang="ru-RU" dirty="0"/>
        </a:p>
      </dgm:t>
    </dgm:pt>
    <dgm:pt modelId="{EA77EB26-D5E5-4EEF-8B38-5AB6A1E89164}" type="parTrans" cxnId="{59D66EB3-5CCD-44BE-AE9C-E36B5AC97963}">
      <dgm:prSet/>
      <dgm:spPr/>
      <dgm:t>
        <a:bodyPr/>
        <a:lstStyle/>
        <a:p>
          <a:endParaRPr lang="ru-RU"/>
        </a:p>
      </dgm:t>
    </dgm:pt>
    <dgm:pt modelId="{24020F86-E054-4E23-B9A6-142D3A86B928}" type="sibTrans" cxnId="{59D66EB3-5CCD-44BE-AE9C-E36B5AC97963}">
      <dgm:prSet/>
      <dgm:spPr/>
      <dgm:t>
        <a:bodyPr/>
        <a:lstStyle/>
        <a:p>
          <a:endParaRPr lang="ru-RU"/>
        </a:p>
      </dgm:t>
    </dgm:pt>
    <dgm:pt modelId="{C1A924AC-8895-4804-A463-7BB86D3EE498}">
      <dgm:prSet phldrT="[Текст]"/>
      <dgm:spPr/>
      <dgm:t>
        <a:bodyPr/>
        <a:lstStyle/>
        <a:p>
          <a:r>
            <a:rPr lang="uz-Cyrl-UZ" dirty="0" smtClean="0"/>
            <a:t>Тезлик босими сарф ўлчагичлари:</a:t>
          </a:r>
          <a:endParaRPr lang="ru-RU" dirty="0"/>
        </a:p>
      </dgm:t>
    </dgm:pt>
    <dgm:pt modelId="{2ED385DB-BF54-4C4A-923F-B5D567950D87}" type="parTrans" cxnId="{6FF3202F-61D0-4EA2-B269-EAAEE8AFFE67}">
      <dgm:prSet/>
      <dgm:spPr/>
      <dgm:t>
        <a:bodyPr/>
        <a:lstStyle/>
        <a:p>
          <a:endParaRPr lang="ru-RU"/>
        </a:p>
      </dgm:t>
    </dgm:pt>
    <dgm:pt modelId="{857BDA56-55C5-4907-819A-4A11E4324620}" type="sibTrans" cxnId="{6FF3202F-61D0-4EA2-B269-EAAEE8AFFE67}">
      <dgm:prSet/>
      <dgm:spPr/>
      <dgm:t>
        <a:bodyPr/>
        <a:lstStyle/>
        <a:p>
          <a:endParaRPr lang="ru-RU"/>
        </a:p>
      </dgm:t>
    </dgm:pt>
    <dgm:pt modelId="{91C7184F-6E17-4DCD-9409-D4875796AD86}">
      <dgm:prSet phldrT="[Текст]"/>
      <dgm:spPr/>
      <dgm:t>
        <a:bodyPr/>
        <a:lstStyle/>
        <a:p>
          <a:r>
            <a:rPr lang="uz-Cyrl-UZ" dirty="0" smtClean="0"/>
            <a:t>Ўзгарувчан сатҳли сарф ўлчагичлар;</a:t>
          </a:r>
          <a:endParaRPr lang="ru-RU" dirty="0"/>
        </a:p>
      </dgm:t>
    </dgm:pt>
    <dgm:pt modelId="{5E154456-3F41-4676-8DC0-ABBF26FF387E}" type="parTrans" cxnId="{9EFD4C79-4764-41AD-902C-BAC6F00BFE6B}">
      <dgm:prSet/>
      <dgm:spPr/>
      <dgm:t>
        <a:bodyPr/>
        <a:lstStyle/>
        <a:p>
          <a:endParaRPr lang="ru-RU"/>
        </a:p>
      </dgm:t>
    </dgm:pt>
    <dgm:pt modelId="{8808C1B4-C8D7-4A80-A80F-624AF9227A29}" type="sibTrans" cxnId="{9EFD4C79-4764-41AD-902C-BAC6F00BFE6B}">
      <dgm:prSet/>
      <dgm:spPr/>
      <dgm:t>
        <a:bodyPr/>
        <a:lstStyle/>
        <a:p>
          <a:endParaRPr lang="ru-RU"/>
        </a:p>
      </dgm:t>
    </dgm:pt>
    <dgm:pt modelId="{DBF793BD-B368-4FB2-9E45-EABBE03E45D7}">
      <dgm:prSet phldrT="[Текст]"/>
      <dgm:spPr/>
      <dgm:t>
        <a:bodyPr/>
        <a:lstStyle/>
        <a:p>
          <a:r>
            <a:rPr lang="uz-Cyrl-UZ" dirty="0" smtClean="0"/>
            <a:t>Индукцион сарф ўлчагичлар;</a:t>
          </a:r>
          <a:endParaRPr lang="ru-RU" dirty="0"/>
        </a:p>
      </dgm:t>
    </dgm:pt>
    <dgm:pt modelId="{34897EA2-BE77-4F94-89BF-3247BF251E79}" type="parTrans" cxnId="{93A1385B-8293-4251-89DD-D5E2CCF89797}">
      <dgm:prSet/>
      <dgm:spPr/>
      <dgm:t>
        <a:bodyPr/>
        <a:lstStyle/>
        <a:p>
          <a:endParaRPr lang="ru-RU"/>
        </a:p>
      </dgm:t>
    </dgm:pt>
    <dgm:pt modelId="{45B1B209-498A-4064-9532-C150AEA704FE}" type="sibTrans" cxnId="{93A1385B-8293-4251-89DD-D5E2CCF89797}">
      <dgm:prSet/>
      <dgm:spPr/>
      <dgm:t>
        <a:bodyPr/>
        <a:lstStyle/>
        <a:p>
          <a:endParaRPr lang="ru-RU"/>
        </a:p>
      </dgm:t>
    </dgm:pt>
    <dgm:pt modelId="{24C66D26-C598-4311-A2F4-16DF539D42AA}">
      <dgm:prSet phldrT="[Текст]"/>
      <dgm:spPr/>
      <dgm:t>
        <a:bodyPr/>
        <a:lstStyle/>
        <a:p>
          <a:r>
            <a:rPr lang="uz-Cyrl-UZ" dirty="0" smtClean="0"/>
            <a:t>Ультратовуш сарф ўлчагичлар; </a:t>
          </a:r>
          <a:endParaRPr lang="ru-RU" dirty="0"/>
        </a:p>
      </dgm:t>
    </dgm:pt>
    <dgm:pt modelId="{F0E3ADC6-4796-4A56-8A03-B7F2BF062968}" type="parTrans" cxnId="{D872BDAB-6D65-46F5-8473-73100DFC1698}">
      <dgm:prSet/>
      <dgm:spPr/>
      <dgm:t>
        <a:bodyPr/>
        <a:lstStyle/>
        <a:p>
          <a:endParaRPr lang="ru-RU"/>
        </a:p>
      </dgm:t>
    </dgm:pt>
    <dgm:pt modelId="{59C77E04-09B5-4DBC-A3CC-D29E5A7BEA9D}" type="sibTrans" cxnId="{D872BDAB-6D65-46F5-8473-73100DFC1698}">
      <dgm:prSet/>
      <dgm:spPr/>
      <dgm:t>
        <a:bodyPr/>
        <a:lstStyle/>
        <a:p>
          <a:endParaRPr lang="ru-RU"/>
        </a:p>
      </dgm:t>
    </dgm:pt>
    <dgm:pt modelId="{CE9F0BF2-E48C-4A29-8979-8335E3F59F78}">
      <dgm:prSet phldrT="[Текст]"/>
      <dgm:spPr/>
      <dgm:t>
        <a:bodyPr/>
        <a:lstStyle/>
        <a:p>
          <a:r>
            <a:rPr lang="uz-Cyrl-UZ" dirty="0" smtClean="0"/>
            <a:t>Калориметрик (иссиқлик) сарф ўлчагичлар; </a:t>
          </a:r>
          <a:endParaRPr lang="ru-RU" dirty="0"/>
        </a:p>
      </dgm:t>
    </dgm:pt>
    <dgm:pt modelId="{4204D518-AAE2-495B-9646-30ADD14FF19B}" type="parTrans" cxnId="{19F1FCB3-6BB8-4214-BB9F-9EEA7B218501}">
      <dgm:prSet/>
      <dgm:spPr/>
      <dgm:t>
        <a:bodyPr/>
        <a:lstStyle/>
        <a:p>
          <a:endParaRPr lang="ru-RU"/>
        </a:p>
      </dgm:t>
    </dgm:pt>
    <dgm:pt modelId="{BA5D77F5-CC5D-4636-B0D6-14021BBB7DFD}" type="sibTrans" cxnId="{19F1FCB3-6BB8-4214-BB9F-9EEA7B218501}">
      <dgm:prSet/>
      <dgm:spPr/>
      <dgm:t>
        <a:bodyPr/>
        <a:lstStyle/>
        <a:p>
          <a:endParaRPr lang="ru-RU"/>
        </a:p>
      </dgm:t>
    </dgm:pt>
    <dgm:pt modelId="{A2C73271-842F-4DA0-A8AF-6E3AA47699B3}">
      <dgm:prSet phldrT="[Текст]"/>
      <dgm:spPr/>
      <dgm:t>
        <a:bodyPr/>
        <a:lstStyle/>
        <a:p>
          <a:r>
            <a:rPr lang="uz-Cyrl-UZ" dirty="0" smtClean="0"/>
            <a:t>Ионизацион сарф ўлчагичлар</a:t>
          </a:r>
          <a:endParaRPr lang="ru-RU" dirty="0"/>
        </a:p>
      </dgm:t>
    </dgm:pt>
    <dgm:pt modelId="{4E54F1F2-0970-413D-8B77-EF019CB3E7A4}" type="parTrans" cxnId="{F612C176-07E3-4045-940F-FD0898B0C477}">
      <dgm:prSet/>
      <dgm:spPr/>
      <dgm:t>
        <a:bodyPr/>
        <a:lstStyle/>
        <a:p>
          <a:endParaRPr lang="ru-RU"/>
        </a:p>
      </dgm:t>
    </dgm:pt>
    <dgm:pt modelId="{F0CC388D-B08F-4738-A890-CD8CBD3B3746}" type="sibTrans" cxnId="{F612C176-07E3-4045-940F-FD0898B0C477}">
      <dgm:prSet/>
      <dgm:spPr/>
      <dgm:t>
        <a:bodyPr/>
        <a:lstStyle/>
        <a:p>
          <a:endParaRPr lang="ru-RU"/>
        </a:p>
      </dgm:t>
    </dgm:pt>
    <dgm:pt modelId="{7478A3A9-ED82-44F5-9B7E-4C872939A002}" type="pres">
      <dgm:prSet presAssocID="{A6A0F7C6-A663-4DDB-B854-3AF8153DA9B8}" presName="Name0" presStyleCnt="0">
        <dgm:presLayoutVars>
          <dgm:dir/>
          <dgm:resizeHandles val="exact"/>
        </dgm:presLayoutVars>
      </dgm:prSet>
      <dgm:spPr/>
      <dgm:t>
        <a:bodyPr/>
        <a:lstStyle/>
        <a:p>
          <a:endParaRPr lang="ru-RU"/>
        </a:p>
      </dgm:t>
    </dgm:pt>
    <dgm:pt modelId="{860909AC-5984-4D01-8CF5-5089643C4AA5}" type="pres">
      <dgm:prSet presAssocID="{BED347A3-5D5E-4CC4-A214-370D0F99BC47}" presName="composite" presStyleCnt="0"/>
      <dgm:spPr/>
    </dgm:pt>
    <dgm:pt modelId="{6C04C85D-F32A-4C9D-8ABD-ACCB9D8DEC85}" type="pres">
      <dgm:prSet presAssocID="{BED347A3-5D5E-4CC4-A214-370D0F99BC47}" presName="rect1" presStyleLbl="trAlignAcc1" presStyleIdx="0" presStyleCnt="8">
        <dgm:presLayoutVars>
          <dgm:bulletEnabled val="1"/>
        </dgm:presLayoutVars>
      </dgm:prSet>
      <dgm:spPr/>
      <dgm:t>
        <a:bodyPr/>
        <a:lstStyle/>
        <a:p>
          <a:endParaRPr lang="ru-RU"/>
        </a:p>
      </dgm:t>
    </dgm:pt>
    <dgm:pt modelId="{1200CF80-C27A-4A55-AC2D-A3E38ABE32EF}" type="pres">
      <dgm:prSet presAssocID="{BED347A3-5D5E-4CC4-A214-370D0F99BC47}" presName="rect2" presStyleLbl="fgImgPlace1" presStyleIdx="0" presStyleCnt="8"/>
      <dgm:spPr>
        <a:solidFill>
          <a:srgbClr val="46464A"/>
        </a:solidFill>
      </dgm:spPr>
    </dgm:pt>
    <dgm:pt modelId="{7D90437F-F465-4FC7-8D06-98F7CC947150}" type="pres">
      <dgm:prSet presAssocID="{CA0822D8-479E-4D95-A0B3-A3EA9801ECD7}" presName="sibTrans" presStyleCnt="0"/>
      <dgm:spPr/>
    </dgm:pt>
    <dgm:pt modelId="{94CE8D1F-2C17-4712-8202-615E401A20B3}" type="pres">
      <dgm:prSet presAssocID="{A6208A63-AF97-40D7-883C-125DEC078A7C}" presName="composite" presStyleCnt="0"/>
      <dgm:spPr/>
    </dgm:pt>
    <dgm:pt modelId="{038650BC-DE8F-4ABB-A2D1-B58E895D41C4}" type="pres">
      <dgm:prSet presAssocID="{A6208A63-AF97-40D7-883C-125DEC078A7C}" presName="rect1" presStyleLbl="trAlignAcc1" presStyleIdx="1" presStyleCnt="8">
        <dgm:presLayoutVars>
          <dgm:bulletEnabled val="1"/>
        </dgm:presLayoutVars>
      </dgm:prSet>
      <dgm:spPr/>
      <dgm:t>
        <a:bodyPr/>
        <a:lstStyle/>
        <a:p>
          <a:endParaRPr lang="ru-RU"/>
        </a:p>
      </dgm:t>
    </dgm:pt>
    <dgm:pt modelId="{30FC56A2-665A-4701-9446-B2B91F6F2D55}" type="pres">
      <dgm:prSet presAssocID="{A6208A63-AF97-40D7-883C-125DEC078A7C}" presName="rect2" presStyleLbl="fgImgPlace1" presStyleIdx="1" presStyleCnt="8"/>
      <dgm:spPr>
        <a:solidFill>
          <a:srgbClr val="9B7362"/>
        </a:solidFill>
      </dgm:spPr>
    </dgm:pt>
    <dgm:pt modelId="{B0BABDAA-59E4-4F0D-9086-9B252E593CD5}" type="pres">
      <dgm:prSet presAssocID="{24020F86-E054-4E23-B9A6-142D3A86B928}" presName="sibTrans" presStyleCnt="0"/>
      <dgm:spPr/>
    </dgm:pt>
    <dgm:pt modelId="{6D134A60-8B59-4DDA-BED4-FAABFBD33800}" type="pres">
      <dgm:prSet presAssocID="{C1A924AC-8895-4804-A463-7BB86D3EE498}" presName="composite" presStyleCnt="0"/>
      <dgm:spPr/>
    </dgm:pt>
    <dgm:pt modelId="{6B4F9D23-BF88-4B9F-BAFE-4BB3668B07C4}" type="pres">
      <dgm:prSet presAssocID="{C1A924AC-8895-4804-A463-7BB86D3EE498}" presName="rect1" presStyleLbl="trAlignAcc1" presStyleIdx="2" presStyleCnt="8">
        <dgm:presLayoutVars>
          <dgm:bulletEnabled val="1"/>
        </dgm:presLayoutVars>
      </dgm:prSet>
      <dgm:spPr/>
      <dgm:t>
        <a:bodyPr/>
        <a:lstStyle/>
        <a:p>
          <a:endParaRPr lang="ru-RU"/>
        </a:p>
      </dgm:t>
    </dgm:pt>
    <dgm:pt modelId="{E7F8D4D7-2579-4530-A263-C08865535DDB}" type="pres">
      <dgm:prSet presAssocID="{C1A924AC-8895-4804-A463-7BB86D3EE498}" presName="rect2" presStyleLbl="fgImgPlace1" presStyleIdx="2" presStyleCnt="8"/>
      <dgm:spPr>
        <a:solidFill>
          <a:srgbClr val="859862"/>
        </a:solidFill>
      </dgm:spPr>
    </dgm:pt>
    <dgm:pt modelId="{D4433944-A5C3-487B-8A5B-DC7B0D321DA3}" type="pres">
      <dgm:prSet presAssocID="{857BDA56-55C5-4907-819A-4A11E4324620}" presName="sibTrans" presStyleCnt="0"/>
      <dgm:spPr/>
    </dgm:pt>
    <dgm:pt modelId="{C9B15B0C-7827-4580-876D-AD21E84ADB88}" type="pres">
      <dgm:prSet presAssocID="{91C7184F-6E17-4DCD-9409-D4875796AD86}" presName="composite" presStyleCnt="0"/>
      <dgm:spPr/>
    </dgm:pt>
    <dgm:pt modelId="{FCC3CB88-CE03-4910-9BC0-DCF96279E9B0}" type="pres">
      <dgm:prSet presAssocID="{91C7184F-6E17-4DCD-9409-D4875796AD86}" presName="rect1" presStyleLbl="trAlignAcc1" presStyleIdx="3" presStyleCnt="8">
        <dgm:presLayoutVars>
          <dgm:bulletEnabled val="1"/>
        </dgm:presLayoutVars>
      </dgm:prSet>
      <dgm:spPr/>
      <dgm:t>
        <a:bodyPr/>
        <a:lstStyle/>
        <a:p>
          <a:endParaRPr lang="ru-RU"/>
        </a:p>
      </dgm:t>
    </dgm:pt>
    <dgm:pt modelId="{45C61346-8EB5-4A89-984D-9C4009FC8B5D}" type="pres">
      <dgm:prSet presAssocID="{91C7184F-6E17-4DCD-9409-D4875796AD86}" presName="rect2" presStyleLbl="fgImgPlace1" presStyleIdx="3" presStyleCnt="8"/>
      <dgm:spPr>
        <a:solidFill>
          <a:srgbClr val="637C93"/>
        </a:solidFill>
      </dgm:spPr>
    </dgm:pt>
    <dgm:pt modelId="{941C2A2D-C88F-43B2-802B-49C292986223}" type="pres">
      <dgm:prSet presAssocID="{8808C1B4-C8D7-4A80-A80F-624AF9227A29}" presName="sibTrans" presStyleCnt="0"/>
      <dgm:spPr/>
    </dgm:pt>
    <dgm:pt modelId="{1BC6921F-DCB7-4A37-8B00-0C78D2C4E625}" type="pres">
      <dgm:prSet presAssocID="{DBF793BD-B368-4FB2-9E45-EABBE03E45D7}" presName="composite" presStyleCnt="0"/>
      <dgm:spPr/>
    </dgm:pt>
    <dgm:pt modelId="{1EE7A00A-EBC1-4B08-B5A3-7A47DF22520A}" type="pres">
      <dgm:prSet presAssocID="{DBF793BD-B368-4FB2-9E45-EABBE03E45D7}" presName="rect1" presStyleLbl="trAlignAcc1" presStyleIdx="4" presStyleCnt="8">
        <dgm:presLayoutVars>
          <dgm:bulletEnabled val="1"/>
        </dgm:presLayoutVars>
      </dgm:prSet>
      <dgm:spPr/>
      <dgm:t>
        <a:bodyPr/>
        <a:lstStyle/>
        <a:p>
          <a:endParaRPr lang="ru-RU"/>
        </a:p>
      </dgm:t>
    </dgm:pt>
    <dgm:pt modelId="{0B9A30F5-DF73-4F02-8AB2-9595A2BC19EF}" type="pres">
      <dgm:prSet presAssocID="{DBF793BD-B368-4FB2-9E45-EABBE03E45D7}" presName="rect2" presStyleLbl="fgImgPlace1" presStyleIdx="4" presStyleCnt="8"/>
      <dgm:spPr>
        <a:solidFill>
          <a:srgbClr val="7B6390"/>
        </a:solidFill>
      </dgm:spPr>
    </dgm:pt>
    <dgm:pt modelId="{77BD8461-512D-4EFA-8449-717E87303814}" type="pres">
      <dgm:prSet presAssocID="{45B1B209-498A-4064-9532-C150AEA704FE}" presName="sibTrans" presStyleCnt="0"/>
      <dgm:spPr/>
    </dgm:pt>
    <dgm:pt modelId="{EBFD276D-5711-4853-B7B7-4266ACE2F33C}" type="pres">
      <dgm:prSet presAssocID="{24C66D26-C598-4311-A2F4-16DF539D42AA}" presName="composite" presStyleCnt="0"/>
      <dgm:spPr/>
    </dgm:pt>
    <dgm:pt modelId="{F8EDB1E3-D3AA-40F3-ACC1-508FB762B013}" type="pres">
      <dgm:prSet presAssocID="{24C66D26-C598-4311-A2F4-16DF539D42AA}" presName="rect1" presStyleLbl="trAlignAcc1" presStyleIdx="5" presStyleCnt="8">
        <dgm:presLayoutVars>
          <dgm:bulletEnabled val="1"/>
        </dgm:presLayoutVars>
      </dgm:prSet>
      <dgm:spPr/>
      <dgm:t>
        <a:bodyPr/>
        <a:lstStyle/>
        <a:p>
          <a:endParaRPr lang="ru-RU"/>
        </a:p>
      </dgm:t>
    </dgm:pt>
    <dgm:pt modelId="{6C049FA5-B427-4DB1-9F0A-E966C74C477B}" type="pres">
      <dgm:prSet presAssocID="{24C66D26-C598-4311-A2F4-16DF539D42AA}" presName="rect2" presStyleLbl="fgImgPlace1" presStyleIdx="5" presStyleCnt="8"/>
      <dgm:spPr>
        <a:solidFill>
          <a:srgbClr val="8D6374"/>
        </a:solidFill>
      </dgm:spPr>
    </dgm:pt>
    <dgm:pt modelId="{23A48467-D5B4-442C-A88A-7F6CE0E034E8}" type="pres">
      <dgm:prSet presAssocID="{59C77E04-09B5-4DBC-A3CC-D29E5A7BEA9D}" presName="sibTrans" presStyleCnt="0"/>
      <dgm:spPr/>
    </dgm:pt>
    <dgm:pt modelId="{F3FF6400-8FDC-44E7-B91B-E75B5DC172EF}" type="pres">
      <dgm:prSet presAssocID="{CE9F0BF2-E48C-4A29-8979-8335E3F59F78}" presName="composite" presStyleCnt="0"/>
      <dgm:spPr/>
    </dgm:pt>
    <dgm:pt modelId="{5948ABA3-DA0A-43B7-88C3-F3DC6A861F0B}" type="pres">
      <dgm:prSet presAssocID="{CE9F0BF2-E48C-4A29-8979-8335E3F59F78}" presName="rect1" presStyleLbl="trAlignAcc1" presStyleIdx="6" presStyleCnt="8">
        <dgm:presLayoutVars>
          <dgm:bulletEnabled val="1"/>
        </dgm:presLayoutVars>
      </dgm:prSet>
      <dgm:spPr/>
      <dgm:t>
        <a:bodyPr/>
        <a:lstStyle/>
        <a:p>
          <a:endParaRPr lang="ru-RU"/>
        </a:p>
      </dgm:t>
    </dgm:pt>
    <dgm:pt modelId="{9EAE2E4A-126C-4802-81BA-8D4EB49499E3}" type="pres">
      <dgm:prSet presAssocID="{CE9F0BF2-E48C-4A29-8979-8335E3F59F78}" presName="rect2" presStyleLbl="fgImgPlace1" presStyleIdx="6" presStyleCnt="8"/>
      <dgm:spPr>
        <a:solidFill>
          <a:srgbClr val="639491"/>
        </a:solidFill>
      </dgm:spPr>
    </dgm:pt>
    <dgm:pt modelId="{3259AFD2-7105-4319-997C-693CBF6B61DD}" type="pres">
      <dgm:prSet presAssocID="{BA5D77F5-CC5D-4636-B0D6-14021BBB7DFD}" presName="sibTrans" presStyleCnt="0"/>
      <dgm:spPr/>
    </dgm:pt>
    <dgm:pt modelId="{24493643-9085-49AB-9EF1-580D4ABD648E}" type="pres">
      <dgm:prSet presAssocID="{A2C73271-842F-4DA0-A8AF-6E3AA47699B3}" presName="composite" presStyleCnt="0"/>
      <dgm:spPr/>
    </dgm:pt>
    <dgm:pt modelId="{FA3D9A05-2EFD-4629-B35B-E75B28EC6305}" type="pres">
      <dgm:prSet presAssocID="{A2C73271-842F-4DA0-A8AF-6E3AA47699B3}" presName="rect1" presStyleLbl="trAlignAcc1" presStyleIdx="7" presStyleCnt="8">
        <dgm:presLayoutVars>
          <dgm:bulletEnabled val="1"/>
        </dgm:presLayoutVars>
      </dgm:prSet>
      <dgm:spPr/>
      <dgm:t>
        <a:bodyPr/>
        <a:lstStyle/>
        <a:p>
          <a:endParaRPr lang="ru-RU"/>
        </a:p>
      </dgm:t>
    </dgm:pt>
    <dgm:pt modelId="{DC59DD6E-6B5B-4BF2-A81E-466A96DA5C8B}" type="pres">
      <dgm:prSet presAssocID="{A2C73271-842F-4DA0-A8AF-6E3AA47699B3}" presName="rect2" presStyleLbl="fgImgPlace1" presStyleIdx="7" presStyleCnt="8"/>
      <dgm:spPr>
        <a:solidFill>
          <a:srgbClr val="FFFF00"/>
        </a:solidFill>
      </dgm:spPr>
    </dgm:pt>
  </dgm:ptLst>
  <dgm:cxnLst>
    <dgm:cxn modelId="{93A1385B-8293-4251-89DD-D5E2CCF89797}" srcId="{A6A0F7C6-A663-4DDB-B854-3AF8153DA9B8}" destId="{DBF793BD-B368-4FB2-9E45-EABBE03E45D7}" srcOrd="4" destOrd="0" parTransId="{34897EA2-BE77-4F94-89BF-3247BF251E79}" sibTransId="{45B1B209-498A-4064-9532-C150AEA704FE}"/>
    <dgm:cxn modelId="{8978F343-D419-4B3D-98CA-A6E32FCE6C3E}" type="presOf" srcId="{91C7184F-6E17-4DCD-9409-D4875796AD86}" destId="{FCC3CB88-CE03-4910-9BC0-DCF96279E9B0}" srcOrd="0" destOrd="0" presId="urn:microsoft.com/office/officeart/2008/layout/PictureStrips"/>
    <dgm:cxn modelId="{D872BDAB-6D65-46F5-8473-73100DFC1698}" srcId="{A6A0F7C6-A663-4DDB-B854-3AF8153DA9B8}" destId="{24C66D26-C598-4311-A2F4-16DF539D42AA}" srcOrd="5" destOrd="0" parTransId="{F0E3ADC6-4796-4A56-8A03-B7F2BF062968}" sibTransId="{59C77E04-09B5-4DBC-A3CC-D29E5A7BEA9D}"/>
    <dgm:cxn modelId="{0288CA6C-6899-4826-9D52-742045762F89}" type="presOf" srcId="{C1A924AC-8895-4804-A463-7BB86D3EE498}" destId="{6B4F9D23-BF88-4B9F-BAFE-4BB3668B07C4}" srcOrd="0" destOrd="0" presId="urn:microsoft.com/office/officeart/2008/layout/PictureStrips"/>
    <dgm:cxn modelId="{F612C176-07E3-4045-940F-FD0898B0C477}" srcId="{A6A0F7C6-A663-4DDB-B854-3AF8153DA9B8}" destId="{A2C73271-842F-4DA0-A8AF-6E3AA47699B3}" srcOrd="7" destOrd="0" parTransId="{4E54F1F2-0970-413D-8B77-EF019CB3E7A4}" sibTransId="{F0CC388D-B08F-4738-A890-CD8CBD3B3746}"/>
    <dgm:cxn modelId="{721724AA-F371-471A-B919-F84786282C02}" type="presOf" srcId="{BED347A3-5D5E-4CC4-A214-370D0F99BC47}" destId="{6C04C85D-F32A-4C9D-8ABD-ACCB9D8DEC85}" srcOrd="0" destOrd="0" presId="urn:microsoft.com/office/officeart/2008/layout/PictureStrips"/>
    <dgm:cxn modelId="{118104FB-9584-4226-8EC9-4C6383F301D9}" srcId="{A6A0F7C6-A663-4DDB-B854-3AF8153DA9B8}" destId="{BED347A3-5D5E-4CC4-A214-370D0F99BC47}" srcOrd="0" destOrd="0" parTransId="{7DD09CF2-755F-446F-8C35-FD64860199A7}" sibTransId="{CA0822D8-479E-4D95-A0B3-A3EA9801ECD7}"/>
    <dgm:cxn modelId="{7CCFB192-9E9D-4FBE-ABE7-B04EF90CFF93}" type="presOf" srcId="{CE9F0BF2-E48C-4A29-8979-8335E3F59F78}" destId="{5948ABA3-DA0A-43B7-88C3-F3DC6A861F0B}" srcOrd="0" destOrd="0" presId="urn:microsoft.com/office/officeart/2008/layout/PictureStrips"/>
    <dgm:cxn modelId="{744139F0-2E62-44AC-9989-02A8ABC23E6F}" type="presOf" srcId="{A6208A63-AF97-40D7-883C-125DEC078A7C}" destId="{038650BC-DE8F-4ABB-A2D1-B58E895D41C4}" srcOrd="0" destOrd="0" presId="urn:microsoft.com/office/officeart/2008/layout/PictureStrips"/>
    <dgm:cxn modelId="{497FFD10-0CBE-4110-AEDD-CAD600C3881F}" type="presOf" srcId="{A6A0F7C6-A663-4DDB-B854-3AF8153DA9B8}" destId="{7478A3A9-ED82-44F5-9B7E-4C872939A002}" srcOrd="0" destOrd="0" presId="urn:microsoft.com/office/officeart/2008/layout/PictureStrips"/>
    <dgm:cxn modelId="{9EFD4C79-4764-41AD-902C-BAC6F00BFE6B}" srcId="{A6A0F7C6-A663-4DDB-B854-3AF8153DA9B8}" destId="{91C7184F-6E17-4DCD-9409-D4875796AD86}" srcOrd="3" destOrd="0" parTransId="{5E154456-3F41-4676-8DC0-ABBF26FF387E}" sibTransId="{8808C1B4-C8D7-4A80-A80F-624AF9227A29}"/>
    <dgm:cxn modelId="{93E5069D-D8EE-4101-9D41-35CD840DC51F}" type="presOf" srcId="{24C66D26-C598-4311-A2F4-16DF539D42AA}" destId="{F8EDB1E3-D3AA-40F3-ACC1-508FB762B013}" srcOrd="0" destOrd="0" presId="urn:microsoft.com/office/officeart/2008/layout/PictureStrips"/>
    <dgm:cxn modelId="{19F1FCB3-6BB8-4214-BB9F-9EEA7B218501}" srcId="{A6A0F7C6-A663-4DDB-B854-3AF8153DA9B8}" destId="{CE9F0BF2-E48C-4A29-8979-8335E3F59F78}" srcOrd="6" destOrd="0" parTransId="{4204D518-AAE2-495B-9646-30ADD14FF19B}" sibTransId="{BA5D77F5-CC5D-4636-B0D6-14021BBB7DFD}"/>
    <dgm:cxn modelId="{C00ADE4B-FB89-44D4-906E-5D1FE819740C}" type="presOf" srcId="{DBF793BD-B368-4FB2-9E45-EABBE03E45D7}" destId="{1EE7A00A-EBC1-4B08-B5A3-7A47DF22520A}" srcOrd="0" destOrd="0" presId="urn:microsoft.com/office/officeart/2008/layout/PictureStrips"/>
    <dgm:cxn modelId="{59D66EB3-5CCD-44BE-AE9C-E36B5AC97963}" srcId="{A6A0F7C6-A663-4DDB-B854-3AF8153DA9B8}" destId="{A6208A63-AF97-40D7-883C-125DEC078A7C}" srcOrd="1" destOrd="0" parTransId="{EA77EB26-D5E5-4EEF-8B38-5AB6A1E89164}" sibTransId="{24020F86-E054-4E23-B9A6-142D3A86B928}"/>
    <dgm:cxn modelId="{5EFDC364-B141-4CAF-BD61-174F193788B0}" type="presOf" srcId="{A2C73271-842F-4DA0-A8AF-6E3AA47699B3}" destId="{FA3D9A05-2EFD-4629-B35B-E75B28EC6305}" srcOrd="0" destOrd="0" presId="urn:microsoft.com/office/officeart/2008/layout/PictureStrips"/>
    <dgm:cxn modelId="{6FF3202F-61D0-4EA2-B269-EAAEE8AFFE67}" srcId="{A6A0F7C6-A663-4DDB-B854-3AF8153DA9B8}" destId="{C1A924AC-8895-4804-A463-7BB86D3EE498}" srcOrd="2" destOrd="0" parTransId="{2ED385DB-BF54-4C4A-923F-B5D567950D87}" sibTransId="{857BDA56-55C5-4907-819A-4A11E4324620}"/>
    <dgm:cxn modelId="{D17C9149-1821-43B3-8EB5-9EFACEE1FBBD}" type="presParOf" srcId="{7478A3A9-ED82-44F5-9B7E-4C872939A002}" destId="{860909AC-5984-4D01-8CF5-5089643C4AA5}" srcOrd="0" destOrd="0" presId="urn:microsoft.com/office/officeart/2008/layout/PictureStrips"/>
    <dgm:cxn modelId="{83F274BC-C2A9-49A9-A751-6E8DB91712DE}" type="presParOf" srcId="{860909AC-5984-4D01-8CF5-5089643C4AA5}" destId="{6C04C85D-F32A-4C9D-8ABD-ACCB9D8DEC85}" srcOrd="0" destOrd="0" presId="urn:microsoft.com/office/officeart/2008/layout/PictureStrips"/>
    <dgm:cxn modelId="{9F1862C4-C0DD-4ADE-A67A-56201DDD4887}" type="presParOf" srcId="{860909AC-5984-4D01-8CF5-5089643C4AA5}" destId="{1200CF80-C27A-4A55-AC2D-A3E38ABE32EF}" srcOrd="1" destOrd="0" presId="urn:microsoft.com/office/officeart/2008/layout/PictureStrips"/>
    <dgm:cxn modelId="{5BB70450-38D1-4E30-B77F-E85DBAF43A08}" type="presParOf" srcId="{7478A3A9-ED82-44F5-9B7E-4C872939A002}" destId="{7D90437F-F465-4FC7-8D06-98F7CC947150}" srcOrd="1" destOrd="0" presId="urn:microsoft.com/office/officeart/2008/layout/PictureStrips"/>
    <dgm:cxn modelId="{F0C5E473-B845-4CC3-9091-AB4EC556BE9F}" type="presParOf" srcId="{7478A3A9-ED82-44F5-9B7E-4C872939A002}" destId="{94CE8D1F-2C17-4712-8202-615E401A20B3}" srcOrd="2" destOrd="0" presId="urn:microsoft.com/office/officeart/2008/layout/PictureStrips"/>
    <dgm:cxn modelId="{2E2EDA32-84EA-43AE-9145-E420DBB5561D}" type="presParOf" srcId="{94CE8D1F-2C17-4712-8202-615E401A20B3}" destId="{038650BC-DE8F-4ABB-A2D1-B58E895D41C4}" srcOrd="0" destOrd="0" presId="urn:microsoft.com/office/officeart/2008/layout/PictureStrips"/>
    <dgm:cxn modelId="{6E48F0E5-83D2-4EBD-816B-10F6DC1FC90A}" type="presParOf" srcId="{94CE8D1F-2C17-4712-8202-615E401A20B3}" destId="{30FC56A2-665A-4701-9446-B2B91F6F2D55}" srcOrd="1" destOrd="0" presId="urn:microsoft.com/office/officeart/2008/layout/PictureStrips"/>
    <dgm:cxn modelId="{A681B6E9-08A7-4C34-802D-52656C67B3DB}" type="presParOf" srcId="{7478A3A9-ED82-44F5-9B7E-4C872939A002}" destId="{B0BABDAA-59E4-4F0D-9086-9B252E593CD5}" srcOrd="3" destOrd="0" presId="urn:microsoft.com/office/officeart/2008/layout/PictureStrips"/>
    <dgm:cxn modelId="{8939D3AA-A067-48A2-AC29-CED8B933D381}" type="presParOf" srcId="{7478A3A9-ED82-44F5-9B7E-4C872939A002}" destId="{6D134A60-8B59-4DDA-BED4-FAABFBD33800}" srcOrd="4" destOrd="0" presId="urn:microsoft.com/office/officeart/2008/layout/PictureStrips"/>
    <dgm:cxn modelId="{9CF62275-797D-436A-AD9A-0F6AFF5241AE}" type="presParOf" srcId="{6D134A60-8B59-4DDA-BED4-FAABFBD33800}" destId="{6B4F9D23-BF88-4B9F-BAFE-4BB3668B07C4}" srcOrd="0" destOrd="0" presId="urn:microsoft.com/office/officeart/2008/layout/PictureStrips"/>
    <dgm:cxn modelId="{903DB24E-82A1-4D7D-9092-1BF1C53D0FBD}" type="presParOf" srcId="{6D134A60-8B59-4DDA-BED4-FAABFBD33800}" destId="{E7F8D4D7-2579-4530-A263-C08865535DDB}" srcOrd="1" destOrd="0" presId="urn:microsoft.com/office/officeart/2008/layout/PictureStrips"/>
    <dgm:cxn modelId="{18E6F4AC-30B8-4052-82FD-E70B0364A3ED}" type="presParOf" srcId="{7478A3A9-ED82-44F5-9B7E-4C872939A002}" destId="{D4433944-A5C3-487B-8A5B-DC7B0D321DA3}" srcOrd="5" destOrd="0" presId="urn:microsoft.com/office/officeart/2008/layout/PictureStrips"/>
    <dgm:cxn modelId="{23A215FD-F38F-481D-A1AE-0EBC6E68BABC}" type="presParOf" srcId="{7478A3A9-ED82-44F5-9B7E-4C872939A002}" destId="{C9B15B0C-7827-4580-876D-AD21E84ADB88}" srcOrd="6" destOrd="0" presId="urn:microsoft.com/office/officeart/2008/layout/PictureStrips"/>
    <dgm:cxn modelId="{17AAEDFF-4A04-4CB2-ADC9-C077A48412CE}" type="presParOf" srcId="{C9B15B0C-7827-4580-876D-AD21E84ADB88}" destId="{FCC3CB88-CE03-4910-9BC0-DCF96279E9B0}" srcOrd="0" destOrd="0" presId="urn:microsoft.com/office/officeart/2008/layout/PictureStrips"/>
    <dgm:cxn modelId="{9F40CEB7-3EDB-4215-91AC-0C7D32405422}" type="presParOf" srcId="{C9B15B0C-7827-4580-876D-AD21E84ADB88}" destId="{45C61346-8EB5-4A89-984D-9C4009FC8B5D}" srcOrd="1" destOrd="0" presId="urn:microsoft.com/office/officeart/2008/layout/PictureStrips"/>
    <dgm:cxn modelId="{590D1472-C7DF-4158-AE02-FC39C305FAF1}" type="presParOf" srcId="{7478A3A9-ED82-44F5-9B7E-4C872939A002}" destId="{941C2A2D-C88F-43B2-802B-49C292986223}" srcOrd="7" destOrd="0" presId="urn:microsoft.com/office/officeart/2008/layout/PictureStrips"/>
    <dgm:cxn modelId="{75484250-5AE1-4672-AB36-D1C3636BB7E5}" type="presParOf" srcId="{7478A3A9-ED82-44F5-9B7E-4C872939A002}" destId="{1BC6921F-DCB7-4A37-8B00-0C78D2C4E625}" srcOrd="8" destOrd="0" presId="urn:microsoft.com/office/officeart/2008/layout/PictureStrips"/>
    <dgm:cxn modelId="{322E6D32-A290-44CA-9E72-E0F81FE5EAB6}" type="presParOf" srcId="{1BC6921F-DCB7-4A37-8B00-0C78D2C4E625}" destId="{1EE7A00A-EBC1-4B08-B5A3-7A47DF22520A}" srcOrd="0" destOrd="0" presId="urn:microsoft.com/office/officeart/2008/layout/PictureStrips"/>
    <dgm:cxn modelId="{91608F61-9501-4D76-A59A-3CE665E901E6}" type="presParOf" srcId="{1BC6921F-DCB7-4A37-8B00-0C78D2C4E625}" destId="{0B9A30F5-DF73-4F02-8AB2-9595A2BC19EF}" srcOrd="1" destOrd="0" presId="urn:microsoft.com/office/officeart/2008/layout/PictureStrips"/>
    <dgm:cxn modelId="{04188E71-EF58-4FA8-832A-EECDBA11CD0D}" type="presParOf" srcId="{7478A3A9-ED82-44F5-9B7E-4C872939A002}" destId="{77BD8461-512D-4EFA-8449-717E87303814}" srcOrd="9" destOrd="0" presId="urn:microsoft.com/office/officeart/2008/layout/PictureStrips"/>
    <dgm:cxn modelId="{2F3B2BBE-EF19-4085-BF51-F889713C6A66}" type="presParOf" srcId="{7478A3A9-ED82-44F5-9B7E-4C872939A002}" destId="{EBFD276D-5711-4853-B7B7-4266ACE2F33C}" srcOrd="10" destOrd="0" presId="urn:microsoft.com/office/officeart/2008/layout/PictureStrips"/>
    <dgm:cxn modelId="{9A5AE0EC-049E-4F8F-998E-B9591E201E18}" type="presParOf" srcId="{EBFD276D-5711-4853-B7B7-4266ACE2F33C}" destId="{F8EDB1E3-D3AA-40F3-ACC1-508FB762B013}" srcOrd="0" destOrd="0" presId="urn:microsoft.com/office/officeart/2008/layout/PictureStrips"/>
    <dgm:cxn modelId="{93C38260-1099-4F61-B475-6C408713ABD0}" type="presParOf" srcId="{EBFD276D-5711-4853-B7B7-4266ACE2F33C}" destId="{6C049FA5-B427-4DB1-9F0A-E966C74C477B}" srcOrd="1" destOrd="0" presId="urn:microsoft.com/office/officeart/2008/layout/PictureStrips"/>
    <dgm:cxn modelId="{55CB8516-41F2-4B8D-9EF6-3C4705756635}" type="presParOf" srcId="{7478A3A9-ED82-44F5-9B7E-4C872939A002}" destId="{23A48467-D5B4-442C-A88A-7F6CE0E034E8}" srcOrd="11" destOrd="0" presId="urn:microsoft.com/office/officeart/2008/layout/PictureStrips"/>
    <dgm:cxn modelId="{83B10145-7A43-46C6-BD32-A9B8C672F2D8}" type="presParOf" srcId="{7478A3A9-ED82-44F5-9B7E-4C872939A002}" destId="{F3FF6400-8FDC-44E7-B91B-E75B5DC172EF}" srcOrd="12" destOrd="0" presId="urn:microsoft.com/office/officeart/2008/layout/PictureStrips"/>
    <dgm:cxn modelId="{14F9216C-335E-4B94-9539-EDC1AE393EFD}" type="presParOf" srcId="{F3FF6400-8FDC-44E7-B91B-E75B5DC172EF}" destId="{5948ABA3-DA0A-43B7-88C3-F3DC6A861F0B}" srcOrd="0" destOrd="0" presId="urn:microsoft.com/office/officeart/2008/layout/PictureStrips"/>
    <dgm:cxn modelId="{84529D2E-9DF5-41FA-B871-902421FE9B2C}" type="presParOf" srcId="{F3FF6400-8FDC-44E7-B91B-E75B5DC172EF}" destId="{9EAE2E4A-126C-4802-81BA-8D4EB49499E3}" srcOrd="1" destOrd="0" presId="urn:microsoft.com/office/officeart/2008/layout/PictureStrips"/>
    <dgm:cxn modelId="{7951CDD5-62A4-42E3-9E65-E02CA5047F18}" type="presParOf" srcId="{7478A3A9-ED82-44F5-9B7E-4C872939A002}" destId="{3259AFD2-7105-4319-997C-693CBF6B61DD}" srcOrd="13" destOrd="0" presId="urn:microsoft.com/office/officeart/2008/layout/PictureStrips"/>
    <dgm:cxn modelId="{2BD86A00-4E19-469F-9B41-B3F6B44B9CC9}" type="presParOf" srcId="{7478A3A9-ED82-44F5-9B7E-4C872939A002}" destId="{24493643-9085-49AB-9EF1-580D4ABD648E}" srcOrd="14" destOrd="0" presId="urn:microsoft.com/office/officeart/2008/layout/PictureStrips"/>
    <dgm:cxn modelId="{E645C79B-BB0D-4A71-AC14-F2AB3BA2C247}" type="presParOf" srcId="{24493643-9085-49AB-9EF1-580D4ABD648E}" destId="{FA3D9A05-2EFD-4629-B35B-E75B28EC6305}" srcOrd="0" destOrd="0" presId="urn:microsoft.com/office/officeart/2008/layout/PictureStrips"/>
    <dgm:cxn modelId="{81C6A7C3-D021-436D-821E-51647759177C}" type="presParOf" srcId="{24493643-9085-49AB-9EF1-580D4ABD648E}" destId="{DC59DD6E-6B5B-4BF2-A81E-466A96DA5C8B}" srcOrd="1" destOrd="0" presId="urn:microsoft.com/office/officeart/2008/layout/PictureStrip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B12E2B-E494-41E9-A5E9-6D720EEF8E85}">
      <dsp:nvSpPr>
        <dsp:cNvPr id="0" name=""/>
        <dsp:cNvSpPr/>
      </dsp:nvSpPr>
      <dsp:spPr>
        <a:xfrm>
          <a:off x="0" y="429533"/>
          <a:ext cx="10122794" cy="730800"/>
        </a:xfrm>
        <a:prstGeom prst="rect">
          <a:avLst/>
        </a:prstGeom>
        <a:solidFill>
          <a:schemeClr val="lt1">
            <a:alpha val="90000"/>
            <a:hueOff val="0"/>
            <a:satOff val="0"/>
            <a:lumOff val="0"/>
            <a:alphaOff val="0"/>
          </a:schemeClr>
        </a:solidFill>
        <a:ln w="1397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EDEC997-7133-4189-9B68-989B653D9873}">
      <dsp:nvSpPr>
        <dsp:cNvPr id="0" name=""/>
        <dsp:cNvSpPr/>
      </dsp:nvSpPr>
      <dsp:spPr>
        <a:xfrm>
          <a:off x="506139" y="1493"/>
          <a:ext cx="7085955" cy="856080"/>
        </a:xfrm>
        <a:prstGeom prst="roundRect">
          <a:avLst/>
        </a:prstGeom>
        <a:solidFill>
          <a:schemeClr val="accent2">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7832" tIns="0" rIns="267832" bIns="0" numCol="1" spcCol="1270" anchor="ctr" anchorCtr="0">
          <a:noAutofit/>
        </a:bodyPr>
        <a:lstStyle/>
        <a:p>
          <a:pPr lvl="0" algn="l" defTabSz="1289050">
            <a:lnSpc>
              <a:spcPct val="90000"/>
            </a:lnSpc>
            <a:spcBef>
              <a:spcPct val="0"/>
            </a:spcBef>
            <a:spcAft>
              <a:spcPct val="35000"/>
            </a:spcAft>
          </a:pPr>
          <a:r>
            <a:rPr lang="uz-Cyrl-UZ" sz="2900" kern="1200" dirty="0" smtClean="0"/>
            <a:t>1) ҳажм счётчиклари</a:t>
          </a:r>
          <a:endParaRPr lang="ru-RU" sz="2900" kern="1200" dirty="0"/>
        </a:p>
      </dsp:txBody>
      <dsp:txXfrm>
        <a:off x="547929" y="43283"/>
        <a:ext cx="7002375" cy="772500"/>
      </dsp:txXfrm>
    </dsp:sp>
    <dsp:sp modelId="{AD4EDA05-477C-4115-B1D8-A90FA302CB8D}">
      <dsp:nvSpPr>
        <dsp:cNvPr id="0" name=""/>
        <dsp:cNvSpPr/>
      </dsp:nvSpPr>
      <dsp:spPr>
        <a:xfrm>
          <a:off x="0" y="1744973"/>
          <a:ext cx="10122794" cy="730800"/>
        </a:xfrm>
        <a:prstGeom prst="rect">
          <a:avLst/>
        </a:prstGeom>
        <a:solidFill>
          <a:schemeClr val="lt1">
            <a:alpha val="90000"/>
            <a:hueOff val="0"/>
            <a:satOff val="0"/>
            <a:lumOff val="0"/>
            <a:alphaOff val="0"/>
          </a:schemeClr>
        </a:solidFill>
        <a:ln w="13970" cap="flat" cmpd="sng" algn="ctr">
          <a:solidFill>
            <a:schemeClr val="accent2">
              <a:hueOff val="-3712334"/>
              <a:satOff val="1211"/>
              <a:lumOff val="-1079"/>
              <a:alphaOff val="0"/>
            </a:schemeClr>
          </a:solidFill>
          <a:prstDash val="solid"/>
        </a:ln>
        <a:effectLst/>
      </dsp:spPr>
      <dsp:style>
        <a:lnRef idx="2">
          <a:scrgbClr r="0" g="0" b="0"/>
        </a:lnRef>
        <a:fillRef idx="1">
          <a:scrgbClr r="0" g="0" b="0"/>
        </a:fillRef>
        <a:effectRef idx="0">
          <a:scrgbClr r="0" g="0" b="0"/>
        </a:effectRef>
        <a:fontRef idx="minor"/>
      </dsp:style>
    </dsp:sp>
    <dsp:sp modelId="{295D1DB1-9145-4E6C-AE3A-4F794517B7B3}">
      <dsp:nvSpPr>
        <dsp:cNvPr id="0" name=""/>
        <dsp:cNvSpPr/>
      </dsp:nvSpPr>
      <dsp:spPr>
        <a:xfrm>
          <a:off x="506139" y="1316933"/>
          <a:ext cx="7085955" cy="856080"/>
        </a:xfrm>
        <a:prstGeom prst="roundRect">
          <a:avLst/>
        </a:prstGeom>
        <a:solidFill>
          <a:schemeClr val="accent2">
            <a:hueOff val="-3712334"/>
            <a:satOff val="1211"/>
            <a:lumOff val="-1079"/>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7832" tIns="0" rIns="267832" bIns="0" numCol="1" spcCol="1270" anchor="ctr" anchorCtr="0">
          <a:noAutofit/>
        </a:bodyPr>
        <a:lstStyle/>
        <a:p>
          <a:pPr lvl="0" algn="l" defTabSz="1289050">
            <a:lnSpc>
              <a:spcPct val="90000"/>
            </a:lnSpc>
            <a:spcBef>
              <a:spcPct val="0"/>
            </a:spcBef>
            <a:spcAft>
              <a:spcPct val="35000"/>
            </a:spcAft>
          </a:pPr>
          <a:r>
            <a:rPr lang="uz-Cyrl-UZ" sz="2900" kern="1200" dirty="0" smtClean="0"/>
            <a:t>2) тезлик счётчиклари</a:t>
          </a:r>
          <a:endParaRPr lang="ru-RU" sz="2900" kern="1200" dirty="0"/>
        </a:p>
      </dsp:txBody>
      <dsp:txXfrm>
        <a:off x="547929" y="1358723"/>
        <a:ext cx="7002375" cy="772500"/>
      </dsp:txXfrm>
    </dsp:sp>
    <dsp:sp modelId="{3CFBEA68-2A2A-4D50-9505-1F7A6D4A0224}">
      <dsp:nvSpPr>
        <dsp:cNvPr id="0" name=""/>
        <dsp:cNvSpPr/>
      </dsp:nvSpPr>
      <dsp:spPr>
        <a:xfrm>
          <a:off x="0" y="3060413"/>
          <a:ext cx="10122794" cy="730800"/>
        </a:xfrm>
        <a:prstGeom prst="rect">
          <a:avLst/>
        </a:prstGeom>
        <a:solidFill>
          <a:schemeClr val="lt1">
            <a:alpha val="90000"/>
            <a:hueOff val="0"/>
            <a:satOff val="0"/>
            <a:lumOff val="0"/>
            <a:alphaOff val="0"/>
          </a:schemeClr>
        </a:solidFill>
        <a:ln w="13970" cap="flat" cmpd="sng" algn="ctr">
          <a:solidFill>
            <a:schemeClr val="accent2">
              <a:hueOff val="-7424668"/>
              <a:satOff val="2422"/>
              <a:lumOff val="-2157"/>
              <a:alphaOff val="0"/>
            </a:schemeClr>
          </a:solidFill>
          <a:prstDash val="solid"/>
        </a:ln>
        <a:effectLst/>
      </dsp:spPr>
      <dsp:style>
        <a:lnRef idx="2">
          <a:scrgbClr r="0" g="0" b="0"/>
        </a:lnRef>
        <a:fillRef idx="1">
          <a:scrgbClr r="0" g="0" b="0"/>
        </a:fillRef>
        <a:effectRef idx="0">
          <a:scrgbClr r="0" g="0" b="0"/>
        </a:effectRef>
        <a:fontRef idx="minor"/>
      </dsp:style>
    </dsp:sp>
    <dsp:sp modelId="{90F204E8-9167-4718-B8CB-E419E097401F}">
      <dsp:nvSpPr>
        <dsp:cNvPr id="0" name=""/>
        <dsp:cNvSpPr/>
      </dsp:nvSpPr>
      <dsp:spPr>
        <a:xfrm>
          <a:off x="506139" y="2632373"/>
          <a:ext cx="7085955" cy="856080"/>
        </a:xfrm>
        <a:prstGeom prst="roundRect">
          <a:avLst/>
        </a:prstGeom>
        <a:solidFill>
          <a:schemeClr val="accent2">
            <a:hueOff val="-7424668"/>
            <a:satOff val="2422"/>
            <a:lumOff val="-2157"/>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67832" tIns="0" rIns="267832" bIns="0" numCol="1" spcCol="1270" anchor="ctr" anchorCtr="0">
          <a:noAutofit/>
        </a:bodyPr>
        <a:lstStyle/>
        <a:p>
          <a:pPr lvl="0" algn="l" defTabSz="1289050">
            <a:lnSpc>
              <a:spcPct val="90000"/>
            </a:lnSpc>
            <a:spcBef>
              <a:spcPct val="0"/>
            </a:spcBef>
            <a:spcAft>
              <a:spcPct val="35000"/>
            </a:spcAft>
          </a:pPr>
          <a:r>
            <a:rPr lang="uz-Cyrl-UZ" sz="2900" kern="1200" dirty="0" smtClean="0"/>
            <a:t>3) вазн счётчиклари</a:t>
          </a:r>
          <a:endParaRPr lang="ru-RU" sz="2900" kern="1200" dirty="0"/>
        </a:p>
      </dsp:txBody>
      <dsp:txXfrm>
        <a:off x="547929" y="2674163"/>
        <a:ext cx="7002375" cy="7725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04C85D-F32A-4C9D-8ABD-ACCB9D8DEC85}">
      <dsp:nvSpPr>
        <dsp:cNvPr id="0" name=""/>
        <dsp:cNvSpPr/>
      </dsp:nvSpPr>
      <dsp:spPr>
        <a:xfrm>
          <a:off x="139593" y="447128"/>
          <a:ext cx="3278993" cy="10246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94054" tIns="76200" rIns="76200" bIns="76200" numCol="1" spcCol="1270" anchor="ctr" anchorCtr="0">
          <a:noAutofit/>
        </a:bodyPr>
        <a:lstStyle/>
        <a:p>
          <a:pPr lvl="0" algn="l" defTabSz="889000">
            <a:lnSpc>
              <a:spcPct val="90000"/>
            </a:lnSpc>
            <a:spcBef>
              <a:spcPct val="0"/>
            </a:spcBef>
            <a:spcAft>
              <a:spcPct val="35000"/>
            </a:spcAft>
          </a:pPr>
          <a:r>
            <a:rPr lang="uz-Cyrl-UZ" sz="2000" kern="1200" dirty="0" smtClean="0"/>
            <a:t>Босим фарқлари ўзгарувчан сарф ўлчагичлар; </a:t>
          </a:r>
          <a:endParaRPr lang="ru-RU" sz="2000" kern="1200" dirty="0"/>
        </a:p>
      </dsp:txBody>
      <dsp:txXfrm>
        <a:off x="139593" y="447128"/>
        <a:ext cx="3278993" cy="1024685"/>
      </dsp:txXfrm>
    </dsp:sp>
    <dsp:sp modelId="{1200CF80-C27A-4A55-AC2D-A3E38ABE32EF}">
      <dsp:nvSpPr>
        <dsp:cNvPr id="0" name=""/>
        <dsp:cNvSpPr/>
      </dsp:nvSpPr>
      <dsp:spPr>
        <a:xfrm>
          <a:off x="2968" y="299118"/>
          <a:ext cx="717279" cy="1075919"/>
        </a:xfrm>
        <a:prstGeom prst="rect">
          <a:avLst/>
        </a:prstGeom>
        <a:solidFill>
          <a:srgbClr val="46464A"/>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38650BC-DE8F-4ABB-A2D1-B58E895D41C4}">
      <dsp:nvSpPr>
        <dsp:cNvPr id="0" name=""/>
        <dsp:cNvSpPr/>
      </dsp:nvSpPr>
      <dsp:spPr>
        <a:xfrm>
          <a:off x="3696275" y="447128"/>
          <a:ext cx="3278993" cy="10246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94054" tIns="76200" rIns="76200" bIns="76200" numCol="1" spcCol="1270" anchor="ctr" anchorCtr="0">
          <a:noAutofit/>
        </a:bodyPr>
        <a:lstStyle/>
        <a:p>
          <a:pPr lvl="0" algn="l" defTabSz="889000">
            <a:lnSpc>
              <a:spcPct val="90000"/>
            </a:lnSpc>
            <a:spcBef>
              <a:spcPct val="0"/>
            </a:spcBef>
            <a:spcAft>
              <a:spcPct val="35000"/>
            </a:spcAft>
          </a:pPr>
          <a:r>
            <a:rPr lang="uz-Cyrl-UZ" sz="2000" kern="1200" dirty="0" smtClean="0"/>
            <a:t>Босим фарқлари ўзгармас сарф ўлчагичлар; </a:t>
          </a:r>
          <a:endParaRPr lang="ru-RU" sz="2000" kern="1200" dirty="0"/>
        </a:p>
      </dsp:txBody>
      <dsp:txXfrm>
        <a:off x="3696275" y="447128"/>
        <a:ext cx="3278993" cy="1024685"/>
      </dsp:txXfrm>
    </dsp:sp>
    <dsp:sp modelId="{30FC56A2-665A-4701-9446-B2B91F6F2D55}">
      <dsp:nvSpPr>
        <dsp:cNvPr id="0" name=""/>
        <dsp:cNvSpPr/>
      </dsp:nvSpPr>
      <dsp:spPr>
        <a:xfrm>
          <a:off x="3559650" y="299118"/>
          <a:ext cx="717279" cy="1075919"/>
        </a:xfrm>
        <a:prstGeom prst="rect">
          <a:avLst/>
        </a:prstGeom>
        <a:solidFill>
          <a:srgbClr val="9B7362"/>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B4F9D23-BF88-4B9F-BAFE-4BB3668B07C4}">
      <dsp:nvSpPr>
        <dsp:cNvPr id="0" name=""/>
        <dsp:cNvSpPr/>
      </dsp:nvSpPr>
      <dsp:spPr>
        <a:xfrm>
          <a:off x="7252956" y="447128"/>
          <a:ext cx="3278993" cy="10246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94054" tIns="76200" rIns="76200" bIns="76200" numCol="1" spcCol="1270" anchor="ctr" anchorCtr="0">
          <a:noAutofit/>
        </a:bodyPr>
        <a:lstStyle/>
        <a:p>
          <a:pPr lvl="0" algn="l" defTabSz="889000">
            <a:lnSpc>
              <a:spcPct val="90000"/>
            </a:lnSpc>
            <a:spcBef>
              <a:spcPct val="0"/>
            </a:spcBef>
            <a:spcAft>
              <a:spcPct val="35000"/>
            </a:spcAft>
          </a:pPr>
          <a:r>
            <a:rPr lang="uz-Cyrl-UZ" sz="2000" kern="1200" dirty="0" smtClean="0"/>
            <a:t>Тезлик босими сарф ўлчагичлари:</a:t>
          </a:r>
          <a:endParaRPr lang="ru-RU" sz="2000" kern="1200" dirty="0"/>
        </a:p>
      </dsp:txBody>
      <dsp:txXfrm>
        <a:off x="7252956" y="447128"/>
        <a:ext cx="3278993" cy="1024685"/>
      </dsp:txXfrm>
    </dsp:sp>
    <dsp:sp modelId="{E7F8D4D7-2579-4530-A263-C08865535DDB}">
      <dsp:nvSpPr>
        <dsp:cNvPr id="0" name=""/>
        <dsp:cNvSpPr/>
      </dsp:nvSpPr>
      <dsp:spPr>
        <a:xfrm>
          <a:off x="7116331" y="299118"/>
          <a:ext cx="717279" cy="1075919"/>
        </a:xfrm>
        <a:prstGeom prst="rect">
          <a:avLst/>
        </a:prstGeom>
        <a:solidFill>
          <a:srgbClr val="859862"/>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CC3CB88-CE03-4910-9BC0-DCF96279E9B0}">
      <dsp:nvSpPr>
        <dsp:cNvPr id="0" name=""/>
        <dsp:cNvSpPr/>
      </dsp:nvSpPr>
      <dsp:spPr>
        <a:xfrm>
          <a:off x="139593" y="1737093"/>
          <a:ext cx="3278993" cy="10246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94054" tIns="76200" rIns="76200" bIns="76200" numCol="1" spcCol="1270" anchor="ctr" anchorCtr="0">
          <a:noAutofit/>
        </a:bodyPr>
        <a:lstStyle/>
        <a:p>
          <a:pPr lvl="0" algn="l" defTabSz="889000">
            <a:lnSpc>
              <a:spcPct val="90000"/>
            </a:lnSpc>
            <a:spcBef>
              <a:spcPct val="0"/>
            </a:spcBef>
            <a:spcAft>
              <a:spcPct val="35000"/>
            </a:spcAft>
          </a:pPr>
          <a:r>
            <a:rPr lang="uz-Cyrl-UZ" sz="2000" kern="1200" dirty="0" smtClean="0"/>
            <a:t>Ўзгарувчан сатҳли сарф ўлчагичлар;</a:t>
          </a:r>
          <a:endParaRPr lang="ru-RU" sz="2000" kern="1200" dirty="0"/>
        </a:p>
      </dsp:txBody>
      <dsp:txXfrm>
        <a:off x="139593" y="1737093"/>
        <a:ext cx="3278993" cy="1024685"/>
      </dsp:txXfrm>
    </dsp:sp>
    <dsp:sp modelId="{45C61346-8EB5-4A89-984D-9C4009FC8B5D}">
      <dsp:nvSpPr>
        <dsp:cNvPr id="0" name=""/>
        <dsp:cNvSpPr/>
      </dsp:nvSpPr>
      <dsp:spPr>
        <a:xfrm>
          <a:off x="2968" y="1589083"/>
          <a:ext cx="717279" cy="1075919"/>
        </a:xfrm>
        <a:prstGeom prst="rect">
          <a:avLst/>
        </a:prstGeom>
        <a:solidFill>
          <a:srgbClr val="637C93"/>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EE7A00A-EBC1-4B08-B5A3-7A47DF22520A}">
      <dsp:nvSpPr>
        <dsp:cNvPr id="0" name=""/>
        <dsp:cNvSpPr/>
      </dsp:nvSpPr>
      <dsp:spPr>
        <a:xfrm>
          <a:off x="3696275" y="1737093"/>
          <a:ext cx="3278993" cy="10246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94054" tIns="76200" rIns="76200" bIns="76200" numCol="1" spcCol="1270" anchor="ctr" anchorCtr="0">
          <a:noAutofit/>
        </a:bodyPr>
        <a:lstStyle/>
        <a:p>
          <a:pPr lvl="0" algn="l" defTabSz="889000">
            <a:lnSpc>
              <a:spcPct val="90000"/>
            </a:lnSpc>
            <a:spcBef>
              <a:spcPct val="0"/>
            </a:spcBef>
            <a:spcAft>
              <a:spcPct val="35000"/>
            </a:spcAft>
          </a:pPr>
          <a:r>
            <a:rPr lang="uz-Cyrl-UZ" sz="2000" kern="1200" dirty="0" smtClean="0"/>
            <a:t>Индукцион сарф ўлчагичлар;</a:t>
          </a:r>
          <a:endParaRPr lang="ru-RU" sz="2000" kern="1200" dirty="0"/>
        </a:p>
      </dsp:txBody>
      <dsp:txXfrm>
        <a:off x="3696275" y="1737093"/>
        <a:ext cx="3278993" cy="1024685"/>
      </dsp:txXfrm>
    </dsp:sp>
    <dsp:sp modelId="{0B9A30F5-DF73-4F02-8AB2-9595A2BC19EF}">
      <dsp:nvSpPr>
        <dsp:cNvPr id="0" name=""/>
        <dsp:cNvSpPr/>
      </dsp:nvSpPr>
      <dsp:spPr>
        <a:xfrm>
          <a:off x="3559650" y="1589083"/>
          <a:ext cx="717279" cy="1075919"/>
        </a:xfrm>
        <a:prstGeom prst="rect">
          <a:avLst/>
        </a:prstGeom>
        <a:solidFill>
          <a:srgbClr val="7B6390"/>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8EDB1E3-D3AA-40F3-ACC1-508FB762B013}">
      <dsp:nvSpPr>
        <dsp:cNvPr id="0" name=""/>
        <dsp:cNvSpPr/>
      </dsp:nvSpPr>
      <dsp:spPr>
        <a:xfrm>
          <a:off x="7252956" y="1737093"/>
          <a:ext cx="3278993" cy="10246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94054" tIns="76200" rIns="76200" bIns="76200" numCol="1" spcCol="1270" anchor="ctr" anchorCtr="0">
          <a:noAutofit/>
        </a:bodyPr>
        <a:lstStyle/>
        <a:p>
          <a:pPr lvl="0" algn="l" defTabSz="889000">
            <a:lnSpc>
              <a:spcPct val="90000"/>
            </a:lnSpc>
            <a:spcBef>
              <a:spcPct val="0"/>
            </a:spcBef>
            <a:spcAft>
              <a:spcPct val="35000"/>
            </a:spcAft>
          </a:pPr>
          <a:r>
            <a:rPr lang="uz-Cyrl-UZ" sz="2000" kern="1200" dirty="0" smtClean="0"/>
            <a:t>Ультратовуш сарф ўлчагичлар; </a:t>
          </a:r>
          <a:endParaRPr lang="ru-RU" sz="2000" kern="1200" dirty="0"/>
        </a:p>
      </dsp:txBody>
      <dsp:txXfrm>
        <a:off x="7252956" y="1737093"/>
        <a:ext cx="3278993" cy="1024685"/>
      </dsp:txXfrm>
    </dsp:sp>
    <dsp:sp modelId="{6C049FA5-B427-4DB1-9F0A-E966C74C477B}">
      <dsp:nvSpPr>
        <dsp:cNvPr id="0" name=""/>
        <dsp:cNvSpPr/>
      </dsp:nvSpPr>
      <dsp:spPr>
        <a:xfrm>
          <a:off x="7116331" y="1589083"/>
          <a:ext cx="717279" cy="1075919"/>
        </a:xfrm>
        <a:prstGeom prst="rect">
          <a:avLst/>
        </a:prstGeom>
        <a:solidFill>
          <a:srgbClr val="8D6374"/>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948ABA3-DA0A-43B7-88C3-F3DC6A861F0B}">
      <dsp:nvSpPr>
        <dsp:cNvPr id="0" name=""/>
        <dsp:cNvSpPr/>
      </dsp:nvSpPr>
      <dsp:spPr>
        <a:xfrm>
          <a:off x="1917934" y="3027058"/>
          <a:ext cx="3278993" cy="10246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94054" tIns="76200" rIns="76200" bIns="76200" numCol="1" spcCol="1270" anchor="ctr" anchorCtr="0">
          <a:noAutofit/>
        </a:bodyPr>
        <a:lstStyle/>
        <a:p>
          <a:pPr lvl="0" algn="l" defTabSz="889000">
            <a:lnSpc>
              <a:spcPct val="90000"/>
            </a:lnSpc>
            <a:spcBef>
              <a:spcPct val="0"/>
            </a:spcBef>
            <a:spcAft>
              <a:spcPct val="35000"/>
            </a:spcAft>
          </a:pPr>
          <a:r>
            <a:rPr lang="uz-Cyrl-UZ" sz="2000" kern="1200" dirty="0" smtClean="0"/>
            <a:t>Калориметрик (иссиқлик) сарф ўлчагичлар; </a:t>
          </a:r>
          <a:endParaRPr lang="ru-RU" sz="2000" kern="1200" dirty="0"/>
        </a:p>
      </dsp:txBody>
      <dsp:txXfrm>
        <a:off x="1917934" y="3027058"/>
        <a:ext cx="3278993" cy="1024685"/>
      </dsp:txXfrm>
    </dsp:sp>
    <dsp:sp modelId="{9EAE2E4A-126C-4802-81BA-8D4EB49499E3}">
      <dsp:nvSpPr>
        <dsp:cNvPr id="0" name=""/>
        <dsp:cNvSpPr/>
      </dsp:nvSpPr>
      <dsp:spPr>
        <a:xfrm>
          <a:off x="1781309" y="2879048"/>
          <a:ext cx="717279" cy="1075919"/>
        </a:xfrm>
        <a:prstGeom prst="rect">
          <a:avLst/>
        </a:prstGeom>
        <a:solidFill>
          <a:srgbClr val="639491"/>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A3D9A05-2EFD-4629-B35B-E75B28EC6305}">
      <dsp:nvSpPr>
        <dsp:cNvPr id="0" name=""/>
        <dsp:cNvSpPr/>
      </dsp:nvSpPr>
      <dsp:spPr>
        <a:xfrm>
          <a:off x="5474615" y="3027058"/>
          <a:ext cx="3278993" cy="10246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694054" tIns="76200" rIns="76200" bIns="76200" numCol="1" spcCol="1270" anchor="ctr" anchorCtr="0">
          <a:noAutofit/>
        </a:bodyPr>
        <a:lstStyle/>
        <a:p>
          <a:pPr lvl="0" algn="l" defTabSz="889000">
            <a:lnSpc>
              <a:spcPct val="90000"/>
            </a:lnSpc>
            <a:spcBef>
              <a:spcPct val="0"/>
            </a:spcBef>
            <a:spcAft>
              <a:spcPct val="35000"/>
            </a:spcAft>
          </a:pPr>
          <a:r>
            <a:rPr lang="uz-Cyrl-UZ" sz="2000" kern="1200" dirty="0" smtClean="0"/>
            <a:t>Ионизацион сарф ўлчагичлар</a:t>
          </a:r>
          <a:endParaRPr lang="ru-RU" sz="2000" kern="1200" dirty="0"/>
        </a:p>
      </dsp:txBody>
      <dsp:txXfrm>
        <a:off x="5474615" y="3027058"/>
        <a:ext cx="3278993" cy="1024685"/>
      </dsp:txXfrm>
    </dsp:sp>
    <dsp:sp modelId="{DC59DD6E-6B5B-4BF2-A81E-466A96DA5C8B}">
      <dsp:nvSpPr>
        <dsp:cNvPr id="0" name=""/>
        <dsp:cNvSpPr/>
      </dsp:nvSpPr>
      <dsp:spPr>
        <a:xfrm>
          <a:off x="5337991" y="2879048"/>
          <a:ext cx="717279" cy="1075919"/>
        </a:xfrm>
        <a:prstGeom prst="rect">
          <a:avLst/>
        </a:prstGeom>
        <a:solidFill>
          <a:srgbClr val="FFFF00"/>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8.wmf"/><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591AE-C3CB-42DF-A86D-A489621B4EA7}" type="datetimeFigureOut">
              <a:rPr lang="ru-RU" smtClean="0"/>
              <a:t>30.05.2019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59F68B-4009-4EC0-96A1-6BF11B64D135}" type="slidenum">
              <a:rPr lang="ru-RU" smtClean="0"/>
              <a:t>‹#›</a:t>
            </a:fld>
            <a:endParaRPr lang="ru-RU"/>
          </a:p>
        </p:txBody>
      </p:sp>
    </p:spTree>
    <p:extLst>
      <p:ext uri="{BB962C8B-B14F-4D97-AF65-F5344CB8AC3E}">
        <p14:creationId xmlns:p14="http://schemas.microsoft.com/office/powerpoint/2010/main" val="122126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r>
              <a:rPr lang="ru-RU" smtClean="0"/>
              <a:t>4/14/2019</a:t>
            </a:r>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dirty="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ru-RU" smtClean="0"/>
              <a:t>Образец заголовка</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ru-RU" smtClean="0"/>
              <a:t>Образец текста</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r>
              <a:rPr lang="ru-RU" smtClean="0"/>
              <a:t>4/14/2019</a:t>
            </a:r>
            <a:endParaRPr lang="en-US" dirty="0"/>
          </a:p>
        </p:txBody>
      </p:sp>
      <p:sp>
        <p:nvSpPr>
          <p:cNvPr id="8" name="Footer Placeholder 7"/>
          <p:cNvSpPr>
            <a:spLocks noGrp="1"/>
          </p:cNvSpPr>
          <p:nvPr>
            <p:ph type="ftr" sz="quarter" idx="11"/>
          </p:nvPr>
        </p:nvSpPr>
        <p:spPr/>
        <p:txBody>
          <a:bodyPr/>
          <a:lstStyle/>
          <a:p>
            <a:r>
              <a:rPr lang="ru-RU" smtClean="0"/>
              <a:t>Назоратнинг технологик асбоблари</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r>
              <a:rPr lang="ru-RU" smtClean="0"/>
              <a:t>4/14/2019</a:t>
            </a:r>
            <a:endParaRPr lang="en-US" dirty="0"/>
          </a:p>
        </p:txBody>
      </p:sp>
      <p:sp>
        <p:nvSpPr>
          <p:cNvPr id="4" name="Footer Placeholder 3"/>
          <p:cNvSpPr>
            <a:spLocks noGrp="1"/>
          </p:cNvSpPr>
          <p:nvPr>
            <p:ph type="ftr" sz="quarter" idx="11"/>
          </p:nvPr>
        </p:nvSpPr>
        <p:spPr/>
        <p:txBody>
          <a:bodyPr/>
          <a:lstStyle/>
          <a:p>
            <a:r>
              <a:rPr lang="ru-RU" smtClean="0"/>
              <a:t>Назоратнинг технологик асбоблари</a:t>
            </a:r>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ru-RU" smtClean="0"/>
              <a:t>4/14/2019</a:t>
            </a:r>
            <a:endParaRPr lang="en-US" dirty="0"/>
          </a:p>
        </p:txBody>
      </p:sp>
      <p:sp>
        <p:nvSpPr>
          <p:cNvPr id="3" name="Footer Placeholder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ru-RU" smtClean="0"/>
              <a:t>Образец заголовка</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r>
              <a:rPr lang="ru-RU" smtClean="0"/>
              <a:t>4/14/2019</a:t>
            </a:r>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2.png"/><Relationship Id="rId2" Type="http://schemas.microsoft.com/office/2007/relationships/media" Target="../media/media6.m4a"/><Relationship Id="rId1" Type="http://schemas.openxmlformats.org/officeDocument/2006/relationships/vmlDrawing" Target="../drawings/vmlDrawing1.vml"/><Relationship Id="rId6" Type="http://schemas.openxmlformats.org/officeDocument/2006/relationships/image" Target="../media/image3.wmf"/><Relationship Id="rId5" Type="http://schemas.openxmlformats.org/officeDocument/2006/relationships/oleObject" Target="../embeddings/oleObject1.bin"/><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audio" Target="../media/media15.m4a"/><Relationship Id="rId7" Type="http://schemas.openxmlformats.org/officeDocument/2006/relationships/image" Target="../media/image2.png"/><Relationship Id="rId2" Type="http://schemas.microsoft.com/office/2007/relationships/media" Target="../media/media15.m4a"/><Relationship Id="rId1" Type="http://schemas.openxmlformats.org/officeDocument/2006/relationships/vmlDrawing" Target="../drawings/vmlDrawing2.vml"/><Relationship Id="rId6" Type="http://schemas.openxmlformats.org/officeDocument/2006/relationships/image" Target="../media/image6.wmf"/><Relationship Id="rId5" Type="http://schemas.openxmlformats.org/officeDocument/2006/relationships/oleObject" Target="../embeddings/oleObject2.bin"/><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audio" Target="../media/media16.m4a"/><Relationship Id="rId7" Type="http://schemas.openxmlformats.org/officeDocument/2006/relationships/oleObject" Target="../embeddings/oleObject4.bin"/><Relationship Id="rId2" Type="http://schemas.microsoft.com/office/2007/relationships/media" Target="../media/media16.m4a"/><Relationship Id="rId1" Type="http://schemas.openxmlformats.org/officeDocument/2006/relationships/vmlDrawing" Target="../drawings/vmlDrawing3.vml"/><Relationship Id="rId6" Type="http://schemas.openxmlformats.org/officeDocument/2006/relationships/image" Target="../media/image7.wmf"/><Relationship Id="rId5" Type="http://schemas.openxmlformats.org/officeDocument/2006/relationships/oleObject" Target="../embeddings/oleObject3.bin"/><Relationship Id="rId4" Type="http://schemas.openxmlformats.org/officeDocument/2006/relationships/slideLayout" Target="../slideLayouts/slideLayout2.xml"/><Relationship Id="rId9"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2.pn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audio" Target="../media/media18.m4a"/><Relationship Id="rId7" Type="http://schemas.openxmlformats.org/officeDocument/2006/relationships/image" Target="../media/image2.png"/><Relationship Id="rId2" Type="http://schemas.microsoft.com/office/2007/relationships/media" Target="../media/media18.m4a"/><Relationship Id="rId1" Type="http://schemas.openxmlformats.org/officeDocument/2006/relationships/vmlDrawing" Target="../drawings/vmlDrawing4.vml"/><Relationship Id="rId6" Type="http://schemas.openxmlformats.org/officeDocument/2006/relationships/image" Target="../media/image10.wmf"/><Relationship Id="rId5" Type="http://schemas.openxmlformats.org/officeDocument/2006/relationships/oleObject" Target="../embeddings/oleObject5.bin"/><Relationship Id="rId4"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2.png"/><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52024" y="180304"/>
            <a:ext cx="10238962" cy="1700011"/>
          </a:xfrm>
        </p:spPr>
        <p:txBody>
          <a:bodyPr>
            <a:normAutofit/>
          </a:bodyPr>
          <a:lstStyle/>
          <a:p>
            <a:pPr algn="r"/>
            <a:r>
              <a:rPr lang="ru-RU" sz="2400" b="1" dirty="0" smtClean="0"/>
              <a:t>14-мавзу: </a:t>
            </a:r>
            <a:r>
              <a:rPr lang="uz-Cyrl-UZ" sz="2400" b="1" dirty="0"/>
              <a:t>САРФ ЎЛЧАГИЧЛАРНИНГ ИШЛАБ ЧИҚАРИШНИНГ ТУРЛИ ХИЛ ТЕХНОЛОГИК ЖАРАЁНЛАРИДА ҚЎЛЛАНИЛИШИ</a:t>
            </a:r>
            <a:endParaRPr lang="ru-RU" sz="2400" dirty="0"/>
          </a:p>
        </p:txBody>
      </p:sp>
      <p:sp>
        <p:nvSpPr>
          <p:cNvPr id="3" name="Подзаголовок 2"/>
          <p:cNvSpPr>
            <a:spLocks noGrp="1"/>
          </p:cNvSpPr>
          <p:nvPr>
            <p:ph type="subTitle" idx="1"/>
          </p:nvPr>
        </p:nvSpPr>
        <p:spPr>
          <a:xfrm>
            <a:off x="1171720" y="1880315"/>
            <a:ext cx="10599570" cy="3493394"/>
          </a:xfrm>
        </p:spPr>
        <p:txBody>
          <a:bodyPr>
            <a:normAutofit/>
          </a:bodyPr>
          <a:lstStyle/>
          <a:p>
            <a:r>
              <a:rPr lang="ru-RU" b="1" dirty="0"/>
              <a:t> </a:t>
            </a:r>
            <a:r>
              <a:rPr lang="ru-RU" b="1" dirty="0" smtClean="0"/>
              <a:t>Режа</a:t>
            </a:r>
            <a:r>
              <a:rPr lang="ru-RU" b="1" dirty="0"/>
              <a:t>:</a:t>
            </a:r>
          </a:p>
          <a:p>
            <a:r>
              <a:rPr lang="ru-RU" b="1" dirty="0"/>
              <a:t> </a:t>
            </a:r>
            <a:endParaRPr lang="ru-RU" b="1" dirty="0" smtClean="0"/>
          </a:p>
          <a:p>
            <a:r>
              <a:rPr lang="ru-RU" b="1" dirty="0" smtClean="0"/>
              <a:t>1.</a:t>
            </a:r>
            <a:r>
              <a:rPr lang="uz-Cyrl-UZ" b="1" dirty="0" smtClean="0"/>
              <a:t> </a:t>
            </a:r>
            <a:r>
              <a:rPr lang="uz-Cyrl-UZ" b="1" dirty="0"/>
              <a:t>Модда миқдорини ўлчайдиган асбоблар</a:t>
            </a:r>
            <a:endParaRPr lang="uz-Cyrl-UZ" b="1" dirty="0" smtClean="0"/>
          </a:p>
          <a:p>
            <a:r>
              <a:rPr lang="ru-RU" b="1" dirty="0" smtClean="0"/>
              <a:t>2.</a:t>
            </a:r>
            <a:r>
              <a:rPr lang="ru-RU" b="1" dirty="0"/>
              <a:t> </a:t>
            </a:r>
            <a:r>
              <a:rPr lang="uz-Cyrl-UZ" b="1" dirty="0"/>
              <a:t>Суюқлик ва газлар миқдорини ўлчаш</a:t>
            </a:r>
            <a:endParaRPr lang="ru-RU" b="1" dirty="0"/>
          </a:p>
        </p:txBody>
      </p:sp>
      <p:pic>
        <p:nvPicPr>
          <p:cNvPr id="4" name="14.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66490" y="180304"/>
            <a:ext cx="609600" cy="609600"/>
          </a:xfrm>
          <a:prstGeom prst="rect">
            <a:avLst/>
          </a:prstGeom>
        </p:spPr>
      </p:pic>
    </p:spTree>
    <p:extLst>
      <p:ext uri="{BB962C8B-B14F-4D97-AF65-F5344CB8AC3E}">
        <p14:creationId xmlns:p14="http://schemas.microsoft.com/office/powerpoint/2010/main" val="927940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11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Модда миқдорини ўлчайдиган асбоблар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2</a:t>
            </a:fld>
            <a:endParaRPr lang="en-US" dirty="0"/>
          </a:p>
        </p:txBody>
      </p:sp>
      <p:sp>
        <p:nvSpPr>
          <p:cNvPr id="14" name="Rectangle 8"/>
          <p:cNvSpPr>
            <a:spLocks noGrp="1" noChangeArrowheads="1"/>
          </p:cNvSpPr>
          <p:nvPr>
            <p:ph idx="1"/>
          </p:nvPr>
        </p:nvSpPr>
        <p:spPr bwMode="auto">
          <a:xfrm>
            <a:off x="380812" y="949816"/>
            <a:ext cx="10805520" cy="5024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Модда </a:t>
            </a:r>
            <a:r>
              <a:rPr lang="uz-Cyrl-UZ" dirty="0">
                <a:latin typeface="+mn-lt"/>
              </a:rPr>
              <a:t>миқдорини ўлчайдиган асбоблар счётчиклар деб аталади. Счётчиклар ўзларидан ўтган модда миқдорини исталган вақт (сутка, ой ва ҳоказо) мобайнида ўлчайди. Унинг миқдори счётчик кўрсаткичлари фарқи билан аниқланади. Модда миқдори ҳажм (литр, м</a:t>
            </a:r>
            <a:r>
              <a:rPr lang="uz-Cyrl-UZ" baseline="30000" dirty="0">
                <a:latin typeface="+mn-lt"/>
              </a:rPr>
              <a:t>3</a:t>
            </a:r>
            <a:r>
              <a:rPr lang="uz-Cyrl-UZ" dirty="0">
                <a:latin typeface="+mn-lt"/>
              </a:rPr>
              <a:t>) ёки масса (кг, т.) бирликларида ифодаланади. Счётчиклар бевосита ўлчаш асбоблари бўлиб, уларнинг шкаласи бўйича олинган кўрсаткичлар қўшимча ҳисоблашни талаб қилмайди.</a:t>
            </a:r>
            <a:endParaRPr lang="ru-RU" dirty="0">
              <a:latin typeface="+mn-lt"/>
            </a:endParaRPr>
          </a:p>
          <a:p>
            <a:pPr indent="0" algn="just">
              <a:lnSpc>
                <a:spcPct val="150000"/>
              </a:lnSpc>
              <a:buNone/>
            </a:pPr>
            <a:r>
              <a:rPr lang="uz-Cyrl-UZ" dirty="0" smtClean="0">
                <a:latin typeface="+mn-lt"/>
              </a:rPr>
              <a:t>	Сарф </a:t>
            </a:r>
            <a:r>
              <a:rPr lang="uz-Cyrl-UZ" dirty="0">
                <a:latin typeface="+mn-lt"/>
              </a:rPr>
              <a:t>ўлчаш учун ишлатиладиган асбоблар сарф ўлчагичлар деб аталади. </a:t>
            </a:r>
            <a:r>
              <a:rPr lang="ru-RU" dirty="0" err="1">
                <a:latin typeface="+mn-lt"/>
              </a:rPr>
              <a:t>Модданинг</a:t>
            </a:r>
            <a:r>
              <a:rPr lang="ru-RU" dirty="0">
                <a:latin typeface="+mn-lt"/>
              </a:rPr>
              <a:t> </a:t>
            </a:r>
            <a:r>
              <a:rPr lang="ru-RU" dirty="0" err="1">
                <a:latin typeface="+mn-lt"/>
              </a:rPr>
              <a:t>берилган</a:t>
            </a:r>
            <a:r>
              <a:rPr lang="ru-RU" dirty="0">
                <a:latin typeface="+mn-lt"/>
              </a:rPr>
              <a:t> канал </a:t>
            </a:r>
            <a:r>
              <a:rPr lang="ru-RU" dirty="0" err="1">
                <a:latin typeface="+mn-lt"/>
              </a:rPr>
              <a:t>кесими</a:t>
            </a:r>
            <a:r>
              <a:rPr lang="ru-RU" dirty="0">
                <a:latin typeface="+mn-lt"/>
              </a:rPr>
              <a:t> ор</a:t>
            </a:r>
            <a:r>
              <a:rPr lang="uz-Cyrl-UZ" dirty="0">
                <a:latin typeface="+mn-lt"/>
              </a:rPr>
              <a:t>қали вақт </a:t>
            </a:r>
            <a:r>
              <a:rPr lang="ru-RU" dirty="0" err="1">
                <a:latin typeface="+mn-lt"/>
              </a:rPr>
              <a:t>бирлиги</a:t>
            </a:r>
            <a:r>
              <a:rPr lang="ru-RU" dirty="0">
                <a:latin typeface="+mn-lt"/>
              </a:rPr>
              <a:t> </a:t>
            </a:r>
            <a:r>
              <a:rPr lang="ru-RU" dirty="0" err="1">
                <a:latin typeface="+mn-lt"/>
              </a:rPr>
              <a:t>ичида</a:t>
            </a:r>
            <a:r>
              <a:rPr lang="ru-RU" dirty="0">
                <a:latin typeface="+mn-lt"/>
              </a:rPr>
              <a:t> </a:t>
            </a:r>
            <a:r>
              <a:rPr lang="uz-Cyrl-UZ" dirty="0">
                <a:latin typeface="+mn-lt"/>
              </a:rPr>
              <a:t>ўтган миқдори </a:t>
            </a:r>
            <a:r>
              <a:rPr lang="ru-RU" dirty="0" err="1">
                <a:latin typeface="+mn-lt"/>
              </a:rPr>
              <a:t>модда</a:t>
            </a:r>
            <a:r>
              <a:rPr lang="ru-RU" dirty="0">
                <a:latin typeface="+mn-lt"/>
              </a:rPr>
              <a:t> </a:t>
            </a:r>
            <a:r>
              <a:rPr lang="ru-RU" dirty="0" err="1">
                <a:latin typeface="+mn-lt"/>
              </a:rPr>
              <a:t>сарф</a:t>
            </a:r>
            <a:r>
              <a:rPr lang="ru-RU" dirty="0">
                <a:latin typeface="+mn-lt"/>
              </a:rPr>
              <a:t> и </a:t>
            </a:r>
            <a:r>
              <a:rPr lang="ru-RU" dirty="0" err="1">
                <a:latin typeface="+mn-lt"/>
              </a:rPr>
              <a:t>дейилади</a:t>
            </a:r>
            <a:r>
              <a:rPr lang="ru-RU" dirty="0">
                <a:latin typeface="+mn-lt"/>
              </a:rPr>
              <a:t>. </a:t>
            </a:r>
            <a:r>
              <a:rPr lang="ru-RU" dirty="0" err="1">
                <a:latin typeface="+mn-lt"/>
              </a:rPr>
              <a:t>Сарф</a:t>
            </a:r>
            <a:r>
              <a:rPr lang="ru-RU" dirty="0">
                <a:latin typeface="+mn-lt"/>
              </a:rPr>
              <a:t> </a:t>
            </a:r>
            <a:r>
              <a:rPr lang="uz-Cyrl-UZ" dirty="0">
                <a:latin typeface="+mn-lt"/>
              </a:rPr>
              <a:t>ўлчайдиган </a:t>
            </a:r>
            <a:r>
              <a:rPr lang="ru-RU" dirty="0" err="1">
                <a:latin typeface="+mn-lt"/>
              </a:rPr>
              <a:t>асбоблар</a:t>
            </a:r>
            <a:r>
              <a:rPr lang="ru-RU" dirty="0">
                <a:latin typeface="+mn-lt"/>
              </a:rPr>
              <a:t> </a:t>
            </a:r>
            <a:r>
              <a:rPr lang="ru-RU" dirty="0" err="1">
                <a:latin typeface="+mn-lt"/>
              </a:rPr>
              <a:t>оний</a:t>
            </a:r>
            <a:r>
              <a:rPr lang="ru-RU" dirty="0">
                <a:latin typeface="+mn-lt"/>
              </a:rPr>
              <a:t> </a:t>
            </a:r>
            <a:r>
              <a:rPr lang="ru-RU" dirty="0" err="1">
                <a:latin typeface="+mn-lt"/>
              </a:rPr>
              <a:t>сарфни</a:t>
            </a:r>
            <a:r>
              <a:rPr lang="ru-RU" dirty="0">
                <a:latin typeface="+mn-lt"/>
              </a:rPr>
              <a:t> </a:t>
            </a:r>
            <a:r>
              <a:rPr lang="uz-Cyrl-UZ" dirty="0">
                <a:latin typeface="+mn-lt"/>
              </a:rPr>
              <a:t>ўлчайди </a:t>
            </a:r>
            <a:r>
              <a:rPr lang="ru-RU" dirty="0" err="1">
                <a:latin typeface="+mn-lt"/>
              </a:rPr>
              <a:t>ва</a:t>
            </a:r>
            <a:r>
              <a:rPr lang="ru-RU" dirty="0">
                <a:latin typeface="+mn-lt"/>
              </a:rPr>
              <a:t> </a:t>
            </a:r>
            <a:r>
              <a:rPr lang="ru-RU" dirty="0" err="1">
                <a:latin typeface="+mn-lt"/>
              </a:rPr>
              <a:t>технологик</a:t>
            </a:r>
            <a:r>
              <a:rPr lang="ru-RU" dirty="0">
                <a:latin typeface="+mn-lt"/>
              </a:rPr>
              <a:t> </a:t>
            </a:r>
            <a:r>
              <a:rPr lang="ru-RU" dirty="0" err="1">
                <a:latin typeface="+mn-lt"/>
              </a:rPr>
              <a:t>режимлар</a:t>
            </a:r>
            <a:r>
              <a:rPr lang="ru-RU" dirty="0">
                <a:latin typeface="+mn-lt"/>
              </a:rPr>
              <a:t> </a:t>
            </a:r>
            <a:r>
              <a:rPr lang="uz-Cyrl-UZ" dirty="0">
                <a:latin typeface="+mn-lt"/>
              </a:rPr>
              <a:t>(айниқса </a:t>
            </a:r>
            <a:r>
              <a:rPr lang="ru-RU" dirty="0" err="1">
                <a:latin typeface="+mn-lt"/>
              </a:rPr>
              <a:t>узлуксиз</a:t>
            </a:r>
            <a:r>
              <a:rPr lang="ru-RU" dirty="0">
                <a:latin typeface="+mn-lt"/>
              </a:rPr>
              <a:t> </a:t>
            </a:r>
            <a:r>
              <a:rPr lang="ru-RU" dirty="0" err="1">
                <a:latin typeface="+mn-lt"/>
              </a:rPr>
              <a:t>жараёнларда</a:t>
            </a:r>
            <a:r>
              <a:rPr lang="ru-RU" dirty="0">
                <a:latin typeface="+mn-lt"/>
              </a:rPr>
              <a:t>) </a:t>
            </a:r>
            <a:r>
              <a:rPr lang="ru-RU" dirty="0" err="1">
                <a:latin typeface="+mn-lt"/>
              </a:rPr>
              <a:t>ишининг</a:t>
            </a:r>
            <a:r>
              <a:rPr lang="ru-RU" dirty="0">
                <a:latin typeface="+mn-lt"/>
              </a:rPr>
              <a:t> </a:t>
            </a:r>
            <a:r>
              <a:rPr lang="uz-Cyrl-UZ" dirty="0">
                <a:latin typeface="+mn-lt"/>
              </a:rPr>
              <a:t>барқарорлигини </a:t>
            </a:r>
            <a:r>
              <a:rPr lang="ru-RU" dirty="0" err="1">
                <a:latin typeface="+mn-lt"/>
              </a:rPr>
              <a:t>назорат</a:t>
            </a:r>
            <a:r>
              <a:rPr lang="ru-RU" dirty="0">
                <a:latin typeface="+mn-lt"/>
              </a:rPr>
              <a:t> </a:t>
            </a:r>
            <a:r>
              <a:rPr lang="uz-Cyrl-UZ" dirty="0">
                <a:latin typeface="+mn-lt"/>
              </a:rPr>
              <a:t>қилишга, </a:t>
            </a:r>
            <a:r>
              <a:rPr lang="ru-RU" dirty="0" err="1">
                <a:latin typeface="+mn-lt"/>
              </a:rPr>
              <a:t>технологик</a:t>
            </a:r>
            <a:r>
              <a:rPr lang="ru-RU" dirty="0">
                <a:latin typeface="+mn-lt"/>
              </a:rPr>
              <a:t> </a:t>
            </a:r>
            <a:r>
              <a:rPr lang="ru-RU" dirty="0" err="1">
                <a:latin typeface="+mn-lt"/>
              </a:rPr>
              <a:t>жараённинг</a:t>
            </a:r>
            <a:r>
              <a:rPr lang="ru-RU" dirty="0">
                <a:latin typeface="+mn-lt"/>
              </a:rPr>
              <a:t> </a:t>
            </a:r>
            <a:r>
              <a:rPr lang="uz-Cyrl-UZ" dirty="0">
                <a:latin typeface="+mn-lt"/>
              </a:rPr>
              <a:t>ўтишини ҳар </a:t>
            </a:r>
            <a:r>
              <a:rPr lang="ru-RU" dirty="0" err="1">
                <a:latin typeface="+mn-lt"/>
              </a:rPr>
              <a:t>бир</a:t>
            </a:r>
            <a:r>
              <a:rPr lang="ru-RU" dirty="0">
                <a:latin typeface="+mn-lt"/>
              </a:rPr>
              <a:t> </a:t>
            </a:r>
            <a:r>
              <a:rPr lang="ru-RU" dirty="0" err="1">
                <a:latin typeface="+mn-lt"/>
              </a:rPr>
              <a:t>онда</a:t>
            </a:r>
            <a:r>
              <a:rPr lang="ru-RU" dirty="0">
                <a:latin typeface="+mn-lt"/>
              </a:rPr>
              <a:t> автоматик </a:t>
            </a:r>
            <a:r>
              <a:rPr lang="ru-RU" dirty="0" err="1">
                <a:latin typeface="+mn-lt"/>
              </a:rPr>
              <a:t>равишда</a:t>
            </a:r>
            <a:r>
              <a:rPr lang="ru-RU" dirty="0">
                <a:latin typeface="+mn-lt"/>
              </a:rPr>
              <a:t> </a:t>
            </a:r>
            <a:r>
              <a:rPr lang="ru-RU" dirty="0" err="1">
                <a:latin typeface="+mn-lt"/>
              </a:rPr>
              <a:t>ростлашга</a:t>
            </a:r>
            <a:r>
              <a:rPr lang="ru-RU" dirty="0">
                <a:latin typeface="+mn-lt"/>
              </a:rPr>
              <a:t> </a:t>
            </a:r>
            <a:r>
              <a:rPr lang="ru-RU" dirty="0" err="1">
                <a:latin typeface="+mn-lt"/>
              </a:rPr>
              <a:t>ва</a:t>
            </a:r>
            <a:r>
              <a:rPr lang="ru-RU" dirty="0">
                <a:latin typeface="+mn-lt"/>
              </a:rPr>
              <a:t> </a:t>
            </a:r>
            <a:r>
              <a:rPr lang="ru-RU" dirty="0" err="1">
                <a:latin typeface="+mn-lt"/>
              </a:rPr>
              <a:t>режимни</a:t>
            </a:r>
            <a:r>
              <a:rPr lang="ru-RU" dirty="0">
                <a:latin typeface="+mn-lt"/>
              </a:rPr>
              <a:t> </a:t>
            </a:r>
            <a:r>
              <a:rPr lang="ru-RU" dirty="0" err="1">
                <a:latin typeface="+mn-lt"/>
              </a:rPr>
              <a:t>берилган</a:t>
            </a:r>
            <a:r>
              <a:rPr lang="ru-RU" dirty="0">
                <a:latin typeface="+mn-lt"/>
              </a:rPr>
              <a:t> </a:t>
            </a:r>
            <a:r>
              <a:rPr lang="uz-Cyrl-UZ" dirty="0">
                <a:latin typeface="+mn-lt"/>
              </a:rPr>
              <a:t>йўналишда </a:t>
            </a:r>
            <a:r>
              <a:rPr lang="ru-RU" dirty="0" err="1">
                <a:latin typeface="+mn-lt"/>
              </a:rPr>
              <a:t>созлашга</a:t>
            </a:r>
            <a:r>
              <a:rPr lang="ru-RU" dirty="0">
                <a:latin typeface="+mn-lt"/>
              </a:rPr>
              <a:t> </a:t>
            </a:r>
            <a:r>
              <a:rPr lang="ru-RU" dirty="0" err="1">
                <a:latin typeface="+mn-lt"/>
              </a:rPr>
              <a:t>имкон</a:t>
            </a:r>
            <a:r>
              <a:rPr lang="ru-RU" dirty="0">
                <a:latin typeface="+mn-lt"/>
              </a:rPr>
              <a:t> </a:t>
            </a:r>
            <a:r>
              <a:rPr lang="ru-RU" dirty="0" err="1">
                <a:latin typeface="+mn-lt"/>
              </a:rPr>
              <a:t>беради</a:t>
            </a:r>
            <a:r>
              <a:rPr lang="ru-RU" dirty="0">
                <a:latin typeface="+mn-lt"/>
              </a:rPr>
              <a:t>.</a:t>
            </a: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4.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52401"/>
            <a:ext cx="609600" cy="609600"/>
          </a:xfrm>
          <a:prstGeom prst="rect">
            <a:avLst/>
          </a:prstGeom>
        </p:spPr>
      </p:pic>
    </p:spTree>
    <p:extLst>
      <p:ext uri="{BB962C8B-B14F-4D97-AF65-F5344CB8AC3E}">
        <p14:creationId xmlns:p14="http://schemas.microsoft.com/office/powerpoint/2010/main" val="175915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901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Модда миқдорини ўлчайдиган асбоблар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3</a:t>
            </a:fld>
            <a:endParaRPr lang="en-US" dirty="0"/>
          </a:p>
        </p:txBody>
      </p:sp>
      <p:sp>
        <p:nvSpPr>
          <p:cNvPr id="14" name="Rectangle 8"/>
          <p:cNvSpPr>
            <a:spLocks noGrp="1" noChangeArrowheads="1"/>
          </p:cNvSpPr>
          <p:nvPr>
            <p:ph idx="1"/>
          </p:nvPr>
        </p:nvSpPr>
        <p:spPr bwMode="auto">
          <a:xfrm>
            <a:off x="380812" y="923880"/>
            <a:ext cx="10805520"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ru-RU" dirty="0" smtClean="0">
                <a:latin typeface="+mn-lt"/>
              </a:rPr>
              <a:t>	</a:t>
            </a:r>
            <a:r>
              <a:rPr lang="ru-RU" dirty="0" err="1" smtClean="0">
                <a:latin typeface="+mn-lt"/>
              </a:rPr>
              <a:t>Модданинг</a:t>
            </a:r>
            <a:r>
              <a:rPr lang="ru-RU" dirty="0" smtClean="0">
                <a:latin typeface="+mn-lt"/>
              </a:rPr>
              <a:t> </a:t>
            </a:r>
            <a:r>
              <a:rPr lang="uz-Cyrl-UZ" dirty="0">
                <a:latin typeface="+mn-lt"/>
              </a:rPr>
              <a:t>ҳажмий </a:t>
            </a:r>
            <a:r>
              <a:rPr lang="ru-RU" dirty="0" err="1">
                <a:latin typeface="+mn-lt"/>
              </a:rPr>
              <a:t>сарфи</a:t>
            </a:r>
            <a:r>
              <a:rPr lang="ru-RU" dirty="0">
                <a:latin typeface="+mn-lt"/>
              </a:rPr>
              <a:t> л/с, м</a:t>
            </a:r>
            <a:r>
              <a:rPr lang="ru-RU" baseline="30000" dirty="0">
                <a:latin typeface="+mn-lt"/>
              </a:rPr>
              <a:t>3</a:t>
            </a:r>
            <a:r>
              <a:rPr lang="ru-RU" dirty="0">
                <a:latin typeface="+mn-lt"/>
              </a:rPr>
              <a:t>/с, м</a:t>
            </a:r>
            <a:r>
              <a:rPr lang="ru-RU" baseline="30000" dirty="0">
                <a:latin typeface="+mn-lt"/>
              </a:rPr>
              <a:t>3</a:t>
            </a:r>
            <a:r>
              <a:rPr lang="ru-RU" dirty="0">
                <a:latin typeface="+mn-lt"/>
              </a:rPr>
              <a:t>/</a:t>
            </a:r>
            <a:r>
              <a:rPr lang="ru-RU" dirty="0" err="1">
                <a:latin typeface="+mn-lt"/>
              </a:rPr>
              <a:t>соат</a:t>
            </a:r>
            <a:r>
              <a:rPr lang="ru-RU" dirty="0">
                <a:latin typeface="+mn-lt"/>
              </a:rPr>
              <a:t>, масса </a:t>
            </a:r>
            <a:r>
              <a:rPr lang="ru-RU" dirty="0" err="1">
                <a:latin typeface="+mn-lt"/>
              </a:rPr>
              <a:t>сарфи</a:t>
            </a:r>
            <a:r>
              <a:rPr lang="ru-RU" dirty="0">
                <a:latin typeface="+mn-lt"/>
              </a:rPr>
              <a:t> </a:t>
            </a:r>
            <a:r>
              <a:rPr lang="ru-RU" dirty="0" err="1">
                <a:latin typeface="+mn-lt"/>
              </a:rPr>
              <a:t>эса</a:t>
            </a:r>
            <a:r>
              <a:rPr lang="ru-RU" dirty="0">
                <a:latin typeface="+mn-lt"/>
              </a:rPr>
              <a:t> кг/с. кг/</a:t>
            </a:r>
            <a:r>
              <a:rPr lang="ru-RU" dirty="0" err="1">
                <a:latin typeface="+mn-lt"/>
              </a:rPr>
              <a:t>соат</a:t>
            </a:r>
            <a:r>
              <a:rPr lang="ru-RU" dirty="0">
                <a:latin typeface="+mn-lt"/>
              </a:rPr>
              <a:t>, т/</a:t>
            </a:r>
            <a:r>
              <a:rPr lang="ru-RU" dirty="0" err="1">
                <a:latin typeface="+mn-lt"/>
              </a:rPr>
              <a:t>соат</a:t>
            </a:r>
            <a:r>
              <a:rPr lang="ru-RU" dirty="0">
                <a:latin typeface="+mn-lt"/>
              </a:rPr>
              <a:t> </a:t>
            </a:r>
            <a:r>
              <a:rPr lang="ru-RU" dirty="0" err="1">
                <a:latin typeface="+mn-lt"/>
              </a:rPr>
              <a:t>ва</a:t>
            </a:r>
            <a:r>
              <a:rPr lang="ru-RU" dirty="0">
                <a:latin typeface="+mn-lt"/>
              </a:rPr>
              <a:t> </a:t>
            </a:r>
            <a:r>
              <a:rPr lang="uz-Cyrl-UZ" dirty="0">
                <a:latin typeface="+mn-lt"/>
              </a:rPr>
              <a:t>ҳоказоларда </a:t>
            </a:r>
            <a:r>
              <a:rPr lang="ru-RU" dirty="0" err="1">
                <a:latin typeface="+mn-lt"/>
              </a:rPr>
              <a:t>ифодаланади</a:t>
            </a:r>
            <a:r>
              <a:rPr lang="ru-RU" dirty="0">
                <a:latin typeface="+mn-lt"/>
              </a:rPr>
              <a:t>. </a:t>
            </a:r>
            <a:r>
              <a:rPr lang="ru-RU" dirty="0" err="1">
                <a:latin typeface="+mn-lt"/>
              </a:rPr>
              <a:t>Асбоб­лар</a:t>
            </a:r>
            <a:r>
              <a:rPr lang="ru-RU" dirty="0">
                <a:latin typeface="+mn-lt"/>
              </a:rPr>
              <a:t> </a:t>
            </a:r>
            <a:r>
              <a:rPr lang="ru-RU" dirty="0" err="1">
                <a:latin typeface="+mn-lt"/>
              </a:rPr>
              <a:t>счётчиклар</a:t>
            </a:r>
            <a:r>
              <a:rPr lang="ru-RU" dirty="0">
                <a:latin typeface="+mn-lt"/>
              </a:rPr>
              <a:t> (</a:t>
            </a:r>
            <a:r>
              <a:rPr lang="ru-RU" dirty="0" err="1">
                <a:latin typeface="+mn-lt"/>
              </a:rPr>
              <a:t>интеграторлар</a:t>
            </a:r>
            <a:r>
              <a:rPr lang="ru-RU" dirty="0">
                <a:latin typeface="+mn-lt"/>
              </a:rPr>
              <a:t>) </a:t>
            </a:r>
            <a:r>
              <a:rPr lang="ru-RU" dirty="0" err="1">
                <a:latin typeface="+mn-lt"/>
              </a:rPr>
              <a:t>билан</a:t>
            </a:r>
            <a:r>
              <a:rPr lang="ru-RU" dirty="0">
                <a:latin typeface="+mn-lt"/>
              </a:rPr>
              <a:t> </a:t>
            </a:r>
            <a:r>
              <a:rPr lang="ru-RU" dirty="0" err="1">
                <a:latin typeface="+mn-lt"/>
              </a:rPr>
              <a:t>таъминланиши</a:t>
            </a:r>
            <a:r>
              <a:rPr lang="ru-RU" dirty="0">
                <a:latin typeface="+mn-lt"/>
              </a:rPr>
              <a:t> </a:t>
            </a:r>
            <a:r>
              <a:rPr lang="ru-RU" dirty="0" err="1">
                <a:latin typeface="+mn-lt"/>
              </a:rPr>
              <a:t>мумкин</a:t>
            </a:r>
            <a:r>
              <a:rPr lang="ru-RU" dirty="0">
                <a:latin typeface="+mn-lt"/>
              </a:rPr>
              <a:t>, </a:t>
            </a:r>
            <a:r>
              <a:rPr lang="ru-RU" dirty="0" err="1">
                <a:latin typeface="+mn-lt"/>
              </a:rPr>
              <a:t>унда</a:t>
            </a:r>
            <a:r>
              <a:rPr lang="ru-RU" dirty="0">
                <a:latin typeface="+mn-lt"/>
              </a:rPr>
              <a:t> </a:t>
            </a:r>
            <a:r>
              <a:rPr lang="uz-Cyrl-UZ" dirty="0">
                <a:latin typeface="+mn-lt"/>
              </a:rPr>
              <a:t>бў </a:t>
            </a:r>
            <a:r>
              <a:rPr lang="ru-RU" dirty="0" err="1">
                <a:latin typeface="+mn-lt"/>
              </a:rPr>
              <a:t>асбоблар</a:t>
            </a:r>
            <a:r>
              <a:rPr lang="ru-RU" dirty="0">
                <a:latin typeface="+mn-lt"/>
              </a:rPr>
              <a:t> </a:t>
            </a:r>
            <a:r>
              <a:rPr lang="ru-RU" dirty="0" err="1">
                <a:latin typeface="+mn-lt"/>
              </a:rPr>
              <a:t>счётчикли</a:t>
            </a:r>
            <a:r>
              <a:rPr lang="ru-RU" dirty="0">
                <a:latin typeface="+mn-lt"/>
              </a:rPr>
              <a:t> </a:t>
            </a:r>
            <a:r>
              <a:rPr lang="ru-RU" dirty="0" err="1">
                <a:latin typeface="+mn-lt"/>
              </a:rPr>
              <a:t>сарф</a:t>
            </a:r>
            <a:r>
              <a:rPr lang="ru-RU" dirty="0">
                <a:latin typeface="+mn-lt"/>
              </a:rPr>
              <a:t> </a:t>
            </a:r>
            <a:r>
              <a:rPr lang="uz-Cyrl-UZ" dirty="0">
                <a:latin typeface="+mn-lt"/>
              </a:rPr>
              <a:t>ўлчагичлар </a:t>
            </a:r>
            <a:r>
              <a:rPr lang="ru-RU" dirty="0" err="1">
                <a:latin typeface="+mn-lt"/>
              </a:rPr>
              <a:t>дейилади</a:t>
            </a:r>
            <a:r>
              <a:rPr lang="ru-RU" dirty="0">
                <a:latin typeface="+mn-lt"/>
              </a:rPr>
              <a:t>. </a:t>
            </a:r>
            <a:r>
              <a:rPr lang="ru-RU" dirty="0" err="1">
                <a:latin typeface="+mn-lt"/>
              </a:rPr>
              <a:t>Бундай</a:t>
            </a:r>
            <a:r>
              <a:rPr lang="ru-RU" dirty="0">
                <a:latin typeface="+mn-lt"/>
              </a:rPr>
              <a:t> </a:t>
            </a:r>
            <a:r>
              <a:rPr lang="ru-RU" dirty="0" err="1">
                <a:latin typeface="+mn-lt"/>
              </a:rPr>
              <a:t>асбоблар</a:t>
            </a:r>
            <a:r>
              <a:rPr lang="ru-RU" dirty="0">
                <a:latin typeface="+mn-lt"/>
              </a:rPr>
              <a:t> </a:t>
            </a:r>
            <a:r>
              <a:rPr lang="ru-RU" dirty="0" err="1">
                <a:latin typeface="+mn-lt"/>
              </a:rPr>
              <a:t>модда</a:t>
            </a:r>
            <a:r>
              <a:rPr lang="ru-RU" dirty="0">
                <a:latin typeface="+mn-lt"/>
              </a:rPr>
              <a:t> </a:t>
            </a:r>
            <a:r>
              <a:rPr lang="ru-RU" dirty="0" err="1">
                <a:latin typeface="+mn-lt"/>
              </a:rPr>
              <a:t>сарфи</a:t>
            </a:r>
            <a:r>
              <a:rPr lang="ru-RU" dirty="0">
                <a:latin typeface="+mn-lt"/>
              </a:rPr>
              <a:t> </a:t>
            </a:r>
            <a:r>
              <a:rPr lang="ru-RU" dirty="0" err="1">
                <a:latin typeface="+mn-lt"/>
              </a:rPr>
              <a:t>ва</a:t>
            </a:r>
            <a:r>
              <a:rPr lang="ru-RU" dirty="0">
                <a:latin typeface="+mn-lt"/>
              </a:rPr>
              <a:t> </a:t>
            </a:r>
            <a:r>
              <a:rPr lang="uz-Cyrl-UZ" dirty="0">
                <a:latin typeface="+mn-lt"/>
              </a:rPr>
              <a:t>миқдорини ўлчашга </a:t>
            </a:r>
            <a:r>
              <a:rPr lang="ru-RU" dirty="0" err="1">
                <a:latin typeface="+mn-lt"/>
              </a:rPr>
              <a:t>имкон</a:t>
            </a:r>
            <a:r>
              <a:rPr lang="ru-RU" dirty="0">
                <a:latin typeface="+mn-lt"/>
              </a:rPr>
              <a:t> </a:t>
            </a:r>
            <a:r>
              <a:rPr lang="ru-RU" dirty="0" err="1">
                <a:latin typeface="+mn-lt"/>
              </a:rPr>
              <a:t>беради</a:t>
            </a:r>
            <a:r>
              <a:rPr lang="ru-RU" dirty="0">
                <a:latin typeface="+mn-lt"/>
              </a:rPr>
              <a:t>.</a:t>
            </a:r>
          </a:p>
          <a:p>
            <a:pPr indent="0" algn="just">
              <a:lnSpc>
                <a:spcPct val="150000"/>
              </a:lnSpc>
              <a:buNone/>
            </a:pPr>
            <a:r>
              <a:rPr lang="uz-Cyrl-UZ" dirty="0" smtClean="0">
                <a:latin typeface="+mn-lt"/>
              </a:rPr>
              <a:t>	Саноатда </a:t>
            </a:r>
            <a:r>
              <a:rPr lang="uz-Cyrl-UZ" dirty="0">
                <a:latin typeface="+mn-lt"/>
              </a:rPr>
              <a:t>кенг тарқалган счётчиклар ва сарф ўлчагичлар ишлаш принципи ва тузилишларига кўра бир қанча группаларга бўлинади (ГОСТ 15528-70).</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4.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228600"/>
            <a:ext cx="609600" cy="609600"/>
          </a:xfrm>
          <a:prstGeom prst="rect">
            <a:avLst/>
          </a:prstGeom>
        </p:spPr>
      </p:pic>
    </p:spTree>
    <p:extLst>
      <p:ext uri="{BB962C8B-B14F-4D97-AF65-F5344CB8AC3E}">
        <p14:creationId xmlns:p14="http://schemas.microsoft.com/office/powerpoint/2010/main" val="3704997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51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Модда миқдорини ўлчайдиган асбоблар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4</a:t>
            </a:fld>
            <a:endParaRPr lang="en-US" dirty="0"/>
          </a:p>
        </p:txBody>
      </p:sp>
      <p:sp>
        <p:nvSpPr>
          <p:cNvPr id="14" name="Rectangle 8"/>
          <p:cNvSpPr>
            <a:spLocks noGrp="1" noChangeArrowheads="1"/>
          </p:cNvSpPr>
          <p:nvPr>
            <p:ph idx="1"/>
          </p:nvPr>
        </p:nvSpPr>
        <p:spPr bwMode="auto">
          <a:xfrm>
            <a:off x="380812" y="949816"/>
            <a:ext cx="10805520" cy="871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Суюқлик </a:t>
            </a:r>
            <a:r>
              <a:rPr lang="uz-Cyrl-UZ" dirty="0">
                <a:latin typeface="+mn-lt"/>
              </a:rPr>
              <a:t>ва газларнинг миқдорини ўлчайдиган счётчиклар қуйидаги асосий группаларга ажратилади:</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graphicFrame>
        <p:nvGraphicFramePr>
          <p:cNvPr id="6" name="Схема 5"/>
          <p:cNvGraphicFramePr/>
          <p:nvPr>
            <p:extLst>
              <p:ext uri="{D42A27DB-BD31-4B8C-83A1-F6EECF244321}">
                <p14:modId xmlns:p14="http://schemas.microsoft.com/office/powerpoint/2010/main" val="3167240628"/>
              </p:ext>
            </p:extLst>
          </p:nvPr>
        </p:nvGraphicFramePr>
        <p:xfrm>
          <a:off x="656823" y="2227093"/>
          <a:ext cx="10122794" cy="37927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14.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7478" y="111617"/>
            <a:ext cx="609600" cy="609600"/>
          </a:xfrm>
          <a:prstGeom prst="rect">
            <a:avLst/>
          </a:prstGeom>
        </p:spPr>
      </p:pic>
    </p:spTree>
    <p:extLst>
      <p:ext uri="{BB962C8B-B14F-4D97-AF65-F5344CB8AC3E}">
        <p14:creationId xmlns:p14="http://schemas.microsoft.com/office/powerpoint/2010/main" val="1701141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6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Модда миқдорини ўлчайдиган асбоблар</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5</a:t>
            </a:fld>
            <a:endParaRPr lang="en-US" dirty="0"/>
          </a:p>
        </p:txBody>
      </p:sp>
      <p:sp>
        <p:nvSpPr>
          <p:cNvPr id="14" name="Rectangle 8"/>
          <p:cNvSpPr>
            <a:spLocks noGrp="1" noChangeArrowheads="1"/>
          </p:cNvSpPr>
          <p:nvPr>
            <p:ph idx="1"/>
          </p:nvPr>
        </p:nvSpPr>
        <p:spPr bwMode="auto">
          <a:xfrm>
            <a:off x="363632" y="723705"/>
            <a:ext cx="1080552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sz="2000" dirty="0">
                <a:latin typeface="+mn-lt"/>
              </a:rPr>
              <a:t>Ишлаб чиқаришда суюқлик, буғ ва газларнинг сарфини улчайдиган асбобларнинг қуйидаги турларидан фойдаланилади</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graphicFrame>
        <p:nvGraphicFramePr>
          <p:cNvPr id="4" name="Схема 3"/>
          <p:cNvGraphicFramePr/>
          <p:nvPr>
            <p:extLst>
              <p:ext uri="{D42A27DB-BD31-4B8C-83A1-F6EECF244321}">
                <p14:modId xmlns:p14="http://schemas.microsoft.com/office/powerpoint/2010/main" val="964504017"/>
              </p:ext>
            </p:extLst>
          </p:nvPr>
        </p:nvGraphicFramePr>
        <p:xfrm>
          <a:off x="346306" y="1545127"/>
          <a:ext cx="10534919" cy="43508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Прямоугольник 6"/>
          <p:cNvSpPr/>
          <p:nvPr/>
        </p:nvSpPr>
        <p:spPr>
          <a:xfrm>
            <a:off x="380812" y="2029280"/>
            <a:ext cx="662912" cy="923330"/>
          </a:xfrm>
          <a:prstGeom prst="rect">
            <a:avLst/>
          </a:prstGeom>
          <a:noFill/>
        </p:spPr>
        <p:txBody>
          <a:bodyPr wrap="square" lIns="91440" tIns="45720" rIns="91440" bIns="45720">
            <a:spAutoFit/>
          </a:bodyPr>
          <a:lstStyle/>
          <a:p>
            <a:pPr lvl="0"/>
            <a:r>
              <a:rPr lang="uz-Cyrl-UZ" sz="5400" b="1" dirty="0" smtClean="0">
                <a:ln w="6600">
                  <a:solidFill>
                    <a:schemeClr val="accent2"/>
                  </a:solidFill>
                  <a:prstDash val="solid"/>
                </a:ln>
                <a:solidFill>
                  <a:srgbClr val="FFFFFF"/>
                </a:solidFill>
                <a:effectLst>
                  <a:outerShdw dist="38100" dir="2700000" algn="tl" rotWithShape="0">
                    <a:schemeClr val="accent2"/>
                  </a:outerShdw>
                </a:effectLst>
              </a:rPr>
              <a:t>1</a:t>
            </a:r>
            <a:endParaRPr lang="ru-RU" sz="54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10" name="Прямоугольник 9"/>
          <p:cNvSpPr/>
          <p:nvPr/>
        </p:nvSpPr>
        <p:spPr>
          <a:xfrm>
            <a:off x="3914840" y="2058663"/>
            <a:ext cx="662912" cy="923330"/>
          </a:xfrm>
          <a:prstGeom prst="rect">
            <a:avLst/>
          </a:prstGeom>
          <a:noFill/>
        </p:spPr>
        <p:txBody>
          <a:bodyPr wrap="square" lIns="91440" tIns="45720" rIns="91440" bIns="45720">
            <a:spAutoFit/>
          </a:bodyPr>
          <a:lstStyle/>
          <a:p>
            <a:pPr lvl="0"/>
            <a:r>
              <a:rPr lang="uz-Cyrl-UZ" sz="5400" b="1" dirty="0" smtClean="0">
                <a:ln w="6600">
                  <a:solidFill>
                    <a:schemeClr val="accent2"/>
                  </a:solidFill>
                  <a:prstDash val="solid"/>
                </a:ln>
                <a:solidFill>
                  <a:srgbClr val="FFFFFF"/>
                </a:solidFill>
                <a:effectLst>
                  <a:outerShdw dist="38100" dir="2700000" algn="tl" rotWithShape="0">
                    <a:schemeClr val="accent2"/>
                  </a:outerShdw>
                </a:effectLst>
              </a:rPr>
              <a:t>2</a:t>
            </a:r>
            <a:endParaRPr lang="ru-RU" sz="54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11" name="Прямоугольник 10"/>
          <p:cNvSpPr/>
          <p:nvPr/>
        </p:nvSpPr>
        <p:spPr>
          <a:xfrm>
            <a:off x="7483301" y="1992910"/>
            <a:ext cx="662912" cy="923330"/>
          </a:xfrm>
          <a:prstGeom prst="rect">
            <a:avLst/>
          </a:prstGeom>
          <a:noFill/>
        </p:spPr>
        <p:txBody>
          <a:bodyPr wrap="square" lIns="91440" tIns="45720" rIns="91440" bIns="45720">
            <a:spAutoFit/>
          </a:bodyPr>
          <a:lstStyle/>
          <a:p>
            <a:pPr lvl="0"/>
            <a:r>
              <a:rPr lang="uz-Cyrl-UZ" sz="5400" b="1" dirty="0" smtClean="0">
                <a:ln w="6600">
                  <a:solidFill>
                    <a:schemeClr val="accent2"/>
                  </a:solidFill>
                  <a:prstDash val="solid"/>
                </a:ln>
                <a:solidFill>
                  <a:srgbClr val="FFFFFF"/>
                </a:solidFill>
                <a:effectLst>
                  <a:outerShdw dist="38100" dir="2700000" algn="tl" rotWithShape="0">
                    <a:schemeClr val="accent2"/>
                  </a:outerShdw>
                </a:effectLst>
              </a:rPr>
              <a:t>3</a:t>
            </a:r>
            <a:endParaRPr lang="ru-RU" sz="54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12" name="Прямоугольник 11"/>
          <p:cNvSpPr/>
          <p:nvPr/>
        </p:nvSpPr>
        <p:spPr>
          <a:xfrm>
            <a:off x="398138" y="3260343"/>
            <a:ext cx="662912" cy="923330"/>
          </a:xfrm>
          <a:prstGeom prst="rect">
            <a:avLst/>
          </a:prstGeom>
          <a:noFill/>
        </p:spPr>
        <p:txBody>
          <a:bodyPr wrap="square" lIns="91440" tIns="45720" rIns="91440" bIns="45720">
            <a:spAutoFit/>
          </a:bodyPr>
          <a:lstStyle/>
          <a:p>
            <a:pPr lvl="0"/>
            <a:r>
              <a:rPr lang="uz-Cyrl-UZ" sz="5400" b="1" dirty="0" smtClean="0">
                <a:ln w="6600">
                  <a:solidFill>
                    <a:schemeClr val="accent2"/>
                  </a:solidFill>
                  <a:prstDash val="solid"/>
                </a:ln>
                <a:solidFill>
                  <a:srgbClr val="FFFFFF"/>
                </a:solidFill>
                <a:effectLst>
                  <a:outerShdw dist="38100" dir="2700000" algn="tl" rotWithShape="0">
                    <a:schemeClr val="accent2"/>
                  </a:outerShdw>
                </a:effectLst>
              </a:rPr>
              <a:t>4</a:t>
            </a:r>
            <a:endParaRPr lang="ru-RU" sz="54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13" name="Прямоугольник 12"/>
          <p:cNvSpPr/>
          <p:nvPr/>
        </p:nvSpPr>
        <p:spPr>
          <a:xfrm>
            <a:off x="3914840" y="3260343"/>
            <a:ext cx="662912" cy="923330"/>
          </a:xfrm>
          <a:prstGeom prst="rect">
            <a:avLst/>
          </a:prstGeom>
          <a:noFill/>
        </p:spPr>
        <p:txBody>
          <a:bodyPr wrap="square" lIns="91440" tIns="45720" rIns="91440" bIns="45720">
            <a:spAutoFit/>
          </a:bodyPr>
          <a:lstStyle/>
          <a:p>
            <a:pPr lvl="0"/>
            <a:r>
              <a:rPr lang="uz-Cyrl-UZ" sz="5400" b="1" dirty="0" smtClean="0">
                <a:ln w="6600">
                  <a:solidFill>
                    <a:schemeClr val="accent2"/>
                  </a:solidFill>
                  <a:prstDash val="solid"/>
                </a:ln>
                <a:solidFill>
                  <a:srgbClr val="FFFFFF"/>
                </a:solidFill>
                <a:effectLst>
                  <a:outerShdw dist="38100" dir="2700000" algn="tl" rotWithShape="0">
                    <a:schemeClr val="accent2"/>
                  </a:outerShdw>
                </a:effectLst>
              </a:rPr>
              <a:t>5</a:t>
            </a:r>
            <a:endParaRPr lang="ru-RU" sz="54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15" name="Прямоугольник 14"/>
          <p:cNvSpPr/>
          <p:nvPr/>
        </p:nvSpPr>
        <p:spPr>
          <a:xfrm>
            <a:off x="7483301" y="3268592"/>
            <a:ext cx="662912" cy="923330"/>
          </a:xfrm>
          <a:prstGeom prst="rect">
            <a:avLst/>
          </a:prstGeom>
          <a:noFill/>
        </p:spPr>
        <p:txBody>
          <a:bodyPr wrap="square" lIns="91440" tIns="45720" rIns="91440" bIns="45720">
            <a:spAutoFit/>
          </a:bodyPr>
          <a:lstStyle/>
          <a:p>
            <a:pPr lvl="0"/>
            <a:r>
              <a:rPr lang="uz-Cyrl-UZ" sz="5400" b="1" dirty="0" smtClean="0">
                <a:ln w="6600">
                  <a:solidFill>
                    <a:schemeClr val="accent2"/>
                  </a:solidFill>
                  <a:prstDash val="solid"/>
                </a:ln>
                <a:solidFill>
                  <a:srgbClr val="FFFFFF"/>
                </a:solidFill>
                <a:effectLst>
                  <a:outerShdw dist="38100" dir="2700000" algn="tl" rotWithShape="0">
                    <a:schemeClr val="accent2"/>
                  </a:outerShdw>
                </a:effectLst>
              </a:rPr>
              <a:t>6</a:t>
            </a:r>
            <a:endParaRPr lang="ru-RU" sz="54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16" name="Прямоугольник 15"/>
          <p:cNvSpPr/>
          <p:nvPr/>
        </p:nvSpPr>
        <p:spPr>
          <a:xfrm>
            <a:off x="2208363" y="4549298"/>
            <a:ext cx="662912" cy="923330"/>
          </a:xfrm>
          <a:prstGeom prst="rect">
            <a:avLst/>
          </a:prstGeom>
          <a:noFill/>
        </p:spPr>
        <p:txBody>
          <a:bodyPr wrap="square" lIns="91440" tIns="45720" rIns="91440" bIns="45720">
            <a:spAutoFit/>
          </a:bodyPr>
          <a:lstStyle/>
          <a:p>
            <a:pPr lvl="0"/>
            <a:r>
              <a:rPr lang="uz-Cyrl-UZ" sz="5400" b="1" dirty="0" smtClean="0">
                <a:ln w="6600">
                  <a:solidFill>
                    <a:schemeClr val="accent2"/>
                  </a:solidFill>
                  <a:prstDash val="solid"/>
                </a:ln>
                <a:solidFill>
                  <a:srgbClr val="FFFFFF"/>
                </a:solidFill>
                <a:effectLst>
                  <a:outerShdw dist="38100" dir="2700000" algn="tl" rotWithShape="0">
                    <a:schemeClr val="accent2"/>
                  </a:outerShdw>
                </a:effectLst>
              </a:rPr>
              <a:t>7</a:t>
            </a:r>
            <a:endParaRPr lang="ru-RU" sz="54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17" name="Прямоугольник 16"/>
          <p:cNvSpPr/>
          <p:nvPr/>
        </p:nvSpPr>
        <p:spPr>
          <a:xfrm>
            <a:off x="5711606" y="4569123"/>
            <a:ext cx="662912" cy="923330"/>
          </a:xfrm>
          <a:prstGeom prst="rect">
            <a:avLst/>
          </a:prstGeom>
          <a:noFill/>
        </p:spPr>
        <p:txBody>
          <a:bodyPr wrap="square" lIns="91440" tIns="45720" rIns="91440" bIns="45720">
            <a:spAutoFit/>
          </a:bodyPr>
          <a:lstStyle/>
          <a:p>
            <a:pPr lvl="0"/>
            <a:r>
              <a:rPr lang="uz-Cyrl-UZ" sz="5400" b="1" dirty="0" smtClean="0">
                <a:ln w="6600">
                  <a:solidFill>
                    <a:schemeClr val="accent2"/>
                  </a:solidFill>
                  <a:prstDash val="solid"/>
                </a:ln>
                <a:solidFill>
                  <a:srgbClr val="FFFFFF"/>
                </a:solidFill>
                <a:effectLst>
                  <a:outerShdw dist="38100" dir="2700000" algn="tl" rotWithShape="0">
                    <a:schemeClr val="accent2"/>
                  </a:outerShdw>
                </a:effectLst>
              </a:rPr>
              <a:t>8</a:t>
            </a:r>
            <a:endParaRPr lang="ru-RU" sz="5400" b="1"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8" name="Прямоугольник 7"/>
          <p:cNvSpPr/>
          <p:nvPr/>
        </p:nvSpPr>
        <p:spPr>
          <a:xfrm>
            <a:off x="346305" y="5710124"/>
            <a:ext cx="10695505" cy="800219"/>
          </a:xfrm>
          <a:prstGeom prst="rect">
            <a:avLst/>
          </a:prstGeom>
        </p:spPr>
        <p:txBody>
          <a:bodyPr wrap="square">
            <a:spAutoFit/>
          </a:bodyPr>
          <a:lstStyle/>
          <a:p>
            <a:pPr indent="450215" algn="just">
              <a:lnSpc>
                <a:spcPct val="115000"/>
              </a:lnSpc>
              <a:spcAft>
                <a:spcPts val="0"/>
              </a:spcAft>
            </a:pPr>
            <a:r>
              <a:rPr lang="uz-Cyrl-UZ" sz="2000" dirty="0">
                <a:ea typeface="Times New Roman" panose="02020603050405020304" pitchFamily="18" charset="0"/>
                <a:cs typeface="Times New Roman" panose="02020603050405020304" pitchFamily="18" charset="0"/>
              </a:rPr>
              <a:t>Ўлчанаётган модданинг турига кўра сарф ўлчагичлар сув, мазут буғ, газ ва ҳоказоларни ўлчагичларга бўлинади.</a:t>
            </a:r>
            <a:endParaRPr lang="ru-RU" sz="2000" dirty="0">
              <a:effectLst/>
              <a:ea typeface="Calibri" panose="020F0502020204030204" pitchFamily="34" charset="0"/>
              <a:cs typeface="Times New Roman" panose="02020603050405020304" pitchFamily="18" charset="0"/>
            </a:endParaRPr>
          </a:p>
        </p:txBody>
      </p:sp>
      <p:pic>
        <p:nvPicPr>
          <p:cNvPr id="6" name="14.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45240" y="228600"/>
            <a:ext cx="609600" cy="609600"/>
          </a:xfrm>
          <a:prstGeom prst="rect">
            <a:avLst/>
          </a:prstGeom>
        </p:spPr>
      </p:pic>
    </p:spTree>
    <p:extLst>
      <p:ext uri="{BB962C8B-B14F-4D97-AF65-F5344CB8AC3E}">
        <p14:creationId xmlns:p14="http://schemas.microsoft.com/office/powerpoint/2010/main" val="2083707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72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6</a:t>
            </a:fld>
            <a:endParaRPr lang="en-US" dirty="0"/>
          </a:p>
        </p:txBody>
      </p:sp>
      <p:sp>
        <p:nvSpPr>
          <p:cNvPr id="14" name="Rectangle 8"/>
          <p:cNvSpPr>
            <a:spLocks noGrp="1" noChangeArrowheads="1"/>
          </p:cNvSpPr>
          <p:nvPr>
            <p:ph idx="1"/>
          </p:nvPr>
        </p:nvSpPr>
        <p:spPr bwMode="auto">
          <a:xfrm>
            <a:off x="380812" y="920994"/>
            <a:ext cx="10805520" cy="3323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sz="2000" dirty="0" smtClean="0">
                <a:latin typeface="+mn-lt"/>
              </a:rPr>
              <a:t>	Суюқлик </a:t>
            </a:r>
            <a:r>
              <a:rPr lang="uz-Cyrl-UZ" sz="2000" dirty="0">
                <a:latin typeface="+mn-lt"/>
              </a:rPr>
              <a:t>ва газлар миқдорини ўлчашга мўлжалланган счётчиклар ўзларининг ишлаш принципига кўра ҳажм, тезлик ва вазн счётчикларига бўлинади. Кўпроқ ҳажм ва тезлик счётчиклари ишлатилади. Газ миқдорини ўлчашда ҳажм счётчикларидан фойдаланилади.</a:t>
            </a:r>
            <a:endParaRPr lang="ru-RU" sz="2000" dirty="0">
              <a:latin typeface="+mn-lt"/>
            </a:endParaRPr>
          </a:p>
          <a:p>
            <a:pPr indent="0" algn="just">
              <a:lnSpc>
                <a:spcPct val="150000"/>
              </a:lnSpc>
              <a:buNone/>
            </a:pPr>
            <a:r>
              <a:rPr lang="uz-Cyrl-UZ" sz="2000" dirty="0" smtClean="0">
                <a:latin typeface="+mn-lt"/>
              </a:rPr>
              <a:t>	Вақт </a:t>
            </a:r>
            <a:r>
              <a:rPr lang="uz-Cyrl-UZ" sz="2000" dirty="0">
                <a:latin typeface="+mn-lt"/>
              </a:rPr>
              <a:t>оралиғи</a:t>
            </a:r>
            <a:r>
              <a:rPr lang="uz-Cyrl-UZ" sz="2000" b="1" i="1" dirty="0">
                <a:latin typeface="+mn-lt"/>
              </a:rPr>
              <a:t> t</a:t>
            </a:r>
            <a:r>
              <a:rPr lang="uz-Cyrl-UZ" sz="2000" b="1" i="1" baseline="-25000" dirty="0">
                <a:latin typeface="+mn-lt"/>
              </a:rPr>
              <a:t>1</a:t>
            </a:r>
            <a:r>
              <a:rPr lang="uz-Cyrl-UZ" sz="2000" dirty="0">
                <a:latin typeface="+mn-lt"/>
              </a:rPr>
              <a:t>—</a:t>
            </a:r>
            <a:r>
              <a:rPr lang="uz-Cyrl-UZ" sz="2000" b="1" i="1" dirty="0">
                <a:latin typeface="+mn-lt"/>
              </a:rPr>
              <a:t>t</a:t>
            </a:r>
            <a:r>
              <a:rPr lang="uz-Cyrl-UZ" sz="2000" b="1" i="1" baseline="-25000" dirty="0">
                <a:latin typeface="+mn-lt"/>
              </a:rPr>
              <a:t>2</a:t>
            </a:r>
            <a:r>
              <a:rPr lang="uz-Cyrl-UZ" sz="2000" dirty="0">
                <a:latin typeface="+mn-lt"/>
              </a:rPr>
              <a:t> даги оқим, масса ва энергия йиғиндисини кўрсатувчи ўлчаш асбоби счётчик деб аталади. Счётчиклар ўз функциясини қуйидаги формулага мувофиқ бажаради:</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801197951"/>
              </p:ext>
            </p:extLst>
          </p:nvPr>
        </p:nvGraphicFramePr>
        <p:xfrm>
          <a:off x="4326545" y="4534268"/>
          <a:ext cx="1769455" cy="1171977"/>
        </p:xfrm>
        <a:graphic>
          <a:graphicData uri="http://schemas.openxmlformats.org/presentationml/2006/ole">
            <mc:AlternateContent xmlns:mc="http://schemas.openxmlformats.org/markup-compatibility/2006">
              <mc:Choice xmlns:v="urn:schemas-microsoft-com:vml" Requires="v">
                <p:oleObj spid="_x0000_s18438" name="Формула" r:id="rId5" imgW="736280" imgH="495085" progId="Equation.3">
                  <p:embed/>
                </p:oleObj>
              </mc:Choice>
              <mc:Fallback>
                <p:oleObj name="Формула" r:id="rId5" imgW="736280" imgH="495085"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26545" y="4534268"/>
                        <a:ext cx="1769455" cy="1171977"/>
                      </a:xfrm>
                      <a:prstGeom prst="rect">
                        <a:avLst/>
                      </a:prstGeom>
                      <a:noFill/>
                    </p:spPr>
                  </p:pic>
                </p:oleObj>
              </mc:Fallback>
            </mc:AlternateContent>
          </a:graphicData>
        </a:graphic>
      </p:graphicFrame>
      <p:sp>
        <p:nvSpPr>
          <p:cNvPr id="7" name="Прямоугольник 6"/>
          <p:cNvSpPr/>
          <p:nvPr/>
        </p:nvSpPr>
        <p:spPr>
          <a:xfrm>
            <a:off x="380812" y="5995532"/>
            <a:ext cx="10805520" cy="707886"/>
          </a:xfrm>
          <a:prstGeom prst="rect">
            <a:avLst/>
          </a:prstGeom>
        </p:spPr>
        <p:txBody>
          <a:bodyPr wrap="square">
            <a:spAutoFit/>
          </a:bodyPr>
          <a:lstStyle/>
          <a:p>
            <a:r>
              <a:rPr lang="uz-Cyrl-UZ" sz="2000" dirty="0">
                <a:ea typeface="Times New Roman" panose="02020603050405020304" pitchFamily="18" charset="0"/>
              </a:rPr>
              <a:t>бу ерда</a:t>
            </a:r>
            <a:r>
              <a:rPr lang="uz-Cyrl-UZ" sz="2000" b="1" i="1" dirty="0">
                <a:ea typeface="Times New Roman" panose="02020603050405020304" pitchFamily="18" charset="0"/>
              </a:rPr>
              <a:t> Q —</a:t>
            </a:r>
            <a:r>
              <a:rPr lang="uz-Cyrl-UZ" sz="2000" dirty="0">
                <a:ea typeface="Times New Roman" panose="02020603050405020304" pitchFamily="18" charset="0"/>
              </a:rPr>
              <a:t> вақт оралиғида сарфланадиган модда миқдори;</a:t>
            </a:r>
            <a:r>
              <a:rPr lang="uz-Cyrl-UZ" sz="2000" b="1" i="1" dirty="0">
                <a:ea typeface="Times New Roman" panose="02020603050405020304" pitchFamily="18" charset="0"/>
              </a:rPr>
              <a:t> g</a:t>
            </a:r>
            <a:r>
              <a:rPr lang="uz-Cyrl-UZ" sz="2000" dirty="0">
                <a:ea typeface="Times New Roman" panose="02020603050405020304" pitchFamily="18" charset="0"/>
              </a:rPr>
              <a:t> — вақт бирлиги ичида модда ёки энергия сарфи</a:t>
            </a:r>
            <a:endParaRPr lang="ru-RU" sz="2000" dirty="0"/>
          </a:p>
        </p:txBody>
      </p:sp>
      <p:pic>
        <p:nvPicPr>
          <p:cNvPr id="8" name="14.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7478" y="198118"/>
            <a:ext cx="609600" cy="609600"/>
          </a:xfrm>
          <a:prstGeom prst="rect">
            <a:avLst/>
          </a:prstGeom>
        </p:spPr>
      </p:pic>
    </p:spTree>
    <p:extLst>
      <p:ext uri="{BB962C8B-B14F-4D97-AF65-F5344CB8AC3E}">
        <p14:creationId xmlns:p14="http://schemas.microsoft.com/office/powerpoint/2010/main" val="678946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768"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7</a:t>
            </a:fld>
            <a:endParaRPr lang="en-US" dirty="0"/>
          </a:p>
        </p:txBody>
      </p:sp>
      <p:sp>
        <p:nvSpPr>
          <p:cNvPr id="14" name="Rectangle 8"/>
          <p:cNvSpPr>
            <a:spLocks noGrp="1" noChangeArrowheads="1"/>
          </p:cNvSpPr>
          <p:nvPr>
            <p:ph idx="1"/>
          </p:nvPr>
        </p:nvSpPr>
        <p:spPr bwMode="auto">
          <a:xfrm>
            <a:off x="380812" y="875277"/>
            <a:ext cx="1080552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sz="2000" dirty="0" smtClean="0">
                <a:latin typeface="+mn-lt"/>
              </a:rPr>
              <a:t>	Ҳажм </a:t>
            </a:r>
            <a:r>
              <a:rPr lang="uz-Cyrl-UZ" sz="2000" dirty="0">
                <a:latin typeface="+mn-lt"/>
              </a:rPr>
              <a:t>счётчиклари модда миқдорини ҳажм бўйича, тезлик счётчиклари эса оқим тезлиги бўйича ўлчайди. Иккала счёт­чик ҳам модданинг асбоб ишлаб турган вақтда ундан ўтган умумий миқдорини кўрсатэди. Маълум вақт оралиғидаги мод­да миқдорини аниқлаш учун олинган даврнинг бошланиши ва охиридаги счётчик кўрсатишини белгилаш керак. Счётчик кўрсатишларининг фарқи шу давр ичида асбобдан ўтган модда миқдорига тенг бўлади.</a:t>
            </a:r>
            <a:endParaRPr lang="ru-RU" sz="2000" dirty="0">
              <a:latin typeface="+mn-lt"/>
            </a:endParaRPr>
          </a:p>
          <a:p>
            <a:pPr indent="0" algn="just">
              <a:lnSpc>
                <a:spcPct val="150000"/>
              </a:lnSpc>
              <a:buNone/>
            </a:pPr>
            <a:r>
              <a:rPr lang="uz-Cyrl-UZ" sz="2000" dirty="0" smtClean="0">
                <a:latin typeface="+mn-lt"/>
              </a:rPr>
              <a:t>	Ҳажм </a:t>
            </a:r>
            <a:r>
              <a:rPr lang="uz-Cyrl-UZ" sz="2000" dirty="0">
                <a:latin typeface="+mn-lt"/>
              </a:rPr>
              <a:t>счётчикларининг ишлаш принципи суюқлик ёки газ оқими муайян миқдорга—порция (доза) ларга бўлиниб сарфланиши ва бу порциялар сонини ҳисоблаш йўли билан сарфланаётган модда миқдорини аниқлашга асосланади</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pic>
        <p:nvPicPr>
          <p:cNvPr id="6" name="14.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11617"/>
            <a:ext cx="609600" cy="609600"/>
          </a:xfrm>
          <a:prstGeom prst="rect">
            <a:avLst/>
          </a:prstGeom>
        </p:spPr>
      </p:pic>
    </p:spTree>
    <p:extLst>
      <p:ext uri="{BB962C8B-B14F-4D97-AF65-F5344CB8AC3E}">
        <p14:creationId xmlns:p14="http://schemas.microsoft.com/office/powerpoint/2010/main" val="1371604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45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8</a:t>
            </a:fld>
            <a:endParaRPr lang="en-US" dirty="0"/>
          </a:p>
        </p:txBody>
      </p:sp>
      <p:sp>
        <p:nvSpPr>
          <p:cNvPr id="14" name="Rectangle 8"/>
          <p:cNvSpPr>
            <a:spLocks noGrp="1" noChangeArrowheads="1"/>
          </p:cNvSpPr>
          <p:nvPr>
            <p:ph idx="1"/>
          </p:nvPr>
        </p:nvSpPr>
        <p:spPr bwMode="auto">
          <a:xfrm>
            <a:off x="195281" y="1081768"/>
            <a:ext cx="10805520" cy="4708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sz="2000" dirty="0" smtClean="0">
                <a:latin typeface="+mn-lt"/>
              </a:rPr>
              <a:t>	Сарфланаётган </a:t>
            </a:r>
            <a:r>
              <a:rPr lang="uz-Cyrl-UZ" sz="2000" dirty="0">
                <a:latin typeface="+mn-lt"/>
              </a:rPr>
              <a:t>порциялар сони йиғиндиси ҳисоблаш механизми ёрдамида аниқланади. Ҳажм счётчиклари асосан тоза, механик аралашмаларсиз бўлган суюқлик ва газлар миқдорини ўлчашга мўлжалланган. Уларнинг асосий афзалликлари ўлчаш хатолигининг кичиклиги ва ўлчаш диапазонининг катталигидир.</a:t>
            </a:r>
            <a:endParaRPr lang="ru-RU" sz="2000" dirty="0">
              <a:latin typeface="+mn-lt"/>
            </a:endParaRPr>
          </a:p>
          <a:p>
            <a:pPr indent="0" algn="just">
              <a:lnSpc>
                <a:spcPct val="150000"/>
              </a:lnSpc>
              <a:buNone/>
            </a:pPr>
            <a:r>
              <a:rPr lang="uz-Cyrl-UZ" sz="2000" dirty="0" smtClean="0">
                <a:latin typeface="+mn-lt"/>
              </a:rPr>
              <a:t>	Тузилишига </a:t>
            </a:r>
            <a:r>
              <a:rPr lang="uz-Cyrl-UZ" sz="2000" dirty="0">
                <a:latin typeface="+mn-lt"/>
              </a:rPr>
              <a:t>кўра ҳажм счётчиклари овалсимон шестерняли, ротацион, поршенли, диафрагмали, барабанли ва бошқа хил турларга бўлинади.</a:t>
            </a:r>
            <a:endParaRPr lang="ru-RU" sz="2000" dirty="0">
              <a:latin typeface="+mn-lt"/>
            </a:endParaRPr>
          </a:p>
          <a:p>
            <a:pPr indent="0" algn="just">
              <a:lnSpc>
                <a:spcPct val="150000"/>
              </a:lnSpc>
              <a:buNone/>
            </a:pPr>
            <a:r>
              <a:rPr lang="uz-Cyrl-UZ" sz="2000" dirty="0" smtClean="0">
                <a:latin typeface="+mn-lt"/>
              </a:rPr>
              <a:t>	Суюқ </a:t>
            </a:r>
            <a:r>
              <a:rPr lang="uz-Cyrl-UZ" sz="2000" dirty="0">
                <a:latin typeface="+mn-lt"/>
              </a:rPr>
              <a:t>моддалар миқдорини ўлчаш учун овалсимон шестер­няли ва поршенли счётчиклар кенг қўлланилади. 14.1-расмда овалсимон шестерняли счётчикнинг принципиал схемаси кўрсатилган.</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pic>
        <p:nvPicPr>
          <p:cNvPr id="6" name="14.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20503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34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9</a:t>
            </a:fld>
            <a:endParaRPr lang="en-US" dirty="0"/>
          </a:p>
        </p:txBody>
      </p:sp>
      <p:sp>
        <p:nvSpPr>
          <p:cNvPr id="14" name="Rectangle 8"/>
          <p:cNvSpPr>
            <a:spLocks noGrp="1" noChangeArrowheads="1"/>
          </p:cNvSpPr>
          <p:nvPr>
            <p:ph idx="1"/>
          </p:nvPr>
        </p:nvSpPr>
        <p:spPr bwMode="auto">
          <a:xfrm>
            <a:off x="288046" y="904099"/>
            <a:ext cx="10805520" cy="1338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smtClean="0">
                <a:latin typeface="+mn-lt"/>
              </a:rPr>
              <a:t>	Шестернялар </a:t>
            </a:r>
            <a:r>
              <a:rPr lang="uz-Cyrl-UZ" dirty="0">
                <a:latin typeface="+mn-lt"/>
              </a:rPr>
              <a:t>оқимининг киришига кўра бир-бирини кетма- кет ҳаракатга келтиради. Улар айланганда шестерня овали ва ўлчаш камераси девори билан чекланган суюқликнинг муайян</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pic>
        <p:nvPicPr>
          <p:cNvPr id="8" name="Рисунок 7"/>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a:off x="2624280" y="2056130"/>
            <a:ext cx="6133051" cy="3658870"/>
          </a:xfrm>
          <a:prstGeom prst="rect">
            <a:avLst/>
          </a:prstGeom>
          <a:noFill/>
          <a:ln>
            <a:noFill/>
          </a:ln>
        </p:spPr>
      </p:pic>
      <p:sp>
        <p:nvSpPr>
          <p:cNvPr id="6" name="Прямоугольник 5"/>
          <p:cNvSpPr/>
          <p:nvPr/>
        </p:nvSpPr>
        <p:spPr>
          <a:xfrm>
            <a:off x="2669325" y="5987534"/>
            <a:ext cx="6088006" cy="707886"/>
          </a:xfrm>
          <a:prstGeom prst="rect">
            <a:avLst/>
          </a:prstGeom>
        </p:spPr>
        <p:txBody>
          <a:bodyPr wrap="square">
            <a:spAutoFit/>
          </a:bodyPr>
          <a:lstStyle/>
          <a:p>
            <a:pPr algn="ctr"/>
            <a:r>
              <a:rPr lang="ru-RU" dirty="0"/>
              <a:t>14.1-расм. </a:t>
            </a:r>
            <a:r>
              <a:rPr lang="ru-RU" sz="2000" dirty="0" err="1" smtClean="0">
                <a:ea typeface="Times New Roman" panose="02020603050405020304" pitchFamily="18" charset="0"/>
              </a:rPr>
              <a:t>Овалсимон</a:t>
            </a:r>
            <a:r>
              <a:rPr lang="ru-RU" sz="2000" dirty="0" smtClean="0">
                <a:ea typeface="Times New Roman" panose="02020603050405020304" pitchFamily="18" charset="0"/>
              </a:rPr>
              <a:t> </a:t>
            </a:r>
            <a:r>
              <a:rPr lang="ru-RU" sz="2000" dirty="0" err="1">
                <a:ea typeface="Times New Roman" panose="02020603050405020304" pitchFamily="18" charset="0"/>
              </a:rPr>
              <a:t>шестернялн</a:t>
            </a:r>
            <a:r>
              <a:rPr lang="ru-RU" sz="2000" dirty="0">
                <a:ea typeface="Times New Roman" panose="02020603050405020304" pitchFamily="18" charset="0"/>
              </a:rPr>
              <a:t> счётчик </a:t>
            </a:r>
            <a:r>
              <a:rPr lang="ru-RU" sz="2000" dirty="0" err="1">
                <a:ea typeface="Times New Roman" panose="02020603050405020304" pitchFamily="18" charset="0"/>
              </a:rPr>
              <a:t>схемаси</a:t>
            </a:r>
            <a:endParaRPr lang="ru-RU" sz="2000" dirty="0"/>
          </a:p>
        </p:txBody>
      </p:sp>
      <p:pic>
        <p:nvPicPr>
          <p:cNvPr id="7" name="14.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45240" y="152401"/>
            <a:ext cx="609600" cy="609600"/>
          </a:xfrm>
          <a:prstGeom prst="rect">
            <a:avLst/>
          </a:prstGeom>
        </p:spPr>
      </p:pic>
    </p:spTree>
    <p:extLst>
      <p:ext uri="{BB962C8B-B14F-4D97-AF65-F5344CB8AC3E}">
        <p14:creationId xmlns:p14="http://schemas.microsoft.com/office/powerpoint/2010/main" val="1023083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79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10</a:t>
            </a:fld>
            <a:endParaRPr lang="en-US" dirty="0"/>
          </a:p>
        </p:txBody>
      </p:sp>
      <p:sp>
        <p:nvSpPr>
          <p:cNvPr id="14" name="Rectangle 8"/>
          <p:cNvSpPr>
            <a:spLocks noGrp="1" noChangeArrowheads="1"/>
          </p:cNvSpPr>
          <p:nvPr>
            <p:ph idx="1"/>
          </p:nvPr>
        </p:nvSpPr>
        <p:spPr bwMode="auto">
          <a:xfrm>
            <a:off x="248290" y="1073856"/>
            <a:ext cx="10805520" cy="2949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dirty="0"/>
              <a:t>ҳажми чиқариб юборилади. Шестернянинг бир марта тўлиқ айланишида счётчик ўлчов камерасининг ҳажми йиғиндисига тенг бўлган тўртта маълум ҳажмдаги суюқлик оқиб ўтади. Счётчикдан ўтган</a:t>
            </a:r>
            <a:r>
              <a:rPr lang="uz-Cyrl-UZ" u="sng" dirty="0"/>
              <a:t> </a:t>
            </a:r>
            <a:r>
              <a:rPr lang="uz-Cyrl-UZ" dirty="0"/>
              <a:t>суюқлик миқдори шестерняларнинг айланишлар сонига кўра аниқланади 1 ҳолатда (14.1- расм) суюқлик ўнг шестерняни соат стрелкаси ҳаракати йўналишида айлантиради, ўнг шестерня эса ўз навбатида чап шестерняни соат стрелкаси ҳаракати йўналишига қарши айлантиради. Бу ҳолатда ўнг шестерня суюқликнинг I қисмини чиқариб ташлайди. </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pic>
        <p:nvPicPr>
          <p:cNvPr id="6" name="14.10">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4077481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58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11</a:t>
            </a:fld>
            <a:endParaRPr lang="en-US" dirty="0"/>
          </a:p>
        </p:txBody>
      </p:sp>
      <p:sp>
        <p:nvSpPr>
          <p:cNvPr id="14" name="Rectangle 8"/>
          <p:cNvSpPr>
            <a:spLocks noGrp="1" noChangeArrowheads="1"/>
          </p:cNvSpPr>
          <p:nvPr>
            <p:ph idx="1"/>
          </p:nvPr>
        </p:nvSpPr>
        <p:spPr bwMode="auto">
          <a:xfrm>
            <a:off x="288047" y="721217"/>
            <a:ext cx="10805520" cy="6036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uz-Cyrl-UZ" sz="2000" dirty="0" smtClean="0">
                <a:latin typeface="+mn-lt"/>
              </a:rPr>
              <a:t>	II </a:t>
            </a:r>
            <a:r>
              <a:rPr lang="uz-Cyrl-UZ" sz="2000" dirty="0">
                <a:latin typeface="+mn-lt"/>
              </a:rPr>
              <a:t>ҳолатда чап шестерня суюқликнинг янги 2-қисмини чиқаради, ўнг шестерня эса аввал чиқарилган 1-ҳажми счётчикнинг чиқмшига узатади. Иш пайтида айлантирувчи момент иккала шестерняга ҳам таъсир қилади. III ҳолатда чап шестерня етакловчи бўлиб, суюқликнинг 2-ҳажмини чиқаради. IV ҳолатда ўнг шестерня 3-ҳажмни чиқаришни тамомлайди, чап шестер­ня эса 2-ҳажмни счётчикка киритади. V ҳолатда 3-сиғим батамом чиқарилади, иккала шестерня ҳам ярим айланишни бажариб, ўнг шестерня яна етакловчи бўлиб қолади. Шестернялар айланишининг иккинчи ярми юқоридагидек ўтади. Суюқликнинг ҳажми шестернялар айланишига мос.</a:t>
            </a:r>
            <a:endParaRPr lang="ru-RU" sz="2000" dirty="0">
              <a:latin typeface="+mn-lt"/>
            </a:endParaRPr>
          </a:p>
          <a:p>
            <a:pPr indent="0" algn="just">
              <a:lnSpc>
                <a:spcPct val="150000"/>
              </a:lnSpc>
              <a:buNone/>
            </a:pPr>
            <a:r>
              <a:rPr lang="uz-Cyrl-UZ" sz="2000" dirty="0" smtClean="0">
                <a:latin typeface="+mn-lt"/>
              </a:rPr>
              <a:t>	Овалсимон </a:t>
            </a:r>
            <a:r>
              <a:rPr lang="uz-Cyrl-UZ" sz="2000" dirty="0">
                <a:latin typeface="+mn-lt"/>
              </a:rPr>
              <a:t>шестерняли суюқлик счётчиклари 0,8 ... 36 м</a:t>
            </a:r>
            <a:r>
              <a:rPr lang="uz-Cyrl-UZ" sz="2000" baseline="30000" dirty="0">
                <a:latin typeface="+mn-lt"/>
              </a:rPr>
              <a:t>3</a:t>
            </a:r>
            <a:r>
              <a:rPr lang="uz-Cyrl-UZ" sz="2000" dirty="0">
                <a:latin typeface="+mn-lt"/>
              </a:rPr>
              <a:t>/соат диапазондаги ўлчашларни таъминлайди. Шартли ўтиш диаметрлари 15 . . . 80 мм, асбобнинг хатоси ±0,5%, иш босими 1,57 МПа («16 кгк/см</a:t>
            </a:r>
            <a:r>
              <a:rPr lang="uz-Cyrl-UZ" sz="2000" baseline="30000" dirty="0">
                <a:latin typeface="+mn-lt"/>
              </a:rPr>
              <a:t>2</a:t>
            </a:r>
            <a:r>
              <a:rPr lang="uz-Cyrl-UZ" sz="2000" dirty="0">
                <a:latin typeface="+mn-lt"/>
              </a:rPr>
              <a:t>). Счётчик ўрнатилишидаги босимнинг йўқотилиши тахминан 0,02 МПа (0,2 кгк/см</a:t>
            </a:r>
            <a:r>
              <a:rPr lang="uz-Cyrl-UZ" sz="2000" baseline="30000" dirty="0">
                <a:latin typeface="+mn-lt"/>
              </a:rPr>
              <a:t>2</a:t>
            </a:r>
            <a:r>
              <a:rPr lang="uz-Cyrl-UZ" sz="2000" dirty="0">
                <a:latin typeface="+mn-lt"/>
              </a:rPr>
              <a:t>)</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pic>
        <p:nvPicPr>
          <p:cNvPr id="6" name="14.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2969383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90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12</a:t>
            </a:fld>
            <a:endParaRPr lang="en-US" dirty="0"/>
          </a:p>
        </p:txBody>
      </p:sp>
      <p:sp>
        <p:nvSpPr>
          <p:cNvPr id="14" name="Rectangle 8"/>
          <p:cNvSpPr>
            <a:spLocks noGrp="1" noChangeArrowheads="1"/>
          </p:cNvSpPr>
          <p:nvPr>
            <p:ph idx="1"/>
          </p:nvPr>
        </p:nvSpPr>
        <p:spPr bwMode="auto">
          <a:xfrm>
            <a:off x="274794" y="587006"/>
            <a:ext cx="10805520"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sz="2000" dirty="0" smtClean="0">
                <a:latin typeface="+mn-lt"/>
              </a:rPr>
              <a:t>	Газсимон </a:t>
            </a:r>
            <a:r>
              <a:rPr lang="uz-Cyrl-UZ" sz="2000" dirty="0">
                <a:latin typeface="+mn-lt"/>
              </a:rPr>
              <a:t>моддалар миқдорини ўлчаш учун диафрагмали, ротацион ва барабанли счётчиклар кенг қўлланилади. 14.2-расмда ГКФ типидаги диафрагмали счётчик схемаси кўрсатилган.</a:t>
            </a:r>
            <a:endParaRPr lang="ru-RU" sz="2000" dirty="0">
              <a:latin typeface="+mn-lt"/>
            </a:endParaRPr>
          </a:p>
          <a:p>
            <a:pPr indent="0" algn="just">
              <a:buNone/>
            </a:pPr>
            <a:r>
              <a:rPr lang="uz-Cyrl-UZ" sz="2000" dirty="0" smtClean="0">
                <a:latin typeface="+mn-lt"/>
              </a:rPr>
              <a:t>	</a:t>
            </a:r>
          </a:p>
          <a:p>
            <a:pPr indent="0" algn="just">
              <a:buNone/>
            </a:pPr>
            <a:r>
              <a:rPr lang="uz-Cyrl-UZ" sz="2000" dirty="0">
                <a:latin typeface="+mn-lt"/>
              </a:rPr>
              <a:t>	</a:t>
            </a:r>
            <a:r>
              <a:rPr lang="uz-Cyrl-UZ" sz="2000" dirty="0" smtClean="0">
                <a:latin typeface="+mn-lt"/>
              </a:rPr>
              <a:t>Диафрагма </a:t>
            </a:r>
            <a:r>
              <a:rPr lang="uz-Cyrl-UZ" sz="2000" dirty="0">
                <a:latin typeface="+mn-lt"/>
              </a:rPr>
              <a:t>1 билан бўлинган счётчикнинг икки камераси (I ва II) маълум цикл бўйича газга тўлиб ва бўшаб туради</a:t>
            </a:r>
            <a:r>
              <a:rPr lang="uz-Cyrl-UZ" sz="2000" dirty="0" smtClean="0">
                <a:latin typeface="+mn-lt"/>
              </a:rPr>
              <a:t>.</a:t>
            </a:r>
          </a:p>
          <a:p>
            <a:pPr indent="0" algn="just">
              <a:buNone/>
            </a:pPr>
            <a:r>
              <a:rPr lang="uz-Cyrl-UZ" sz="2000" dirty="0" smtClean="0">
                <a:latin typeface="+mn-lt"/>
              </a:rPr>
              <a:t>	</a:t>
            </a:r>
          </a:p>
          <a:p>
            <a:pPr indent="0" algn="just">
              <a:buNone/>
            </a:pPr>
            <a:r>
              <a:rPr lang="uz-Cyrl-UZ" sz="2000" dirty="0" smtClean="0">
                <a:latin typeface="+mn-lt"/>
              </a:rPr>
              <a:t>	Бу </a:t>
            </a:r>
            <a:r>
              <a:rPr lang="uz-Cyrl-UZ" sz="2000" dirty="0">
                <a:latin typeface="+mn-lt"/>
              </a:rPr>
              <a:t>камералар ричаг</a:t>
            </a:r>
            <a:r>
              <a:rPr lang="uz-Cyrl-UZ" sz="2000" i="1" dirty="0">
                <a:latin typeface="+mn-lt"/>
              </a:rPr>
              <a:t> 6</a:t>
            </a:r>
            <a:r>
              <a:rPr lang="uz-Cyrl-UZ" sz="2000" dirty="0">
                <a:latin typeface="+mn-lt"/>
              </a:rPr>
              <a:t> орқали клапанлар</a:t>
            </a:r>
            <a:r>
              <a:rPr lang="uz-Cyrl-UZ" sz="2000" i="1" dirty="0">
                <a:latin typeface="+mn-lt"/>
              </a:rPr>
              <a:t> 3—4</a:t>
            </a:r>
            <a:r>
              <a:rPr lang="uz-Cyrl-UZ" sz="2000" dirty="0">
                <a:latin typeface="+mn-lt"/>
              </a:rPr>
              <a:t> билан боғланган бўлиб, юқориги клапанлар беркилганда газ </a:t>
            </a:r>
            <a:r>
              <a:rPr lang="uz-Cyrl-UZ" sz="2000" i="1" dirty="0">
                <a:latin typeface="+mn-lt"/>
              </a:rPr>
              <a:t>I</a:t>
            </a:r>
            <a:r>
              <a:rPr lang="uz-Cyrl-UZ" sz="2000" dirty="0">
                <a:latin typeface="+mn-lt"/>
              </a:rPr>
              <a:t> камерага, пастки клапанлар беркилганда </a:t>
            </a:r>
            <a:r>
              <a:rPr lang="uz-Cyrl-UZ" sz="2000" i="1" dirty="0">
                <a:latin typeface="+mn-lt"/>
              </a:rPr>
              <a:t>II</a:t>
            </a:r>
            <a:r>
              <a:rPr lang="uz-Cyrl-UZ" sz="2000" dirty="0">
                <a:latin typeface="+mn-lt"/>
              </a:rPr>
              <a:t> камерага ўтади. Газ </a:t>
            </a:r>
            <a:r>
              <a:rPr lang="uz-Cyrl-UZ" sz="2000" i="1" dirty="0">
                <a:latin typeface="+mn-lt"/>
              </a:rPr>
              <a:t>I</a:t>
            </a:r>
            <a:r>
              <a:rPr lang="uz-Cyrl-UZ" sz="2000" dirty="0">
                <a:latin typeface="+mn-lt"/>
              </a:rPr>
              <a:t> камерага кирганда унинг босим кучи диафрагмани ўнг томонга суради, </a:t>
            </a:r>
            <a:r>
              <a:rPr lang="uz-Cyrl-UZ" sz="2000" i="1" dirty="0">
                <a:latin typeface="+mn-lt"/>
              </a:rPr>
              <a:t>II</a:t>
            </a:r>
            <a:r>
              <a:rPr lang="uz-Cyrl-UZ" sz="2000" dirty="0">
                <a:latin typeface="+mn-lt"/>
              </a:rPr>
              <a:t> камера торая бошлайди ва ундаги газ миқдори бир порция бўлиб, тешик</a:t>
            </a:r>
            <a:r>
              <a:rPr lang="uz-Cyrl-UZ" sz="2000" i="1" dirty="0">
                <a:latin typeface="+mn-lt"/>
              </a:rPr>
              <a:t> 5</a:t>
            </a:r>
            <a:r>
              <a:rPr lang="uz-Cyrl-UZ" sz="2000" dirty="0">
                <a:latin typeface="+mn-lt"/>
              </a:rPr>
              <a:t> орқали сарфга ўтади. Диафрагма ўнгга сурилиб маълум оралиққа келганда, ричаг</a:t>
            </a:r>
            <a:r>
              <a:rPr lang="uz-Cyrl-UZ" sz="2000" i="1" dirty="0">
                <a:latin typeface="+mn-lt"/>
              </a:rPr>
              <a:t> 6</a:t>
            </a:r>
            <a:r>
              <a:rPr lang="uz-Cyrl-UZ" sz="2000" dirty="0">
                <a:latin typeface="+mn-lt"/>
              </a:rPr>
              <a:t> пастки клапанларни беркитади. Энди газ </a:t>
            </a:r>
            <a:r>
              <a:rPr lang="uz-Cyrl-UZ" sz="2000" i="1" dirty="0">
                <a:latin typeface="+mn-lt"/>
              </a:rPr>
              <a:t>II</a:t>
            </a:r>
            <a:r>
              <a:rPr lang="uz-Cyrl-UZ" sz="2000" dirty="0">
                <a:latin typeface="+mn-lt"/>
              </a:rPr>
              <a:t> камерага йиғилади ва диафрагмани чапга суриб</a:t>
            </a:r>
            <a:r>
              <a:rPr lang="uz-Cyrl-UZ" sz="2000" i="1" dirty="0">
                <a:latin typeface="+mn-lt"/>
              </a:rPr>
              <a:t> I</a:t>
            </a:r>
            <a:r>
              <a:rPr lang="uz-Cyrl-UZ" sz="2000" dirty="0">
                <a:latin typeface="+mn-lt"/>
              </a:rPr>
              <a:t> камерадаги газни тешик</a:t>
            </a:r>
            <a:r>
              <a:rPr lang="uz-Cyrl-UZ" sz="2000" i="1" dirty="0">
                <a:latin typeface="+mn-lt"/>
              </a:rPr>
              <a:t> 5</a:t>
            </a:r>
            <a:r>
              <a:rPr lang="uz-Cyrl-UZ" sz="2000" dirty="0">
                <a:latin typeface="+mn-lt"/>
              </a:rPr>
              <a:t> орқали сарфга чиқаради. Диафрагма маълум оралиққа сурилганда ричаг</a:t>
            </a:r>
            <a:r>
              <a:rPr lang="uz-Cyrl-UZ" sz="2000" i="1" dirty="0">
                <a:latin typeface="+mn-lt"/>
              </a:rPr>
              <a:t> 6</a:t>
            </a:r>
            <a:r>
              <a:rPr lang="uz-Cyrl-UZ" sz="2000" dirty="0">
                <a:latin typeface="+mn-lt"/>
              </a:rPr>
              <a:t> энди юқориги клапанларни ёпади, газ </a:t>
            </a:r>
            <a:r>
              <a:rPr lang="uz-Cyrl-UZ" sz="2000" i="1" dirty="0">
                <a:latin typeface="+mn-lt"/>
              </a:rPr>
              <a:t>I</a:t>
            </a:r>
            <a:r>
              <a:rPr lang="uz-Cyrl-UZ" sz="2000" dirty="0">
                <a:latin typeface="+mn-lt"/>
              </a:rPr>
              <a:t> камерага йиғилади. Шундай қилиб, камералардан тенг миқдордаги газ порциялари маълум цикл бўйича сарфга чиқиб туради. Ричагнинг ҳар бир циклдаги ҳаракати счётчик 7 циферблатининг шкаласида ҳисобланиб туради</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pic>
        <p:nvPicPr>
          <p:cNvPr id="6" name="14.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302576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90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13</a:t>
            </a:fld>
            <a:endParaRPr lang="en-US" dirty="0"/>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pic>
        <p:nvPicPr>
          <p:cNvPr id="9" name="Рисунок 8"/>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a:off x="2276999" y="904099"/>
            <a:ext cx="6641714" cy="5560696"/>
          </a:xfrm>
          <a:prstGeom prst="rect">
            <a:avLst/>
          </a:prstGeom>
          <a:noFill/>
          <a:ln>
            <a:noFill/>
          </a:ln>
        </p:spPr>
      </p:pic>
      <p:pic>
        <p:nvPicPr>
          <p:cNvPr id="6" name="14.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45240" y="152401"/>
            <a:ext cx="609600" cy="609600"/>
          </a:xfrm>
          <a:prstGeom prst="rect">
            <a:avLst/>
          </a:prstGeom>
        </p:spPr>
      </p:pic>
    </p:spTree>
    <p:extLst>
      <p:ext uri="{BB962C8B-B14F-4D97-AF65-F5344CB8AC3E}">
        <p14:creationId xmlns:p14="http://schemas.microsoft.com/office/powerpoint/2010/main" val="1773888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97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14</a:t>
            </a:fld>
            <a:endParaRPr lang="en-US" dirty="0"/>
          </a:p>
        </p:txBody>
      </p:sp>
      <p:sp>
        <p:nvSpPr>
          <p:cNvPr id="14" name="Rectangle 8"/>
          <p:cNvSpPr>
            <a:spLocks noGrp="1" noChangeArrowheads="1"/>
          </p:cNvSpPr>
          <p:nvPr>
            <p:ph idx="1"/>
          </p:nvPr>
        </p:nvSpPr>
        <p:spPr bwMode="auto">
          <a:xfrm>
            <a:off x="261542" y="904099"/>
            <a:ext cx="10805520" cy="4478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sz="2000" dirty="0" smtClean="0">
                <a:latin typeface="+mn-lt"/>
              </a:rPr>
              <a:t>	Ротацион </a:t>
            </a:r>
            <a:r>
              <a:rPr lang="uz-Cyrl-UZ" sz="2000" dirty="0">
                <a:latin typeface="+mn-lt"/>
              </a:rPr>
              <a:t>счётчик (14.3-расм) кўп миқдордаги газ ҳажмини ўлчашга мўлжалланган. Бу асбобда ўлчов</a:t>
            </a:r>
            <a:r>
              <a:rPr lang="uz-Cyrl-UZ" sz="2000" i="1" dirty="0">
                <a:latin typeface="+mn-lt"/>
              </a:rPr>
              <a:t> 8</a:t>
            </a:r>
            <a:r>
              <a:rPr lang="uz-Cyrl-UZ" sz="2000" dirty="0">
                <a:latin typeface="+mn-lt"/>
              </a:rPr>
              <a:t> рақами кўринишидаги иккита ротор 1 ёрдамида бажарилади. Бу роторлар ғилоф</a:t>
            </a:r>
            <a:r>
              <a:rPr lang="uz-Cyrl-UZ" sz="2000" i="1" dirty="0">
                <a:latin typeface="+mn-lt"/>
              </a:rPr>
              <a:t> 2</a:t>
            </a:r>
            <a:r>
              <a:rPr lang="uz-Cyrl-UZ" sz="2000" dirty="0">
                <a:latin typeface="+mn-lt"/>
              </a:rPr>
              <a:t> ичида айланади. Счётчикка газ турли фильтрнинг кириш тармоғи орқали келади. Роторлар счётчик кириши ва чиқишидаги босимлар фарқи ҳисобига айланади. Рогорлардан бири асбобдан ўтган газ ҳажмини кўрсатувчи ҳисоблаш механизми билан боғланган. Счётчикнинг ўлчаш ҳажми ғилоф девори ва роторлар орасидаги камера орқали </a:t>
            </a:r>
            <a:r>
              <a:rPr lang="uz-Cyrl-UZ" sz="2000" dirty="0" smtClean="0">
                <a:latin typeface="+mn-lt"/>
              </a:rPr>
              <a:t>аниқланади.</a:t>
            </a:r>
          </a:p>
          <a:p>
            <a:pPr indent="0" algn="just">
              <a:buNone/>
            </a:pPr>
            <a:r>
              <a:rPr lang="uz-Cyrl-UZ" sz="2000" dirty="0" smtClean="0">
                <a:latin typeface="+mn-lt"/>
              </a:rPr>
              <a:t>	Ротацион </a:t>
            </a:r>
            <a:r>
              <a:rPr lang="uz-Cyrl-UZ" sz="2000" dirty="0">
                <a:latin typeface="+mn-lt"/>
              </a:rPr>
              <a:t>счётчиклар 40 . . . . . . 40000 м</a:t>
            </a:r>
            <a:r>
              <a:rPr lang="uz-Cyrl-UZ" sz="2000" baseline="30000" dirty="0">
                <a:latin typeface="+mn-lt"/>
              </a:rPr>
              <a:t>3</a:t>
            </a:r>
            <a:r>
              <a:rPr lang="uz-Cyrl-UZ" sz="2000" dirty="0">
                <a:latin typeface="+mn-lt"/>
              </a:rPr>
              <a:t>/соат сарфни ўлчашга мўлжаллаб чиқарилади. Иш босимлари: 0,1;0,6; 1,6 ва 6,4 мПа. Шартли ўтиш диаметрлари 50 . . . 1200 мм. Асбобларнинг аниқлик класси 1 ва 1,5. Счётчик ўрнатилишидаги босим сарфи (йўқотилиши) 35 ... 40 мм сув. уст. дан ошмайди.</a:t>
            </a:r>
            <a:endParaRPr lang="ru-RU" sz="2000" dirty="0">
              <a:latin typeface="+mn-lt"/>
            </a:endParaRPr>
          </a:p>
          <a:p>
            <a:pPr indent="0" algn="just">
              <a:buNone/>
            </a:pPr>
            <a:r>
              <a:rPr lang="uz-Cyrl-UZ" sz="2000" dirty="0" smtClean="0">
                <a:latin typeface="+mn-lt"/>
              </a:rPr>
              <a:t>	Суюқлик </a:t>
            </a:r>
            <a:r>
              <a:rPr lang="uz-Cyrl-UZ" sz="2000" dirty="0">
                <a:latin typeface="+mn-lt"/>
              </a:rPr>
              <a:t>миқдорини ўлчайдиган тезлик счётчиклари ҳаракатдаги оқимнинг ўртача тезлигини ўлчаш принципига асосланган.</a:t>
            </a:r>
            <a:endParaRPr lang="ru-RU" sz="2000" dirty="0">
              <a:latin typeface="+mn-lt"/>
            </a:endParaRPr>
          </a:p>
          <a:p>
            <a:pPr indent="0" algn="just">
              <a:buNone/>
            </a:pPr>
            <a:r>
              <a:rPr lang="uz-Cyrl-UZ" sz="2000" dirty="0" smtClean="0">
                <a:latin typeface="+mn-lt"/>
              </a:rPr>
              <a:t>	Суюқлик </a:t>
            </a:r>
            <a:r>
              <a:rPr lang="uz-Cyrl-UZ" sz="2000" dirty="0">
                <a:latin typeface="+mn-lt"/>
              </a:rPr>
              <a:t>миқдори оқим ҳаракати тезлиги билан қуйидаги нисбат орқали боғланган</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pic>
        <p:nvPicPr>
          <p:cNvPr id="6" name="14.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52401"/>
            <a:ext cx="609600" cy="609600"/>
          </a:xfrm>
          <a:prstGeom prst="rect">
            <a:avLst/>
          </a:prstGeom>
        </p:spPr>
      </p:pic>
    </p:spTree>
    <p:extLst>
      <p:ext uri="{BB962C8B-B14F-4D97-AF65-F5344CB8AC3E}">
        <p14:creationId xmlns:p14="http://schemas.microsoft.com/office/powerpoint/2010/main" val="2647608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30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15</a:t>
            </a:fld>
            <a:endParaRPr lang="en-US" dirty="0"/>
          </a:p>
        </p:txBody>
      </p:sp>
      <p:sp>
        <p:nvSpPr>
          <p:cNvPr id="14" name="Rectangle 8"/>
          <p:cNvSpPr>
            <a:spLocks noGrp="1" noChangeArrowheads="1"/>
          </p:cNvSpPr>
          <p:nvPr>
            <p:ph idx="1"/>
          </p:nvPr>
        </p:nvSpPr>
        <p:spPr bwMode="auto">
          <a:xfrm>
            <a:off x="261542" y="904099"/>
            <a:ext cx="10805520" cy="4478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sz="2000" dirty="0" smtClean="0">
                <a:latin typeface="+mn-lt"/>
              </a:rPr>
              <a:t>	Ротацион </a:t>
            </a:r>
            <a:r>
              <a:rPr lang="uz-Cyrl-UZ" sz="2000" dirty="0">
                <a:latin typeface="+mn-lt"/>
              </a:rPr>
              <a:t>счётчик (14.3-расм) кўп миқдордаги газ ҳажмини ўлчашга мўлжалланган. Бу асбобда ўлчов</a:t>
            </a:r>
            <a:r>
              <a:rPr lang="uz-Cyrl-UZ" sz="2000" i="1" dirty="0">
                <a:latin typeface="+mn-lt"/>
              </a:rPr>
              <a:t> 8</a:t>
            </a:r>
            <a:r>
              <a:rPr lang="uz-Cyrl-UZ" sz="2000" dirty="0">
                <a:latin typeface="+mn-lt"/>
              </a:rPr>
              <a:t> рақами кўринишидаги иккита ротор 1 ёрдамида бажарилади. Бу роторлар ғилоф</a:t>
            </a:r>
            <a:r>
              <a:rPr lang="uz-Cyrl-UZ" sz="2000" i="1" dirty="0">
                <a:latin typeface="+mn-lt"/>
              </a:rPr>
              <a:t> 2</a:t>
            </a:r>
            <a:r>
              <a:rPr lang="uz-Cyrl-UZ" sz="2000" dirty="0">
                <a:latin typeface="+mn-lt"/>
              </a:rPr>
              <a:t> ичида айланади. Счётчикка газ турли фильтрнинг кириш тармоғи орқали келади. Роторлар счётчик кириши ва чиқишидаги босимлар фарқи ҳисобига айланади. Рогорлардан бири асбобдан ўтган газ ҳажмини кўрсатувчи ҳисоблаш механизми билан боғланган. Счётчикнинг ўлчаш ҳажми ғилоф девори ва роторлар орасидаги камера орқали </a:t>
            </a:r>
            <a:r>
              <a:rPr lang="uz-Cyrl-UZ" sz="2000" dirty="0" smtClean="0">
                <a:latin typeface="+mn-lt"/>
              </a:rPr>
              <a:t>аниқланади.</a:t>
            </a:r>
          </a:p>
          <a:p>
            <a:pPr indent="0" algn="just">
              <a:buNone/>
            </a:pPr>
            <a:r>
              <a:rPr lang="uz-Cyrl-UZ" sz="2000" dirty="0" smtClean="0">
                <a:latin typeface="+mn-lt"/>
              </a:rPr>
              <a:t>	Ротацион </a:t>
            </a:r>
            <a:r>
              <a:rPr lang="uz-Cyrl-UZ" sz="2000" dirty="0">
                <a:latin typeface="+mn-lt"/>
              </a:rPr>
              <a:t>счётчиклар 40 . . . . . . 40000 м</a:t>
            </a:r>
            <a:r>
              <a:rPr lang="uz-Cyrl-UZ" sz="2000" baseline="30000" dirty="0">
                <a:latin typeface="+mn-lt"/>
              </a:rPr>
              <a:t>3</a:t>
            </a:r>
            <a:r>
              <a:rPr lang="uz-Cyrl-UZ" sz="2000" dirty="0">
                <a:latin typeface="+mn-lt"/>
              </a:rPr>
              <a:t>/соат сарфни ўлчашга мўлжаллаб чиқарилади. Иш босимлари: 0,1;0,6; 1,6 ва 6,4 мПа. Шартли ўтиш диаметрлари 50 . . . 1200 мм. Асбобларнинг аниқлик класси 1 ва 1,5. Счётчик ўрнатилишидаги босим сарфи (йўқотилиши) 35 ... 40 мм сув. уст. дан ошмайди.</a:t>
            </a:r>
            <a:endParaRPr lang="ru-RU" sz="2000" dirty="0">
              <a:latin typeface="+mn-lt"/>
            </a:endParaRPr>
          </a:p>
          <a:p>
            <a:pPr indent="0" algn="just">
              <a:buNone/>
            </a:pPr>
            <a:r>
              <a:rPr lang="uz-Cyrl-UZ" sz="2000" dirty="0" smtClean="0">
                <a:latin typeface="+mn-lt"/>
              </a:rPr>
              <a:t>	Суюқлик </a:t>
            </a:r>
            <a:r>
              <a:rPr lang="uz-Cyrl-UZ" sz="2000" dirty="0">
                <a:latin typeface="+mn-lt"/>
              </a:rPr>
              <a:t>миқдорини ўлчайдиган тезлик счётчиклари ҳаракатдаги оқимнинг ўртача тезлигини ўлчаш принципига асосланган.</a:t>
            </a:r>
            <a:endParaRPr lang="ru-RU" sz="2000" dirty="0">
              <a:latin typeface="+mn-lt"/>
            </a:endParaRPr>
          </a:p>
          <a:p>
            <a:pPr indent="0" algn="just">
              <a:buNone/>
            </a:pPr>
            <a:r>
              <a:rPr lang="uz-Cyrl-UZ" sz="2000" dirty="0" smtClean="0">
                <a:latin typeface="+mn-lt"/>
              </a:rPr>
              <a:t>	Суюқлик </a:t>
            </a:r>
            <a:r>
              <a:rPr lang="uz-Cyrl-UZ" sz="2000" dirty="0">
                <a:latin typeface="+mn-lt"/>
              </a:rPr>
              <a:t>миқдори оқим ҳаракати тезлиги билан қуйидаги нисбат орқали боғланган</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4280451" y="5450982"/>
            <a:ext cx="2148619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203084092"/>
              </p:ext>
            </p:extLst>
          </p:nvPr>
        </p:nvGraphicFramePr>
        <p:xfrm>
          <a:off x="4582477" y="5204521"/>
          <a:ext cx="1844828" cy="614943"/>
        </p:xfrm>
        <a:graphic>
          <a:graphicData uri="http://schemas.openxmlformats.org/presentationml/2006/ole">
            <mc:AlternateContent xmlns:mc="http://schemas.openxmlformats.org/markup-compatibility/2006">
              <mc:Choice xmlns:v="urn:schemas-microsoft-com:vml" Requires="v">
                <p:oleObj spid="_x0000_s19462" name="Формула" r:id="rId5" imgW="723586" imgH="241195" progId="Equation.3">
                  <p:embed/>
                </p:oleObj>
              </mc:Choice>
              <mc:Fallback>
                <p:oleObj name="Формула" r:id="rId5" imgW="723586" imgH="241195"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2477" y="5204521"/>
                        <a:ext cx="1844828" cy="614943"/>
                      </a:xfrm>
                      <a:prstGeom prst="rect">
                        <a:avLst/>
                      </a:prstGeom>
                      <a:noFill/>
                    </p:spPr>
                  </p:pic>
                </p:oleObj>
              </mc:Fallback>
            </mc:AlternateContent>
          </a:graphicData>
        </a:graphic>
      </p:graphicFrame>
      <p:sp>
        <p:nvSpPr>
          <p:cNvPr id="8" name="Прямоугольник 7"/>
          <p:cNvSpPr/>
          <p:nvPr/>
        </p:nvSpPr>
        <p:spPr>
          <a:xfrm>
            <a:off x="490331" y="5888198"/>
            <a:ext cx="10576731" cy="707886"/>
          </a:xfrm>
          <a:prstGeom prst="rect">
            <a:avLst/>
          </a:prstGeom>
        </p:spPr>
        <p:txBody>
          <a:bodyPr wrap="square">
            <a:spAutoFit/>
          </a:bodyPr>
          <a:lstStyle/>
          <a:p>
            <a:r>
              <a:rPr lang="uz-Cyrl-UZ" sz="2000" dirty="0">
                <a:ea typeface="Times New Roman" panose="02020603050405020304" pitchFamily="18" charset="0"/>
              </a:rPr>
              <a:t>бу ерда </a:t>
            </a:r>
            <a:r>
              <a:rPr lang="uz-Cyrl-UZ" sz="2000" i="1" dirty="0">
                <a:ea typeface="Times New Roman" panose="02020603050405020304" pitchFamily="18" charset="0"/>
              </a:rPr>
              <a:t>Q</a:t>
            </a:r>
            <a:r>
              <a:rPr lang="uz-Cyrl-UZ" sz="2000" dirty="0">
                <a:ea typeface="Times New Roman" panose="02020603050405020304" pitchFamily="18" charset="0"/>
              </a:rPr>
              <a:t> — ҳажмий сарф, м</a:t>
            </a:r>
            <a:r>
              <a:rPr lang="uz-Cyrl-UZ" sz="2000" baseline="30000" dirty="0">
                <a:ea typeface="Times New Roman" panose="02020603050405020304" pitchFamily="18" charset="0"/>
              </a:rPr>
              <a:t>3</a:t>
            </a:r>
            <a:r>
              <a:rPr lang="uz-Cyrl-UZ" sz="2000" dirty="0">
                <a:ea typeface="Times New Roman" panose="02020603050405020304" pitchFamily="18" charset="0"/>
              </a:rPr>
              <a:t>/с; </a:t>
            </a:r>
            <a:r>
              <a:rPr lang="uz-Cyrl-UZ" sz="2000" i="1" dirty="0">
                <a:ea typeface="Times New Roman" panose="02020603050405020304" pitchFamily="18" charset="0"/>
              </a:rPr>
              <a:t>v</a:t>
            </a:r>
            <a:r>
              <a:rPr lang="uz-Cyrl-UZ" sz="2000" baseline="-25000" dirty="0">
                <a:ea typeface="Times New Roman" panose="02020603050405020304" pitchFamily="18" charset="0"/>
              </a:rPr>
              <a:t>ўрт</a:t>
            </a:r>
            <a:r>
              <a:rPr lang="uz-Cyrl-UZ" sz="2000" dirty="0">
                <a:ea typeface="Times New Roman" panose="02020603050405020304" pitchFamily="18" charset="0"/>
              </a:rPr>
              <a:t>  — оқимнинг ўртача тезлнги, м/с; </a:t>
            </a:r>
            <a:r>
              <a:rPr lang="uz-Cyrl-UZ" sz="2000" i="1" dirty="0">
                <a:ea typeface="Times New Roman" panose="02020603050405020304" pitchFamily="18" charset="0"/>
              </a:rPr>
              <a:t>S</a:t>
            </a:r>
            <a:r>
              <a:rPr lang="uz-Cyrl-UZ" sz="2000" dirty="0">
                <a:ea typeface="Times New Roman" panose="02020603050405020304" pitchFamily="18" charset="0"/>
              </a:rPr>
              <a:t> — оқимнинг кўндаланг кесим юзи, м</a:t>
            </a:r>
            <a:r>
              <a:rPr lang="uz-Cyrl-UZ" sz="2000" baseline="30000" dirty="0">
                <a:ea typeface="Times New Roman" panose="02020603050405020304" pitchFamily="18" charset="0"/>
              </a:rPr>
              <a:t>2</a:t>
            </a:r>
            <a:endParaRPr lang="ru-RU" sz="2000" dirty="0"/>
          </a:p>
        </p:txBody>
      </p:sp>
      <p:pic>
        <p:nvPicPr>
          <p:cNvPr id="9" name="14.15">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45240" y="198118"/>
            <a:ext cx="609600" cy="609600"/>
          </a:xfrm>
          <a:prstGeom prst="rect">
            <a:avLst/>
          </a:prstGeom>
        </p:spPr>
      </p:pic>
    </p:spTree>
    <p:extLst>
      <p:ext uri="{BB962C8B-B14F-4D97-AF65-F5344CB8AC3E}">
        <p14:creationId xmlns:p14="http://schemas.microsoft.com/office/powerpoint/2010/main" val="2473409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28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16</a:t>
            </a:fld>
            <a:endParaRPr lang="en-US" dirty="0"/>
          </a:p>
        </p:txBody>
      </p:sp>
      <p:sp>
        <p:nvSpPr>
          <p:cNvPr id="14" name="Rectangle 8"/>
          <p:cNvSpPr>
            <a:spLocks noGrp="1" noChangeArrowheads="1"/>
          </p:cNvSpPr>
          <p:nvPr>
            <p:ph idx="1"/>
          </p:nvPr>
        </p:nvSpPr>
        <p:spPr bwMode="auto">
          <a:xfrm>
            <a:off x="261542" y="923820"/>
            <a:ext cx="10805520" cy="969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sz="2000" dirty="0" smtClean="0">
                <a:latin typeface="+mn-lt"/>
              </a:rPr>
              <a:t>	Оқим </a:t>
            </a:r>
            <a:r>
              <a:rPr lang="uz-Cyrl-UZ" sz="2000" dirty="0">
                <a:latin typeface="+mn-lt"/>
              </a:rPr>
              <a:t>йўлига ўрнатилган парракларнинг айланиш сонига қараб асбобдан ўтган суюқлик миқдорини аниқлаш мумкин. Парраклар айланишининг тезлиги оқим тезлигига пропорционалдир</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9" name="Rectangle 2"/>
          <p:cNvSpPr>
            <a:spLocks noChangeArrowheads="1"/>
          </p:cNvSpPr>
          <p:nvPr/>
        </p:nvSpPr>
        <p:spPr bwMode="auto">
          <a:xfrm>
            <a:off x="4373216" y="1893315"/>
            <a:ext cx="2171236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587649309"/>
              </p:ext>
            </p:extLst>
          </p:nvPr>
        </p:nvGraphicFramePr>
        <p:xfrm>
          <a:off x="4373217" y="1893316"/>
          <a:ext cx="1470990" cy="490330"/>
        </p:xfrm>
        <a:graphic>
          <a:graphicData uri="http://schemas.openxmlformats.org/presentationml/2006/ole">
            <mc:AlternateContent xmlns:mc="http://schemas.openxmlformats.org/markup-compatibility/2006">
              <mc:Choice xmlns:v="urn:schemas-microsoft-com:vml" Requires="v">
                <p:oleObj spid="_x0000_s28681" name="Формула" r:id="rId5" imgW="723586" imgH="241195" progId="Equation.3">
                  <p:embed/>
                </p:oleObj>
              </mc:Choice>
              <mc:Fallback>
                <p:oleObj name="Формула" r:id="rId5" imgW="723586" imgH="241195"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73217" y="1893316"/>
                        <a:ext cx="1470990" cy="490330"/>
                      </a:xfrm>
                      <a:prstGeom prst="rect">
                        <a:avLst/>
                      </a:prstGeom>
                      <a:noFill/>
                    </p:spPr>
                  </p:pic>
                </p:oleObj>
              </mc:Fallback>
            </mc:AlternateContent>
          </a:graphicData>
        </a:graphic>
      </p:graphicFrame>
      <p:sp>
        <p:nvSpPr>
          <p:cNvPr id="11" name="Прямоугольник 10"/>
          <p:cNvSpPr/>
          <p:nvPr/>
        </p:nvSpPr>
        <p:spPr>
          <a:xfrm>
            <a:off x="530086" y="2383646"/>
            <a:ext cx="10536975" cy="729430"/>
          </a:xfrm>
          <a:prstGeom prst="rect">
            <a:avLst/>
          </a:prstGeom>
        </p:spPr>
        <p:txBody>
          <a:bodyPr wrap="square">
            <a:spAutoFit/>
          </a:bodyPr>
          <a:lstStyle/>
          <a:p>
            <a:pPr indent="450215" algn="just">
              <a:lnSpc>
                <a:spcPct val="115000"/>
              </a:lnSpc>
              <a:spcAft>
                <a:spcPts val="0"/>
              </a:spcAft>
            </a:pPr>
            <a:r>
              <a:rPr lang="uz-Cyrl-UZ" dirty="0">
                <a:latin typeface="Times New Roman" panose="02020603050405020304" pitchFamily="18" charset="0"/>
                <a:ea typeface="Times New Roman" panose="02020603050405020304" pitchFamily="18" charset="0"/>
                <a:cs typeface="Times New Roman" panose="02020603050405020304" pitchFamily="18" charset="0"/>
              </a:rPr>
              <a:t>бунда </a:t>
            </a:r>
            <a:r>
              <a:rPr lang="uz-Cyrl-UZ" i="1" dirty="0">
                <a:latin typeface="Times New Roman" panose="02020603050405020304" pitchFamily="18" charset="0"/>
                <a:ea typeface="Times New Roman" panose="02020603050405020304" pitchFamily="18" charset="0"/>
                <a:cs typeface="Times New Roman" panose="02020603050405020304" pitchFamily="18" charset="0"/>
              </a:rPr>
              <a:t>n</a:t>
            </a:r>
            <a:r>
              <a:rPr lang="uz-Cyrl-UZ" dirty="0">
                <a:latin typeface="Times New Roman" panose="02020603050405020304" pitchFamily="18" charset="0"/>
                <a:ea typeface="Times New Roman" panose="02020603050405020304" pitchFamily="18" charset="0"/>
                <a:cs typeface="Times New Roman" panose="02020603050405020304" pitchFamily="18" charset="0"/>
              </a:rPr>
              <a:t> — парракларникг айланиш сони, 1/с; </a:t>
            </a:r>
            <a:r>
              <a:rPr lang="uz-Cyrl-UZ" i="1" dirty="0">
                <a:latin typeface="Times New Roman" panose="02020603050405020304" pitchFamily="18" charset="0"/>
                <a:ea typeface="Times New Roman" panose="02020603050405020304" pitchFamily="18" charset="0"/>
                <a:cs typeface="Times New Roman" panose="02020603050405020304" pitchFamily="18" charset="0"/>
              </a:rPr>
              <a:t>К</a:t>
            </a:r>
            <a:r>
              <a:rPr lang="uz-Cyrl-UZ" dirty="0">
                <a:latin typeface="Times New Roman" panose="02020603050405020304" pitchFamily="18" charset="0"/>
                <a:ea typeface="Times New Roman" panose="02020603050405020304" pitchFamily="18" charset="0"/>
                <a:cs typeface="Times New Roman" panose="02020603050405020304" pitchFamily="18" charset="0"/>
              </a:rPr>
              <a:t> — асбобнинг геометрик ҳажмига боғлиқ бўл!ан доимийси,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м</a:t>
            </a:r>
            <a:r>
              <a:rPr lang="uz-Cyrl-UZ" baseline="30000" dirty="0" smtClean="0">
                <a:latin typeface="Times New Roman" panose="02020603050405020304" pitchFamily="18" charset="0"/>
                <a:ea typeface="Times New Roman" panose="02020603050405020304" pitchFamily="18" charset="0"/>
                <a:cs typeface="Times New Roman" panose="02020603050405020304" pitchFamily="18" charset="0"/>
              </a:rPr>
              <a:t>—1  </a:t>
            </a:r>
            <a:r>
              <a:rPr lang="uz-Cyrl-UZ" dirty="0" smtClean="0">
                <a:latin typeface="Times New Roman" panose="02020603050405020304" pitchFamily="18" charset="0"/>
                <a:ea typeface="Times New Roman" panose="02020603050405020304" pitchFamily="18" charset="0"/>
              </a:rPr>
              <a:t>Агар </a:t>
            </a:r>
            <a:r>
              <a:rPr lang="uz-Cyrl-UZ" dirty="0">
                <a:latin typeface="Times New Roman" panose="02020603050405020304" pitchFamily="18" charset="0"/>
                <a:ea typeface="Times New Roman" panose="02020603050405020304" pitchFamily="18" charset="0"/>
              </a:rPr>
              <a:t>(14.2) тенгламани назарда тутсак</a:t>
            </a:r>
            <a:endParaRPr lang="ru-RU" dirty="0"/>
          </a:p>
        </p:txBody>
      </p:sp>
      <p:sp>
        <p:nvSpPr>
          <p:cNvPr id="12" name="Rectangle 4"/>
          <p:cNvSpPr>
            <a:spLocks noChangeArrowheads="1"/>
          </p:cNvSpPr>
          <p:nvPr/>
        </p:nvSpPr>
        <p:spPr bwMode="auto">
          <a:xfrm>
            <a:off x="4558745" y="3265475"/>
            <a:ext cx="2384623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2651713829"/>
              </p:ext>
            </p:extLst>
          </p:nvPr>
        </p:nvGraphicFramePr>
        <p:xfrm>
          <a:off x="4558746" y="3265476"/>
          <a:ext cx="1285461" cy="763825"/>
        </p:xfrm>
        <a:graphic>
          <a:graphicData uri="http://schemas.openxmlformats.org/presentationml/2006/ole">
            <mc:AlternateContent xmlns:mc="http://schemas.openxmlformats.org/markup-compatibility/2006">
              <mc:Choice xmlns:v="urn:schemas-microsoft-com:vml" Requires="v">
                <p:oleObj spid="_x0000_s28682" name="Формула" r:id="rId7" imgW="660113" imgH="393529" progId="Equation.3">
                  <p:embed/>
                </p:oleObj>
              </mc:Choice>
              <mc:Fallback>
                <p:oleObj name="Формула" r:id="rId7" imgW="660113" imgH="393529"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58746" y="3265476"/>
                        <a:ext cx="1285461" cy="763825"/>
                      </a:xfrm>
                      <a:prstGeom prst="rect">
                        <a:avLst/>
                      </a:prstGeom>
                      <a:noFill/>
                    </p:spPr>
                  </p:pic>
                </p:oleObj>
              </mc:Fallback>
            </mc:AlternateContent>
          </a:graphicData>
        </a:graphic>
      </p:graphicFrame>
      <p:pic>
        <p:nvPicPr>
          <p:cNvPr id="6" name="14.1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445240" y="194566"/>
            <a:ext cx="609600" cy="609600"/>
          </a:xfrm>
          <a:prstGeom prst="rect">
            <a:avLst/>
          </a:prstGeom>
        </p:spPr>
      </p:pic>
    </p:spTree>
    <p:extLst>
      <p:ext uri="{BB962C8B-B14F-4D97-AF65-F5344CB8AC3E}">
        <p14:creationId xmlns:p14="http://schemas.microsoft.com/office/powerpoint/2010/main" val="334753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976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ижний колонтитул 3"/>
          <p:cNvSpPr>
            <a:spLocks noGrp="1"/>
          </p:cNvSpPr>
          <p:nvPr>
            <p:ph type="ftr" sz="quarter" idx="11"/>
          </p:nvPr>
        </p:nvSpPr>
        <p:spPr/>
        <p:txBody>
          <a:bodyPr/>
          <a:lstStyle/>
          <a:p>
            <a:r>
              <a:rPr lang="ru-RU" smtClean="0"/>
              <a:t>Назоратнинг технологик асбоблари</a:t>
            </a:r>
            <a:endParaRPr lang="en-US"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17</a:t>
            </a:fld>
            <a:endParaRPr lang="en-US" dirty="0"/>
          </a:p>
        </p:txBody>
      </p:sp>
      <p:pic>
        <p:nvPicPr>
          <p:cNvPr id="6" name="Рисунок 5"/>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a:off x="2632473" y="673796"/>
            <a:ext cx="5081973" cy="5937581"/>
          </a:xfrm>
          <a:prstGeom prst="rect">
            <a:avLst/>
          </a:prstGeom>
          <a:noFill/>
          <a:ln>
            <a:noFill/>
          </a:ln>
        </p:spPr>
      </p:pic>
      <p:sp>
        <p:nvSpPr>
          <p:cNvPr id="7"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pic>
        <p:nvPicPr>
          <p:cNvPr id="2" name="14.1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326263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4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18</a:t>
            </a:fld>
            <a:endParaRPr lang="en-US" dirty="0"/>
          </a:p>
        </p:txBody>
      </p:sp>
      <p:sp>
        <p:nvSpPr>
          <p:cNvPr id="14" name="Rectangle 8"/>
          <p:cNvSpPr>
            <a:spLocks noGrp="1" noChangeArrowheads="1"/>
          </p:cNvSpPr>
          <p:nvPr>
            <p:ph idx="1"/>
          </p:nvPr>
        </p:nvSpPr>
        <p:spPr bwMode="auto">
          <a:xfrm>
            <a:off x="380812" y="874861"/>
            <a:ext cx="10805520"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sz="2000" dirty="0" smtClean="0">
                <a:latin typeface="+mn-lt"/>
              </a:rPr>
              <a:t>	Парракларнинг </a:t>
            </a:r>
            <a:r>
              <a:rPr lang="ru-RU" sz="2000" dirty="0">
                <a:latin typeface="+mn-lt"/>
              </a:rPr>
              <a:t>τ</a:t>
            </a:r>
            <a:r>
              <a:rPr lang="uz-Cyrl-UZ" sz="2000" dirty="0">
                <a:latin typeface="+mn-lt"/>
              </a:rPr>
              <a:t> вақт ичидаги айланишлар сони асбобдан шу вақт ичида ўтган модда сарфига пропорционал</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4094921" y="1704368"/>
            <a:ext cx="1830194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437562660"/>
              </p:ext>
            </p:extLst>
          </p:nvPr>
        </p:nvGraphicFramePr>
        <p:xfrm>
          <a:off x="4094921" y="1704369"/>
          <a:ext cx="2005335" cy="721217"/>
        </p:xfrm>
        <a:graphic>
          <a:graphicData uri="http://schemas.openxmlformats.org/presentationml/2006/ole">
            <mc:AlternateContent xmlns:mc="http://schemas.openxmlformats.org/markup-compatibility/2006">
              <mc:Choice xmlns:v="urn:schemas-microsoft-com:vml" Requires="v">
                <p:oleObj spid="_x0000_s29701" name="Формула" r:id="rId5" imgW="1091726" imgH="393529" progId="Equation.3">
                  <p:embed/>
                </p:oleObj>
              </mc:Choice>
              <mc:Fallback>
                <p:oleObj name="Формула" r:id="rId5" imgW="1091726" imgH="393529"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4921" y="1704369"/>
                        <a:ext cx="2005335" cy="721217"/>
                      </a:xfrm>
                      <a:prstGeom prst="rect">
                        <a:avLst/>
                      </a:prstGeom>
                      <a:noFill/>
                    </p:spPr>
                  </p:pic>
                </p:oleObj>
              </mc:Fallback>
            </mc:AlternateContent>
          </a:graphicData>
        </a:graphic>
      </p:graphicFrame>
      <p:sp>
        <p:nvSpPr>
          <p:cNvPr id="8" name="Прямоугольник 7"/>
          <p:cNvSpPr/>
          <p:nvPr/>
        </p:nvSpPr>
        <p:spPr>
          <a:xfrm>
            <a:off x="556592" y="2333965"/>
            <a:ext cx="10629740" cy="4201150"/>
          </a:xfrm>
          <a:prstGeom prst="rect">
            <a:avLst/>
          </a:prstGeom>
        </p:spPr>
        <p:txBody>
          <a:bodyPr wrap="square">
            <a:spAutoFit/>
          </a:bodyPr>
          <a:lstStyle/>
          <a:p>
            <a:pPr indent="450215" algn="just">
              <a:lnSpc>
                <a:spcPct val="115000"/>
              </a:lnSpc>
              <a:spcAft>
                <a:spcPts val="0"/>
              </a:spcAft>
            </a:pPr>
            <a:r>
              <a:rPr lang="uz-Cyrl-UZ" sz="2000" dirty="0">
                <a:ea typeface="Times New Roman" panose="02020603050405020304" pitchFamily="18" charset="0"/>
                <a:cs typeface="Times New Roman" panose="02020603050405020304" pitchFamily="18" charset="0"/>
              </a:rPr>
              <a:t>Парракларнинг шаклига кўра тезлик счётчиклари икки группага бўлинади: спиралсимон ва қанотли.</a:t>
            </a:r>
            <a:endParaRPr lang="ru-RU" sz="2000" dirty="0">
              <a:ea typeface="Calibri" panose="020F0502020204030204" pitchFamily="34" charset="0"/>
              <a:cs typeface="Times New Roman" panose="02020603050405020304" pitchFamily="18" charset="0"/>
            </a:endParaRPr>
          </a:p>
          <a:p>
            <a:pPr indent="450215" algn="just">
              <a:lnSpc>
                <a:spcPct val="115000"/>
              </a:lnSpc>
              <a:spcAft>
                <a:spcPts val="0"/>
              </a:spcAft>
            </a:pPr>
            <a:r>
              <a:rPr lang="uz-Cyrl-UZ" sz="2000" dirty="0">
                <a:ea typeface="Times New Roman" panose="02020603050405020304" pitchFamily="18" charset="0"/>
                <a:cs typeface="Times New Roman" panose="02020603050405020304" pitchFamily="18" charset="0"/>
              </a:rPr>
              <a:t>Спиралсимон парраклар ўлчанаётган оқимга нисбатан параллел, қанотли парраклар эса оқим ўқига перпендикуляр жойлашади. Спиралсимон парракли тезлик счётчиклари кўп миқдордаги сув сарфини ўлчашда ишлатилади. 14.4-расмда спи­ралсимон (горизонтал) парракли (сув ўлчагич) счётчик кўрсатилган. Суюқлик оқими асбобнинг корпуси 1 га келиб, шарра тўғрилагич</a:t>
            </a:r>
            <a:r>
              <a:rPr lang="uz-Cyrl-UZ" sz="2000" i="1" dirty="0">
                <a:ea typeface="Times New Roman" panose="02020603050405020304" pitchFamily="18" charset="0"/>
                <a:cs typeface="Times New Roman" panose="02020603050405020304" pitchFamily="18" charset="0"/>
              </a:rPr>
              <a:t> 5</a:t>
            </a:r>
            <a:r>
              <a:rPr lang="uz-Cyrl-UZ" sz="2000" dirty="0">
                <a:ea typeface="Times New Roman" panose="02020603050405020304" pitchFamily="18" charset="0"/>
                <a:cs typeface="Times New Roman" panose="02020603050405020304" pitchFamily="18" charset="0"/>
              </a:rPr>
              <a:t> орқали кўп киримли винт шаклида ишланган паррак куракчалари 2 га йўналади. Парракнинг айланиши червякли жуфт</a:t>
            </a:r>
            <a:r>
              <a:rPr lang="uz-Cyrl-UZ" sz="2000" i="1" dirty="0">
                <a:ea typeface="Times New Roman" panose="02020603050405020304" pitchFamily="18" charset="0"/>
                <a:cs typeface="Times New Roman" panose="02020603050405020304" pitchFamily="18" charset="0"/>
              </a:rPr>
              <a:t> 6</a:t>
            </a:r>
            <a:r>
              <a:rPr lang="uz-Cyrl-UZ" sz="2000" dirty="0">
                <a:ea typeface="Times New Roman" panose="02020603050405020304" pitchFamily="18" charset="0"/>
                <a:cs typeface="Times New Roman" panose="02020603050405020304" pitchFamily="18" charset="0"/>
              </a:rPr>
              <a:t> ва узатиш механизми</a:t>
            </a:r>
            <a:r>
              <a:rPr lang="uz-Cyrl-UZ" sz="2000" i="1" dirty="0">
                <a:ea typeface="Times New Roman" panose="02020603050405020304" pitchFamily="18" charset="0"/>
                <a:cs typeface="Times New Roman" panose="02020603050405020304" pitchFamily="18" charset="0"/>
              </a:rPr>
              <a:t> 3</a:t>
            </a:r>
            <a:r>
              <a:rPr lang="uz-Cyrl-UZ" sz="2000" dirty="0">
                <a:ea typeface="Times New Roman" panose="02020603050405020304" pitchFamily="18" charset="0"/>
                <a:cs typeface="Times New Roman" panose="02020603050405020304" pitchFamily="18" charset="0"/>
              </a:rPr>
              <a:t> орқали счётчик</a:t>
            </a:r>
            <a:r>
              <a:rPr lang="uz-Cyrl-UZ" sz="2000" i="1" dirty="0">
                <a:ea typeface="Times New Roman" panose="02020603050405020304" pitchFamily="18" charset="0"/>
                <a:cs typeface="Times New Roman" panose="02020603050405020304" pitchFamily="18" charset="0"/>
              </a:rPr>
              <a:t> 4</a:t>
            </a:r>
            <a:r>
              <a:rPr lang="uz-Cyrl-UZ" sz="2000" dirty="0">
                <a:ea typeface="Times New Roman" panose="02020603050405020304" pitchFamily="18" charset="0"/>
                <a:cs typeface="Times New Roman" panose="02020603050405020304" pitchFamily="18" charset="0"/>
              </a:rPr>
              <a:t> га узатилади.</a:t>
            </a:r>
            <a:endParaRPr lang="ru-RU" sz="2000" dirty="0">
              <a:ea typeface="Calibri" panose="020F0502020204030204" pitchFamily="34" charset="0"/>
              <a:cs typeface="Times New Roman" panose="02020603050405020304" pitchFamily="18" charset="0"/>
            </a:endParaRPr>
          </a:p>
          <a:p>
            <a:pPr algn="just"/>
            <a:r>
              <a:rPr lang="uz-Cyrl-UZ" sz="2000" dirty="0" smtClean="0">
                <a:ea typeface="Times New Roman" panose="02020603050405020304" pitchFamily="18" charset="0"/>
              </a:rPr>
              <a:t>	Бу </a:t>
            </a:r>
            <a:r>
              <a:rPr lang="uz-Cyrl-UZ" sz="2000" dirty="0">
                <a:ea typeface="Times New Roman" panose="02020603050405020304" pitchFamily="18" charset="0"/>
              </a:rPr>
              <a:t>счётчиклар 50 . . . 200 мм шартли ўтишга мўлжалланиб, сарфни 70 . . . </a:t>
            </a:r>
            <a:r>
              <a:rPr lang="ru-RU" sz="2000" dirty="0">
                <a:ea typeface="Times New Roman" panose="02020603050405020304" pitchFamily="18" charset="0"/>
              </a:rPr>
              <a:t>1700 м</a:t>
            </a:r>
            <a:r>
              <a:rPr lang="ru-RU" sz="2000" baseline="30000" dirty="0">
                <a:ea typeface="Times New Roman" panose="02020603050405020304" pitchFamily="18" charset="0"/>
              </a:rPr>
              <a:t>3</a:t>
            </a:r>
            <a:r>
              <a:rPr lang="ru-RU" sz="2000" dirty="0">
                <a:ea typeface="Times New Roman" panose="02020603050405020304" pitchFamily="18" charset="0"/>
              </a:rPr>
              <a:t>/</a:t>
            </a:r>
            <a:r>
              <a:rPr lang="ru-RU" sz="2000" dirty="0" err="1">
                <a:ea typeface="Times New Roman" panose="02020603050405020304" pitchFamily="18" charset="0"/>
              </a:rPr>
              <a:t>соат</a:t>
            </a:r>
            <a:r>
              <a:rPr lang="ru-RU" sz="2000" dirty="0">
                <a:ea typeface="Times New Roman" panose="02020603050405020304" pitchFamily="18" charset="0"/>
              </a:rPr>
              <a:t> </a:t>
            </a:r>
            <a:r>
              <a:rPr lang="ru-RU" sz="2000" dirty="0" err="1">
                <a:ea typeface="Times New Roman" panose="02020603050405020304" pitchFamily="18" charset="0"/>
              </a:rPr>
              <a:t>ва</a:t>
            </a:r>
            <a:r>
              <a:rPr lang="ru-RU" sz="2000" dirty="0">
                <a:ea typeface="Times New Roman" panose="02020603050405020304" pitchFamily="18" charset="0"/>
              </a:rPr>
              <a:t> ±2 . . . 3% </a:t>
            </a:r>
            <a:r>
              <a:rPr lang="ru-RU" sz="2000" dirty="0" err="1">
                <a:ea typeface="Times New Roman" panose="02020603050405020304" pitchFamily="18" charset="0"/>
              </a:rPr>
              <a:t>хато</a:t>
            </a:r>
            <a:r>
              <a:rPr lang="ru-RU" sz="2000" dirty="0">
                <a:ea typeface="Times New Roman" panose="02020603050405020304" pitchFamily="18" charset="0"/>
              </a:rPr>
              <a:t> </a:t>
            </a:r>
            <a:r>
              <a:rPr lang="ru-RU" sz="2000" dirty="0" err="1">
                <a:ea typeface="Times New Roman" panose="02020603050405020304" pitchFamily="18" charset="0"/>
              </a:rPr>
              <a:t>билан</a:t>
            </a:r>
            <a:r>
              <a:rPr lang="ru-RU" sz="2000" dirty="0">
                <a:ea typeface="Times New Roman" panose="02020603050405020304" pitchFamily="18" charset="0"/>
              </a:rPr>
              <a:t> </a:t>
            </a:r>
            <a:r>
              <a:rPr lang="uz-Cyrl-UZ" sz="2000" dirty="0">
                <a:ea typeface="Times New Roman" panose="02020603050405020304" pitchFamily="18" charset="0"/>
              </a:rPr>
              <a:t>ўлчай</a:t>
            </a:r>
            <a:r>
              <a:rPr lang="ru-RU" sz="2000" dirty="0" err="1">
                <a:ea typeface="Times New Roman" panose="02020603050405020304" pitchFamily="18" charset="0"/>
              </a:rPr>
              <a:t>ди</a:t>
            </a:r>
            <a:r>
              <a:rPr lang="ru-RU" sz="2000" dirty="0">
                <a:ea typeface="Times New Roman" panose="02020603050405020304" pitchFamily="18" charset="0"/>
              </a:rPr>
              <a:t>. </a:t>
            </a:r>
            <a:r>
              <a:rPr lang="uz-Cyrl-UZ" sz="2000" dirty="0">
                <a:ea typeface="Times New Roman" panose="02020603050405020304" pitchFamily="18" charset="0"/>
              </a:rPr>
              <a:t>Муҳитнинг </a:t>
            </a:r>
            <a:r>
              <a:rPr lang="ru-RU" sz="2000" dirty="0" err="1">
                <a:ea typeface="Times New Roman" panose="02020603050405020304" pitchFamily="18" charset="0"/>
              </a:rPr>
              <a:t>босими</a:t>
            </a:r>
            <a:r>
              <a:rPr lang="ru-RU" sz="2000" dirty="0">
                <a:ea typeface="Times New Roman" panose="02020603050405020304" pitchFamily="18" charset="0"/>
              </a:rPr>
              <a:t> 0,98 мПа (10 </a:t>
            </a:r>
            <a:r>
              <a:rPr lang="ru-RU" sz="2000" dirty="0" err="1">
                <a:ea typeface="Times New Roman" panose="02020603050405020304" pitchFamily="18" charset="0"/>
              </a:rPr>
              <a:t>кгк</a:t>
            </a:r>
            <a:r>
              <a:rPr lang="ru-RU" sz="2000" dirty="0">
                <a:ea typeface="Times New Roman" panose="02020603050405020304" pitchFamily="18" charset="0"/>
              </a:rPr>
              <a:t>/см</a:t>
            </a:r>
            <a:r>
              <a:rPr lang="ru-RU" sz="2000" baseline="30000" dirty="0">
                <a:ea typeface="Times New Roman" panose="02020603050405020304" pitchFamily="18" charset="0"/>
              </a:rPr>
              <a:t>2</a:t>
            </a:r>
            <a:r>
              <a:rPr lang="ru-RU" sz="2000" dirty="0">
                <a:ea typeface="Times New Roman" panose="02020603050405020304" pitchFamily="18" charset="0"/>
              </a:rPr>
              <a:t>) дан </a:t>
            </a:r>
            <a:r>
              <a:rPr lang="ru-RU" sz="2000" dirty="0" err="1">
                <a:ea typeface="Times New Roman" panose="02020603050405020304" pitchFamily="18" charset="0"/>
              </a:rPr>
              <a:t>ошмаслиги</a:t>
            </a:r>
            <a:r>
              <a:rPr lang="ru-RU" sz="2000" dirty="0">
                <a:ea typeface="Times New Roman" panose="02020603050405020304" pitchFamily="18" charset="0"/>
              </a:rPr>
              <a:t> </a:t>
            </a:r>
            <a:r>
              <a:rPr lang="ru-RU" sz="2000" dirty="0" err="1">
                <a:ea typeface="Times New Roman" panose="02020603050405020304" pitchFamily="18" charset="0"/>
              </a:rPr>
              <a:t>керак</a:t>
            </a:r>
            <a:endParaRPr lang="ru-RU" sz="2000" dirty="0"/>
          </a:p>
        </p:txBody>
      </p:sp>
      <p:pic>
        <p:nvPicPr>
          <p:cNvPr id="9" name="14.18">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45240" y="111617"/>
            <a:ext cx="609600" cy="609600"/>
          </a:xfrm>
          <a:prstGeom prst="rect">
            <a:avLst/>
          </a:prstGeom>
        </p:spPr>
      </p:pic>
    </p:spTree>
    <p:extLst>
      <p:ext uri="{BB962C8B-B14F-4D97-AF65-F5344CB8AC3E}">
        <p14:creationId xmlns:p14="http://schemas.microsoft.com/office/powerpoint/2010/main" val="2412737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959"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Cyrl-UZ" sz="2000" b="1" dirty="0"/>
              <a:t>Суюқлик ва газлар миқдорини ўлчаш</a:t>
            </a:r>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19</a:t>
            </a:fld>
            <a:endParaRPr lang="en-US" dirty="0"/>
          </a:p>
        </p:txBody>
      </p:sp>
      <p:sp>
        <p:nvSpPr>
          <p:cNvPr id="14" name="Rectangle 8"/>
          <p:cNvSpPr>
            <a:spLocks noGrp="1" noChangeArrowheads="1"/>
          </p:cNvSpPr>
          <p:nvPr>
            <p:ph idx="1"/>
          </p:nvPr>
        </p:nvSpPr>
        <p:spPr bwMode="auto">
          <a:xfrm>
            <a:off x="221785" y="904099"/>
            <a:ext cx="10805520" cy="2139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sz="2000" dirty="0" smtClean="0">
                <a:latin typeface="+mn-lt"/>
              </a:rPr>
              <a:t>	Суюқликни </a:t>
            </a:r>
            <a:r>
              <a:rPr lang="ru-RU" sz="2000" dirty="0" err="1">
                <a:latin typeface="+mn-lt"/>
              </a:rPr>
              <a:t>парракка</a:t>
            </a:r>
            <a:r>
              <a:rPr lang="ru-RU" sz="2000" dirty="0">
                <a:latin typeface="+mn-lt"/>
              </a:rPr>
              <a:t> </a:t>
            </a:r>
            <a:r>
              <a:rPr lang="ru-RU" sz="2000" dirty="0" err="1">
                <a:latin typeface="+mn-lt"/>
              </a:rPr>
              <a:t>келтириш</a:t>
            </a:r>
            <a:r>
              <a:rPr lang="ru-RU" sz="2000" dirty="0">
                <a:latin typeface="+mn-lt"/>
              </a:rPr>
              <a:t> </a:t>
            </a:r>
            <a:r>
              <a:rPr lang="ru-RU" sz="2000" dirty="0" err="1">
                <a:latin typeface="+mn-lt"/>
              </a:rPr>
              <a:t>усулига</a:t>
            </a:r>
            <a:r>
              <a:rPr lang="ru-RU" sz="2000" dirty="0">
                <a:latin typeface="+mn-lt"/>
              </a:rPr>
              <a:t> </a:t>
            </a:r>
            <a:r>
              <a:rPr lang="uz-Cyrl-UZ" sz="2000" dirty="0">
                <a:latin typeface="+mn-lt"/>
              </a:rPr>
              <a:t>кўра қанотли </a:t>
            </a:r>
            <a:r>
              <a:rPr lang="ru-RU" sz="2000" dirty="0" err="1">
                <a:latin typeface="+mn-lt"/>
              </a:rPr>
              <a:t>счётчиклар</a:t>
            </a:r>
            <a:r>
              <a:rPr lang="ru-RU" sz="2000" dirty="0">
                <a:latin typeface="+mn-lt"/>
              </a:rPr>
              <a:t> </a:t>
            </a:r>
            <a:r>
              <a:rPr lang="ru-RU" sz="2000" dirty="0" err="1">
                <a:latin typeface="+mn-lt"/>
              </a:rPr>
              <a:t>бир</a:t>
            </a:r>
            <a:r>
              <a:rPr lang="ru-RU" sz="2000" dirty="0">
                <a:latin typeface="+mn-lt"/>
              </a:rPr>
              <a:t> </a:t>
            </a:r>
            <a:r>
              <a:rPr lang="ru-RU" sz="2000" dirty="0" err="1">
                <a:latin typeface="+mn-lt"/>
              </a:rPr>
              <a:t>шаррали</a:t>
            </a:r>
            <a:r>
              <a:rPr lang="ru-RU" sz="2000" dirty="0">
                <a:latin typeface="+mn-lt"/>
              </a:rPr>
              <a:t> </a:t>
            </a:r>
            <a:r>
              <a:rPr lang="ru-RU" sz="2000" dirty="0" err="1">
                <a:latin typeface="+mn-lt"/>
              </a:rPr>
              <a:t>ва</a:t>
            </a:r>
            <a:r>
              <a:rPr lang="ru-RU" sz="2000" dirty="0">
                <a:latin typeface="+mn-lt"/>
              </a:rPr>
              <a:t> </a:t>
            </a:r>
            <a:r>
              <a:rPr lang="uz-Cyrl-UZ" sz="2000" dirty="0">
                <a:latin typeface="+mn-lt"/>
              </a:rPr>
              <a:t>кўп </a:t>
            </a:r>
            <a:r>
              <a:rPr lang="ru-RU" sz="2000" dirty="0" err="1">
                <a:latin typeface="+mn-lt"/>
              </a:rPr>
              <a:t>шаррали</a:t>
            </a:r>
            <a:r>
              <a:rPr lang="ru-RU" sz="2000" dirty="0">
                <a:latin typeface="+mn-lt"/>
              </a:rPr>
              <a:t> </a:t>
            </a:r>
            <a:r>
              <a:rPr lang="uz-Cyrl-UZ" sz="2000" dirty="0" smtClean="0">
                <a:latin typeface="+mn-lt"/>
              </a:rPr>
              <a:t>бўлади. </a:t>
            </a:r>
            <a:r>
              <a:rPr lang="ru-RU" sz="2000" dirty="0" smtClean="0">
                <a:latin typeface="+mn-lt"/>
              </a:rPr>
              <a:t>14.5-расмда </a:t>
            </a:r>
            <a:r>
              <a:rPr lang="ru-RU" sz="2000" dirty="0" err="1">
                <a:latin typeface="+mn-lt"/>
              </a:rPr>
              <a:t>бир</a:t>
            </a:r>
            <a:r>
              <a:rPr lang="ru-RU" sz="2000" dirty="0">
                <a:latin typeface="+mn-lt"/>
              </a:rPr>
              <a:t> </a:t>
            </a:r>
            <a:r>
              <a:rPr lang="ru-RU" sz="2000" dirty="0" err="1">
                <a:latin typeface="+mn-lt"/>
              </a:rPr>
              <a:t>шаррали</a:t>
            </a:r>
            <a:r>
              <a:rPr lang="ru-RU" sz="2000" dirty="0">
                <a:latin typeface="+mn-lt"/>
              </a:rPr>
              <a:t> (а) </a:t>
            </a:r>
            <a:r>
              <a:rPr lang="ru-RU" sz="2000" dirty="0" err="1">
                <a:latin typeface="+mn-lt"/>
              </a:rPr>
              <a:t>ва</a:t>
            </a:r>
            <a:r>
              <a:rPr lang="ru-RU" sz="2000" dirty="0">
                <a:latin typeface="+mn-lt"/>
              </a:rPr>
              <a:t> </a:t>
            </a:r>
            <a:r>
              <a:rPr lang="uz-Cyrl-UZ" sz="2000" dirty="0">
                <a:latin typeface="+mn-lt"/>
              </a:rPr>
              <a:t>кўп </a:t>
            </a:r>
            <a:r>
              <a:rPr lang="ru-RU" sz="2000" dirty="0" err="1">
                <a:latin typeface="+mn-lt"/>
              </a:rPr>
              <a:t>шаррали</a:t>
            </a:r>
            <a:r>
              <a:rPr lang="ru-RU" sz="2000" dirty="0">
                <a:latin typeface="+mn-lt"/>
              </a:rPr>
              <a:t> (б) </a:t>
            </a:r>
            <a:r>
              <a:rPr lang="ru-RU" sz="2000" dirty="0" err="1">
                <a:latin typeface="+mn-lt"/>
              </a:rPr>
              <a:t>счётчиклар</a:t>
            </a:r>
            <a:r>
              <a:rPr lang="ru-RU" sz="2000" dirty="0">
                <a:latin typeface="+mn-lt"/>
              </a:rPr>
              <a:t> </a:t>
            </a:r>
            <a:r>
              <a:rPr lang="ru-RU" sz="2000" dirty="0" err="1">
                <a:latin typeface="+mn-lt"/>
              </a:rPr>
              <a:t>схемаси</a:t>
            </a:r>
            <a:r>
              <a:rPr lang="ru-RU" sz="2000" dirty="0">
                <a:latin typeface="+mn-lt"/>
              </a:rPr>
              <a:t> </a:t>
            </a:r>
            <a:r>
              <a:rPr lang="uz-Cyrl-UZ" sz="2000" dirty="0">
                <a:latin typeface="+mn-lt"/>
              </a:rPr>
              <a:t>кўрсатилган. Бу счётчикларда суюқлик асбобнинг парракларига тангенциаль равишда йўналтирилади. Парракли счётчиклар агрессив бўлмаган оқимда ишласа ва оқим температураси 30°С дан ошмаса, уларнинг парраги пластмассадан тайёрланади. Оқим температураси 90°С дан юқори бўлса, пар­раклар жездан тайёрланади</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1" y="-1"/>
            <a:ext cx="278317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sp>
        <p:nvSpPr>
          <p:cNvPr id="6" name="Rectangle 2"/>
          <p:cNvSpPr>
            <a:spLocks noChangeArrowheads="1"/>
          </p:cNvSpPr>
          <p:nvPr/>
        </p:nvSpPr>
        <p:spPr bwMode="auto">
          <a:xfrm>
            <a:off x="4094921" y="1704368"/>
            <a:ext cx="1830194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pic>
        <p:nvPicPr>
          <p:cNvPr id="11" name="Рисунок 10"/>
          <p:cNvPicPr/>
          <p:nvPr/>
        </p:nvPicPr>
        <p:blipFill>
          <a:blip r:embed="rId4">
            <a:lum bright="12000"/>
            <a:extLst>
              <a:ext uri="{28A0092B-C50C-407E-A947-70E740481C1C}">
                <a14:useLocalDpi xmlns:a14="http://schemas.microsoft.com/office/drawing/2010/main" val="0"/>
              </a:ext>
            </a:extLst>
          </a:blip>
          <a:srcRect/>
          <a:stretch>
            <a:fillRect/>
          </a:stretch>
        </p:blipFill>
        <p:spPr bwMode="auto">
          <a:xfrm>
            <a:off x="3128547" y="3226028"/>
            <a:ext cx="4319175" cy="3180841"/>
          </a:xfrm>
          <a:prstGeom prst="rect">
            <a:avLst/>
          </a:prstGeom>
          <a:noFill/>
          <a:ln>
            <a:noFill/>
          </a:ln>
        </p:spPr>
      </p:pic>
      <p:pic>
        <p:nvPicPr>
          <p:cNvPr id="7" name="14.1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45240" y="265443"/>
            <a:ext cx="609600" cy="609600"/>
          </a:xfrm>
          <a:prstGeom prst="rect">
            <a:avLst/>
          </a:prstGeom>
        </p:spPr>
      </p:pic>
    </p:spTree>
    <p:extLst>
      <p:ext uri="{BB962C8B-B14F-4D97-AF65-F5344CB8AC3E}">
        <p14:creationId xmlns:p14="http://schemas.microsoft.com/office/powerpoint/2010/main" val="3280320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91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TM03457515[[fn=Вид]]</Template>
  <TotalTime>3989</TotalTime>
  <Words>496</Words>
  <Application>Microsoft Office PowerPoint</Application>
  <PresentationFormat>Широкоэкранный</PresentationFormat>
  <Paragraphs>119</Paragraphs>
  <Slides>19</Slides>
  <Notes>0</Notes>
  <HiddenSlides>0</HiddenSlides>
  <MMClips>19</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19</vt:i4>
      </vt:variant>
    </vt:vector>
  </HeadingPairs>
  <TitlesOfParts>
    <vt:vector size="26" baseType="lpstr">
      <vt:lpstr>Arial</vt:lpstr>
      <vt:lpstr>Calibri</vt:lpstr>
      <vt:lpstr>Century Schoolbook</vt:lpstr>
      <vt:lpstr>Times New Roman</vt:lpstr>
      <vt:lpstr>Wingdings 2</vt:lpstr>
      <vt:lpstr>View</vt:lpstr>
      <vt:lpstr>Формула</vt:lpstr>
      <vt:lpstr>14-мавзу: САРФ ЎЛЧАГИЧЛАРНИНГ ИШЛАБ ЧИҚАРИШНИНГ ТУРЛИ ХИЛ ТЕХНОЛОГИК ЖАРАЁНЛАРИДА ҚЎЛЛАНИЛИШИ</vt:lpstr>
      <vt:lpstr>Модда миқдорини ўлчайдиган асбоблар</vt:lpstr>
      <vt:lpstr>Модда миқдорини ўлчайдиган асбоблар</vt:lpstr>
      <vt:lpstr>Модда миқдорини ўлчайдиган асбоблар</vt:lpstr>
      <vt:lpstr>Модда миқдорини ўлчайдиган асбоблар</vt:lpstr>
      <vt:lpstr>Суюқлик ва газлар миқдорини ўлчаш</vt:lpstr>
      <vt:lpstr>Суюқлик ва газлар миқдорини ўлчаш</vt:lpstr>
      <vt:lpstr>Суюқлик ва газлар миқдорини ўлчаш</vt:lpstr>
      <vt:lpstr>Суюқлик ва газлар миқдорини ўлчаш</vt:lpstr>
      <vt:lpstr>Суюқлик ва газлар миқдорини ўлчаш</vt:lpstr>
      <vt:lpstr>Суюқлик ва газлар миқдорини ўлчаш</vt:lpstr>
      <vt:lpstr>Суюқлик ва газлар миқдорини ўлчаш</vt:lpstr>
      <vt:lpstr>Суюқлик ва газлар миқдорини ўлчаш</vt:lpstr>
      <vt:lpstr>Суюқлик ва газлар миқдорини ўлчаш</vt:lpstr>
      <vt:lpstr>Суюқлик ва газлар миқдорини ўлчаш</vt:lpstr>
      <vt:lpstr>Суюқлик ва газлар миқдорини ўлчаш</vt:lpstr>
      <vt:lpstr>Суюқлик ва газлар миқдорини ўлчаш</vt:lpstr>
      <vt:lpstr>Суюқлик ва газлар миқдорини ўлчаш</vt:lpstr>
      <vt:lpstr>Суюқлик ва газлар миқдорини ўлчаш</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Назорат технологик асбоблари фанига кириш</dc:title>
  <dc:creator>Bobomurod</dc:creator>
  <cp:lastModifiedBy>Bobomurod</cp:lastModifiedBy>
  <cp:revision>78</cp:revision>
  <dcterms:created xsi:type="dcterms:W3CDTF">2019-04-14T07:26:13Z</dcterms:created>
  <dcterms:modified xsi:type="dcterms:W3CDTF">2019-05-30T13:21:12Z</dcterms:modified>
</cp:coreProperties>
</file>