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340" r:id="rId2"/>
    <p:sldId id="298" r:id="rId3"/>
    <p:sldId id="338" r:id="rId4"/>
    <p:sldId id="339" r:id="rId5"/>
    <p:sldId id="337" r:id="rId6"/>
    <p:sldId id="299" r:id="rId7"/>
    <p:sldId id="300" r:id="rId8"/>
    <p:sldId id="301" r:id="rId9"/>
    <p:sldId id="302" r:id="rId10"/>
    <p:sldId id="331" r:id="rId11"/>
    <p:sldId id="303" r:id="rId12"/>
    <p:sldId id="304" r:id="rId13"/>
    <p:sldId id="305" r:id="rId14"/>
    <p:sldId id="306" r:id="rId15"/>
    <p:sldId id="307" r:id="rId16"/>
    <p:sldId id="308" r:id="rId17"/>
    <p:sldId id="309" r:id="rId18"/>
    <p:sldId id="310" r:id="rId19"/>
    <p:sldId id="311" r:id="rId20"/>
    <p:sldId id="312" r:id="rId21"/>
    <p:sldId id="313" r:id="rId22"/>
    <p:sldId id="314" r:id="rId23"/>
    <p:sldId id="315" r:id="rId24"/>
    <p:sldId id="316" r:id="rId25"/>
    <p:sldId id="317" r:id="rId26"/>
    <p:sldId id="318" r:id="rId27"/>
    <p:sldId id="319" r:id="rId28"/>
    <p:sldId id="320" r:id="rId29"/>
    <p:sldId id="321" r:id="rId30"/>
    <p:sldId id="322" r:id="rId31"/>
    <p:sldId id="323" r:id="rId32"/>
    <p:sldId id="324" r:id="rId33"/>
    <p:sldId id="325" r:id="rId34"/>
    <p:sldId id="326" r:id="rId35"/>
    <p:sldId id="327" r:id="rId36"/>
    <p:sldId id="328" r:id="rId37"/>
    <p:sldId id="329" r:id="rId38"/>
    <p:sldId id="330" r:id="rId39"/>
    <p:sldId id="332" r:id="rId40"/>
    <p:sldId id="333" r:id="rId41"/>
    <p:sldId id="334" r:id="rId42"/>
    <p:sldId id="335" r:id="rId43"/>
    <p:sldId id="347" r:id="rId44"/>
    <p:sldId id="348" r:id="rId45"/>
    <p:sldId id="349" r:id="rId46"/>
    <p:sldId id="350" r:id="rId47"/>
    <p:sldId id="351" r:id="rId48"/>
    <p:sldId id="352" r:id="rId4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F4411"/>
    <a:srgbClr val="AD4F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A57819-7F7F-4463-83E3-26A9422C21D1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F16F51-C0BC-4607-B847-E940543D9B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39295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596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5557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3573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968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3852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4743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518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621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755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8343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6895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E876DC-FA4E-47B1-B7ED-0E5B16B1D9A0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3E738-629F-4A91-8235-FB0A5E66EAC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3890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2.png"/><Relationship Id="rId7" Type="http://schemas.openxmlformats.org/officeDocument/2006/relationships/image" Target="../media/image14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12.pn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.png"/><Relationship Id="rId7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openxmlformats.org/officeDocument/2006/relationships/image" Target="../media/image20.jpg"/><Relationship Id="rId10" Type="http://schemas.openxmlformats.org/officeDocument/2006/relationships/image" Target="../media/image25.jpeg"/><Relationship Id="rId4" Type="http://schemas.openxmlformats.org/officeDocument/2006/relationships/image" Target="../media/image19.jpeg"/><Relationship Id="rId9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jpg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jpg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7.jp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jp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2.png"/><Relationship Id="rId7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jpeg"/><Relationship Id="rId11" Type="http://schemas.openxmlformats.org/officeDocument/2006/relationships/image" Target="../media/image55.jpeg"/><Relationship Id="rId5" Type="http://schemas.openxmlformats.org/officeDocument/2006/relationships/image" Target="http://www.uzdy.uz/images/nexia_f3.jpg" TargetMode="External"/><Relationship Id="rId10" Type="http://schemas.openxmlformats.org/officeDocument/2006/relationships/image" Target="../media/image54.jpeg"/><Relationship Id="rId4" Type="http://schemas.openxmlformats.org/officeDocument/2006/relationships/image" Target="../media/image49.jpeg"/><Relationship Id="rId9" Type="http://schemas.openxmlformats.org/officeDocument/2006/relationships/image" Target="../media/image5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1.png"/><Relationship Id="rId4" Type="http://schemas.openxmlformats.org/officeDocument/2006/relationships/image" Target="../media/image60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2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4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6.jpg"/><Relationship Id="rId4" Type="http://schemas.openxmlformats.org/officeDocument/2006/relationships/image" Target="../media/image65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jpg"/><Relationship Id="rId3" Type="http://schemas.openxmlformats.org/officeDocument/2006/relationships/image" Target="../media/image2.png"/><Relationship Id="rId7" Type="http://schemas.openxmlformats.org/officeDocument/2006/relationships/image" Target="../media/image7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jpeg"/><Relationship Id="rId5" Type="http://schemas.openxmlformats.org/officeDocument/2006/relationships/image" Target="../media/image69.jpeg"/><Relationship Id="rId4" Type="http://schemas.openxmlformats.org/officeDocument/2006/relationships/image" Target="../media/image68.jpeg"/><Relationship Id="rId9" Type="http://schemas.openxmlformats.org/officeDocument/2006/relationships/image" Target="../media/image7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6.jpg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7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0.jp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uzavtosanoat.uz/Ozi-agdargich-ISUZU-FVR" TargetMode="External"/><Relationship Id="rId13" Type="http://schemas.openxmlformats.org/officeDocument/2006/relationships/image" Target="../media/image85.png"/><Relationship Id="rId18" Type="http://schemas.openxmlformats.org/officeDocument/2006/relationships/hyperlink" Target="http://www.samauto.uz/ru/products/special/garbagetrucks/462/" TargetMode="External"/><Relationship Id="rId26" Type="http://schemas.openxmlformats.org/officeDocument/2006/relationships/hyperlink" Target="http://www.samauto.uz/ru/products/bus/intercitybus/1423/" TargetMode="External"/><Relationship Id="rId3" Type="http://schemas.openxmlformats.org/officeDocument/2006/relationships/image" Target="../media/image2.png"/><Relationship Id="rId21" Type="http://schemas.openxmlformats.org/officeDocument/2006/relationships/image" Target="../media/image89.png"/><Relationship Id="rId7" Type="http://schemas.openxmlformats.org/officeDocument/2006/relationships/image" Target="../media/image82.png"/><Relationship Id="rId12" Type="http://schemas.openxmlformats.org/officeDocument/2006/relationships/hyperlink" Target="http://uzavtosanoat.uz/Furgon-ISUZU-FVR" TargetMode="External"/><Relationship Id="rId17" Type="http://schemas.openxmlformats.org/officeDocument/2006/relationships/image" Target="../media/image87.png"/><Relationship Id="rId25" Type="http://schemas.openxmlformats.org/officeDocument/2006/relationships/image" Target="../media/image91.png"/><Relationship Id="rId2" Type="http://schemas.openxmlformats.org/officeDocument/2006/relationships/image" Target="../media/image1.jpeg"/><Relationship Id="rId16" Type="http://schemas.openxmlformats.org/officeDocument/2006/relationships/hyperlink" Target="http://www.samauto.uz/ru/products/truck/vans/486/" TargetMode="External"/><Relationship Id="rId20" Type="http://schemas.openxmlformats.org/officeDocument/2006/relationships/hyperlink" Target="http://uzavtosanoat.uz/Teleskopik-ozi-kotargich-ISUZU-NQR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samauto.uz/ru/products/bus/intercitybus/446/" TargetMode="External"/><Relationship Id="rId11" Type="http://schemas.openxmlformats.org/officeDocument/2006/relationships/image" Target="../media/image84.png"/><Relationship Id="rId24" Type="http://schemas.openxmlformats.org/officeDocument/2006/relationships/hyperlink" Target="http://www.samauto.uz/ru/products/bus/city/1427/" TargetMode="External"/><Relationship Id="rId5" Type="http://schemas.openxmlformats.org/officeDocument/2006/relationships/image" Target="../media/image81.png"/><Relationship Id="rId15" Type="http://schemas.openxmlformats.org/officeDocument/2006/relationships/image" Target="../media/image86.png"/><Relationship Id="rId23" Type="http://schemas.openxmlformats.org/officeDocument/2006/relationships/image" Target="../media/image90.png"/><Relationship Id="rId10" Type="http://schemas.openxmlformats.org/officeDocument/2006/relationships/hyperlink" Target="http://uzavtosanoat.uz/Ot-ochiruvchi-mashina-ISUZU-FTR" TargetMode="External"/><Relationship Id="rId19" Type="http://schemas.openxmlformats.org/officeDocument/2006/relationships/image" Target="../media/image88.png"/><Relationship Id="rId4" Type="http://schemas.openxmlformats.org/officeDocument/2006/relationships/hyperlink" Target="http://www.samauto.uz/ru/products/bus/city/430/" TargetMode="External"/><Relationship Id="rId9" Type="http://schemas.openxmlformats.org/officeDocument/2006/relationships/image" Target="../media/image83.png"/><Relationship Id="rId14" Type="http://schemas.openxmlformats.org/officeDocument/2006/relationships/hyperlink" Target="http://www.samauto.uz/ru/products/truck/vans/448/" TargetMode="External"/><Relationship Id="rId22" Type="http://schemas.openxmlformats.org/officeDocument/2006/relationships/hyperlink" Target="http://www.samauto.uz/ru/products/special/ambulance/582/" TargetMode="External"/><Relationship Id="rId27" Type="http://schemas.openxmlformats.org/officeDocument/2006/relationships/image" Target="../media/image92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3.jpg"/><Relationship Id="rId4" Type="http://schemas.openxmlformats.org/officeDocument/2006/relationships/image" Target="../media/image80.jp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://uzavtosanoat.uz/MAN-CLA-26280-6X4-CS22-E-3-25-T-avtokotargichi" TargetMode="External"/><Relationship Id="rId13" Type="http://schemas.openxmlformats.org/officeDocument/2006/relationships/image" Target="../media/image98.png"/><Relationship Id="rId3" Type="http://schemas.openxmlformats.org/officeDocument/2006/relationships/image" Target="../media/image2.png"/><Relationship Id="rId7" Type="http://schemas.openxmlformats.org/officeDocument/2006/relationships/image" Target="../media/image95.png"/><Relationship Id="rId12" Type="http://schemas.openxmlformats.org/officeDocument/2006/relationships/hyperlink" Target="http://uzavtosanoat.uz/Axlat-tashuvchi-MAN-CLA-18280-4X2-E-3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uzavtosanoat.uz/BETONqorishtirgich-MAN-TGS-33360-6X4-E-3-CS13-MIXER" TargetMode="External"/><Relationship Id="rId11" Type="http://schemas.openxmlformats.org/officeDocument/2006/relationships/image" Target="../media/image97.png"/><Relationship Id="rId5" Type="http://schemas.openxmlformats.org/officeDocument/2006/relationships/image" Target="../media/image94.png"/><Relationship Id="rId15" Type="http://schemas.openxmlformats.org/officeDocument/2006/relationships/image" Target="../media/image99.png"/><Relationship Id="rId10" Type="http://schemas.openxmlformats.org/officeDocument/2006/relationships/hyperlink" Target="http://uzavtosanoat.uz/MAN-CLA-18280-4X2-BB-CS45-avtogudronatori" TargetMode="External"/><Relationship Id="rId4" Type="http://schemas.openxmlformats.org/officeDocument/2006/relationships/hyperlink" Target="http://uzavtosanoat.uz/OZI-AGDARGICH-MAN-TGS-33360-6X4-BB-WW-CKD-E-3-TIPPER-ST-52" TargetMode="External"/><Relationship Id="rId9" Type="http://schemas.openxmlformats.org/officeDocument/2006/relationships/image" Target="../media/image96.png"/><Relationship Id="rId14" Type="http://schemas.openxmlformats.org/officeDocument/2006/relationships/hyperlink" Target="http://uzavtosanoat.uz/KRANli-MANIPULYATOR-MAN-CLA-16220-4X2-BB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1.jpg"/><Relationship Id="rId4" Type="http://schemas.openxmlformats.org/officeDocument/2006/relationships/image" Target="../media/image100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2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5.jpeg"/><Relationship Id="rId4" Type="http://schemas.openxmlformats.org/officeDocument/2006/relationships/image" Target="../media/image10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5185" y="1753427"/>
            <a:ext cx="1093524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1-Mavzu: ”Avtomobil va traktorlar konstruksiyasi” faniga kirish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indent="450215">
              <a:spcAft>
                <a:spcPts val="0"/>
              </a:spcAft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de-DE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</a:t>
            </a:r>
            <a:endParaRPr lang="uz-Cyrl-UZ" sz="2400" b="1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endParaRPr lang="ru-RU" sz="1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Mamlaktimiz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xorij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sanoatining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rivojlanish</a:t>
            </a: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bosqichlari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traktorlarning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energiya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va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 </a:t>
            </a:r>
            <a:r>
              <a:rPr lang="ru-RU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qurilmalari</a:t>
            </a:r>
            <a:r>
              <a:rPr 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Avtomobillar</a:t>
            </a:r>
            <a:r>
              <a:rPr lang="it-IT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, traktorlarning, tasniflanishi va ularning turlari. 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7286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430143"/>
            <a:ext cx="7221416" cy="4094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Hozirgi avtomobillarning  paydo bo’lishi oddiy t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girmon g’ildiragidan to odam muskulidan harakatga k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luvchi o’ziyurar aravachagacha bo’lgan juda uzoq yo’lni bosib o’tgan. Birinchi marta ana shunday aravacha bundan 200 yil muqaddam yaratilgan edi. Bunday o’ziyurar arava Rossiyada istiqomat qiluvchi d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xqon Shamshur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nko tomonidan yaratildi. K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е</a:t>
            </a:r>
            <a:r>
              <a:rPr lang="sv-FI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yinroq I.P. Klubin uch g’ildirakli “samokat” ixtiro qildi. U oyoqlarning harakati bilan yurar edi.</a:t>
            </a:r>
            <a:endParaRPr lang="ru-RU" sz="2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21922" t="21935" r="51539" b="15881"/>
          <a:stretch/>
        </p:blipFill>
        <p:spPr>
          <a:xfrm>
            <a:off x="8525021" y="1249093"/>
            <a:ext cx="3235569" cy="4262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671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l="56192" t="29734" r="7577" b="49333"/>
          <a:stretch/>
        </p:blipFill>
        <p:spPr>
          <a:xfrm>
            <a:off x="5387398" y="1237957"/>
            <a:ext cx="6495963" cy="21101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31731" t="10647" r="31692" b="3978"/>
          <a:stretch/>
        </p:blipFill>
        <p:spPr>
          <a:xfrm>
            <a:off x="989607" y="1471466"/>
            <a:ext cx="3258835" cy="42765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5518" y="3452984"/>
            <a:ext cx="4219575" cy="271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334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2731" t="24192" r="11500" b="19164"/>
          <a:stretch/>
        </p:blipFill>
        <p:spPr>
          <a:xfrm>
            <a:off x="900331" y="1209822"/>
            <a:ext cx="10199939" cy="493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9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556737" y="1196894"/>
            <a:ext cx="6158441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Respublikamiz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mustaqillikka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erishgan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1-Prezidentimiz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I.A.Karimov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tashabbuslari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sanoati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rivojiga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1992-yil iyun oyida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Koreya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tashrifi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chog‘ida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«DAEWOO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zavodi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tanishib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viloyati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Asaka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shahrida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zavodini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Memorandum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imzolandi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tariqa «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UzDAEWOO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zavodiga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solindi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228" y="2070923"/>
            <a:ext cx="5114896" cy="2987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449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16980" y="4258279"/>
            <a:ext cx="10158610" cy="2354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1996-yil 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19-iyulda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tushishi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O‘zbekiston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avtomobiliga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28-davlatga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aylandi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Zavod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o‘sha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hisobda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yiliga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200 000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sinfli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«NEXIA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- 100 000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«TICO»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- 50 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000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«DAMAS»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vtomobillari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50 000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quvvatiga</a:t>
            </a:r>
            <a:r>
              <a:rPr lang="en-US" sz="20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624" y="1195395"/>
            <a:ext cx="4572000" cy="3048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938" y="1211497"/>
            <a:ext cx="4062846" cy="3031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00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9003324"/>
              </p:ext>
            </p:extLst>
          </p:nvPr>
        </p:nvGraphicFramePr>
        <p:xfrm>
          <a:off x="187645" y="1085408"/>
          <a:ext cx="11766054" cy="501997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233192"/>
                <a:gridCol w="2293034"/>
                <a:gridCol w="1477107"/>
                <a:gridCol w="2166425"/>
                <a:gridCol w="1167619"/>
                <a:gridCol w="3428677"/>
              </a:tblGrid>
              <a:tr h="155931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mart</a:t>
                      </a:r>
                      <a:endParaRPr lang="ru-RU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2002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sentabr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2006 </a:t>
                      </a:r>
                      <a:r>
                        <a:rPr lang="en-US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fevral</a:t>
                      </a:r>
                      <a:endParaRPr lang="ru-RU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127959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1996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="1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iyul</a:t>
                      </a:r>
                      <a:endParaRPr lang="ru-RU" b="1" dirty="0" smtClean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2003 </a:t>
                      </a:r>
                      <a:r>
                        <a:rPr lang="en-US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avgust</a:t>
                      </a:r>
                      <a:endParaRPr lang="ru-RU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</a:tr>
              <a:tr h="11746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2001 </a:t>
                      </a:r>
                      <a:r>
                        <a:rPr lang="en-US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avgust</a:t>
                      </a:r>
                      <a:endParaRPr lang="en-US" b="1" dirty="0" smtClean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2005 </a:t>
                      </a:r>
                      <a:r>
                        <a:rPr lang="en-US" b="1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yil</a:t>
                      </a:r>
                      <a:r>
                        <a:rPr lang="en-US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b="1" baseline="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yanvar</a:t>
                      </a:r>
                      <a:endParaRPr lang="ru-RU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b="1" dirty="0">
                        <a:solidFill>
                          <a:schemeClr val="bg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405" y="1160881"/>
            <a:ext cx="1813663" cy="136024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251" y="2664294"/>
            <a:ext cx="1804087" cy="91564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6251" y="3652757"/>
            <a:ext cx="1804087" cy="11834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9017" y="1369116"/>
            <a:ext cx="1804087" cy="91564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0881" y="3321250"/>
            <a:ext cx="1868090" cy="100763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694" y="5050443"/>
            <a:ext cx="1726516" cy="105389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08" r="18815"/>
          <a:stretch/>
        </p:blipFill>
        <p:spPr>
          <a:xfrm>
            <a:off x="8776454" y="2284758"/>
            <a:ext cx="2903107" cy="2647549"/>
          </a:xfrm>
          <a:prstGeom prst="rect">
            <a:avLst/>
          </a:prstGeom>
        </p:spPr>
      </p:pic>
      <p:pic>
        <p:nvPicPr>
          <p:cNvPr id="16" name="Picture 6" descr="Matiz1"/>
          <p:cNvPicPr>
            <a:picLocks noChangeAspect="1" noChangeArrowheads="1"/>
          </p:cNvPicPr>
          <p:nvPr/>
        </p:nvPicPr>
        <p:blipFill rotWithShape="1">
          <a:blip r:embed="rId10" cstate="print">
            <a:lum bright="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7" t="15609" r="4673" b="686"/>
          <a:stretch/>
        </p:blipFill>
        <p:spPr bwMode="auto">
          <a:xfrm>
            <a:off x="1716489" y="5025043"/>
            <a:ext cx="1637649" cy="98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6260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637776" y="1597692"/>
            <a:ext cx="381332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Tinimsiz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izlanishlar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«TICO»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o‘rniga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MATIZ», «SPARK», «DAMAS»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avtomobilining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varianti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NEXIA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avtomobili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o‘rniga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«NEXIA-2», «LACETTI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chiqarildi</a:t>
            </a:r>
            <a:r>
              <a:rPr lang="en-US" sz="2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85" t="67429" r="19081"/>
          <a:stretch/>
        </p:blipFill>
        <p:spPr>
          <a:xfrm>
            <a:off x="1308100" y="3550814"/>
            <a:ext cx="4557932" cy="15851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30" b="57564"/>
          <a:stretch/>
        </p:blipFill>
        <p:spPr>
          <a:xfrm>
            <a:off x="0" y="1625192"/>
            <a:ext cx="7174133" cy="1533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034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146382" y="1063341"/>
            <a:ext cx="295529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3000" b="1" dirty="0" smtClean="0">
                <a:solidFill>
                  <a:schemeClr val="accent5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2008 YIL MART</a:t>
            </a:r>
            <a:endParaRPr lang="ru-RU" sz="3000" b="1" dirty="0">
              <a:solidFill>
                <a:schemeClr val="accent5">
                  <a:lumMod val="50000"/>
                </a:schemeClr>
              </a:solidFill>
              <a:effectLst>
                <a:reflection blurRad="6350" stA="55000" endA="300" endPos="455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8" t="16003" r="2562" b="12113"/>
          <a:stretch/>
        </p:blipFill>
        <p:spPr>
          <a:xfrm>
            <a:off x="1139252" y="1712433"/>
            <a:ext cx="2833141" cy="138187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96" b="21123"/>
          <a:stretch/>
        </p:blipFill>
        <p:spPr>
          <a:xfrm>
            <a:off x="7101678" y="1667611"/>
            <a:ext cx="4228773" cy="1471518"/>
          </a:xfrm>
          <a:prstGeom prst="rect">
            <a:avLst/>
          </a:prstGeom>
        </p:spPr>
      </p:pic>
      <p:sp>
        <p:nvSpPr>
          <p:cNvPr id="11" name="Выгнутая вниз стрелка 10"/>
          <p:cNvSpPr/>
          <p:nvPr/>
        </p:nvSpPr>
        <p:spPr>
          <a:xfrm rot="10631203">
            <a:off x="4854125" y="1853596"/>
            <a:ext cx="1124507" cy="507164"/>
          </a:xfrm>
          <a:prstGeom prst="curvedUpArrow">
            <a:avLst>
              <a:gd name="adj1" fmla="val 25486"/>
              <a:gd name="adj2" fmla="val 89294"/>
              <a:gd name="adj3" fmla="val 35771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2" name="Выгнутая вниз стрелка 11"/>
          <p:cNvSpPr/>
          <p:nvPr/>
        </p:nvSpPr>
        <p:spPr>
          <a:xfrm>
            <a:off x="5180327" y="2388051"/>
            <a:ext cx="1124507" cy="445091"/>
          </a:xfrm>
          <a:prstGeom prst="curvedUpArrow">
            <a:avLst>
              <a:gd name="adj1" fmla="val 25486"/>
              <a:gd name="adj2" fmla="val 89294"/>
              <a:gd name="adj3" fmla="val 35771"/>
            </a:avLst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02" b="3199"/>
          <a:stretch/>
        </p:blipFill>
        <p:spPr>
          <a:xfrm>
            <a:off x="2551989" y="4502698"/>
            <a:ext cx="2003494" cy="1187057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47" t="19108" r="6677" b="10492"/>
          <a:stretch/>
        </p:blipFill>
        <p:spPr>
          <a:xfrm>
            <a:off x="9549079" y="5083813"/>
            <a:ext cx="2126679" cy="105963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" t="13851" r="7784" b="17841"/>
          <a:stretch/>
        </p:blipFill>
        <p:spPr>
          <a:xfrm>
            <a:off x="312795" y="4948191"/>
            <a:ext cx="2005114" cy="116527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68" r="5765" b="13729"/>
          <a:stretch/>
        </p:blipFill>
        <p:spPr>
          <a:xfrm>
            <a:off x="4866091" y="4053073"/>
            <a:ext cx="2648538" cy="150167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6092" r="1377" b="10062"/>
          <a:stretch/>
        </p:blipFill>
        <p:spPr>
          <a:xfrm>
            <a:off x="7514629" y="4603650"/>
            <a:ext cx="1986441" cy="111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787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452930" y="2643723"/>
            <a:ext cx="4082891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"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'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zavtosanoat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AK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"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GM-Uzbekistan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"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AJ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SamAvto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MChJ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“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JV MAN 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Auto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Uzbekistan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MChJ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"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GM 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Powertrain Uzbekistan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AJ 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boshqa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avtomobilsozlik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korxonalarini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boshqaradigan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kompaniya</a:t>
            </a:r>
            <a:r>
              <a:rPr lang="en-US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'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lib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'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zbekistonda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MDH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mamlakatlarida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dilerlik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tarmog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'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ini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yaratdi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Mahalliy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bozorda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yirik</a:t>
            </a:r>
            <a:r>
              <a:rPr lang="en-US" sz="2000" dirty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kompaniya</a:t>
            </a:r>
            <a:r>
              <a:rPr lang="ru-RU" sz="2000" dirty="0" smtClean="0">
                <a:solidFill>
                  <a:srgbClr val="002060"/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450" y="1146469"/>
            <a:ext cx="6497515" cy="412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957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2554" y="1145162"/>
            <a:ext cx="8146891" cy="4929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4934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Объект 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1" b="-153"/>
          <a:stretch>
            <a:fillRect/>
          </a:stretch>
        </p:blipFill>
        <p:spPr bwMode="auto">
          <a:xfrm>
            <a:off x="360586" y="1272434"/>
            <a:ext cx="6813937" cy="4584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Скругленный прямоугольник 8"/>
          <p:cNvSpPr/>
          <p:nvPr/>
        </p:nvSpPr>
        <p:spPr>
          <a:xfrm>
            <a:off x="8004517" y="1131754"/>
            <a:ext cx="3772261" cy="556366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beruvchilari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 стрелкой 9"/>
          <p:cNvCxnSpPr>
            <a:stCxn id="9" idx="2"/>
          </p:cNvCxnSpPr>
          <p:nvPr/>
        </p:nvCxnSpPr>
        <p:spPr>
          <a:xfrm flipH="1">
            <a:off x="9890647" y="1688120"/>
            <a:ext cx="1" cy="323557"/>
          </a:xfrm>
          <a:prstGeom prst="straightConnector1">
            <a:avLst/>
          </a:prstGeom>
          <a:ln>
            <a:solidFill>
              <a:schemeClr val="accent5">
                <a:lumMod val="50000"/>
              </a:schemeClr>
            </a:solidFill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8468748" y="1927267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Semyung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Co”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YoAJ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68747" y="2290845"/>
            <a:ext cx="28135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Tong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 Co”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8468747" y="2660560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Koram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461712" y="3038436"/>
            <a:ext cx="2820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Dong Yang Co”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8461712" y="3444179"/>
            <a:ext cx="28205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Dong Won Co” AJ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461711" y="3853381"/>
            <a:ext cx="3327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Dong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Paint CO”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461711" y="4276000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Chasis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YoAJ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468747" y="4695827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Kodji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468747" y="5093284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Avtooyna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59515" y="5474623"/>
            <a:ext cx="26869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Austem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QK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8473582" y="5854452"/>
            <a:ext cx="38225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O`zERAE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Climate </a:t>
            </a:r>
            <a:r>
              <a:rPr lang="en-US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Control”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716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6869" y="1254380"/>
            <a:ext cx="578200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O`zERAE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Climate Control»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«ERAE CS Ltd.,»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«O’ZAVTOSANOAT»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aksiyadorlik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2010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sentabr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oyida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2012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may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Qo'shma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«GM UZBEKISTAN» AJ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chiqarilayotgan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i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Lacetti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 </a:t>
            </a:r>
            <a:r>
              <a:rPr lang="en-US" sz="2000" i="1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Cobalt</a:t>
            </a:r>
            <a:r>
              <a:rPr lang="en-US" sz="2000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i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Nexia</a:t>
            </a:r>
            <a:r>
              <a:rPr lang="en-US" sz="2000" i="1" u="sng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R3</a:t>
            </a:r>
            <a:r>
              <a:rPr lang="en-US" sz="20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i="1" u="sng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Spark</a:t>
            </a:r>
            <a:r>
              <a:rPr lang="en-US" sz="20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i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i="1" u="sng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Matiz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rusumli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zamonaviy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avtomobillarni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radiatorlari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shamollatish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havoni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tozalash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isitish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uskunalari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ta'minlab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beradi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6979"/>
          <a:stretch/>
        </p:blipFill>
        <p:spPr>
          <a:xfrm>
            <a:off x="7905169" y="1730999"/>
            <a:ext cx="3962014" cy="6840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9" r="46597" b="7538"/>
          <a:stretch/>
        </p:blipFill>
        <p:spPr>
          <a:xfrm>
            <a:off x="8320582" y="2757083"/>
            <a:ext cx="3131189" cy="2526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246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2" t="8764" r="10007" b="8151"/>
          <a:stretch/>
        </p:blipFill>
        <p:spPr>
          <a:xfrm>
            <a:off x="740227" y="1471702"/>
            <a:ext cx="4558353" cy="3657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99" r="67886" b="34291"/>
          <a:stretch/>
        </p:blipFill>
        <p:spPr>
          <a:xfrm>
            <a:off x="6317611" y="1950042"/>
            <a:ext cx="3817721" cy="2738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987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401975" y="1531379"/>
            <a:ext cx="638760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sz="2000" dirty="0" smtClean="0">
                <a:solidFill>
                  <a:srgbClr val="2B2D3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O`ZAUTO-AUSTEM»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«AUSTEM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LTD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«O’ZAVTOSANOAT»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o'rtasida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imzolangan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shartnomaga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2011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fevral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oyida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2012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sentyabr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kunidan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faoliyatini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Qo'shma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«GM-UZBEKISTAN» AJ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i="1" u="sng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Lacetti</a:t>
            </a:r>
            <a:r>
              <a:rPr lang="en-US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Cobalt</a:t>
            </a:r>
            <a:r>
              <a:rPr lang="en-US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US" sz="2000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Spark</a:t>
            </a:r>
            <a:r>
              <a:rPr lang="en-US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u="sng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Nexia</a:t>
            </a:r>
            <a:r>
              <a:rPr lang="en-US" sz="2000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R3</a:t>
            </a:r>
            <a:r>
              <a:rPr lang="en-US" sz="2000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rusumli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shassi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disklar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endParaRPr lang="ru-RU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37"/>
          <a:stretch/>
        </p:blipFill>
        <p:spPr>
          <a:xfrm>
            <a:off x="586026" y="1440814"/>
            <a:ext cx="4315758" cy="4484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23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148" y="1261807"/>
            <a:ext cx="7252125" cy="483163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538" y="1933309"/>
            <a:ext cx="3810000" cy="254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4758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36615" y="1278805"/>
            <a:ext cx="7404257" cy="52270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“Uz Dong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Paint Co”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Respublikasi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Vazirlar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Mahkamasining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1995-yild 30 may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oyidagi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191-sonli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qaroriga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O’zavtosanoat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AK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DongJu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Industrial Co., Ltd.”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kompaniyalari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o’rtasida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1999-yil 3-aprelda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rasmiy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ochilishi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o’tdi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«Uz-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DongJu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Paint Co» QK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«GM-UZBEKISTAN» AJ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lok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bo’yoq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50000"/>
              </a:lnSpc>
              <a:spcAft>
                <a:spcPts val="750"/>
              </a:spcAft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2011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Matiz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Nexia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Spark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Lacetti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GM-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Uzbekistan”AJ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rezina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jipslovchi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yo’lga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qo’yildi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fontAlgn="base">
              <a:lnSpc>
                <a:spcPct val="150000"/>
              </a:lnSpc>
              <a:spcAft>
                <a:spcPts val="750"/>
              </a:spcAft>
            </a:pPr>
            <a:endParaRPr lang="ru-RU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66" r="3704"/>
          <a:stretch/>
        </p:blipFill>
        <p:spPr>
          <a:xfrm>
            <a:off x="8813542" y="2984852"/>
            <a:ext cx="2536639" cy="284882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88" b="26421"/>
          <a:stretch/>
        </p:blipFill>
        <p:spPr>
          <a:xfrm>
            <a:off x="8913676" y="1134871"/>
            <a:ext cx="2310134" cy="1237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741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2" b="8719"/>
          <a:stretch/>
        </p:blipFill>
        <p:spPr>
          <a:xfrm>
            <a:off x="30043" y="974359"/>
            <a:ext cx="12131913" cy="5291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5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5" y="1288272"/>
            <a:ext cx="7290438" cy="484707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51" r="10238"/>
          <a:stretch/>
        </p:blipFill>
        <p:spPr>
          <a:xfrm>
            <a:off x="8259581" y="1753427"/>
            <a:ext cx="3498077" cy="345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244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21096" y="3637335"/>
            <a:ext cx="109634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«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Uz-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Koram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C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o»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qo'shma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1995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yili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etilgan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bo'lib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maqsadi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O'zbekiston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Respublikasida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etilayotgan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sanoatiga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plastmassadan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gabaritli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butlovchi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qismlarni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chiqarishni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mahalliylashtirib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berishdir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 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Korxonaning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maxsuloti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”GM-Uzbekistan” AJ da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chiqarilayotgan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bamperlar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instrumental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panellar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Matiz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eshik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qoplamalari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29" t="10066" r="7323" b="46922"/>
          <a:stretch/>
        </p:blipFill>
        <p:spPr>
          <a:xfrm>
            <a:off x="5543700" y="1248925"/>
            <a:ext cx="5862947" cy="191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0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5" r="15032"/>
          <a:stretch/>
        </p:blipFill>
        <p:spPr>
          <a:xfrm>
            <a:off x="953940" y="1259038"/>
            <a:ext cx="3826411" cy="222248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69" b="7862"/>
          <a:stretch/>
        </p:blipFill>
        <p:spPr>
          <a:xfrm>
            <a:off x="953940" y="4145343"/>
            <a:ext cx="4555325" cy="16740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5" b="5439"/>
          <a:stretch/>
        </p:blipFill>
        <p:spPr>
          <a:xfrm>
            <a:off x="6723277" y="4045968"/>
            <a:ext cx="4808392" cy="177557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47" b="15714"/>
          <a:stretch/>
        </p:blipFill>
        <p:spPr>
          <a:xfrm>
            <a:off x="6492196" y="1243286"/>
            <a:ext cx="4350204" cy="195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78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678658" y="1323630"/>
            <a:ext cx="5772443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Uz-Tong 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Hong Co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qo‘shma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1995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avgustda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O‘zavtosanoat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 AK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KM&amp;I»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kompaniyasi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“Uz-Tong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Xong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qo‘shma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korxonasining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1997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iyun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oyidan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Qo‘shma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«GM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Uzbekistan» AJ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chiqarilayotgan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o‘rindiqlar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yetkazib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beradi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2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46"/>
          <a:stretch/>
        </p:blipFill>
        <p:spPr>
          <a:xfrm>
            <a:off x="344100" y="1329771"/>
            <a:ext cx="4926669" cy="2665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63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2590" y="4041767"/>
            <a:ext cx="2732148" cy="1967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7946" y="1443710"/>
            <a:ext cx="2786792" cy="1967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757" y="1443710"/>
            <a:ext cx="6809014" cy="4541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346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07964" y="1400175"/>
            <a:ext cx="631639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O`z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-DONG YANG C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o”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 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qo`shma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Uzavtosanoat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AJ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Janubiy</a:t>
            </a:r>
            <a:r>
              <a:rPr lang="ru-RU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Dong Yang </a:t>
            </a:r>
            <a:r>
              <a:rPr lang="en-US" alt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Evha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Industries Co LTD</a:t>
            </a:r>
            <a:r>
              <a:rPr lang="ru-RU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en-US" alt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alt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1996-yilda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topdi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Bugungi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kunda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qo’shma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GM Uzbekistan” AJ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o`zi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uchun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chk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oplаmаlаr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oplаmаlаr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shаmаlаr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yekazib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ulаr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аn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tаsh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g’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loflаr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shlа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аr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аn</a:t>
            </a:r>
            <a:r>
              <a:rPr lang="ru-RU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4089" y="1264270"/>
            <a:ext cx="4476904" cy="447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7205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3" descr="http://www.uzdy.uz/images/nexia_f3.jpg"/>
          <p:cNvPicPr>
            <a:picLocks noChangeAspect="1" noChangeArrowheads="1"/>
          </p:cNvPicPr>
          <p:nvPr/>
        </p:nvPicPr>
        <p:blipFill rotWithShape="1"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7" t="1532" r="3370" b="2679"/>
          <a:stretch/>
        </p:blipFill>
        <p:spPr bwMode="auto">
          <a:xfrm rot="2305508">
            <a:off x="8990102" y="3737831"/>
            <a:ext cx="2744788" cy="2352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nexia_f8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" t="14657" r="4129" b="7349"/>
          <a:stretch/>
        </p:blipFill>
        <p:spPr bwMode="auto">
          <a:xfrm>
            <a:off x="117306" y="1180220"/>
            <a:ext cx="3247226" cy="2301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16" descr="nexia_f1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1" t="2143" r="5890" b="5365"/>
          <a:stretch/>
        </p:blipFill>
        <p:spPr bwMode="auto">
          <a:xfrm>
            <a:off x="4742927" y="1132719"/>
            <a:ext cx="2785403" cy="2437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2" descr="nexia_f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3" t="4647" r="2596" b="4843"/>
          <a:stretch/>
        </p:blipFill>
        <p:spPr bwMode="auto">
          <a:xfrm>
            <a:off x="8651631" y="1172127"/>
            <a:ext cx="3083259" cy="2525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47" descr="nexia_f4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53" t="3448" r="9576" b="6351"/>
          <a:stretch/>
        </p:blipFill>
        <p:spPr bwMode="auto">
          <a:xfrm>
            <a:off x="3310615" y="3799141"/>
            <a:ext cx="2504049" cy="2287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9" descr="nexia_f5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29" t="2334" r="4294" b="3961"/>
          <a:stretch/>
        </p:blipFill>
        <p:spPr bwMode="auto">
          <a:xfrm>
            <a:off x="5962588" y="3868516"/>
            <a:ext cx="2367600" cy="2179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21" t="16097" b="32232"/>
          <a:stretch/>
        </p:blipFill>
        <p:spPr>
          <a:xfrm>
            <a:off x="654606" y="3762319"/>
            <a:ext cx="2172626" cy="2193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0771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45115" y="3643264"/>
            <a:ext cx="10315387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“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Uz-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SeMyung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C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qo’shma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korxonasi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1996-yil 29-iyunda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Janubiy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Koreyaning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Deu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Korporeyshn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Limited” (“DEU”),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Semyung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Metall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Limited” (“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Semyung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”)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Uzavtosanoat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AJ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(“UZAVTOSANOAT”)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o’rtasida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etilgan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Korxonaning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istalgan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turdagi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yoqilg’i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metall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shtampli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butlovchi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qismlarni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8" t="30305" r="21061" b="27930"/>
          <a:stretch/>
        </p:blipFill>
        <p:spPr>
          <a:xfrm>
            <a:off x="7285940" y="1538753"/>
            <a:ext cx="3826411" cy="1237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34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4" r="7837"/>
          <a:stretch/>
        </p:blipFill>
        <p:spPr>
          <a:xfrm>
            <a:off x="6554902" y="1876130"/>
            <a:ext cx="5328459" cy="36110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17" y="1876130"/>
            <a:ext cx="5595562" cy="329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137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01785" y="1347512"/>
            <a:ext cx="647578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  <a:spcAft>
                <a:spcPts val="0"/>
              </a:spcAft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“Uz-Dong Won Co” 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QK – 1996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27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dekabrida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“GM-Uzbekistan” AJ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so'ndirgichlar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gazlarni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zarbga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eshik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to'sinlari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panel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qismlarini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mahalliylashtirish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7734" y="1608673"/>
            <a:ext cx="4183682" cy="385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154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9" t="16158" r="7079" b="12984"/>
          <a:stretch/>
        </p:blipFill>
        <p:spPr>
          <a:xfrm>
            <a:off x="6102809" y="1594196"/>
            <a:ext cx="5178207" cy="4274321"/>
          </a:xfrm>
          <a:prstGeom prst="rect">
            <a:avLst/>
          </a:prstGeom>
        </p:spPr>
      </p:pic>
      <p:pic>
        <p:nvPicPr>
          <p:cNvPr id="12" name="Picture 2" descr="D:\Dilya\New folder\20120202\Image9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13" t="47117" r="10309" b="48653"/>
          <a:stretch/>
        </p:blipFill>
        <p:spPr bwMode="auto">
          <a:xfrm rot="5400000">
            <a:off x="-490564" y="3110328"/>
            <a:ext cx="4562281" cy="908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D:\Dilya\New folder\20120202\Image9.tif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98" t="47938" r="50050" b="46427"/>
          <a:stretch/>
        </p:blipFill>
        <p:spPr bwMode="auto">
          <a:xfrm rot="5400000">
            <a:off x="1694305" y="3099936"/>
            <a:ext cx="4679221" cy="1262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083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72124" y="1392880"/>
            <a:ext cx="603969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</a:pP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"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Uzkodji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qo’shma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1997-yil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yanvar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oyida “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O’zavtosanoat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AK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“E-RAE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Co.LTD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”, “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Int.LTD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kompaniyalari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hammuassisligida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viloyatining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Xonobod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shahrida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o‘tkazuvchi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jamlami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ixtisoslashgan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21" t="5116" r="15984" b="35036"/>
          <a:stretch/>
        </p:blipFill>
        <p:spPr>
          <a:xfrm>
            <a:off x="7357402" y="1364686"/>
            <a:ext cx="4081220" cy="2290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27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33" y="1357239"/>
            <a:ext cx="11251956" cy="4500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40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096000" y="1303373"/>
            <a:ext cx="558230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2004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mart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oyida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Farg’ona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shahrida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Avtooyna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MChJda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yo’lga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qo’yildi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maxsulotlarining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xaridori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“GM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AJ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Xorazm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viloyatidagi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filiali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Damas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Matiz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Nexia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Spark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Gentra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Cobalt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korxonada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SamAvto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“JV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ManAvto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korxonalari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chiqaradigan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avtomobillarga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oynalar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chiqariladi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306" y="1625192"/>
            <a:ext cx="5709276" cy="4074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2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873" y="1449220"/>
            <a:ext cx="5964170" cy="416378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935" y="1449220"/>
            <a:ext cx="4592441" cy="4592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501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89451" y="1110756"/>
            <a:ext cx="71649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  <a:spcAft>
                <a:spcPts val="0"/>
              </a:spcAft>
            </a:pP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“Uz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Chasys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qo’shma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2009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24-sentabrda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O’zbekiston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Janubiy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Koreyaning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“AMS Co. LTD”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U Namangan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shahrida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joylashgan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maydoni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16 000 m2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«GM-UZBEKISTAN» AJ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chiqarilayotgan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yoritish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chiroqlarini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shug’ullanadi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91" b="7447"/>
          <a:stretch/>
        </p:blipFill>
        <p:spPr>
          <a:xfrm>
            <a:off x="8018585" y="2259864"/>
            <a:ext cx="3695964" cy="2145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59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584" y="4049191"/>
            <a:ext cx="3130216" cy="208681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64" y="1107310"/>
            <a:ext cx="3446597" cy="229773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37" y="3937311"/>
            <a:ext cx="3149324" cy="209954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3503" y="1182650"/>
            <a:ext cx="4188497" cy="279233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3333" r="11852" b="23889"/>
          <a:stretch/>
        </p:blipFill>
        <p:spPr>
          <a:xfrm>
            <a:off x="5091792" y="1306210"/>
            <a:ext cx="2022034" cy="2267426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7" t="9868" r="17558" b="9554"/>
          <a:stretch/>
        </p:blipFill>
        <p:spPr>
          <a:xfrm>
            <a:off x="8637923" y="3707436"/>
            <a:ext cx="2793478" cy="2415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51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28" b="16404"/>
          <a:stretch/>
        </p:blipFill>
        <p:spPr>
          <a:xfrm>
            <a:off x="7834080" y="975337"/>
            <a:ext cx="4049281" cy="52455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72" b="9822"/>
          <a:stretch/>
        </p:blipFill>
        <p:spPr>
          <a:xfrm>
            <a:off x="279400" y="976204"/>
            <a:ext cx="4127500" cy="523954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00" t="9550" b="9941"/>
          <a:stretch/>
        </p:blipFill>
        <p:spPr>
          <a:xfrm>
            <a:off x="4459707" y="980190"/>
            <a:ext cx="3272586" cy="524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099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87255" y="1323630"/>
            <a:ext cx="5503945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2008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28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oktabrda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zavtosanoat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AK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General Motors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korporatsiyasi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chiqarishga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ixtisoslashgan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GM Powertrain Uzbekistan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QKni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to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’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risidagi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bitimni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imzolashdi</a:t>
            </a:r>
            <a:r>
              <a:rPr lang="ru-RU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“GM Powertrain Uzbekistan”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AJga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solinishi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O’zbekiston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mashinasozlik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sohasining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rivojida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muhim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bosqichga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aylandi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Korxona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1,2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1,5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litr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hajmga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dvigatellarini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chiqaradi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2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629" y="1182096"/>
            <a:ext cx="5840544" cy="302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75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9" t="4923" r="27200"/>
          <a:stretch/>
        </p:blipFill>
        <p:spPr>
          <a:xfrm>
            <a:off x="944583" y="1732186"/>
            <a:ext cx="3816103" cy="34818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7" t="9436" r="18856"/>
          <a:stretch/>
        </p:blipFill>
        <p:spPr>
          <a:xfrm>
            <a:off x="6868311" y="1646394"/>
            <a:ext cx="3473031" cy="371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013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164037" y="1223215"/>
            <a:ext cx="7524081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SamKochAvto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qo’shma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Turkiyaning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KochHolding</a:t>
            </a:r>
            <a:r>
              <a:rPr lang="en-US" sz="20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kompaniyasi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hamkorlikda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1996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5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noyabrda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etildi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1999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yil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19 mart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oyidan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liniyada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Uzotatol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belgisi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ostida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avtobus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yuk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chiqarila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boshladi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</a:t>
            </a:r>
            <a:endParaRPr lang="ru-RU" sz="20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	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SamAvto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MCHJ 2006-yil 30-oktabrda AK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O`zavtosanoat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tomonidan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aksiyalar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turk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hamkorlaridan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sotib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olindi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Mulkchilik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shakli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o`zgarishi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SamKochAvto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qo`shma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korxonasi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tashkiloti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nomi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SamAvto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MChJga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o`zgardi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2007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yildan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SamAvto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” QK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Yaponiyaning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“Isuzu Motors”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ko</a:t>
            </a:r>
            <a:r>
              <a:rPr lang="en-US" sz="20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paniyasi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bilan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birgalikda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“Isuzu”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belgisi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ostida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avtobus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va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yuk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avtomobillarini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ishlab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chiqara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 </a:t>
            </a:r>
            <a:r>
              <a:rPr lang="en-US" sz="20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boshladi</a:t>
            </a:r>
            <a:r>
              <a:rPr lang="en-US" sz="20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. </a:t>
            </a:r>
            <a:endParaRPr lang="ru-RU" sz="20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789"/>
          <a:stretch/>
        </p:blipFill>
        <p:spPr>
          <a:xfrm>
            <a:off x="543990" y="1335596"/>
            <a:ext cx="3071408" cy="4783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453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http://www.samauto.uz/upload/iblock/498/498f8a070f3262f989fb5dac6d402068.png">
            <a:hlinkClick r:id="rId4"/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3443" y="1213570"/>
            <a:ext cx="2515797" cy="135785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www.samauto.uz/upload/iblock/9f8/9f80ec485caa35b1d564201465f4e047.png">
            <a:hlinkClick r:id="rId6"/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1733" y="1265376"/>
            <a:ext cx="2517311" cy="13618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O'zi ag'dargich ISUZU FVR">
            <a:hlinkClick r:id="rId8"/>
          </p:cNvPr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603"/>
          <a:stretch/>
        </p:blipFill>
        <p:spPr bwMode="auto">
          <a:xfrm>
            <a:off x="6267133" y="3164895"/>
            <a:ext cx="1791808" cy="1209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O't o'chiruvchi mashina ISUZU FTR">
            <a:hlinkClick r:id="rId10"/>
          </p:cNvPr>
          <p:cNvPicPr/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567"/>
          <a:stretch/>
        </p:blipFill>
        <p:spPr bwMode="auto">
          <a:xfrm>
            <a:off x="3448489" y="4878509"/>
            <a:ext cx="1935930" cy="1270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Furgon-ISUZU-FVR">
            <a:hlinkClick r:id="rId12"/>
          </p:cNvPr>
          <p:cNvPicPr/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64"/>
          <a:stretch/>
        </p:blipFill>
        <p:spPr bwMode="auto">
          <a:xfrm>
            <a:off x="529422" y="4813934"/>
            <a:ext cx="2105027" cy="13348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://www.samauto.uz/upload/iblock/4a0/4a0f6788a1948195c867520f1226f6c2.png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895" y="4691444"/>
            <a:ext cx="2664284" cy="13607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4" descr="http://www.samauto.uz/upload/iblock/3c5/3c55652ef33b936c92c7f53d84e438c9.png">
            <a:hlinkClick r:id="rId16"/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154" y="3122616"/>
            <a:ext cx="2121295" cy="1189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25" descr="http://www.samauto.uz/upload/iblock/639/639ad29842bb354b5e2eba35d600d907.png">
            <a:hlinkClick r:id="rId18"/>
          </p:cNvPr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62" r="2845" b="7197"/>
          <a:stretch/>
        </p:blipFill>
        <p:spPr bwMode="auto">
          <a:xfrm>
            <a:off x="9083443" y="4764915"/>
            <a:ext cx="2680489" cy="1327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Teleskopik o'zi ko'targich ISUZU NQR">
            <a:hlinkClick r:id="rId20"/>
          </p:cNvPr>
          <p:cNvPicPr/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531"/>
          <a:stretch/>
        </p:blipFill>
        <p:spPr bwMode="auto">
          <a:xfrm>
            <a:off x="8941655" y="2836460"/>
            <a:ext cx="2622428" cy="1554563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22" descr="http://www.samauto.uz/upload/iblock/113/11304e750e2bb827ffc7696d23588f24.png">
            <a:hlinkClick r:id="rId22"/>
          </p:cNvPr>
          <p:cNvPicPr>
            <a:picLocks noChangeAspect="1" noChangeArrowheads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53" r="11037"/>
          <a:stretch/>
        </p:blipFill>
        <p:spPr bwMode="auto">
          <a:xfrm>
            <a:off x="3352419" y="3158633"/>
            <a:ext cx="2032000" cy="1216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 descr="http://www.samauto.uz/upload/iblock/b8d/b8d6cad447a85e5ed9b1555a4f9fc8d9.png">
            <a:hlinkClick r:id="rId24"/>
          </p:cNvPr>
          <p:cNvPicPr/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756" y="1193804"/>
            <a:ext cx="2574810" cy="16106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9" name="Рисунок 18" descr="http://www.samauto.uz/upload/iblock/182/18299f1d2d220640afaaa17f4be8954b.png">
            <a:hlinkClick r:id="rId26"/>
          </p:cNvPr>
          <p:cNvPicPr/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44" y="1306217"/>
            <a:ext cx="2643113" cy="134337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9079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419237" y="1354023"/>
            <a:ext cx="5567631" cy="4662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50000"/>
              </a:lnSpc>
              <a:spcAft>
                <a:spcPts val="0"/>
              </a:spcAft>
            </a:pP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2009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sentabrdan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O’zbeksanoat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AK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Germaniyaning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«MAN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Nutzfahrzeuge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AG»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konserni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muassisligida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«JV MAN Auto – Uzbekistan»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korxonasining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MAN yuk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avtomobillari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SamAvto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MChJ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liniyalarida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yig’ish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2011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22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dekabr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oyida Samarqand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viloyati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Jonboy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tumanida</a:t>
            </a:r>
            <a:r>
              <a:rPr lang="en-US" sz="22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«JV MAN Auto – Uzbekistan»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korxonasining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zavodi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22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1" t="4564" r="57255" b="56926"/>
          <a:stretch/>
        </p:blipFill>
        <p:spPr>
          <a:xfrm>
            <a:off x="1006044" y="1061511"/>
            <a:ext cx="2937673" cy="200962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52" r="64689" b="5297"/>
          <a:stretch/>
        </p:blipFill>
        <p:spPr>
          <a:xfrm>
            <a:off x="946154" y="3348589"/>
            <a:ext cx="3057452" cy="260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119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 descr="http://uzavtosanoat.uz/uploads/O%60zi%20ag%60dargich-MAN-TGS-33.360.png">
            <a:hlinkClick r:id="rId4"/>
          </p:cNvPr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425" y="1222090"/>
            <a:ext cx="2506003" cy="230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http://uzavtosanoat.uz/uploads/Betonqorishtirgich-MAN-TGS-33.360.png">
            <a:hlinkClick r:id="rId6"/>
          </p:cNvPr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8737" y="1327105"/>
            <a:ext cx="2344175" cy="230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http://uzavtosanoat.uz/uploads/Avtoko%60targich-MAN-CLA-26.280.png">
            <a:hlinkClick r:id="rId8"/>
          </p:cNvPr>
          <p:cNvPicPr/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504" y="1327105"/>
            <a:ext cx="2386380" cy="230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http://uzavtosanoat.uz/uploads/Avtogudronator-MAN-CLA-18.280.png">
            <a:hlinkClick r:id="rId10"/>
          </p:cNvPr>
          <p:cNvPicPr/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9186" y="3955795"/>
            <a:ext cx="2344175" cy="23047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http://uzavtosanoat.uz/uploads/axlat%20tashuvchi-MAN-CLA-16.220.png">
            <a:hlinkClick r:id="rId12"/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699" y="3954338"/>
            <a:ext cx="2372311" cy="21677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http://uzavtosanoat.uz/uploads/kranli%20manipulyator-MAN-CLA-16.220.png">
            <a:hlinkClick r:id="rId14"/>
          </p:cNvPr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252" y="3954338"/>
            <a:ext cx="2207080" cy="216778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64356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614327" y="1529543"/>
            <a:ext cx="44078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sv-FI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Traktor-</a:t>
            </a:r>
            <a:r>
              <a:rPr lang="sv-FI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g’ildirakli yoki zanjirli o’zi yurar mashina bo’lib, tirkama yoki o’rnatma qishloq xo’jalik va boshqa mashinalarni siljitish hamda harakatga keltirish, shuningdek, priseplarni shatakka olishga mo’ljallangan. </a:t>
            </a:r>
            <a:endParaRPr lang="ru-RU" sz="2400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354" y="1065044"/>
            <a:ext cx="3699803" cy="2706203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98"/>
          <a:stretch/>
        </p:blipFill>
        <p:spPr>
          <a:xfrm>
            <a:off x="5968278" y="3893756"/>
            <a:ext cx="5027968" cy="215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45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134568" y="1343634"/>
            <a:ext cx="10274105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klassifikatsiyalanadi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uz-Cyrl-UZ" sz="2400" b="1" dirty="0" smtClean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2082800" algn="l"/>
              </a:tabLst>
            </a:pPr>
            <a:endParaRPr lang="en-US" sz="24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  <a:tabLst>
                <a:tab pos="2082800" algn="l"/>
              </a:tabLst>
            </a:pPr>
            <a:r>
              <a:rPr lang="en-US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Vazifasiga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80340" algn="l"/>
              </a:tabLst>
            </a:pP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80340" algn="l"/>
              </a:tabLst>
            </a:pP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universal-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chopiq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80340" algn="l"/>
              </a:tabLst>
            </a:pP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724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106446" y="1211953"/>
            <a:ext cx="997910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z-Cyrl-UZ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ishlarga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mo’ljallangan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traktorlar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xo’jalik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qishloq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xo’jaligida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yetishtirilayotgan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o’simliklarga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bajarishda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yerni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haydash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yoppasiga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kultivatsiya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boronalash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frezerlash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molalash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z-Cyrl-UZ" altLang="ru-RU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</a:t>
            </a:r>
            <a:r>
              <a:rPr lang="en-US" altLang="ru-RU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T- 100, </a:t>
            </a:r>
            <a:r>
              <a:rPr lang="uz-Cyrl-UZ" altLang="ru-RU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В</a:t>
            </a:r>
            <a:r>
              <a:rPr lang="en-US" altLang="ru-RU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T-150, T- 4 A, T- 150 K, K-701</a:t>
            </a:r>
            <a:r>
              <a:rPr lang="ru-RU" altLang="ru-RU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</a:rPr>
              <a:t> </a:t>
            </a:r>
            <a:endParaRPr lang="ru-RU" altLang="ru-RU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50000"/>
              </a:lnSpc>
            </a:pPr>
            <a:r>
              <a:rPr lang="en-US" altLang="ru-RU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</a:t>
            </a:r>
            <a:r>
              <a:rPr lang="uz-Cyrl-UZ" alt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T- 100</a:t>
            </a:r>
            <a:endParaRPr lang="en-US" altLang="ru-RU" sz="24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</a:t>
            </a:r>
            <a:endParaRPr lang="ru-RU" alt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just">
              <a:lnSpc>
                <a:spcPct val="150000"/>
              </a:lnSpc>
            </a:pPr>
            <a:r>
              <a:rPr lang="en-US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endParaRPr lang="ru-RU" sz="2400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036" y="3740237"/>
            <a:ext cx="4037777" cy="2294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55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26869" y="1356083"/>
            <a:ext cx="6096000" cy="4524315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449580" algn="l"/>
                <a:tab pos="899160" algn="l"/>
                <a:tab pos="1348740" algn="l"/>
                <a:tab pos="1798320" algn="l"/>
                <a:tab pos="2171700" algn="l"/>
              </a:tabLst>
            </a:pP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Universal-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chopiq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chopiq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ekinlar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qator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oralariga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ishlov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berishda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yig’ishtirib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TTZ-80.10; TTZ-80,11; TTZ-100K.10; TTZ-100K.11; TTZ-60.10; TTZ-60.10; T-28X4, MT</a:t>
            </a:r>
            <a:r>
              <a:rPr lang="uz-Cyrl-UZ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-80, MT</a:t>
            </a:r>
            <a:r>
              <a:rPr lang="uz-Cyrl-UZ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-82, MT</a:t>
            </a:r>
            <a:r>
              <a:rPr lang="uz-Cyrl-UZ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-80X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chemeClr val="accent5">
                  <a:lumMod val="50000"/>
                </a:schemeClr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2" descr="Трактор МТЗ 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955" y="1955410"/>
            <a:ext cx="4172736" cy="3129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898209" y="5297568"/>
            <a:ext cx="10695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MT</a:t>
            </a:r>
            <a:r>
              <a:rPr lang="uz-Cyrl-UZ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</a:t>
            </a:r>
            <a:r>
              <a:rPr lang="en-US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-82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756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87680" y="1357862"/>
            <a:ext cx="1075240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  <a:tabLst>
                <a:tab pos="449580" algn="l"/>
                <a:tab pos="899160" algn="l"/>
                <a:tab pos="1348740" algn="l"/>
                <a:tab pos="1798320" algn="l"/>
                <a:tab pos="2171700" algn="l"/>
              </a:tabLst>
            </a:pP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qismining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konstruksiyasiga</a:t>
            </a:r>
            <a:r>
              <a:rPr lang="en-US" sz="2400" b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</a:p>
          <a:p>
            <a:pPr indent="450215" algn="just">
              <a:lnSpc>
                <a:spcPct val="150000"/>
              </a:lnSpc>
              <a:spcAft>
                <a:spcPts val="0"/>
              </a:spcAft>
              <a:tabLst>
                <a:tab pos="449580" algn="l"/>
                <a:tab pos="899160" algn="l"/>
                <a:tab pos="1348740" algn="l"/>
                <a:tab pos="1798320" algn="l"/>
                <a:tab pos="2171700" algn="l"/>
              </a:tabLst>
            </a:pPr>
            <a:endParaRPr lang="ru-RU" sz="2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Font typeface="Symbol" panose="05050102010706020507" pitchFamily="18" charset="2"/>
              <a:buChar char=""/>
              <a:tabLst>
                <a:tab pos="180340" algn="l"/>
              </a:tabLst>
            </a:pP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g’ildirakli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traktorga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nisbatan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ham, transport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ishlarida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ishlatilishi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G’ildirakli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traktorlarning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yurish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g’ildirakli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yuritkichlar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jihozlangan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14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80340" algn="l"/>
              </a:tabLst>
            </a:pPr>
            <a:endParaRPr lang="en-US" sz="24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  <a:tabLst>
                <a:tab pos="180340" algn="l"/>
              </a:tabLst>
            </a:pPr>
            <a:r>
              <a:rPr lang="en-US" sz="2400" b="1" dirty="0" err="1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Zanjirli</a:t>
            </a:r>
            <a:r>
              <a:rPr lang="en-US" sz="24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traktorning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tayanch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bo’lganligi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tuproq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</a:t>
            </a:r>
            <a:r>
              <a:rPr lang="en-US" sz="24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tishlashadi</a:t>
            </a:r>
            <a:endParaRPr lang="ru-RU" sz="24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23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2" t="2412" r="12839" b="3239"/>
          <a:stretch/>
        </p:blipFill>
        <p:spPr>
          <a:xfrm>
            <a:off x="506437" y="1194195"/>
            <a:ext cx="5261317" cy="37603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540" y="1871003"/>
            <a:ext cx="4925109" cy="438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676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1192</TotalTime>
  <Words>329</Words>
  <Application>Microsoft Office PowerPoint</Application>
  <PresentationFormat>Широкоэкранный</PresentationFormat>
  <Paragraphs>76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5" baseType="lpstr">
      <vt:lpstr>MS Mincho</vt:lpstr>
      <vt:lpstr>Arial</vt:lpstr>
      <vt:lpstr>Calibri</vt:lpstr>
      <vt:lpstr>Calibri Light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163</cp:revision>
  <dcterms:created xsi:type="dcterms:W3CDTF">2019-01-04T10:36:55Z</dcterms:created>
  <dcterms:modified xsi:type="dcterms:W3CDTF">2019-04-15T04:49:04Z</dcterms:modified>
</cp:coreProperties>
</file>