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wmf" ContentType="image/x-wmf"/>
  <Default Extension="rels" ContentType="application/vnd.openxmlformats-package.relationships+xml"/>
  <Default Extension="xml" ContentType="application/xml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318" r:id="rId3"/>
    <p:sldId id="287" r:id="rId4"/>
    <p:sldId id="288" r:id="rId5"/>
    <p:sldId id="289" r:id="rId6"/>
    <p:sldId id="290" r:id="rId7"/>
    <p:sldId id="291" r:id="rId8"/>
    <p:sldId id="292" r:id="rId9"/>
    <p:sldId id="293" r:id="rId10"/>
    <p:sldId id="294" r:id="rId11"/>
    <p:sldId id="295" r:id="rId12"/>
    <p:sldId id="296" r:id="rId13"/>
    <p:sldId id="297" r:id="rId14"/>
    <p:sldId id="317" r:id="rId15"/>
    <p:sldId id="319" r:id="rId16"/>
    <p:sldId id="298" r:id="rId17"/>
    <p:sldId id="299" r:id="rId18"/>
    <p:sldId id="310" r:id="rId19"/>
    <p:sldId id="312" r:id="rId20"/>
    <p:sldId id="313" r:id="rId21"/>
    <p:sldId id="308" r:id="rId22"/>
    <p:sldId id="309" r:id="rId23"/>
    <p:sldId id="311" r:id="rId24"/>
    <p:sldId id="316" r:id="rId25"/>
    <p:sldId id="300" r:id="rId26"/>
    <p:sldId id="301" r:id="rId27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B4821E"/>
    <a:srgbClr val="FFFF4B"/>
    <a:srgbClr val="B74715"/>
    <a:srgbClr val="EC8412"/>
    <a:srgbClr val="893BC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238" autoAdjust="0"/>
  </p:normalViewPr>
  <p:slideViewPr>
    <p:cSldViewPr snapToGrid="0">
      <p:cViewPr varScale="1">
        <p:scale>
          <a:sx n="68" d="100"/>
          <a:sy n="68" d="100"/>
        </p:scale>
        <p:origin x="738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wmf"/><Relationship Id="rId1" Type="http://schemas.openxmlformats.org/officeDocument/2006/relationships/image" Target="../media/image3.w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7.w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11.wmf"/><Relationship Id="rId1" Type="http://schemas.openxmlformats.org/officeDocument/2006/relationships/image" Target="../media/image10.w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20.w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88283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461519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622874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103609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313709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667112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6788821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5336368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9696373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49449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12311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4E7E255-22C7-4866-97E2-48D387B19DBF}" type="datetimeFigureOut">
              <a:rPr lang="ru-RU" smtClean="0"/>
              <a:t>15.04.2019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58FA20-16BA-45E0-9945-7DB04003DB7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04144125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wmf"/><Relationship Id="rId3" Type="http://schemas.openxmlformats.org/officeDocument/2006/relationships/image" Target="../media/image1.jpe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6" Type="http://schemas.openxmlformats.org/officeDocument/2006/relationships/image" Target="../media/image3.wmf"/><Relationship Id="rId5" Type="http://schemas.openxmlformats.org/officeDocument/2006/relationships/oleObject" Target="../embeddings/oleObject1.bin"/><Relationship Id="rId10" Type="http://schemas.openxmlformats.org/officeDocument/2006/relationships/image" Target="../media/image5.wmf"/><Relationship Id="rId4" Type="http://schemas.openxmlformats.org/officeDocument/2006/relationships/image" Target="../media/image2.png"/><Relationship Id="rId9" Type="http://schemas.openxmlformats.org/officeDocument/2006/relationships/oleObject" Target="../embeddings/oleObject3.bin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2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4.bin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3.vml"/><Relationship Id="rId6" Type="http://schemas.openxmlformats.org/officeDocument/2006/relationships/image" Target="../media/image7.wmf"/><Relationship Id="rId5" Type="http://schemas.openxmlformats.org/officeDocument/2006/relationships/oleObject" Target="../embeddings/oleObject5.bin"/><Relationship Id="rId4" Type="http://schemas.openxmlformats.org/officeDocument/2006/relationships/image" Target="../media/image2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8.wmf"/><Relationship Id="rId5" Type="http://schemas.openxmlformats.org/officeDocument/2006/relationships/oleObject" Target="../embeddings/oleObject6.bin"/><Relationship Id="rId4" Type="http://schemas.openxmlformats.org/officeDocument/2006/relationships/image" Target="../media/image2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9.wmf"/><Relationship Id="rId5" Type="http://schemas.openxmlformats.org/officeDocument/2006/relationships/oleObject" Target="../embeddings/oleObject7.bin"/><Relationship Id="rId4" Type="http://schemas.openxmlformats.org/officeDocument/2006/relationships/image" Target="../media/image2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11.wmf"/><Relationship Id="rId3" Type="http://schemas.openxmlformats.org/officeDocument/2006/relationships/image" Target="../media/image1.jpeg"/><Relationship Id="rId7" Type="http://schemas.openxmlformats.org/officeDocument/2006/relationships/oleObject" Target="../embeddings/oleObject9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6.vml"/><Relationship Id="rId6" Type="http://schemas.openxmlformats.org/officeDocument/2006/relationships/image" Target="../media/image10.wmf"/><Relationship Id="rId5" Type="http://schemas.openxmlformats.org/officeDocument/2006/relationships/oleObject" Target="../embeddings/oleObject8.bin"/><Relationship Id="rId4" Type="http://schemas.openxmlformats.org/officeDocument/2006/relationships/image" Target="../media/image2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wmf"/><Relationship Id="rId3" Type="http://schemas.openxmlformats.org/officeDocument/2006/relationships/image" Target="../media/image1.jpeg"/><Relationship Id="rId7" Type="http://schemas.openxmlformats.org/officeDocument/2006/relationships/oleObject" Target="../embeddings/oleObject1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2.wmf"/><Relationship Id="rId5" Type="http://schemas.openxmlformats.org/officeDocument/2006/relationships/oleObject" Target="../embeddings/oleObject10.bin"/><Relationship Id="rId10" Type="http://schemas.openxmlformats.org/officeDocument/2006/relationships/image" Target="../media/image14.wmf"/><Relationship Id="rId4" Type="http://schemas.openxmlformats.org/officeDocument/2006/relationships/image" Target="../media/image2.png"/><Relationship Id="rId9" Type="http://schemas.openxmlformats.org/officeDocument/2006/relationships/oleObject" Target="../embeddings/oleObject12.bin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6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7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9.png"/><Relationship Id="rId4" Type="http://schemas.openxmlformats.org/officeDocument/2006/relationships/image" Target="../media/image18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20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2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3.png"/><Relationship Id="rId4" Type="http://schemas.openxmlformats.org/officeDocument/2006/relationships/image" Target="../media/image2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0" name="Rectangle 52"/>
          <p:cNvSpPr>
            <a:spLocks noChangeArrowheads="1"/>
          </p:cNvSpPr>
          <p:nvPr/>
        </p:nvSpPr>
        <p:spPr bwMode="auto">
          <a:xfrm>
            <a:off x="1336432" y="408553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" name="Прямоугольник 12"/>
          <p:cNvSpPr/>
          <p:nvPr/>
        </p:nvSpPr>
        <p:spPr>
          <a:xfrm>
            <a:off x="1336432" y="1401913"/>
            <a:ext cx="9150809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</a:pPr>
            <a:r>
              <a:rPr lang="sv-FI" sz="26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3-Mavzu: Asosiy tushuncha va tariflar</a:t>
            </a:r>
            <a:r>
              <a:rPr lang="uz-Cyrl-UZ" sz="26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. </a:t>
            </a:r>
            <a:endParaRPr lang="en-US" sz="2600" b="1" dirty="0" smtClean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ctr">
              <a:spcAft>
                <a:spcPts val="0"/>
              </a:spcAft>
            </a:pPr>
            <a:r>
              <a:rPr lang="en-US" sz="26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 </a:t>
            </a:r>
            <a:endParaRPr lang="ru-RU" sz="26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ctr">
              <a:spcAft>
                <a:spcPts val="0"/>
              </a:spcAft>
            </a:pPr>
            <a:r>
              <a:rPr lang="en-US" sz="2600" b="1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Reja</a:t>
            </a:r>
            <a:r>
              <a:rPr lang="en-US" sz="26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:</a:t>
            </a:r>
            <a:endParaRPr lang="ru-RU" sz="26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algn="ctr">
              <a:spcAft>
                <a:spcPts val="0"/>
              </a:spcAft>
            </a:pPr>
            <a:r>
              <a:rPr lang="en-US" sz="1500" b="1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 </a:t>
            </a:r>
            <a:endParaRPr lang="ru-RU" sz="15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+mj-lt"/>
              <a:buAutoNum type="arabicPeriod"/>
            </a:pPr>
            <a:r>
              <a:rPr lang="it-IT" sz="2400" spc="-5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Quvvat, burovchi </a:t>
            </a:r>
            <a:r>
              <a:rPr lang="it-IT" sz="2400" spc="-5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moment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+mj-lt"/>
              <a:buAutoNum type="arabicPeriod"/>
            </a:pPr>
            <a:r>
              <a:rPr lang="it-IT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Indikatorli va samarali quvvat. 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+mj-lt"/>
              <a:buAutoNum type="arabicPeriod"/>
            </a:pPr>
            <a:r>
              <a:rPr lang="it-IT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Divigatel quvvatiga ta`sir etuvchi asosiy omillar. 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ea typeface="MS Mincho" panose="02020609040205080304" pitchFamily="49" charset="-128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+mj-lt"/>
              <a:buAutoNum type="arabicPeriod"/>
            </a:pPr>
            <a:r>
              <a:rPr lang="it-IT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Harakatlanishga qarshilik ko’rsatuvchi </a:t>
            </a:r>
            <a:r>
              <a:rPr lang="it-IT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MS Mincho" panose="02020609040205080304" pitchFamily="49" charset="-128"/>
              </a:rPr>
              <a:t>kuchlar</a:t>
            </a:r>
            <a:endParaRPr lang="ru-RU" sz="2400" dirty="0">
              <a:solidFill>
                <a:schemeClr val="accent2">
                  <a:lumMod val="50000"/>
                </a:schemeClr>
              </a:solidFill>
              <a:effectLst/>
              <a:latin typeface="Times New Roman" panose="02020603050405020304" pitchFamily="18" charset="0"/>
              <a:ea typeface="MS Mincho" panose="02020609040205080304" pitchFamily="49" charset="-128"/>
            </a:endParaRPr>
          </a:p>
        </p:txBody>
      </p:sp>
    </p:spTree>
    <p:extLst>
      <p:ext uri="{BB962C8B-B14F-4D97-AF65-F5344CB8AC3E}">
        <p14:creationId xmlns:p14="http://schemas.microsoft.com/office/powerpoint/2010/main" val="3990039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341859" y="1311695"/>
            <a:ext cx="632251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2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	</a:t>
            </a:r>
            <a:r>
              <a:rPr lang="it-IT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Burovchi moment</a:t>
            </a:r>
            <a:r>
              <a:rPr lang="ru-RU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it-IT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</a:t>
            </a:r>
            <a:r>
              <a:rPr 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it-IT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krivoshipni </a:t>
            </a:r>
            <a:r>
              <a:rPr lang="it-IT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aylantiruvchi kuchning krivoship </a:t>
            </a:r>
            <a:r>
              <a:rPr lang="it-IT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radiusiga </a:t>
            </a:r>
            <a:r>
              <a:rPr lang="it-IT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ko’paytmasidir. </a:t>
            </a:r>
            <a:r>
              <a:rPr lang="en-GB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Burovchi</a:t>
            </a:r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moment </a:t>
            </a:r>
            <a:r>
              <a:rPr lang="en-GB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nyutonmetrlar</a:t>
            </a:r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(N*m)da </a:t>
            </a:r>
            <a:r>
              <a:rPr lang="en-GB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ifodalanadi</a:t>
            </a:r>
            <a:r>
              <a:rPr lang="en-GB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ru-RU" sz="2400" dirty="0"/>
          </a:p>
        </p:txBody>
      </p:sp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/>
          </p:nvPr>
        </p:nvGraphicFramePr>
        <p:xfrm>
          <a:off x="5884866" y="3257183"/>
          <a:ext cx="5174843" cy="7208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8" r:id="rId5" imgW="1676400" imgH="228600" progId="Equation.3">
                  <p:embed/>
                </p:oleObj>
              </mc:Choice>
              <mc:Fallback>
                <p:oleObj r:id="rId5" imgW="16764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884866" y="3257183"/>
                        <a:ext cx="5174843" cy="72087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" name="Объект 6"/>
          <p:cNvGraphicFramePr>
            <a:graphicFrameLocks noChangeAspect="1"/>
          </p:cNvGraphicFramePr>
          <p:nvPr>
            <p:extLst/>
          </p:nvPr>
        </p:nvGraphicFramePr>
        <p:xfrm>
          <a:off x="675250" y="4066181"/>
          <a:ext cx="1042182" cy="625309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399" r:id="rId7" imgW="381000" imgH="228600" progId="Equation.3">
                  <p:embed/>
                </p:oleObj>
              </mc:Choice>
              <mc:Fallback>
                <p:oleObj r:id="rId7" imgW="381000" imgH="228600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5250" y="4066181"/>
                        <a:ext cx="1042182" cy="625309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/>
          </p:nvPr>
        </p:nvGraphicFramePr>
        <p:xfrm>
          <a:off x="675251" y="4819593"/>
          <a:ext cx="1042182" cy="72637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00" r:id="rId9" imgW="317087" imgH="215619" progId="Equation.3">
                  <p:embed/>
                </p:oleObj>
              </mc:Choice>
              <mc:Fallback>
                <p:oleObj r:id="rId9" imgW="317087" imgH="215619" progId="Equation.3">
                  <p:embed/>
                  <p:pic>
                    <p:nvPicPr>
                      <p:cNvPr id="0" name="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75251" y="4819593"/>
                        <a:ext cx="1042182" cy="72637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52"/>
          <p:cNvSpPr>
            <a:spLocks noChangeArrowheads="1"/>
          </p:cNvSpPr>
          <p:nvPr/>
        </p:nvSpPr>
        <p:spPr bwMode="auto">
          <a:xfrm>
            <a:off x="1336432" y="4085533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1" name="Rectangle 53"/>
          <p:cNvSpPr>
            <a:spLocks noChangeArrowheads="1"/>
          </p:cNvSpPr>
          <p:nvPr/>
        </p:nvSpPr>
        <p:spPr bwMode="auto">
          <a:xfrm>
            <a:off x="1804602" y="4112885"/>
            <a:ext cx="2748701" cy="67710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effektiv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kVt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      </a:t>
            </a:r>
            <a:endParaRPr kumimoji="0" lang="en-US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2" name="Rectangle 54"/>
          <p:cNvSpPr>
            <a:spLocks noChangeArrowheads="1"/>
          </p:cNvSpPr>
          <p:nvPr/>
        </p:nvSpPr>
        <p:spPr bwMode="auto">
          <a:xfrm>
            <a:off x="1717431" y="4993471"/>
            <a:ext cx="5671745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tirsakli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chastotasi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/min.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1449988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628356" y="1358435"/>
            <a:ext cx="6096000" cy="2492990"/>
          </a:xfrm>
          <a:prstGeom prst="rect">
            <a:avLst/>
          </a:prstGeom>
        </p:spPr>
        <p:txBody>
          <a:bodyPr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6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Quvvat</a:t>
            </a:r>
            <a:r>
              <a:rPr lang="en-US" sz="26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deb,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birligi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ichida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bajarilgan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ishga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aytiladi</a:t>
            </a:r>
            <a:r>
              <a:rPr lang="en-US" sz="26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Agar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birligi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sekund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(s)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bo’lsa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u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holda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quvvat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vaqtda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Vt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6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o’lchanadi</a:t>
            </a:r>
            <a:r>
              <a:rPr lang="en-US" sz="26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6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370094" y="3866544"/>
            <a:ext cx="4968465" cy="21236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Dvigatelning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quvvati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indikatorli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(N</a:t>
            </a:r>
            <a:r>
              <a:rPr lang="en-US" sz="2400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effektiv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(N</a:t>
            </a:r>
            <a:r>
              <a:rPr lang="en-US" sz="24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e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), </a:t>
            </a:r>
          </a:p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litr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quvvat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</a:t>
            </a:r>
            <a:r>
              <a:rPr lang="en-US" sz="2400" baseline="-25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larga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farqlanadi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89355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Rectangle 2"/>
          <p:cNvSpPr>
            <a:spLocks noChangeArrowheads="1"/>
          </p:cNvSpPr>
          <p:nvPr/>
        </p:nvSpPr>
        <p:spPr bwMode="auto">
          <a:xfrm flipH="1">
            <a:off x="364129" y="905832"/>
            <a:ext cx="8318657" cy="2585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Indikator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(N</a:t>
            </a:r>
            <a:r>
              <a:rPr kumimoji="0" lang="en-US" altLang="ru-RU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silindrida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gazlarning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kengayishidan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bo’ladigan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indikator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deyilib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u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trajiga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silindrlar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soniga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tirsakli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valning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aylanish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tezligiga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o’rtacha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indikator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bosimga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3832270"/>
              </p:ext>
            </p:extLst>
          </p:nvPr>
        </p:nvGraphicFramePr>
        <p:xfrm>
          <a:off x="6393616" y="3425439"/>
          <a:ext cx="4578339" cy="708251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310" r:id="rId5" imgW="1473200" imgH="228600" progId="Equation.3">
                  <p:embed/>
                </p:oleObj>
              </mc:Choice>
              <mc:Fallback>
                <p:oleObj r:id="rId5" imgW="1473200" imgH="228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393616" y="3425439"/>
                        <a:ext cx="4578339" cy="708251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621342" y="3526738"/>
            <a:ext cx="10949316" cy="24006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P</a:t>
            </a:r>
            <a:r>
              <a:rPr lang="en-US" sz="20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o’rtacha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indikator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bosim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MPa;</a:t>
            </a:r>
            <a:endParaRPr lang="ru-RU" sz="20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en-US" sz="2000" baseline="-25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silindrning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ishchi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hajmi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l;</a:t>
            </a:r>
            <a:endParaRPr lang="ru-RU" sz="20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tirsakli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valning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aylanish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chastotasi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ayl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/min;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0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silindrlar</a:t>
            </a: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soni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τ 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-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dvigatelning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taktliligi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(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to’rt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taktli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dvigatellar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τ=2;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ikki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taktlilar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τ=1).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563573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05119759"/>
              </p:ext>
            </p:extLst>
          </p:nvPr>
        </p:nvGraphicFramePr>
        <p:xfrm>
          <a:off x="4243810" y="4406940"/>
          <a:ext cx="3155519" cy="640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372" r:id="rId5" imgW="1168400" imgH="228600" progId="Equation.3">
                  <p:embed/>
                </p:oleObj>
              </mc:Choice>
              <mc:Fallback>
                <p:oleObj r:id="rId5" imgW="1168400" imgH="228600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43810" y="4406940"/>
                        <a:ext cx="3155519" cy="640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604854" y="1201662"/>
            <a:ext cx="10982291" cy="32778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9263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Dvigatelning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effektiv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(N</a:t>
            </a:r>
            <a:r>
              <a:rPr kumimoji="0" lang="en-US" altLang="ru-RU" sz="2400" b="1" i="0" u="none" strike="noStrike" cap="none" normalizeH="0" baseline="-3000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tirsakli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validan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olinib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uzatish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qismiga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beriladigan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Effektiv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indikator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quvvatga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past,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mexanizmlaridagi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ishqalanish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kuchlarini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yengishga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yordamchi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qurilmalarni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ishlatishga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sarflanadi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alt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Effektiv</a:t>
            </a:r>
            <a:r>
              <a:rPr lang="en-US" alt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quvvatni</a:t>
            </a:r>
            <a:r>
              <a:rPr lang="en-US" alt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4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altLang="ru-RU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formula </a:t>
            </a:r>
            <a:r>
              <a:rPr lang="en-US" alt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yordamida</a:t>
            </a:r>
            <a:r>
              <a:rPr lang="ru-RU" alt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endParaRPr lang="ru-RU" alt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7589004" y="4479482"/>
            <a:ext cx="85151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(</a:t>
            </a:r>
            <a:r>
              <a:rPr lang="en-US" alt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kVt</a:t>
            </a:r>
            <a:r>
              <a:rPr lang="en-US" altLang="ru-RU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endParaRPr lang="ru-RU" sz="2400" dirty="0"/>
          </a:p>
        </p:txBody>
      </p:sp>
    </p:spTree>
    <p:extLst>
      <p:ext uri="{BB962C8B-B14F-4D97-AF65-F5344CB8AC3E}">
        <p14:creationId xmlns:p14="http://schemas.microsoft.com/office/powerpoint/2010/main" val="14754058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586191" y="1110119"/>
            <a:ext cx="10893045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Dvigatelning</a:t>
            </a:r>
            <a:r>
              <a:rPr kumimoji="0" lang="en-US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litr</a:t>
            </a:r>
            <a:r>
              <a:rPr kumimoji="0" lang="en-US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kumimoji="0" lang="en-US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kumimoji="0" lang="en-US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</a:t>
            </a:r>
            <a:r>
              <a:rPr kumimoji="0" lang="en-US" altLang="ru-RU" sz="2600" b="1" i="0" u="none" strike="noStrike" cap="none" normalizeH="0" baseline="-3000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</a:t>
            </a:r>
            <a:r>
              <a:rPr kumimoji="0" lang="en-US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effektiv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quvvatining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silindrlari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hajmiga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nisbati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  </a:t>
            </a:r>
            <a:endParaRPr kumimoji="0" lang="ru-RU" altLang="ru-RU" sz="2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050349373"/>
              </p:ext>
            </p:extLst>
          </p:nvPr>
        </p:nvGraphicFramePr>
        <p:xfrm>
          <a:off x="3779446" y="2565648"/>
          <a:ext cx="3590569" cy="101412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56" r:id="rId5" imgW="761669" imgH="660113" progId="Equation.3">
                  <p:embed/>
                </p:oleObj>
              </mc:Choice>
              <mc:Fallback>
                <p:oleObj r:id="rId5" imgW="761669" imgH="660113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79446" y="2565648"/>
                        <a:ext cx="3590569" cy="1014124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726869" y="3613608"/>
            <a:ext cx="10471014" cy="23083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litr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silindrlarining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ishchi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hajmidan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foydalanishini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arakterlaydi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Litr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qancha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bo’lsa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massasi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gabariti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kichik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bo’ladi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To’rt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taktli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dizellarda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lirt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7….13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kVt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/l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karbyuratorli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dvigatellarda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esa-18…..38 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kVt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/l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7053261" y="2692719"/>
            <a:ext cx="68320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ru-RU" sz="2000" dirty="0" err="1">
                <a:latin typeface="Arial" panose="020B0604020202020204" pitchFamily="34" charset="0"/>
                <a:ea typeface="Times New Roman" panose="02020603050405020304" pitchFamily="18" charset="0"/>
              </a:rPr>
              <a:t>kVt</a:t>
            </a:r>
            <a:r>
              <a:rPr lang="en-US" altLang="ru-RU" sz="2000" dirty="0">
                <a:latin typeface="Arial" panose="020B0604020202020204" pitchFamily="34" charset="0"/>
                <a:ea typeface="Times New Roman" panose="02020603050405020304" pitchFamily="18" charset="0"/>
              </a:rPr>
              <a:t>/l</a:t>
            </a:r>
            <a:endParaRPr lang="ru-RU" sz="2000" dirty="0"/>
          </a:p>
        </p:txBody>
      </p:sp>
    </p:spTree>
    <p:extLst>
      <p:ext uri="{BB962C8B-B14F-4D97-AF65-F5344CB8AC3E}">
        <p14:creationId xmlns:p14="http://schemas.microsoft.com/office/powerpoint/2010/main" val="8437756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aphicFrame>
        <p:nvGraphicFramePr>
          <p:cNvPr id="4" name="Объект 3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33957870"/>
              </p:ext>
            </p:extLst>
          </p:nvPr>
        </p:nvGraphicFramePr>
        <p:xfrm>
          <a:off x="5039863" y="2488936"/>
          <a:ext cx="2300578" cy="16166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454" r:id="rId5" imgW="609336" imgH="431613" progId="Equation.3">
                  <p:embed/>
                </p:oleObj>
              </mc:Choice>
              <mc:Fallback>
                <p:oleObj r:id="rId5" imgW="609336" imgH="431613" progId="Equation.3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39863" y="2488936"/>
                        <a:ext cx="2300578" cy="161662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7" name="Rectangle 3"/>
          <p:cNvSpPr>
            <a:spLocks noChangeArrowheads="1"/>
          </p:cNvSpPr>
          <p:nvPr/>
        </p:nvSpPr>
        <p:spPr bwMode="auto">
          <a:xfrm>
            <a:off x="911831" y="1239254"/>
            <a:ext cx="10381956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49263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Mexanik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foydali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koeffitsienti</a:t>
            </a:r>
            <a:r>
              <a:rPr kumimoji="0" lang="en-US" altLang="ru-RU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bu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effektiv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quvvatining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indikator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quvvatiga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nisbati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kumimoji="0" lang="ru-RU" altLang="ru-RU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9" name="Rectangle 4"/>
          <p:cNvSpPr>
            <a:spLocks noChangeArrowheads="1"/>
          </p:cNvSpPr>
          <p:nvPr/>
        </p:nvSpPr>
        <p:spPr bwMode="auto">
          <a:xfrm>
            <a:off x="911831" y="4597843"/>
            <a:ext cx="10921180" cy="1514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>
            <a:lvl1pPr indent="449263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449263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U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detallarga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ishlov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sifatiga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ishqalanuvchi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detallarning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moylanishiga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detalning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to’g’ri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yig’ilganligiga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bog’liq</a:t>
            </a:r>
            <a:r>
              <a:rPr kumimoji="0" lang="en-US" altLang="ru-RU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ru-RU" altLang="ru-RU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9263" algn="l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590844" y="3983502"/>
            <a:ext cx="12192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46511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750984" y="1386067"/>
            <a:ext cx="10715408" cy="2241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49580"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Yonilg’ining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effektiv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solishtirma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sarfi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yonilg’ining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soatdagi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sarfining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dvigatelning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effektiv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quvvatiga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nisbati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Boshqacha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qilib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aytganda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dvigatelda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quvvat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qilish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har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soatda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sarflanadigan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yonilg’ining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miqdori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yonilg’ining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effektiv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solishtirma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sarfi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deyiladi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13" name="Объект 12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45713807"/>
              </p:ext>
            </p:extLst>
          </p:nvPr>
        </p:nvGraphicFramePr>
        <p:xfrm>
          <a:off x="7114232" y="3628028"/>
          <a:ext cx="4659959" cy="101146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19" r:id="rId5" imgW="1091726" imgH="241195" progId="Equation.3">
                  <p:embed/>
                </p:oleObj>
              </mc:Choice>
              <mc:Fallback>
                <p:oleObj r:id="rId5" imgW="1091726" imgH="241195" progId="Equation.3">
                  <p:embed/>
                  <p:pic>
                    <p:nvPicPr>
                      <p:cNvPr id="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14232" y="3628028"/>
                        <a:ext cx="4659959" cy="1011464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956602" y="5112265"/>
            <a:ext cx="3516924" cy="30777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bu</a:t>
            </a:r>
            <a:r>
              <a:rPr kumimoji="0" lang="en-US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 </a:t>
            </a:r>
            <a:r>
              <a:rPr kumimoji="0" lang="en-US" altLang="ru-RU" sz="1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yerda</a:t>
            </a:r>
            <a:r>
              <a:rPr kumimoji="0" lang="en-US" altLang="ru-RU" sz="1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  <a:ea typeface="Times New Roman" panose="02020603050405020304" pitchFamily="18" charset="0"/>
              </a:rPr>
              <a:t>: </a:t>
            </a:r>
            <a:endParaRPr kumimoji="0" lang="en-US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15" name="Объект 1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56005932"/>
              </p:ext>
            </p:extLst>
          </p:nvPr>
        </p:nvGraphicFramePr>
        <p:xfrm>
          <a:off x="2363372" y="5161450"/>
          <a:ext cx="799959" cy="56834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520" r:id="rId7" imgW="330200" imgH="228600" progId="Equation.3">
                  <p:embed/>
                </p:oleObj>
              </mc:Choice>
              <mc:Fallback>
                <p:oleObj r:id="rId7" imgW="330200" imgH="228600" progId="Equation.3">
                  <p:embed/>
                  <p:pic>
                    <p:nvPicPr>
                      <p:cNvPr id="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363372" y="5161450"/>
                        <a:ext cx="799959" cy="56834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6" name="Rectangle 10"/>
          <p:cNvSpPr>
            <a:spLocks noChangeArrowheads="1"/>
          </p:cNvSpPr>
          <p:nvPr/>
        </p:nvSpPr>
        <p:spPr bwMode="auto">
          <a:xfrm>
            <a:off x="3163331" y="5254232"/>
            <a:ext cx="3204979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soatlik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yonilg’i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sarfi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kg/</a:t>
            </a:r>
            <a:r>
              <a:rPr kumimoji="0" lang="en-US" altLang="ru-RU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kumimoji="0" lang="en-US" altLang="ru-RU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kumimoji="0" lang="en-US" altLang="ru-RU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127545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870866" y="1375129"/>
            <a:ext cx="10828867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indent="449263" algn="just" eaLnBrk="0" fontAlgn="base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</a:pPr>
            <a:r>
              <a:rPr kumimoji="0" lang="en-US" altLang="ru-RU" sz="2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Effektiv</a:t>
            </a:r>
            <a:r>
              <a:rPr kumimoji="0" lang="en-US" altLang="ru-RU" sz="2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F.I.K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Dvigatelda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yonilg’ining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energiyasidan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qanchalik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to’la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foydalanishi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effektiv</a:t>
            </a:r>
            <a:r>
              <a:rPr kumimoji="0" lang="en-US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F.I.K (</a:t>
            </a:r>
            <a:r>
              <a:rPr kumimoji="0" lang="ru-RU" altLang="ru-RU" sz="2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</a:t>
            </a:r>
            <a:r>
              <a:rPr lang="en-US" altLang="ru-RU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altLang="ru-RU" sz="2600" dirty="0" err="1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altLang="ru-RU" sz="26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ru-RU" sz="2600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xarakterlanadi</a:t>
            </a:r>
            <a:r>
              <a:rPr lang="en-US" altLang="ru-RU" sz="26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altLang="ru-RU" sz="2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0" lvl="0" indent="449263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graphicFrame>
        <p:nvGraphicFramePr>
          <p:cNvPr id="6" name="Объект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521965380"/>
              </p:ext>
            </p:extLst>
          </p:nvPr>
        </p:nvGraphicFramePr>
        <p:xfrm>
          <a:off x="5377299" y="2086010"/>
          <a:ext cx="388820" cy="54892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16" r:id="rId5" imgW="165028" imgH="228501" progId="Equation.3">
                  <p:embed/>
                </p:oleObj>
              </mc:Choice>
              <mc:Fallback>
                <p:oleObj r:id="rId5" imgW="165028" imgH="228501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77299" y="2086010"/>
                        <a:ext cx="388820" cy="548922"/>
                      </a:xfrm>
                      <a:prstGeom prst="rect">
                        <a:avLst/>
                      </a:prstGeom>
                      <a:noFill/>
                      <a:extLst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Объект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21755211"/>
              </p:ext>
            </p:extLst>
          </p:nvPr>
        </p:nvGraphicFramePr>
        <p:xfrm>
          <a:off x="4127328" y="3360387"/>
          <a:ext cx="3333854" cy="61975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17" r:id="rId7" imgW="1244600" imgH="228600" progId="Equation.3">
                  <p:embed/>
                </p:oleObj>
              </mc:Choice>
              <mc:Fallback>
                <p:oleObj r:id="rId7" imgW="1244600" imgH="228600" progId="Equation.3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27328" y="3360387"/>
                        <a:ext cx="3333854" cy="61975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Объект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1354902"/>
              </p:ext>
            </p:extLst>
          </p:nvPr>
        </p:nvGraphicFramePr>
        <p:xfrm>
          <a:off x="1290939" y="4737403"/>
          <a:ext cx="1457234" cy="344586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618" r:id="rId9" imgW="355446" imgH="228501" progId="Equation.3">
                  <p:embed/>
                </p:oleObj>
              </mc:Choice>
              <mc:Fallback>
                <p:oleObj r:id="rId9" imgW="355446" imgH="228501" progId="Equation.3">
                  <p:embed/>
                  <p:pic>
                    <p:nvPicPr>
                      <p:cNvPr id="0" name="Object 7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290939" y="4737403"/>
                        <a:ext cx="1457234" cy="344586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Rectangle 81"/>
          <p:cNvSpPr>
            <a:spLocks noChangeArrowheads="1"/>
          </p:cNvSpPr>
          <p:nvPr/>
        </p:nvSpPr>
        <p:spPr bwMode="auto">
          <a:xfrm>
            <a:off x="2751688" y="4620323"/>
            <a:ext cx="6688624" cy="4616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yonilg’ining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issiqlik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kumimoji="0" lang="en-US" altLang="ru-RU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qobiliyati</a:t>
            </a:r>
            <a:r>
              <a:rPr kumimoji="0" lang="en-US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, kJ/kg</a:t>
            </a:r>
            <a:r>
              <a:rPr kumimoji="0" lang="ru-RU" altLang="ru-RU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3753456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1221923" y="1234751"/>
            <a:ext cx="9283700" cy="449353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0215" algn="ctr">
              <a:spcAft>
                <a:spcPts val="0"/>
              </a:spcAft>
            </a:pPr>
            <a:r>
              <a:rPr lang="it-IT" sz="2400" b="1" smtClean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Xarakatlanishga </a:t>
            </a:r>
            <a:r>
              <a:rPr lang="it-IT" sz="2400" b="1" dirty="0">
                <a:solidFill>
                  <a:srgbClr val="0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qarshilik ko’rsatuvchi kuchlar va tezlik bo’yicha umumiy ma’lumotlar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450215" indent="-269875" algn="ctr">
              <a:spcAft>
                <a:spcPts val="0"/>
              </a:spcAft>
            </a:pPr>
            <a:r>
              <a:rPr lang="it-IT" dirty="0">
                <a:latin typeface="Times New Roman" panose="02020603050405020304" pitchFamily="18" charset="0"/>
                <a:ea typeface="Times New Roman" panose="02020603050405020304" pitchFamily="18" charset="0"/>
              </a:rPr>
              <a:t> </a:t>
            </a:r>
            <a:endParaRPr lang="ru-RU" sz="16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G’ildirakning g’ildirashiga qarshilik kuchi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Avtоmоbilning balandlikka </a:t>
            </a:r>
            <a:r>
              <a:rPr lang="uz-Cyrl-UZ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US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o’</a:t>
            </a:r>
            <a:r>
              <a:rPr lang="uz-Cyrl-UZ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tarilishiga 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qarshilik kuchi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Yo’lning qarshilik kuchi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Havоning qarshilik kuchi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200000"/>
              </a:lnSpc>
              <a:spcAft>
                <a:spcPts val="0"/>
              </a:spcAft>
              <a:buFont typeface="+mj-lt"/>
              <a:buAutoNum type="arabicPeriod"/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Avtоmоbilning tezlanishiga bo’lgan qarshilik (</a:t>
            </a:r>
            <a:r>
              <a:rPr lang="uz-Cyrl-UZ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inersiya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) kuchi.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529086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15983" y="1101181"/>
            <a:ext cx="10973651" cy="489364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ctr">
              <a:lnSpc>
                <a:spcPct val="200000"/>
              </a:lnSpc>
              <a:spcAft>
                <a:spcPts val="0"/>
              </a:spcAft>
            </a:pPr>
            <a:r>
              <a:rPr lang="uz-Cyrl-UZ" sz="2400" b="1" dirty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G’ildirakning g’ildirashiga qarshilik </a:t>
            </a:r>
            <a:r>
              <a:rPr lang="uz-Cyrl-UZ" sz="2400" b="1" dirty="0" smtClean="0">
                <a:solidFill>
                  <a:srgbClr val="C0000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kuchi</a:t>
            </a:r>
            <a:endParaRPr lang="uz-Cyrl-UZ" sz="2400" dirty="0" smtClean="0">
              <a:solidFill>
                <a:srgbClr val="C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200000"/>
              </a:lnSpc>
              <a:spcAft>
                <a:spcPts val="0"/>
              </a:spcAft>
            </a:pPr>
            <a:r>
              <a:rPr lang="uz-Cyrl-UZ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Avtоmоbil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g’ildiraklarining g’ildirashi uch xil sharоitda bo’ladi: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z-Cyrl-UZ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ela</a:t>
            </a:r>
            <a:r>
              <a:rPr lang="en-US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</a:t>
            </a:r>
            <a:r>
              <a:rPr lang="uz-Cyrl-UZ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tik shinali g’ildirak </a:t>
            </a:r>
            <a:r>
              <a:rPr lang="uz-Cyrl-UZ" sz="2400" dirty="0" smtClean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defоrmatsiyalanmaydigan </a:t>
            </a:r>
            <a:r>
              <a:rPr lang="uz-Cyrl-UZ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qattiq yo’l ustida harakat qiladi;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z-Cyrl-UZ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elastik shinali g’ildirak defоrmatsiyalanadigan yo’l ustida harakatlanadi;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marL="342900" lvl="0" indent="-342900" algn="just">
              <a:lnSpc>
                <a:spcPct val="150000"/>
              </a:lnSpc>
              <a:spcAft>
                <a:spcPts val="0"/>
              </a:spcAft>
              <a:buFont typeface="Symbol" panose="05050102010706020507" pitchFamily="18" charset="2"/>
              <a:buChar char=""/>
            </a:pPr>
            <a:r>
              <a:rPr lang="uz-Cyrl-UZ" sz="2400" dirty="0">
                <a:solidFill>
                  <a:srgbClr val="002060"/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qattiq g’ildirak defоrmatsiyalanadigan yo’l ustida harakatlanadi.</a:t>
            </a:r>
            <a:endParaRPr lang="ru-RU" sz="2400" dirty="0">
              <a:solidFill>
                <a:srgbClr val="00206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G’ildirashga qarshilik kuchi, g’ildirakka yuk оg’irligidan tushgan kuch, shina va yo’lning defоrmatsiyasi hamda shina </a:t>
            </a:r>
            <a:r>
              <a:rPr lang="uz-Cyrl-UZ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sirtining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yo’l sirti bilan ishqalashiga bоg’liq bo’ladi.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66049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58019" y="1482128"/>
            <a:ext cx="11118166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	Avtоmоbil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qattiq qоplamali yo’lda harakatlanganda g’ildirak shinasining defоrmatsiyalanishi natijasida g’ildirashga qarshilik ko’rsatuvchi kuch оrtib ketadi. Bu kuchning miqdоrini quyidagi ifоda bilan aniqlanadi</a:t>
            </a:r>
            <a:r>
              <a:rPr lang="uz-Cyrl-UZ" sz="2400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indent="450215" algn="just">
              <a:lnSpc>
                <a:spcPct val="150000"/>
              </a:lnSpc>
            </a:pPr>
            <a:r>
              <a:rPr lang="uz-Cyrl-UZ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Tekis </a:t>
            </a:r>
            <a:r>
              <a:rPr lang="uz-Cyrl-UZ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yo’lda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indent="450215" algn="just">
              <a:lnSpc>
                <a:spcPct val="150000"/>
              </a:lnSpc>
              <a:spcAft>
                <a:spcPts val="0"/>
              </a:spcAft>
            </a:pP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l="46097" t="52104" r="53038" b="42150"/>
          <a:stretch/>
        </p:blipFill>
        <p:spPr>
          <a:xfrm>
            <a:off x="5602514" y="3557062"/>
            <a:ext cx="243248" cy="908375"/>
          </a:xfrm>
          <a:prstGeom prst="rect">
            <a:avLst/>
          </a:prstGeom>
        </p:spPr>
      </p:pic>
      <p:sp>
        <p:nvSpPr>
          <p:cNvPr id="11" name="Прямоугольник 10"/>
          <p:cNvSpPr/>
          <p:nvPr/>
        </p:nvSpPr>
        <p:spPr>
          <a:xfrm>
            <a:off x="839372" y="4855669"/>
            <a:ext cx="401283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uz-Cyrl-UZ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g’ildirashga qarshilik kоeffitsienti;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2" name="Прямоугольник 11"/>
          <p:cNvSpPr/>
          <p:nvPr/>
        </p:nvSpPr>
        <p:spPr>
          <a:xfrm>
            <a:off x="839372" y="5381341"/>
            <a:ext cx="47965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G</a:t>
            </a:r>
            <a:r>
              <a:rPr lang="uz-Cyrl-UZ" sz="20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avtоmоbilning yuki bilan to’la оg’irligi.</a:t>
            </a:r>
            <a:endParaRPr lang="ru-RU" sz="2000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 rotWithShape="1">
          <a:blip r:embed="rId4"/>
          <a:srcRect l="53697" t="52104" r="42077" b="42150"/>
          <a:stretch/>
        </p:blipFill>
        <p:spPr>
          <a:xfrm>
            <a:off x="5845762" y="3566759"/>
            <a:ext cx="1188250" cy="908375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5039863" y="3763518"/>
            <a:ext cx="86961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z-Cyrl-UZ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uz-Cyrl-UZ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f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21401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56492" y="1399673"/>
            <a:ext cx="10653932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Avtоmоbilning balandlikka </a:t>
            </a:r>
            <a:r>
              <a:rPr lang="uz-Cyrl-UZ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en-US" sz="24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o’t</a:t>
            </a:r>
            <a:r>
              <a:rPr lang="uz-Cyrl-UZ" sz="24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arilishiga  </a:t>
            </a:r>
            <a:r>
              <a:rPr lang="uz-Cyrl-UZ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qarshilik kuchi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Avtоmоbil yo’llari balandlik va pastliklardan ibоrat bo’lib, gоrizоntal qismlari ham uchrab turadi. Yo’lning bo’ylama qiyaligi 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“</a:t>
            </a:r>
            <a:r>
              <a:rPr lang="uz-Cyrl-UZ" sz="2400" dirty="0" smtClean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”</a:t>
            </a:r>
            <a:r>
              <a:rPr lang="uz-Cyrl-UZ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burchak </a:t>
            </a:r>
            <a:r>
              <a:rPr lang="uz-Cyrl-UZ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yoki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“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i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”</a:t>
            </a:r>
            <a:r>
              <a:rPr lang="uz-Cyrl-UZ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bilan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belgilanadi, ya`ni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7" name="TextBox 6"/>
              <p:cNvSpPr txBox="1"/>
              <p:nvPr/>
            </p:nvSpPr>
            <p:spPr>
              <a:xfrm>
                <a:off x="4846106" y="3579772"/>
                <a:ext cx="2513406" cy="632033"/>
              </a:xfrm>
              <a:prstGeom prst="rect">
                <a:avLst/>
              </a:prstGeom>
              <a:noFill/>
            </p:spPr>
            <p:txBody>
              <a:bodyPr wrap="square" lIns="0" tIns="0" rIns="0" bIns="0" rtlCol="0">
                <a:spAutoFit/>
              </a:bodyPr>
              <a:lstStyle/>
              <a:p>
                <a:r>
                  <a:rPr lang="en-US" sz="3600" dirty="0" smtClean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</a:t>
                </a:r>
                <a14:m>
                  <m:oMath xmlns:m="http://schemas.openxmlformats.org/officeDocument/2006/math">
                    <m:r>
                      <a:rPr lang="en-US" sz="3600" i="1" smtClean="0">
                        <a:latin typeface="Cambria Math" panose="02040503050406030204" pitchFamily="18" charset="0"/>
                      </a:rPr>
                      <m:t>=</m:t>
                    </m:r>
                    <m:r>
                      <a:rPr lang="en-US" sz="3600" b="0" i="1" smtClean="0">
                        <a:latin typeface="Cambria Math" panose="02040503050406030204" pitchFamily="18" charset="0"/>
                      </a:rPr>
                      <m:t>𝑡𝑔</m:t>
                    </m:r>
                    <m:r>
                      <a:rPr lang="en-US" sz="3600" b="1" i="1" smtClean="0">
                        <a:latin typeface="Cambria Math" panose="02040503050406030204" pitchFamily="18" charset="0"/>
                      </a:rPr>
                      <m:t>𝞪</m:t>
                    </m:r>
                    <m:r>
                      <a:rPr lang="ru-RU" sz="3600" b="0" i="1" smtClean="0">
                        <a:latin typeface="Cambria Math" panose="02040503050406030204" pitchFamily="18" charset="0"/>
                      </a:rPr>
                      <m:t>=</m:t>
                    </m:r>
                    <m:box>
                      <m:boxPr>
                        <m:ctrlPr>
                          <a:rPr lang="en-US" sz="3600" i="1" smtClean="0">
                            <a:latin typeface="Cambria Math" panose="02040503050406030204" pitchFamily="18" charset="0"/>
                          </a:rPr>
                        </m:ctrlPr>
                      </m:boxPr>
                      <m:e>
                        <m:argPr>
                          <m:argSz m:val="-1"/>
                        </m:argPr>
                        <m:f>
                          <m:fPr>
                            <m:ctrlPr>
                              <a:rPr lang="en-US" sz="3600" i="1" smtClean="0">
                                <a:latin typeface="Cambria Math" panose="02040503050406030204" pitchFamily="18" charset="0"/>
                              </a:rPr>
                            </m:ctrlPr>
                          </m:fPr>
                          <m:num>
                            <m:r>
                              <a:rPr lang="en-US" sz="3600" b="0" i="1" smtClean="0">
                                <a:latin typeface="Cambria Math" panose="02040503050406030204" pitchFamily="18" charset="0"/>
                              </a:rPr>
                              <m:t>𝑏</m:t>
                            </m:r>
                          </m:num>
                          <m:den>
                            <m:r>
                              <a:rPr lang="en-US" sz="3600" b="0" i="1" smtClean="0">
                                <a:latin typeface="Cambria Math" panose="02040503050406030204" pitchFamily="18" charset="0"/>
                              </a:rPr>
                              <m:t>h</m:t>
                            </m:r>
                          </m:den>
                        </m:f>
                      </m:e>
                    </m:box>
                  </m:oMath>
                </a14:m>
                <a:endParaRPr lang="ru-RU" sz="36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7" name="TextBox 6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846106" y="3579772"/>
                <a:ext cx="2513406" cy="632033"/>
              </a:xfrm>
              <a:prstGeom prst="rect">
                <a:avLst/>
              </a:prstGeom>
              <a:blipFill rotWithShape="0">
                <a:blip r:embed="rId4"/>
                <a:stretch>
                  <a:fillRect l="-11165" t="-20192" b="-32692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9" name="Прямоугольник 8"/>
          <p:cNvSpPr/>
          <p:nvPr/>
        </p:nvSpPr>
        <p:spPr>
          <a:xfrm>
            <a:off x="1003662" y="4703249"/>
            <a:ext cx="995959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en-US" sz="2400" b="1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orqa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g’ildirakdan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o’g’irlik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markazigacha</a:t>
            </a:r>
            <a:r>
              <a:rPr lang="en-US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masofa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 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yerdan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og’irlik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markazigacha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bo’lgan</a:t>
            </a:r>
            <a:r>
              <a:rPr lang="en-US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masofa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16429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903412" y="1382712"/>
            <a:ext cx="8272072" cy="458628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53950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22384" t="21730" r="30885" b="17112"/>
          <a:stretch/>
        </p:blipFill>
        <p:spPr>
          <a:xfrm>
            <a:off x="928467" y="1270158"/>
            <a:ext cx="4332850" cy="3188122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 rotWithShape="1">
          <a:blip r:embed="rId5"/>
          <a:srcRect l="18807" t="25014" r="34808" b="15265"/>
          <a:stretch/>
        </p:blipFill>
        <p:spPr>
          <a:xfrm>
            <a:off x="6371540" y="2925281"/>
            <a:ext cx="4235502" cy="3065998"/>
          </a:xfrm>
          <a:prstGeom prst="rect">
            <a:avLst/>
          </a:prstGeom>
        </p:spPr>
      </p:pic>
      <p:sp>
        <p:nvSpPr>
          <p:cNvPr id="9" name="Прямоугольник 8"/>
          <p:cNvSpPr/>
          <p:nvPr/>
        </p:nvSpPr>
        <p:spPr>
          <a:xfrm>
            <a:off x="6102809" y="1379910"/>
            <a:ext cx="5137277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z-Cyrl-UZ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Yo’lning bo’ylama </a:t>
            </a:r>
            <a:r>
              <a:rPr lang="uz-Cyrl-UZ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qiyaligi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ni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aniqlash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uchun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laboratoriya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stendi</a:t>
            </a:r>
            <a:endParaRPr lang="ru-RU" sz="2400" dirty="0">
              <a:solidFill>
                <a:schemeClr val="accent2">
                  <a:lumMod val="50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70466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726869" y="1405488"/>
            <a:ext cx="10667962" cy="22419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Yo’lning qarshilik kuchi</a:t>
            </a:r>
            <a:r>
              <a:rPr lang="en-US" sz="24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G’ildirakning g’ildirashiga qarshilik </a:t>
            </a:r>
            <a:r>
              <a:rPr lang="uz-Cyrl-UZ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uz-Cyrl-UZ" sz="24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kuchi va avtоmоbilning balandlikka ko’tarilishiga qarshilik </a:t>
            </a:r>
            <a:r>
              <a:rPr lang="uz-Cyrl-UZ" sz="24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uz-Cyrl-UZ" sz="2400" i="1" baseline="-25000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kuchlari birgalikda, yo’lning jami qarshilik kuchi </a:t>
            </a:r>
            <a:r>
              <a:rPr lang="uz-Cyrl-UZ" sz="24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uz-Cyrl-UZ" sz="2400" i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</a:t>
            </a:r>
            <a:r>
              <a:rPr lang="uz-Cyrl-UZ" sz="24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ni tashkil etadi.</a:t>
            </a:r>
            <a:endParaRPr lang="ru-RU" sz="24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sz="24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Yo’lning jami qarshilik kuchi quyidagicha aniqlanadi:</a:t>
            </a:r>
            <a:endParaRPr lang="ru-RU" sz="24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4553577" y="4438991"/>
            <a:ext cx="21242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uz-Cyrl-UZ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  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=</a:t>
            </a:r>
            <a:r>
              <a:rPr lang="uz-Cyrl-UZ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uz-Cyrl-UZ" sz="28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f </a:t>
            </a:r>
            <a:r>
              <a:rPr lang="en-US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+</a:t>
            </a:r>
            <a:r>
              <a:rPr lang="uz-Cyrl-UZ" sz="2800" i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uz-Cyrl-UZ" sz="28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uz-Cyrl-UZ" sz="2800" i="1" baseline="-25000" dirty="0" smtClean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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1304285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Прямоугольник 3"/>
          <p:cNvSpPr/>
          <p:nvPr/>
        </p:nvSpPr>
        <p:spPr>
          <a:xfrm>
            <a:off x="663545" y="1159874"/>
            <a:ext cx="10864909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0215" algn="just">
              <a:lnSpc>
                <a:spcPct val="150000"/>
              </a:lnSpc>
              <a:spcAft>
                <a:spcPts val="0"/>
              </a:spcAft>
            </a:pPr>
            <a:r>
              <a:rPr lang="uz-Cyrl-UZ" sz="22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Havоning qarshilik kuchi.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Avtоmоbil yo’lda harakatlanish davrida havо qarshiligiga duch keladi va uni yengish uchuni dvigatel quvvati sarf bo’ladi. Havо avtоmоbilning оldidan, yonidan va оrqasidan ta`sir etib, avtоmоbilni harakatlanishiga </a:t>
            </a:r>
            <a:r>
              <a:rPr lang="uz-Cyrl-UZ" sz="22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qarshi kuch 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hоsil qiladi. </a:t>
            </a:r>
            <a:endParaRPr lang="ru-RU" sz="22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0"/>
              </a:spcAft>
            </a:pP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Bu elementar kuchlarning teng ta`sir etuvchisini avtоmоbilga havоning qarshilik kuchi </a:t>
            </a:r>
            <a:r>
              <a:rPr lang="uz-Cyrl-UZ" sz="22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uz-Cyrl-UZ" sz="22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r>
              <a:rPr lang="uz-Cyrl-UZ" sz="22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bilan belgilanadi va uning qiymati quyidagi ifоda bilan aniqlanadi:</a:t>
            </a:r>
            <a:endParaRPr lang="ru-RU" sz="22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21872750"/>
              </p:ext>
            </p:extLst>
          </p:nvPr>
        </p:nvGraphicFramePr>
        <p:xfrm>
          <a:off x="4215953" y="3825195"/>
          <a:ext cx="2909952" cy="7274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19" r:id="rId5" imgW="952087" imgH="241195" progId="Equation.3">
                  <p:embed/>
                </p:oleObj>
              </mc:Choice>
              <mc:Fallback>
                <p:oleObj r:id="rId5" imgW="952087" imgH="241195" progId="Equation.3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15953" y="3825195"/>
                        <a:ext cx="2909952" cy="7274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726869" y="4848559"/>
            <a:ext cx="6096000" cy="1015663"/>
          </a:xfrm>
          <a:prstGeom prst="rect">
            <a:avLst/>
          </a:prstGeom>
        </p:spPr>
        <p:txBody>
          <a:bodyPr>
            <a:spAutoFit/>
          </a:bodyPr>
          <a:lstStyle/>
          <a:p>
            <a:pPr algn="just">
              <a:spcAft>
                <a:spcPts val="0"/>
              </a:spcAft>
            </a:pPr>
            <a:r>
              <a:rPr lang="uz-Cyrl-UZ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K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qarshiligini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ngish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koeffitsi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nti</a:t>
            </a:r>
            <a:r>
              <a:rPr lang="uz-Cyrl-UZ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F</a:t>
            </a:r>
            <a:r>
              <a:rPr lang="uz-Cyrl-UZ" sz="20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– avtоmоbilning 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оldidan qaragandagi yuzasi, m</a:t>
            </a:r>
            <a:r>
              <a:rPr lang="uz-Cyrl-UZ" sz="2000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;</a:t>
            </a:r>
            <a:endParaRPr lang="ru-RU" sz="20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algn="just">
              <a:spcAft>
                <a:spcPts val="0"/>
              </a:spcAft>
            </a:pPr>
            <a:r>
              <a:rPr lang="uz-Cyrl-UZ" sz="2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V</a:t>
            </a:r>
            <a:r>
              <a:rPr lang="uz-Cyrl-UZ" sz="20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a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– avtоmоbilning harakat tezligi, m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</a:t>
            </a:r>
            <a:r>
              <a:rPr lang="uz-Cyrl-UZ" sz="2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s. </a:t>
            </a:r>
            <a:endParaRPr lang="ru-RU" sz="20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sp>
        <p:nvSpPr>
          <p:cNvPr id="10" name="Прямоугольник 9"/>
          <p:cNvSpPr/>
          <p:nvPr/>
        </p:nvSpPr>
        <p:spPr>
          <a:xfrm>
            <a:off x="6808801" y="4266534"/>
            <a:ext cx="225083" cy="286149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Прямоугольник 4"/>
          <p:cNvSpPr/>
          <p:nvPr/>
        </p:nvSpPr>
        <p:spPr>
          <a:xfrm>
            <a:off x="4051495" y="3967089"/>
            <a:ext cx="773723" cy="585594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4228746" y="3826408"/>
            <a:ext cx="724878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uz-Cyrl-UZ" sz="4000" i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R</a:t>
            </a:r>
            <a:r>
              <a:rPr lang="uz-Cyrl-UZ" sz="4000" i="1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w</a:t>
            </a:r>
            <a:endParaRPr lang="ru-RU" sz="4000" dirty="0"/>
          </a:p>
        </p:txBody>
      </p:sp>
    </p:spTree>
    <p:extLst>
      <p:ext uri="{BB962C8B-B14F-4D97-AF65-F5344CB8AC3E}">
        <p14:creationId xmlns:p14="http://schemas.microsoft.com/office/powerpoint/2010/main" val="7888101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726869" y="1439930"/>
            <a:ext cx="10696097" cy="72943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K=0,3….0,44;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F=B*H*0,78;</a:t>
            </a: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ru-RU" sz="2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2400" b="1" baseline="-250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=K*F*V</a:t>
            </a:r>
            <a:r>
              <a:rPr lang="en-US" sz="24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agar   V &lt; 40 km/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ru-RU" sz="2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2400" b="1" baseline="-250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=K*F*V</a:t>
            </a:r>
            <a:r>
              <a:rPr lang="ru-RU" sz="2400" b="1" baseline="30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baseline="30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agar   40 &lt; V &lt; 150 km/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r>
              <a:rPr lang="ru-RU" sz="2400" b="1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</a:t>
            </a:r>
            <a:r>
              <a:rPr lang="ru-RU" sz="2400" b="1" baseline="-25000" dirty="0" err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w</a:t>
            </a:r>
            <a:r>
              <a:rPr lang="ru-RU" sz="2400" b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=K*F*V</a:t>
            </a:r>
            <a:r>
              <a:rPr lang="ru-RU" sz="2400" b="1" baseline="30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400" b="1" baseline="30000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  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agar  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&gt;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150 km/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pPr>
              <a:lnSpc>
                <a:spcPct val="150000"/>
              </a:lnSpc>
            </a:pP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ru-RU" sz="2400" b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l-G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υ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katta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ta`sir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ko`rsatadi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l-G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υ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≤ 30 — 40 km/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bo`lsa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formulada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υ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birinchi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150— 180 ≥ </a:t>
            </a:r>
            <a:r>
              <a:rPr lang="el-G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υ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≥ 30 — 40 km/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bo`lsa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l-G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υ 2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l-G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υ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&gt;180 km/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bo`lsa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l-G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υ 3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bo`ladi.F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44536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7" name="Прямоугольник 6"/>
          <p:cNvSpPr/>
          <p:nvPr/>
        </p:nvSpPr>
        <p:spPr>
          <a:xfrm>
            <a:off x="375139" y="1209983"/>
            <a:ext cx="11508222" cy="1133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qarshiligini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y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koeffitsi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K 1 m/s 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harakatlanuvchi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1 m2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4"/>
          <a:srcRect l="24116" t="28501" r="21077" b="17934"/>
          <a:stretch/>
        </p:blipFill>
        <p:spPr>
          <a:xfrm>
            <a:off x="2377442" y="2474627"/>
            <a:ext cx="6682154" cy="3671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32557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26869" y="1297462"/>
            <a:ext cx="1076643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old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yuzasidan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qaralgandagi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yuzi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 d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bo`ylama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o`qiga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rp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ndikulyar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kislikka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tushirilgan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pro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ktsiyasiga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aytiladi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B · Hg, 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m2;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984738" y="3866544"/>
            <a:ext cx="10635175" cy="17851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y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ngil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avtomobillar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22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 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0,78 · </a:t>
            </a:r>
            <a:r>
              <a:rPr lang="en-US" sz="22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Bg</a:t>
            </a:r>
            <a:r>
              <a:rPr lang="en-US" sz="22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· Hg; m2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Hg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balandligi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</a:p>
          <a:p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g`ildirak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orasidagi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masofa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kol</a:t>
            </a:r>
            <a:r>
              <a:rPr lang="ru-RU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yasi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); </a:t>
            </a:r>
            <a:endParaRPr lang="en-US" sz="22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2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Bg</a:t>
            </a:r>
            <a:r>
              <a:rPr lang="en-US" sz="22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eni</a:t>
            </a:r>
            <a:r>
              <a:rPr lang="en-US" sz="2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endParaRPr lang="ru-RU" sz="2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46925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6" name="Прямоугольник 5"/>
          <p:cNvSpPr/>
          <p:nvPr/>
        </p:nvSpPr>
        <p:spPr>
          <a:xfrm>
            <a:off x="726869" y="1297462"/>
            <a:ext cx="11156492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400" dirty="0" smtClean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harakatiga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qiladi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yengish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dvigat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quvvatining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qismi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sarf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shamol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harakati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yo`nalishiga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qarshi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yo`nalgan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bo`lsa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qarshiligi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yana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ham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kattalashadi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Havoning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avtomobilga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qarshiligi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sabablardan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k</a:t>
            </a:r>
            <a:r>
              <a:rPr lang="ru-RU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lib </a:t>
            </a:r>
            <a:r>
              <a:rPr lang="en-US" sz="2400" dirty="0" err="1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chiqadi</a:t>
            </a:r>
            <a:r>
              <a:rPr lang="en-US" sz="2400" dirty="0">
                <a:solidFill>
                  <a:schemeClr val="accent2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solidFill>
                <a:schemeClr val="accent2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501656" y="3943799"/>
            <a:ext cx="1072423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84138" indent="-84138"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arakat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old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bo`ladigan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havoning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qarshiligi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55 — 60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%; </a:t>
            </a:r>
            <a:endParaRPr lang="ru-RU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qanoti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zinapoyasi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nom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boshqalarning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qarshiligi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12—18%;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05992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635185" y="1949278"/>
            <a:ext cx="10935248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avoning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radiator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orqali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kapot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tagidan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o`tib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ko`rsatadigan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— 15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%; </a:t>
            </a:r>
          </a:p>
          <a:p>
            <a:pPr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vtomobil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kuzovining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havoga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ishqalanish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8—10%;</a:t>
            </a:r>
          </a:p>
          <a:p>
            <a:pPr marL="182563" indent="-182563">
              <a:lnSpc>
                <a:spcPct val="200000"/>
              </a:lnSpc>
            </a:pP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vtomobilning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yuqori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qismidagi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bosimning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xilligi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tufayli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sodir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bo`ladigan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5—8%;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24617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 rotWithShape="1">
          <a:blip r:embed="rId4"/>
          <a:srcRect l="27923" t="57645" r="25116" b="20396"/>
          <a:stretch/>
        </p:blipFill>
        <p:spPr>
          <a:xfrm>
            <a:off x="5446317" y="1387020"/>
            <a:ext cx="6836900" cy="1797416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 rotWithShape="1">
          <a:blip r:embed="rId5"/>
          <a:srcRect l="33577" t="23167" r="32846" b="14033"/>
          <a:stretch/>
        </p:blipFill>
        <p:spPr>
          <a:xfrm>
            <a:off x="444416" y="1056542"/>
            <a:ext cx="4842581" cy="5092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475581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57793" y="1482128"/>
            <a:ext cx="11090031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50000"/>
              </a:lnSpc>
            </a:pP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zlanishiga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(in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rsiya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faqat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ilgarilama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qiluvchi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kuzov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kabina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yuk)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harakatlanuvchi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g`ildirak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maxovik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tirsakli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rnya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vallar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massalardan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bo`lgani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o`zgaruvchan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bo`lgan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rsiya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Pja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topiladi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Pja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=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Pjp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Pjv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;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Pjp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ilgarilama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harakatlanuvchi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rsiya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N;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</a:pP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Pjv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aylanma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harakatlanuvchi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massalarning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in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rsiya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N. 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1884038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965981" y="1349113"/>
            <a:ext cx="10499187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yo`llari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asosan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balandlik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pastliklardan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bo`lib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yo`lning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qiyaligi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ifodalanadi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endParaRPr lang="en-US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= </a:t>
            </a:r>
            <a:r>
              <a:rPr lang="en-US" sz="36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tg</a:t>
            </a:r>
            <a:r>
              <a:rPr lang="el-GR" sz="36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α 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1167682" y="3715029"/>
            <a:ext cx="6096541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l-GR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α—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yo`lnig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gorizontal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kislik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hosil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qilgan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burchagi</a:t>
            </a:r>
            <a:r>
              <a:rPr lang="en-US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301704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/>
          <p:cNvSpPr/>
          <p:nvPr/>
        </p:nvSpPr>
        <p:spPr>
          <a:xfrm flipV="1">
            <a:off x="0" y="835269"/>
            <a:ext cx="12192000" cy="107266"/>
          </a:xfrm>
          <a:prstGeom prst="rect">
            <a:avLst/>
          </a:prstGeom>
          <a:solidFill>
            <a:schemeClr val="accent2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3" name="Прямоугольник 2"/>
          <p:cNvSpPr/>
          <p:nvPr/>
        </p:nvSpPr>
        <p:spPr>
          <a:xfrm>
            <a:off x="4614" y="6276975"/>
            <a:ext cx="12192000" cy="90564"/>
          </a:xfrm>
          <a:prstGeom prst="rect">
            <a:avLst/>
          </a:prstGeom>
          <a:solidFill>
            <a:schemeClr val="accent2"/>
          </a:solidFill>
          <a:ln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8" name="Прямоугольник 7"/>
          <p:cNvSpPr/>
          <p:nvPr/>
        </p:nvSpPr>
        <p:spPr>
          <a:xfrm>
            <a:off x="6809" y="6367540"/>
            <a:ext cx="12192000" cy="490460"/>
          </a:xfrm>
          <a:prstGeom prst="rect">
            <a:avLst/>
          </a:prstGeom>
          <a:solidFill>
            <a:srgbClr val="B74715"/>
          </a:solidFill>
          <a:ln>
            <a:solidFill>
              <a:srgbClr val="B7471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1026" name="Picture 2" descr="Безымянный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7306" y="3175"/>
            <a:ext cx="1219126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 descr="Безымянный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0927"/>
          <a:stretch/>
        </p:blipFill>
        <p:spPr bwMode="auto">
          <a:xfrm>
            <a:off x="10341342" y="24377"/>
            <a:ext cx="1542019" cy="811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Rectangle 2"/>
          <p:cNvSpPr>
            <a:spLocks noChangeArrowheads="1"/>
          </p:cNvSpPr>
          <p:nvPr/>
        </p:nvSpPr>
        <p:spPr bwMode="auto">
          <a:xfrm flipV="1">
            <a:off x="4215953" y="4586515"/>
            <a:ext cx="1647820" cy="68371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4" name="Прямоугольник 3"/>
          <p:cNvSpPr/>
          <p:nvPr/>
        </p:nvSpPr>
        <p:spPr>
          <a:xfrm>
            <a:off x="540150" y="1493360"/>
            <a:ext cx="10908211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Balandlikka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chiquvchi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og`irligi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ikki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tashkil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etuvchidan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ya`ni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yo`lga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parall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 </a:t>
            </a:r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 · sin</a:t>
            </a:r>
            <a:r>
              <a:rPr lang="el-GR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p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rp</a:t>
            </a:r>
            <a:r>
              <a:rPr lang="ru-RU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ndikulyar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Ga · cos</a:t>
            </a:r>
            <a:r>
              <a:rPr lang="el-GR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kuchlardan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Avtomobilning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balandlikka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chiqishga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kuchi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quyidagicha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</a:p>
          <a:p>
            <a:pPr algn="ctr"/>
            <a:endParaRPr lang="en-US" sz="2400" dirty="0" smtClean="0">
              <a:solidFill>
                <a:srgbClr val="0070C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sz="3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 = Ga · sin</a:t>
            </a:r>
            <a:r>
              <a:rPr lang="el-GR" sz="3200" dirty="0" smtClean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α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5"/>
          <p:cNvSpPr/>
          <p:nvPr/>
        </p:nvSpPr>
        <p:spPr>
          <a:xfrm>
            <a:off x="540150" y="4134818"/>
            <a:ext cx="1102349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	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balandlikka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chiqayotganida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qarshilik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ko`rsatuvchi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pastlikka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tushayotganida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ilgariga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itaruvchi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kuch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bo`ladi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D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qiyalik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</a:t>
            </a:r>
            <a:r>
              <a:rPr lang="en-US" sz="2400" dirty="0">
                <a:solidFill>
                  <a:srgbClr val="0070C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avtomobil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balandlikka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harakatlanganda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musbat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pastlikka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harakatlaiganda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esa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manfiy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</a:t>
            </a:r>
            <a:r>
              <a:rPr lang="ru-RU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е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qabul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135370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Retrospect</Template>
  <TotalTime>1277</TotalTime>
  <Words>784</Words>
  <Application>Microsoft Office PowerPoint</Application>
  <PresentationFormat>Широкоэкранный</PresentationFormat>
  <Paragraphs>105</Paragraphs>
  <Slides>26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26</vt:i4>
      </vt:variant>
    </vt:vector>
  </HeadingPairs>
  <TitlesOfParts>
    <vt:vector size="35" baseType="lpstr">
      <vt:lpstr>MS Mincho</vt:lpstr>
      <vt:lpstr>Arial</vt:lpstr>
      <vt:lpstr>Calibri</vt:lpstr>
      <vt:lpstr>Calibri Light</vt:lpstr>
      <vt:lpstr>Cambria Math</vt:lpstr>
      <vt:lpstr>Symbol</vt:lpstr>
      <vt:lpstr>Times New Roman</vt:lpstr>
      <vt:lpstr>Тема Office</vt:lpstr>
      <vt:lpstr>Equation.3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Tojiboy</dc:creator>
  <cp:lastModifiedBy>Tojiboy</cp:lastModifiedBy>
  <cp:revision>188</cp:revision>
  <dcterms:created xsi:type="dcterms:W3CDTF">2019-01-02T14:52:14Z</dcterms:created>
  <dcterms:modified xsi:type="dcterms:W3CDTF">2019-04-15T13:36:01Z</dcterms:modified>
</cp:coreProperties>
</file>