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8.xml"/>
  <Override ContentType="application/vnd.openxmlformats-officedocument.presentationml.slideMaster+xml" PartName="/ppt/slideMasters/slideMaster11.xml"/>
  <Override ContentType="application/vnd.openxmlformats-officedocument.presentationml.slideMaster+xml" PartName="/ppt/slideMasters/slideMaster13.xml"/>
  <Override ContentType="application/vnd.openxmlformats-officedocument.presentationml.slideMaster+xml" PartName="/ppt/slideMasters/slideMaster10.xml"/>
  <Override ContentType="application/vnd.openxmlformats-officedocument.presentationml.slideMaster+xml" PartName="/ppt/slideMasters/slideMaster15.xml"/>
  <Override ContentType="application/vnd.openxmlformats-officedocument.presentationml.slideMaster+xml" PartName="/ppt/slideMasters/slideMaster1.xml"/>
  <Override ContentType="application/vnd.openxmlformats-officedocument.presentationml.slideMaster+xml" PartName="/ppt/slideMasters/slideMaster7.xml"/>
  <Override ContentType="application/vnd.openxmlformats-officedocument.presentationml.slideMaster+xml" PartName="/ppt/slideMasters/slideMaster5.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19.xml"/>
  <Override ContentType="application/vnd.openxmlformats-officedocument.presentationml.slideMaster+xml" PartName="/ppt/slideMasters/slideMaster14.xml"/>
  <Override ContentType="application/vnd.openxmlformats-officedocument.presentationml.slideMaster+xml" PartName="/ppt/slideMasters/slideMaster17.xml"/>
  <Override ContentType="application/vnd.openxmlformats-officedocument.presentationml.slideMaster+xml" PartName="/ppt/slideMasters/slideMaster12.xml"/>
  <Override ContentType="application/vnd.openxmlformats-officedocument.presentationml.slideMaster+xml" PartName="/ppt/slideMasters/slideMaster16.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14.xml"/>
  <Override ContentType="application/vnd.openxmlformats-officedocument.theme+xml" PartName="/ppt/theme/theme6.xml"/>
  <Override ContentType="application/vnd.openxmlformats-officedocument.theme+xml" PartName="/ppt/theme/theme19.xml"/>
  <Override ContentType="application/vnd.openxmlformats-officedocument.theme+xml" PartName="/ppt/theme/theme3.xml"/>
  <Override ContentType="application/vnd.openxmlformats-officedocument.theme+xml" PartName="/ppt/theme/theme20.xml"/>
  <Override ContentType="application/vnd.openxmlformats-officedocument.theme+xml" PartName="/ppt/theme/theme17.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15.xml"/>
  <Override ContentType="application/vnd.openxmlformats-officedocument.theme+xml" PartName="/ppt/theme/theme9.xml"/>
  <Override ContentType="application/vnd.openxmlformats-officedocument.theme+xml" PartName="/ppt/theme/theme13.xml"/>
  <Override ContentType="application/vnd.openxmlformats-officedocument.theme+xml" PartName="/ppt/theme/theme7.xml"/>
  <Override ContentType="application/vnd.openxmlformats-officedocument.theme+xml" PartName="/ppt/theme/theme2.xml"/>
  <Override ContentType="application/vnd.openxmlformats-officedocument.theme+xml" PartName="/ppt/theme/theme4.xml"/>
  <Override ContentType="application/vnd.openxmlformats-officedocument.theme+xml" PartName="/ppt/theme/theme18.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16.xml"/>
  <Override ContentType="application/vnd.openxmlformats-officedocument.theme+xml" PartName="/ppt/theme/theme1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52" r:id="rId6"/>
    <p:sldMasterId id="2147483654" r:id="rId7"/>
    <p:sldMasterId id="2147483666" r:id="rId8"/>
    <p:sldMasterId id="2147483667" r:id="rId9"/>
    <p:sldMasterId id="2147483669" r:id="rId10"/>
    <p:sldMasterId id="2147483671" r:id="rId11"/>
    <p:sldMasterId id="2147483673" r:id="rId12"/>
    <p:sldMasterId id="2147483675" r:id="rId13"/>
    <p:sldMasterId id="2147483677" r:id="rId14"/>
    <p:sldMasterId id="2147483679" r:id="rId15"/>
    <p:sldMasterId id="2147483681" r:id="rId16"/>
    <p:sldMasterId id="2147483683" r:id="rId17"/>
    <p:sldMasterId id="2147483685" r:id="rId18"/>
    <p:sldMasterId id="2147483687" r:id="rId19"/>
    <p:sldMasterId id="2147483689" r:id="rId20"/>
    <p:sldMasterId id="2147483691" r:id="rId21"/>
    <p:sldMasterId id="2147483693" r:id="rId22"/>
  </p:sldMasterIdLst>
  <p:notesMasterIdLst>
    <p:notesMasterId r:id="rId23"/>
  </p:notesMasterIdLst>
  <p:sldIdLst>
    <p:sldId id="256" r:id="rId24"/>
    <p:sldId id="257" r:id="rId25"/>
    <p:sldId id="258" r:id="rId26"/>
    <p:sldId id="259" r:id="rId27"/>
    <p:sldId id="260" r:id="rId28"/>
    <p:sldId id="261" r:id="rId29"/>
    <p:sldId id="262" r:id="rId30"/>
    <p:sldId id="263" r:id="rId31"/>
    <p:sldId id="264" r:id="rId32"/>
    <p:sldId id="265" r:id="rId33"/>
    <p:sldId id="266" r:id="rId34"/>
    <p:sldId id="267" r:id="rId35"/>
    <p:sldId id="268" r:id="rId36"/>
    <p:sldId id="269" r:id="rId37"/>
    <p:sldId id="270" r:id="rId38"/>
    <p:sldId id="271" r:id="rId39"/>
    <p:sldId id="272" r:id="rId40"/>
    <p:sldId id="273" r:id="rId41"/>
    <p:sldId id="274" r:id="rId42"/>
    <p:sldId id="275" r:id="rId43"/>
    <p:sldId id="276" r:id="rId44"/>
    <p:sldId id="277" r:id="rId45"/>
    <p:sldId id="278" r:id="rId46"/>
    <p:sldId id="279" r:id="rId47"/>
    <p:sldId id="280" r:id="rId48"/>
    <p:sldId id="281" r:id="rId49"/>
    <p:sldId id="282" r:id="rId50"/>
    <p:sldId id="283" r:id="rId51"/>
    <p:sldId id="284" r:id="rId52"/>
    <p:sldId id="285" r:id="rId53"/>
    <p:sldId id="286" r:id="rId54"/>
    <p:sldId id="287" r:id="rId55"/>
    <p:sldId id="288" r:id="rId56"/>
    <p:sldId id="289" r:id="rId57"/>
    <p:sldId id="290" r:id="rId58"/>
    <p:sldId id="291" r:id="rId59"/>
    <p:sldId id="292" r:id="rId60"/>
    <p:sldId id="293" r:id="rId61"/>
    <p:sldId id="294" r:id="rId62"/>
    <p:sldId id="295" r:id="rId63"/>
    <p:sldId id="296" r:id="rId64"/>
  </p:sldIdLst>
  <p:sldSz cy="6858000" cx="12192000"/>
  <p:notesSz cx="6858000" cy="9144000"/>
  <p:embeddedFontLst>
    <p:embeddedFont>
      <p:font typeface="Century Gothic"/>
      <p:regular r:id="rId65"/>
      <p:bold r:id="rId66"/>
      <p:italic r:id="rId67"/>
      <p:boldItalic r:id="rId6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9" roundtripDataSignature="AMtx7mi/VC6TQPXeajm4BLKddXkkkzdm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1F56F9B-C6D1-4FD7-9EF7-8D4FD2A72A4D}">
  <a:tblStyle styleId="{71F56F9B-C6D1-4FD7-9EF7-8D4FD2A72A4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17.xml"/><Relationship Id="rId42" Type="http://schemas.openxmlformats.org/officeDocument/2006/relationships/slide" Target="slides/slide19.xml"/><Relationship Id="rId41" Type="http://schemas.openxmlformats.org/officeDocument/2006/relationships/slide" Target="slides/slide18.xml"/><Relationship Id="rId44" Type="http://schemas.openxmlformats.org/officeDocument/2006/relationships/slide" Target="slides/slide21.xml"/><Relationship Id="rId43" Type="http://schemas.openxmlformats.org/officeDocument/2006/relationships/slide" Target="slides/slide20.xml"/><Relationship Id="rId46" Type="http://schemas.openxmlformats.org/officeDocument/2006/relationships/slide" Target="slides/slide23.xml"/><Relationship Id="rId45" Type="http://schemas.openxmlformats.org/officeDocument/2006/relationships/slide" Target="slides/slide22.xml"/><Relationship Id="rId1" Type="http://schemas.openxmlformats.org/officeDocument/2006/relationships/theme" Target="theme/theme5.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25.xml"/><Relationship Id="rId47" Type="http://schemas.openxmlformats.org/officeDocument/2006/relationships/slide" Target="slides/slide24.xml"/><Relationship Id="rId49" Type="http://schemas.openxmlformats.org/officeDocument/2006/relationships/slide" Target="slides/slide26.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8.xml"/><Relationship Id="rId30" Type="http://schemas.openxmlformats.org/officeDocument/2006/relationships/slide" Target="slides/slide7.xml"/><Relationship Id="rId33" Type="http://schemas.openxmlformats.org/officeDocument/2006/relationships/slide" Target="slides/slide10.xml"/><Relationship Id="rId32" Type="http://schemas.openxmlformats.org/officeDocument/2006/relationships/slide" Target="slides/slide9.xml"/><Relationship Id="rId35" Type="http://schemas.openxmlformats.org/officeDocument/2006/relationships/slide" Target="slides/slide12.xml"/><Relationship Id="rId34" Type="http://schemas.openxmlformats.org/officeDocument/2006/relationships/slide" Target="slides/slide11.xml"/><Relationship Id="rId37" Type="http://schemas.openxmlformats.org/officeDocument/2006/relationships/slide" Target="slides/slide14.xml"/><Relationship Id="rId36" Type="http://schemas.openxmlformats.org/officeDocument/2006/relationships/slide" Target="slides/slide13.xml"/><Relationship Id="rId39" Type="http://schemas.openxmlformats.org/officeDocument/2006/relationships/slide" Target="slides/slide16.xml"/><Relationship Id="rId38" Type="http://schemas.openxmlformats.org/officeDocument/2006/relationships/slide" Target="slides/slide15.xml"/><Relationship Id="rId62" Type="http://schemas.openxmlformats.org/officeDocument/2006/relationships/slide" Target="slides/slide39.xml"/><Relationship Id="rId61" Type="http://schemas.openxmlformats.org/officeDocument/2006/relationships/slide" Target="slides/slide38.xml"/><Relationship Id="rId20" Type="http://schemas.openxmlformats.org/officeDocument/2006/relationships/slideMaster" Target="slideMasters/slideMaster17.xml"/><Relationship Id="rId64" Type="http://schemas.openxmlformats.org/officeDocument/2006/relationships/slide" Target="slides/slide41.xml"/><Relationship Id="rId63" Type="http://schemas.openxmlformats.org/officeDocument/2006/relationships/slide" Target="slides/slide40.xml"/><Relationship Id="rId22" Type="http://schemas.openxmlformats.org/officeDocument/2006/relationships/slideMaster" Target="slideMasters/slideMaster19.xml"/><Relationship Id="rId66" Type="http://schemas.openxmlformats.org/officeDocument/2006/relationships/font" Target="fonts/CenturyGothic-bold.fntdata"/><Relationship Id="rId21" Type="http://schemas.openxmlformats.org/officeDocument/2006/relationships/slideMaster" Target="slideMasters/slideMaster18.xml"/><Relationship Id="rId65" Type="http://schemas.openxmlformats.org/officeDocument/2006/relationships/font" Target="fonts/CenturyGothic-regular.fntdata"/><Relationship Id="rId24" Type="http://schemas.openxmlformats.org/officeDocument/2006/relationships/slide" Target="slides/slide1.xml"/><Relationship Id="rId68" Type="http://schemas.openxmlformats.org/officeDocument/2006/relationships/font" Target="fonts/CenturyGothic-boldItalic.fntdata"/><Relationship Id="rId23" Type="http://schemas.openxmlformats.org/officeDocument/2006/relationships/notesMaster" Target="notesMasters/notesMaster1.xml"/><Relationship Id="rId67" Type="http://schemas.openxmlformats.org/officeDocument/2006/relationships/font" Target="fonts/CenturyGothic-italic.fntdata"/><Relationship Id="rId60" Type="http://schemas.openxmlformats.org/officeDocument/2006/relationships/slide" Target="slides/slide37.xml"/><Relationship Id="rId26" Type="http://schemas.openxmlformats.org/officeDocument/2006/relationships/slide" Target="slides/slide3.xml"/><Relationship Id="rId25" Type="http://schemas.openxmlformats.org/officeDocument/2006/relationships/slide" Target="slides/slide2.xml"/><Relationship Id="rId69" Type="http://customschemas.google.com/relationships/presentationmetadata" Target="metadata"/><Relationship Id="rId28" Type="http://schemas.openxmlformats.org/officeDocument/2006/relationships/slide" Target="slides/slide5.xml"/><Relationship Id="rId27" Type="http://schemas.openxmlformats.org/officeDocument/2006/relationships/slide" Target="slides/slide4.xml"/><Relationship Id="rId29" Type="http://schemas.openxmlformats.org/officeDocument/2006/relationships/slide" Target="slides/slide6.xml"/><Relationship Id="rId51" Type="http://schemas.openxmlformats.org/officeDocument/2006/relationships/slide" Target="slides/slide28.xml"/><Relationship Id="rId50" Type="http://schemas.openxmlformats.org/officeDocument/2006/relationships/slide" Target="slides/slide27.xml"/><Relationship Id="rId53" Type="http://schemas.openxmlformats.org/officeDocument/2006/relationships/slide" Target="slides/slide30.xml"/><Relationship Id="rId52" Type="http://schemas.openxmlformats.org/officeDocument/2006/relationships/slide" Target="slides/slide29.xml"/><Relationship Id="rId11" Type="http://schemas.openxmlformats.org/officeDocument/2006/relationships/slideMaster" Target="slideMasters/slideMaster8.xml"/><Relationship Id="rId55" Type="http://schemas.openxmlformats.org/officeDocument/2006/relationships/slide" Target="slides/slide32.xml"/><Relationship Id="rId10" Type="http://schemas.openxmlformats.org/officeDocument/2006/relationships/slideMaster" Target="slideMasters/slideMaster7.xml"/><Relationship Id="rId54" Type="http://schemas.openxmlformats.org/officeDocument/2006/relationships/slide" Target="slides/slide31.xml"/><Relationship Id="rId13" Type="http://schemas.openxmlformats.org/officeDocument/2006/relationships/slideMaster" Target="slideMasters/slideMaster10.xml"/><Relationship Id="rId57" Type="http://schemas.openxmlformats.org/officeDocument/2006/relationships/slide" Target="slides/slide34.xml"/><Relationship Id="rId12" Type="http://schemas.openxmlformats.org/officeDocument/2006/relationships/slideMaster" Target="slideMasters/slideMaster9.xml"/><Relationship Id="rId56" Type="http://schemas.openxmlformats.org/officeDocument/2006/relationships/slide" Target="slides/slide33.xml"/><Relationship Id="rId15" Type="http://schemas.openxmlformats.org/officeDocument/2006/relationships/slideMaster" Target="slideMasters/slideMaster12.xml"/><Relationship Id="rId59" Type="http://schemas.openxmlformats.org/officeDocument/2006/relationships/slide" Target="slides/slide36.xml"/><Relationship Id="rId14" Type="http://schemas.openxmlformats.org/officeDocument/2006/relationships/slideMaster" Target="slideMasters/slideMaster11.xml"/><Relationship Id="rId58" Type="http://schemas.openxmlformats.org/officeDocument/2006/relationships/slide" Target="slides/slide35.xml"/><Relationship Id="rId17" Type="http://schemas.openxmlformats.org/officeDocument/2006/relationships/slideMaster" Target="slideMasters/slideMaster14.xml"/><Relationship Id="rId16" Type="http://schemas.openxmlformats.org/officeDocument/2006/relationships/slideMaster" Target="slideMasters/slideMaster13.xml"/><Relationship Id="rId19" Type="http://schemas.openxmlformats.org/officeDocument/2006/relationships/slideMaster" Target="slideMasters/slideMaster16.xml"/><Relationship Id="rId18" Type="http://schemas.openxmlformats.org/officeDocument/2006/relationships/slideMaster" Target="slideMasters/slideMaster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9" name="Shape 819"/>
        <p:cNvGrpSpPr/>
        <p:nvPr/>
      </p:nvGrpSpPr>
      <p:grpSpPr>
        <a:xfrm>
          <a:off x="0" y="0"/>
          <a:ext cx="0" cy="0"/>
          <a:chOff x="0" y="0"/>
          <a:chExt cx="0" cy="0"/>
        </a:xfrm>
      </p:grpSpPr>
      <p:sp>
        <p:nvSpPr>
          <p:cNvPr id="820" name="Google Shape;8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1" name="Shape 831"/>
        <p:cNvGrpSpPr/>
        <p:nvPr/>
      </p:nvGrpSpPr>
      <p:grpSpPr>
        <a:xfrm>
          <a:off x="0" y="0"/>
          <a:ext cx="0" cy="0"/>
          <a:chOff x="0" y="0"/>
          <a:chExt cx="0" cy="0"/>
        </a:xfrm>
      </p:grpSpPr>
      <p:sp>
        <p:nvSpPr>
          <p:cNvPr id="832" name="Google Shape;83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0" name="Shape 840"/>
        <p:cNvGrpSpPr/>
        <p:nvPr/>
      </p:nvGrpSpPr>
      <p:grpSpPr>
        <a:xfrm>
          <a:off x="0" y="0"/>
          <a:ext cx="0" cy="0"/>
          <a:chOff x="0" y="0"/>
          <a:chExt cx="0" cy="0"/>
        </a:xfrm>
      </p:grpSpPr>
      <p:sp>
        <p:nvSpPr>
          <p:cNvPr id="841" name="Google Shape;84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2" name="Shape 852"/>
        <p:cNvGrpSpPr/>
        <p:nvPr/>
      </p:nvGrpSpPr>
      <p:grpSpPr>
        <a:xfrm>
          <a:off x="0" y="0"/>
          <a:ext cx="0" cy="0"/>
          <a:chOff x="0" y="0"/>
          <a:chExt cx="0" cy="0"/>
        </a:xfrm>
      </p:grpSpPr>
      <p:sp>
        <p:nvSpPr>
          <p:cNvPr id="853" name="Google Shape;85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8" name="Shape 858"/>
        <p:cNvGrpSpPr/>
        <p:nvPr/>
      </p:nvGrpSpPr>
      <p:grpSpPr>
        <a:xfrm>
          <a:off x="0" y="0"/>
          <a:ext cx="0" cy="0"/>
          <a:chOff x="0" y="0"/>
          <a:chExt cx="0" cy="0"/>
        </a:xfrm>
      </p:grpSpPr>
      <p:sp>
        <p:nvSpPr>
          <p:cNvPr id="859" name="Google Shape;85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4" name="Shape 864"/>
        <p:cNvGrpSpPr/>
        <p:nvPr/>
      </p:nvGrpSpPr>
      <p:grpSpPr>
        <a:xfrm>
          <a:off x="0" y="0"/>
          <a:ext cx="0" cy="0"/>
          <a:chOff x="0" y="0"/>
          <a:chExt cx="0" cy="0"/>
        </a:xfrm>
      </p:grpSpPr>
      <p:sp>
        <p:nvSpPr>
          <p:cNvPr id="865" name="Google Shape;86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1" name="Shape 871"/>
        <p:cNvGrpSpPr/>
        <p:nvPr/>
      </p:nvGrpSpPr>
      <p:grpSpPr>
        <a:xfrm>
          <a:off x="0" y="0"/>
          <a:ext cx="0" cy="0"/>
          <a:chOff x="0" y="0"/>
          <a:chExt cx="0" cy="0"/>
        </a:xfrm>
      </p:grpSpPr>
      <p:sp>
        <p:nvSpPr>
          <p:cNvPr id="872" name="Google Shape;87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5" name="Shape 905"/>
        <p:cNvGrpSpPr/>
        <p:nvPr/>
      </p:nvGrpSpPr>
      <p:grpSpPr>
        <a:xfrm>
          <a:off x="0" y="0"/>
          <a:ext cx="0" cy="0"/>
          <a:chOff x="0" y="0"/>
          <a:chExt cx="0" cy="0"/>
        </a:xfrm>
      </p:grpSpPr>
      <p:sp>
        <p:nvSpPr>
          <p:cNvPr id="906" name="Google Shape;90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2" name="Shape 912"/>
        <p:cNvGrpSpPr/>
        <p:nvPr/>
      </p:nvGrpSpPr>
      <p:grpSpPr>
        <a:xfrm>
          <a:off x="0" y="0"/>
          <a:ext cx="0" cy="0"/>
          <a:chOff x="0" y="0"/>
          <a:chExt cx="0" cy="0"/>
        </a:xfrm>
      </p:grpSpPr>
      <p:sp>
        <p:nvSpPr>
          <p:cNvPr id="913" name="Google Shape;91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9" name="Shape 919"/>
        <p:cNvGrpSpPr/>
        <p:nvPr/>
      </p:nvGrpSpPr>
      <p:grpSpPr>
        <a:xfrm>
          <a:off x="0" y="0"/>
          <a:ext cx="0" cy="0"/>
          <a:chOff x="0" y="0"/>
          <a:chExt cx="0" cy="0"/>
        </a:xfrm>
      </p:grpSpPr>
      <p:sp>
        <p:nvSpPr>
          <p:cNvPr id="920" name="Google Shape;92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2" name="Shape 942"/>
        <p:cNvGrpSpPr/>
        <p:nvPr/>
      </p:nvGrpSpPr>
      <p:grpSpPr>
        <a:xfrm>
          <a:off x="0" y="0"/>
          <a:ext cx="0" cy="0"/>
          <a:chOff x="0" y="0"/>
          <a:chExt cx="0" cy="0"/>
        </a:xfrm>
      </p:grpSpPr>
      <p:sp>
        <p:nvSpPr>
          <p:cNvPr id="943" name="Google Shape;94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7" name="Shape 947"/>
        <p:cNvGrpSpPr/>
        <p:nvPr/>
      </p:nvGrpSpPr>
      <p:grpSpPr>
        <a:xfrm>
          <a:off x="0" y="0"/>
          <a:ext cx="0" cy="0"/>
          <a:chOff x="0" y="0"/>
          <a:chExt cx="0" cy="0"/>
        </a:xfrm>
      </p:grpSpPr>
      <p:sp>
        <p:nvSpPr>
          <p:cNvPr id="948" name="Google Shape;94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3" name="Shape 953"/>
        <p:cNvGrpSpPr/>
        <p:nvPr/>
      </p:nvGrpSpPr>
      <p:grpSpPr>
        <a:xfrm>
          <a:off x="0" y="0"/>
          <a:ext cx="0" cy="0"/>
          <a:chOff x="0" y="0"/>
          <a:chExt cx="0" cy="0"/>
        </a:xfrm>
      </p:grpSpPr>
      <p:sp>
        <p:nvSpPr>
          <p:cNvPr id="954" name="Google Shape;95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8" name="Shape 958"/>
        <p:cNvGrpSpPr/>
        <p:nvPr/>
      </p:nvGrpSpPr>
      <p:grpSpPr>
        <a:xfrm>
          <a:off x="0" y="0"/>
          <a:ext cx="0" cy="0"/>
          <a:chOff x="0" y="0"/>
          <a:chExt cx="0" cy="0"/>
        </a:xfrm>
      </p:grpSpPr>
      <p:sp>
        <p:nvSpPr>
          <p:cNvPr id="959" name="Google Shape;95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4" name="Shape 964"/>
        <p:cNvGrpSpPr/>
        <p:nvPr/>
      </p:nvGrpSpPr>
      <p:grpSpPr>
        <a:xfrm>
          <a:off x="0" y="0"/>
          <a:ext cx="0" cy="0"/>
          <a:chOff x="0" y="0"/>
          <a:chExt cx="0" cy="0"/>
        </a:xfrm>
      </p:grpSpPr>
      <p:sp>
        <p:nvSpPr>
          <p:cNvPr id="965" name="Google Shape;96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0" name="Shape 1000"/>
        <p:cNvGrpSpPr/>
        <p:nvPr/>
      </p:nvGrpSpPr>
      <p:grpSpPr>
        <a:xfrm>
          <a:off x="0" y="0"/>
          <a:ext cx="0" cy="0"/>
          <a:chOff x="0" y="0"/>
          <a:chExt cx="0" cy="0"/>
        </a:xfrm>
      </p:grpSpPr>
      <p:sp>
        <p:nvSpPr>
          <p:cNvPr id="1001" name="Google Shape;100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5" name="Shape 1005"/>
        <p:cNvGrpSpPr/>
        <p:nvPr/>
      </p:nvGrpSpPr>
      <p:grpSpPr>
        <a:xfrm>
          <a:off x="0" y="0"/>
          <a:ext cx="0" cy="0"/>
          <a:chOff x="0" y="0"/>
          <a:chExt cx="0" cy="0"/>
        </a:xfrm>
      </p:grpSpPr>
      <p:sp>
        <p:nvSpPr>
          <p:cNvPr id="1006" name="Google Shape;100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2" name="Shape 1012"/>
        <p:cNvGrpSpPr/>
        <p:nvPr/>
      </p:nvGrpSpPr>
      <p:grpSpPr>
        <a:xfrm>
          <a:off x="0" y="0"/>
          <a:ext cx="0" cy="0"/>
          <a:chOff x="0" y="0"/>
          <a:chExt cx="0" cy="0"/>
        </a:xfrm>
      </p:grpSpPr>
      <p:sp>
        <p:nvSpPr>
          <p:cNvPr id="1013" name="Google Shape;101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8" name="Shape 1018"/>
        <p:cNvGrpSpPr/>
        <p:nvPr/>
      </p:nvGrpSpPr>
      <p:grpSpPr>
        <a:xfrm>
          <a:off x="0" y="0"/>
          <a:ext cx="0" cy="0"/>
          <a:chOff x="0" y="0"/>
          <a:chExt cx="0" cy="0"/>
        </a:xfrm>
      </p:grpSpPr>
      <p:sp>
        <p:nvSpPr>
          <p:cNvPr id="1019" name="Google Shape;101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3" name="Shape 1023"/>
        <p:cNvGrpSpPr/>
        <p:nvPr/>
      </p:nvGrpSpPr>
      <p:grpSpPr>
        <a:xfrm>
          <a:off x="0" y="0"/>
          <a:ext cx="0" cy="0"/>
          <a:chOff x="0" y="0"/>
          <a:chExt cx="0" cy="0"/>
        </a:xfrm>
      </p:grpSpPr>
      <p:sp>
        <p:nvSpPr>
          <p:cNvPr id="1024" name="Google Shape;102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9" name="Shape 1029"/>
        <p:cNvGrpSpPr/>
        <p:nvPr/>
      </p:nvGrpSpPr>
      <p:grpSpPr>
        <a:xfrm>
          <a:off x="0" y="0"/>
          <a:ext cx="0" cy="0"/>
          <a:chOff x="0" y="0"/>
          <a:chExt cx="0" cy="0"/>
        </a:xfrm>
      </p:grpSpPr>
      <p:sp>
        <p:nvSpPr>
          <p:cNvPr id="1030" name="Google Shape;103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6" name="Shape 1036"/>
        <p:cNvGrpSpPr/>
        <p:nvPr/>
      </p:nvGrpSpPr>
      <p:grpSpPr>
        <a:xfrm>
          <a:off x="0" y="0"/>
          <a:ext cx="0" cy="0"/>
          <a:chOff x="0" y="0"/>
          <a:chExt cx="0" cy="0"/>
        </a:xfrm>
      </p:grpSpPr>
      <p:sp>
        <p:nvSpPr>
          <p:cNvPr id="1037" name="Google Shape;1037;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6" name="Shape 1186"/>
        <p:cNvGrpSpPr/>
        <p:nvPr/>
      </p:nvGrpSpPr>
      <p:grpSpPr>
        <a:xfrm>
          <a:off x="0" y="0"/>
          <a:ext cx="0" cy="0"/>
          <a:chOff x="0" y="0"/>
          <a:chExt cx="0" cy="0"/>
        </a:xfrm>
      </p:grpSpPr>
      <p:sp>
        <p:nvSpPr>
          <p:cNvPr id="1187" name="Google Shape;118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2" name="Shape 1302"/>
        <p:cNvGrpSpPr/>
        <p:nvPr/>
      </p:nvGrpSpPr>
      <p:grpSpPr>
        <a:xfrm>
          <a:off x="0" y="0"/>
          <a:ext cx="0" cy="0"/>
          <a:chOff x="0" y="0"/>
          <a:chExt cx="0" cy="0"/>
        </a:xfrm>
      </p:grpSpPr>
      <p:sp>
        <p:nvSpPr>
          <p:cNvPr id="1303" name="Google Shape;130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0" name="Shape 1310"/>
        <p:cNvGrpSpPr/>
        <p:nvPr/>
      </p:nvGrpSpPr>
      <p:grpSpPr>
        <a:xfrm>
          <a:off x="0" y="0"/>
          <a:ext cx="0" cy="0"/>
          <a:chOff x="0" y="0"/>
          <a:chExt cx="0" cy="0"/>
        </a:xfrm>
      </p:grpSpPr>
      <p:sp>
        <p:nvSpPr>
          <p:cNvPr id="1311" name="Google Shape;131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6" name="Shape 1316"/>
        <p:cNvGrpSpPr/>
        <p:nvPr/>
      </p:nvGrpSpPr>
      <p:grpSpPr>
        <a:xfrm>
          <a:off x="0" y="0"/>
          <a:ext cx="0" cy="0"/>
          <a:chOff x="0" y="0"/>
          <a:chExt cx="0" cy="0"/>
        </a:xfrm>
      </p:grpSpPr>
      <p:sp>
        <p:nvSpPr>
          <p:cNvPr id="1317" name="Google Shape;131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0" name="Shape 1420"/>
        <p:cNvGrpSpPr/>
        <p:nvPr/>
      </p:nvGrpSpPr>
      <p:grpSpPr>
        <a:xfrm>
          <a:off x="0" y="0"/>
          <a:ext cx="0" cy="0"/>
          <a:chOff x="0" y="0"/>
          <a:chExt cx="0" cy="0"/>
        </a:xfrm>
      </p:grpSpPr>
      <p:sp>
        <p:nvSpPr>
          <p:cNvPr id="1421" name="Google Shape;142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6" name="Shape 1486"/>
        <p:cNvGrpSpPr/>
        <p:nvPr/>
      </p:nvGrpSpPr>
      <p:grpSpPr>
        <a:xfrm>
          <a:off x="0" y="0"/>
          <a:ext cx="0" cy="0"/>
          <a:chOff x="0" y="0"/>
          <a:chExt cx="0" cy="0"/>
        </a:xfrm>
      </p:grpSpPr>
      <p:sp>
        <p:nvSpPr>
          <p:cNvPr id="1487" name="Google Shape;148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2" name="Shape 1542"/>
        <p:cNvGrpSpPr/>
        <p:nvPr/>
      </p:nvGrpSpPr>
      <p:grpSpPr>
        <a:xfrm>
          <a:off x="0" y="0"/>
          <a:ext cx="0" cy="0"/>
          <a:chOff x="0" y="0"/>
          <a:chExt cx="0" cy="0"/>
        </a:xfrm>
      </p:grpSpPr>
      <p:sp>
        <p:nvSpPr>
          <p:cNvPr id="1543" name="Google Shape;154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3" name="Shape 1623"/>
        <p:cNvGrpSpPr/>
        <p:nvPr/>
      </p:nvGrpSpPr>
      <p:grpSpPr>
        <a:xfrm>
          <a:off x="0" y="0"/>
          <a:ext cx="0" cy="0"/>
          <a:chOff x="0" y="0"/>
          <a:chExt cx="0" cy="0"/>
        </a:xfrm>
      </p:grpSpPr>
      <p:sp>
        <p:nvSpPr>
          <p:cNvPr id="1624" name="Google Shape;162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3" name="Shape 1673"/>
        <p:cNvGrpSpPr/>
        <p:nvPr/>
      </p:nvGrpSpPr>
      <p:grpSpPr>
        <a:xfrm>
          <a:off x="0" y="0"/>
          <a:ext cx="0" cy="0"/>
          <a:chOff x="0" y="0"/>
          <a:chExt cx="0" cy="0"/>
        </a:xfrm>
      </p:grpSpPr>
      <p:sp>
        <p:nvSpPr>
          <p:cNvPr id="1674" name="Google Shape;167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6" name="Shape 1686"/>
        <p:cNvGrpSpPr/>
        <p:nvPr/>
      </p:nvGrpSpPr>
      <p:grpSpPr>
        <a:xfrm>
          <a:off x="0" y="0"/>
          <a:ext cx="0" cy="0"/>
          <a:chOff x="0" y="0"/>
          <a:chExt cx="0" cy="0"/>
        </a:xfrm>
      </p:grpSpPr>
      <p:sp>
        <p:nvSpPr>
          <p:cNvPr id="1687" name="Google Shape;1687;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3" name="Shape 1693"/>
        <p:cNvGrpSpPr/>
        <p:nvPr/>
      </p:nvGrpSpPr>
      <p:grpSpPr>
        <a:xfrm>
          <a:off x="0" y="0"/>
          <a:ext cx="0" cy="0"/>
          <a:chOff x="0" y="0"/>
          <a:chExt cx="0" cy="0"/>
        </a:xfrm>
      </p:grpSpPr>
      <p:sp>
        <p:nvSpPr>
          <p:cNvPr id="1694" name="Google Shape;169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39" name="Shape 39"/>
        <p:cNvGrpSpPr/>
        <p:nvPr/>
      </p:nvGrpSpPr>
      <p:grpSpPr>
        <a:xfrm>
          <a:off x="0" y="0"/>
          <a:ext cx="0" cy="0"/>
          <a:chOff x="0" y="0"/>
          <a:chExt cx="0" cy="0"/>
        </a:xfrm>
      </p:grpSpPr>
      <p:sp>
        <p:nvSpPr>
          <p:cNvPr id="40" name="Google Shape;40;p43"/>
          <p:cNvSpPr txBox="1"/>
          <p:nvPr>
            <p:ph type="ctrTitle"/>
          </p:nvPr>
        </p:nvSpPr>
        <p:spPr>
          <a:xfrm>
            <a:off x="2589213" y="2514600"/>
            <a:ext cx="8915399" cy="22627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3"/>
          <p:cNvSpPr txBox="1"/>
          <p:nvPr>
            <p:ph idx="1" type="subTitle"/>
          </p:nvPr>
        </p:nvSpPr>
        <p:spPr>
          <a:xfrm>
            <a:off x="2589213" y="4777379"/>
            <a:ext cx="8915399" cy="1126283"/>
          </a:xfrm>
          <a:prstGeom prst="rect">
            <a:avLst/>
          </a:prstGeom>
          <a:noFill/>
          <a:ln>
            <a:noFill/>
          </a:ln>
        </p:spPr>
        <p:txBody>
          <a:bodyPr anchorCtr="0" anchor="t" bIns="45700" lIns="91425" spcFirstLastPara="1" rIns="91425" wrap="square" tIns="45700">
            <a:noAutofit/>
          </a:bodyPr>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p:txBody>
      </p:sp>
      <p:sp>
        <p:nvSpPr>
          <p:cNvPr id="42" name="Google Shape;42;p43"/>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43"/>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3"/>
          <p:cNvSpPr txBox="1"/>
          <p:nvPr>
            <p:ph idx="12" type="sldNum"/>
          </p:nvPr>
        </p:nvSpPr>
        <p:spPr>
          <a:xfrm>
            <a:off x="531812" y="4529137"/>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79" name="Shape 79"/>
        <p:cNvGrpSpPr/>
        <p:nvPr/>
      </p:nvGrpSpPr>
      <p:grpSpPr>
        <a:xfrm>
          <a:off x="0" y="0"/>
          <a:ext cx="0" cy="0"/>
          <a:chOff x="0" y="0"/>
          <a:chExt cx="0" cy="0"/>
        </a:xfrm>
      </p:grpSpPr>
      <p:sp>
        <p:nvSpPr>
          <p:cNvPr id="80" name="Google Shape;80;p45"/>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5"/>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82" name="Google Shape;82;p45"/>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5"/>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5"/>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obj">
  <p:cSld name="OBJECT">
    <p:spTree>
      <p:nvGrpSpPr>
        <p:cNvPr id="118" name="Shape 118"/>
        <p:cNvGrpSpPr/>
        <p:nvPr/>
      </p:nvGrpSpPr>
      <p:grpSpPr>
        <a:xfrm>
          <a:off x="0" y="0"/>
          <a:ext cx="0" cy="0"/>
          <a:chOff x="0" y="0"/>
          <a:chExt cx="0" cy="0"/>
        </a:xfrm>
      </p:grpSpPr>
      <p:sp>
        <p:nvSpPr>
          <p:cNvPr id="119" name="Google Shape;119;p47"/>
          <p:cNvSpPr txBox="1"/>
          <p:nvPr>
            <p:ph type="title"/>
          </p:nvPr>
        </p:nvSpPr>
        <p:spPr>
          <a:xfrm>
            <a:off x="2592387" y="623887"/>
            <a:ext cx="8912225" cy="1281112"/>
          </a:xfrm>
          <a:prstGeom prst="rect">
            <a:avLst/>
          </a:prstGeom>
          <a:noFill/>
          <a:ln>
            <a:noFill/>
          </a:ln>
        </p:spPr>
        <p:txBody>
          <a:bodyPr anchorCtr="0" anchor="t" bIns="0" lIns="0" spcFirstLastPara="1" rIns="0" wrap="square" tIns="0">
            <a:noAutofit/>
          </a:bodyPr>
          <a:lstStyle>
            <a:lvl1pPr lvl="0" algn="l">
              <a:spcBef>
                <a:spcPts val="0"/>
              </a:spcBef>
              <a:spcAft>
                <a:spcPts val="0"/>
              </a:spcAft>
              <a:buSzPts val="1400"/>
              <a:buNone/>
              <a:defRPr b="0" i="0" sz="4000">
                <a:solidFill>
                  <a:srgbClr val="1765BB"/>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47"/>
          <p:cNvSpPr txBox="1"/>
          <p:nvPr>
            <p:ph idx="1" type="body"/>
          </p:nvPr>
        </p:nvSpPr>
        <p:spPr>
          <a:xfrm>
            <a:off x="799940" y="1935670"/>
            <a:ext cx="5033889" cy="138499"/>
          </a:xfrm>
          <a:prstGeom prst="rect">
            <a:avLst/>
          </a:prstGeom>
          <a:noFill/>
          <a:ln>
            <a:noFill/>
          </a:ln>
        </p:spPr>
        <p:txBody>
          <a:bodyPr anchorCtr="0" anchor="t" bIns="0" lIns="0" spcFirstLastPara="1" rIns="0" wrap="square" tIns="0">
            <a:spAutoFit/>
          </a:bodyPr>
          <a:lstStyle>
            <a:lvl1pPr indent="-285750" lvl="0" marL="457200" algn="l">
              <a:spcBef>
                <a:spcPts val="1000"/>
              </a:spcBef>
              <a:spcAft>
                <a:spcPts val="0"/>
              </a:spcAft>
              <a:buSzPts val="900"/>
              <a:buChar char="🠶"/>
              <a:defRPr b="0" i="0" sz="900">
                <a:solidFill>
                  <a:srgbClr val="002060"/>
                </a:solidFill>
                <a:latin typeface="Arial"/>
                <a:ea typeface="Arial"/>
                <a:cs typeface="Arial"/>
                <a:sym typeface="Aria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21" name="Google Shape;121;p47"/>
          <p:cNvSpPr txBox="1"/>
          <p:nvPr>
            <p:ph idx="2" type="body"/>
          </p:nvPr>
        </p:nvSpPr>
        <p:spPr>
          <a:xfrm>
            <a:off x="6278880" y="1577340"/>
            <a:ext cx="5303520" cy="276999"/>
          </a:xfrm>
          <a:prstGeom prst="rect">
            <a:avLst/>
          </a:prstGeom>
          <a:noFill/>
          <a:ln>
            <a:noFill/>
          </a:ln>
        </p:spPr>
        <p:txBody>
          <a:bodyPr anchorCtr="0" anchor="t" bIns="0" lIns="0" spcFirstLastPara="1" rIns="0" wrap="square" tIns="0">
            <a:sp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22" name="Google Shape;122;p47"/>
          <p:cNvSpPr txBox="1"/>
          <p:nvPr>
            <p:ph idx="11" type="ftr"/>
          </p:nvPr>
        </p:nvSpPr>
        <p:spPr>
          <a:xfrm>
            <a:off x="2589212" y="6135687"/>
            <a:ext cx="7620000" cy="365125"/>
          </a:xfrm>
          <a:prstGeom prst="rect">
            <a:avLst/>
          </a:prstGeom>
          <a:noFill/>
          <a:ln>
            <a:noFill/>
          </a:ln>
        </p:spPr>
        <p:txBody>
          <a:bodyPr anchorCtr="0" anchor="ctr" bIns="0" lIns="0" spcFirstLastPara="1" rIns="0" wrap="square" tIns="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7"/>
          <p:cNvSpPr txBox="1"/>
          <p:nvPr>
            <p:ph idx="10" type="dt"/>
          </p:nvPr>
        </p:nvSpPr>
        <p:spPr>
          <a:xfrm>
            <a:off x="10361612" y="6130925"/>
            <a:ext cx="1146175" cy="369887"/>
          </a:xfrm>
          <a:prstGeom prst="rect">
            <a:avLst/>
          </a:prstGeom>
          <a:noFill/>
          <a:ln>
            <a:noFill/>
          </a:ln>
        </p:spPr>
        <p:txBody>
          <a:bodyPr anchorCtr="0" anchor="ctr" bIns="0" lIns="0" spcFirstLastPara="1" rIns="0" wrap="square" tIns="0">
            <a:noAutofit/>
          </a:bodyPr>
          <a:lstStyle>
            <a:lvl1pPr lvl="0" algn="l">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47"/>
          <p:cNvSpPr txBox="1"/>
          <p:nvPr>
            <p:ph idx="12" type="sldNum"/>
          </p:nvPr>
        </p:nvSpPr>
        <p:spPr>
          <a:xfrm>
            <a:off x="531812" y="787400"/>
            <a:ext cx="779462" cy="365125"/>
          </a:xfrm>
          <a:prstGeom prst="rect">
            <a:avLst/>
          </a:prstGeom>
          <a:noFill/>
          <a:ln>
            <a:noFill/>
          </a:ln>
        </p:spPr>
        <p:txBody>
          <a:bodyPr anchorCtr="0" anchor="ctr" bIns="0" lIns="0" spcFirstLastPara="1" rIns="0" wrap="square" tIns="0">
            <a:noAutofit/>
          </a:bodyPr>
          <a:lstStyle>
            <a:lvl1pPr indent="0" lvl="0"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1pPr>
            <a:lvl2pPr indent="0" lvl="1"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2pPr>
            <a:lvl3pPr indent="0" lvl="2"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3pPr>
            <a:lvl4pPr indent="0" lvl="3"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4pPr>
            <a:lvl5pPr indent="0" lvl="4"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5pPr>
            <a:lvl6pPr indent="0" lvl="5"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6pPr>
            <a:lvl7pPr indent="0" lvl="6"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7pPr>
            <a:lvl8pPr indent="0" lvl="7"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8pPr>
            <a:lvl9pPr indent="0" lvl="8" marL="38100" marR="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9pPr>
          </a:lstStyle>
          <a:p>
            <a:pPr indent="0" lvl="0" marL="3810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1" name="Shape 131"/>
        <p:cNvGrpSpPr/>
        <p:nvPr/>
      </p:nvGrpSpPr>
      <p:grpSpPr>
        <a:xfrm>
          <a:off x="0" y="0"/>
          <a:ext cx="0" cy="0"/>
          <a:chOff x="0" y="0"/>
          <a:chExt cx="0" cy="0"/>
        </a:xfrm>
      </p:grpSpPr>
      <p:sp>
        <p:nvSpPr>
          <p:cNvPr id="132" name="Google Shape;132;p49"/>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3" name="Google Shape;133;p49"/>
          <p:cNvSpPr txBox="1"/>
          <p:nvPr>
            <p:ph idx="1" type="body"/>
          </p:nvPr>
        </p:nvSpPr>
        <p:spPr>
          <a:xfrm>
            <a:off x="838200" y="1825625"/>
            <a:ext cx="10515600" cy="4351337"/>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4" name="Google Shape;134;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7" name="Shape 137"/>
        <p:cNvGrpSpPr/>
        <p:nvPr/>
      </p:nvGrpSpPr>
      <p:grpSpPr>
        <a:xfrm>
          <a:off x="0" y="0"/>
          <a:ext cx="0" cy="0"/>
          <a:chOff x="0" y="0"/>
          <a:chExt cx="0" cy="0"/>
        </a:xfrm>
      </p:grpSpPr>
      <p:sp>
        <p:nvSpPr>
          <p:cNvPr id="138" name="Google Shape;138;p5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9" name="Google Shape;139;p5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0" name="Google Shape;14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43" name="Shape 143"/>
        <p:cNvGrpSpPr/>
        <p:nvPr/>
      </p:nvGrpSpPr>
      <p:grpSpPr>
        <a:xfrm>
          <a:off x="0" y="0"/>
          <a:ext cx="0" cy="0"/>
          <a:chOff x="0" y="0"/>
          <a:chExt cx="0" cy="0"/>
        </a:xfrm>
      </p:grpSpPr>
      <p:sp>
        <p:nvSpPr>
          <p:cNvPr id="144" name="Google Shape;144;p51"/>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45" name="Google Shape;145;p51"/>
          <p:cNvSpPr txBox="1"/>
          <p:nvPr>
            <p:ph idx="1" type="body"/>
          </p:nvPr>
        </p:nvSpPr>
        <p:spPr>
          <a:xfrm rot="5400000">
            <a:off x="3920332" y="-1256507"/>
            <a:ext cx="4351337"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6" name="Google Shape;146;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49" name="Shape 149"/>
        <p:cNvGrpSpPr/>
        <p:nvPr/>
      </p:nvGrpSpPr>
      <p:grpSpPr>
        <a:xfrm>
          <a:off x="0" y="0"/>
          <a:ext cx="0" cy="0"/>
          <a:chOff x="0" y="0"/>
          <a:chExt cx="0" cy="0"/>
        </a:xfrm>
      </p:grpSpPr>
      <p:sp>
        <p:nvSpPr>
          <p:cNvPr id="150" name="Google Shape;150;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51" name="Google Shape;151;p52"/>
          <p:cNvSpPr/>
          <p:nvPr>
            <p:ph idx="2" type="pic"/>
          </p:nvPr>
        </p:nvSpPr>
        <p:spPr>
          <a:xfrm>
            <a:off x="5183188" y="987425"/>
            <a:ext cx="6172200" cy="4873625"/>
          </a:xfrm>
          <a:prstGeom prst="rect">
            <a:avLst/>
          </a:prstGeom>
          <a:noFill/>
          <a:ln>
            <a:noFill/>
          </a:ln>
        </p:spPr>
      </p:sp>
      <p:sp>
        <p:nvSpPr>
          <p:cNvPr id="152" name="Google Shape;152;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3" name="Google Shape;153;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56" name="Shape 156"/>
        <p:cNvGrpSpPr/>
        <p:nvPr/>
      </p:nvGrpSpPr>
      <p:grpSpPr>
        <a:xfrm>
          <a:off x="0" y="0"/>
          <a:ext cx="0" cy="0"/>
          <a:chOff x="0" y="0"/>
          <a:chExt cx="0" cy="0"/>
        </a:xfrm>
      </p:grpSpPr>
      <p:sp>
        <p:nvSpPr>
          <p:cNvPr id="157" name="Google Shape;157;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58" name="Google Shape;158;p5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9" name="Google Shape;159;p5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0" name="Google Shape;16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63" name="Shape 163"/>
        <p:cNvGrpSpPr/>
        <p:nvPr/>
      </p:nvGrpSpPr>
      <p:grpSpPr>
        <a:xfrm>
          <a:off x="0" y="0"/>
          <a:ext cx="0" cy="0"/>
          <a:chOff x="0" y="0"/>
          <a:chExt cx="0" cy="0"/>
        </a:xfrm>
      </p:grpSpPr>
      <p:sp>
        <p:nvSpPr>
          <p:cNvPr id="164" name="Google Shape;164;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5" name="Google Shape;165;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67" name="Shape 167"/>
        <p:cNvGrpSpPr/>
        <p:nvPr/>
      </p:nvGrpSpPr>
      <p:grpSpPr>
        <a:xfrm>
          <a:off x="0" y="0"/>
          <a:ext cx="0" cy="0"/>
          <a:chOff x="0" y="0"/>
          <a:chExt cx="0" cy="0"/>
        </a:xfrm>
      </p:grpSpPr>
      <p:sp>
        <p:nvSpPr>
          <p:cNvPr id="168" name="Google Shape;168;p55"/>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69" name="Google Shape;16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72" name="Shape 172"/>
        <p:cNvGrpSpPr/>
        <p:nvPr/>
      </p:nvGrpSpPr>
      <p:grpSpPr>
        <a:xfrm>
          <a:off x="0" y="0"/>
          <a:ext cx="0" cy="0"/>
          <a:chOff x="0" y="0"/>
          <a:chExt cx="0" cy="0"/>
        </a:xfrm>
      </p:grpSpPr>
      <p:sp>
        <p:nvSpPr>
          <p:cNvPr id="173" name="Google Shape;173;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74" name="Google Shape;174;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75" name="Google Shape;175;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6" name="Google Shape;176;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77" name="Google Shape;177;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8" name="Google Shape;178;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81" name="Shape 181"/>
        <p:cNvGrpSpPr/>
        <p:nvPr/>
      </p:nvGrpSpPr>
      <p:grpSpPr>
        <a:xfrm>
          <a:off x="0" y="0"/>
          <a:ext cx="0" cy="0"/>
          <a:chOff x="0" y="0"/>
          <a:chExt cx="0" cy="0"/>
        </a:xfrm>
      </p:grpSpPr>
      <p:sp>
        <p:nvSpPr>
          <p:cNvPr id="182" name="Google Shape;182;p57"/>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83" name="Google Shape;183;p5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4" name="Google Shape;184;p5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5" name="Google Shape;185;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88" name="Shape 188"/>
        <p:cNvGrpSpPr/>
        <p:nvPr/>
      </p:nvGrpSpPr>
      <p:grpSpPr>
        <a:xfrm>
          <a:off x="0" y="0"/>
          <a:ext cx="0" cy="0"/>
          <a:chOff x="0" y="0"/>
          <a:chExt cx="0" cy="0"/>
        </a:xfrm>
      </p:grpSpPr>
      <p:sp>
        <p:nvSpPr>
          <p:cNvPr id="189" name="Google Shape;189;p5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90" name="Google Shape;190;p5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91" name="Google Shape;19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2" name="Google Shape;19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94" name="Shape 194"/>
        <p:cNvGrpSpPr/>
        <p:nvPr/>
      </p:nvGrpSpPr>
      <p:grpSpPr>
        <a:xfrm>
          <a:off x="0" y="0"/>
          <a:ext cx="0" cy="0"/>
          <a:chOff x="0" y="0"/>
          <a:chExt cx="0" cy="0"/>
        </a:xfrm>
      </p:grpSpPr>
      <p:sp>
        <p:nvSpPr>
          <p:cNvPr id="195" name="Google Shape;195;p5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96" name="Google Shape;196;p5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97" name="Google Shape;19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67" name="Shape 267"/>
        <p:cNvGrpSpPr/>
        <p:nvPr/>
      </p:nvGrpSpPr>
      <p:grpSpPr>
        <a:xfrm>
          <a:off x="0" y="0"/>
          <a:ext cx="0" cy="0"/>
          <a:chOff x="0" y="0"/>
          <a:chExt cx="0" cy="0"/>
        </a:xfrm>
      </p:grpSpPr>
      <p:sp>
        <p:nvSpPr>
          <p:cNvPr id="268" name="Google Shape;268;p62"/>
          <p:cNvSpPr txBox="1"/>
          <p:nvPr>
            <p:ph type="title"/>
          </p:nvPr>
        </p:nvSpPr>
        <p:spPr>
          <a:xfrm>
            <a:off x="2589212" y="2058750"/>
            <a:ext cx="8915399" cy="14688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9" name="Google Shape;269;p62"/>
          <p:cNvSpPr txBox="1"/>
          <p:nvPr>
            <p:ph idx="1" type="body"/>
          </p:nvPr>
        </p:nvSpPr>
        <p:spPr>
          <a:xfrm>
            <a:off x="2589212" y="3530129"/>
            <a:ext cx="8915399" cy="860400"/>
          </a:xfrm>
          <a:prstGeom prst="rect">
            <a:avLst/>
          </a:prstGeom>
          <a:noFill/>
          <a:ln>
            <a:noFill/>
          </a:ln>
        </p:spPr>
        <p:txBody>
          <a:bodyPr anchorCtr="0" anchor="t" bIns="45700" lIns="91425" spcFirstLastPara="1" rIns="91425" wrap="square" tIns="45700">
            <a:noAutofit/>
          </a:bodyPr>
          <a:lstStyle>
            <a:lvl1pPr indent="-228600" lvl="0" marL="457200" algn="l">
              <a:spcBef>
                <a:spcPts val="1000"/>
              </a:spcBef>
              <a:spcAft>
                <a:spcPts val="0"/>
              </a:spcAft>
              <a:buSzPts val="2000"/>
              <a:buNone/>
              <a:defRPr sz="20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270" name="Google Shape;270;p62"/>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1" name="Google Shape;271;p62"/>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2" name="Google Shape;272;p62"/>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07" name="Shape 307"/>
        <p:cNvGrpSpPr/>
        <p:nvPr/>
      </p:nvGrpSpPr>
      <p:grpSpPr>
        <a:xfrm>
          <a:off x="0" y="0"/>
          <a:ext cx="0" cy="0"/>
          <a:chOff x="0" y="0"/>
          <a:chExt cx="0" cy="0"/>
        </a:xfrm>
      </p:grpSpPr>
      <p:sp>
        <p:nvSpPr>
          <p:cNvPr id="308" name="Google Shape;308;p64"/>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9" name="Google Shape;309;p64"/>
          <p:cNvSpPr txBox="1"/>
          <p:nvPr>
            <p:ph idx="1" type="body"/>
          </p:nvPr>
        </p:nvSpPr>
        <p:spPr>
          <a:xfrm>
            <a:off x="2589212" y="2133600"/>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310" name="Google Shape;310;p64"/>
          <p:cNvSpPr txBox="1"/>
          <p:nvPr>
            <p:ph idx="2" type="body"/>
          </p:nvPr>
        </p:nvSpPr>
        <p:spPr>
          <a:xfrm>
            <a:off x="7190747" y="2126222"/>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311" name="Google Shape;311;p64"/>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64"/>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64"/>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48" name="Shape 348"/>
        <p:cNvGrpSpPr/>
        <p:nvPr/>
      </p:nvGrpSpPr>
      <p:grpSpPr>
        <a:xfrm>
          <a:off x="0" y="0"/>
          <a:ext cx="0" cy="0"/>
          <a:chOff x="0" y="0"/>
          <a:chExt cx="0" cy="0"/>
        </a:xfrm>
      </p:grpSpPr>
      <p:sp>
        <p:nvSpPr>
          <p:cNvPr id="349" name="Google Shape;349;p66"/>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0" name="Google Shape;350;p66"/>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351" name="Google Shape;351;p66"/>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352" name="Google Shape;352;p66"/>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353" name="Google Shape;353;p66"/>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354" name="Google Shape;354;p66"/>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5" name="Google Shape;355;p66"/>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6" name="Google Shape;356;p66"/>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91" name="Shape 391"/>
        <p:cNvGrpSpPr/>
        <p:nvPr/>
      </p:nvGrpSpPr>
      <p:grpSpPr>
        <a:xfrm>
          <a:off x="0" y="0"/>
          <a:ext cx="0" cy="0"/>
          <a:chOff x="0" y="0"/>
          <a:chExt cx="0" cy="0"/>
        </a:xfrm>
      </p:grpSpPr>
      <p:sp>
        <p:nvSpPr>
          <p:cNvPr id="392" name="Google Shape;392;p68"/>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3" name="Google Shape;393;p68"/>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68"/>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5" name="Google Shape;395;p68"/>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30" name="Shape 430"/>
        <p:cNvGrpSpPr/>
        <p:nvPr/>
      </p:nvGrpSpPr>
      <p:grpSpPr>
        <a:xfrm>
          <a:off x="0" y="0"/>
          <a:ext cx="0" cy="0"/>
          <a:chOff x="0" y="0"/>
          <a:chExt cx="0" cy="0"/>
        </a:xfrm>
      </p:grpSpPr>
      <p:sp>
        <p:nvSpPr>
          <p:cNvPr id="431" name="Google Shape;431;p70"/>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2" name="Google Shape;432;p70"/>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3" name="Google Shape;433;p70"/>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468" name="Shape 468"/>
        <p:cNvGrpSpPr/>
        <p:nvPr/>
      </p:nvGrpSpPr>
      <p:grpSpPr>
        <a:xfrm>
          <a:off x="0" y="0"/>
          <a:ext cx="0" cy="0"/>
          <a:chOff x="0" y="0"/>
          <a:chExt cx="0" cy="0"/>
        </a:xfrm>
      </p:grpSpPr>
      <p:sp>
        <p:nvSpPr>
          <p:cNvPr id="469" name="Google Shape;469;p72"/>
          <p:cNvSpPr txBox="1"/>
          <p:nvPr>
            <p:ph type="title"/>
          </p:nvPr>
        </p:nvSpPr>
        <p:spPr>
          <a:xfrm>
            <a:off x="2589212" y="446088"/>
            <a:ext cx="3505199" cy="97631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0" name="Google Shape;470;p72"/>
          <p:cNvSpPr txBox="1"/>
          <p:nvPr>
            <p:ph idx="1" type="body"/>
          </p:nvPr>
        </p:nvSpPr>
        <p:spPr>
          <a:xfrm>
            <a:off x="6323012" y="446088"/>
            <a:ext cx="5181600" cy="5414963"/>
          </a:xfrm>
          <a:prstGeom prst="rect">
            <a:avLst/>
          </a:prstGeom>
          <a:noFill/>
          <a:ln>
            <a:noFill/>
          </a:ln>
        </p:spPr>
        <p:txBody>
          <a:bodyPr anchorCtr="0" anchor="ctr"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471" name="Google Shape;471;p72"/>
          <p:cNvSpPr txBox="1"/>
          <p:nvPr>
            <p:ph idx="2" type="body"/>
          </p:nvPr>
        </p:nvSpPr>
        <p:spPr>
          <a:xfrm>
            <a:off x="2589212" y="1598613"/>
            <a:ext cx="3505199" cy="4262436"/>
          </a:xfrm>
          <a:prstGeom prst="rect">
            <a:avLst/>
          </a:prstGeom>
          <a:noFill/>
          <a:ln>
            <a:noFill/>
          </a:ln>
        </p:spPr>
        <p:txBody>
          <a:bodyPr anchorCtr="0" anchor="t" bIns="45700" lIns="91425" spcFirstLastPara="1" rIns="91425" wrap="square" tIns="45700">
            <a:noAutofit/>
          </a:bodyPr>
          <a:lstStyle>
            <a:lvl1pPr indent="-228600" lvl="0" marL="457200" algn="l">
              <a:spcBef>
                <a:spcPts val="1000"/>
              </a:spcBef>
              <a:spcAft>
                <a:spcPts val="0"/>
              </a:spcAft>
              <a:buSzPts val="1400"/>
              <a:buNone/>
              <a:defRPr sz="14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472" name="Google Shape;472;p72"/>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3" name="Google Shape;473;p72"/>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4" name="Google Shape;474;p72"/>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509" name="Shape 509"/>
        <p:cNvGrpSpPr/>
        <p:nvPr/>
      </p:nvGrpSpPr>
      <p:grpSpPr>
        <a:xfrm>
          <a:off x="0" y="0"/>
          <a:ext cx="0" cy="0"/>
          <a:chOff x="0" y="0"/>
          <a:chExt cx="0" cy="0"/>
        </a:xfrm>
      </p:grpSpPr>
      <p:sp>
        <p:nvSpPr>
          <p:cNvPr id="510" name="Google Shape;510;p74"/>
          <p:cNvSpPr txBox="1"/>
          <p:nvPr>
            <p:ph type="title"/>
          </p:nvPr>
        </p:nvSpPr>
        <p:spPr>
          <a:xfrm>
            <a:off x="2589213" y="4800600"/>
            <a:ext cx="8915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p74"/>
          <p:cNvSpPr/>
          <p:nvPr>
            <p:ph idx="2" type="pic"/>
          </p:nvPr>
        </p:nvSpPr>
        <p:spPr>
          <a:xfrm>
            <a:off x="2589212" y="634965"/>
            <a:ext cx="8915400" cy="3854970"/>
          </a:xfrm>
          <a:prstGeom prst="rect">
            <a:avLst/>
          </a:prstGeom>
          <a:noFill/>
          <a:ln>
            <a:noFill/>
          </a:ln>
        </p:spPr>
      </p:sp>
      <p:sp>
        <p:nvSpPr>
          <p:cNvPr id="512" name="Google Shape;512;p74"/>
          <p:cNvSpPr txBox="1"/>
          <p:nvPr>
            <p:ph idx="1" type="body"/>
          </p:nvPr>
        </p:nvSpPr>
        <p:spPr>
          <a:xfrm>
            <a:off x="2589213" y="5367338"/>
            <a:ext cx="8915400"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200"/>
              <a:buNone/>
              <a:defRPr sz="12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513" name="Google Shape;513;p74"/>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4" name="Google Shape;514;p74"/>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5" name="Google Shape;515;p74"/>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550" name="Shape 550"/>
        <p:cNvGrpSpPr/>
        <p:nvPr/>
      </p:nvGrpSpPr>
      <p:grpSpPr>
        <a:xfrm>
          <a:off x="0" y="0"/>
          <a:ext cx="0" cy="0"/>
          <a:chOff x="0" y="0"/>
          <a:chExt cx="0" cy="0"/>
        </a:xfrm>
      </p:grpSpPr>
      <p:sp>
        <p:nvSpPr>
          <p:cNvPr id="551" name="Google Shape;551;p76"/>
          <p:cNvSpPr txBox="1"/>
          <p:nvPr>
            <p:ph type="title"/>
          </p:nvPr>
        </p:nvSpPr>
        <p:spPr>
          <a:xfrm>
            <a:off x="2589212" y="609600"/>
            <a:ext cx="8915399" cy="3117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2" name="Google Shape;552;p76"/>
          <p:cNvSpPr txBox="1"/>
          <p:nvPr>
            <p:ph idx="1"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553" name="Google Shape;553;p76"/>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4" name="Google Shape;554;p76"/>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5" name="Google Shape;555;p76"/>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592" name="Shape 592"/>
        <p:cNvGrpSpPr/>
        <p:nvPr/>
      </p:nvGrpSpPr>
      <p:grpSpPr>
        <a:xfrm>
          <a:off x="0" y="0"/>
          <a:ext cx="0" cy="0"/>
          <a:chOff x="0" y="0"/>
          <a:chExt cx="0" cy="0"/>
        </a:xfrm>
      </p:grpSpPr>
      <p:sp>
        <p:nvSpPr>
          <p:cNvPr id="593" name="Google Shape;593;p78"/>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4" name="Google Shape;594;p78"/>
          <p:cNvSpPr txBox="1"/>
          <p:nvPr>
            <p:ph idx="1" type="body"/>
          </p:nvPr>
        </p:nvSpPr>
        <p:spPr>
          <a:xfrm>
            <a:off x="3275012" y="3505200"/>
            <a:ext cx="753655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600"/>
              <a:buFont typeface="Century Gothic"/>
              <a:buNone/>
              <a:defRPr sz="1600">
                <a:solidFill>
                  <a:srgbClr val="7F7F7F"/>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95" name="Google Shape;595;p78"/>
          <p:cNvSpPr txBox="1"/>
          <p:nvPr>
            <p:ph idx="2"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596" name="Google Shape;596;p78"/>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7" name="Google Shape;597;p78"/>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8" name="Google Shape;598;p78"/>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633" name="Shape 633"/>
        <p:cNvGrpSpPr/>
        <p:nvPr/>
      </p:nvGrpSpPr>
      <p:grpSpPr>
        <a:xfrm>
          <a:off x="0" y="0"/>
          <a:ext cx="0" cy="0"/>
          <a:chOff x="0" y="0"/>
          <a:chExt cx="0" cy="0"/>
        </a:xfrm>
      </p:grpSpPr>
      <p:sp>
        <p:nvSpPr>
          <p:cNvPr id="634" name="Google Shape;634;p80"/>
          <p:cNvSpPr txBox="1"/>
          <p:nvPr>
            <p:ph type="title"/>
          </p:nvPr>
        </p:nvSpPr>
        <p:spPr>
          <a:xfrm>
            <a:off x="2589213" y="2438400"/>
            <a:ext cx="8915400" cy="272484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5" name="Google Shape;635;p80"/>
          <p:cNvSpPr txBox="1"/>
          <p:nvPr>
            <p:ph idx="1"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636" name="Google Shape;636;p80"/>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7" name="Google Shape;637;p80"/>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8" name="Google Shape;638;p80"/>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675" name="Shape 675"/>
        <p:cNvGrpSpPr/>
        <p:nvPr/>
      </p:nvGrpSpPr>
      <p:grpSpPr>
        <a:xfrm>
          <a:off x="0" y="0"/>
          <a:ext cx="0" cy="0"/>
          <a:chOff x="0" y="0"/>
          <a:chExt cx="0" cy="0"/>
        </a:xfrm>
      </p:grpSpPr>
      <p:sp>
        <p:nvSpPr>
          <p:cNvPr id="676" name="Google Shape;676;p82"/>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7" name="Google Shape;677;p82"/>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678" name="Google Shape;678;p82"/>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679" name="Google Shape;679;p82"/>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0" name="Google Shape;680;p82"/>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1" name="Google Shape;681;p82"/>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716" name="Shape 716"/>
        <p:cNvGrpSpPr/>
        <p:nvPr/>
      </p:nvGrpSpPr>
      <p:grpSpPr>
        <a:xfrm>
          <a:off x="0" y="0"/>
          <a:ext cx="0" cy="0"/>
          <a:chOff x="0" y="0"/>
          <a:chExt cx="0" cy="0"/>
        </a:xfrm>
      </p:grpSpPr>
      <p:sp>
        <p:nvSpPr>
          <p:cNvPr id="717" name="Google Shape;717;p84"/>
          <p:cNvSpPr txBox="1"/>
          <p:nvPr>
            <p:ph type="title"/>
          </p:nvPr>
        </p:nvSpPr>
        <p:spPr>
          <a:xfrm>
            <a:off x="2589212" y="627407"/>
            <a:ext cx="8915399" cy="288002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8" name="Google Shape;718;p84"/>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19" name="Google Shape;719;p84"/>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20" name="Google Shape;720;p84"/>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1" name="Google Shape;721;p84"/>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2" name="Google Shape;722;p84"/>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57" name="Shape 757"/>
        <p:cNvGrpSpPr/>
        <p:nvPr/>
      </p:nvGrpSpPr>
      <p:grpSpPr>
        <a:xfrm>
          <a:off x="0" y="0"/>
          <a:ext cx="0" cy="0"/>
          <a:chOff x="0" y="0"/>
          <a:chExt cx="0" cy="0"/>
        </a:xfrm>
      </p:grpSpPr>
      <p:sp>
        <p:nvSpPr>
          <p:cNvPr id="758" name="Google Shape;758;p86"/>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9" name="Google Shape;759;p86"/>
          <p:cNvSpPr txBox="1"/>
          <p:nvPr>
            <p:ph idx="1" type="body"/>
          </p:nvPr>
        </p:nvSpPr>
        <p:spPr>
          <a:xfrm rot="5400000">
            <a:off x="5103812" y="-381000"/>
            <a:ext cx="3886200" cy="8915400"/>
          </a:xfrm>
          <a:prstGeom prst="rect">
            <a:avLst/>
          </a:prstGeom>
          <a:noFill/>
          <a:ln>
            <a:noFill/>
          </a:ln>
        </p:spPr>
        <p:txBody>
          <a:bodyPr anchorCtr="0" anchor="t" bIns="45700" lIns="91425" spcFirstLastPara="1" rIns="91425" wrap="square" tIns="45700">
            <a:no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60" name="Google Shape;760;p86"/>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1" name="Google Shape;761;p86"/>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2" name="Google Shape;762;p86"/>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97" name="Shape 797"/>
        <p:cNvGrpSpPr/>
        <p:nvPr/>
      </p:nvGrpSpPr>
      <p:grpSpPr>
        <a:xfrm>
          <a:off x="0" y="0"/>
          <a:ext cx="0" cy="0"/>
          <a:chOff x="0" y="0"/>
          <a:chExt cx="0" cy="0"/>
        </a:xfrm>
      </p:grpSpPr>
      <p:sp>
        <p:nvSpPr>
          <p:cNvPr id="798" name="Google Shape;798;p88"/>
          <p:cNvSpPr txBox="1"/>
          <p:nvPr>
            <p:ph type="title"/>
          </p:nvPr>
        </p:nvSpPr>
        <p:spPr>
          <a:xfrm rot="5400000">
            <a:off x="7756704" y="2165513"/>
            <a:ext cx="5283817" cy="22076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9" name="Google Shape;799;p88"/>
          <p:cNvSpPr txBox="1"/>
          <p:nvPr>
            <p:ph idx="1" type="body"/>
          </p:nvPr>
        </p:nvSpPr>
        <p:spPr>
          <a:xfrm rot="5400000">
            <a:off x="3185803" y="30814"/>
            <a:ext cx="5283817" cy="6477000"/>
          </a:xfrm>
          <a:prstGeom prst="rect">
            <a:avLst/>
          </a:prstGeom>
          <a:noFill/>
          <a:ln>
            <a:noFill/>
          </a:ln>
        </p:spPr>
        <p:txBody>
          <a:bodyPr anchorCtr="0" anchor="t" bIns="45700" lIns="91425" spcFirstLastPara="1" rIns="91425" wrap="square" tIns="45700">
            <a:no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800" name="Google Shape;800;p88"/>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1" name="Google Shape;801;p88"/>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2" name="Google Shape;802;p88"/>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theme" Target="../theme/theme5.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xml"/><Relationship Id="rId3" Type="http://schemas.openxmlformats.org/officeDocument/2006/relationships/theme" Target="../theme/theme18.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3.xml"/><Relationship Id="rId3" Type="http://schemas.openxmlformats.org/officeDocument/2006/relationships/theme" Target="../theme/theme17.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6.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theme" Target="../theme/theme12.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5.xml"/><Relationship Id="rId3" Type="http://schemas.openxmlformats.org/officeDocument/2006/relationships/theme" Target="../theme/theme7.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6.xml"/><Relationship Id="rId3" Type="http://schemas.openxmlformats.org/officeDocument/2006/relationships/theme" Target="../theme/theme19.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7.xml"/><Relationship Id="rId3"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8.xml"/><Relationship Id="rId3" Type="http://schemas.openxmlformats.org/officeDocument/2006/relationships/theme" Target="../theme/theme13.xml"/></Relationships>
</file>

<file path=ppt/slideMasters/_rels/slideMaster10.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9.xml"/><Relationship Id="rId3" Type="http://schemas.openxmlformats.org/officeDocument/2006/relationships/theme" Target="../theme/theme14.xml"/></Relationships>
</file>

<file path=ppt/slideMasters/_rels/slideMaster1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0.xml"/><Relationship Id="rId3" Type="http://schemas.openxmlformats.org/officeDocument/2006/relationships/theme" Target="../theme/theme20.xml"/></Relationships>
</file>

<file path=ppt/slideMasters/_rels/slideMaster1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1.xml"/><Relationship Id="rId3" Type="http://schemas.openxmlformats.org/officeDocument/2006/relationships/theme" Target="../theme/theme3.xml"/></Relationships>
</file>

<file path=ppt/slideMasters/_rels/slideMaster13.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2.xml"/><Relationship Id="rId3" Type="http://schemas.openxmlformats.org/officeDocument/2006/relationships/theme" Target="../theme/theme1.xml"/></Relationships>
</file>

<file path=ppt/slideMasters/_rels/slideMaster14.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3.xml"/><Relationship Id="rId3" Type="http://schemas.openxmlformats.org/officeDocument/2006/relationships/theme" Target="../theme/theme10.xml"/></Relationships>
</file>

<file path=ppt/slideMasters/_rels/slideMaster15.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4.xml"/><Relationship Id="rId3"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5.xml"/><Relationship Id="rId3" Type="http://schemas.openxmlformats.org/officeDocument/2006/relationships/theme" Target="../theme/theme4.xml"/></Relationships>
</file>

<file path=ppt/slideMasters/_rels/slideMaster17.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6.xml"/><Relationship Id="rId3" Type="http://schemas.openxmlformats.org/officeDocument/2006/relationships/theme" Target="../theme/theme2.xml"/></Relationships>
</file>

<file path=ppt/slideMasters/_rels/slideMaster18.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7.xml"/><Relationship Id="rId3" Type="http://schemas.openxmlformats.org/officeDocument/2006/relationships/theme" Target="../theme/theme9.xml"/></Relationships>
</file>

<file path=ppt/slideMasters/_rels/slideMaster19.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8.xml"/><Relationship Id="rId3"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grpSp>
        <p:nvGrpSpPr>
          <p:cNvPr id="6" name="Google Shape;6;p42"/>
          <p:cNvGrpSpPr/>
          <p:nvPr/>
        </p:nvGrpSpPr>
        <p:grpSpPr>
          <a:xfrm>
            <a:off x="0" y="228600"/>
            <a:ext cx="2851150" cy="6638925"/>
            <a:chOff x="2487613" y="285750"/>
            <a:chExt cx="2428875" cy="5654676"/>
          </a:xfrm>
        </p:grpSpPr>
        <p:sp>
          <p:nvSpPr>
            <p:cNvPr id="7" name="Google Shape;7;p42"/>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8" name="Google Shape;8;p42"/>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 name="Google Shape;9;p42"/>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 name="Google Shape;10;p42"/>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 name="Google Shape;11;p42"/>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 name="Google Shape;12;p42"/>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 name="Google Shape;13;p42"/>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 name="Google Shape;14;p42"/>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 name="Google Shape;15;p42"/>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 name="Google Shape;16;p42"/>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7" name="Google Shape;17;p42"/>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8" name="Google Shape;18;p42"/>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19" name="Google Shape;19;p42"/>
          <p:cNvGrpSpPr/>
          <p:nvPr/>
        </p:nvGrpSpPr>
        <p:grpSpPr>
          <a:xfrm>
            <a:off x="26987" y="0"/>
            <a:ext cx="2357437" cy="6853237"/>
            <a:chOff x="6627813" y="194833"/>
            <a:chExt cx="1952625" cy="5678918"/>
          </a:xfrm>
        </p:grpSpPr>
        <p:sp>
          <p:nvSpPr>
            <p:cNvPr id="20" name="Google Shape;20;p42"/>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 name="Google Shape;21;p42"/>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 name="Google Shape;22;p42"/>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3" name="Google Shape;23;p42"/>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 name="Google Shape;24;p42"/>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 name="Google Shape;25;p42"/>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6" name="Google Shape;26;p42"/>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7" name="Google Shape;27;p42"/>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 name="Google Shape;28;p42"/>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 name="Google Shape;29;p42"/>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0" name="Google Shape;30;p42"/>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1" name="Google Shape;31;p42"/>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32" name="Google Shape;32;p42"/>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 name="Google Shape;33;p42"/>
          <p:cNvSpPr/>
          <p:nvPr/>
        </p:nvSpPr>
        <p:spPr>
          <a:xfrm>
            <a:off x="0" y="4324350"/>
            <a:ext cx="1744662" cy="777875"/>
          </a:xfrm>
          <a:custGeom>
            <a:rect b="b" l="l" r="r" t="t"/>
            <a:pathLst>
              <a:path extrusionOk="0" h="166" w="372">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4" name="Google Shape;34;p42"/>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5" name="Google Shape;35;p42"/>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6" name="Google Shape;36;p42"/>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7" name="Google Shape;37;p42"/>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8" name="Google Shape;38;p42"/>
          <p:cNvSpPr txBox="1"/>
          <p:nvPr>
            <p:ph idx="12" type="sldNum"/>
          </p:nvPr>
        </p:nvSpPr>
        <p:spPr>
          <a:xfrm>
            <a:off x="531812" y="4529137"/>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5" name="Shape 45"/>
        <p:cNvGrpSpPr/>
        <p:nvPr/>
      </p:nvGrpSpPr>
      <p:grpSpPr>
        <a:xfrm>
          <a:off x="0" y="0"/>
          <a:ext cx="0" cy="0"/>
          <a:chOff x="0" y="0"/>
          <a:chExt cx="0" cy="0"/>
        </a:xfrm>
      </p:grpSpPr>
      <p:grpSp>
        <p:nvGrpSpPr>
          <p:cNvPr id="46" name="Google Shape;46;p44"/>
          <p:cNvGrpSpPr/>
          <p:nvPr/>
        </p:nvGrpSpPr>
        <p:grpSpPr>
          <a:xfrm>
            <a:off x="0" y="228600"/>
            <a:ext cx="2851150" cy="6638925"/>
            <a:chOff x="2487613" y="285750"/>
            <a:chExt cx="2428875" cy="5654676"/>
          </a:xfrm>
        </p:grpSpPr>
        <p:sp>
          <p:nvSpPr>
            <p:cNvPr id="47" name="Google Shape;47;p44"/>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 name="Google Shape;48;p44"/>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 name="Google Shape;49;p44"/>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0" name="Google Shape;50;p44"/>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1" name="Google Shape;51;p44"/>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 name="Google Shape;52;p44"/>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 name="Google Shape;53;p44"/>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 name="Google Shape;54;p44"/>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5" name="Google Shape;55;p44"/>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 name="Google Shape;56;p44"/>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 name="Google Shape;57;p44"/>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 name="Google Shape;58;p44"/>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59" name="Google Shape;59;p44"/>
          <p:cNvGrpSpPr/>
          <p:nvPr/>
        </p:nvGrpSpPr>
        <p:grpSpPr>
          <a:xfrm>
            <a:off x="26987" y="0"/>
            <a:ext cx="2357437" cy="6853237"/>
            <a:chOff x="6627813" y="194833"/>
            <a:chExt cx="1952625" cy="5678918"/>
          </a:xfrm>
        </p:grpSpPr>
        <p:sp>
          <p:nvSpPr>
            <p:cNvPr id="60" name="Google Shape;60;p44"/>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 name="Google Shape;61;p44"/>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 name="Google Shape;62;p44"/>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3" name="Google Shape;63;p44"/>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 name="Google Shape;64;p44"/>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 name="Google Shape;65;p44"/>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 name="Google Shape;66;p44"/>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7" name="Google Shape;67;p44"/>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 name="Google Shape;68;p44"/>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 name="Google Shape;69;p44"/>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 name="Google Shape;70;p44"/>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1" name="Google Shape;71;p44"/>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72" name="Google Shape;72;p44"/>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 name="Google Shape;73;p44"/>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 name="Google Shape;74;p44"/>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75" name="Google Shape;75;p44"/>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76" name="Google Shape;76;p44"/>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7" name="Google Shape;77;p44"/>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8" name="Google Shape;78;p44"/>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5" name="Shape 85"/>
        <p:cNvGrpSpPr/>
        <p:nvPr/>
      </p:nvGrpSpPr>
      <p:grpSpPr>
        <a:xfrm>
          <a:off x="0" y="0"/>
          <a:ext cx="0" cy="0"/>
          <a:chOff x="0" y="0"/>
          <a:chExt cx="0" cy="0"/>
        </a:xfrm>
      </p:grpSpPr>
      <p:grpSp>
        <p:nvGrpSpPr>
          <p:cNvPr id="86" name="Google Shape;86;p46"/>
          <p:cNvGrpSpPr/>
          <p:nvPr/>
        </p:nvGrpSpPr>
        <p:grpSpPr>
          <a:xfrm>
            <a:off x="0" y="228600"/>
            <a:ext cx="2851150" cy="6638925"/>
            <a:chOff x="2487613" y="285750"/>
            <a:chExt cx="2428875" cy="5654676"/>
          </a:xfrm>
        </p:grpSpPr>
        <p:sp>
          <p:nvSpPr>
            <p:cNvPr id="87" name="Google Shape;87;p46"/>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88" name="Google Shape;88;p46"/>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89" name="Google Shape;89;p46"/>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0" name="Google Shape;90;p46"/>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1" name="Google Shape;91;p46"/>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2" name="Google Shape;92;p46"/>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3" name="Google Shape;93;p46"/>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4" name="Google Shape;94;p46"/>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5" name="Google Shape;95;p46"/>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6" name="Google Shape;96;p46"/>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7" name="Google Shape;97;p46"/>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8" name="Google Shape;98;p46"/>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99" name="Google Shape;99;p46"/>
          <p:cNvGrpSpPr/>
          <p:nvPr/>
        </p:nvGrpSpPr>
        <p:grpSpPr>
          <a:xfrm>
            <a:off x="26987" y="0"/>
            <a:ext cx="2357437" cy="6853237"/>
            <a:chOff x="6627813" y="194833"/>
            <a:chExt cx="1952625" cy="5678918"/>
          </a:xfrm>
        </p:grpSpPr>
        <p:sp>
          <p:nvSpPr>
            <p:cNvPr id="100" name="Google Shape;100;p46"/>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1" name="Google Shape;101;p46"/>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2" name="Google Shape;102;p46"/>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3" name="Google Shape;103;p46"/>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4" name="Google Shape;104;p46"/>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 name="Google Shape;105;p46"/>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 name="Google Shape;106;p46"/>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7" name="Google Shape;107;p46"/>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8" name="Google Shape;108;p46"/>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9" name="Google Shape;109;p46"/>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 name="Google Shape;110;p46"/>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 name="Google Shape;111;p46"/>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2" name="Google Shape;112;p46"/>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3" name="Google Shape;113;p46"/>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14" name="Google Shape;114;p46"/>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115" name="Google Shape;115;p46"/>
          <p:cNvSpPr txBox="1"/>
          <p:nvPr>
            <p:ph idx="11" type="ftr"/>
          </p:nvPr>
        </p:nvSpPr>
        <p:spPr>
          <a:xfrm>
            <a:off x="2589212" y="6135687"/>
            <a:ext cx="7620000" cy="365125"/>
          </a:xfrm>
          <a:prstGeom prst="rect">
            <a:avLst/>
          </a:prstGeom>
          <a:noFill/>
          <a:ln>
            <a:noFill/>
          </a:ln>
        </p:spPr>
        <p:txBody>
          <a:bodyPr anchorCtr="0" anchor="ctr" bIns="0" lIns="0" spcFirstLastPara="1" rIns="0" wrap="square" tIns="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16" name="Google Shape;116;p46"/>
          <p:cNvSpPr txBox="1"/>
          <p:nvPr>
            <p:ph idx="10" type="dt"/>
          </p:nvPr>
        </p:nvSpPr>
        <p:spPr>
          <a:xfrm>
            <a:off x="10361612" y="6130925"/>
            <a:ext cx="1146175" cy="369887"/>
          </a:xfrm>
          <a:prstGeom prst="rect">
            <a:avLst/>
          </a:prstGeom>
          <a:noFill/>
          <a:ln>
            <a:noFill/>
          </a:ln>
        </p:spPr>
        <p:txBody>
          <a:bodyPr anchorCtr="0" anchor="ctr" bIns="0" lIns="0" spcFirstLastPara="1" rIns="0" wrap="square" tIns="0">
            <a:noAutofit/>
          </a:bodyPr>
          <a:lstStyle>
            <a:lvl1pPr lvl="0" marR="0" rtl="0" algn="l">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17" name="Google Shape;117;p46"/>
          <p:cNvSpPr txBox="1"/>
          <p:nvPr>
            <p:ph idx="12" type="sldNum"/>
          </p:nvPr>
        </p:nvSpPr>
        <p:spPr>
          <a:xfrm>
            <a:off x="531812" y="787400"/>
            <a:ext cx="779462" cy="365125"/>
          </a:xfrm>
          <a:prstGeom prst="rect">
            <a:avLst/>
          </a:prstGeom>
          <a:noFill/>
          <a:ln>
            <a:noFill/>
          </a:ln>
        </p:spPr>
        <p:txBody>
          <a:bodyPr anchorCtr="0" anchor="ctr" bIns="0" lIns="0" spcFirstLastPara="1" rIns="0" wrap="square" tIns="0">
            <a:noAutofit/>
          </a:bodyPr>
          <a:lstStyle>
            <a:lvl1pPr indent="0" lvl="0"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1pPr>
            <a:lvl2pPr indent="0" lvl="1"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2pPr>
            <a:lvl3pPr indent="0" lvl="2"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3pPr>
            <a:lvl4pPr indent="0" lvl="3"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4pPr>
            <a:lvl5pPr indent="0" lvl="4"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5pPr>
            <a:lvl6pPr indent="0" lvl="5"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6pPr>
            <a:lvl7pPr indent="0" lvl="6"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7pPr>
            <a:lvl8pPr indent="0" lvl="7"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8pPr>
            <a:lvl9pPr indent="0" lvl="8" marL="38100" marR="0" rtl="0" algn="r">
              <a:lnSpc>
                <a:spcPct val="100000"/>
              </a:lnSpc>
              <a:spcBef>
                <a:spcPts val="0"/>
              </a:spcBef>
              <a:spcAft>
                <a:spcPts val="0"/>
              </a:spcAft>
              <a:buClr>
                <a:srgbClr val="53565A"/>
              </a:buClr>
              <a:buSzPts val="800"/>
              <a:buFont typeface="Arial"/>
              <a:buNone/>
              <a:defRPr b="0" i="0" sz="800" u="none">
                <a:solidFill>
                  <a:srgbClr val="53565A"/>
                </a:solidFill>
                <a:latin typeface="Arial"/>
                <a:ea typeface="Arial"/>
                <a:cs typeface="Arial"/>
                <a:sym typeface="Arial"/>
              </a:defRPr>
            </a:lvl9pPr>
          </a:lstStyle>
          <a:p>
            <a:pPr indent="0" lvl="0" marL="38100" rtl="0" algn="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3"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48"/>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27" name="Google Shape;127;p48"/>
          <p:cNvSpPr txBox="1"/>
          <p:nvPr>
            <p:ph idx="1" type="body"/>
          </p:nvPr>
        </p:nvSpPr>
        <p:spPr>
          <a:xfrm>
            <a:off x="838200" y="1825625"/>
            <a:ext cx="10515600" cy="4351337"/>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8" name="Google Shape;12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29" name="Google Shape;12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30" name="Google Shape;13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898989"/>
              </a:buClr>
              <a:buSzPts val="1200"/>
              <a:buFont typeface="Century Gothic"/>
              <a:buNone/>
              <a:defRPr b="0" i="0" sz="1200" u="none">
                <a:solidFill>
                  <a:srgbClr val="898989"/>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00" name="Shape 200"/>
        <p:cNvGrpSpPr/>
        <p:nvPr/>
      </p:nvGrpSpPr>
      <p:grpSpPr>
        <a:xfrm>
          <a:off x="0" y="0"/>
          <a:ext cx="0" cy="0"/>
          <a:chOff x="0" y="0"/>
          <a:chExt cx="0" cy="0"/>
        </a:xfrm>
      </p:grpSpPr>
      <p:grpSp>
        <p:nvGrpSpPr>
          <p:cNvPr id="201" name="Google Shape;201;p60"/>
          <p:cNvGrpSpPr/>
          <p:nvPr/>
        </p:nvGrpSpPr>
        <p:grpSpPr>
          <a:xfrm>
            <a:off x="0" y="228600"/>
            <a:ext cx="2851150" cy="6638925"/>
            <a:chOff x="2487613" y="285750"/>
            <a:chExt cx="2428875" cy="5654676"/>
          </a:xfrm>
        </p:grpSpPr>
        <p:sp>
          <p:nvSpPr>
            <p:cNvPr id="202" name="Google Shape;202;p60"/>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3" name="Google Shape;203;p60"/>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4" name="Google Shape;204;p60"/>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5" name="Google Shape;205;p60"/>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6" name="Google Shape;206;p60"/>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7" name="Google Shape;207;p60"/>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8" name="Google Shape;208;p60"/>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09" name="Google Shape;209;p60"/>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0" name="Google Shape;210;p60"/>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1" name="Google Shape;211;p60"/>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2" name="Google Shape;212;p60"/>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3" name="Google Shape;213;p60"/>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214" name="Google Shape;214;p60"/>
          <p:cNvGrpSpPr/>
          <p:nvPr/>
        </p:nvGrpSpPr>
        <p:grpSpPr>
          <a:xfrm>
            <a:off x="26987" y="0"/>
            <a:ext cx="2357437" cy="6853237"/>
            <a:chOff x="6627813" y="194833"/>
            <a:chExt cx="1952625" cy="5678918"/>
          </a:xfrm>
        </p:grpSpPr>
        <p:sp>
          <p:nvSpPr>
            <p:cNvPr id="215" name="Google Shape;215;p60"/>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6" name="Google Shape;216;p60"/>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7" name="Google Shape;217;p60"/>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8" name="Google Shape;218;p60"/>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19" name="Google Shape;219;p60"/>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0" name="Google Shape;220;p60"/>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1" name="Google Shape;221;p60"/>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2" name="Google Shape;222;p60"/>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3" name="Google Shape;223;p60"/>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4" name="Google Shape;224;p60"/>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5" name="Google Shape;225;p60"/>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6" name="Google Shape;226;p60"/>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227" name="Google Shape;227;p60"/>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28" name="Google Shape;228;p60"/>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9" name="Google Shape;229;p60"/>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30" name="Google Shape;230;p60"/>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1" name="Google Shape;231;p60"/>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2" name="Google Shape;232;p60"/>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33" name="Shape 233"/>
        <p:cNvGrpSpPr/>
        <p:nvPr/>
      </p:nvGrpSpPr>
      <p:grpSpPr>
        <a:xfrm>
          <a:off x="0" y="0"/>
          <a:ext cx="0" cy="0"/>
          <a:chOff x="0" y="0"/>
          <a:chExt cx="0" cy="0"/>
        </a:xfrm>
      </p:grpSpPr>
      <p:grpSp>
        <p:nvGrpSpPr>
          <p:cNvPr id="234" name="Google Shape;234;p61"/>
          <p:cNvGrpSpPr/>
          <p:nvPr/>
        </p:nvGrpSpPr>
        <p:grpSpPr>
          <a:xfrm>
            <a:off x="0" y="228600"/>
            <a:ext cx="2851150" cy="6638925"/>
            <a:chOff x="2487613" y="285750"/>
            <a:chExt cx="2428875" cy="5654676"/>
          </a:xfrm>
        </p:grpSpPr>
        <p:sp>
          <p:nvSpPr>
            <p:cNvPr id="235" name="Google Shape;235;p6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36" name="Google Shape;236;p6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37" name="Google Shape;237;p6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38" name="Google Shape;238;p6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39" name="Google Shape;239;p6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0" name="Google Shape;240;p6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1" name="Google Shape;241;p6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2" name="Google Shape;242;p6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3" name="Google Shape;243;p6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4" name="Google Shape;244;p6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5" name="Google Shape;245;p6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6" name="Google Shape;246;p6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247" name="Google Shape;247;p61"/>
          <p:cNvGrpSpPr/>
          <p:nvPr/>
        </p:nvGrpSpPr>
        <p:grpSpPr>
          <a:xfrm>
            <a:off x="26987" y="0"/>
            <a:ext cx="2357437" cy="6853237"/>
            <a:chOff x="6627813" y="194833"/>
            <a:chExt cx="1952625" cy="5678918"/>
          </a:xfrm>
        </p:grpSpPr>
        <p:sp>
          <p:nvSpPr>
            <p:cNvPr id="248" name="Google Shape;248;p61"/>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49" name="Google Shape;249;p6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0" name="Google Shape;250;p6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1" name="Google Shape;251;p6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2" name="Google Shape;252;p6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3" name="Google Shape;253;p6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4" name="Google Shape;254;p6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5" name="Google Shape;255;p6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6" name="Google Shape;256;p6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7" name="Google Shape;257;p6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8" name="Google Shape;258;p6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59" name="Google Shape;259;p6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260" name="Google Shape;260;p61"/>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61" name="Google Shape;261;p61"/>
          <p:cNvSpPr/>
          <p:nvPr/>
        </p:nvSpPr>
        <p:spPr>
          <a:xfrm flipH="1" rot="10800000">
            <a:off x="-4762" y="31781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62" name="Google Shape;262;p61"/>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63" name="Google Shape;263;p61"/>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64" name="Google Shape;264;p61"/>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65" name="Google Shape;265;p61"/>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66" name="Google Shape;266;p61"/>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8"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73" name="Shape 273"/>
        <p:cNvGrpSpPr/>
        <p:nvPr/>
      </p:nvGrpSpPr>
      <p:grpSpPr>
        <a:xfrm>
          <a:off x="0" y="0"/>
          <a:ext cx="0" cy="0"/>
          <a:chOff x="0" y="0"/>
          <a:chExt cx="0" cy="0"/>
        </a:xfrm>
      </p:grpSpPr>
      <p:grpSp>
        <p:nvGrpSpPr>
          <p:cNvPr id="274" name="Google Shape;274;p63"/>
          <p:cNvGrpSpPr/>
          <p:nvPr/>
        </p:nvGrpSpPr>
        <p:grpSpPr>
          <a:xfrm>
            <a:off x="0" y="228600"/>
            <a:ext cx="2851150" cy="6638925"/>
            <a:chOff x="2487613" y="285750"/>
            <a:chExt cx="2428875" cy="5654676"/>
          </a:xfrm>
        </p:grpSpPr>
        <p:sp>
          <p:nvSpPr>
            <p:cNvPr id="275" name="Google Shape;275;p63"/>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76" name="Google Shape;276;p63"/>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77" name="Google Shape;277;p63"/>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78" name="Google Shape;278;p63"/>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79" name="Google Shape;279;p63"/>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0" name="Google Shape;280;p63"/>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1" name="Google Shape;281;p63"/>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2" name="Google Shape;282;p63"/>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3" name="Google Shape;283;p63"/>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4" name="Google Shape;284;p63"/>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5" name="Google Shape;285;p63"/>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6" name="Google Shape;286;p63"/>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287" name="Google Shape;287;p63"/>
          <p:cNvGrpSpPr/>
          <p:nvPr/>
        </p:nvGrpSpPr>
        <p:grpSpPr>
          <a:xfrm>
            <a:off x="26987" y="0"/>
            <a:ext cx="2357437" cy="6853237"/>
            <a:chOff x="6627813" y="194833"/>
            <a:chExt cx="1952625" cy="5678918"/>
          </a:xfrm>
        </p:grpSpPr>
        <p:sp>
          <p:nvSpPr>
            <p:cNvPr id="288" name="Google Shape;288;p63"/>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89" name="Google Shape;289;p63"/>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0" name="Google Shape;290;p63"/>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1" name="Google Shape;291;p63"/>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2" name="Google Shape;292;p63"/>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3" name="Google Shape;293;p63"/>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4" name="Google Shape;294;p63"/>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5" name="Google Shape;295;p63"/>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6" name="Google Shape;296;p63"/>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7" name="Google Shape;297;p63"/>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8" name="Google Shape;298;p63"/>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299" name="Google Shape;299;p63"/>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300" name="Google Shape;300;p63"/>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01" name="Google Shape;301;p63"/>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02" name="Google Shape;302;p63"/>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03" name="Google Shape;303;p63"/>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04" name="Google Shape;304;p63"/>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05" name="Google Shape;305;p63"/>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06" name="Google Shape;306;p63"/>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0"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14" name="Shape 314"/>
        <p:cNvGrpSpPr/>
        <p:nvPr/>
      </p:nvGrpSpPr>
      <p:grpSpPr>
        <a:xfrm>
          <a:off x="0" y="0"/>
          <a:ext cx="0" cy="0"/>
          <a:chOff x="0" y="0"/>
          <a:chExt cx="0" cy="0"/>
        </a:xfrm>
      </p:grpSpPr>
      <p:grpSp>
        <p:nvGrpSpPr>
          <p:cNvPr id="315" name="Google Shape;315;p65"/>
          <p:cNvGrpSpPr/>
          <p:nvPr/>
        </p:nvGrpSpPr>
        <p:grpSpPr>
          <a:xfrm>
            <a:off x="0" y="228600"/>
            <a:ext cx="2851150" cy="6638925"/>
            <a:chOff x="2487613" y="285750"/>
            <a:chExt cx="2428875" cy="5654676"/>
          </a:xfrm>
        </p:grpSpPr>
        <p:sp>
          <p:nvSpPr>
            <p:cNvPr id="316" name="Google Shape;316;p65"/>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17" name="Google Shape;317;p65"/>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18" name="Google Shape;318;p65"/>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19" name="Google Shape;319;p65"/>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0" name="Google Shape;320;p65"/>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1" name="Google Shape;321;p65"/>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2" name="Google Shape;322;p65"/>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3" name="Google Shape;323;p65"/>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4" name="Google Shape;324;p65"/>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5" name="Google Shape;325;p65"/>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6" name="Google Shape;326;p65"/>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27" name="Google Shape;327;p65"/>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328" name="Google Shape;328;p65"/>
          <p:cNvGrpSpPr/>
          <p:nvPr/>
        </p:nvGrpSpPr>
        <p:grpSpPr>
          <a:xfrm>
            <a:off x="26987" y="0"/>
            <a:ext cx="2357437" cy="6853237"/>
            <a:chOff x="6627813" y="194833"/>
            <a:chExt cx="1952625" cy="5678918"/>
          </a:xfrm>
        </p:grpSpPr>
        <p:sp>
          <p:nvSpPr>
            <p:cNvPr id="329" name="Google Shape;329;p65"/>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0" name="Google Shape;330;p65"/>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1" name="Google Shape;331;p65"/>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2" name="Google Shape;332;p65"/>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3" name="Google Shape;333;p65"/>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4" name="Google Shape;334;p65"/>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5" name="Google Shape;335;p65"/>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6" name="Google Shape;336;p65"/>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7" name="Google Shape;337;p65"/>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8" name="Google Shape;338;p65"/>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39" name="Google Shape;339;p65"/>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40" name="Google Shape;340;p65"/>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341" name="Google Shape;341;p65"/>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42" name="Google Shape;342;p65"/>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43" name="Google Shape;343;p65"/>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44" name="Google Shape;344;p65"/>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45" name="Google Shape;345;p65"/>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46" name="Google Shape;346;p65"/>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47" name="Google Shape;347;p65"/>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2"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57" name="Shape 357"/>
        <p:cNvGrpSpPr/>
        <p:nvPr/>
      </p:nvGrpSpPr>
      <p:grpSpPr>
        <a:xfrm>
          <a:off x="0" y="0"/>
          <a:ext cx="0" cy="0"/>
          <a:chOff x="0" y="0"/>
          <a:chExt cx="0" cy="0"/>
        </a:xfrm>
      </p:grpSpPr>
      <p:grpSp>
        <p:nvGrpSpPr>
          <p:cNvPr id="358" name="Google Shape;358;p67"/>
          <p:cNvGrpSpPr/>
          <p:nvPr/>
        </p:nvGrpSpPr>
        <p:grpSpPr>
          <a:xfrm>
            <a:off x="0" y="228600"/>
            <a:ext cx="2851150" cy="6638925"/>
            <a:chOff x="2487613" y="285750"/>
            <a:chExt cx="2428875" cy="5654676"/>
          </a:xfrm>
        </p:grpSpPr>
        <p:sp>
          <p:nvSpPr>
            <p:cNvPr id="359" name="Google Shape;359;p67"/>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0" name="Google Shape;360;p67"/>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1" name="Google Shape;361;p67"/>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2" name="Google Shape;362;p67"/>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3" name="Google Shape;363;p67"/>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4" name="Google Shape;364;p67"/>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5" name="Google Shape;365;p67"/>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6" name="Google Shape;366;p67"/>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7" name="Google Shape;367;p67"/>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8" name="Google Shape;368;p67"/>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69" name="Google Shape;369;p67"/>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0" name="Google Shape;370;p67"/>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371" name="Google Shape;371;p67"/>
          <p:cNvGrpSpPr/>
          <p:nvPr/>
        </p:nvGrpSpPr>
        <p:grpSpPr>
          <a:xfrm>
            <a:off x="26987" y="0"/>
            <a:ext cx="2357437" cy="6853237"/>
            <a:chOff x="6627813" y="194833"/>
            <a:chExt cx="1952625" cy="5678918"/>
          </a:xfrm>
        </p:grpSpPr>
        <p:sp>
          <p:nvSpPr>
            <p:cNvPr id="372" name="Google Shape;372;p67"/>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3" name="Google Shape;373;p67"/>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4" name="Google Shape;374;p67"/>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5" name="Google Shape;375;p67"/>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6" name="Google Shape;376;p67"/>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7" name="Google Shape;377;p67"/>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8" name="Google Shape;378;p67"/>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79" name="Google Shape;379;p67"/>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0" name="Google Shape;380;p67"/>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1" name="Google Shape;381;p67"/>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2" name="Google Shape;382;p67"/>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3" name="Google Shape;383;p67"/>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384" name="Google Shape;384;p67"/>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5" name="Google Shape;385;p67"/>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86" name="Google Shape;386;p67"/>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87" name="Google Shape;387;p67"/>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88" name="Google Shape;388;p67"/>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89" name="Google Shape;389;p67"/>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90" name="Google Shape;390;p67"/>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4"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96" name="Shape 396"/>
        <p:cNvGrpSpPr/>
        <p:nvPr/>
      </p:nvGrpSpPr>
      <p:grpSpPr>
        <a:xfrm>
          <a:off x="0" y="0"/>
          <a:ext cx="0" cy="0"/>
          <a:chOff x="0" y="0"/>
          <a:chExt cx="0" cy="0"/>
        </a:xfrm>
      </p:grpSpPr>
      <p:grpSp>
        <p:nvGrpSpPr>
          <p:cNvPr id="397" name="Google Shape;397;p69"/>
          <p:cNvGrpSpPr/>
          <p:nvPr/>
        </p:nvGrpSpPr>
        <p:grpSpPr>
          <a:xfrm>
            <a:off x="0" y="228600"/>
            <a:ext cx="2851150" cy="6638925"/>
            <a:chOff x="2487613" y="285750"/>
            <a:chExt cx="2428875" cy="5654676"/>
          </a:xfrm>
        </p:grpSpPr>
        <p:sp>
          <p:nvSpPr>
            <p:cNvPr id="398" name="Google Shape;398;p69"/>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399" name="Google Shape;399;p69"/>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0" name="Google Shape;400;p69"/>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1" name="Google Shape;401;p69"/>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2" name="Google Shape;402;p69"/>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3" name="Google Shape;403;p69"/>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4" name="Google Shape;404;p69"/>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5" name="Google Shape;405;p69"/>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6" name="Google Shape;406;p69"/>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7" name="Google Shape;407;p69"/>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8" name="Google Shape;408;p69"/>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09" name="Google Shape;409;p69"/>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410" name="Google Shape;410;p69"/>
          <p:cNvGrpSpPr/>
          <p:nvPr/>
        </p:nvGrpSpPr>
        <p:grpSpPr>
          <a:xfrm>
            <a:off x="26987" y="0"/>
            <a:ext cx="2357437" cy="6853237"/>
            <a:chOff x="6627813" y="194833"/>
            <a:chExt cx="1952625" cy="5678918"/>
          </a:xfrm>
        </p:grpSpPr>
        <p:sp>
          <p:nvSpPr>
            <p:cNvPr id="411" name="Google Shape;411;p69"/>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2" name="Google Shape;412;p69"/>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3" name="Google Shape;413;p69"/>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4" name="Google Shape;414;p69"/>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5" name="Google Shape;415;p69"/>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6" name="Google Shape;416;p69"/>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7" name="Google Shape;417;p69"/>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8" name="Google Shape;418;p69"/>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19" name="Google Shape;419;p69"/>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20" name="Google Shape;420;p69"/>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21" name="Google Shape;421;p69"/>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22" name="Google Shape;422;p69"/>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423" name="Google Shape;423;p69"/>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24" name="Google Shape;424;p69"/>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25" name="Google Shape;425;p69"/>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426" name="Google Shape;426;p69"/>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427" name="Google Shape;427;p69"/>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28" name="Google Shape;428;p69"/>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29" name="Google Shape;429;p69"/>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6"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34" name="Shape 434"/>
        <p:cNvGrpSpPr/>
        <p:nvPr/>
      </p:nvGrpSpPr>
      <p:grpSpPr>
        <a:xfrm>
          <a:off x="0" y="0"/>
          <a:ext cx="0" cy="0"/>
          <a:chOff x="0" y="0"/>
          <a:chExt cx="0" cy="0"/>
        </a:xfrm>
      </p:grpSpPr>
      <p:grpSp>
        <p:nvGrpSpPr>
          <p:cNvPr id="435" name="Google Shape;435;p71"/>
          <p:cNvGrpSpPr/>
          <p:nvPr/>
        </p:nvGrpSpPr>
        <p:grpSpPr>
          <a:xfrm>
            <a:off x="0" y="228600"/>
            <a:ext cx="2851150" cy="6638925"/>
            <a:chOff x="2487613" y="285750"/>
            <a:chExt cx="2428875" cy="5654676"/>
          </a:xfrm>
        </p:grpSpPr>
        <p:sp>
          <p:nvSpPr>
            <p:cNvPr id="436" name="Google Shape;436;p7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37" name="Google Shape;437;p7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38" name="Google Shape;438;p7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39" name="Google Shape;439;p7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0" name="Google Shape;440;p7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1" name="Google Shape;441;p7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2" name="Google Shape;442;p7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3" name="Google Shape;443;p7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4" name="Google Shape;444;p7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5" name="Google Shape;445;p7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6" name="Google Shape;446;p7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47" name="Google Shape;447;p7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448" name="Google Shape;448;p71"/>
          <p:cNvGrpSpPr/>
          <p:nvPr/>
        </p:nvGrpSpPr>
        <p:grpSpPr>
          <a:xfrm>
            <a:off x="26987" y="0"/>
            <a:ext cx="2357437" cy="6853237"/>
            <a:chOff x="6627813" y="194833"/>
            <a:chExt cx="1952625" cy="5678918"/>
          </a:xfrm>
        </p:grpSpPr>
        <p:sp>
          <p:nvSpPr>
            <p:cNvPr id="449" name="Google Shape;449;p71"/>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0" name="Google Shape;450;p7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1" name="Google Shape;451;p7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2" name="Google Shape;452;p7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3" name="Google Shape;453;p7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4" name="Google Shape;454;p7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5" name="Google Shape;455;p7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6" name="Google Shape;456;p7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7" name="Google Shape;457;p7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8" name="Google Shape;458;p7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59" name="Google Shape;459;p7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60" name="Google Shape;460;p7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461" name="Google Shape;461;p71"/>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62" name="Google Shape;462;p71"/>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63" name="Google Shape;463;p71"/>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464" name="Google Shape;464;p71"/>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465" name="Google Shape;465;p71"/>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66" name="Google Shape;466;p71"/>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467" name="Google Shape;467;p71"/>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8"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75" name="Shape 475"/>
        <p:cNvGrpSpPr/>
        <p:nvPr/>
      </p:nvGrpSpPr>
      <p:grpSpPr>
        <a:xfrm>
          <a:off x="0" y="0"/>
          <a:ext cx="0" cy="0"/>
          <a:chOff x="0" y="0"/>
          <a:chExt cx="0" cy="0"/>
        </a:xfrm>
      </p:grpSpPr>
      <p:grpSp>
        <p:nvGrpSpPr>
          <p:cNvPr id="476" name="Google Shape;476;p73"/>
          <p:cNvGrpSpPr/>
          <p:nvPr/>
        </p:nvGrpSpPr>
        <p:grpSpPr>
          <a:xfrm>
            <a:off x="0" y="228600"/>
            <a:ext cx="2851150" cy="6638925"/>
            <a:chOff x="2487613" y="285750"/>
            <a:chExt cx="2428875" cy="5654676"/>
          </a:xfrm>
        </p:grpSpPr>
        <p:sp>
          <p:nvSpPr>
            <p:cNvPr id="477" name="Google Shape;477;p73"/>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78" name="Google Shape;478;p73"/>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79" name="Google Shape;479;p73"/>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0" name="Google Shape;480;p73"/>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1" name="Google Shape;481;p73"/>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2" name="Google Shape;482;p73"/>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3" name="Google Shape;483;p73"/>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4" name="Google Shape;484;p73"/>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5" name="Google Shape;485;p73"/>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6" name="Google Shape;486;p73"/>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7" name="Google Shape;487;p73"/>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88" name="Google Shape;488;p73"/>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489" name="Google Shape;489;p73"/>
          <p:cNvGrpSpPr/>
          <p:nvPr/>
        </p:nvGrpSpPr>
        <p:grpSpPr>
          <a:xfrm>
            <a:off x="26987" y="0"/>
            <a:ext cx="2357437" cy="6853237"/>
            <a:chOff x="6627813" y="194833"/>
            <a:chExt cx="1952625" cy="5678918"/>
          </a:xfrm>
        </p:grpSpPr>
        <p:sp>
          <p:nvSpPr>
            <p:cNvPr id="490" name="Google Shape;490;p73"/>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1" name="Google Shape;491;p73"/>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2" name="Google Shape;492;p73"/>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3" name="Google Shape;493;p73"/>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4" name="Google Shape;494;p73"/>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5" name="Google Shape;495;p73"/>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6" name="Google Shape;496;p73"/>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7" name="Google Shape;497;p73"/>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8" name="Google Shape;498;p73"/>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499" name="Google Shape;499;p73"/>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00" name="Google Shape;500;p73"/>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01" name="Google Shape;501;p73"/>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502" name="Google Shape;502;p73"/>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03" name="Google Shape;503;p73"/>
          <p:cNvSpPr/>
          <p:nvPr/>
        </p:nvSpPr>
        <p:spPr>
          <a:xfrm flipH="1" rot="10800000">
            <a:off x="-4762" y="491172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04" name="Google Shape;504;p73"/>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505" name="Google Shape;505;p73"/>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506" name="Google Shape;506;p73"/>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07" name="Google Shape;507;p73"/>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08" name="Google Shape;508;p73"/>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0"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16" name="Shape 516"/>
        <p:cNvGrpSpPr/>
        <p:nvPr/>
      </p:nvGrpSpPr>
      <p:grpSpPr>
        <a:xfrm>
          <a:off x="0" y="0"/>
          <a:ext cx="0" cy="0"/>
          <a:chOff x="0" y="0"/>
          <a:chExt cx="0" cy="0"/>
        </a:xfrm>
      </p:grpSpPr>
      <p:grpSp>
        <p:nvGrpSpPr>
          <p:cNvPr id="517" name="Google Shape;517;p75"/>
          <p:cNvGrpSpPr/>
          <p:nvPr/>
        </p:nvGrpSpPr>
        <p:grpSpPr>
          <a:xfrm>
            <a:off x="0" y="228600"/>
            <a:ext cx="2851150" cy="6638925"/>
            <a:chOff x="2487613" y="285750"/>
            <a:chExt cx="2428875" cy="5654676"/>
          </a:xfrm>
        </p:grpSpPr>
        <p:sp>
          <p:nvSpPr>
            <p:cNvPr id="518" name="Google Shape;518;p75"/>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19" name="Google Shape;519;p75"/>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0" name="Google Shape;520;p75"/>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1" name="Google Shape;521;p75"/>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2" name="Google Shape;522;p75"/>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3" name="Google Shape;523;p75"/>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4" name="Google Shape;524;p75"/>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5" name="Google Shape;525;p75"/>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6" name="Google Shape;526;p75"/>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7" name="Google Shape;527;p75"/>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8" name="Google Shape;528;p75"/>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29" name="Google Shape;529;p75"/>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530" name="Google Shape;530;p75"/>
          <p:cNvGrpSpPr/>
          <p:nvPr/>
        </p:nvGrpSpPr>
        <p:grpSpPr>
          <a:xfrm>
            <a:off x="26987" y="0"/>
            <a:ext cx="2357437" cy="6853237"/>
            <a:chOff x="6627813" y="194833"/>
            <a:chExt cx="1952625" cy="5678918"/>
          </a:xfrm>
        </p:grpSpPr>
        <p:sp>
          <p:nvSpPr>
            <p:cNvPr id="531" name="Google Shape;531;p75"/>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2" name="Google Shape;532;p75"/>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3" name="Google Shape;533;p75"/>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4" name="Google Shape;534;p75"/>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5" name="Google Shape;535;p75"/>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6" name="Google Shape;536;p75"/>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7" name="Google Shape;537;p75"/>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8" name="Google Shape;538;p75"/>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39" name="Google Shape;539;p75"/>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0" name="Google Shape;540;p75"/>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1" name="Google Shape;541;p75"/>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2" name="Google Shape;542;p75"/>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543" name="Google Shape;543;p75"/>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4" name="Google Shape;544;p75"/>
          <p:cNvSpPr/>
          <p:nvPr/>
        </p:nvSpPr>
        <p:spPr>
          <a:xfrm flipH="1" rot="10800000">
            <a:off x="-4762" y="31781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45" name="Google Shape;545;p75"/>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546" name="Google Shape;546;p75"/>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547" name="Google Shape;547;p75"/>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48" name="Google Shape;548;p75"/>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49" name="Google Shape;549;p75"/>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2"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56" name="Shape 556"/>
        <p:cNvGrpSpPr/>
        <p:nvPr/>
      </p:nvGrpSpPr>
      <p:grpSpPr>
        <a:xfrm>
          <a:off x="0" y="0"/>
          <a:ext cx="0" cy="0"/>
          <a:chOff x="0" y="0"/>
          <a:chExt cx="0" cy="0"/>
        </a:xfrm>
      </p:grpSpPr>
      <p:grpSp>
        <p:nvGrpSpPr>
          <p:cNvPr id="557" name="Google Shape;557;p77"/>
          <p:cNvGrpSpPr/>
          <p:nvPr/>
        </p:nvGrpSpPr>
        <p:grpSpPr>
          <a:xfrm>
            <a:off x="0" y="228600"/>
            <a:ext cx="2851150" cy="6638925"/>
            <a:chOff x="2487613" y="285750"/>
            <a:chExt cx="2428875" cy="5654676"/>
          </a:xfrm>
        </p:grpSpPr>
        <p:sp>
          <p:nvSpPr>
            <p:cNvPr id="558" name="Google Shape;558;p77"/>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59" name="Google Shape;559;p77"/>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0" name="Google Shape;560;p77"/>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1" name="Google Shape;561;p77"/>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2" name="Google Shape;562;p77"/>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3" name="Google Shape;563;p77"/>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4" name="Google Shape;564;p77"/>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5" name="Google Shape;565;p77"/>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6" name="Google Shape;566;p77"/>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7" name="Google Shape;567;p77"/>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8" name="Google Shape;568;p77"/>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69" name="Google Shape;569;p77"/>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570" name="Google Shape;570;p77"/>
          <p:cNvGrpSpPr/>
          <p:nvPr/>
        </p:nvGrpSpPr>
        <p:grpSpPr>
          <a:xfrm>
            <a:off x="26987" y="0"/>
            <a:ext cx="2357437" cy="6853237"/>
            <a:chOff x="6627813" y="194833"/>
            <a:chExt cx="1952625" cy="5678918"/>
          </a:xfrm>
        </p:grpSpPr>
        <p:sp>
          <p:nvSpPr>
            <p:cNvPr id="571" name="Google Shape;571;p77"/>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2" name="Google Shape;572;p77"/>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3" name="Google Shape;573;p77"/>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4" name="Google Shape;574;p77"/>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5" name="Google Shape;575;p77"/>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6" name="Google Shape;576;p77"/>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7" name="Google Shape;577;p77"/>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8" name="Google Shape;578;p77"/>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79" name="Google Shape;579;p77"/>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0" name="Google Shape;580;p77"/>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1" name="Google Shape;581;p77"/>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2" name="Google Shape;582;p77"/>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583" name="Google Shape;583;p77"/>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4" name="Google Shape;584;p77"/>
          <p:cNvSpPr/>
          <p:nvPr/>
        </p:nvSpPr>
        <p:spPr>
          <a:xfrm flipH="1" rot="10800000">
            <a:off x="-4762" y="31781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585" name="Google Shape;585;p77"/>
          <p:cNvSpPr txBox="1"/>
          <p:nvPr/>
        </p:nvSpPr>
        <p:spPr>
          <a:xfrm>
            <a:off x="2466975" y="647700"/>
            <a:ext cx="609600" cy="58578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8000"/>
              <a:buFont typeface="Arial"/>
              <a:buNone/>
            </a:pPr>
            <a:r>
              <a:rPr b="0" i="0" lang="en-US" sz="8000" u="none">
                <a:solidFill>
                  <a:schemeClr val="accent1"/>
                </a:solidFill>
                <a:latin typeface="Arial"/>
                <a:ea typeface="Arial"/>
                <a:cs typeface="Arial"/>
                <a:sym typeface="Arial"/>
              </a:rPr>
              <a:t>“</a:t>
            </a:r>
            <a:endParaRPr/>
          </a:p>
        </p:txBody>
      </p:sp>
      <p:sp>
        <p:nvSpPr>
          <p:cNvPr id="586" name="Google Shape;586;p77"/>
          <p:cNvSpPr txBox="1"/>
          <p:nvPr/>
        </p:nvSpPr>
        <p:spPr>
          <a:xfrm>
            <a:off x="11114087" y="2905125"/>
            <a:ext cx="609600" cy="584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8000"/>
              <a:buFont typeface="Arial"/>
              <a:buNone/>
            </a:pPr>
            <a:r>
              <a:rPr b="0" i="0" lang="en-US" sz="8000" u="none">
                <a:solidFill>
                  <a:schemeClr val="accent1"/>
                </a:solidFill>
                <a:latin typeface="Arial"/>
                <a:ea typeface="Arial"/>
                <a:cs typeface="Arial"/>
                <a:sym typeface="Arial"/>
              </a:rPr>
              <a:t>”</a:t>
            </a:r>
            <a:endParaRPr/>
          </a:p>
        </p:txBody>
      </p:sp>
      <p:sp>
        <p:nvSpPr>
          <p:cNvPr id="587" name="Google Shape;587;p77"/>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588" name="Google Shape;588;p77"/>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589" name="Google Shape;589;p77"/>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90" name="Google Shape;590;p77"/>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591" name="Google Shape;591;p77"/>
          <p:cNvSpPr txBox="1"/>
          <p:nvPr>
            <p:ph idx="12" type="sldNum"/>
          </p:nvPr>
        </p:nvSpPr>
        <p:spPr>
          <a:xfrm>
            <a:off x="531812" y="324485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4"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99" name="Shape 599"/>
        <p:cNvGrpSpPr/>
        <p:nvPr/>
      </p:nvGrpSpPr>
      <p:grpSpPr>
        <a:xfrm>
          <a:off x="0" y="0"/>
          <a:ext cx="0" cy="0"/>
          <a:chOff x="0" y="0"/>
          <a:chExt cx="0" cy="0"/>
        </a:xfrm>
      </p:grpSpPr>
      <p:grpSp>
        <p:nvGrpSpPr>
          <p:cNvPr id="600" name="Google Shape;600;p79"/>
          <p:cNvGrpSpPr/>
          <p:nvPr/>
        </p:nvGrpSpPr>
        <p:grpSpPr>
          <a:xfrm>
            <a:off x="0" y="228600"/>
            <a:ext cx="2851150" cy="6638925"/>
            <a:chOff x="2487613" y="285750"/>
            <a:chExt cx="2428875" cy="5654676"/>
          </a:xfrm>
        </p:grpSpPr>
        <p:sp>
          <p:nvSpPr>
            <p:cNvPr id="601" name="Google Shape;601;p79"/>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2" name="Google Shape;602;p79"/>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3" name="Google Shape;603;p79"/>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4" name="Google Shape;604;p79"/>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5" name="Google Shape;605;p79"/>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6" name="Google Shape;606;p79"/>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7" name="Google Shape;607;p79"/>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8" name="Google Shape;608;p79"/>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09" name="Google Shape;609;p79"/>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0" name="Google Shape;610;p79"/>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1" name="Google Shape;611;p79"/>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2" name="Google Shape;612;p79"/>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613" name="Google Shape;613;p79"/>
          <p:cNvGrpSpPr/>
          <p:nvPr/>
        </p:nvGrpSpPr>
        <p:grpSpPr>
          <a:xfrm>
            <a:off x="26987" y="0"/>
            <a:ext cx="2357437" cy="6853237"/>
            <a:chOff x="6627813" y="194833"/>
            <a:chExt cx="1952625" cy="5678918"/>
          </a:xfrm>
        </p:grpSpPr>
        <p:sp>
          <p:nvSpPr>
            <p:cNvPr id="614" name="Google Shape;614;p79"/>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5" name="Google Shape;615;p79"/>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6" name="Google Shape;616;p79"/>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7" name="Google Shape;617;p79"/>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8" name="Google Shape;618;p79"/>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19" name="Google Shape;619;p79"/>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0" name="Google Shape;620;p79"/>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1" name="Google Shape;621;p79"/>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2" name="Google Shape;622;p79"/>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3" name="Google Shape;623;p79"/>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4" name="Google Shape;624;p79"/>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5" name="Google Shape;625;p79"/>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626" name="Google Shape;626;p79"/>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7" name="Google Shape;627;p79"/>
          <p:cNvSpPr/>
          <p:nvPr/>
        </p:nvSpPr>
        <p:spPr>
          <a:xfrm flipH="1" rot="10800000">
            <a:off x="-4762" y="491172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28" name="Google Shape;628;p79"/>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629" name="Google Shape;629;p79"/>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630" name="Google Shape;630;p79"/>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31" name="Google Shape;631;p79"/>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32" name="Google Shape;632;p79"/>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6"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39" name="Shape 639"/>
        <p:cNvGrpSpPr/>
        <p:nvPr/>
      </p:nvGrpSpPr>
      <p:grpSpPr>
        <a:xfrm>
          <a:off x="0" y="0"/>
          <a:ext cx="0" cy="0"/>
          <a:chOff x="0" y="0"/>
          <a:chExt cx="0" cy="0"/>
        </a:xfrm>
      </p:grpSpPr>
      <p:grpSp>
        <p:nvGrpSpPr>
          <p:cNvPr id="640" name="Google Shape;640;p81"/>
          <p:cNvGrpSpPr/>
          <p:nvPr/>
        </p:nvGrpSpPr>
        <p:grpSpPr>
          <a:xfrm>
            <a:off x="0" y="228600"/>
            <a:ext cx="2851150" cy="6638925"/>
            <a:chOff x="2487613" y="285750"/>
            <a:chExt cx="2428875" cy="5654676"/>
          </a:xfrm>
        </p:grpSpPr>
        <p:sp>
          <p:nvSpPr>
            <p:cNvPr id="641" name="Google Shape;641;p8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2" name="Google Shape;642;p8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3" name="Google Shape;643;p8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4" name="Google Shape;644;p8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5" name="Google Shape;645;p8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6" name="Google Shape;646;p8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7" name="Google Shape;647;p8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8" name="Google Shape;648;p8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49" name="Google Shape;649;p8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0" name="Google Shape;650;p8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1" name="Google Shape;651;p8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2" name="Google Shape;652;p8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653" name="Google Shape;653;p81"/>
          <p:cNvGrpSpPr/>
          <p:nvPr/>
        </p:nvGrpSpPr>
        <p:grpSpPr>
          <a:xfrm>
            <a:off x="26987" y="0"/>
            <a:ext cx="2357437" cy="6853237"/>
            <a:chOff x="6627813" y="194833"/>
            <a:chExt cx="1952625" cy="5678918"/>
          </a:xfrm>
        </p:grpSpPr>
        <p:sp>
          <p:nvSpPr>
            <p:cNvPr id="654" name="Google Shape;654;p81"/>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5" name="Google Shape;655;p8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6" name="Google Shape;656;p8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7" name="Google Shape;657;p8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8" name="Google Shape;658;p8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59" name="Google Shape;659;p8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0" name="Google Shape;660;p8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1" name="Google Shape;661;p8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2" name="Google Shape;662;p8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3" name="Google Shape;663;p8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4" name="Google Shape;664;p8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5" name="Google Shape;665;p8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666" name="Google Shape;666;p81"/>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7" name="Google Shape;667;p81"/>
          <p:cNvSpPr/>
          <p:nvPr/>
        </p:nvSpPr>
        <p:spPr>
          <a:xfrm flipH="1" rot="10800000">
            <a:off x="-4762" y="491172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68" name="Google Shape;668;p81"/>
          <p:cNvSpPr txBox="1"/>
          <p:nvPr/>
        </p:nvSpPr>
        <p:spPr>
          <a:xfrm>
            <a:off x="2466975" y="647700"/>
            <a:ext cx="609600" cy="58578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8000"/>
              <a:buFont typeface="Arial"/>
              <a:buNone/>
            </a:pPr>
            <a:r>
              <a:rPr b="0" i="0" lang="en-US" sz="8000" u="none">
                <a:solidFill>
                  <a:schemeClr val="accent1"/>
                </a:solidFill>
                <a:latin typeface="Arial"/>
                <a:ea typeface="Arial"/>
                <a:cs typeface="Arial"/>
                <a:sym typeface="Arial"/>
              </a:rPr>
              <a:t>“</a:t>
            </a:r>
            <a:endParaRPr/>
          </a:p>
        </p:txBody>
      </p:sp>
      <p:sp>
        <p:nvSpPr>
          <p:cNvPr id="669" name="Google Shape;669;p81"/>
          <p:cNvSpPr txBox="1"/>
          <p:nvPr/>
        </p:nvSpPr>
        <p:spPr>
          <a:xfrm>
            <a:off x="11114087" y="2905125"/>
            <a:ext cx="609600" cy="584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8000"/>
              <a:buFont typeface="Arial"/>
              <a:buNone/>
            </a:pPr>
            <a:r>
              <a:rPr b="0" i="0" lang="en-US" sz="8000" u="none">
                <a:solidFill>
                  <a:schemeClr val="accent1"/>
                </a:solidFill>
                <a:latin typeface="Arial"/>
                <a:ea typeface="Arial"/>
                <a:cs typeface="Arial"/>
                <a:sym typeface="Arial"/>
              </a:rPr>
              <a:t>”</a:t>
            </a:r>
            <a:endParaRPr/>
          </a:p>
        </p:txBody>
      </p:sp>
      <p:sp>
        <p:nvSpPr>
          <p:cNvPr id="670" name="Google Shape;670;p81"/>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671" name="Google Shape;671;p81"/>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672" name="Google Shape;672;p81"/>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73" name="Google Shape;673;p81"/>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74" name="Google Shape;674;p81"/>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8"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82" name="Shape 682"/>
        <p:cNvGrpSpPr/>
        <p:nvPr/>
      </p:nvGrpSpPr>
      <p:grpSpPr>
        <a:xfrm>
          <a:off x="0" y="0"/>
          <a:ext cx="0" cy="0"/>
          <a:chOff x="0" y="0"/>
          <a:chExt cx="0" cy="0"/>
        </a:xfrm>
      </p:grpSpPr>
      <p:grpSp>
        <p:nvGrpSpPr>
          <p:cNvPr id="683" name="Google Shape;683;p83"/>
          <p:cNvGrpSpPr/>
          <p:nvPr/>
        </p:nvGrpSpPr>
        <p:grpSpPr>
          <a:xfrm>
            <a:off x="0" y="228600"/>
            <a:ext cx="2851150" cy="6638925"/>
            <a:chOff x="2487613" y="285750"/>
            <a:chExt cx="2428875" cy="5654676"/>
          </a:xfrm>
        </p:grpSpPr>
        <p:sp>
          <p:nvSpPr>
            <p:cNvPr id="684" name="Google Shape;684;p83"/>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5" name="Google Shape;685;p83"/>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6" name="Google Shape;686;p83"/>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7" name="Google Shape;687;p83"/>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8" name="Google Shape;688;p83"/>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89" name="Google Shape;689;p83"/>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0" name="Google Shape;690;p83"/>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1" name="Google Shape;691;p83"/>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2" name="Google Shape;692;p83"/>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3" name="Google Shape;693;p83"/>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4" name="Google Shape;694;p83"/>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5" name="Google Shape;695;p83"/>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696" name="Google Shape;696;p83"/>
          <p:cNvGrpSpPr/>
          <p:nvPr/>
        </p:nvGrpSpPr>
        <p:grpSpPr>
          <a:xfrm>
            <a:off x="26987" y="0"/>
            <a:ext cx="2357437" cy="6853237"/>
            <a:chOff x="6627813" y="194833"/>
            <a:chExt cx="1952625" cy="5678918"/>
          </a:xfrm>
        </p:grpSpPr>
        <p:sp>
          <p:nvSpPr>
            <p:cNvPr id="697" name="Google Shape;697;p83"/>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8" name="Google Shape;698;p83"/>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699" name="Google Shape;699;p83"/>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0" name="Google Shape;700;p83"/>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1" name="Google Shape;701;p83"/>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2" name="Google Shape;702;p83"/>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3" name="Google Shape;703;p83"/>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4" name="Google Shape;704;p83"/>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5" name="Google Shape;705;p83"/>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6" name="Google Shape;706;p83"/>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7" name="Google Shape;707;p83"/>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08" name="Google Shape;708;p83"/>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709" name="Google Shape;709;p83"/>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10" name="Google Shape;710;p83"/>
          <p:cNvSpPr/>
          <p:nvPr/>
        </p:nvSpPr>
        <p:spPr>
          <a:xfrm flipH="1" rot="10800000">
            <a:off x="-4762" y="491172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11" name="Google Shape;711;p83"/>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712" name="Google Shape;712;p83"/>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713" name="Google Shape;713;p83"/>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14" name="Google Shape;714;p83"/>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15" name="Google Shape;715;p83"/>
          <p:cNvSpPr txBox="1"/>
          <p:nvPr>
            <p:ph idx="12" type="sldNum"/>
          </p:nvPr>
        </p:nvSpPr>
        <p:spPr>
          <a:xfrm>
            <a:off x="531812" y="4983162"/>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0"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723" name="Shape 723"/>
        <p:cNvGrpSpPr/>
        <p:nvPr/>
      </p:nvGrpSpPr>
      <p:grpSpPr>
        <a:xfrm>
          <a:off x="0" y="0"/>
          <a:ext cx="0" cy="0"/>
          <a:chOff x="0" y="0"/>
          <a:chExt cx="0" cy="0"/>
        </a:xfrm>
      </p:grpSpPr>
      <p:grpSp>
        <p:nvGrpSpPr>
          <p:cNvPr id="724" name="Google Shape;724;p85"/>
          <p:cNvGrpSpPr/>
          <p:nvPr/>
        </p:nvGrpSpPr>
        <p:grpSpPr>
          <a:xfrm>
            <a:off x="0" y="228600"/>
            <a:ext cx="2851150" cy="6638925"/>
            <a:chOff x="2487613" y="285750"/>
            <a:chExt cx="2428875" cy="5654676"/>
          </a:xfrm>
        </p:grpSpPr>
        <p:sp>
          <p:nvSpPr>
            <p:cNvPr id="725" name="Google Shape;725;p85"/>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26" name="Google Shape;726;p85"/>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27" name="Google Shape;727;p85"/>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28" name="Google Shape;728;p85"/>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29" name="Google Shape;729;p85"/>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0" name="Google Shape;730;p85"/>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1" name="Google Shape;731;p85"/>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2" name="Google Shape;732;p85"/>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3" name="Google Shape;733;p85"/>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4" name="Google Shape;734;p85"/>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5" name="Google Shape;735;p85"/>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6" name="Google Shape;736;p85"/>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737" name="Google Shape;737;p85"/>
          <p:cNvGrpSpPr/>
          <p:nvPr/>
        </p:nvGrpSpPr>
        <p:grpSpPr>
          <a:xfrm>
            <a:off x="26987" y="0"/>
            <a:ext cx="2357437" cy="6853237"/>
            <a:chOff x="6627813" y="194833"/>
            <a:chExt cx="1952625" cy="5678918"/>
          </a:xfrm>
        </p:grpSpPr>
        <p:sp>
          <p:nvSpPr>
            <p:cNvPr id="738" name="Google Shape;738;p85"/>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39" name="Google Shape;739;p85"/>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0" name="Google Shape;740;p85"/>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1" name="Google Shape;741;p85"/>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2" name="Google Shape;742;p85"/>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3" name="Google Shape;743;p85"/>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4" name="Google Shape;744;p85"/>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5" name="Google Shape;745;p85"/>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6" name="Google Shape;746;p85"/>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7" name="Google Shape;747;p85"/>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8" name="Google Shape;748;p85"/>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49" name="Google Shape;749;p85"/>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750" name="Google Shape;750;p85"/>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51" name="Google Shape;751;p85"/>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52" name="Google Shape;752;p85"/>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753" name="Google Shape;753;p85"/>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754" name="Google Shape;754;p85"/>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55" name="Google Shape;755;p85"/>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56" name="Google Shape;756;p85"/>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2"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763" name="Shape 763"/>
        <p:cNvGrpSpPr/>
        <p:nvPr/>
      </p:nvGrpSpPr>
      <p:grpSpPr>
        <a:xfrm>
          <a:off x="0" y="0"/>
          <a:ext cx="0" cy="0"/>
          <a:chOff x="0" y="0"/>
          <a:chExt cx="0" cy="0"/>
        </a:xfrm>
      </p:grpSpPr>
      <p:grpSp>
        <p:nvGrpSpPr>
          <p:cNvPr id="764" name="Google Shape;764;p87"/>
          <p:cNvGrpSpPr/>
          <p:nvPr/>
        </p:nvGrpSpPr>
        <p:grpSpPr>
          <a:xfrm>
            <a:off x="0" y="228600"/>
            <a:ext cx="2851150" cy="6638925"/>
            <a:chOff x="2487613" y="285750"/>
            <a:chExt cx="2428875" cy="5654676"/>
          </a:xfrm>
        </p:grpSpPr>
        <p:sp>
          <p:nvSpPr>
            <p:cNvPr id="765" name="Google Shape;765;p87"/>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66" name="Google Shape;766;p87"/>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67" name="Google Shape;767;p87"/>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68" name="Google Shape;768;p87"/>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69" name="Google Shape;769;p87"/>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0" name="Google Shape;770;p87"/>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1" name="Google Shape;771;p87"/>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2" name="Google Shape;772;p87"/>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3" name="Google Shape;773;p87"/>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4" name="Google Shape;774;p87"/>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5" name="Google Shape;775;p87"/>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6" name="Google Shape;776;p87"/>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777" name="Google Shape;777;p87"/>
          <p:cNvGrpSpPr/>
          <p:nvPr/>
        </p:nvGrpSpPr>
        <p:grpSpPr>
          <a:xfrm>
            <a:off x="26987" y="0"/>
            <a:ext cx="2357437" cy="6853237"/>
            <a:chOff x="6627813" y="194833"/>
            <a:chExt cx="1952625" cy="5678918"/>
          </a:xfrm>
        </p:grpSpPr>
        <p:sp>
          <p:nvSpPr>
            <p:cNvPr id="778" name="Google Shape;778;p87"/>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79" name="Google Shape;779;p87"/>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0" name="Google Shape;780;p87"/>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1" name="Google Shape;781;p87"/>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2" name="Google Shape;782;p87"/>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3" name="Google Shape;783;p87"/>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4" name="Google Shape;784;p87"/>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5" name="Google Shape;785;p87"/>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6" name="Google Shape;786;p87"/>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7" name="Google Shape;787;p87"/>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8" name="Google Shape;788;p87"/>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89" name="Google Shape;789;p87"/>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790" name="Google Shape;790;p87"/>
          <p:cNvSpPr/>
          <p:nvPr/>
        </p:nvSpPr>
        <p:spPr>
          <a:xfrm>
            <a:off x="0" y="0"/>
            <a:ext cx="182562"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91" name="Google Shape;791;p87"/>
          <p:cNvSpPr/>
          <p:nvPr/>
        </p:nvSpPr>
        <p:spPr>
          <a:xfrm flipH="1" rot="10800000">
            <a:off x="-4762" y="714375"/>
            <a:ext cx="1589087" cy="508000"/>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792" name="Google Shape;792;p87"/>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2pPr>
            <a:lvl3pPr lvl="2"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3pPr>
            <a:lvl4pPr lvl="3"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4pPr>
            <a:lvl5pPr lvl="4" marR="0" rtl="0" algn="l">
              <a:spcBef>
                <a:spcPts val="0"/>
              </a:spcBef>
              <a:spcAft>
                <a:spcPts val="0"/>
              </a:spcAft>
              <a:buSzPts val="1400"/>
              <a:buNone/>
              <a:defRPr b="0" i="0" sz="3600" u="none" cap="none" strike="noStrike">
                <a:solidFill>
                  <a:srgbClr val="262626"/>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793" name="Google Shape;793;p87"/>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404040"/>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404040"/>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404040"/>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404040"/>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794" name="Google Shape;794;p87"/>
          <p:cNvSpPr txBox="1"/>
          <p:nvPr>
            <p:ph idx="10" type="dt"/>
          </p:nvPr>
        </p:nvSpPr>
        <p:spPr>
          <a:xfrm>
            <a:off x="10361612" y="6130925"/>
            <a:ext cx="1146175" cy="36988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SzPts val="1400"/>
              <a:buNone/>
              <a:defRPr b="0" i="0" sz="900" u="none">
                <a:solidFill>
                  <a:srgbClr val="89898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95" name="Google Shape;795;p87"/>
          <p:cNvSpPr txBox="1"/>
          <p:nvPr>
            <p:ph idx="11" type="ftr"/>
          </p:nvPr>
        </p:nvSpPr>
        <p:spPr>
          <a:xfrm>
            <a:off x="2589212" y="6135687"/>
            <a:ext cx="7620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796" name="Google Shape;796;p87"/>
          <p:cNvSpPr txBox="1"/>
          <p:nvPr>
            <p:ph idx="12" type="sldNum"/>
          </p:nvPr>
        </p:nvSpPr>
        <p:spPr>
          <a:xfrm>
            <a:off x="531812" y="787400"/>
            <a:ext cx="77946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FEFFFF"/>
              </a:buClr>
              <a:buSzPts val="2000"/>
              <a:buFont typeface="Century Gothic"/>
              <a:buNone/>
              <a:defRPr b="0" i="0" sz="2000" u="non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4" r:id="rId2"/>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3.png"/><Relationship Id="rId5" Type="http://schemas.openxmlformats.org/officeDocument/2006/relationships/image" Target="../media/image2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20" Type="http://schemas.openxmlformats.org/officeDocument/2006/relationships/image" Target="../media/image9.png"/><Relationship Id="rId11" Type="http://schemas.openxmlformats.org/officeDocument/2006/relationships/hyperlink" Target="https://ru.wikipedia.org/wiki/%D0%A4%D1%83%D0%BD%D1%82_%D1%81%D1%82%D0%B5%D1%80%D0%BB%D0%B8%D0%BD%D0%B3%D0%BE%D0%B2" TargetMode="External"/><Relationship Id="rId22" Type="http://schemas.openxmlformats.org/officeDocument/2006/relationships/image" Target="../media/image10.png"/><Relationship Id="rId10" Type="http://schemas.openxmlformats.org/officeDocument/2006/relationships/hyperlink" Target="https://ru.wikipedia.org/wiki/%D0%AF%D0%BF%D0%BE%D0%BD%D1%81%D0%BA%D0%B0%D1%8F_%D0%B8%D0%B5%D0%BD%D0%B0" TargetMode="External"/><Relationship Id="rId21" Type="http://schemas.openxmlformats.org/officeDocument/2006/relationships/image" Target="../media/image17.png"/><Relationship Id="rId13" Type="http://schemas.openxmlformats.org/officeDocument/2006/relationships/hyperlink" Target="https://ru.wikipedia.org/wiki/%D0%95%D0%B2%D1%80%D0%BE" TargetMode="External"/><Relationship Id="rId12" Type="http://schemas.openxmlformats.org/officeDocument/2006/relationships/hyperlink" Target="https://ru.wikipedia.org/wiki/%D0%94%D0%BE%D0%BB%D0%BB%D0%B0%D1%80_%D0%A1%D0%A8%D0%90" TargetMode="External"/><Relationship Id="rId23"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ru.wikipedia.org/wiki/%D0%94%D0%BE%D0%BB%D0%BB%D0%B0%D1%80_%D0%A1%D0%A8%D0%90" TargetMode="External"/><Relationship Id="rId4" Type="http://schemas.openxmlformats.org/officeDocument/2006/relationships/hyperlink" Target="https://ru.wikipedia.org/wiki/%D0%9D%D0%B5%D0%BC%D0%B5%D1%86%D0%BA%D0%B0%D1%8F_%D0%BC%D0%B0%D1%80%D0%BA%D0%B0" TargetMode="External"/><Relationship Id="rId9" Type="http://schemas.openxmlformats.org/officeDocument/2006/relationships/hyperlink" Target="https://ru.wikipedia.org/wiki/%D0%95%D0%B2%D1%80%D0%BE" TargetMode="External"/><Relationship Id="rId15" Type="http://schemas.openxmlformats.org/officeDocument/2006/relationships/hyperlink" Target="https://ru.wikipedia.org/wiki/%D0%AF%D0%BF%D0%BE%D0%BD%D1%81%D0%BA%D0%B0%D1%8F_%D0%B8%D0%B5%D0%BD%D0%B0" TargetMode="External"/><Relationship Id="rId14" Type="http://schemas.openxmlformats.org/officeDocument/2006/relationships/hyperlink" Target="https://ru.wikipedia.org/wiki/%D0%9A%D0%B8%D1%82%D0%B0%D0%B9%D1%81%D0%BA%D0%B8%D0%B9_%D1%8E%D0%B0%D0%BD%D1%8C" TargetMode="External"/><Relationship Id="rId17" Type="http://schemas.openxmlformats.org/officeDocument/2006/relationships/image" Target="../media/image19.png"/><Relationship Id="rId16" Type="http://schemas.openxmlformats.org/officeDocument/2006/relationships/hyperlink" Target="https://ru.wikipedia.org/wiki/%D0%A4%D1%83%D0%BD%D1%82_%D1%81%D1%82%D0%B5%D1%80%D0%BB%D0%B8%D0%BD%D0%B3%D0%BE%D0%B2" TargetMode="External"/><Relationship Id="rId5" Type="http://schemas.openxmlformats.org/officeDocument/2006/relationships/hyperlink" Target="https://ru.wikipedia.org/wiki/%D0%A4%D1%80%D0%B0%D0%BD%D1%86%D1%83%D0%B7%D1%81%D0%BA%D0%B8%D0%B9_%D1%84%D1%80%D0%B0%D0%BD%D0%BA" TargetMode="External"/><Relationship Id="rId19" Type="http://schemas.openxmlformats.org/officeDocument/2006/relationships/image" Target="../media/image15.png"/><Relationship Id="rId6" Type="http://schemas.openxmlformats.org/officeDocument/2006/relationships/hyperlink" Target="https://ru.wikipedia.org/wiki/%D0%AF%D0%BF%D0%BE%D0%BD%D1%81%D0%BA%D0%B0%D1%8F_%D0%B8%D0%B5%D0%BD%D0%B0" TargetMode="External"/><Relationship Id="rId18" Type="http://schemas.openxmlformats.org/officeDocument/2006/relationships/image" Target="../media/image18.png"/><Relationship Id="rId7" Type="http://schemas.openxmlformats.org/officeDocument/2006/relationships/hyperlink" Target="https://ru.wikipedia.org/wiki/%D0%A4%D1%83%D0%BD%D1%82_%D1%81%D1%82%D0%B5%D1%80%D0%BB%D0%B8%D0%BD%D0%B3%D0%BE%D0%B2" TargetMode="External"/><Relationship Id="rId8" Type="http://schemas.openxmlformats.org/officeDocument/2006/relationships/hyperlink" Target="https://ru.wikipedia.org/wiki/%D0%94%D0%BE%D0%BB%D0%BB%D0%B0%D1%80_%D0%A1%D0%A8%D0%9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arm.sies.uz/wp-content/uploads/2020/11/43.y.Halqaro-vakyuta-kredit-munosabatlari-oquv-qollanma-T.I.Bobakulov-T.-2018" TargetMode="External"/><Relationship Id="rId4" Type="http://schemas.openxmlformats.org/officeDocument/2006/relationships/hyperlink" Target="http://arm.sies.uz/wp-content/uploads/2020/11/43.y.Halqaro-vakyuta-kredit-munosabatlari-oquv-qollanma-T.I.Bobakulov-T.-2018" TargetMode="External"/><Relationship Id="rId5" Type="http://schemas.openxmlformats.org/officeDocument/2006/relationships/hyperlink" Target="http://arm.sies.uz/wp-content/uploads/2020/11/43.y.Halqaro-vakyuta-kredit-munosabatlari-oquv-qollanma-T.I.Bobakulov-T.-2018" TargetMode="External"/></Relationships>
</file>

<file path=ppt/slides/_rels/slide13.xml.rels><?xml version="1.0" encoding="UTF-8" standalone="yes"?><Relationships xmlns="http://schemas.openxmlformats.org/package/2006/relationships"><Relationship Id="rId11" Type="http://schemas.openxmlformats.org/officeDocument/2006/relationships/hyperlink" Target="https://ru.wikipedia.org/wiki/%D0%91%D1%80%D0%B0%D0%B7%D0%B8%D0%BB%D0%B8%D1%8F" TargetMode="External"/><Relationship Id="rId10" Type="http://schemas.openxmlformats.org/officeDocument/2006/relationships/hyperlink" Target="https://ru.wikipedia.org/wiki/%D0%A0%D0%B5%D1%81%D0%BF%D1%83%D0%B1%D0%BB%D0%B8%D0%BA%D0%B0_%D0%9A%D0%BE%D1%80%D0%B5%D1%8F" TargetMode="External"/><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s://ru.wikipedia.org/wiki/%D0%AF%D0%BF%D0%BE%D0%BD%D0%B8%D1%8F" TargetMode="External"/><Relationship Id="rId4" Type="http://schemas.openxmlformats.org/officeDocument/2006/relationships/hyperlink" Target="https://ru.wikipedia.org/wiki/%D0%A8%D0%B2%D0%B5%D0%B9%D1%86%D0%B0%D1%80%D0%B8%D1%8F" TargetMode="External"/><Relationship Id="rId9" Type="http://schemas.openxmlformats.org/officeDocument/2006/relationships/hyperlink" Target="https://ru.wikipedia.org/wiki/%D0%A0%D0%B5%D1%81%D0%BF%D1%83%D0%B1%D0%BB%D0%B8%D0%BA%D0%B0_%D0%9A%D0%BE%D1%80%D0%B5%D1%8F" TargetMode="External"/><Relationship Id="rId5" Type="http://schemas.openxmlformats.org/officeDocument/2006/relationships/hyperlink" Target="https://ru.wikipedia.org/wiki/%D0%A1%D0%B0%D1%83%D0%B4%D0%BE%D0%B2%D1%81%D0%BA%D0%B0%D1%8F_%D0%90%D1%80%D0%B0%D0%B2%D0%B8%D1%8F" TargetMode="External"/><Relationship Id="rId6" Type="http://schemas.openxmlformats.org/officeDocument/2006/relationships/hyperlink" Target="https://ru.wikipedia.org/wiki/%D0%A0%D0%BE%D1%81%D1%81%D0%B8%D1%8F" TargetMode="External"/><Relationship Id="rId7" Type="http://schemas.openxmlformats.org/officeDocument/2006/relationships/hyperlink" Target="https://ru.wikipedia.org/wiki/%D0%A2%D0%B0%D0%B9%D0%B2%D0%B0%D0%BD%D1%8C" TargetMode="External"/><Relationship Id="rId8" Type="http://schemas.openxmlformats.org/officeDocument/2006/relationships/hyperlink" Target="https://ru.wikipedia.org/wiki/%D0%93%D0%BE%D0%BD%D0%BA%D0%BE%D0%BD%D0%B3"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hyperlink" Target="https://cbu.uz/upload/medialibrary/17d/uz_BOP_-IIP_-EXD_4Q2021.pdf" TargetMode="External"/><Relationship Id="rId4" Type="http://schemas.openxmlformats.org/officeDocument/2006/relationships/hyperlink" Target="https://stat.uz/uz/matbuot-markazi/qo-mita-yangiliklar/17280-yalpi-ichki-mahsulotni-ishlab-chiqarish-2021-yil-yanvar-dekabr"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4.png"/></Relationships>
</file>

<file path=ppt/slides/_rels/slide30.xml.rels><?xml version="1.0" encoding="UTF-8" standalone="yes"?><Relationships xmlns="http://schemas.openxmlformats.org/package/2006/relationships"><Relationship Id="rId10" Type="http://schemas.openxmlformats.org/officeDocument/2006/relationships/image" Target="../media/image45.png"/><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3.png"/><Relationship Id="rId5" Type="http://schemas.openxmlformats.org/officeDocument/2006/relationships/image" Target="../media/image37.png"/><Relationship Id="rId6" Type="http://schemas.openxmlformats.org/officeDocument/2006/relationships/image" Target="../media/image36.png"/><Relationship Id="rId7" Type="http://schemas.openxmlformats.org/officeDocument/2006/relationships/image" Target="../media/image38.jpg"/><Relationship Id="rId8" Type="http://schemas.openxmlformats.org/officeDocument/2006/relationships/image" Target="../media/image35.png"/></Relationships>
</file>

<file path=ppt/slides/_rels/slide31.xml.rels><?xml version="1.0" encoding="UTF-8" standalone="yes"?><Relationships xmlns="http://schemas.openxmlformats.org/package/2006/relationships"><Relationship Id="rId11" Type="http://schemas.openxmlformats.org/officeDocument/2006/relationships/image" Target="../media/image69.png"/><Relationship Id="rId10" Type="http://schemas.openxmlformats.org/officeDocument/2006/relationships/image" Target="../media/image53.png"/><Relationship Id="rId13" Type="http://schemas.openxmlformats.org/officeDocument/2006/relationships/image" Target="../media/image59.png"/><Relationship Id="rId12" Type="http://schemas.openxmlformats.org/officeDocument/2006/relationships/image" Target="../media/image60.jpg"/><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2.png"/><Relationship Id="rId4" Type="http://schemas.openxmlformats.org/officeDocument/2006/relationships/image" Target="../media/image47.jpg"/><Relationship Id="rId9" Type="http://schemas.openxmlformats.org/officeDocument/2006/relationships/image" Target="../media/image54.png"/><Relationship Id="rId15" Type="http://schemas.openxmlformats.org/officeDocument/2006/relationships/image" Target="../media/image55.png"/><Relationship Id="rId14" Type="http://schemas.openxmlformats.org/officeDocument/2006/relationships/image" Target="../media/image56.png"/><Relationship Id="rId17" Type="http://schemas.openxmlformats.org/officeDocument/2006/relationships/image" Target="../media/image38.jpg"/><Relationship Id="rId16" Type="http://schemas.openxmlformats.org/officeDocument/2006/relationships/image" Target="../media/image57.png"/><Relationship Id="rId5" Type="http://schemas.openxmlformats.org/officeDocument/2006/relationships/image" Target="../media/image41.jpg"/><Relationship Id="rId6" Type="http://schemas.openxmlformats.org/officeDocument/2006/relationships/image" Target="../media/image48.png"/><Relationship Id="rId7" Type="http://schemas.openxmlformats.org/officeDocument/2006/relationships/image" Target="../media/image44.png"/><Relationship Id="rId8" Type="http://schemas.openxmlformats.org/officeDocument/2006/relationships/image" Target="../media/image5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6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3.png"/></Relationships>
</file>

<file path=ppt/slides/_rels/slide34.xml.rels><?xml version="1.0" encoding="UTF-8" standalone="yes"?><Relationships xmlns="http://schemas.openxmlformats.org/package/2006/relationships"><Relationship Id="rId40" Type="http://schemas.openxmlformats.org/officeDocument/2006/relationships/image" Target="../media/image106.png"/><Relationship Id="rId20" Type="http://schemas.openxmlformats.org/officeDocument/2006/relationships/image" Target="../media/image80.png"/><Relationship Id="rId42" Type="http://schemas.openxmlformats.org/officeDocument/2006/relationships/image" Target="../media/image107.jpg"/><Relationship Id="rId41" Type="http://schemas.openxmlformats.org/officeDocument/2006/relationships/image" Target="../media/image123.png"/><Relationship Id="rId22" Type="http://schemas.openxmlformats.org/officeDocument/2006/relationships/image" Target="../media/image100.png"/><Relationship Id="rId44" Type="http://schemas.openxmlformats.org/officeDocument/2006/relationships/image" Target="../media/image116.png"/><Relationship Id="rId21" Type="http://schemas.openxmlformats.org/officeDocument/2006/relationships/image" Target="../media/image86.png"/><Relationship Id="rId43" Type="http://schemas.openxmlformats.org/officeDocument/2006/relationships/image" Target="../media/image112.jpg"/><Relationship Id="rId24" Type="http://schemas.openxmlformats.org/officeDocument/2006/relationships/image" Target="../media/image84.png"/><Relationship Id="rId23" Type="http://schemas.openxmlformats.org/officeDocument/2006/relationships/image" Target="../media/image83.png"/><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8.jpg"/><Relationship Id="rId4" Type="http://schemas.openxmlformats.org/officeDocument/2006/relationships/image" Target="../media/image78.png"/><Relationship Id="rId9" Type="http://schemas.openxmlformats.org/officeDocument/2006/relationships/image" Target="../media/image68.png"/><Relationship Id="rId26" Type="http://schemas.openxmlformats.org/officeDocument/2006/relationships/image" Target="../media/image87.png"/><Relationship Id="rId25" Type="http://schemas.openxmlformats.org/officeDocument/2006/relationships/image" Target="../media/image97.png"/><Relationship Id="rId28" Type="http://schemas.openxmlformats.org/officeDocument/2006/relationships/image" Target="../media/image89.png"/><Relationship Id="rId27" Type="http://schemas.openxmlformats.org/officeDocument/2006/relationships/image" Target="../media/image85.png"/><Relationship Id="rId5" Type="http://schemas.openxmlformats.org/officeDocument/2006/relationships/image" Target="../media/image73.png"/><Relationship Id="rId6" Type="http://schemas.openxmlformats.org/officeDocument/2006/relationships/image" Target="../media/image64.png"/><Relationship Id="rId29" Type="http://schemas.openxmlformats.org/officeDocument/2006/relationships/image" Target="../media/image92.png"/><Relationship Id="rId7" Type="http://schemas.openxmlformats.org/officeDocument/2006/relationships/image" Target="../media/image65.png"/><Relationship Id="rId8" Type="http://schemas.openxmlformats.org/officeDocument/2006/relationships/image" Target="../media/image66.png"/><Relationship Id="rId31" Type="http://schemas.openxmlformats.org/officeDocument/2006/relationships/image" Target="../media/image90.png"/><Relationship Id="rId30" Type="http://schemas.openxmlformats.org/officeDocument/2006/relationships/image" Target="../media/image93.png"/><Relationship Id="rId11" Type="http://schemas.openxmlformats.org/officeDocument/2006/relationships/image" Target="../media/image67.png"/><Relationship Id="rId33" Type="http://schemas.openxmlformats.org/officeDocument/2006/relationships/image" Target="../media/image101.png"/><Relationship Id="rId10" Type="http://schemas.openxmlformats.org/officeDocument/2006/relationships/image" Target="../media/image72.png"/><Relationship Id="rId32" Type="http://schemas.openxmlformats.org/officeDocument/2006/relationships/image" Target="../media/image96.png"/><Relationship Id="rId13" Type="http://schemas.openxmlformats.org/officeDocument/2006/relationships/image" Target="../media/image76.png"/><Relationship Id="rId35" Type="http://schemas.openxmlformats.org/officeDocument/2006/relationships/image" Target="../media/image98.png"/><Relationship Id="rId12" Type="http://schemas.openxmlformats.org/officeDocument/2006/relationships/image" Target="../media/image77.png"/><Relationship Id="rId34" Type="http://schemas.openxmlformats.org/officeDocument/2006/relationships/image" Target="../media/image102.png"/><Relationship Id="rId15" Type="http://schemas.openxmlformats.org/officeDocument/2006/relationships/image" Target="../media/image75.png"/><Relationship Id="rId37" Type="http://schemas.openxmlformats.org/officeDocument/2006/relationships/image" Target="../media/image99.png"/><Relationship Id="rId14" Type="http://schemas.openxmlformats.org/officeDocument/2006/relationships/image" Target="../media/image70.png"/><Relationship Id="rId36" Type="http://schemas.openxmlformats.org/officeDocument/2006/relationships/image" Target="../media/image104.png"/><Relationship Id="rId17" Type="http://schemas.openxmlformats.org/officeDocument/2006/relationships/image" Target="../media/image81.png"/><Relationship Id="rId39" Type="http://schemas.openxmlformats.org/officeDocument/2006/relationships/image" Target="../media/image105.png"/><Relationship Id="rId16" Type="http://schemas.openxmlformats.org/officeDocument/2006/relationships/image" Target="../media/image74.png"/><Relationship Id="rId38" Type="http://schemas.openxmlformats.org/officeDocument/2006/relationships/image" Target="../media/image108.png"/><Relationship Id="rId19" Type="http://schemas.openxmlformats.org/officeDocument/2006/relationships/image" Target="../media/image82.png"/><Relationship Id="rId18" Type="http://schemas.openxmlformats.org/officeDocument/2006/relationships/image" Target="../media/image8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10.png"/><Relationship Id="rId4" Type="http://schemas.openxmlformats.org/officeDocument/2006/relationships/image" Target="../media/image111.png"/><Relationship Id="rId9" Type="http://schemas.openxmlformats.org/officeDocument/2006/relationships/image" Target="../media/image115.png"/><Relationship Id="rId5" Type="http://schemas.openxmlformats.org/officeDocument/2006/relationships/image" Target="../media/image109.png"/><Relationship Id="rId6" Type="http://schemas.openxmlformats.org/officeDocument/2006/relationships/image" Target="../media/image113.png"/><Relationship Id="rId7" Type="http://schemas.openxmlformats.org/officeDocument/2006/relationships/image" Target="../media/image120.png"/><Relationship Id="rId8" Type="http://schemas.openxmlformats.org/officeDocument/2006/relationships/image" Target="../media/image114.png"/></Relationships>
</file>

<file path=ppt/slides/_rels/slide36.xml.rels><?xml version="1.0" encoding="UTF-8" standalone="yes"?><Relationships xmlns="http://schemas.openxmlformats.org/package/2006/relationships"><Relationship Id="rId20" Type="http://schemas.openxmlformats.org/officeDocument/2006/relationships/image" Target="../media/image143.jpg"/><Relationship Id="rId22" Type="http://schemas.openxmlformats.org/officeDocument/2006/relationships/image" Target="../media/image140.png"/><Relationship Id="rId21" Type="http://schemas.openxmlformats.org/officeDocument/2006/relationships/image" Target="../media/image133.jpg"/><Relationship Id="rId24" Type="http://schemas.openxmlformats.org/officeDocument/2006/relationships/image" Target="../media/image139.png"/><Relationship Id="rId23" Type="http://schemas.openxmlformats.org/officeDocument/2006/relationships/image" Target="../media/image137.png"/><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19.png"/><Relationship Id="rId4" Type="http://schemas.openxmlformats.org/officeDocument/2006/relationships/image" Target="../media/image127.png"/><Relationship Id="rId9" Type="http://schemas.openxmlformats.org/officeDocument/2006/relationships/image" Target="../media/image118.png"/><Relationship Id="rId25" Type="http://schemas.openxmlformats.org/officeDocument/2006/relationships/image" Target="../media/image120.png"/><Relationship Id="rId5" Type="http://schemas.openxmlformats.org/officeDocument/2006/relationships/image" Target="../media/image146.png"/><Relationship Id="rId6" Type="http://schemas.openxmlformats.org/officeDocument/2006/relationships/image" Target="../media/image135.png"/><Relationship Id="rId7" Type="http://schemas.openxmlformats.org/officeDocument/2006/relationships/image" Target="../media/image117.png"/><Relationship Id="rId8" Type="http://schemas.openxmlformats.org/officeDocument/2006/relationships/image" Target="../media/image121.png"/><Relationship Id="rId11" Type="http://schemas.openxmlformats.org/officeDocument/2006/relationships/image" Target="../media/image124.png"/><Relationship Id="rId10" Type="http://schemas.openxmlformats.org/officeDocument/2006/relationships/image" Target="../media/image122.png"/><Relationship Id="rId13" Type="http://schemas.openxmlformats.org/officeDocument/2006/relationships/image" Target="../media/image125.jpg"/><Relationship Id="rId12" Type="http://schemas.openxmlformats.org/officeDocument/2006/relationships/image" Target="../media/image126.jpg"/><Relationship Id="rId15" Type="http://schemas.openxmlformats.org/officeDocument/2006/relationships/image" Target="../media/image132.jpg"/><Relationship Id="rId14" Type="http://schemas.openxmlformats.org/officeDocument/2006/relationships/image" Target="../media/image134.png"/><Relationship Id="rId17" Type="http://schemas.openxmlformats.org/officeDocument/2006/relationships/image" Target="../media/image131.jpg"/><Relationship Id="rId16" Type="http://schemas.openxmlformats.org/officeDocument/2006/relationships/image" Target="../media/image129.jpg"/><Relationship Id="rId19" Type="http://schemas.openxmlformats.org/officeDocument/2006/relationships/image" Target="../media/image136.jpg"/><Relationship Id="rId18" Type="http://schemas.openxmlformats.org/officeDocument/2006/relationships/image" Target="../media/image128.jpg"/></Relationships>
</file>

<file path=ppt/slides/_rels/slide37.xml.rels><?xml version="1.0" encoding="UTF-8" standalone="yes"?><Relationships xmlns="http://schemas.openxmlformats.org/package/2006/relationships"><Relationship Id="rId20" Type="http://schemas.openxmlformats.org/officeDocument/2006/relationships/image" Target="../media/image120.png"/><Relationship Id="rId22" Type="http://schemas.openxmlformats.org/officeDocument/2006/relationships/image" Target="../media/image162.png"/><Relationship Id="rId21" Type="http://schemas.openxmlformats.org/officeDocument/2006/relationships/image" Target="../media/image163.png"/><Relationship Id="rId24" Type="http://schemas.openxmlformats.org/officeDocument/2006/relationships/image" Target="../media/image172.png"/><Relationship Id="rId23" Type="http://schemas.openxmlformats.org/officeDocument/2006/relationships/image" Target="../media/image171.png"/><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44.png"/><Relationship Id="rId4" Type="http://schemas.openxmlformats.org/officeDocument/2006/relationships/image" Target="../media/image142.png"/><Relationship Id="rId9" Type="http://schemas.openxmlformats.org/officeDocument/2006/relationships/image" Target="../media/image147.png"/><Relationship Id="rId26" Type="http://schemas.openxmlformats.org/officeDocument/2006/relationships/image" Target="../media/image169.jpg"/><Relationship Id="rId25" Type="http://schemas.openxmlformats.org/officeDocument/2006/relationships/image" Target="../media/image167.png"/><Relationship Id="rId5" Type="http://schemas.openxmlformats.org/officeDocument/2006/relationships/image" Target="../media/image150.png"/><Relationship Id="rId6" Type="http://schemas.openxmlformats.org/officeDocument/2006/relationships/image" Target="../media/image145.png"/><Relationship Id="rId7" Type="http://schemas.openxmlformats.org/officeDocument/2006/relationships/image" Target="../media/image154.png"/><Relationship Id="rId8" Type="http://schemas.openxmlformats.org/officeDocument/2006/relationships/image" Target="../media/image153.png"/><Relationship Id="rId11" Type="http://schemas.openxmlformats.org/officeDocument/2006/relationships/image" Target="../media/image151.png"/><Relationship Id="rId10" Type="http://schemas.openxmlformats.org/officeDocument/2006/relationships/image" Target="../media/image160.png"/><Relationship Id="rId13" Type="http://schemas.openxmlformats.org/officeDocument/2006/relationships/image" Target="../media/image156.png"/><Relationship Id="rId12" Type="http://schemas.openxmlformats.org/officeDocument/2006/relationships/image" Target="../media/image149.png"/><Relationship Id="rId15" Type="http://schemas.openxmlformats.org/officeDocument/2006/relationships/image" Target="../media/image158.png"/><Relationship Id="rId14" Type="http://schemas.openxmlformats.org/officeDocument/2006/relationships/image" Target="../media/image155.png"/><Relationship Id="rId17" Type="http://schemas.openxmlformats.org/officeDocument/2006/relationships/image" Target="../media/image161.png"/><Relationship Id="rId16" Type="http://schemas.openxmlformats.org/officeDocument/2006/relationships/image" Target="../media/image159.png"/><Relationship Id="rId19" Type="http://schemas.openxmlformats.org/officeDocument/2006/relationships/image" Target="../media/image170.png"/><Relationship Id="rId18" Type="http://schemas.openxmlformats.org/officeDocument/2006/relationships/image" Target="../media/image16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20.png"/><Relationship Id="rId4" Type="http://schemas.openxmlformats.org/officeDocument/2006/relationships/image" Target="../media/image165.png"/><Relationship Id="rId9" Type="http://schemas.openxmlformats.org/officeDocument/2006/relationships/image" Target="../media/image176.png"/><Relationship Id="rId5" Type="http://schemas.openxmlformats.org/officeDocument/2006/relationships/image" Target="../media/image173.png"/><Relationship Id="rId6" Type="http://schemas.openxmlformats.org/officeDocument/2006/relationships/image" Target="../media/image175.png"/><Relationship Id="rId7" Type="http://schemas.openxmlformats.org/officeDocument/2006/relationships/image" Target="../media/image181.png"/><Relationship Id="rId8" Type="http://schemas.openxmlformats.org/officeDocument/2006/relationships/image" Target="../media/image177.png"/><Relationship Id="rId11" Type="http://schemas.openxmlformats.org/officeDocument/2006/relationships/image" Target="../media/image179.png"/><Relationship Id="rId10" Type="http://schemas.openxmlformats.org/officeDocument/2006/relationships/image" Target="../media/image17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2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182.png"/><Relationship Id="rId4" Type="http://schemas.openxmlformats.org/officeDocument/2006/relationships/image" Target="../media/image18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hyperlink" Target="http://www.cbr.ru/ststistic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6" name="Shape 806"/>
        <p:cNvGrpSpPr/>
        <p:nvPr/>
      </p:nvGrpSpPr>
      <p:grpSpPr>
        <a:xfrm>
          <a:off x="0" y="0"/>
          <a:ext cx="0" cy="0"/>
          <a:chOff x="0" y="0"/>
          <a:chExt cx="0" cy="0"/>
        </a:xfrm>
      </p:grpSpPr>
      <p:sp>
        <p:nvSpPr>
          <p:cNvPr id="807" name="Google Shape;807;p1"/>
          <p:cNvSpPr txBox="1"/>
          <p:nvPr>
            <p:ph idx="1" type="subTitle"/>
          </p:nvPr>
        </p:nvSpPr>
        <p:spPr>
          <a:xfrm>
            <a:off x="4976812" y="1660525"/>
            <a:ext cx="5534025" cy="92233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500"/>
              <a:buNone/>
            </a:pPr>
            <a:r>
              <a:rPr b="1" i="0" lang="en-US" sz="1500" u="none">
                <a:solidFill>
                  <a:srgbClr val="1F1F1F"/>
                </a:solidFill>
                <a:latin typeface="Arial"/>
                <a:ea typeface="Arial"/>
                <a:cs typeface="Arial"/>
                <a:sym typeface="Arial"/>
              </a:rPr>
              <a:t>GRADUATE SCHOOL OF BUSINESS AND ENTREPRENEURSHIP</a:t>
            </a:r>
            <a:endParaRPr/>
          </a:p>
          <a:p>
            <a:pPr indent="0" lvl="0" marL="0" rtl="0" algn="l">
              <a:spcBef>
                <a:spcPts val="1000"/>
              </a:spcBef>
              <a:spcAft>
                <a:spcPts val="0"/>
              </a:spcAft>
              <a:buSzPts val="1500"/>
              <a:buNone/>
            </a:pPr>
            <a:r>
              <a:t/>
            </a:r>
            <a:endParaRPr b="1" i="0" sz="1500" u="none">
              <a:solidFill>
                <a:srgbClr val="1F1F1F"/>
              </a:solidFill>
              <a:latin typeface="Arial"/>
              <a:ea typeface="Arial"/>
              <a:cs typeface="Arial"/>
              <a:sym typeface="Arial"/>
            </a:endParaRPr>
          </a:p>
        </p:txBody>
      </p:sp>
      <p:sp>
        <p:nvSpPr>
          <p:cNvPr id="808" name="Google Shape;808;p1"/>
          <p:cNvSpPr txBox="1"/>
          <p:nvPr/>
        </p:nvSpPr>
        <p:spPr>
          <a:xfrm>
            <a:off x="2844800" y="1511300"/>
            <a:ext cx="8223250" cy="53546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Century Gothic"/>
              <a:buNone/>
            </a:pPr>
            <a:r>
              <a:t/>
            </a:r>
            <a:endParaRPr b="1" i="1" sz="2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2800"/>
              <a:buFont typeface="Century Gothic"/>
              <a:buNone/>
            </a:pPr>
            <a:r>
              <a:t/>
            </a:r>
            <a:endParaRPr b="1" i="1" sz="2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2800"/>
              <a:buFont typeface="Century Gothic"/>
              <a:buNone/>
            </a:pPr>
            <a:r>
              <a:t/>
            </a:r>
            <a:endParaRPr b="1" i="1" sz="2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2800"/>
              <a:buFont typeface="Century Gothic"/>
              <a:buNone/>
            </a:pPr>
            <a:r>
              <a:t/>
            </a:r>
            <a:endParaRPr b="1" i="0" sz="2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2800"/>
              <a:buFont typeface="Arial"/>
              <a:buNone/>
            </a:pPr>
            <a:r>
              <a:rPr b="1" i="0" lang="en-US" sz="2800" u="none">
                <a:solidFill>
                  <a:srgbClr val="1F1F1F"/>
                </a:solidFill>
                <a:latin typeface="Arial"/>
                <a:ea typeface="Arial"/>
                <a:cs typeface="Arial"/>
                <a:sym typeface="Arial"/>
              </a:rPr>
              <a:t>INTERNATIONAL BUSINESS</a:t>
            </a:r>
            <a:endParaRPr/>
          </a:p>
          <a:p>
            <a:pPr indent="0" lvl="0" marL="0" marR="0" rtl="0" algn="ctr">
              <a:lnSpc>
                <a:spcPct val="100000"/>
              </a:lnSpc>
              <a:spcBef>
                <a:spcPts val="0"/>
              </a:spcBef>
              <a:spcAft>
                <a:spcPts val="0"/>
              </a:spcAft>
              <a:buClr>
                <a:schemeClr val="dk1"/>
              </a:buClr>
              <a:buSzPts val="2800"/>
              <a:buFont typeface="Century Gothic"/>
              <a:buNone/>
            </a:pPr>
            <a:r>
              <a:t/>
            </a:r>
            <a:endParaRPr b="1" i="0" sz="2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2800"/>
              <a:buFont typeface="Arial"/>
              <a:buNone/>
            </a:pPr>
            <a:r>
              <a:rPr b="1" i="0" lang="en-US" sz="2800" u="none">
                <a:solidFill>
                  <a:srgbClr val="1F1F1F"/>
                </a:solidFill>
                <a:latin typeface="Arial"/>
                <a:ea typeface="Arial"/>
                <a:cs typeface="Arial"/>
                <a:sym typeface="Arial"/>
              </a:rPr>
              <a:t>WEEK 11   - INTERNATIONAL CURRENCY-CREDIT AND FINANCIAL RELATIONS</a:t>
            </a:r>
            <a:endParaRPr/>
          </a:p>
          <a:p>
            <a:pPr indent="0" lvl="0" marL="0" marR="0" rtl="0" algn="ctr">
              <a:lnSpc>
                <a:spcPct val="100000"/>
              </a:lnSpc>
              <a:spcBef>
                <a:spcPts val="0"/>
              </a:spcBef>
              <a:spcAft>
                <a:spcPts val="0"/>
              </a:spcAft>
              <a:buClr>
                <a:srgbClr val="1F1F1F"/>
              </a:buClr>
              <a:buSzPts val="2800"/>
              <a:buFont typeface="Arial"/>
              <a:buNone/>
            </a:pPr>
            <a:r>
              <a:rPr b="1" i="0" lang="en-US" sz="2800" u="none">
                <a:solidFill>
                  <a:srgbClr val="1F1F1F"/>
                </a:solidFill>
                <a:latin typeface="Arial"/>
                <a:ea typeface="Arial"/>
                <a:cs typeface="Arial"/>
                <a:sym typeface="Arial"/>
              </a:rPr>
              <a:t> </a:t>
            </a:r>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1800"/>
              <a:buFont typeface="Arial"/>
              <a:buNone/>
            </a:pPr>
            <a:r>
              <a:rPr b="1" i="0" lang="en-US" sz="1800" u="none">
                <a:solidFill>
                  <a:srgbClr val="1F1F1F"/>
                </a:solidFill>
                <a:latin typeface="Arial"/>
                <a:ea typeface="Arial"/>
                <a:cs typeface="Arial"/>
                <a:sym typeface="Arial"/>
              </a:rPr>
              <a:t>2022 </a:t>
            </a:r>
            <a:endParaRPr/>
          </a:p>
        </p:txBody>
      </p:sp>
      <p:sp>
        <p:nvSpPr>
          <p:cNvPr id="809" name="Google Shape;809;p1"/>
          <p:cNvSpPr txBox="1"/>
          <p:nvPr/>
        </p:nvSpPr>
        <p:spPr>
          <a:xfrm>
            <a:off x="474662" y="357187"/>
            <a:ext cx="5305425"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F1F1F"/>
              </a:buClr>
              <a:buSzPts val="2400"/>
              <a:buFont typeface="Arial"/>
              <a:buNone/>
            </a:pPr>
            <a:r>
              <a:rPr b="1" i="0" lang="en-US" sz="2400" u="none">
                <a:solidFill>
                  <a:srgbClr val="1F1F1F"/>
                </a:solidFill>
                <a:latin typeface="Arial"/>
                <a:ea typeface="Arial"/>
                <a:cs typeface="Arial"/>
                <a:sym typeface="Arial"/>
              </a:rPr>
              <a:t>HANDONG UNITWIN FELLOWSHIP</a:t>
            </a:r>
            <a:endParaRPr/>
          </a:p>
        </p:txBody>
      </p:sp>
      <p:pic>
        <p:nvPicPr>
          <p:cNvPr id="810" name="Google Shape;810;p1"/>
          <p:cNvPicPr preferRelativeResize="0"/>
          <p:nvPr/>
        </p:nvPicPr>
        <p:blipFill rotWithShape="1">
          <a:blip r:embed="rId3">
            <a:alphaModFix/>
          </a:blip>
          <a:srcRect b="0" l="0" r="0" t="0"/>
          <a:stretch/>
        </p:blipFill>
        <p:spPr>
          <a:xfrm>
            <a:off x="355600" y="3452812"/>
            <a:ext cx="1981200" cy="2046287"/>
          </a:xfrm>
          <a:prstGeom prst="rect">
            <a:avLst/>
          </a:prstGeom>
          <a:noFill/>
          <a:ln>
            <a:noFill/>
          </a:ln>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4" name="Shape 814"/>
        <p:cNvGrpSpPr/>
        <p:nvPr/>
      </p:nvGrpSpPr>
      <p:grpSpPr>
        <a:xfrm>
          <a:off x="0" y="0"/>
          <a:ext cx="0" cy="0"/>
          <a:chOff x="0" y="0"/>
          <a:chExt cx="0" cy="0"/>
        </a:xfrm>
      </p:grpSpPr>
      <p:sp>
        <p:nvSpPr>
          <p:cNvPr id="815" name="Google Shape;815;p2"/>
          <p:cNvSpPr txBox="1"/>
          <p:nvPr>
            <p:ph idx="1" type="subTitle"/>
          </p:nvPr>
        </p:nvSpPr>
        <p:spPr>
          <a:xfrm>
            <a:off x="4976812" y="1660525"/>
            <a:ext cx="6489700" cy="92233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rPr b="1" i="0" lang="en-US" sz="2400" u="none">
                <a:solidFill>
                  <a:srgbClr val="1F1F1F"/>
                </a:solidFill>
                <a:latin typeface="Arial"/>
                <a:ea typeface="Arial"/>
                <a:cs typeface="Arial"/>
                <a:sym typeface="Arial"/>
              </a:rPr>
              <a:t>Бизнес ва тадбиркорлик олий мактаби </a:t>
            </a:r>
            <a:endParaRPr/>
          </a:p>
          <a:p>
            <a:pPr indent="0" lvl="0" marL="0" rtl="0" algn="l">
              <a:spcBef>
                <a:spcPts val="1000"/>
              </a:spcBef>
              <a:spcAft>
                <a:spcPts val="0"/>
              </a:spcAft>
              <a:buSzPts val="2400"/>
              <a:buNone/>
            </a:pPr>
            <a:r>
              <a:t/>
            </a:r>
            <a:endParaRPr b="1" i="0" sz="2400" u="none">
              <a:solidFill>
                <a:srgbClr val="1F1F1F"/>
              </a:solidFill>
              <a:latin typeface="Arial"/>
              <a:ea typeface="Arial"/>
              <a:cs typeface="Arial"/>
              <a:sym typeface="Arial"/>
            </a:endParaRPr>
          </a:p>
        </p:txBody>
      </p:sp>
      <p:sp>
        <p:nvSpPr>
          <p:cNvPr id="816" name="Google Shape;816;p2"/>
          <p:cNvSpPr txBox="1"/>
          <p:nvPr/>
        </p:nvSpPr>
        <p:spPr>
          <a:xfrm>
            <a:off x="3959225" y="2582862"/>
            <a:ext cx="7507287" cy="4154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Century Gothic"/>
              <a:buNone/>
            </a:pPr>
            <a:r>
              <a:t/>
            </a:r>
            <a:endParaRPr b="1" i="1" sz="1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1" sz="1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1" sz="1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2400"/>
              <a:buFont typeface="Arial"/>
              <a:buNone/>
            </a:pPr>
            <a:r>
              <a:rPr b="1" i="0" lang="en-US" sz="2400" u="none">
                <a:solidFill>
                  <a:srgbClr val="1F1F1F"/>
                </a:solidFill>
                <a:latin typeface="Arial"/>
                <a:ea typeface="Arial"/>
                <a:cs typeface="Arial"/>
                <a:sym typeface="Arial"/>
              </a:rPr>
              <a:t>ХАЛҚАРО БИЗНЕС </a:t>
            </a:r>
            <a:endParaRPr/>
          </a:p>
          <a:p>
            <a:pPr indent="0" lvl="0" marL="0" marR="0" rtl="0" algn="ctr">
              <a:lnSpc>
                <a:spcPct val="100000"/>
              </a:lnSpc>
              <a:spcBef>
                <a:spcPts val="0"/>
              </a:spcBef>
              <a:spcAft>
                <a:spcPts val="0"/>
              </a:spcAft>
              <a:buClr>
                <a:schemeClr val="dk1"/>
              </a:buClr>
              <a:buSzPts val="2400"/>
              <a:buFont typeface="Century Gothic"/>
              <a:buNone/>
            </a:pPr>
            <a:r>
              <a:t/>
            </a:r>
            <a:endParaRPr b="1" i="0" sz="24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2400"/>
              <a:buFont typeface="Arial"/>
              <a:buNone/>
            </a:pPr>
            <a:r>
              <a:rPr b="1" i="0" lang="en-US" sz="2400" u="none">
                <a:solidFill>
                  <a:srgbClr val="1F1F1F"/>
                </a:solidFill>
                <a:latin typeface="Arial"/>
                <a:ea typeface="Arial"/>
                <a:cs typeface="Arial"/>
                <a:sym typeface="Arial"/>
              </a:rPr>
              <a:t>11  МАВЗУ - ХАЛҚАРО ВАЛЮТА-КРЕДИТ ВА МОЛИЯ МУНОСАБАТЛАРИ</a:t>
            </a:r>
            <a:endParaRPr/>
          </a:p>
          <a:p>
            <a:pPr indent="0" lvl="0" marL="0" marR="0" rtl="0" algn="ctr">
              <a:lnSpc>
                <a:spcPct val="100000"/>
              </a:lnSpc>
              <a:spcBef>
                <a:spcPts val="0"/>
              </a:spcBef>
              <a:spcAft>
                <a:spcPts val="0"/>
              </a:spcAft>
              <a:buClr>
                <a:schemeClr val="dk1"/>
              </a:buClr>
              <a:buSzPts val="2400"/>
              <a:buFont typeface="Century Gothic"/>
              <a:buNone/>
            </a:pPr>
            <a:r>
              <a:t/>
            </a:r>
            <a:endParaRPr b="1" i="0" sz="24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Century Gothic"/>
              <a:buNone/>
            </a:pPr>
            <a:r>
              <a:t/>
            </a:r>
            <a:endParaRPr b="1" i="0" sz="1800" u="none">
              <a:solidFill>
                <a:srgbClr val="1F1F1F"/>
              </a:solidFill>
              <a:latin typeface="Arial"/>
              <a:ea typeface="Arial"/>
              <a:cs typeface="Arial"/>
              <a:sym typeface="Arial"/>
            </a:endParaRPr>
          </a:p>
          <a:p>
            <a:pPr indent="0" lvl="0" marL="0" marR="0" rtl="0" algn="ctr">
              <a:lnSpc>
                <a:spcPct val="100000"/>
              </a:lnSpc>
              <a:spcBef>
                <a:spcPts val="0"/>
              </a:spcBef>
              <a:spcAft>
                <a:spcPts val="0"/>
              </a:spcAft>
              <a:buClr>
                <a:srgbClr val="1F1F1F"/>
              </a:buClr>
              <a:buSzPts val="1800"/>
              <a:buFont typeface="Arial"/>
              <a:buNone/>
            </a:pPr>
            <a:r>
              <a:rPr b="1" i="0" lang="en-US" sz="1800" u="none">
                <a:solidFill>
                  <a:srgbClr val="1F1F1F"/>
                </a:solidFill>
                <a:latin typeface="Arial"/>
                <a:ea typeface="Arial"/>
                <a:cs typeface="Arial"/>
                <a:sym typeface="Arial"/>
              </a:rPr>
              <a:t> 2022 </a:t>
            </a:r>
            <a:endParaRPr/>
          </a:p>
        </p:txBody>
      </p:sp>
      <p:sp>
        <p:nvSpPr>
          <p:cNvPr id="817" name="Google Shape;817;p2"/>
          <p:cNvSpPr txBox="1"/>
          <p:nvPr/>
        </p:nvSpPr>
        <p:spPr>
          <a:xfrm>
            <a:off x="906462" y="438150"/>
            <a:ext cx="5305425"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F1F1F"/>
              </a:buClr>
              <a:buSzPts val="2400"/>
              <a:buFont typeface="Arial"/>
              <a:buNone/>
            </a:pPr>
            <a:r>
              <a:rPr b="1" i="0" lang="en-US" sz="2400" u="none">
                <a:solidFill>
                  <a:srgbClr val="1F1F1F"/>
                </a:solidFill>
                <a:latin typeface="Arial"/>
                <a:ea typeface="Arial"/>
                <a:cs typeface="Arial"/>
                <a:sym typeface="Arial"/>
              </a:rPr>
              <a:t>HANDONG UNITWIN FELLOWSHIP</a:t>
            </a:r>
            <a:endParaRPr/>
          </a:p>
        </p:txBody>
      </p:sp>
      <p:pic>
        <p:nvPicPr>
          <p:cNvPr id="818" name="Google Shape;818;p2"/>
          <p:cNvPicPr preferRelativeResize="0"/>
          <p:nvPr/>
        </p:nvPicPr>
        <p:blipFill rotWithShape="1">
          <a:blip r:embed="rId3">
            <a:alphaModFix/>
          </a:blip>
          <a:srcRect b="0" l="0" r="0" t="0"/>
          <a:stretch/>
        </p:blipFill>
        <p:spPr>
          <a:xfrm>
            <a:off x="1774825" y="3357562"/>
            <a:ext cx="1981200" cy="2046287"/>
          </a:xfrm>
          <a:prstGeom prst="rect">
            <a:avLst/>
          </a:prstGeom>
          <a:noFill/>
          <a:ln>
            <a:noFill/>
          </a:ln>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2" name="Shape 822"/>
        <p:cNvGrpSpPr/>
        <p:nvPr/>
      </p:nvGrpSpPr>
      <p:grpSpPr>
        <a:xfrm>
          <a:off x="0" y="0"/>
          <a:ext cx="0" cy="0"/>
          <a:chOff x="0" y="0"/>
          <a:chExt cx="0" cy="0"/>
        </a:xfrm>
      </p:grpSpPr>
      <p:sp>
        <p:nvSpPr>
          <p:cNvPr id="823" name="Google Shape;823;p3"/>
          <p:cNvSpPr txBox="1"/>
          <p:nvPr/>
        </p:nvSpPr>
        <p:spPr>
          <a:xfrm>
            <a:off x="788987" y="1398587"/>
            <a:ext cx="10829925" cy="4708525"/>
          </a:xfrm>
          <a:prstGeom prst="rect">
            <a:avLst/>
          </a:prstGeom>
          <a:gradFill>
            <a:gsLst>
              <a:gs pos="0">
                <a:srgbClr val="B14D3E"/>
              </a:gs>
              <a:gs pos="100000">
                <a:srgbClr val="9A2D0F"/>
              </a:gs>
            </a:gsLst>
            <a:lin ang="5400000" scaled="0"/>
          </a:gradFill>
          <a:ln>
            <a:noFill/>
          </a:ln>
          <a:effectLst>
            <a:outerShdw blurRad="63500" dir="5400000" dist="38100">
              <a:srgbClr val="000000">
                <a:alpha val="59607"/>
              </a:srgbClr>
            </a:outerShdw>
          </a:effectLst>
        </p:spPr>
        <p:txBody>
          <a:bodyPr anchorCtr="0" anchor="t" bIns="34275" lIns="68575" spcFirstLastPara="1" rIns="68575" wrap="square" tIns="34275">
            <a:noAutofit/>
          </a:bodyPr>
          <a:lstStyle/>
          <a:p>
            <a:pPr indent="0" lvl="0" marL="0" marR="0" rtl="0" algn="ctr">
              <a:lnSpc>
                <a:spcPct val="80000"/>
              </a:lnSpc>
              <a:spcBef>
                <a:spcPts val="0"/>
              </a:spcBef>
              <a:spcAft>
                <a:spcPts val="0"/>
              </a:spcAft>
              <a:buClr>
                <a:schemeClr val="lt1"/>
              </a:buClr>
              <a:buSzPts val="3200"/>
              <a:buFont typeface="Times New Roman"/>
              <a:buNone/>
            </a:pPr>
            <a:r>
              <a:rPr b="1" i="0" lang="en-US" sz="3200" u="none">
                <a:solidFill>
                  <a:schemeClr val="lt1"/>
                </a:solidFill>
                <a:latin typeface="Times New Roman"/>
                <a:ea typeface="Times New Roman"/>
                <a:cs typeface="Times New Roman"/>
                <a:sym typeface="Times New Roman"/>
              </a:rPr>
              <a:t>Режа:</a:t>
            </a:r>
            <a:endParaRPr/>
          </a:p>
          <a:p>
            <a:pPr indent="-203200" lvl="0" marL="0" marR="0" rtl="0" algn="l">
              <a:lnSpc>
                <a:spcPct val="90000"/>
              </a:lnSpc>
              <a:spcBef>
                <a:spcPts val="1000"/>
              </a:spcBef>
              <a:spcAft>
                <a:spcPts val="0"/>
              </a:spcAft>
              <a:buClr>
                <a:srgbClr val="FFFFFF"/>
              </a:buClr>
              <a:buSzPts val="3200"/>
              <a:buFont typeface="Century Gothic"/>
              <a:buAutoNum type="arabicPeriod"/>
            </a:pPr>
            <a:r>
              <a:rPr b="1" i="0" lang="en-US" sz="3200" u="none">
                <a:solidFill>
                  <a:srgbClr val="FFFFFF"/>
                </a:solidFill>
                <a:latin typeface="Times New Roman"/>
                <a:ea typeface="Times New Roman"/>
                <a:cs typeface="Times New Roman"/>
                <a:sym typeface="Times New Roman"/>
              </a:rPr>
              <a:t>Валюта муносабатлари тушунчаси ва валюта тизими</a:t>
            </a:r>
            <a:endParaRPr/>
          </a:p>
          <a:p>
            <a:pPr indent="-203200" lvl="0" marL="0" marR="0" rtl="0" algn="l">
              <a:lnSpc>
                <a:spcPct val="90000"/>
              </a:lnSpc>
              <a:spcBef>
                <a:spcPts val="1000"/>
              </a:spcBef>
              <a:spcAft>
                <a:spcPts val="0"/>
              </a:spcAft>
              <a:buClr>
                <a:srgbClr val="FFFFFF"/>
              </a:buClr>
              <a:buSzPts val="3200"/>
              <a:buFont typeface="Century Gothic"/>
              <a:buAutoNum type="arabicPeriod"/>
            </a:pPr>
            <a:r>
              <a:rPr b="1" i="0" lang="en-US" sz="3200" u="none">
                <a:solidFill>
                  <a:srgbClr val="FFFFFF"/>
                </a:solidFill>
                <a:latin typeface="Times New Roman"/>
                <a:ea typeface="Times New Roman"/>
                <a:cs typeface="Times New Roman"/>
                <a:sym typeface="Times New Roman"/>
              </a:rPr>
              <a:t>Халқаро валюта тизими ва унинг элементлари</a:t>
            </a:r>
            <a:endParaRPr/>
          </a:p>
          <a:p>
            <a:pPr indent="-203200" lvl="0" marL="0" marR="0" rtl="0" algn="l">
              <a:lnSpc>
                <a:spcPct val="90000"/>
              </a:lnSpc>
              <a:spcBef>
                <a:spcPts val="1000"/>
              </a:spcBef>
              <a:spcAft>
                <a:spcPts val="0"/>
              </a:spcAft>
              <a:buClr>
                <a:srgbClr val="FFFFFF"/>
              </a:buClr>
              <a:buSzPts val="3200"/>
              <a:buFont typeface="Century Gothic"/>
              <a:buAutoNum type="arabicPeriod"/>
            </a:pPr>
            <a:r>
              <a:rPr b="1" i="0" lang="en-US" sz="3200" u="none">
                <a:solidFill>
                  <a:srgbClr val="FFFFFF"/>
                </a:solidFill>
                <a:latin typeface="Times New Roman"/>
                <a:ea typeface="Times New Roman"/>
                <a:cs typeface="Times New Roman"/>
                <a:sym typeface="Times New Roman"/>
              </a:rPr>
              <a:t>Халқаро валюта-кредит ва молия бозорлари</a:t>
            </a:r>
            <a:endParaRPr/>
          </a:p>
          <a:p>
            <a:pPr indent="-203200" lvl="0" marL="0" marR="0" rtl="0" algn="l">
              <a:lnSpc>
                <a:spcPct val="90000"/>
              </a:lnSpc>
              <a:spcBef>
                <a:spcPts val="1000"/>
              </a:spcBef>
              <a:spcAft>
                <a:spcPts val="0"/>
              </a:spcAft>
              <a:buClr>
                <a:srgbClr val="FFFFFF"/>
              </a:buClr>
              <a:buSzPts val="3200"/>
              <a:buFont typeface="Century Gothic"/>
              <a:buAutoNum type="arabicPeriod"/>
            </a:pPr>
            <a:r>
              <a:rPr b="1" i="0" lang="en-US" sz="3200" u="none">
                <a:solidFill>
                  <a:srgbClr val="FFFFFF"/>
                </a:solidFill>
                <a:latin typeface="Times New Roman"/>
                <a:ea typeface="Times New Roman"/>
                <a:cs typeface="Times New Roman"/>
                <a:sym typeface="Times New Roman"/>
              </a:rPr>
              <a:t>Тўлов баланси ва олтин-валюта захиралари </a:t>
            </a:r>
            <a:endParaRP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4"/>
          <p:cNvSpPr txBox="1"/>
          <p:nvPr>
            <p:ph idx="1" type="body"/>
          </p:nvPr>
        </p:nvSpPr>
        <p:spPr>
          <a:xfrm>
            <a:off x="752475" y="1466850"/>
            <a:ext cx="5784850" cy="435133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400"/>
              <a:buFont typeface="Noto Sans Symbols"/>
              <a:buNone/>
            </a:pPr>
            <a:r>
              <a:rPr b="1" i="0" lang="en-US" sz="2400" u="none" cap="none" strike="noStrike">
                <a:solidFill>
                  <a:srgbClr val="FF0000"/>
                </a:solidFill>
                <a:latin typeface="Times New Roman"/>
                <a:ea typeface="Times New Roman"/>
                <a:cs typeface="Times New Roman"/>
                <a:sym typeface="Times New Roman"/>
              </a:rPr>
              <a:t>Валюта</a:t>
            </a:r>
            <a:r>
              <a:rPr b="0" i="0" lang="en-US" sz="2400" u="none" cap="none" strike="noStrike">
                <a:solidFill>
                  <a:srgbClr val="404040"/>
                </a:solidFill>
                <a:latin typeface="Times New Roman"/>
                <a:ea typeface="Times New Roman"/>
                <a:cs typeface="Times New Roman"/>
                <a:sym typeface="Times New Roman"/>
              </a:rPr>
              <a:t> –жаҳон бозорида, мамлакатлар ўртасида пулнинг вазифаларини бажарувчи миллий пул бирликлари. </a:t>
            </a:r>
            <a:endParaRPr/>
          </a:p>
          <a:p>
            <a:pPr indent="0" lvl="0" marL="0" marR="0" rtl="0" algn="ctr">
              <a:lnSpc>
                <a:spcPct val="100000"/>
              </a:lnSpc>
              <a:spcBef>
                <a:spcPts val="1000"/>
              </a:spcBef>
              <a:spcAft>
                <a:spcPts val="0"/>
              </a:spcAft>
              <a:buClr>
                <a:schemeClr val="accent1"/>
              </a:buClr>
              <a:buSzPts val="2400"/>
              <a:buFont typeface="Noto Sans Symbols"/>
              <a:buNone/>
            </a:pPr>
            <a:r>
              <a:rPr b="0" i="0" lang="en-US" sz="2400" u="none" cap="none" strike="noStrike">
                <a:solidFill>
                  <a:srgbClr val="404040"/>
                </a:solidFill>
                <a:latin typeface="Times New Roman"/>
                <a:ea typeface="Times New Roman"/>
                <a:cs typeface="Times New Roman"/>
                <a:sym typeface="Times New Roman"/>
              </a:rPr>
              <a:t>Муайян бир мамлакатнинг </a:t>
            </a:r>
            <a:r>
              <a:rPr b="1" i="0" lang="en-US" sz="2400" u="none" cap="none" strike="noStrike">
                <a:solidFill>
                  <a:srgbClr val="FF0000"/>
                </a:solidFill>
                <a:latin typeface="Times New Roman"/>
                <a:ea typeface="Times New Roman"/>
                <a:cs typeface="Times New Roman"/>
                <a:sym typeface="Times New Roman"/>
              </a:rPr>
              <a:t>миллий пули </a:t>
            </a:r>
            <a:r>
              <a:rPr b="0" i="0" lang="en-US" sz="2400" u="none" cap="none" strike="noStrike">
                <a:solidFill>
                  <a:srgbClr val="404040"/>
                </a:solidFill>
                <a:latin typeface="Times New Roman"/>
                <a:ea typeface="Times New Roman"/>
                <a:cs typeface="Times New Roman"/>
                <a:sym typeface="Times New Roman"/>
              </a:rPr>
              <a:t>– унинг </a:t>
            </a:r>
            <a:r>
              <a:rPr b="1" i="0" lang="en-US" sz="2400" u="none" cap="none" strike="noStrike">
                <a:solidFill>
                  <a:srgbClr val="FF0000"/>
                </a:solidFill>
                <a:latin typeface="Times New Roman"/>
                <a:ea typeface="Times New Roman"/>
                <a:cs typeface="Times New Roman"/>
                <a:sym typeface="Times New Roman"/>
              </a:rPr>
              <a:t>миллий валютаси</a:t>
            </a:r>
            <a:r>
              <a:rPr b="1" i="0" lang="en-US" sz="2400" u="none" cap="none" strike="noStrike">
                <a:solidFill>
                  <a:srgbClr val="404040"/>
                </a:solidFill>
                <a:latin typeface="Times New Roman"/>
                <a:ea typeface="Times New Roman"/>
                <a:cs typeface="Times New Roman"/>
                <a:sym typeface="Times New Roman"/>
              </a:rPr>
              <a:t> </a:t>
            </a:r>
            <a:r>
              <a:rPr b="0" i="0" lang="en-US" sz="2400" u="none" cap="none" strike="noStrike">
                <a:solidFill>
                  <a:srgbClr val="404040"/>
                </a:solidFill>
                <a:latin typeface="Times New Roman"/>
                <a:ea typeface="Times New Roman"/>
                <a:cs typeface="Times New Roman"/>
                <a:sym typeface="Times New Roman"/>
              </a:rPr>
              <a:t>бўлади. Шу мамлакат учун бошқа мамлакатларнинг миллий пул бирликлари </a:t>
            </a:r>
            <a:r>
              <a:rPr b="1" i="0" lang="en-US" sz="2400" u="none" cap="none" strike="noStrike">
                <a:solidFill>
                  <a:srgbClr val="FF0000"/>
                </a:solidFill>
                <a:latin typeface="Times New Roman"/>
                <a:ea typeface="Times New Roman"/>
                <a:cs typeface="Times New Roman"/>
                <a:sym typeface="Times New Roman"/>
              </a:rPr>
              <a:t>хорижий валюта</a:t>
            </a:r>
            <a:r>
              <a:rPr b="1" i="0" lang="en-US" sz="2400" u="none" cap="none" strike="noStrike">
                <a:solidFill>
                  <a:srgbClr val="404040"/>
                </a:solidFill>
                <a:latin typeface="Times New Roman"/>
                <a:ea typeface="Times New Roman"/>
                <a:cs typeface="Times New Roman"/>
                <a:sym typeface="Times New Roman"/>
              </a:rPr>
              <a:t> </a:t>
            </a:r>
            <a:r>
              <a:rPr b="0" i="0" lang="en-US" sz="2400" u="none" cap="none" strike="noStrike">
                <a:solidFill>
                  <a:srgbClr val="404040"/>
                </a:solidFill>
                <a:latin typeface="Times New Roman"/>
                <a:ea typeface="Times New Roman"/>
                <a:cs typeface="Times New Roman"/>
                <a:sym typeface="Times New Roman"/>
              </a:rPr>
              <a:t>ҳисобланади </a:t>
            </a:r>
            <a:endParaRPr/>
          </a:p>
        </p:txBody>
      </p:sp>
      <p:pic>
        <p:nvPicPr>
          <p:cNvPr id="829" name="Google Shape;829;p4"/>
          <p:cNvPicPr preferRelativeResize="0"/>
          <p:nvPr/>
        </p:nvPicPr>
        <p:blipFill rotWithShape="1">
          <a:blip r:embed="rId3">
            <a:alphaModFix/>
          </a:blip>
          <a:srcRect b="0" l="0" r="0" t="0"/>
          <a:stretch/>
        </p:blipFill>
        <p:spPr>
          <a:xfrm>
            <a:off x="7615237" y="1019175"/>
            <a:ext cx="2619375" cy="1743075"/>
          </a:xfrm>
          <a:prstGeom prst="rect">
            <a:avLst/>
          </a:prstGeom>
          <a:noFill/>
          <a:ln>
            <a:noFill/>
          </a:ln>
        </p:spPr>
      </p:pic>
      <p:pic>
        <p:nvPicPr>
          <p:cNvPr id="830" name="Google Shape;830;p4"/>
          <p:cNvPicPr preferRelativeResize="0"/>
          <p:nvPr/>
        </p:nvPicPr>
        <p:blipFill rotWithShape="1">
          <a:blip r:embed="rId4">
            <a:alphaModFix/>
          </a:blip>
          <a:srcRect b="0" l="0" r="0" t="0"/>
          <a:stretch/>
        </p:blipFill>
        <p:spPr>
          <a:xfrm>
            <a:off x="7615237" y="3549650"/>
            <a:ext cx="2619375" cy="2090737"/>
          </a:xfrm>
          <a:prstGeom prst="rect">
            <a:avLst/>
          </a:prstGeom>
          <a:noFill/>
          <a:ln>
            <a:noFill/>
          </a:ln>
        </p:spPr>
      </p:pic>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4" name="Shape 834"/>
        <p:cNvGrpSpPr/>
        <p:nvPr/>
      </p:nvGrpSpPr>
      <p:grpSpPr>
        <a:xfrm>
          <a:off x="0" y="0"/>
          <a:ext cx="0" cy="0"/>
          <a:chOff x="0" y="0"/>
          <a:chExt cx="0" cy="0"/>
        </a:xfrm>
      </p:grpSpPr>
      <p:sp>
        <p:nvSpPr>
          <p:cNvPr id="835" name="Google Shape;835;p5"/>
          <p:cNvSpPr txBox="1"/>
          <p:nvPr>
            <p:ph idx="1" type="body"/>
          </p:nvPr>
        </p:nvSpPr>
        <p:spPr>
          <a:xfrm>
            <a:off x="428625" y="377825"/>
            <a:ext cx="7024687" cy="635793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3200"/>
              <a:buFont typeface="Noto Sans Symbols"/>
              <a:buNone/>
            </a:pPr>
            <a:r>
              <a:rPr b="1" i="0" lang="en-US" sz="3200" u="none" cap="none" strike="noStrike">
                <a:solidFill>
                  <a:srgbClr val="FF0000"/>
                </a:solidFill>
                <a:latin typeface="Times New Roman"/>
                <a:ea typeface="Times New Roman"/>
                <a:cs typeface="Times New Roman"/>
                <a:sym typeface="Times New Roman"/>
              </a:rPr>
              <a:t>Валюта курси</a:t>
            </a:r>
            <a:r>
              <a:rPr b="1" i="0" lang="en-US" sz="3200" u="none" cap="none" strike="noStrike">
                <a:solidFill>
                  <a:srgbClr val="404040"/>
                </a:solidFill>
                <a:latin typeface="Times New Roman"/>
                <a:ea typeface="Times New Roman"/>
                <a:cs typeface="Times New Roman"/>
                <a:sym typeface="Times New Roman"/>
              </a:rPr>
              <a:t> </a:t>
            </a:r>
            <a:r>
              <a:rPr b="0" i="0" lang="en-US" sz="3200" u="none" cap="none" strike="noStrike">
                <a:solidFill>
                  <a:srgbClr val="404040"/>
                </a:solidFill>
                <a:latin typeface="Times New Roman"/>
                <a:ea typeface="Times New Roman"/>
                <a:cs typeface="Times New Roman"/>
                <a:sym typeface="Times New Roman"/>
              </a:rPr>
              <a:t>- бир мамлакат пул бирлигининг бошқа мамлакат пул бирлигидаги баҳоси</a:t>
            </a:r>
            <a:endParaRPr/>
          </a:p>
          <a:p>
            <a:pPr indent="0" lvl="0" marL="0" marR="0" rtl="0" algn="ctr">
              <a:lnSpc>
                <a:spcPct val="100000"/>
              </a:lnSpc>
              <a:spcBef>
                <a:spcPts val="1000"/>
              </a:spcBef>
              <a:spcAft>
                <a:spcPts val="0"/>
              </a:spcAft>
              <a:buClr>
                <a:schemeClr val="accent1"/>
              </a:buClr>
              <a:buSzPts val="3200"/>
              <a:buFont typeface="Noto Sans Symbols"/>
              <a:buNone/>
            </a:pPr>
            <a:r>
              <a:rPr b="0" i="0" lang="en-US" sz="3200" u="none" cap="none" strike="noStrike">
                <a:solidFill>
                  <a:srgbClr val="404040"/>
                </a:solidFill>
                <a:latin typeface="Times New Roman"/>
                <a:ea typeface="Times New Roman"/>
                <a:cs typeface="Times New Roman"/>
                <a:sym typeface="Times New Roman"/>
              </a:rPr>
              <a:t>Агар миллий валютанинг курси аниқланаётганда бир (базавий) бирлик сифатида миллий валютанинг ўзи олинса, бу </a:t>
            </a:r>
            <a:r>
              <a:rPr b="1" i="0" lang="en-US" sz="3200" u="none" cap="none" strike="noStrike">
                <a:solidFill>
                  <a:srgbClr val="FF0000"/>
                </a:solidFill>
                <a:latin typeface="Times New Roman"/>
                <a:ea typeface="Times New Roman"/>
                <a:cs typeface="Times New Roman"/>
                <a:sym typeface="Times New Roman"/>
              </a:rPr>
              <a:t>эгри котировка</a:t>
            </a:r>
            <a:r>
              <a:rPr b="0" i="0" lang="en-US" sz="3200" u="none" cap="none" strike="noStrike">
                <a:solidFill>
                  <a:srgbClr val="FF0000"/>
                </a:solidFill>
                <a:latin typeface="Times New Roman"/>
                <a:ea typeface="Times New Roman"/>
                <a:cs typeface="Times New Roman"/>
                <a:sym typeface="Times New Roman"/>
              </a:rPr>
              <a:t> </a:t>
            </a:r>
            <a:r>
              <a:rPr b="0" i="0" lang="en-US" sz="3200" u="none" cap="none" strike="noStrike">
                <a:solidFill>
                  <a:srgbClr val="404040"/>
                </a:solidFill>
                <a:latin typeface="Times New Roman"/>
                <a:ea typeface="Times New Roman"/>
                <a:cs typeface="Times New Roman"/>
                <a:sym typeface="Times New Roman"/>
              </a:rPr>
              <a:t>дейилади. </a:t>
            </a:r>
            <a:endParaRPr/>
          </a:p>
          <a:p>
            <a:pPr indent="0" lvl="0" marL="0" marR="0" rtl="0" algn="ctr">
              <a:lnSpc>
                <a:spcPct val="100000"/>
              </a:lnSpc>
              <a:spcBef>
                <a:spcPts val="1000"/>
              </a:spcBef>
              <a:spcAft>
                <a:spcPts val="0"/>
              </a:spcAft>
              <a:buClr>
                <a:schemeClr val="accent1"/>
              </a:buClr>
              <a:buSzPts val="3200"/>
              <a:buFont typeface="Noto Sans Symbols"/>
              <a:buNone/>
            </a:pPr>
            <a:r>
              <a:rPr b="0" i="0" lang="en-US" sz="3200" u="none" cap="none" strike="noStrike">
                <a:solidFill>
                  <a:srgbClr val="404040"/>
                </a:solidFill>
                <a:latin typeface="Times New Roman"/>
                <a:ea typeface="Times New Roman"/>
                <a:cs typeface="Times New Roman"/>
                <a:sym typeface="Times New Roman"/>
              </a:rPr>
              <a:t>Агар миллий валютанинг курси аниқланаётганда бир (базавий) бирлик сифатида хорижий валюта олинса, бу </a:t>
            </a:r>
            <a:r>
              <a:rPr b="1" i="0" lang="en-US" sz="3200" u="none" cap="none" strike="noStrike">
                <a:solidFill>
                  <a:srgbClr val="FF0000"/>
                </a:solidFill>
                <a:latin typeface="Times New Roman"/>
                <a:ea typeface="Times New Roman"/>
                <a:cs typeface="Times New Roman"/>
                <a:sym typeface="Times New Roman"/>
              </a:rPr>
              <a:t>тўғри котировка</a:t>
            </a:r>
            <a:r>
              <a:rPr b="0" i="0" lang="en-US" sz="3200" u="none" cap="none" strike="noStrike">
                <a:solidFill>
                  <a:srgbClr val="FF0000"/>
                </a:solidFill>
                <a:latin typeface="Times New Roman"/>
                <a:ea typeface="Times New Roman"/>
                <a:cs typeface="Times New Roman"/>
                <a:sym typeface="Times New Roman"/>
              </a:rPr>
              <a:t> </a:t>
            </a:r>
            <a:r>
              <a:rPr b="0" i="0" lang="en-US" sz="3200" u="none" cap="none" strike="noStrike">
                <a:solidFill>
                  <a:srgbClr val="404040"/>
                </a:solidFill>
                <a:latin typeface="Times New Roman"/>
                <a:ea typeface="Times New Roman"/>
                <a:cs typeface="Times New Roman"/>
                <a:sym typeface="Times New Roman"/>
              </a:rPr>
              <a:t>дейилади.</a:t>
            </a:r>
            <a:endParaRPr/>
          </a:p>
        </p:txBody>
      </p:sp>
      <p:pic>
        <p:nvPicPr>
          <p:cNvPr id="836" name="Google Shape;836;p5"/>
          <p:cNvPicPr preferRelativeResize="0"/>
          <p:nvPr/>
        </p:nvPicPr>
        <p:blipFill rotWithShape="1">
          <a:blip r:embed="rId3">
            <a:alphaModFix/>
          </a:blip>
          <a:srcRect b="0" l="0" r="0" t="0"/>
          <a:stretch/>
        </p:blipFill>
        <p:spPr>
          <a:xfrm>
            <a:off x="7796212" y="517525"/>
            <a:ext cx="3638550" cy="1828800"/>
          </a:xfrm>
          <a:prstGeom prst="rect">
            <a:avLst/>
          </a:prstGeom>
          <a:noFill/>
          <a:ln>
            <a:noFill/>
          </a:ln>
        </p:spPr>
      </p:pic>
      <p:pic>
        <p:nvPicPr>
          <p:cNvPr id="837" name="Google Shape;837;p5"/>
          <p:cNvPicPr preferRelativeResize="0"/>
          <p:nvPr/>
        </p:nvPicPr>
        <p:blipFill rotWithShape="1">
          <a:blip r:embed="rId4">
            <a:alphaModFix/>
          </a:blip>
          <a:srcRect b="0" l="0" r="0" t="0"/>
          <a:stretch/>
        </p:blipFill>
        <p:spPr>
          <a:xfrm>
            <a:off x="7796212" y="2773362"/>
            <a:ext cx="3638550" cy="1636712"/>
          </a:xfrm>
          <a:prstGeom prst="rect">
            <a:avLst/>
          </a:prstGeom>
          <a:noFill/>
          <a:ln>
            <a:noFill/>
          </a:ln>
        </p:spPr>
      </p:pic>
      <p:pic>
        <p:nvPicPr>
          <p:cNvPr id="838" name="Google Shape;838;p5"/>
          <p:cNvPicPr preferRelativeResize="0"/>
          <p:nvPr/>
        </p:nvPicPr>
        <p:blipFill rotWithShape="1">
          <a:blip r:embed="rId5">
            <a:alphaModFix/>
          </a:blip>
          <a:srcRect b="0" l="0" r="0" t="0"/>
          <a:stretch/>
        </p:blipFill>
        <p:spPr>
          <a:xfrm>
            <a:off x="7796212" y="4922837"/>
            <a:ext cx="3638550" cy="1679575"/>
          </a:xfrm>
          <a:prstGeom prst="rect">
            <a:avLst/>
          </a:prstGeom>
          <a:noFill/>
          <a:ln>
            <a:noFill/>
          </a:ln>
        </p:spPr>
      </p:pic>
      <p:sp>
        <p:nvSpPr>
          <p:cNvPr id="839" name="Google Shape;839;p5"/>
          <p:cNvSpPr txBox="1"/>
          <p:nvPr/>
        </p:nvSpPr>
        <p:spPr>
          <a:xfrm>
            <a:off x="8110537" y="6067425"/>
            <a:ext cx="3076575" cy="171450"/>
          </a:xfrm>
          <a:prstGeom prst="rect">
            <a:avLst/>
          </a:prstGeom>
          <a:solidFill>
            <a:srgbClr val="FDFDF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3" name="Shape 843"/>
        <p:cNvGrpSpPr/>
        <p:nvPr/>
      </p:nvGrpSpPr>
      <p:grpSpPr>
        <a:xfrm>
          <a:off x="0" y="0"/>
          <a:ext cx="0" cy="0"/>
          <a:chOff x="0" y="0"/>
          <a:chExt cx="0" cy="0"/>
        </a:xfrm>
      </p:grpSpPr>
      <p:sp>
        <p:nvSpPr>
          <p:cNvPr id="844" name="Google Shape;844;p6"/>
          <p:cNvSpPr txBox="1"/>
          <p:nvPr>
            <p:ph type="title"/>
          </p:nvPr>
        </p:nvSpPr>
        <p:spPr>
          <a:xfrm>
            <a:off x="838200" y="365125"/>
            <a:ext cx="10515600" cy="89058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2500"/>
              <a:buFont typeface="Times New Roman"/>
              <a:buNone/>
            </a:pPr>
            <a:r>
              <a:rPr b="1" i="0" lang="en-US" sz="2500" u="none">
                <a:solidFill>
                  <a:srgbClr val="262626"/>
                </a:solidFill>
                <a:latin typeface="Times New Roman"/>
                <a:ea typeface="Times New Roman"/>
                <a:cs typeface="Times New Roman"/>
                <a:sym typeface="Times New Roman"/>
              </a:rPr>
              <a:t>Валюталарнинг конвертацияланиш даражасига кўра гуруҳланиши</a:t>
            </a:r>
            <a:endParaRPr/>
          </a:p>
        </p:txBody>
      </p:sp>
      <p:pic>
        <p:nvPicPr>
          <p:cNvPr id="845" name="Google Shape;845;p6"/>
          <p:cNvPicPr preferRelativeResize="0"/>
          <p:nvPr>
            <p:ph idx="1" type="body"/>
          </p:nvPr>
        </p:nvPicPr>
        <p:blipFill rotWithShape="1">
          <a:blip r:embed="rId3">
            <a:alphaModFix/>
          </a:blip>
          <a:srcRect b="0" l="0" r="0" t="0"/>
          <a:stretch/>
        </p:blipFill>
        <p:spPr>
          <a:xfrm>
            <a:off x="676275" y="890587"/>
            <a:ext cx="10515600" cy="5827712"/>
          </a:xfrm>
          <a:prstGeom prst="rect">
            <a:avLst/>
          </a:prstGeom>
          <a:noFill/>
          <a:ln>
            <a:noFill/>
          </a:ln>
        </p:spPr>
      </p:pic>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9" name="Shape 849"/>
        <p:cNvGrpSpPr/>
        <p:nvPr/>
      </p:nvGrpSpPr>
      <p:grpSpPr>
        <a:xfrm>
          <a:off x="0" y="0"/>
          <a:ext cx="0" cy="0"/>
          <a:chOff x="0" y="0"/>
          <a:chExt cx="0" cy="0"/>
        </a:xfrm>
      </p:grpSpPr>
      <p:sp>
        <p:nvSpPr>
          <p:cNvPr id="850" name="Google Shape;850;p7"/>
          <p:cNvSpPr txBox="1"/>
          <p:nvPr>
            <p:ph type="title"/>
          </p:nvPr>
        </p:nvSpPr>
        <p:spPr>
          <a:xfrm>
            <a:off x="838200" y="365125"/>
            <a:ext cx="10515600" cy="99218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262626"/>
              </a:buClr>
              <a:buSzPts val="2400"/>
              <a:buFont typeface="Times New Roman"/>
              <a:buNone/>
            </a:pPr>
            <a:r>
              <a:rPr b="1" i="0" lang="en-US" sz="2400" u="none">
                <a:solidFill>
                  <a:srgbClr val="262626"/>
                </a:solidFill>
                <a:latin typeface="Times New Roman"/>
                <a:ea typeface="Times New Roman"/>
                <a:cs typeface="Times New Roman"/>
                <a:sym typeface="Times New Roman"/>
              </a:rPr>
              <a:t>Халқаро валюта муносабатлари</a:t>
            </a:r>
            <a:r>
              <a:rPr b="0" i="0" lang="en-US" sz="2400" u="none">
                <a:solidFill>
                  <a:srgbClr val="262626"/>
                </a:solidFill>
                <a:latin typeface="Times New Roman"/>
                <a:ea typeface="Times New Roman"/>
                <a:cs typeface="Times New Roman"/>
                <a:sym typeface="Times New Roman"/>
              </a:rPr>
              <a:t> – валюталарнинг жаҳон хўжалигидаги ҳаракати натижасида юзага келадиган ижтимоий-иқтисодий муносабатлар мажмуаси</a:t>
            </a:r>
            <a:br>
              <a:rPr b="0" i="0" lang="en-US" sz="2400" u="none">
                <a:solidFill>
                  <a:srgbClr val="262626"/>
                </a:solidFill>
                <a:latin typeface="Times New Roman"/>
                <a:ea typeface="Times New Roman"/>
                <a:cs typeface="Times New Roman"/>
                <a:sym typeface="Times New Roman"/>
              </a:rPr>
            </a:br>
            <a:endParaRPr/>
          </a:p>
        </p:txBody>
      </p:sp>
      <p:pic>
        <p:nvPicPr>
          <p:cNvPr id="851" name="Google Shape;851;p7"/>
          <p:cNvPicPr preferRelativeResize="0"/>
          <p:nvPr>
            <p:ph idx="1" type="body"/>
          </p:nvPr>
        </p:nvPicPr>
        <p:blipFill rotWithShape="1">
          <a:blip r:embed="rId3">
            <a:alphaModFix/>
          </a:blip>
          <a:srcRect b="0" l="0" r="0" t="0"/>
          <a:stretch/>
        </p:blipFill>
        <p:spPr>
          <a:xfrm>
            <a:off x="682625" y="1603375"/>
            <a:ext cx="10528300" cy="5010150"/>
          </a:xfrm>
          <a:prstGeom prst="rect">
            <a:avLst/>
          </a:prstGeom>
          <a:noFill/>
          <a:ln>
            <a:noFill/>
          </a:ln>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5" name="Shape 855"/>
        <p:cNvGrpSpPr/>
        <p:nvPr/>
      </p:nvGrpSpPr>
      <p:grpSpPr>
        <a:xfrm>
          <a:off x="0" y="0"/>
          <a:ext cx="0" cy="0"/>
          <a:chOff x="0" y="0"/>
          <a:chExt cx="0" cy="0"/>
        </a:xfrm>
      </p:grpSpPr>
      <p:sp>
        <p:nvSpPr>
          <p:cNvPr id="856" name="Google Shape;856;p8"/>
          <p:cNvSpPr txBox="1"/>
          <p:nvPr>
            <p:ph type="title"/>
          </p:nvPr>
        </p:nvSpPr>
        <p:spPr>
          <a:xfrm>
            <a:off x="838200" y="365125"/>
            <a:ext cx="10515600" cy="66198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3200"/>
              <a:buFont typeface="Times New Roman"/>
              <a:buNone/>
            </a:pPr>
            <a:r>
              <a:rPr b="1" i="0" lang="en-US" sz="3200" u="none">
                <a:solidFill>
                  <a:srgbClr val="262626"/>
                </a:solidFill>
                <a:latin typeface="Times New Roman"/>
                <a:ea typeface="Times New Roman"/>
                <a:cs typeface="Times New Roman"/>
                <a:sym typeface="Times New Roman"/>
              </a:rPr>
              <a:t>Миллий валюта тизими элементлари</a:t>
            </a:r>
            <a:br>
              <a:rPr b="1" i="0" lang="en-US" sz="3200" u="none">
                <a:solidFill>
                  <a:srgbClr val="262626"/>
                </a:solidFill>
                <a:latin typeface="Times New Roman"/>
                <a:ea typeface="Times New Roman"/>
                <a:cs typeface="Times New Roman"/>
                <a:sym typeface="Times New Roman"/>
              </a:rPr>
            </a:br>
            <a:endParaRPr/>
          </a:p>
        </p:txBody>
      </p:sp>
      <p:pic>
        <p:nvPicPr>
          <p:cNvPr id="857" name="Google Shape;857;p8"/>
          <p:cNvPicPr preferRelativeResize="0"/>
          <p:nvPr>
            <p:ph idx="1" type="body"/>
          </p:nvPr>
        </p:nvPicPr>
        <p:blipFill rotWithShape="1">
          <a:blip r:embed="rId3">
            <a:alphaModFix/>
          </a:blip>
          <a:srcRect b="0" l="0" r="0" t="0"/>
          <a:stretch/>
        </p:blipFill>
        <p:spPr>
          <a:xfrm>
            <a:off x="341312" y="628650"/>
            <a:ext cx="11490325" cy="5984875"/>
          </a:xfrm>
          <a:prstGeom prst="rect">
            <a:avLst/>
          </a:prstGeom>
          <a:noFill/>
          <a:ln>
            <a:noFill/>
          </a:ln>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1" name="Shape 861"/>
        <p:cNvGrpSpPr/>
        <p:nvPr/>
      </p:nvGrpSpPr>
      <p:grpSpPr>
        <a:xfrm>
          <a:off x="0" y="0"/>
          <a:ext cx="0" cy="0"/>
          <a:chOff x="0" y="0"/>
          <a:chExt cx="0" cy="0"/>
        </a:xfrm>
      </p:grpSpPr>
      <p:sp>
        <p:nvSpPr>
          <p:cNvPr id="862" name="Google Shape;862;p9"/>
          <p:cNvSpPr txBox="1"/>
          <p:nvPr>
            <p:ph type="title"/>
          </p:nvPr>
        </p:nvSpPr>
        <p:spPr>
          <a:xfrm>
            <a:off x="838200" y="365125"/>
            <a:ext cx="10515600" cy="30638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3200"/>
              <a:buFont typeface="Times New Roman"/>
              <a:buNone/>
            </a:pPr>
            <a:r>
              <a:rPr b="1" i="0" lang="en-US" sz="3200" u="none">
                <a:solidFill>
                  <a:srgbClr val="262626"/>
                </a:solidFill>
                <a:latin typeface="Times New Roman"/>
                <a:ea typeface="Times New Roman"/>
                <a:cs typeface="Times New Roman"/>
                <a:sym typeface="Times New Roman"/>
              </a:rPr>
              <a:t>Халқаро валюта тизимининг элементлари:</a:t>
            </a:r>
            <a:endParaRPr/>
          </a:p>
        </p:txBody>
      </p:sp>
      <p:pic>
        <p:nvPicPr>
          <p:cNvPr id="863" name="Google Shape;863;p9"/>
          <p:cNvPicPr preferRelativeResize="0"/>
          <p:nvPr>
            <p:ph idx="1" type="body"/>
          </p:nvPr>
        </p:nvPicPr>
        <p:blipFill rotWithShape="1">
          <a:blip r:embed="rId3">
            <a:alphaModFix/>
          </a:blip>
          <a:srcRect b="0" l="0" r="0" t="0"/>
          <a:stretch/>
        </p:blipFill>
        <p:spPr>
          <a:xfrm>
            <a:off x="444500" y="596900"/>
            <a:ext cx="11515725" cy="5962650"/>
          </a:xfrm>
          <a:prstGeom prst="rect">
            <a:avLst/>
          </a:prstGeom>
          <a:noFill/>
          <a:ln>
            <a:noFill/>
          </a:ln>
        </p:spPr>
      </p:pic>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7" name="Shape 867"/>
        <p:cNvGrpSpPr/>
        <p:nvPr/>
      </p:nvGrpSpPr>
      <p:grpSpPr>
        <a:xfrm>
          <a:off x="0" y="0"/>
          <a:ext cx="0" cy="0"/>
          <a:chOff x="0" y="0"/>
          <a:chExt cx="0" cy="0"/>
        </a:xfrm>
      </p:grpSpPr>
      <p:sp>
        <p:nvSpPr>
          <p:cNvPr id="868" name="Google Shape;868;p10"/>
          <p:cNvSpPr txBox="1"/>
          <p:nvPr>
            <p:ph type="title"/>
          </p:nvPr>
        </p:nvSpPr>
        <p:spPr>
          <a:xfrm>
            <a:off x="838200" y="365125"/>
            <a:ext cx="11187112" cy="720725"/>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3200"/>
              <a:buFont typeface="Times New Roman"/>
              <a:buNone/>
            </a:pPr>
            <a:r>
              <a:rPr b="1" i="0" lang="en-US" sz="3200" u="none">
                <a:solidFill>
                  <a:srgbClr val="262626"/>
                </a:solidFill>
                <a:latin typeface="Times New Roman"/>
                <a:ea typeface="Times New Roman"/>
                <a:cs typeface="Times New Roman"/>
                <a:sym typeface="Times New Roman"/>
              </a:rPr>
              <a:t>Жаҳон валюта тизимининг ривожланиш босқичлари***</a:t>
            </a:r>
            <a:r>
              <a:rPr b="1" i="1" lang="en-US" sz="3200" u="none">
                <a:solidFill>
                  <a:srgbClr val="262626"/>
                </a:solidFill>
                <a:latin typeface="Times New Roman"/>
                <a:ea typeface="Times New Roman"/>
                <a:cs typeface="Times New Roman"/>
                <a:sym typeface="Times New Roman"/>
              </a:rPr>
              <a:t> </a:t>
            </a:r>
            <a:endParaRPr/>
          </a:p>
        </p:txBody>
      </p:sp>
      <p:pic>
        <p:nvPicPr>
          <p:cNvPr id="869" name="Google Shape;869;p10"/>
          <p:cNvPicPr preferRelativeResize="0"/>
          <p:nvPr>
            <p:ph idx="1" type="body"/>
          </p:nvPr>
        </p:nvPicPr>
        <p:blipFill rotWithShape="1">
          <a:blip r:embed="rId3">
            <a:alphaModFix/>
          </a:blip>
          <a:srcRect b="0" l="0" r="0" t="0"/>
          <a:stretch/>
        </p:blipFill>
        <p:spPr>
          <a:xfrm>
            <a:off x="238125" y="914400"/>
            <a:ext cx="11642725" cy="5284787"/>
          </a:xfrm>
          <a:prstGeom prst="rect">
            <a:avLst/>
          </a:prstGeom>
          <a:noFill/>
          <a:ln>
            <a:noFill/>
          </a:ln>
        </p:spPr>
      </p:pic>
      <p:sp>
        <p:nvSpPr>
          <p:cNvPr id="870" name="Google Shape;870;p10"/>
          <p:cNvSpPr txBox="1"/>
          <p:nvPr/>
        </p:nvSpPr>
        <p:spPr>
          <a:xfrm>
            <a:off x="4954587" y="5819775"/>
            <a:ext cx="6840537" cy="9239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7C240C"/>
              </a:buClr>
              <a:buSzPts val="1800"/>
              <a:buFont typeface="Times New Roman"/>
              <a:buNone/>
            </a:pPr>
            <a:r>
              <a:rPr b="0" i="0" lang="en-US" sz="1800" u="none">
                <a:solidFill>
                  <a:srgbClr val="7C240C"/>
                </a:solidFill>
                <a:latin typeface="Times New Roman"/>
                <a:ea typeface="Times New Roman"/>
                <a:cs typeface="Times New Roman"/>
                <a:sym typeface="Times New Roman"/>
              </a:rPr>
              <a:t>*** Vaxabov A.V. Jahon iqtisodiyoti va xalqaro iqtisodiy munosabatlar: o’quv qo’llanma. / A.V. Vaxabov, Sh.X.Xajibakiev, Sh.I.Raxmanov. –Т.: “Voris-nashriyot”, 2014. – 320 b.</a:t>
            </a:r>
            <a:endParaRP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4" name="Shape 874"/>
        <p:cNvGrpSpPr/>
        <p:nvPr/>
      </p:nvGrpSpPr>
      <p:grpSpPr>
        <a:xfrm>
          <a:off x="0" y="0"/>
          <a:ext cx="0" cy="0"/>
          <a:chOff x="0" y="0"/>
          <a:chExt cx="0" cy="0"/>
        </a:xfrm>
      </p:grpSpPr>
      <p:sp>
        <p:nvSpPr>
          <p:cNvPr id="875" name="Google Shape;875;p11"/>
          <p:cNvSpPr txBox="1"/>
          <p:nvPr>
            <p:ph type="title"/>
          </p:nvPr>
        </p:nvSpPr>
        <p:spPr>
          <a:xfrm>
            <a:off x="838200" y="-7937"/>
            <a:ext cx="10515600" cy="60007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262626"/>
              </a:buClr>
              <a:buSzPts val="2400"/>
              <a:buFont typeface="Times New Roman"/>
              <a:buNone/>
            </a:pPr>
            <a:r>
              <a:rPr b="1" i="0" lang="en-US" sz="2400" u="none">
                <a:solidFill>
                  <a:srgbClr val="262626"/>
                </a:solidFill>
                <a:latin typeface="Times New Roman"/>
                <a:ea typeface="Times New Roman"/>
                <a:cs typeface="Times New Roman"/>
                <a:sym typeface="Times New Roman"/>
              </a:rPr>
              <a:t>Асосий жаҳон валюталарининг SDRга нисбатан курси ва улуши (%)***</a:t>
            </a:r>
            <a:endParaRPr/>
          </a:p>
        </p:txBody>
      </p:sp>
      <p:graphicFrame>
        <p:nvGraphicFramePr>
          <p:cNvPr id="876" name="Google Shape;876;p11"/>
          <p:cNvGraphicFramePr/>
          <p:nvPr/>
        </p:nvGraphicFramePr>
        <p:xfrm>
          <a:off x="287337" y="592137"/>
          <a:ext cx="3000000" cy="3000000"/>
        </p:xfrm>
        <a:graphic>
          <a:graphicData uri="http://schemas.openxmlformats.org/drawingml/2006/table">
            <a:tbl>
              <a:tblPr>
                <a:noFill/>
                <a:tableStyleId>{71F56F9B-C6D1-4FD7-9EF7-8D4FD2A72A4D}</a:tableStyleId>
              </a:tblPr>
              <a:tblGrid>
                <a:gridCol w="1935150"/>
                <a:gridCol w="1933575"/>
                <a:gridCol w="1935150"/>
                <a:gridCol w="1935150"/>
                <a:gridCol w="1933575"/>
                <a:gridCol w="1935150"/>
              </a:tblGrid>
              <a:tr h="3571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Даври</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3">
                            <a:extLst>
                              <a:ext uri="{A12FA001-AC4F-418D-AE19-62706E023703}">
                                <ahyp:hlinkClr val="tx"/>
                              </a:ext>
                            </a:extLst>
                          </a:hlinkClick>
                        </a:rPr>
                        <a:t>USD</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4">
                            <a:extLst>
                              <a:ext uri="{A12FA001-AC4F-418D-AE19-62706E023703}">
                                <ahyp:hlinkClr val="tx"/>
                              </a:ext>
                            </a:extLst>
                          </a:hlinkClick>
                        </a:rPr>
                        <a:t>DEM</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5">
                            <a:extLst>
                              <a:ext uri="{A12FA001-AC4F-418D-AE19-62706E023703}">
                                <ahyp:hlinkClr val="tx"/>
                              </a:ext>
                            </a:extLst>
                          </a:hlinkClick>
                        </a:rPr>
                        <a:t>FRF</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6">
                            <a:extLst>
                              <a:ext uri="{A12FA001-AC4F-418D-AE19-62706E023703}">
                                <ahyp:hlinkClr val="tx"/>
                              </a:ext>
                            </a:extLst>
                          </a:hlinkClick>
                        </a:rPr>
                        <a:t>JPY</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7">
                            <a:extLst>
                              <a:ext uri="{A12FA001-AC4F-418D-AE19-62706E023703}">
                                <ahyp:hlinkClr val="tx"/>
                              </a:ext>
                            </a:extLst>
                          </a:hlinkClick>
                        </a:rPr>
                        <a:t>GBP</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r>
              <a:tr h="487350">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1981–1985</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0,540 </a:t>
                      </a:r>
                      <a:r>
                        <a:rPr b="1" i="0" lang="en-US" sz="2000" u="none" cap="none" strike="noStrike">
                          <a:solidFill>
                            <a:srgbClr val="FF0000"/>
                          </a:solidFill>
                          <a:latin typeface="Times New Roman"/>
                          <a:ea typeface="Times New Roman"/>
                          <a:cs typeface="Times New Roman"/>
                          <a:sym typeface="Times New Roman"/>
                        </a:rPr>
                        <a:t>(42)</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0,460 </a:t>
                      </a:r>
                      <a:r>
                        <a:rPr b="1" i="0" lang="en-US" sz="2000" u="none" cap="none" strike="noStrike">
                          <a:solidFill>
                            <a:srgbClr val="FF0000"/>
                          </a:solidFill>
                          <a:latin typeface="Times New Roman"/>
                          <a:ea typeface="Times New Roman"/>
                          <a:cs typeface="Times New Roman"/>
                          <a:sym typeface="Times New Roman"/>
                        </a:rPr>
                        <a:t>(19)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0,740 </a:t>
                      </a:r>
                      <a:r>
                        <a:rPr b="1" i="0" lang="en-US" sz="2000" u="none" cap="none" strike="noStrike">
                          <a:solidFill>
                            <a:srgbClr val="FF0000"/>
                          </a:solidFill>
                          <a:latin typeface="Times New Roman"/>
                          <a:ea typeface="Times New Roman"/>
                          <a:cs typeface="Times New Roman"/>
                          <a:sym typeface="Times New Roman"/>
                        </a:rPr>
                        <a:t>(13)</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34,0 </a:t>
                      </a:r>
                      <a:r>
                        <a:rPr b="1" i="0" lang="en-US" sz="2000" u="none" cap="none" strike="noStrike">
                          <a:solidFill>
                            <a:srgbClr val="FF0000"/>
                          </a:solidFill>
                          <a:latin typeface="Times New Roman"/>
                          <a:ea typeface="Times New Roman"/>
                          <a:cs typeface="Times New Roman"/>
                          <a:sym typeface="Times New Roman"/>
                        </a:rPr>
                        <a:t>(13)</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0,0710 </a:t>
                      </a:r>
                      <a:r>
                        <a:rPr b="1" i="0" lang="en-US" sz="2000" u="none" cap="none" strike="noStrike">
                          <a:solidFill>
                            <a:srgbClr val="FF0000"/>
                          </a:solidFill>
                          <a:latin typeface="Times New Roman"/>
                          <a:ea typeface="Times New Roman"/>
                          <a:cs typeface="Times New Roman"/>
                          <a:sym typeface="Times New Roman"/>
                        </a:rPr>
                        <a:t>(13)</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4857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1986–1990</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0,452 </a:t>
                      </a:r>
                      <a:r>
                        <a:rPr b="1" i="0" lang="en-US" sz="2000" u="none" cap="none" strike="noStrike">
                          <a:solidFill>
                            <a:srgbClr val="FF0000"/>
                          </a:solidFill>
                          <a:latin typeface="Times New Roman"/>
                          <a:ea typeface="Times New Roman"/>
                          <a:cs typeface="Times New Roman"/>
                          <a:sym typeface="Times New Roman"/>
                        </a:rPr>
                        <a:t>(42)</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0,527 </a:t>
                      </a:r>
                      <a:r>
                        <a:rPr b="1" i="0" lang="en-US" sz="2000" u="none" cap="none" strike="noStrike">
                          <a:solidFill>
                            <a:srgbClr val="FF0000"/>
                          </a:solidFill>
                          <a:latin typeface="Times New Roman"/>
                          <a:ea typeface="Times New Roman"/>
                          <a:cs typeface="Times New Roman"/>
                          <a:sym typeface="Times New Roman"/>
                        </a:rPr>
                        <a:t>(19)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1,020 </a:t>
                      </a:r>
                      <a:r>
                        <a:rPr b="1" i="0" lang="en-US" sz="2000" u="none" cap="none" strike="noStrike">
                          <a:solidFill>
                            <a:srgbClr val="FF0000"/>
                          </a:solidFill>
                          <a:latin typeface="Times New Roman"/>
                          <a:ea typeface="Times New Roman"/>
                          <a:cs typeface="Times New Roman"/>
                          <a:sym typeface="Times New Roman"/>
                        </a:rPr>
                        <a:t>(12)</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33,4 </a:t>
                      </a:r>
                      <a:r>
                        <a:rPr b="1" i="0" lang="en-US" sz="2000" u="none" cap="none" strike="noStrike">
                          <a:solidFill>
                            <a:srgbClr val="FF0000"/>
                          </a:solidFill>
                          <a:latin typeface="Times New Roman"/>
                          <a:ea typeface="Times New Roman"/>
                          <a:cs typeface="Times New Roman"/>
                          <a:sym typeface="Times New Roman"/>
                        </a:rPr>
                        <a:t>(15)</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0,0893 </a:t>
                      </a:r>
                      <a:r>
                        <a:rPr b="1" i="0" lang="en-US" sz="2000" u="none" cap="none" strike="noStrike">
                          <a:solidFill>
                            <a:srgbClr val="FF0000"/>
                          </a:solidFill>
                          <a:latin typeface="Times New Roman"/>
                          <a:ea typeface="Times New Roman"/>
                          <a:cs typeface="Times New Roman"/>
                          <a:sym typeface="Times New Roman"/>
                        </a:rPr>
                        <a:t>(12)</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4857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1991–1995</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0,572 </a:t>
                      </a:r>
                      <a:r>
                        <a:rPr b="1" i="0" lang="en-US" sz="2000" u="none" cap="none" strike="noStrike">
                          <a:solidFill>
                            <a:srgbClr val="FF0000"/>
                          </a:solidFill>
                          <a:latin typeface="Times New Roman"/>
                          <a:ea typeface="Times New Roman"/>
                          <a:cs typeface="Times New Roman"/>
                          <a:sym typeface="Times New Roman"/>
                        </a:rPr>
                        <a:t>(40)</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0,453 </a:t>
                      </a:r>
                      <a:r>
                        <a:rPr b="1" i="0" lang="en-US" sz="2000" u="none" cap="none" strike="noStrike">
                          <a:solidFill>
                            <a:srgbClr val="FF0000"/>
                          </a:solidFill>
                          <a:latin typeface="Times New Roman"/>
                          <a:ea typeface="Times New Roman"/>
                          <a:cs typeface="Times New Roman"/>
                          <a:sym typeface="Times New Roman"/>
                        </a:rPr>
                        <a:t>(21)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0,800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31,8 </a:t>
                      </a:r>
                      <a:r>
                        <a:rPr b="1" i="0" lang="en-US" sz="2000" u="none" cap="none" strike="noStrike">
                          <a:solidFill>
                            <a:srgbClr val="FF0000"/>
                          </a:solidFill>
                          <a:latin typeface="Times New Roman"/>
                          <a:ea typeface="Times New Roman"/>
                          <a:cs typeface="Times New Roman"/>
                          <a:sym typeface="Times New Roman"/>
                        </a:rPr>
                        <a:t>(17)</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0,0812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487350">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1996–1998</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0,582 </a:t>
                      </a:r>
                      <a:r>
                        <a:rPr b="1" i="0" lang="en-US" sz="2000" u="none" cap="none" strike="noStrike">
                          <a:solidFill>
                            <a:srgbClr val="FF0000"/>
                          </a:solidFill>
                          <a:latin typeface="Times New Roman"/>
                          <a:ea typeface="Times New Roman"/>
                          <a:cs typeface="Times New Roman"/>
                          <a:sym typeface="Times New Roman"/>
                        </a:rPr>
                        <a:t>(39)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0,446 </a:t>
                      </a:r>
                      <a:r>
                        <a:rPr b="1" i="0" lang="en-US" sz="2000" u="none" cap="none" strike="noStrike">
                          <a:solidFill>
                            <a:srgbClr val="FF0000"/>
                          </a:solidFill>
                          <a:latin typeface="Times New Roman"/>
                          <a:ea typeface="Times New Roman"/>
                          <a:cs typeface="Times New Roman"/>
                          <a:sym typeface="Times New Roman"/>
                        </a:rPr>
                        <a:t>(21)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0,813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27,2 </a:t>
                      </a:r>
                      <a:r>
                        <a:rPr b="1" i="0" lang="en-US" sz="2000" u="none" cap="none" strike="noStrike">
                          <a:solidFill>
                            <a:srgbClr val="FF0000"/>
                          </a:solidFill>
                          <a:latin typeface="Times New Roman"/>
                          <a:ea typeface="Times New Roman"/>
                          <a:cs typeface="Times New Roman"/>
                          <a:sym typeface="Times New Roman"/>
                        </a:rPr>
                        <a:t>(18)</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0,1050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3571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Даври</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8">
                            <a:extLst>
                              <a:ext uri="{A12FA001-AC4F-418D-AE19-62706E023703}">
                                <ahyp:hlinkClr val="tx"/>
                              </a:ext>
                            </a:extLst>
                          </a:hlinkClick>
                        </a:rPr>
                        <a:t>USD</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gridSpan="2">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9">
                            <a:extLst>
                              <a:ext uri="{A12FA001-AC4F-418D-AE19-62706E023703}">
                                <ahyp:hlinkClr val="tx"/>
                              </a:ext>
                            </a:extLst>
                          </a:hlinkClick>
                        </a:rPr>
                        <a:t>EUR</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hMerge="1"/>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0">
                            <a:extLst>
                              <a:ext uri="{A12FA001-AC4F-418D-AE19-62706E023703}">
                                <ahyp:hlinkClr val="tx"/>
                              </a:ext>
                            </a:extLst>
                          </a:hlinkClick>
                        </a:rPr>
                        <a:t>JPY</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1">
                            <a:extLst>
                              <a:ext uri="{A12FA001-AC4F-418D-AE19-62706E023703}">
                                <ahyp:hlinkClr val="tx"/>
                              </a:ext>
                            </a:extLst>
                          </a:hlinkClick>
                        </a:rPr>
                        <a:t>GBP</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r>
              <a:tr h="485775">
                <a:tc rowSpan="2">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1999–2000</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row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0,5820 </a:t>
                      </a:r>
                      <a:r>
                        <a:rPr b="1" i="0" lang="en-US" sz="2000" u="none" cap="none" strike="noStrike">
                          <a:solidFill>
                            <a:srgbClr val="FF0000"/>
                          </a:solidFill>
                          <a:latin typeface="Times New Roman"/>
                          <a:ea typeface="Times New Roman"/>
                          <a:cs typeface="Times New Roman"/>
                          <a:sym typeface="Times New Roman"/>
                        </a:rPr>
                        <a:t>(39)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0,2280 </a:t>
                      </a:r>
                      <a:r>
                        <a:rPr b="1" i="0" lang="en-US" sz="2000" u="none" cap="none" strike="noStrike">
                          <a:solidFill>
                            <a:srgbClr val="FF0000"/>
                          </a:solidFill>
                          <a:latin typeface="Times New Roman"/>
                          <a:ea typeface="Times New Roman"/>
                          <a:cs typeface="Times New Roman"/>
                          <a:sym typeface="Times New Roman"/>
                        </a:rPr>
                        <a:t>(21)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0,1239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row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27,2 </a:t>
                      </a:r>
                      <a:r>
                        <a:rPr b="1" i="0" lang="en-US" sz="2000" u="none" cap="none" strike="noStrike">
                          <a:solidFill>
                            <a:srgbClr val="FF0000"/>
                          </a:solidFill>
                          <a:latin typeface="Times New Roman"/>
                          <a:ea typeface="Times New Roman"/>
                          <a:cs typeface="Times New Roman"/>
                          <a:sym typeface="Times New Roman"/>
                        </a:rPr>
                        <a:t>(18)</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row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0,1050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357175">
                <a:tc vMerge="1"/>
                <a:tc vMerge="1"/>
                <a:tc grid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0,3519 </a:t>
                      </a:r>
                      <a:r>
                        <a:rPr b="1" i="0" lang="en-US" sz="2000" u="none" cap="none" strike="noStrike">
                          <a:solidFill>
                            <a:srgbClr val="FF0000"/>
                          </a:solidFill>
                          <a:latin typeface="Times New Roman"/>
                          <a:ea typeface="Times New Roman"/>
                          <a:cs typeface="Times New Roman"/>
                          <a:sym typeface="Times New Roman"/>
                        </a:rPr>
                        <a:t>(32)</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hMerge="1"/>
                <a:tc vMerge="1"/>
                <a:tc vMerge="1"/>
              </a:tr>
              <a:tr h="487350">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2001–2005</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0,5770 </a:t>
                      </a:r>
                      <a:r>
                        <a:rPr b="1" i="0" lang="en-US" sz="2000" u="none" cap="none" strike="noStrike">
                          <a:solidFill>
                            <a:srgbClr val="FF0000"/>
                          </a:solidFill>
                          <a:latin typeface="Times New Roman"/>
                          <a:ea typeface="Times New Roman"/>
                          <a:cs typeface="Times New Roman"/>
                          <a:sym typeface="Times New Roman"/>
                        </a:rPr>
                        <a:t>(44)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grid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0,4260 </a:t>
                      </a:r>
                      <a:r>
                        <a:rPr b="1" i="0" lang="en-US" sz="2000" u="none" cap="none" strike="noStrike">
                          <a:solidFill>
                            <a:srgbClr val="FF0000"/>
                          </a:solidFill>
                          <a:latin typeface="Times New Roman"/>
                          <a:ea typeface="Times New Roman"/>
                          <a:cs typeface="Times New Roman"/>
                          <a:sym typeface="Times New Roman"/>
                        </a:rPr>
                        <a:t>(31)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hMerge="1"/>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21,0 </a:t>
                      </a:r>
                      <a:r>
                        <a:rPr b="1" i="0" lang="en-US" sz="2000" u="none" cap="none" strike="noStrike">
                          <a:solidFill>
                            <a:srgbClr val="FF0000"/>
                          </a:solidFill>
                          <a:latin typeface="Times New Roman"/>
                          <a:ea typeface="Times New Roman"/>
                          <a:cs typeface="Times New Roman"/>
                          <a:sym typeface="Times New Roman"/>
                        </a:rPr>
                        <a:t>(14)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0,0984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4857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2006–2010</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0,6320 </a:t>
                      </a:r>
                      <a:r>
                        <a:rPr b="1" i="0" lang="en-US" sz="2000" u="none" cap="none" strike="noStrike">
                          <a:solidFill>
                            <a:srgbClr val="FF0000"/>
                          </a:solidFill>
                          <a:latin typeface="Times New Roman"/>
                          <a:ea typeface="Times New Roman"/>
                          <a:cs typeface="Times New Roman"/>
                          <a:sym typeface="Times New Roman"/>
                        </a:rPr>
                        <a:t>(44)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grid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0,4100 </a:t>
                      </a:r>
                      <a:r>
                        <a:rPr b="1" i="0" lang="en-US" sz="2000" u="none" cap="none" strike="noStrike">
                          <a:solidFill>
                            <a:srgbClr val="FF0000"/>
                          </a:solidFill>
                          <a:latin typeface="Times New Roman"/>
                          <a:ea typeface="Times New Roman"/>
                          <a:cs typeface="Times New Roman"/>
                          <a:sym typeface="Times New Roman"/>
                        </a:rPr>
                        <a:t>(34)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hMerge="1"/>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18,4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0,0903 </a:t>
                      </a:r>
                      <a:r>
                        <a:rPr b="1" i="0" lang="en-US" sz="2000" u="none" cap="none" strike="noStrike">
                          <a:solidFill>
                            <a:srgbClr val="FF0000"/>
                          </a:solidFill>
                          <a:latin typeface="Times New Roman"/>
                          <a:ea typeface="Times New Roman"/>
                          <a:cs typeface="Times New Roman"/>
                          <a:sym typeface="Times New Roman"/>
                        </a:rPr>
                        <a:t>(11)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487350">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2011–2015</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0,6600 </a:t>
                      </a:r>
                      <a:r>
                        <a:rPr b="1" i="0" lang="en-US" sz="2000" u="none" cap="none" strike="noStrike">
                          <a:solidFill>
                            <a:srgbClr val="FF0000"/>
                          </a:solidFill>
                          <a:latin typeface="Times New Roman"/>
                          <a:ea typeface="Times New Roman"/>
                          <a:cs typeface="Times New Roman"/>
                          <a:sym typeface="Times New Roman"/>
                        </a:rPr>
                        <a:t>(41,9)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gridSpan="2">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0,4230 </a:t>
                      </a:r>
                      <a:r>
                        <a:rPr b="1" i="0" lang="en-US" sz="2000" u="none" cap="none" strike="noStrike">
                          <a:solidFill>
                            <a:srgbClr val="FF0000"/>
                          </a:solidFill>
                          <a:latin typeface="Times New Roman"/>
                          <a:ea typeface="Times New Roman"/>
                          <a:cs typeface="Times New Roman"/>
                          <a:sym typeface="Times New Roman"/>
                        </a:rPr>
                        <a:t>(37,4)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hMerge="1"/>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12,1000 </a:t>
                      </a:r>
                      <a:r>
                        <a:rPr b="1" i="0" lang="en-US" sz="2000" u="none" cap="none" strike="noStrike">
                          <a:solidFill>
                            <a:srgbClr val="FF0000"/>
                          </a:solidFill>
                          <a:latin typeface="Times New Roman"/>
                          <a:ea typeface="Times New Roman"/>
                          <a:cs typeface="Times New Roman"/>
                          <a:sym typeface="Times New Roman"/>
                        </a:rPr>
                        <a:t>(9,4)</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0,1110 </a:t>
                      </a:r>
                      <a:r>
                        <a:rPr b="1" i="0" lang="en-US" sz="2000" u="none" cap="none" strike="noStrike">
                          <a:solidFill>
                            <a:srgbClr val="FF0000"/>
                          </a:solidFill>
                          <a:latin typeface="Times New Roman"/>
                          <a:ea typeface="Times New Roman"/>
                          <a:cs typeface="Times New Roman"/>
                          <a:sym typeface="Times New Roman"/>
                        </a:rPr>
                        <a:t>(11,3)</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r h="3571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Даври</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2">
                            <a:extLst>
                              <a:ext uri="{A12FA001-AC4F-418D-AE19-62706E023703}">
                                <ahyp:hlinkClr val="tx"/>
                              </a:ext>
                            </a:extLst>
                          </a:hlinkClick>
                        </a:rPr>
                        <a:t>USD</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3">
                            <a:extLst>
                              <a:ext uri="{A12FA001-AC4F-418D-AE19-62706E023703}">
                                <ahyp:hlinkClr val="tx"/>
                              </a:ext>
                            </a:extLst>
                          </a:hlinkClick>
                        </a:rPr>
                        <a:t>EUR</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4">
                            <a:extLst>
                              <a:ext uri="{A12FA001-AC4F-418D-AE19-62706E023703}">
                                <ahyp:hlinkClr val="tx"/>
                              </a:ext>
                            </a:extLst>
                          </a:hlinkClick>
                        </a:rPr>
                        <a:t>CNY</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5">
                            <a:extLst>
                              <a:ext uri="{A12FA001-AC4F-418D-AE19-62706E023703}">
                                <ahyp:hlinkClr val="tx"/>
                              </a:ext>
                            </a:extLst>
                          </a:hlinkClick>
                        </a:rPr>
                        <a:t>JPY</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 </a:t>
                      </a:r>
                      <a:r>
                        <a:rPr b="1" i="0" lang="en-US" sz="2000" u="sng" cap="none" strike="noStrike">
                          <a:solidFill>
                            <a:srgbClr val="0B0080"/>
                          </a:solidFill>
                          <a:hlinkClick r:id="rId16">
                            <a:extLst>
                              <a:ext uri="{A12FA001-AC4F-418D-AE19-62706E023703}">
                                <ahyp:hlinkClr val="tx"/>
                              </a:ext>
                            </a:extLst>
                          </a:hlinkClick>
                        </a:rPr>
                        <a:t>GBP</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r>
              <a:tr h="357175">
                <a:tc>
                  <a:txBody>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2016–2020</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cap="none" strike="noStrike">
                          <a:solidFill>
                            <a:srgbClr val="FF0000"/>
                          </a:solidFill>
                          <a:latin typeface="Times New Roman"/>
                          <a:ea typeface="Times New Roman"/>
                          <a:cs typeface="Times New Roman"/>
                          <a:sym typeface="Times New Roman"/>
                        </a:rPr>
                        <a:t>(41,7)</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cap="none" strike="noStrike">
                          <a:solidFill>
                            <a:srgbClr val="FF0000"/>
                          </a:solidFill>
                          <a:latin typeface="Times New Roman"/>
                          <a:ea typeface="Times New Roman"/>
                          <a:cs typeface="Times New Roman"/>
                          <a:sym typeface="Times New Roman"/>
                        </a:rPr>
                        <a:t>(30,9)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cap="none" strike="noStrike">
                          <a:solidFill>
                            <a:srgbClr val="FF0000"/>
                          </a:solidFill>
                          <a:latin typeface="Times New Roman"/>
                          <a:ea typeface="Times New Roman"/>
                          <a:cs typeface="Times New Roman"/>
                          <a:sym typeface="Times New Roman"/>
                        </a:rPr>
                        <a:t>(10,9)</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cap="none" strike="noStrike">
                          <a:solidFill>
                            <a:srgbClr val="FF0000"/>
                          </a:solidFill>
                          <a:latin typeface="Times New Roman"/>
                          <a:ea typeface="Times New Roman"/>
                          <a:cs typeface="Times New Roman"/>
                          <a:sym typeface="Times New Roman"/>
                        </a:rPr>
                        <a:t>(8,3)</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cap="none" strike="noStrike">
                          <a:solidFill>
                            <a:srgbClr val="FF0000"/>
                          </a:solidFill>
                          <a:latin typeface="Times New Roman"/>
                          <a:ea typeface="Times New Roman"/>
                          <a:cs typeface="Times New Roman"/>
                          <a:sym typeface="Times New Roman"/>
                        </a:rPr>
                        <a:t>(8,1)</a:t>
                      </a:r>
                      <a:endParaRPr/>
                    </a:p>
                  </a:txBody>
                  <a:tcPr marT="26225" marB="26225" marR="52425" marL="52425"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FFFFF"/>
                    </a:solidFill>
                  </a:tcPr>
                </a:tc>
              </a:tr>
            </a:tbl>
          </a:graphicData>
        </a:graphic>
      </p:graphicFrame>
      <p:pic>
        <p:nvPicPr>
          <p:cNvPr descr="Flag of Germany.svg" id="877" name="Google Shape;877;p11"/>
          <p:cNvPicPr preferRelativeResize="0"/>
          <p:nvPr/>
        </p:nvPicPr>
        <p:blipFill rotWithShape="1">
          <a:blip r:embed="rId17">
            <a:alphaModFix/>
          </a:blip>
          <a:srcRect b="0" l="0" r="0" t="0"/>
          <a:stretch/>
        </p:blipFill>
        <p:spPr>
          <a:xfrm>
            <a:off x="5468937" y="601662"/>
            <a:ext cx="550862" cy="304800"/>
          </a:xfrm>
          <a:prstGeom prst="rect">
            <a:avLst/>
          </a:prstGeom>
          <a:noFill/>
          <a:ln>
            <a:noFill/>
          </a:ln>
        </p:spPr>
      </p:pic>
      <p:pic>
        <p:nvPicPr>
          <p:cNvPr descr="Flag of France.svg" id="878" name="Google Shape;878;p11"/>
          <p:cNvPicPr preferRelativeResize="0"/>
          <p:nvPr/>
        </p:nvPicPr>
        <p:blipFill rotWithShape="1">
          <a:blip r:embed="rId18">
            <a:alphaModFix/>
          </a:blip>
          <a:srcRect b="0" l="0" r="0" t="0"/>
          <a:stretch/>
        </p:blipFill>
        <p:spPr>
          <a:xfrm>
            <a:off x="7427912" y="601662"/>
            <a:ext cx="539750" cy="304800"/>
          </a:xfrm>
          <a:prstGeom prst="rect">
            <a:avLst/>
          </a:prstGeom>
          <a:noFill/>
          <a:ln>
            <a:noFill/>
          </a:ln>
        </p:spPr>
      </p:pic>
      <p:pic>
        <p:nvPicPr>
          <p:cNvPr descr="Flag of Japan.svg" id="879" name="Google Shape;879;p11"/>
          <p:cNvPicPr preferRelativeResize="0"/>
          <p:nvPr/>
        </p:nvPicPr>
        <p:blipFill rotWithShape="1">
          <a:blip r:embed="rId19">
            <a:alphaModFix/>
          </a:blip>
          <a:srcRect b="0" l="0" r="0" t="0"/>
          <a:stretch/>
        </p:blipFill>
        <p:spPr>
          <a:xfrm>
            <a:off x="9347200" y="3163887"/>
            <a:ext cx="576262" cy="317500"/>
          </a:xfrm>
          <a:prstGeom prst="rect">
            <a:avLst/>
          </a:prstGeom>
          <a:noFill/>
          <a:ln>
            <a:noFill/>
          </a:ln>
        </p:spPr>
      </p:pic>
      <p:pic>
        <p:nvPicPr>
          <p:cNvPr descr="Flag of the United States.svg" id="880" name="Google Shape;880;p11"/>
          <p:cNvPicPr preferRelativeResize="0"/>
          <p:nvPr/>
        </p:nvPicPr>
        <p:blipFill rotWithShape="1">
          <a:blip r:embed="rId20">
            <a:alphaModFix/>
          </a:blip>
          <a:srcRect b="0" l="0" r="0" t="0"/>
          <a:stretch/>
        </p:blipFill>
        <p:spPr>
          <a:xfrm>
            <a:off x="3614737" y="6073775"/>
            <a:ext cx="492125" cy="285750"/>
          </a:xfrm>
          <a:prstGeom prst="rect">
            <a:avLst/>
          </a:prstGeom>
          <a:noFill/>
          <a:ln>
            <a:noFill/>
          </a:ln>
        </p:spPr>
      </p:pic>
      <p:pic>
        <p:nvPicPr>
          <p:cNvPr descr="Flag of Europe.svg" id="881" name="Google Shape;881;p11"/>
          <p:cNvPicPr preferRelativeResize="0"/>
          <p:nvPr/>
        </p:nvPicPr>
        <p:blipFill rotWithShape="1">
          <a:blip r:embed="rId21">
            <a:alphaModFix/>
          </a:blip>
          <a:srcRect b="0" l="0" r="0" t="0"/>
          <a:stretch/>
        </p:blipFill>
        <p:spPr>
          <a:xfrm>
            <a:off x="5468937" y="6059487"/>
            <a:ext cx="550862" cy="300037"/>
          </a:xfrm>
          <a:prstGeom prst="rect">
            <a:avLst/>
          </a:prstGeom>
          <a:noFill/>
          <a:ln>
            <a:noFill/>
          </a:ln>
        </p:spPr>
      </p:pic>
      <p:pic>
        <p:nvPicPr>
          <p:cNvPr descr="Flag of the People's Republic of China.svg" id="882" name="Google Shape;882;p11"/>
          <p:cNvPicPr preferRelativeResize="0"/>
          <p:nvPr/>
        </p:nvPicPr>
        <p:blipFill rotWithShape="1">
          <a:blip r:embed="rId22">
            <a:alphaModFix/>
          </a:blip>
          <a:srcRect b="0" l="0" r="0" t="0"/>
          <a:stretch/>
        </p:blipFill>
        <p:spPr>
          <a:xfrm>
            <a:off x="7410450" y="6059487"/>
            <a:ext cx="557212" cy="300037"/>
          </a:xfrm>
          <a:prstGeom prst="rect">
            <a:avLst/>
          </a:prstGeom>
          <a:noFill/>
          <a:ln>
            <a:noFill/>
          </a:ln>
        </p:spPr>
      </p:pic>
      <p:pic>
        <p:nvPicPr>
          <p:cNvPr descr="Flag of the United Kingdom.svg" id="883" name="Google Shape;883;p11"/>
          <p:cNvPicPr preferRelativeResize="0"/>
          <p:nvPr/>
        </p:nvPicPr>
        <p:blipFill rotWithShape="1">
          <a:blip r:embed="rId23">
            <a:alphaModFix/>
          </a:blip>
          <a:srcRect b="0" l="0" r="0" t="0"/>
          <a:stretch/>
        </p:blipFill>
        <p:spPr>
          <a:xfrm>
            <a:off x="11282362" y="592137"/>
            <a:ext cx="546100" cy="271462"/>
          </a:xfrm>
          <a:prstGeom prst="rect">
            <a:avLst/>
          </a:prstGeom>
          <a:noFill/>
          <a:ln>
            <a:noFill/>
          </a:ln>
        </p:spPr>
      </p:pic>
      <p:pic>
        <p:nvPicPr>
          <p:cNvPr descr="Flag of the United Kingdom.svg" id="884" name="Google Shape;884;p11"/>
          <p:cNvPicPr preferRelativeResize="0"/>
          <p:nvPr/>
        </p:nvPicPr>
        <p:blipFill rotWithShape="1">
          <a:blip r:embed="rId23">
            <a:alphaModFix/>
          </a:blip>
          <a:srcRect b="0" l="0" r="0" t="0"/>
          <a:stretch/>
        </p:blipFill>
        <p:spPr>
          <a:xfrm>
            <a:off x="11282362" y="3154362"/>
            <a:ext cx="546100" cy="319087"/>
          </a:xfrm>
          <a:prstGeom prst="rect">
            <a:avLst/>
          </a:prstGeom>
          <a:noFill/>
          <a:ln>
            <a:noFill/>
          </a:ln>
        </p:spPr>
      </p:pic>
      <p:pic>
        <p:nvPicPr>
          <p:cNvPr descr="Flag of the United Kingdom.svg" id="885" name="Google Shape;885;p11"/>
          <p:cNvPicPr preferRelativeResize="0"/>
          <p:nvPr/>
        </p:nvPicPr>
        <p:blipFill rotWithShape="1">
          <a:blip r:embed="rId23">
            <a:alphaModFix/>
          </a:blip>
          <a:srcRect b="0" l="0" r="0" t="0"/>
          <a:stretch/>
        </p:blipFill>
        <p:spPr>
          <a:xfrm>
            <a:off x="11282362" y="6062662"/>
            <a:ext cx="546100" cy="296862"/>
          </a:xfrm>
          <a:prstGeom prst="rect">
            <a:avLst/>
          </a:prstGeom>
          <a:noFill/>
          <a:ln>
            <a:noFill/>
          </a:ln>
        </p:spPr>
      </p:pic>
      <p:pic>
        <p:nvPicPr>
          <p:cNvPr descr="Flag of Europe.svg" id="886" name="Google Shape;886;p11"/>
          <p:cNvPicPr preferRelativeResize="0"/>
          <p:nvPr/>
        </p:nvPicPr>
        <p:blipFill rotWithShape="1">
          <a:blip r:embed="rId21">
            <a:alphaModFix/>
          </a:blip>
          <a:srcRect b="0" l="0" r="0" t="0"/>
          <a:stretch/>
        </p:blipFill>
        <p:spPr>
          <a:xfrm>
            <a:off x="6596062" y="3154362"/>
            <a:ext cx="549275" cy="319087"/>
          </a:xfrm>
          <a:prstGeom prst="rect">
            <a:avLst/>
          </a:prstGeom>
          <a:noFill/>
          <a:ln>
            <a:noFill/>
          </a:ln>
        </p:spPr>
      </p:pic>
      <p:pic>
        <p:nvPicPr>
          <p:cNvPr descr="Flag of the United States.svg" id="887" name="Google Shape;887;p11"/>
          <p:cNvPicPr preferRelativeResize="0"/>
          <p:nvPr/>
        </p:nvPicPr>
        <p:blipFill rotWithShape="1">
          <a:blip r:embed="rId20">
            <a:alphaModFix/>
          </a:blip>
          <a:srcRect b="0" l="0" r="0" t="0"/>
          <a:stretch/>
        </p:blipFill>
        <p:spPr>
          <a:xfrm>
            <a:off x="3614737" y="3154362"/>
            <a:ext cx="492125" cy="319087"/>
          </a:xfrm>
          <a:prstGeom prst="rect">
            <a:avLst/>
          </a:prstGeom>
          <a:noFill/>
          <a:ln>
            <a:noFill/>
          </a:ln>
        </p:spPr>
      </p:pic>
      <p:pic>
        <p:nvPicPr>
          <p:cNvPr descr="Flag of the United States.svg" id="888" name="Google Shape;888;p11"/>
          <p:cNvPicPr preferRelativeResize="0"/>
          <p:nvPr/>
        </p:nvPicPr>
        <p:blipFill rotWithShape="1">
          <a:blip r:embed="rId20">
            <a:alphaModFix/>
          </a:blip>
          <a:srcRect b="0" l="0" r="0" t="0"/>
          <a:stretch/>
        </p:blipFill>
        <p:spPr>
          <a:xfrm>
            <a:off x="3613150" y="601662"/>
            <a:ext cx="490537" cy="304800"/>
          </a:xfrm>
          <a:prstGeom prst="rect">
            <a:avLst/>
          </a:prstGeom>
          <a:noFill/>
          <a:ln>
            <a:noFill/>
          </a:ln>
        </p:spPr>
      </p:pic>
      <p:pic>
        <p:nvPicPr>
          <p:cNvPr descr="Flag of Japan.svg" id="889" name="Google Shape;889;p11"/>
          <p:cNvPicPr preferRelativeResize="0"/>
          <p:nvPr/>
        </p:nvPicPr>
        <p:blipFill rotWithShape="1">
          <a:blip r:embed="rId19">
            <a:alphaModFix/>
          </a:blip>
          <a:srcRect b="0" l="0" r="0" t="0"/>
          <a:stretch/>
        </p:blipFill>
        <p:spPr>
          <a:xfrm>
            <a:off x="9347200" y="603250"/>
            <a:ext cx="576262" cy="319087"/>
          </a:xfrm>
          <a:prstGeom prst="rect">
            <a:avLst/>
          </a:prstGeom>
          <a:noFill/>
          <a:ln>
            <a:noFill/>
          </a:ln>
        </p:spPr>
      </p:pic>
      <p:pic>
        <p:nvPicPr>
          <p:cNvPr descr="Flag of Japan.svg" id="890" name="Google Shape;890;p11"/>
          <p:cNvPicPr preferRelativeResize="0"/>
          <p:nvPr/>
        </p:nvPicPr>
        <p:blipFill rotWithShape="1">
          <a:blip r:embed="rId19">
            <a:alphaModFix/>
          </a:blip>
          <a:srcRect b="0" l="0" r="0" t="0"/>
          <a:stretch/>
        </p:blipFill>
        <p:spPr>
          <a:xfrm>
            <a:off x="9356725" y="6059487"/>
            <a:ext cx="576262" cy="300037"/>
          </a:xfrm>
          <a:prstGeom prst="rect">
            <a:avLst/>
          </a:prstGeom>
          <a:noFill/>
          <a:ln>
            <a:noFill/>
          </a:ln>
        </p:spPr>
      </p:pic>
      <p:sp>
        <p:nvSpPr>
          <p:cNvPr id="891" name="Google Shape;891;p11"/>
          <p:cNvSpPr txBox="1"/>
          <p:nvPr/>
        </p:nvSpPr>
        <p:spPr>
          <a:xfrm>
            <a:off x="3878262" y="6373812"/>
            <a:ext cx="729138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***https://cbu.uz/oz/arkhiv-kursov-valyut/reference/</a:t>
            </a:r>
            <a:endParaRP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5" name="Shape 895"/>
        <p:cNvGrpSpPr/>
        <p:nvPr/>
      </p:nvGrpSpPr>
      <p:grpSpPr>
        <a:xfrm>
          <a:off x="0" y="0"/>
          <a:ext cx="0" cy="0"/>
          <a:chOff x="0" y="0"/>
          <a:chExt cx="0" cy="0"/>
        </a:xfrm>
      </p:grpSpPr>
      <p:sp>
        <p:nvSpPr>
          <p:cNvPr id="896" name="Google Shape;896;p12"/>
          <p:cNvSpPr txBox="1"/>
          <p:nvPr>
            <p:ph type="title"/>
          </p:nvPr>
        </p:nvSpPr>
        <p:spPr>
          <a:xfrm>
            <a:off x="838200" y="365125"/>
            <a:ext cx="10515600" cy="88423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002060"/>
              </a:buClr>
              <a:buSzPts val="2400"/>
              <a:buFont typeface="Times New Roman"/>
              <a:buNone/>
            </a:pPr>
            <a:r>
              <a:rPr b="1" i="0" lang="en-US" sz="2400" u="none">
                <a:solidFill>
                  <a:srgbClr val="002060"/>
                </a:solidFill>
                <a:latin typeface="Times New Roman"/>
                <a:ea typeface="Times New Roman"/>
                <a:cs typeface="Times New Roman"/>
                <a:sym typeface="Times New Roman"/>
              </a:rPr>
              <a:t>Дунё миқёсида халқаро валюта захираларининг таркиби***</a:t>
            </a:r>
            <a:endParaRPr/>
          </a:p>
        </p:txBody>
      </p:sp>
      <p:graphicFrame>
        <p:nvGraphicFramePr>
          <p:cNvPr id="897" name="Google Shape;897;p12"/>
          <p:cNvGraphicFramePr/>
          <p:nvPr/>
        </p:nvGraphicFramePr>
        <p:xfrm>
          <a:off x="460375" y="1168400"/>
          <a:ext cx="3000000" cy="3000000"/>
        </p:xfrm>
        <a:graphic>
          <a:graphicData uri="http://schemas.openxmlformats.org/drawingml/2006/table">
            <a:tbl>
              <a:tblPr>
                <a:noFill/>
                <a:tableStyleId>{71F56F9B-C6D1-4FD7-9EF7-8D4FD2A72A4D}</a:tableStyleId>
              </a:tblPr>
              <a:tblGrid>
                <a:gridCol w="3141650"/>
                <a:gridCol w="1114425"/>
                <a:gridCol w="1114425"/>
                <a:gridCol w="1114425"/>
                <a:gridCol w="1114425"/>
                <a:gridCol w="4064000"/>
              </a:tblGrid>
              <a:tr h="7318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Валюталар</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2000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2005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2010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2017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2017 йилда 2000 йилга нисбатан ўзгариш, +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10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АҚШ доллари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71,1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66,9</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61,5</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62,7</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-8,4</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10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Евро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18,3</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24,1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26,2</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20,1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+1,8</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10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Япон иенаси</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5,0</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3,1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3,8</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4,9</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26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Фунт стерлинг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2,7</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3,6</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4,0</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4,5</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+1,8</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10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Швейцария франки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0,3</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0,2</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-0,1</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6810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Бошқа валюталар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1,5</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1,7</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4,4</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2,5 </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+1,0</a:t>
                      </a:r>
                      <a:endParaRPr/>
                    </a:p>
                  </a:txBody>
                  <a:tcPr marT="0" marB="0" marR="25400" marL="25400"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bl>
          </a:graphicData>
        </a:graphic>
      </p:graphicFrame>
      <p:sp>
        <p:nvSpPr>
          <p:cNvPr id="898" name="Google Shape;898;p12"/>
          <p:cNvSpPr txBox="1"/>
          <p:nvPr/>
        </p:nvSpPr>
        <p:spPr>
          <a:xfrm>
            <a:off x="3530600" y="6273800"/>
            <a:ext cx="8102700" cy="692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Century Gothic"/>
              <a:buNone/>
            </a:pPr>
            <a:r>
              <a:rPr b="0" i="0" lang="en-US" sz="1300" u="sng">
                <a:solidFill>
                  <a:schemeClr val="dk1"/>
                </a:solidFill>
                <a:latin typeface="Century Gothic"/>
                <a:ea typeface="Century Gothic"/>
                <a:cs typeface="Century Gothic"/>
                <a:sym typeface="Century Gothic"/>
                <a:hlinkClick r:id="rId3">
                  <a:extLst>
                    <a:ext uri="{A12FA001-AC4F-418D-AE19-62706E023703}">
                      <ahyp:hlinkClr val="tx"/>
                    </a:ext>
                  </a:extLst>
                </a:hlinkClick>
              </a:rPr>
              <a:t>***</a:t>
            </a:r>
            <a:r>
              <a:rPr b="0" i="0" lang="en-US" sz="1300" u="none">
                <a:solidFill>
                  <a:schemeClr val="dk1"/>
                </a:solidFill>
                <a:latin typeface="Times New Roman"/>
                <a:ea typeface="Times New Roman"/>
                <a:cs typeface="Times New Roman"/>
                <a:sym typeface="Times New Roman"/>
              </a:rPr>
              <a:t>***</a:t>
            </a:r>
            <a:r>
              <a:rPr b="0" i="0" lang="en-US" sz="1300" u="sng">
                <a:solidFill>
                  <a:schemeClr val="dk1"/>
                </a:solidFill>
                <a:latin typeface="Century Gothic"/>
                <a:ea typeface="Century Gothic"/>
                <a:cs typeface="Century Gothic"/>
                <a:sym typeface="Century Gothic"/>
                <a:hlinkClick r:id="rId4">
                  <a:extLst>
                    <a:ext uri="{A12FA001-AC4F-418D-AE19-62706E023703}">
                      <ahyp:hlinkClr val="tx"/>
                    </a:ext>
                  </a:extLst>
                </a:hlinkClick>
              </a:rPr>
              <a:t>http://arm.sies.uz/wp-content/uploads/2020/11/43.y.Halqaro-vakyuta-kredit-munosabatlari-oquv-qollanma-T.I.Bobakulov-T.-201</a:t>
            </a:r>
            <a:r>
              <a:rPr b="0" i="0" lang="en-US" sz="1300" u="none">
                <a:solidFill>
                  <a:schemeClr val="dk1"/>
                </a:solidFill>
                <a:latin typeface="Times New Roman"/>
                <a:ea typeface="Times New Roman"/>
                <a:cs typeface="Times New Roman"/>
                <a:sym typeface="Times New Roman"/>
              </a:rPr>
              <a:t>***http://arm.sies.uz/wp-content/uploads/2020/11/43.y.Halqaro-vakyuta-kredit-munosabatlari-oquv-qollanma-T.I.Bobakulov-T.-201</a:t>
            </a:r>
            <a:r>
              <a:rPr b="0" i="0" lang="en-US" sz="1300" u="sng">
                <a:solidFill>
                  <a:schemeClr val="dk1"/>
                </a:solidFill>
                <a:latin typeface="Century Gothic"/>
                <a:ea typeface="Century Gothic"/>
                <a:cs typeface="Century Gothic"/>
                <a:sym typeface="Century Gothic"/>
                <a:hlinkClick r:id="rId5">
                  <a:extLst>
                    <a:ext uri="{A12FA001-AC4F-418D-AE19-62706E023703}">
                      <ahyp:hlinkClr val="tx"/>
                    </a:ext>
                  </a:extLst>
                </a:hlinkClick>
              </a:rPr>
              <a:t>8</a:t>
            </a:r>
            <a:r>
              <a:rPr b="0" i="0" lang="en-US" sz="1300" u="none">
                <a:solidFill>
                  <a:schemeClr val="dk1"/>
                </a:solidFill>
                <a:latin typeface="Times New Roman"/>
                <a:ea typeface="Times New Roman"/>
                <a:cs typeface="Times New Roman"/>
                <a:sym typeface="Times New Roman"/>
              </a:rPr>
              <a:t> y..pdf</a:t>
            </a:r>
            <a:endParaRPr sz="1100"/>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2" name="Shape 902"/>
        <p:cNvGrpSpPr/>
        <p:nvPr/>
      </p:nvGrpSpPr>
      <p:grpSpPr>
        <a:xfrm>
          <a:off x="0" y="0"/>
          <a:ext cx="0" cy="0"/>
          <a:chOff x="0" y="0"/>
          <a:chExt cx="0" cy="0"/>
        </a:xfrm>
      </p:grpSpPr>
      <p:graphicFrame>
        <p:nvGraphicFramePr>
          <p:cNvPr id="903" name="Google Shape;903;p13"/>
          <p:cNvGraphicFramePr/>
          <p:nvPr/>
        </p:nvGraphicFramePr>
        <p:xfrm>
          <a:off x="768350" y="139700"/>
          <a:ext cx="3000000" cy="3000000"/>
        </p:xfrm>
        <a:graphic>
          <a:graphicData uri="http://schemas.openxmlformats.org/drawingml/2006/table">
            <a:tbl>
              <a:tblPr>
                <a:noFill/>
                <a:tableStyleId>{71F56F9B-C6D1-4FD7-9EF7-8D4FD2A72A4D}</a:tableStyleId>
              </a:tblPr>
              <a:tblGrid>
                <a:gridCol w="1114425"/>
                <a:gridCol w="4552950"/>
                <a:gridCol w="3336925"/>
                <a:gridCol w="2227250"/>
              </a:tblGrid>
              <a:tr h="473075">
                <a:tc gridSpan="4">
                  <a:txBody>
                    <a:bodyPr/>
                    <a:lstStyle/>
                    <a:p>
                      <a:pPr indent="0" lvl="0" marL="0" marR="0" rtl="0" algn="ctr">
                        <a:lnSpc>
                          <a:spcPct val="66666"/>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Мамлакатларнинг халқаро захиралар миқдори бўйича рейтинги (ХВФ)***</a:t>
                      </a:r>
                      <a:endParaRPr/>
                    </a:p>
                  </a:txBody>
                  <a:tcPr marT="45325" marB="45325" marR="90675" marL="90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hMerge="1"/>
                <a:tc hMerge="1"/>
                <a:tc hMerge="1"/>
              </a:tr>
              <a:tr h="59055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AAAAAA"/>
                      </a:solidFill>
                      <a:prstDash val="solid"/>
                      <a:round/>
                      <a:headEnd len="sm" w="sm" type="none"/>
                      <a:tailEnd len="sm" w="sm" type="none"/>
                    </a:lnB>
                    <a:solidFill>
                      <a:srgbClr val="EEEEFF"/>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Мамлакат</a:t>
                      </a:r>
                      <a:endParaRPr/>
                    </a:p>
                  </a:txBody>
                  <a:tcPr marT="45325" marB="45325" marR="19832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EEEEFF"/>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млрд. долл. </a:t>
                      </a:r>
                      <a:endParaRPr/>
                    </a:p>
                  </a:txBody>
                  <a:tcPr marT="45325" marB="45325" marR="19832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EEEEFF"/>
                    </a:solidFill>
                  </a:tcPr>
                </a:tc>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Сана </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EEEEFF"/>
                    </a:solidFill>
                  </a:tcPr>
                </a:tc>
              </a:tr>
              <a:tr h="4556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1</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Хитой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3 095</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1.03.2019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72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2</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3">
                            <a:extLst>
                              <a:ext uri="{A12FA001-AC4F-418D-AE19-62706E023703}">
                                <ahyp:hlinkClr val="tx"/>
                              </a:ext>
                            </a:extLst>
                          </a:hlinkClick>
                        </a:rPr>
                        <a:t>Япония</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1 294</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1.05.2019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56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3</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4">
                            <a:extLst>
                              <a:ext uri="{A12FA001-AC4F-418D-AE19-62706E023703}">
                                <ahyp:hlinkClr val="tx"/>
                              </a:ext>
                            </a:extLst>
                          </a:hlinkClick>
                        </a:rPr>
                        <a:t>Швейцария</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800</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1.05.2018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7207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4</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5">
                            <a:extLst>
                              <a:ext uri="{A12FA001-AC4F-418D-AE19-62706E023703}">
                                <ahyp:hlinkClr val="tx"/>
                              </a:ext>
                            </a:extLst>
                          </a:hlinkClick>
                        </a:rPr>
                        <a:t>Саудия Арабистони</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505</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1.03.2019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72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5</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6">
                            <a:extLst>
                              <a:ext uri="{A12FA001-AC4F-418D-AE19-62706E023703}">
                                <ahyp:hlinkClr val="tx"/>
                              </a:ext>
                            </a:extLst>
                          </a:hlinkClick>
                        </a:rPr>
                        <a:t>Россия</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492</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24.05.2019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56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6</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7">
                            <a:extLst>
                              <a:ext uri="{A12FA001-AC4F-418D-AE19-62706E023703}">
                                <ahyp:hlinkClr val="tx"/>
                              </a:ext>
                            </a:extLst>
                          </a:hlinkClick>
                        </a:rPr>
                        <a:t>Тайвань</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465</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1.04.2019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72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8">
                            <a:extLst>
                              <a:ext uri="{A12FA001-AC4F-418D-AE19-62706E023703}">
                                <ahyp:hlinkClr val="tx"/>
                              </a:ext>
                            </a:extLst>
                          </a:hlinkClick>
                        </a:rPr>
                        <a:t>Гонконг</a:t>
                      </a:r>
                      <a:r>
                        <a:rPr b="1" i="0" lang="en-US" sz="2400" u="none" cap="none" strike="noStrike">
                          <a:solidFill>
                            <a:srgbClr val="0070C0"/>
                          </a:solidFill>
                          <a:latin typeface="Times New Roman"/>
                          <a:ea typeface="Times New Roman"/>
                          <a:cs typeface="Times New Roman"/>
                          <a:sym typeface="Times New Roman"/>
                        </a:rPr>
                        <a:t> </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436</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1.04.2019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720725">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7</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Ҳиндистон</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422</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31.05.2019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56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8</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9">
                            <a:extLst>
                              <a:ext uri="{A12FA001-AC4F-418D-AE19-62706E023703}">
                                <ahyp:hlinkClr val="tx"/>
                              </a:ext>
                            </a:extLst>
                          </a:hlinkClick>
                        </a:rPr>
                        <a:t>Корея</a:t>
                      </a:r>
                      <a:r>
                        <a:rPr b="1" i="0" lang="en-US" sz="2400" u="none" cap="none" strike="noStrike">
                          <a:solidFill>
                            <a:srgbClr val="0070C0"/>
                          </a:solidFill>
                          <a:latin typeface="Times New Roman"/>
                          <a:ea typeface="Times New Roman"/>
                          <a:cs typeface="Times New Roman"/>
                          <a:sym typeface="Times New Roman"/>
                        </a:rPr>
                        <a:t>Корея </a:t>
                      </a:r>
                      <a:r>
                        <a:rPr b="1" i="0" lang="en-US" sz="2400" u="sng" cap="none" strike="noStrike">
                          <a:solidFill>
                            <a:srgbClr val="0070C0"/>
                          </a:solidFill>
                          <a:hlinkClick r:id="rId10">
                            <a:extLst>
                              <a:ext uri="{A12FA001-AC4F-418D-AE19-62706E023703}">
                                <ahyp:hlinkClr val="tx"/>
                              </a:ext>
                            </a:extLst>
                          </a:hlinkClick>
                        </a:rPr>
                        <a:t>Республикаси </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404</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1.05.2019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r h="457200">
                <a:tc>
                  <a:txBody>
                    <a:bodyPr/>
                    <a:lstStyle/>
                    <a:p>
                      <a:pPr indent="0" lvl="0" marL="0" marR="0" rtl="0" algn="ctr">
                        <a:lnSpc>
                          <a:spcPct val="100000"/>
                        </a:lnSpc>
                        <a:spcBef>
                          <a:spcPts val="0"/>
                        </a:spcBef>
                        <a:spcAft>
                          <a:spcPts val="0"/>
                        </a:spcAft>
                        <a:buClr>
                          <a:srgbClr val="002060"/>
                        </a:buClr>
                        <a:buSzPts val="2400"/>
                        <a:buFont typeface="Times New Roman"/>
                        <a:buNone/>
                      </a:pPr>
                      <a:r>
                        <a:rPr b="1" i="0" lang="en-US" sz="2400" u="none" cap="none" strike="noStrike">
                          <a:solidFill>
                            <a:srgbClr val="002060"/>
                          </a:solidFill>
                          <a:latin typeface="Times New Roman"/>
                          <a:ea typeface="Times New Roman"/>
                          <a:cs typeface="Times New Roman"/>
                          <a:sym typeface="Times New Roman"/>
                        </a:rPr>
                        <a:t>9</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 </a:t>
                      </a:r>
                      <a:r>
                        <a:rPr b="1" i="0" lang="en-US" sz="2400" u="sng" cap="none" strike="noStrike">
                          <a:solidFill>
                            <a:srgbClr val="0070C0"/>
                          </a:solidFill>
                          <a:hlinkClick r:id="rId11">
                            <a:extLst>
                              <a:ext uri="{A12FA001-AC4F-418D-AE19-62706E023703}">
                                <ahyp:hlinkClr val="tx"/>
                              </a:ext>
                            </a:extLst>
                          </a:hlinkClick>
                        </a:rPr>
                        <a:t>Бразилия</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343</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70C0"/>
                        </a:buClr>
                        <a:buSzPts val="2400"/>
                        <a:buFont typeface="Times New Roman"/>
                        <a:buNone/>
                      </a:pPr>
                      <a:r>
                        <a:rPr b="1" i="0" lang="en-US" sz="2400" u="none" cap="none" strike="noStrike">
                          <a:solidFill>
                            <a:srgbClr val="0070C0"/>
                          </a:solidFill>
                          <a:latin typeface="Times New Roman"/>
                          <a:ea typeface="Times New Roman"/>
                          <a:cs typeface="Times New Roman"/>
                          <a:sym typeface="Times New Roman"/>
                        </a:rPr>
                        <a:t>1.04.2019 й.</a:t>
                      </a:r>
                      <a:endParaRPr/>
                    </a:p>
                  </a:txBody>
                  <a:tcPr marT="45325" marB="45325" marR="90675" marL="90675" anchor="ctr">
                    <a:lnL cap="flat" cmpd="sng" w="9525">
                      <a:solidFill>
                        <a:srgbClr val="AAAAAA"/>
                      </a:solidFill>
                      <a:prstDash val="solid"/>
                      <a:round/>
                      <a:headEnd len="sm" w="sm" type="none"/>
                      <a:tailEnd len="sm" w="sm" type="none"/>
                    </a:lnL>
                    <a:lnR cap="flat" cmpd="sng" w="9525">
                      <a:solidFill>
                        <a:srgbClr val="AAAAAA"/>
                      </a:solidFill>
                      <a:prstDash val="solid"/>
                      <a:round/>
                      <a:headEnd len="sm" w="sm" type="none"/>
                      <a:tailEnd len="sm" w="sm" type="none"/>
                    </a:lnR>
                    <a:lnT cap="flat" cmpd="sng" w="9525">
                      <a:solidFill>
                        <a:srgbClr val="AAAAAA"/>
                      </a:solidFill>
                      <a:prstDash val="solid"/>
                      <a:round/>
                      <a:headEnd len="sm" w="sm" type="none"/>
                      <a:tailEnd len="sm" w="sm" type="none"/>
                    </a:lnT>
                    <a:lnB cap="flat" cmpd="sng" w="9525">
                      <a:solidFill>
                        <a:srgbClr val="AAAAAA"/>
                      </a:solidFill>
                      <a:prstDash val="solid"/>
                      <a:round/>
                      <a:headEnd len="sm" w="sm" type="none"/>
                      <a:tailEnd len="sm" w="sm" type="none"/>
                    </a:lnB>
                    <a:solidFill>
                      <a:srgbClr val="FFFFFF"/>
                    </a:solidFill>
                  </a:tcPr>
                </a:tc>
              </a:tr>
            </a:tbl>
          </a:graphicData>
        </a:graphic>
      </p:graphicFrame>
      <p:sp>
        <p:nvSpPr>
          <p:cNvPr id="904" name="Google Shape;904;p13"/>
          <p:cNvSpPr txBox="1"/>
          <p:nvPr/>
        </p:nvSpPr>
        <p:spPr>
          <a:xfrm>
            <a:off x="3754437" y="6488112"/>
            <a:ext cx="74263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***http://instat.uz/2022/Oquv_us_mat/mht/Maruza_matni.pdf</a:t>
            </a:r>
            <a:endParaRP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8" name="Shape 908"/>
        <p:cNvGrpSpPr/>
        <p:nvPr/>
      </p:nvGrpSpPr>
      <p:grpSpPr>
        <a:xfrm>
          <a:off x="0" y="0"/>
          <a:ext cx="0" cy="0"/>
          <a:chOff x="0" y="0"/>
          <a:chExt cx="0" cy="0"/>
        </a:xfrm>
      </p:grpSpPr>
      <p:sp>
        <p:nvSpPr>
          <p:cNvPr id="909" name="Google Shape;909;p14"/>
          <p:cNvSpPr txBox="1"/>
          <p:nvPr>
            <p:ph type="title"/>
          </p:nvPr>
        </p:nvSpPr>
        <p:spPr>
          <a:xfrm>
            <a:off x="850900" y="204787"/>
            <a:ext cx="10515600" cy="506412"/>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002060"/>
              </a:buClr>
              <a:buSzPts val="2500"/>
              <a:buFont typeface="Times New Roman"/>
              <a:buNone/>
            </a:pPr>
            <a:r>
              <a:rPr b="1" i="0" lang="en-US" sz="2500" u="none">
                <a:solidFill>
                  <a:srgbClr val="002060"/>
                </a:solidFill>
                <a:latin typeface="Times New Roman"/>
                <a:ea typeface="Times New Roman"/>
                <a:cs typeface="Times New Roman"/>
                <a:sym typeface="Times New Roman"/>
              </a:rPr>
              <a:t>Жаҳоннинг айрим мамлакатларида олтин-валюта захиралари***</a:t>
            </a:r>
            <a:endParaRPr/>
          </a:p>
        </p:txBody>
      </p:sp>
      <p:graphicFrame>
        <p:nvGraphicFramePr>
          <p:cNvPr id="910" name="Google Shape;910;p14"/>
          <p:cNvGraphicFramePr/>
          <p:nvPr/>
        </p:nvGraphicFramePr>
        <p:xfrm>
          <a:off x="274637" y="784225"/>
          <a:ext cx="3000000" cy="3000000"/>
        </p:xfrm>
        <a:graphic>
          <a:graphicData uri="http://schemas.openxmlformats.org/drawingml/2006/table">
            <a:tbl>
              <a:tblPr>
                <a:noFill/>
                <a:tableStyleId>{71F56F9B-C6D1-4FD7-9EF7-8D4FD2A72A4D}</a:tableStyleId>
              </a:tblPr>
              <a:tblGrid>
                <a:gridCol w="2717800"/>
                <a:gridCol w="2151050"/>
                <a:gridCol w="1992300"/>
                <a:gridCol w="2195500"/>
                <a:gridCol w="2243125"/>
              </a:tblGrid>
              <a:tr h="636575">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cap="none" strike="noStrike">
                          <a:solidFill>
                            <a:srgbClr val="FFFFFF"/>
                          </a:solidFill>
                          <a:latin typeface="Times New Roman"/>
                          <a:ea typeface="Times New Roman"/>
                          <a:cs typeface="Times New Roman"/>
                          <a:sym typeface="Times New Roman"/>
                        </a:rPr>
                        <a:t>Мамлакат</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gridSpan="2">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cap="none" strike="noStrike">
                          <a:solidFill>
                            <a:srgbClr val="FFFFFF"/>
                          </a:solidFill>
                          <a:latin typeface="Times New Roman"/>
                          <a:ea typeface="Times New Roman"/>
                          <a:cs typeface="Times New Roman"/>
                          <a:sym typeface="Times New Roman"/>
                        </a:rPr>
                        <a:t>Олтин захиралар ҳажми, тонна </a:t>
                      </a:r>
                      <a:endParaRPr/>
                    </a:p>
                    <a:p>
                      <a:pPr indent="0" lvl="0" marL="0" marR="0" rtl="0" algn="l">
                        <a:spcBef>
                          <a:spcPts val="0"/>
                        </a:spcBef>
                        <a:spcAft>
                          <a:spcPts val="0"/>
                        </a:spcAft>
                        <a:buNone/>
                      </a:pPr>
                      <a:r>
                        <a:t/>
                      </a:r>
                      <a:endParaRPr b="1" i="0" sz="2000" u="none">
                        <a:solidFill>
                          <a:srgbClr val="FFFFFF"/>
                        </a:solidFill>
                        <a:latin typeface="Times New Roman"/>
                        <a:ea typeface="Times New Roman"/>
                        <a:cs typeface="Times New Roman"/>
                        <a:sym typeface="Times New Roman"/>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hMerge="1"/>
                <a:tc gridSpan="2">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Мамлакат расмий олтин-валюта захираларидаги улуши, %</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hMerge="1"/>
              </a:tr>
              <a:tr h="45720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1" i="0" lang="en-US" sz="2000" u="none">
                          <a:solidFill>
                            <a:srgbClr val="002060"/>
                          </a:solidFill>
                          <a:latin typeface="Times New Roman"/>
                          <a:ea typeface="Times New Roman"/>
                          <a:cs typeface="Times New Roman"/>
                          <a:sym typeface="Times New Roman"/>
                        </a:rPr>
                        <a:t>01.01.2011 й.</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1" i="0" lang="en-US" sz="2000" u="none">
                          <a:solidFill>
                            <a:srgbClr val="002060"/>
                          </a:solidFill>
                          <a:latin typeface="Times New Roman"/>
                          <a:ea typeface="Times New Roman"/>
                          <a:cs typeface="Times New Roman"/>
                          <a:sym typeface="Times New Roman"/>
                        </a:rPr>
                        <a:t>01.06.2019 й.</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1" i="0" lang="en-US" sz="2000" u="none">
                          <a:solidFill>
                            <a:srgbClr val="002060"/>
                          </a:solidFill>
                          <a:latin typeface="Times New Roman"/>
                          <a:ea typeface="Times New Roman"/>
                          <a:cs typeface="Times New Roman"/>
                          <a:sym typeface="Times New Roman"/>
                        </a:rPr>
                        <a:t>01.01.2011 й.</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1" i="0" lang="en-US" sz="2000" u="none">
                          <a:solidFill>
                            <a:srgbClr val="002060"/>
                          </a:solidFill>
                          <a:latin typeface="Times New Roman"/>
                          <a:ea typeface="Times New Roman"/>
                          <a:cs typeface="Times New Roman"/>
                          <a:sym typeface="Times New Roman"/>
                        </a:rPr>
                        <a:t>01.06.2019 й.</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АҚШ</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8 133,6</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8 133,5</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75,2</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74,6</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Германия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3 400,9</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3 369,7</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71,2</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69,9</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Италия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2 451,9</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2 451,8</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69,9</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65,5</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Франция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2 435,4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2 436,0</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66,4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59,8</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Россия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788,6</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2 183,4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1" i="0" lang="en-US" sz="2000" u="none">
                          <a:solidFill>
                            <a:srgbClr val="002060"/>
                          </a:solidFill>
                          <a:latin typeface="Times New Roman"/>
                          <a:ea typeface="Times New Roman"/>
                          <a:cs typeface="Times New Roman"/>
                          <a:sym typeface="Times New Roman"/>
                        </a:rPr>
                        <a:t>7,5</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18,3</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Хитой</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1 054,1</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1 900,4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1,7</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2,5</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Швейцария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1 040,1</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1 040,0</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17,4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5,3</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Япония</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765,1</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765,2</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002060"/>
                        </a:buClr>
                        <a:buSzPts val="2000"/>
                        <a:buFont typeface="Times New Roman"/>
                        <a:buNone/>
                      </a:pPr>
                      <a:r>
                        <a:rPr b="0" i="0" lang="en-US" sz="2000" u="none">
                          <a:solidFill>
                            <a:srgbClr val="002060"/>
                          </a:solidFill>
                          <a:latin typeface="Times New Roman"/>
                          <a:ea typeface="Times New Roman"/>
                          <a:cs typeface="Times New Roman"/>
                          <a:sym typeface="Times New Roman"/>
                        </a:rPr>
                        <a:t>3,2</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2,4</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457200">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Ўзбекистон</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354,9</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55,5</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bl>
          </a:graphicData>
        </a:graphic>
      </p:graphicFrame>
      <p:sp>
        <p:nvSpPr>
          <p:cNvPr id="911" name="Google Shape;911;p14"/>
          <p:cNvSpPr txBox="1"/>
          <p:nvPr/>
        </p:nvSpPr>
        <p:spPr>
          <a:xfrm>
            <a:off x="3341687" y="6337300"/>
            <a:ext cx="8694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***https://review.uz/oz/post/oltin-valyuta-zaxiralari-ozbekiston-tajribasida</a:t>
            </a:r>
            <a:endParaRP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5" name="Shape 915"/>
        <p:cNvGrpSpPr/>
        <p:nvPr/>
      </p:nvGrpSpPr>
      <p:grpSpPr>
        <a:xfrm>
          <a:off x="0" y="0"/>
          <a:ext cx="0" cy="0"/>
          <a:chOff x="0" y="0"/>
          <a:chExt cx="0" cy="0"/>
        </a:xfrm>
      </p:grpSpPr>
      <p:sp>
        <p:nvSpPr>
          <p:cNvPr id="916" name="Google Shape;916;p15"/>
          <p:cNvSpPr txBox="1"/>
          <p:nvPr>
            <p:ph type="title"/>
          </p:nvPr>
        </p:nvSpPr>
        <p:spPr>
          <a:xfrm>
            <a:off x="838200" y="365125"/>
            <a:ext cx="10515600" cy="92233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2500"/>
              <a:buFont typeface="Times New Roman"/>
              <a:buNone/>
            </a:pPr>
            <a:r>
              <a:rPr b="1" i="0" lang="en-US" sz="2500" u="none">
                <a:solidFill>
                  <a:srgbClr val="262626"/>
                </a:solidFill>
                <a:latin typeface="Times New Roman"/>
                <a:ea typeface="Times New Roman"/>
                <a:cs typeface="Times New Roman"/>
                <a:sym typeface="Times New Roman"/>
              </a:rPr>
              <a:t>Жаҳон валюта, кредит ва молия бозорлари: иштирокчилари ва таркиби***</a:t>
            </a:r>
            <a:endParaRPr/>
          </a:p>
        </p:txBody>
      </p:sp>
      <p:graphicFrame>
        <p:nvGraphicFramePr>
          <p:cNvPr id="917" name="Google Shape;917;p15"/>
          <p:cNvGraphicFramePr/>
          <p:nvPr/>
        </p:nvGraphicFramePr>
        <p:xfrm>
          <a:off x="431800" y="1193800"/>
          <a:ext cx="3000000" cy="3000000"/>
        </p:xfrm>
        <a:graphic>
          <a:graphicData uri="http://schemas.openxmlformats.org/drawingml/2006/table">
            <a:tbl>
              <a:tblPr>
                <a:noFill/>
                <a:tableStyleId>{71F56F9B-C6D1-4FD7-9EF7-8D4FD2A72A4D}</a:tableStyleId>
              </a:tblPr>
              <a:tblGrid>
                <a:gridCol w="3775075"/>
                <a:gridCol w="3776650"/>
                <a:gridCol w="3776650"/>
              </a:tblGrid>
              <a:tr h="31590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Миллий иштирокчилар</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Бозорларнинг таркиби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Халқаро иштирокчилар</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946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Корпорациялар</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Валюта бозорлари, </a:t>
                      </a:r>
                      <a:endParaRPr/>
                    </a:p>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шу жумладан евровалюталар бозори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Халқаро корпорациялар, ТМК</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189230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Банклар ва махсус молия-кредит институтлари, </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шу жумладан </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суғурта компаниялари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Ссуда капиталлари бозори:</a:t>
                      </a:r>
                      <a:endParaRPr/>
                    </a:p>
                    <a:p>
                      <a:pPr indent="0" lvl="0" marL="0" marR="0" rtl="0" algn="l">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а) пул бозори;</a:t>
                      </a:r>
                      <a:endParaRPr/>
                    </a:p>
                    <a:p>
                      <a:pPr indent="0" lvl="0" marL="0" marR="0" rtl="0" algn="l">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б) капиталлар бозори;</a:t>
                      </a:r>
                      <a:endParaRPr/>
                    </a:p>
                    <a:p>
                      <a:pPr indent="0" lvl="0" marL="0" marR="0" rtl="0" algn="l">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в) евробозор.</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Халқаро банклар, </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ТМБ</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Махсус молия-кредит институтлари, </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шу жумладан</a:t>
                      </a:r>
                      <a:endParaRPr/>
                    </a:p>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суғурта компаниялари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631825">
                <a:tc rowSpan="2">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Фонд ва товар биржалари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Молия бозорлари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Йирик фонд ва товар биржалари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315900">
                <a:tc vMerge="1"/>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Суғурта бозорлари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Давлат</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630225">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Давлат</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Олтин бозори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Халқаро валюта-кредит ва молия ташкилотлари</a:t>
                      </a:r>
                      <a:endParaRPr/>
                    </a:p>
                  </a:txBody>
                  <a:tcPr marT="0" marB="0" marR="68575" marL="685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bl>
          </a:graphicData>
        </a:graphic>
      </p:graphicFrame>
      <p:sp>
        <p:nvSpPr>
          <p:cNvPr id="918" name="Google Shape;918;p15"/>
          <p:cNvSpPr txBox="1"/>
          <p:nvPr/>
        </p:nvSpPr>
        <p:spPr>
          <a:xfrm>
            <a:off x="3484562" y="6108700"/>
            <a:ext cx="84836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***https://review.uz/oz/post/oltin-valyuta-zaxiralari-ozbekiston-tajribasida</a:t>
            </a:r>
            <a:endParaRP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2" name="Shape 922"/>
        <p:cNvGrpSpPr/>
        <p:nvPr/>
      </p:nvGrpSpPr>
      <p:grpSpPr>
        <a:xfrm>
          <a:off x="0" y="0"/>
          <a:ext cx="0" cy="0"/>
          <a:chOff x="0" y="0"/>
          <a:chExt cx="0" cy="0"/>
        </a:xfrm>
      </p:grpSpPr>
      <p:sp>
        <p:nvSpPr>
          <p:cNvPr id="923" name="Google Shape;923;p16"/>
          <p:cNvSpPr txBox="1"/>
          <p:nvPr>
            <p:ph idx="1" type="body"/>
          </p:nvPr>
        </p:nvSpPr>
        <p:spPr>
          <a:xfrm>
            <a:off x="2589212" y="2133600"/>
            <a:ext cx="8915400" cy="3778250"/>
          </a:xfrm>
          <a:prstGeom prst="rect">
            <a:avLst/>
          </a:prstGeom>
          <a:noFill/>
          <a:ln>
            <a:noFill/>
          </a:ln>
        </p:spPr>
        <p:txBody>
          <a:bodyPr anchorCtr="0" anchor="t" bIns="45700" lIns="91425" spcFirstLastPara="1" rIns="91425" wrap="square" tIns="45700">
            <a:noAutofit/>
          </a:bodyPr>
          <a:lstStyle/>
          <a:p>
            <a:pPr indent="-228600" lvl="0" marL="342900" marR="0" rtl="0" algn="l">
              <a:spcBef>
                <a:spcPts val="0"/>
              </a:spcBef>
              <a:spcAft>
                <a:spcPts val="0"/>
              </a:spcAft>
              <a:buClr>
                <a:schemeClr val="accent1"/>
              </a:buClr>
              <a:buSzPts val="1800"/>
              <a:buFont typeface="Noto Sans Symbols"/>
              <a:buNone/>
            </a:pPr>
            <a:r>
              <a:t/>
            </a:r>
            <a:endParaRPr sz="1800">
              <a:solidFill>
                <a:srgbClr val="404040"/>
              </a:solidFill>
              <a:latin typeface="Century Gothic"/>
              <a:ea typeface="Century Gothic"/>
              <a:cs typeface="Century Gothic"/>
              <a:sym typeface="Century Gothic"/>
            </a:endParaRPr>
          </a:p>
        </p:txBody>
      </p:sp>
      <p:pic>
        <p:nvPicPr>
          <p:cNvPr id="924" name="Google Shape;924;p16"/>
          <p:cNvPicPr preferRelativeResize="0"/>
          <p:nvPr/>
        </p:nvPicPr>
        <p:blipFill rotWithShape="1">
          <a:blip r:embed="rId3">
            <a:alphaModFix/>
          </a:blip>
          <a:srcRect b="0" l="2908" r="3442" t="4015"/>
          <a:stretch/>
        </p:blipFill>
        <p:spPr>
          <a:xfrm>
            <a:off x="671512" y="531812"/>
            <a:ext cx="10972800" cy="6019800"/>
          </a:xfrm>
          <a:prstGeom prst="rect">
            <a:avLst/>
          </a:prstGeom>
          <a:noFill/>
          <a:ln>
            <a:noFill/>
          </a:ln>
        </p:spPr>
      </p:pic>
      <p:grpSp>
        <p:nvGrpSpPr>
          <p:cNvPr id="925" name="Google Shape;925;p16"/>
          <p:cNvGrpSpPr/>
          <p:nvPr/>
        </p:nvGrpSpPr>
        <p:grpSpPr>
          <a:xfrm>
            <a:off x="769937" y="752475"/>
            <a:ext cx="10414000" cy="5803900"/>
            <a:chOff x="770469" y="751711"/>
            <a:chExt cx="10413998" cy="5804045"/>
          </a:xfrm>
        </p:grpSpPr>
        <p:sp>
          <p:nvSpPr>
            <p:cNvPr id="926" name="Google Shape;926;p16"/>
            <p:cNvSpPr txBox="1"/>
            <p:nvPr/>
          </p:nvSpPr>
          <p:spPr>
            <a:xfrm>
              <a:off x="3685592" y="751711"/>
              <a:ext cx="4739951" cy="461665"/>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Times New Roman"/>
                <a:buNone/>
              </a:pPr>
              <a:r>
                <a:rPr b="1" i="0" lang="en-US" sz="2400" u="none">
                  <a:solidFill>
                    <a:schemeClr val="dk1"/>
                  </a:solidFill>
                  <a:latin typeface="Times New Roman"/>
                  <a:ea typeface="Times New Roman"/>
                  <a:cs typeface="Times New Roman"/>
                  <a:sym typeface="Times New Roman"/>
                </a:rPr>
                <a:t>Ссуда капиталлари бозори</a:t>
              </a:r>
              <a:endParaRPr/>
            </a:p>
          </p:txBody>
        </p:sp>
        <p:sp>
          <p:nvSpPr>
            <p:cNvPr id="927" name="Google Shape;927;p16"/>
            <p:cNvSpPr txBox="1"/>
            <p:nvPr/>
          </p:nvSpPr>
          <p:spPr>
            <a:xfrm>
              <a:off x="770469" y="2021707"/>
              <a:ext cx="3285066" cy="36933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Қимматбаҳо қоғозлар бозори</a:t>
              </a:r>
              <a:endParaRPr/>
            </a:p>
          </p:txBody>
        </p:sp>
        <p:sp>
          <p:nvSpPr>
            <p:cNvPr id="928" name="Google Shape;928;p16"/>
            <p:cNvSpPr txBox="1"/>
            <p:nvPr/>
          </p:nvSpPr>
          <p:spPr>
            <a:xfrm>
              <a:off x="1591736" y="3063781"/>
              <a:ext cx="2683931" cy="36933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Фонд бозори сегменти</a:t>
              </a:r>
              <a:endParaRPr/>
            </a:p>
          </p:txBody>
        </p:sp>
        <p:sp>
          <p:nvSpPr>
            <p:cNvPr id="929" name="Google Shape;929;p16"/>
            <p:cNvSpPr txBox="1"/>
            <p:nvPr/>
          </p:nvSpPr>
          <p:spPr>
            <a:xfrm>
              <a:off x="1680637" y="4486603"/>
              <a:ext cx="2683931" cy="36933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Қарз бозори сегменти</a:t>
              </a:r>
              <a:endParaRPr/>
            </a:p>
          </p:txBody>
        </p:sp>
        <p:sp>
          <p:nvSpPr>
            <p:cNvPr id="930" name="Google Shape;930;p16"/>
            <p:cNvSpPr txBox="1"/>
            <p:nvPr/>
          </p:nvSpPr>
          <p:spPr>
            <a:xfrm>
              <a:off x="1667936" y="5909425"/>
              <a:ext cx="2683931" cy="646331"/>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Суғурта бозори сегменти</a:t>
              </a:r>
              <a:endParaRPr/>
            </a:p>
          </p:txBody>
        </p:sp>
        <p:sp>
          <p:nvSpPr>
            <p:cNvPr id="931" name="Google Shape;931;p16"/>
            <p:cNvSpPr txBox="1"/>
            <p:nvPr/>
          </p:nvSpPr>
          <p:spPr>
            <a:xfrm>
              <a:off x="7498293" y="2812337"/>
              <a:ext cx="3460749" cy="923948"/>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700"/>
                <a:buFont typeface="Times New Roman"/>
                <a:buNone/>
              </a:pPr>
              <a:r>
                <a:rPr b="1" i="0" lang="en-US" sz="1700" u="none">
                  <a:solidFill>
                    <a:schemeClr val="dk1"/>
                  </a:solidFill>
                  <a:latin typeface="Times New Roman"/>
                  <a:ea typeface="Times New Roman"/>
                  <a:cs typeface="Times New Roman"/>
                  <a:sym typeface="Times New Roman"/>
                </a:rPr>
                <a:t>Инвестициялашга йўналтирилган кредитлар сегменти</a:t>
              </a:r>
              <a:endParaRPr/>
            </a:p>
          </p:txBody>
        </p:sp>
        <p:sp>
          <p:nvSpPr>
            <p:cNvPr id="932" name="Google Shape;932;p16"/>
            <p:cNvSpPr txBox="1"/>
            <p:nvPr/>
          </p:nvSpPr>
          <p:spPr>
            <a:xfrm>
              <a:off x="7827437" y="4335804"/>
              <a:ext cx="2683931" cy="646331"/>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Жорий фаолиятни кредитлаш сегменти</a:t>
              </a:r>
              <a:endParaRPr/>
            </a:p>
          </p:txBody>
        </p:sp>
        <p:sp>
          <p:nvSpPr>
            <p:cNvPr id="933" name="Google Shape;933;p16"/>
            <p:cNvSpPr txBox="1"/>
            <p:nvPr/>
          </p:nvSpPr>
          <p:spPr>
            <a:xfrm>
              <a:off x="7706786" y="5581529"/>
              <a:ext cx="3043763" cy="646331"/>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Қўшимча банк хизматлари сегменти</a:t>
              </a:r>
              <a:endParaRPr/>
            </a:p>
          </p:txBody>
        </p:sp>
        <p:sp>
          <p:nvSpPr>
            <p:cNvPr id="934" name="Google Shape;934;p16"/>
            <p:cNvSpPr txBox="1"/>
            <p:nvPr/>
          </p:nvSpPr>
          <p:spPr>
            <a:xfrm>
              <a:off x="8500536" y="1917997"/>
              <a:ext cx="2683931" cy="36933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Кредитлар бозори</a:t>
              </a:r>
              <a:endParaRPr/>
            </a:p>
          </p:txBody>
        </p:sp>
      </p:gr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8" name="Shape 938"/>
        <p:cNvGrpSpPr/>
        <p:nvPr/>
      </p:nvGrpSpPr>
      <p:grpSpPr>
        <a:xfrm>
          <a:off x="0" y="0"/>
          <a:ext cx="0" cy="0"/>
          <a:chOff x="0" y="0"/>
          <a:chExt cx="0" cy="0"/>
        </a:xfrm>
      </p:grpSpPr>
      <p:sp>
        <p:nvSpPr>
          <p:cNvPr id="939" name="Google Shape;939;p17"/>
          <p:cNvSpPr txBox="1"/>
          <p:nvPr>
            <p:ph type="title"/>
          </p:nvPr>
        </p:nvSpPr>
        <p:spPr>
          <a:xfrm>
            <a:off x="895350" y="215900"/>
            <a:ext cx="10515600" cy="92233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002060"/>
              </a:buClr>
              <a:buSzPts val="2400"/>
              <a:buFont typeface="Times New Roman"/>
              <a:buNone/>
            </a:pPr>
            <a:r>
              <a:rPr b="1" i="0" lang="en-US" sz="2400" u="none">
                <a:solidFill>
                  <a:srgbClr val="002060"/>
                </a:solidFill>
                <a:latin typeface="Times New Roman"/>
                <a:ea typeface="Times New Roman"/>
                <a:cs typeface="Times New Roman"/>
                <a:sym typeface="Times New Roman"/>
              </a:rPr>
              <a:t>Жаҳон молия бозорлари ташкилий жиҳатдан қуйидаги турларга ажратилади***:</a:t>
            </a:r>
            <a:br>
              <a:rPr b="1" i="0" lang="en-US" sz="2400" u="none">
                <a:solidFill>
                  <a:srgbClr val="002060"/>
                </a:solidFill>
                <a:latin typeface="Times New Roman"/>
                <a:ea typeface="Times New Roman"/>
                <a:cs typeface="Times New Roman"/>
                <a:sym typeface="Times New Roman"/>
              </a:rPr>
            </a:br>
            <a:endParaRPr/>
          </a:p>
        </p:txBody>
      </p:sp>
      <p:pic>
        <p:nvPicPr>
          <p:cNvPr id="940" name="Google Shape;940;p17"/>
          <p:cNvPicPr preferRelativeResize="0"/>
          <p:nvPr>
            <p:ph idx="1" type="body"/>
          </p:nvPr>
        </p:nvPicPr>
        <p:blipFill rotWithShape="1">
          <a:blip r:embed="rId3">
            <a:alphaModFix/>
          </a:blip>
          <a:srcRect b="0" l="0" r="0" t="0"/>
          <a:stretch/>
        </p:blipFill>
        <p:spPr>
          <a:xfrm>
            <a:off x="390525" y="1017587"/>
            <a:ext cx="11539537" cy="4737100"/>
          </a:xfrm>
          <a:prstGeom prst="rect">
            <a:avLst/>
          </a:prstGeom>
          <a:noFill/>
          <a:ln>
            <a:noFill/>
          </a:ln>
        </p:spPr>
      </p:pic>
      <p:sp>
        <p:nvSpPr>
          <p:cNvPr id="941" name="Google Shape;941;p17"/>
          <p:cNvSpPr txBox="1"/>
          <p:nvPr/>
        </p:nvSpPr>
        <p:spPr>
          <a:xfrm>
            <a:off x="3992562" y="5753100"/>
            <a:ext cx="7923212" cy="9223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7C240C"/>
              </a:buClr>
              <a:buSzPts val="1800"/>
              <a:buFont typeface="Times New Roman"/>
              <a:buNone/>
            </a:pPr>
            <a:r>
              <a:rPr b="0" i="0" lang="en-US" sz="1800" u="none">
                <a:solidFill>
                  <a:srgbClr val="7C240C"/>
                </a:solidFill>
                <a:latin typeface="Times New Roman"/>
                <a:ea typeface="Times New Roman"/>
                <a:cs typeface="Times New Roman"/>
                <a:sym typeface="Times New Roman"/>
              </a:rPr>
              <a:t>*** Vaxabov A.V. Jahon iqtisodiyoti va xalqaro iqtisodiy munosabatlar: o’quv qo’llanma. / A.V. Vaxabov, Sh.X.Xajibakiev, Sh.I.Raxmanov. –Т.: “Voris-nashriyot”, 2014. – 320 b.</a:t>
            </a:r>
            <a:endParaRP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5" name="Shape 945"/>
        <p:cNvGrpSpPr/>
        <p:nvPr/>
      </p:nvGrpSpPr>
      <p:grpSpPr>
        <a:xfrm>
          <a:off x="0" y="0"/>
          <a:ext cx="0" cy="0"/>
          <a:chOff x="0" y="0"/>
          <a:chExt cx="0" cy="0"/>
        </a:xfrm>
      </p:grpSpPr>
      <p:pic>
        <p:nvPicPr>
          <p:cNvPr id="946" name="Google Shape;946;p18"/>
          <p:cNvPicPr preferRelativeResize="0"/>
          <p:nvPr/>
        </p:nvPicPr>
        <p:blipFill rotWithShape="1">
          <a:blip r:embed="rId3">
            <a:alphaModFix/>
          </a:blip>
          <a:srcRect b="0" l="0" r="0" t="0"/>
          <a:stretch/>
        </p:blipFill>
        <p:spPr>
          <a:xfrm>
            <a:off x="863600" y="304800"/>
            <a:ext cx="10896600" cy="6307137"/>
          </a:xfrm>
          <a:prstGeom prst="rect">
            <a:avLst/>
          </a:prstGeom>
          <a:noFill/>
          <a:ln>
            <a:noFill/>
          </a:ln>
        </p:spPr>
      </p:pic>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0" name="Shape 950"/>
        <p:cNvGrpSpPr/>
        <p:nvPr/>
      </p:nvGrpSpPr>
      <p:grpSpPr>
        <a:xfrm>
          <a:off x="0" y="0"/>
          <a:ext cx="0" cy="0"/>
          <a:chOff x="0" y="0"/>
          <a:chExt cx="0" cy="0"/>
        </a:xfrm>
      </p:grpSpPr>
      <p:sp>
        <p:nvSpPr>
          <p:cNvPr id="951" name="Google Shape;951;p19"/>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3600">
              <a:solidFill>
                <a:srgbClr val="262626"/>
              </a:solidFill>
              <a:latin typeface="Century Gothic"/>
              <a:ea typeface="Century Gothic"/>
              <a:cs typeface="Century Gothic"/>
              <a:sym typeface="Century Gothic"/>
            </a:endParaRPr>
          </a:p>
        </p:txBody>
      </p:sp>
      <p:pic>
        <p:nvPicPr>
          <p:cNvPr id="952" name="Google Shape;952;p19"/>
          <p:cNvPicPr preferRelativeResize="0"/>
          <p:nvPr>
            <p:ph idx="1" type="body"/>
          </p:nvPr>
        </p:nvPicPr>
        <p:blipFill rotWithShape="1">
          <a:blip r:embed="rId3">
            <a:alphaModFix/>
          </a:blip>
          <a:srcRect b="0" l="0" r="0" t="0"/>
          <a:stretch/>
        </p:blipFill>
        <p:spPr>
          <a:xfrm>
            <a:off x="390525" y="292100"/>
            <a:ext cx="11301412" cy="6211887"/>
          </a:xfrm>
          <a:prstGeom prst="rect">
            <a:avLst/>
          </a:prstGeom>
          <a:noFill/>
          <a:ln>
            <a:noFill/>
          </a:ln>
        </p:spPr>
      </p:pic>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pic>
        <p:nvPicPr>
          <p:cNvPr id="957" name="Google Shape;957;p20"/>
          <p:cNvPicPr preferRelativeResize="0"/>
          <p:nvPr/>
        </p:nvPicPr>
        <p:blipFill rotWithShape="1">
          <a:blip r:embed="rId3">
            <a:alphaModFix/>
          </a:blip>
          <a:srcRect b="0" l="0" r="0" t="0"/>
          <a:stretch/>
        </p:blipFill>
        <p:spPr>
          <a:xfrm>
            <a:off x="327025" y="312737"/>
            <a:ext cx="11634787" cy="6316662"/>
          </a:xfrm>
          <a:prstGeom prst="rect">
            <a:avLst/>
          </a:prstGeom>
          <a:noFill/>
          <a:ln>
            <a:noFill/>
          </a:ln>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1" name="Shape 961"/>
        <p:cNvGrpSpPr/>
        <p:nvPr/>
      </p:nvGrpSpPr>
      <p:grpSpPr>
        <a:xfrm>
          <a:off x="0" y="0"/>
          <a:ext cx="0" cy="0"/>
          <a:chOff x="0" y="0"/>
          <a:chExt cx="0" cy="0"/>
        </a:xfrm>
      </p:grpSpPr>
      <p:sp>
        <p:nvSpPr>
          <p:cNvPr id="962" name="Google Shape;962;p21"/>
          <p:cNvSpPr txBox="1"/>
          <p:nvPr>
            <p:ph type="title"/>
          </p:nvPr>
        </p:nvSpPr>
        <p:spPr>
          <a:xfrm>
            <a:off x="728662" y="211137"/>
            <a:ext cx="10515600" cy="52228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3200"/>
              <a:buFont typeface="Times New Roman"/>
              <a:buNone/>
            </a:pPr>
            <a:r>
              <a:rPr b="1" i="0" lang="en-US" sz="3200" u="none">
                <a:solidFill>
                  <a:srgbClr val="262626"/>
                </a:solidFill>
                <a:latin typeface="Times New Roman"/>
                <a:ea typeface="Times New Roman"/>
                <a:cs typeface="Times New Roman"/>
                <a:sym typeface="Times New Roman"/>
              </a:rPr>
              <a:t>Тўлов балансининг йириклаштирилган схемаси</a:t>
            </a:r>
            <a:endParaRPr/>
          </a:p>
        </p:txBody>
      </p:sp>
      <p:graphicFrame>
        <p:nvGraphicFramePr>
          <p:cNvPr id="963" name="Google Shape;963;p21"/>
          <p:cNvGraphicFramePr/>
          <p:nvPr/>
        </p:nvGraphicFramePr>
        <p:xfrm>
          <a:off x="220662" y="846137"/>
          <a:ext cx="3000000" cy="3000000"/>
        </p:xfrm>
        <a:graphic>
          <a:graphicData uri="http://schemas.openxmlformats.org/drawingml/2006/table">
            <a:tbl>
              <a:tblPr>
                <a:noFill/>
                <a:tableStyleId>{71F56F9B-C6D1-4FD7-9EF7-8D4FD2A72A4D}</a:tableStyleId>
              </a:tblPr>
              <a:tblGrid>
                <a:gridCol w="1801800"/>
                <a:gridCol w="2870200"/>
                <a:gridCol w="2662225"/>
                <a:gridCol w="4306875"/>
              </a:tblGrid>
              <a:tr h="569900">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Счет номи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Кредит (хорижий валюта тушуми)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Дебет (хорижий валютани сарфлаш)</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Сальдо</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569900">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Савдо баланси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Товарлар экспортидан келадиган тушумлар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Товарлар импорти учун харажатлар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Тушумлар минус харажатлар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569900">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Хизматлар баланси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Хизматлар экспортидан келадиган тушумлар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Хизматлар импорти учун харажатлар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Тушумлар минус харажатлар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569900">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Ўтказмалар баланси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Хориждан олинган ўтказмалар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Хорижга тўланган ўтказмалар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Хориждан олинган ва хорижга тўланган ўтказмалар ўртасидаги фарқ</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855650">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Жорий операциялар</a:t>
                      </a:r>
                      <a:endParaRPr/>
                    </a:p>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(1+2+3)</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Жорий операциялар счёти бўйича жами тушумлар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Жорий операциялар счёти бўйича жами тўловлар</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Жорий операциялар счёти бўйича жами тушумлар ва тўловлар ўртасидаги фарқ</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1425575">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Капитал ва молиявий дастаклар билан операциялар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Капитал импорти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Капитал экспорти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Капитал экспорти ва импорти ўртасидаги фарқ</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1139825">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Марказий банкнинг валюта захиралари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Мамлакат валюта захираларининг кўпайиши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Валюта захираларининг ўзгариши</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bl>
          </a:graphicData>
        </a:graphic>
      </p:graphicFrame>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7" name="Shape 967"/>
        <p:cNvGrpSpPr/>
        <p:nvPr/>
      </p:nvGrpSpPr>
      <p:grpSpPr>
        <a:xfrm>
          <a:off x="0" y="0"/>
          <a:ext cx="0" cy="0"/>
          <a:chOff x="0" y="0"/>
          <a:chExt cx="0" cy="0"/>
        </a:xfrm>
      </p:grpSpPr>
      <p:sp>
        <p:nvSpPr>
          <p:cNvPr id="968" name="Google Shape;968;p22"/>
          <p:cNvSpPr txBox="1"/>
          <p:nvPr>
            <p:ph type="title"/>
          </p:nvPr>
        </p:nvSpPr>
        <p:spPr>
          <a:xfrm>
            <a:off x="312737" y="111125"/>
            <a:ext cx="11637962" cy="512762"/>
          </a:xfrm>
          <a:prstGeom prst="rect">
            <a:avLst/>
          </a:prstGeom>
          <a:solidFill>
            <a:srgbClr val="92AA4C"/>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Халқаро олтин валюта захиралари таркиби</a:t>
            </a:r>
            <a:endParaRPr/>
          </a:p>
        </p:txBody>
      </p:sp>
      <p:grpSp>
        <p:nvGrpSpPr>
          <p:cNvPr id="969" name="Google Shape;969;p22"/>
          <p:cNvGrpSpPr/>
          <p:nvPr/>
        </p:nvGrpSpPr>
        <p:grpSpPr>
          <a:xfrm>
            <a:off x="304800" y="692150"/>
            <a:ext cx="11658600" cy="6013450"/>
            <a:chOff x="4295" y="0"/>
            <a:chExt cx="5913502" cy="5009882"/>
          </a:xfrm>
        </p:grpSpPr>
        <p:sp>
          <p:nvSpPr>
            <p:cNvPr id="970" name="Google Shape;970;p22"/>
            <p:cNvSpPr txBox="1"/>
            <p:nvPr/>
          </p:nvSpPr>
          <p:spPr>
            <a:xfrm>
              <a:off x="4295" y="19839"/>
              <a:ext cx="1752954" cy="424543"/>
            </a:xfrm>
            <a:prstGeom prst="rect">
              <a:avLst/>
            </a:prstGeom>
            <a:solidFill>
              <a:srgbClr val="FFFF0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Монетар олтин</a:t>
              </a:r>
              <a:endParaRPr/>
            </a:p>
          </p:txBody>
        </p:sp>
        <p:sp>
          <p:nvSpPr>
            <p:cNvPr id="971" name="Google Shape;971;p22"/>
            <p:cNvSpPr txBox="1"/>
            <p:nvPr/>
          </p:nvSpPr>
          <p:spPr>
            <a:xfrm>
              <a:off x="4295" y="1010441"/>
              <a:ext cx="1760201" cy="424544"/>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ХВФ резерв позицияси</a:t>
              </a:r>
              <a:endParaRPr/>
            </a:p>
          </p:txBody>
        </p:sp>
        <p:sp>
          <p:nvSpPr>
            <p:cNvPr id="972" name="Google Shape;972;p22"/>
            <p:cNvSpPr txBox="1"/>
            <p:nvPr/>
          </p:nvSpPr>
          <p:spPr>
            <a:xfrm>
              <a:off x="4295" y="1506404"/>
              <a:ext cx="1759396" cy="432479"/>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Нақд валюта ва депозитлар</a:t>
              </a:r>
              <a:endParaRPr/>
            </a:p>
          </p:txBody>
        </p:sp>
        <p:sp>
          <p:nvSpPr>
            <p:cNvPr id="973" name="Google Shape;973;p22"/>
            <p:cNvSpPr txBox="1"/>
            <p:nvPr/>
          </p:nvSpPr>
          <p:spPr>
            <a:xfrm>
              <a:off x="4295" y="2002366"/>
              <a:ext cx="1753759" cy="431157"/>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Қимматбаҳо қоғозлар</a:t>
              </a:r>
              <a:endParaRPr/>
            </a:p>
          </p:txBody>
        </p:sp>
        <p:sp>
          <p:nvSpPr>
            <p:cNvPr id="974" name="Google Shape;974;p22"/>
            <p:cNvSpPr txBox="1"/>
            <p:nvPr/>
          </p:nvSpPr>
          <p:spPr>
            <a:xfrm>
              <a:off x="13153" y="2491715"/>
              <a:ext cx="1744902" cy="437770"/>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Ҳосилавий молиявий дастаклар</a:t>
              </a:r>
              <a:endParaRPr/>
            </a:p>
            <a:p>
              <a:pPr indent="0" lvl="0" marL="0" marR="0" rtl="0" algn="ctr">
                <a:lnSpc>
                  <a:spcPct val="107000"/>
                </a:lnSpc>
                <a:spcBef>
                  <a:spcPts val="80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(деривативлар)</a:t>
              </a:r>
              <a:endParaRPr/>
            </a:p>
          </p:txBody>
        </p:sp>
        <p:sp>
          <p:nvSpPr>
            <p:cNvPr id="975" name="Google Shape;975;p22"/>
            <p:cNvSpPr txBox="1"/>
            <p:nvPr/>
          </p:nvSpPr>
          <p:spPr>
            <a:xfrm>
              <a:off x="13153" y="3000904"/>
              <a:ext cx="1744097" cy="424543"/>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Бошқалар (ссуда, қарз ва ҳ.к.)</a:t>
              </a:r>
              <a:endParaRPr/>
            </a:p>
          </p:txBody>
        </p:sp>
        <p:sp>
          <p:nvSpPr>
            <p:cNvPr id="976" name="Google Shape;976;p22"/>
            <p:cNvSpPr txBox="1"/>
            <p:nvPr/>
          </p:nvSpPr>
          <p:spPr>
            <a:xfrm>
              <a:off x="13153" y="3503479"/>
              <a:ext cx="1750538" cy="444382"/>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600"/>
                <a:buFont typeface="Times New Roman"/>
                <a:buNone/>
              </a:pPr>
              <a:r>
                <a:rPr b="1" i="0" lang="en-US" sz="600" u="none">
                  <a:solidFill>
                    <a:schemeClr val="dk1"/>
                  </a:solidFill>
                  <a:latin typeface="Times New Roman"/>
                  <a:ea typeface="Times New Roman"/>
                  <a:cs typeface="Times New Roman"/>
                  <a:sym typeface="Times New Roman"/>
                </a:rPr>
                <a:t> </a:t>
              </a:r>
              <a:endParaRPr b="0" i="0" sz="1600" u="non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Миллий фаровонлик суверен жамғармалари (МФСЖ)</a:t>
              </a:r>
              <a:endParaRPr/>
            </a:p>
          </p:txBody>
        </p:sp>
        <p:sp>
          <p:nvSpPr>
            <p:cNvPr id="977" name="Google Shape;977;p22"/>
            <p:cNvSpPr txBox="1"/>
            <p:nvPr/>
          </p:nvSpPr>
          <p:spPr>
            <a:xfrm>
              <a:off x="13153" y="4031183"/>
              <a:ext cx="1756980" cy="444382"/>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Активлар “пули”</a:t>
              </a:r>
              <a:endParaRPr/>
            </a:p>
          </p:txBody>
        </p:sp>
        <p:sp>
          <p:nvSpPr>
            <p:cNvPr id="978" name="Google Shape;978;p22"/>
            <p:cNvSpPr txBox="1"/>
            <p:nvPr/>
          </p:nvSpPr>
          <p:spPr>
            <a:xfrm>
              <a:off x="13153" y="4558887"/>
              <a:ext cx="1750538" cy="450995"/>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Марказий Банк (МБ) своплари</a:t>
              </a:r>
              <a:endParaRPr/>
            </a:p>
          </p:txBody>
        </p:sp>
        <p:sp>
          <p:nvSpPr>
            <p:cNvPr id="979" name="Google Shape;979;p22"/>
            <p:cNvSpPr/>
            <p:nvPr/>
          </p:nvSpPr>
          <p:spPr>
            <a:xfrm>
              <a:off x="1758054" y="476124"/>
              <a:ext cx="226266" cy="2949323"/>
            </a:xfrm>
            <a:prstGeom prst="rightBrace">
              <a:avLst>
                <a:gd fmla="val 138" name="adj1"/>
                <a:gd fmla="val 50000" name="adj2"/>
              </a:avLst>
            </a:prstGeom>
            <a:noFill/>
            <a:ln cap="rnd" cmpd="sng" w="22225">
              <a:solidFill>
                <a:srgbClr val="92AA4C"/>
              </a:solidFill>
              <a:prstDash val="solid"/>
              <a:miter lim="800000"/>
              <a:headEnd len="sm" w="sm" type="none"/>
              <a:tailEnd len="sm" w="sm" type="none"/>
            </a:ln>
            <a:effectLst>
              <a:outerShdw blurRad="63500" dir="5400000" dist="254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80" name="Google Shape;980;p22"/>
            <p:cNvSpPr txBox="1"/>
            <p:nvPr/>
          </p:nvSpPr>
          <p:spPr>
            <a:xfrm>
              <a:off x="2093024" y="489350"/>
              <a:ext cx="1860048" cy="2909646"/>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Валюта </a:t>
              </a:r>
              <a:endParaRPr b="0" i="0" sz="1600" u="non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захиралари</a:t>
              </a:r>
              <a:endParaRPr/>
            </a:p>
          </p:txBody>
        </p:sp>
        <p:sp>
          <p:nvSpPr>
            <p:cNvPr id="981" name="Google Shape;981;p22"/>
            <p:cNvSpPr/>
            <p:nvPr/>
          </p:nvSpPr>
          <p:spPr>
            <a:xfrm>
              <a:off x="3883018" y="0"/>
              <a:ext cx="232707" cy="3445286"/>
            </a:xfrm>
            <a:prstGeom prst="rightBrace">
              <a:avLst>
                <a:gd fmla="val 122" name="adj1"/>
                <a:gd fmla="val 50000" name="adj2"/>
              </a:avLst>
            </a:prstGeom>
            <a:noFill/>
            <a:ln cap="rnd" cmpd="sng" w="22225">
              <a:solidFill>
                <a:srgbClr val="92AA4C"/>
              </a:solidFill>
              <a:prstDash val="solid"/>
              <a:miter lim="800000"/>
              <a:headEnd len="sm" w="sm" type="none"/>
              <a:tailEnd len="sm" w="sm" type="none"/>
            </a:ln>
            <a:effectLst>
              <a:outerShdw blurRad="63500" dir="5400000" dist="254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982" name="Google Shape;982;p22"/>
            <p:cNvSpPr txBox="1"/>
            <p:nvPr/>
          </p:nvSpPr>
          <p:spPr>
            <a:xfrm>
              <a:off x="4224429" y="13226"/>
              <a:ext cx="1686926" cy="3400319"/>
            </a:xfrm>
            <a:prstGeom prst="rect">
              <a:avLst/>
            </a:prstGeom>
            <a:solidFill>
              <a:srgbClr val="92D05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Захира активлар (ЗА)</a:t>
              </a:r>
              <a:endParaRPr b="0" i="0" sz="1600" u="non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a:t>
              </a:r>
              <a:endParaRPr b="0" i="0" sz="1600" u="non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Олтин валюта </a:t>
              </a:r>
              <a:endParaRPr b="0" i="0" sz="1600" u="non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захиралари</a:t>
              </a:r>
              <a:endParaRPr/>
            </a:p>
          </p:txBody>
        </p:sp>
        <p:sp>
          <p:nvSpPr>
            <p:cNvPr id="983" name="Google Shape;983;p22"/>
            <p:cNvSpPr txBox="1"/>
            <p:nvPr/>
          </p:nvSpPr>
          <p:spPr>
            <a:xfrm>
              <a:off x="2473085" y="3515382"/>
              <a:ext cx="3393178" cy="39941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400"/>
                <a:buFont typeface="Times New Roman"/>
                <a:buNone/>
              </a:pPr>
              <a:r>
                <a:rPr b="1" i="0" lang="en-US" sz="1400" u="none">
                  <a:solidFill>
                    <a:schemeClr val="dk1"/>
                  </a:solidFill>
                  <a:latin typeface="Times New Roman"/>
                  <a:ea typeface="Times New Roman"/>
                  <a:cs typeface="Times New Roman"/>
                  <a:sym typeface="Times New Roman"/>
                </a:rPr>
                <a:t>Агар МФСЖ активлари МБ назорати ва балансида турса, унда ЗА таркибига қўшилади</a:t>
              </a:r>
              <a:endParaRPr/>
            </a:p>
          </p:txBody>
        </p:sp>
        <p:sp>
          <p:nvSpPr>
            <p:cNvPr id="984" name="Google Shape;984;p22"/>
            <p:cNvSpPr txBox="1"/>
            <p:nvPr/>
          </p:nvSpPr>
          <p:spPr>
            <a:xfrm>
              <a:off x="6711" y="502575"/>
              <a:ext cx="1751343" cy="431157"/>
            </a:xfrm>
            <a:prstGeom prst="rect">
              <a:avLst/>
            </a:prstGeom>
            <a:solidFill>
              <a:srgbClr val="F39E87"/>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SDRдаги авуарлар</a:t>
              </a:r>
              <a:endParaRPr/>
            </a:p>
          </p:txBody>
        </p:sp>
        <p:sp>
          <p:nvSpPr>
            <p:cNvPr id="985" name="Google Shape;985;p22"/>
            <p:cNvSpPr txBox="1"/>
            <p:nvPr/>
          </p:nvSpPr>
          <p:spPr>
            <a:xfrm>
              <a:off x="2525425" y="3986216"/>
              <a:ext cx="3385931" cy="39809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400"/>
                <a:buFont typeface="Times New Roman"/>
                <a:buNone/>
              </a:pPr>
              <a:r>
                <a:rPr b="1" i="0" lang="en-US" sz="1400" u="none">
                  <a:solidFill>
                    <a:schemeClr val="dk1"/>
                  </a:solidFill>
                  <a:latin typeface="Times New Roman"/>
                  <a:ea typeface="Times New Roman"/>
                  <a:cs typeface="Times New Roman"/>
                  <a:sym typeface="Times New Roman"/>
                </a:rPr>
                <a:t>Агар валюта ликвидлигида жалб этиш учун фойдаланиш мумкин бўлса, унда ЗА таркибига қўшилади</a:t>
              </a:r>
              <a:endParaRPr/>
            </a:p>
          </p:txBody>
        </p:sp>
        <p:sp>
          <p:nvSpPr>
            <p:cNvPr id="986" name="Google Shape;986;p22"/>
            <p:cNvSpPr txBox="1"/>
            <p:nvPr/>
          </p:nvSpPr>
          <p:spPr>
            <a:xfrm>
              <a:off x="2525425" y="4527146"/>
              <a:ext cx="3302188" cy="39809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400"/>
                <a:buFont typeface="Times New Roman"/>
                <a:buNone/>
              </a:pPr>
              <a:r>
                <a:rPr b="1" i="0" lang="en-US" sz="1400" u="none">
                  <a:solidFill>
                    <a:schemeClr val="dk1"/>
                  </a:solidFill>
                  <a:latin typeface="Times New Roman"/>
                  <a:ea typeface="Times New Roman"/>
                  <a:cs typeface="Times New Roman"/>
                  <a:sym typeface="Times New Roman"/>
                </a:rPr>
                <a:t>Агар конвертацияланадиган валютада бўлса, унда ЗА таркибига қўшилади</a:t>
              </a:r>
              <a:endParaRPr/>
            </a:p>
          </p:txBody>
        </p:sp>
        <p:cxnSp>
          <p:nvCxnSpPr>
            <p:cNvPr id="987" name="Google Shape;987;p22"/>
            <p:cNvCxnSpPr/>
            <p:nvPr/>
          </p:nvCxnSpPr>
          <p:spPr>
            <a:xfrm flipH="1" rot="10800000">
              <a:off x="1719404" y="2929485"/>
              <a:ext cx="676381" cy="624251"/>
            </a:xfrm>
            <a:prstGeom prst="straightConnector1">
              <a:avLst/>
            </a:prstGeom>
            <a:noFill/>
            <a:ln cap="rnd" cmpd="sng" w="22225">
              <a:solidFill>
                <a:srgbClr val="FF0000"/>
              </a:solidFill>
              <a:prstDash val="solid"/>
              <a:miter lim="800000"/>
              <a:headEnd len="med" w="med" type="none"/>
              <a:tailEnd len="med" w="med" type="triangle"/>
            </a:ln>
            <a:effectLst>
              <a:outerShdw blurRad="63500" dir="5400000" dist="25400">
                <a:srgbClr val="000000">
                  <a:alpha val="24705"/>
                </a:srgbClr>
              </a:outerShdw>
            </a:effectLst>
          </p:spPr>
        </p:cxnSp>
        <p:sp>
          <p:nvSpPr>
            <p:cNvPr id="988" name="Google Shape;988;p22"/>
            <p:cNvSpPr txBox="1"/>
            <p:nvPr/>
          </p:nvSpPr>
          <p:spPr>
            <a:xfrm>
              <a:off x="2093024" y="25129"/>
              <a:ext cx="1860048" cy="425866"/>
            </a:xfrm>
            <a:prstGeom prst="rect">
              <a:avLst/>
            </a:prstGeom>
            <a:solidFill>
              <a:srgbClr val="FFFF00"/>
            </a:solid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Clr>
                  <a:schemeClr val="dk1"/>
                </a:buClr>
                <a:buSzPts val="1600"/>
                <a:buFont typeface="Times New Roman"/>
                <a:buNone/>
              </a:pPr>
              <a:r>
                <a:rPr b="1" i="0" lang="en-US" sz="1600" u="none">
                  <a:solidFill>
                    <a:schemeClr val="dk1"/>
                  </a:solidFill>
                  <a:latin typeface="Times New Roman"/>
                  <a:ea typeface="Times New Roman"/>
                  <a:cs typeface="Times New Roman"/>
                  <a:sym typeface="Times New Roman"/>
                </a:rPr>
                <a:t> </a:t>
              </a:r>
              <a:endParaRPr/>
            </a:p>
          </p:txBody>
        </p:sp>
        <p:cxnSp>
          <p:nvCxnSpPr>
            <p:cNvPr id="989" name="Google Shape;989;p22"/>
            <p:cNvCxnSpPr/>
            <p:nvPr/>
          </p:nvCxnSpPr>
          <p:spPr>
            <a:xfrm flipH="1" rot="10800000">
              <a:off x="1758054" y="3432061"/>
              <a:ext cx="676381" cy="624251"/>
            </a:xfrm>
            <a:prstGeom prst="straightConnector1">
              <a:avLst/>
            </a:prstGeom>
            <a:noFill/>
            <a:ln cap="rnd" cmpd="sng" w="22225">
              <a:solidFill>
                <a:srgbClr val="FF0000"/>
              </a:solidFill>
              <a:prstDash val="solid"/>
              <a:miter lim="800000"/>
              <a:headEnd len="med" w="med" type="none"/>
              <a:tailEnd len="med" w="med" type="triangle"/>
            </a:ln>
            <a:effectLst>
              <a:outerShdw blurRad="63500" dir="5400000" dist="25400">
                <a:srgbClr val="000000">
                  <a:alpha val="24705"/>
                </a:srgbClr>
              </a:outerShdw>
            </a:effectLst>
          </p:spPr>
        </p:cxnSp>
        <p:cxnSp>
          <p:nvCxnSpPr>
            <p:cNvPr id="990" name="Google Shape;990;p22"/>
            <p:cNvCxnSpPr/>
            <p:nvPr/>
          </p:nvCxnSpPr>
          <p:spPr>
            <a:xfrm flipH="1" rot="10800000">
              <a:off x="1745171" y="3954474"/>
              <a:ext cx="676381" cy="622929"/>
            </a:xfrm>
            <a:prstGeom prst="straightConnector1">
              <a:avLst/>
            </a:prstGeom>
            <a:noFill/>
            <a:ln cap="rnd" cmpd="sng" w="22225">
              <a:solidFill>
                <a:srgbClr val="FF0000"/>
              </a:solidFill>
              <a:prstDash val="solid"/>
              <a:miter lim="800000"/>
              <a:headEnd len="med" w="med" type="none"/>
              <a:tailEnd len="med" w="med" type="triangle"/>
            </a:ln>
            <a:effectLst>
              <a:outerShdw blurRad="63500" dir="5400000" dist="25400">
                <a:srgbClr val="000000">
                  <a:alpha val="24705"/>
                </a:srgbClr>
              </a:outerShdw>
            </a:effectLst>
          </p:spPr>
        </p:cxnSp>
        <p:cxnSp>
          <p:nvCxnSpPr>
            <p:cNvPr id="991" name="Google Shape;991;p22"/>
            <p:cNvCxnSpPr/>
            <p:nvPr/>
          </p:nvCxnSpPr>
          <p:spPr>
            <a:xfrm flipH="1" rot="10800000">
              <a:off x="2028607" y="3902894"/>
              <a:ext cx="3889190" cy="11903"/>
            </a:xfrm>
            <a:prstGeom prst="straightConnector1">
              <a:avLst/>
            </a:prstGeom>
            <a:noFill/>
            <a:ln cap="rnd" cmpd="sng" w="22225">
              <a:solidFill>
                <a:srgbClr val="6AAC91"/>
              </a:solidFill>
              <a:prstDash val="solid"/>
              <a:miter lim="800000"/>
              <a:headEnd len="med" w="med" type="none"/>
              <a:tailEnd len="med" w="med" type="none"/>
            </a:ln>
            <a:effectLst>
              <a:outerShdw blurRad="63500" dir="5400000" dist="25400">
                <a:srgbClr val="000000">
                  <a:alpha val="24705"/>
                </a:srgbClr>
              </a:outerShdw>
            </a:effectLst>
          </p:spPr>
        </p:cxnSp>
        <p:cxnSp>
          <p:nvCxnSpPr>
            <p:cNvPr id="992" name="Google Shape;992;p22"/>
            <p:cNvCxnSpPr/>
            <p:nvPr/>
          </p:nvCxnSpPr>
          <p:spPr>
            <a:xfrm flipH="1" rot="10800000">
              <a:off x="2028607" y="4404147"/>
              <a:ext cx="3889190" cy="11904"/>
            </a:xfrm>
            <a:prstGeom prst="straightConnector1">
              <a:avLst/>
            </a:prstGeom>
            <a:noFill/>
            <a:ln cap="rnd" cmpd="sng" w="22225">
              <a:solidFill>
                <a:srgbClr val="6AAC91"/>
              </a:solidFill>
              <a:prstDash val="solid"/>
              <a:miter lim="800000"/>
              <a:headEnd len="med" w="med" type="none"/>
              <a:tailEnd len="med" w="med" type="none"/>
            </a:ln>
            <a:effectLst>
              <a:outerShdw blurRad="63500" dir="5400000" dist="25400">
                <a:srgbClr val="000000">
                  <a:alpha val="24705"/>
                </a:srgbClr>
              </a:outerShdw>
            </a:effectLst>
          </p:spPr>
        </p:cxnSp>
        <p:cxnSp>
          <p:nvCxnSpPr>
            <p:cNvPr id="993" name="Google Shape;993;p22"/>
            <p:cNvCxnSpPr/>
            <p:nvPr/>
          </p:nvCxnSpPr>
          <p:spPr>
            <a:xfrm flipH="1" rot="10800000">
              <a:off x="2022165" y="4930528"/>
              <a:ext cx="3889190" cy="11904"/>
            </a:xfrm>
            <a:prstGeom prst="straightConnector1">
              <a:avLst/>
            </a:prstGeom>
            <a:noFill/>
            <a:ln cap="rnd" cmpd="sng" w="22225">
              <a:solidFill>
                <a:srgbClr val="6AAC91"/>
              </a:solidFill>
              <a:prstDash val="solid"/>
              <a:miter lim="800000"/>
              <a:headEnd len="med" w="med" type="none"/>
              <a:tailEnd len="med" w="med" type="none"/>
            </a:ln>
            <a:effectLst>
              <a:outerShdw blurRad="63500" dir="5400000" dist="25400">
                <a:srgbClr val="000000">
                  <a:alpha val="24705"/>
                </a:srgbClr>
              </a:outerShdw>
            </a:effectLst>
          </p:spPr>
        </p:cxnSp>
      </p:gr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7" name="Shape 997"/>
        <p:cNvGrpSpPr/>
        <p:nvPr/>
      </p:nvGrpSpPr>
      <p:grpSpPr>
        <a:xfrm>
          <a:off x="0" y="0"/>
          <a:ext cx="0" cy="0"/>
          <a:chOff x="0" y="0"/>
          <a:chExt cx="0" cy="0"/>
        </a:xfrm>
      </p:grpSpPr>
      <p:sp>
        <p:nvSpPr>
          <p:cNvPr id="998" name="Google Shape;998;p23"/>
          <p:cNvSpPr txBox="1"/>
          <p:nvPr>
            <p:ph type="title"/>
          </p:nvPr>
        </p:nvSpPr>
        <p:spPr>
          <a:xfrm>
            <a:off x="2592387" y="623887"/>
            <a:ext cx="8912225" cy="128111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262626"/>
              </a:buClr>
              <a:buSzPts val="2400"/>
              <a:buFont typeface="Times New Roman"/>
              <a:buNone/>
            </a:pPr>
            <a:r>
              <a:rPr b="1" i="0" lang="en-US" sz="2400" u="none">
                <a:solidFill>
                  <a:srgbClr val="262626"/>
                </a:solidFill>
                <a:latin typeface="Times New Roman"/>
                <a:ea typeface="Times New Roman"/>
                <a:cs typeface="Times New Roman"/>
                <a:sym typeface="Times New Roman"/>
              </a:rPr>
              <a:t>Мамлакатнинг ялпи ташқи қарзи давлат (расмий) ва хусусий сектор қарзларини ўз ичига олади. Давлатнинг ташқи қарзи қуйидагилардан иборат:</a:t>
            </a:r>
            <a:endParaRPr/>
          </a:p>
        </p:txBody>
      </p:sp>
      <p:pic>
        <p:nvPicPr>
          <p:cNvPr id="999" name="Google Shape;999;p23"/>
          <p:cNvPicPr preferRelativeResize="0"/>
          <p:nvPr>
            <p:ph idx="1" type="body"/>
          </p:nvPr>
        </p:nvPicPr>
        <p:blipFill rotWithShape="1">
          <a:blip r:embed="rId3">
            <a:alphaModFix/>
          </a:blip>
          <a:srcRect b="0" l="0" r="0" t="0"/>
          <a:stretch/>
        </p:blipFill>
        <p:spPr>
          <a:xfrm>
            <a:off x="811212" y="1689100"/>
            <a:ext cx="10558462" cy="4486275"/>
          </a:xfrm>
          <a:prstGeom prst="rect">
            <a:avLst/>
          </a:prstGeom>
          <a:noFill/>
          <a:ln>
            <a:noFill/>
          </a:ln>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3" name="Shape 1003"/>
        <p:cNvGrpSpPr/>
        <p:nvPr/>
      </p:nvGrpSpPr>
      <p:grpSpPr>
        <a:xfrm>
          <a:off x="0" y="0"/>
          <a:ext cx="0" cy="0"/>
          <a:chOff x="0" y="0"/>
          <a:chExt cx="0" cy="0"/>
        </a:xfrm>
      </p:grpSpPr>
      <p:sp>
        <p:nvSpPr>
          <p:cNvPr id="1004" name="Google Shape;1004;p24"/>
          <p:cNvSpPr txBox="1"/>
          <p:nvPr>
            <p:ph idx="1" type="body"/>
          </p:nvPr>
        </p:nvSpPr>
        <p:spPr>
          <a:xfrm>
            <a:off x="882650" y="525462"/>
            <a:ext cx="10023475" cy="5181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accent1"/>
              </a:buClr>
              <a:buSzPts val="2800"/>
              <a:buFont typeface="Noto Sans Symbols"/>
              <a:buChar char="🠶"/>
            </a:pPr>
            <a:r>
              <a:rPr b="1" i="0" lang="en-US" sz="2800" u="none">
                <a:solidFill>
                  <a:srgbClr val="404040"/>
                </a:solidFill>
                <a:latin typeface="Arial"/>
                <a:ea typeface="Arial"/>
                <a:cs typeface="Arial"/>
                <a:sym typeface="Arial"/>
              </a:rPr>
              <a:t>Мамлакатнинг умумий ташқи қарзи</a:t>
            </a:r>
            <a:r>
              <a:rPr b="0" i="0" lang="en-US" sz="2800" u="none">
                <a:solidFill>
                  <a:srgbClr val="404040"/>
                </a:solidFill>
                <a:latin typeface="Arial"/>
                <a:ea typeface="Arial"/>
                <a:cs typeface="Arial"/>
                <a:sym typeface="Arial"/>
              </a:rPr>
              <a:t> – маҳаллий иқтисодиётнинг хорижликлар </a:t>
            </a:r>
            <a:r>
              <a:rPr b="0" i="1" lang="en-US" sz="2800" u="none">
                <a:solidFill>
                  <a:srgbClr val="404040"/>
                </a:solidFill>
                <a:latin typeface="Arial"/>
                <a:ea typeface="Arial"/>
                <a:cs typeface="Arial"/>
                <a:sym typeface="Arial"/>
              </a:rPr>
              <a:t>(хорижий давлатлар, халқаро молиявий институтлар ва бошқалар) </a:t>
            </a:r>
            <a:r>
              <a:rPr b="0" i="0" lang="en-US" sz="2800" u="none">
                <a:solidFill>
                  <a:srgbClr val="404040"/>
                </a:solidFill>
                <a:latin typeface="Arial"/>
                <a:ea typeface="Arial"/>
                <a:cs typeface="Arial"/>
                <a:sym typeface="Arial"/>
              </a:rPr>
              <a:t>олдидаги амалдаги, </a:t>
            </a:r>
            <a:r>
              <a:rPr b="0" i="1" lang="en-US" sz="2800" u="none">
                <a:solidFill>
                  <a:srgbClr val="404040"/>
                </a:solidFill>
                <a:latin typeface="Arial"/>
                <a:ea typeface="Arial"/>
                <a:cs typeface="Arial"/>
                <a:sym typeface="Arial"/>
              </a:rPr>
              <a:t>(яъни ҳали тўловлари амалга оширилмаган) </a:t>
            </a:r>
            <a:r>
              <a:rPr b="0" i="0" lang="en-US" sz="2800" u="none">
                <a:solidFill>
                  <a:srgbClr val="404040"/>
                </a:solidFill>
                <a:latin typeface="Arial"/>
                <a:ea typeface="Arial"/>
                <a:cs typeface="Arial"/>
                <a:sym typeface="Arial"/>
              </a:rPr>
              <a:t>келажакда маълум бир муддатда қайтарилиши талаб қилинадиган мажбуриятларини ўзида акс эттиради***.</a:t>
            </a:r>
            <a:endParaRPr/>
          </a:p>
          <a:p>
            <a:pPr indent="-342900" lvl="0" marL="342900" marR="0" rtl="0" algn="l">
              <a:lnSpc>
                <a:spcPct val="100000"/>
              </a:lnSpc>
              <a:spcBef>
                <a:spcPts val="1000"/>
              </a:spcBef>
              <a:spcAft>
                <a:spcPts val="0"/>
              </a:spcAft>
              <a:buClr>
                <a:schemeClr val="accent1"/>
              </a:buClr>
              <a:buSzPts val="2800"/>
              <a:buFont typeface="Noto Sans Symbols"/>
              <a:buChar char="🠶"/>
            </a:pPr>
            <a:r>
              <a:rPr b="0" i="0" lang="en-US" sz="2800" u="none">
                <a:solidFill>
                  <a:srgbClr val="404040"/>
                </a:solidFill>
                <a:latin typeface="Arial"/>
                <a:ea typeface="Arial"/>
                <a:cs typeface="Arial"/>
                <a:sym typeface="Arial"/>
              </a:rPr>
              <a:t>Ташқи қарз, давлат ташқи қарзи ҳамда хусусий сектор ташқи қарзига бўлинади. Давлат ташқи қарзи, ҳукумат томонидан жалб қилинган ёки унинг кафолати остида олинган ташқи қарзларни ўз ичига олса, хусусий сектор ташқи қарзи, ўз навбатида, давлат мажбурият олмаган қарзлардан иборат***.</a:t>
            </a:r>
            <a:endParaRPr/>
          </a:p>
          <a:p>
            <a:pPr indent="-342900" lvl="0" marL="342900" marR="0" rtl="0" algn="r">
              <a:lnSpc>
                <a:spcPct val="100000"/>
              </a:lnSpc>
              <a:spcBef>
                <a:spcPts val="1000"/>
              </a:spcBef>
              <a:spcAft>
                <a:spcPts val="0"/>
              </a:spcAft>
              <a:buClr>
                <a:schemeClr val="accent1"/>
              </a:buClr>
              <a:buSzPts val="1800"/>
              <a:buFont typeface="Noto Sans Symbols"/>
              <a:buChar char="🠶"/>
            </a:pPr>
            <a:r>
              <a:rPr b="1" i="0" lang="en-US" sz="1800" u="none">
                <a:solidFill>
                  <a:srgbClr val="404040"/>
                </a:solidFill>
                <a:latin typeface="Arial"/>
                <a:ea typeface="Arial"/>
                <a:cs typeface="Arial"/>
                <a:sym typeface="Arial"/>
              </a:rPr>
              <a:t>https://finlit.uz/oz/articles/currency-regulation/external-debt/</a:t>
            </a:r>
            <a:endParaRP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8" name="Shape 1008"/>
        <p:cNvGrpSpPr/>
        <p:nvPr/>
      </p:nvGrpSpPr>
      <p:grpSpPr>
        <a:xfrm>
          <a:off x="0" y="0"/>
          <a:ext cx="0" cy="0"/>
          <a:chOff x="0" y="0"/>
          <a:chExt cx="0" cy="0"/>
        </a:xfrm>
      </p:grpSpPr>
      <p:graphicFrame>
        <p:nvGraphicFramePr>
          <p:cNvPr id="1009" name="Google Shape;1009;p25"/>
          <p:cNvGraphicFramePr/>
          <p:nvPr/>
        </p:nvGraphicFramePr>
        <p:xfrm>
          <a:off x="330200" y="1038225"/>
          <a:ext cx="3000000" cy="3000000"/>
        </p:xfrm>
        <a:graphic>
          <a:graphicData uri="http://schemas.openxmlformats.org/drawingml/2006/table">
            <a:tbl>
              <a:tblPr>
                <a:noFill/>
                <a:tableStyleId>{71F56F9B-C6D1-4FD7-9EF7-8D4FD2A72A4D}</a:tableStyleId>
              </a:tblPr>
              <a:tblGrid>
                <a:gridCol w="2255825"/>
                <a:gridCol w="2255825"/>
                <a:gridCol w="2255825"/>
                <a:gridCol w="2255825"/>
                <a:gridCol w="2257425"/>
              </a:tblGrid>
              <a:tr h="19605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Мамлакат</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Ташқи қарз миқдори, млрд. долл.</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Сана</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Ташқи қарз миқдорининг ЯИМга нисбати, %</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Аҳоли жон бошига тўғри келувчи ташқи қарз миқдори,</a:t>
                      </a:r>
                      <a:br>
                        <a:rPr b="1" i="0" lang="en-US" sz="2000" u="none">
                          <a:solidFill>
                            <a:srgbClr val="FFFFFF"/>
                          </a:solidFill>
                          <a:latin typeface="Times New Roman"/>
                          <a:ea typeface="Times New Roman"/>
                          <a:cs typeface="Times New Roman"/>
                          <a:sym typeface="Times New Roman"/>
                        </a:rPr>
                      </a:br>
                      <a:r>
                        <a:rPr b="1" i="0" lang="en-US" sz="2000" u="none">
                          <a:solidFill>
                            <a:srgbClr val="FFFFFF"/>
                          </a:solidFill>
                          <a:latin typeface="Times New Roman"/>
                          <a:ea typeface="Times New Roman"/>
                          <a:cs typeface="Times New Roman"/>
                          <a:sym typeface="Times New Roman"/>
                        </a:rPr>
                        <a:t>долл.</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Буюк Британия</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8 112</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1.09.2018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314</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119 000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Германия</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4 886</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1.09.2018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148</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61 700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АҚШ</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22 012</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13.02.2019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106</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66 566</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Россия</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453,8</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1.01.2019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36</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3 089</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Қозоғистон</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161,5</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1.09.2018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94</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9 100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Ўзбекистон</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17,3</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1.01.2019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33</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520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Қирғизистон</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3,7</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31.12.2016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54</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600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1CDCC"/>
                    </a:solidFill>
                  </a:tcPr>
                </a:tc>
              </a:tr>
              <a:tr h="411150">
                <a:tc>
                  <a:txBody>
                    <a:bodyPr/>
                    <a:lstStyle/>
                    <a:p>
                      <a:pPr indent="0" lvl="0" marL="0" marR="0" rtl="0" algn="ctr">
                        <a:lnSpc>
                          <a:spcPct val="100000"/>
                        </a:lnSpc>
                        <a:spcBef>
                          <a:spcPts val="0"/>
                        </a:spcBef>
                        <a:spcAft>
                          <a:spcPts val="0"/>
                        </a:spcAft>
                        <a:buClr>
                          <a:srgbClr val="FFFFFF"/>
                        </a:buClr>
                        <a:buSzPts val="2000"/>
                        <a:buFont typeface="Times New Roman"/>
                        <a:buNone/>
                      </a:pPr>
                      <a:r>
                        <a:rPr b="1" i="0" lang="en-US" sz="2000" u="none">
                          <a:solidFill>
                            <a:srgbClr val="FFFFFF"/>
                          </a:solidFill>
                          <a:latin typeface="Times New Roman"/>
                          <a:ea typeface="Times New Roman"/>
                          <a:cs typeface="Times New Roman"/>
                          <a:sym typeface="Times New Roman"/>
                        </a:rPr>
                        <a:t>Беларусь</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39,0</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1.10.2018 й.</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79</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c>
                  <a:txBody>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3 995</a:t>
                      </a:r>
                      <a:endParaRPr/>
                    </a:p>
                  </a:txBody>
                  <a:tcPr marT="9525" marB="9525" marR="9525" marL="95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F0E8E7"/>
                    </a:solidFill>
                  </a:tcPr>
                </a:tc>
              </a:tr>
            </a:tbl>
          </a:graphicData>
        </a:graphic>
      </p:graphicFrame>
      <p:sp>
        <p:nvSpPr>
          <p:cNvPr id="1010" name="Google Shape;1010;p25"/>
          <p:cNvSpPr txBox="1"/>
          <p:nvPr>
            <p:ph type="title"/>
          </p:nvPr>
        </p:nvSpPr>
        <p:spPr>
          <a:xfrm>
            <a:off x="850900" y="204787"/>
            <a:ext cx="10515600" cy="506412"/>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002060"/>
              </a:buClr>
              <a:buSzPts val="2500"/>
              <a:buFont typeface="Times New Roman"/>
              <a:buNone/>
            </a:pPr>
            <a:r>
              <a:rPr b="1" i="0" lang="en-US" sz="2500" u="none">
                <a:solidFill>
                  <a:srgbClr val="002060"/>
                </a:solidFill>
                <a:latin typeface="Times New Roman"/>
                <a:ea typeface="Times New Roman"/>
                <a:cs typeface="Times New Roman"/>
                <a:sym typeface="Times New Roman"/>
              </a:rPr>
              <a:t>Жаҳоннинг айрим мамлакатларида ташқи қарз кўрсаткичлари***</a:t>
            </a:r>
            <a:endParaRPr/>
          </a:p>
        </p:txBody>
      </p:sp>
      <p:sp>
        <p:nvSpPr>
          <p:cNvPr id="1011" name="Google Shape;1011;p25"/>
          <p:cNvSpPr txBox="1"/>
          <p:nvPr/>
        </p:nvSpPr>
        <p:spPr>
          <a:xfrm>
            <a:off x="508000" y="6351587"/>
            <a:ext cx="10515600" cy="506412"/>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002060"/>
              </a:buClr>
              <a:buSzPts val="1600"/>
              <a:buFont typeface="Times New Roman"/>
              <a:buNone/>
            </a:pPr>
            <a:r>
              <a:rPr b="1" i="1" lang="en-US" sz="1600" u="none">
                <a:solidFill>
                  <a:srgbClr val="002060"/>
                </a:solidFill>
                <a:latin typeface="Times New Roman"/>
                <a:ea typeface="Times New Roman"/>
                <a:cs typeface="Times New Roman"/>
                <a:sym typeface="Times New Roman"/>
              </a:rPr>
              <a:t>***ХВФ маълумотлари</a:t>
            </a:r>
            <a:endParaRP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5" name="Shape 1015"/>
        <p:cNvGrpSpPr/>
        <p:nvPr/>
      </p:nvGrpSpPr>
      <p:grpSpPr>
        <a:xfrm>
          <a:off x="0" y="0"/>
          <a:ext cx="0" cy="0"/>
          <a:chOff x="0" y="0"/>
          <a:chExt cx="0" cy="0"/>
        </a:xfrm>
      </p:grpSpPr>
      <p:sp>
        <p:nvSpPr>
          <p:cNvPr id="1016" name="Google Shape;1016;p26"/>
          <p:cNvSpPr txBox="1"/>
          <p:nvPr>
            <p:ph type="title"/>
          </p:nvPr>
        </p:nvSpPr>
        <p:spPr>
          <a:xfrm>
            <a:off x="820737" y="403225"/>
            <a:ext cx="10515600" cy="40798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002060"/>
              </a:buClr>
              <a:buSzPts val="3200"/>
              <a:buFont typeface="Times New Roman"/>
              <a:buNone/>
            </a:pPr>
            <a:r>
              <a:rPr b="1" i="0" lang="en-US" sz="3200" u="none">
                <a:solidFill>
                  <a:srgbClr val="002060"/>
                </a:solidFill>
                <a:latin typeface="Times New Roman"/>
                <a:ea typeface="Times New Roman"/>
                <a:cs typeface="Times New Roman"/>
                <a:sym typeface="Times New Roman"/>
              </a:rPr>
              <a:t>Ташқи қарз кўрсаткичлари</a:t>
            </a:r>
            <a:endParaRPr/>
          </a:p>
        </p:txBody>
      </p:sp>
      <p:pic>
        <p:nvPicPr>
          <p:cNvPr id="1017" name="Google Shape;1017;p26"/>
          <p:cNvPicPr preferRelativeResize="0"/>
          <p:nvPr>
            <p:ph idx="1" type="body"/>
          </p:nvPr>
        </p:nvPicPr>
        <p:blipFill rotWithShape="1">
          <a:blip r:embed="rId3">
            <a:alphaModFix/>
          </a:blip>
          <a:srcRect b="0" l="0" r="0" t="0"/>
          <a:stretch/>
        </p:blipFill>
        <p:spPr>
          <a:xfrm>
            <a:off x="249237" y="742950"/>
            <a:ext cx="11618912" cy="5865812"/>
          </a:xfrm>
          <a:prstGeom prst="rect">
            <a:avLst/>
          </a:prstGeom>
          <a:noFill/>
          <a:ln>
            <a:noFill/>
          </a:ln>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1" name="Shape 1021"/>
        <p:cNvGrpSpPr/>
        <p:nvPr/>
      </p:nvGrpSpPr>
      <p:grpSpPr>
        <a:xfrm>
          <a:off x="0" y="0"/>
          <a:ext cx="0" cy="0"/>
          <a:chOff x="0" y="0"/>
          <a:chExt cx="0" cy="0"/>
        </a:xfrm>
      </p:grpSpPr>
      <p:sp>
        <p:nvSpPr>
          <p:cNvPr id="1022" name="Google Shape;1022;p27"/>
          <p:cNvSpPr txBox="1"/>
          <p:nvPr>
            <p:ph idx="1" type="body"/>
          </p:nvPr>
        </p:nvSpPr>
        <p:spPr>
          <a:xfrm>
            <a:off x="841375" y="284162"/>
            <a:ext cx="10663237" cy="60753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accent1"/>
              </a:buClr>
              <a:buSzPts val="2400"/>
              <a:buFont typeface="Noto Sans Symbols"/>
              <a:buChar char="🠶"/>
            </a:pPr>
            <a:r>
              <a:rPr b="0" i="0" lang="en-US" sz="2400" u="none">
                <a:solidFill>
                  <a:srgbClr val="404040"/>
                </a:solidFill>
                <a:latin typeface="Arial"/>
                <a:ea typeface="Arial"/>
                <a:cs typeface="Arial"/>
                <a:sym typeface="Arial"/>
              </a:rPr>
              <a:t>Ўзбекистоннинг умумий ташқи қарзи жорий йил бошига нисбатан 16% га ёки 5,4 млрд долларга ошиб, 2022 йил 1 январь ҳолатига 39,6 млрд долларни ташкил қилди, дея маълум қилди Марказий банк ўз </a:t>
            </a:r>
            <a:r>
              <a:rPr b="0" i="0" lang="en-US" sz="2400" u="sng">
                <a:solidFill>
                  <a:srgbClr val="404040"/>
                </a:solidFill>
                <a:latin typeface="Century Gothic"/>
                <a:ea typeface="Century Gothic"/>
                <a:cs typeface="Century Gothic"/>
                <a:sym typeface="Century Gothic"/>
                <a:hlinkClick r:id="rId3">
                  <a:extLst>
                    <a:ext uri="{A12FA001-AC4F-418D-AE19-62706E023703}">
                      <ahyp:hlinkClr val="tx"/>
                    </a:ext>
                  </a:extLst>
                </a:hlinkClick>
              </a:rPr>
              <a:t>ҳисоботида</a:t>
            </a:r>
            <a:r>
              <a:rPr b="0" i="0" lang="en-US" sz="2400" u="none">
                <a:solidFill>
                  <a:srgbClr val="404040"/>
                </a:solidFill>
                <a:latin typeface="Arial"/>
                <a:ea typeface="Arial"/>
                <a:cs typeface="Arial"/>
                <a:sym typeface="Arial"/>
              </a:rPr>
              <a:t>. Бу 2021 йилда 69,23 млрд долларга </a:t>
            </a:r>
            <a:r>
              <a:rPr b="0" i="0" lang="en-US" sz="2400" u="sng">
                <a:solidFill>
                  <a:srgbClr val="404040"/>
                </a:solidFill>
                <a:latin typeface="Century Gothic"/>
                <a:ea typeface="Century Gothic"/>
                <a:cs typeface="Century Gothic"/>
                <a:sym typeface="Century Gothic"/>
                <a:hlinkClick r:id="rId4">
                  <a:extLst>
                    <a:ext uri="{A12FA001-AC4F-418D-AE19-62706E023703}">
                      <ahyp:hlinkClr val="tx"/>
                    </a:ext>
                  </a:extLst>
                </a:hlinkClick>
              </a:rPr>
              <a:t>баҳоланган</a:t>
            </a:r>
            <a:r>
              <a:rPr b="0" i="0" lang="en-US" sz="2400" u="none">
                <a:solidFill>
                  <a:srgbClr val="404040"/>
                </a:solidFill>
                <a:latin typeface="Arial"/>
                <a:ea typeface="Arial"/>
                <a:cs typeface="Arial"/>
                <a:sym typeface="Arial"/>
              </a:rPr>
              <a:t> ЯИМга нисбатан 57% ни ташкил этади.</a:t>
            </a:r>
            <a:endParaRPr/>
          </a:p>
          <a:p>
            <a:pPr indent="-342900" lvl="0" marL="342900" marR="0" rtl="0" algn="l">
              <a:lnSpc>
                <a:spcPct val="100000"/>
              </a:lnSpc>
              <a:spcBef>
                <a:spcPts val="1000"/>
              </a:spcBef>
              <a:spcAft>
                <a:spcPts val="0"/>
              </a:spcAft>
              <a:buClr>
                <a:schemeClr val="accent1"/>
              </a:buClr>
              <a:buSzPts val="2400"/>
              <a:buFont typeface="Noto Sans Symbols"/>
              <a:buChar char="🠶"/>
            </a:pPr>
            <a:r>
              <a:rPr b="0" i="1" lang="en-US" sz="2400" u="none">
                <a:solidFill>
                  <a:srgbClr val="404040"/>
                </a:solidFill>
                <a:latin typeface="Arial"/>
                <a:ea typeface="Arial"/>
                <a:cs typeface="Arial"/>
                <a:sym typeface="Arial"/>
              </a:rPr>
              <a:t>Умумий ташқи қарз давлат қарзи ва давлат томонидан кафолатланган қарзлар (давлат ташқи қарзи) ҳамда кафолатланмаган ташқи қарзни (хусусий ташқи қарз) ўз ичига олади. Шу билан бирга, таъкидлаш жоизки, «хусусий» секторда, асосан, давлат улушига эга бўлган компаниялар ва банклар кўрсатилган (давлат банк секторининг 80% дан ортиқ улуши устидан ўз назоратини ўрнатган, шунингдек, UzAuto Motors ва «Ўзбекнефтгаз» АЖ, НБУ, «Ўзсаноатқурилишбанк», умумий қиймати 1,92 млрд долларлик қарз қимматли қоғозларини жойлаштирган «Ипотека банк» каби компанияларга эгалик қилади ёки улушга эга).***</a:t>
            </a:r>
            <a:endParaRPr b="0" i="0" sz="2400" u="none">
              <a:solidFill>
                <a:srgbClr val="404040"/>
              </a:solidFill>
              <a:latin typeface="Arial"/>
              <a:ea typeface="Arial"/>
              <a:cs typeface="Arial"/>
              <a:sym typeface="Arial"/>
            </a:endParaRPr>
          </a:p>
          <a:p>
            <a:pPr indent="-342900" lvl="0" marL="342900" marR="0" rtl="0" algn="r">
              <a:lnSpc>
                <a:spcPct val="100000"/>
              </a:lnSpc>
              <a:spcBef>
                <a:spcPts val="1000"/>
              </a:spcBef>
              <a:spcAft>
                <a:spcPts val="0"/>
              </a:spcAft>
              <a:buClr>
                <a:schemeClr val="accent1"/>
              </a:buClr>
              <a:buSzPts val="1800"/>
              <a:buFont typeface="Noto Sans Symbols"/>
              <a:buChar char="🠶"/>
            </a:pPr>
            <a:r>
              <a:rPr b="1" i="0" lang="en-US" sz="1800" u="none">
                <a:solidFill>
                  <a:srgbClr val="404040"/>
                </a:solidFill>
                <a:latin typeface="Arial"/>
                <a:ea typeface="Arial"/>
                <a:cs typeface="Arial"/>
                <a:sym typeface="Arial"/>
              </a:rPr>
              <a:t>https://www.gazeta.uz/uz/2022/03/29/debt/</a:t>
            </a:r>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6" name="Shape 1026"/>
        <p:cNvGrpSpPr/>
        <p:nvPr/>
      </p:nvGrpSpPr>
      <p:grpSpPr>
        <a:xfrm>
          <a:off x="0" y="0"/>
          <a:ext cx="0" cy="0"/>
          <a:chOff x="0" y="0"/>
          <a:chExt cx="0" cy="0"/>
        </a:xfrm>
      </p:grpSpPr>
      <p:pic>
        <p:nvPicPr>
          <p:cNvPr descr="https://www.gazeta.uz/media/img/2022/03/qllm2f16485477418218_b.jpg" id="1027" name="Google Shape;1027;p28"/>
          <p:cNvPicPr preferRelativeResize="0"/>
          <p:nvPr>
            <p:ph idx="1" type="body"/>
          </p:nvPr>
        </p:nvPicPr>
        <p:blipFill rotWithShape="1">
          <a:blip r:embed="rId3">
            <a:alphaModFix/>
          </a:blip>
          <a:srcRect b="0" l="0" r="0" t="0"/>
          <a:stretch/>
        </p:blipFill>
        <p:spPr>
          <a:xfrm>
            <a:off x="612775" y="336550"/>
            <a:ext cx="10812462" cy="5900737"/>
          </a:xfrm>
          <a:prstGeom prst="rect">
            <a:avLst/>
          </a:prstGeom>
          <a:noFill/>
          <a:ln>
            <a:noFill/>
          </a:ln>
        </p:spPr>
      </p:pic>
      <p:sp>
        <p:nvSpPr>
          <p:cNvPr id="1028" name="Google Shape;1028;p28"/>
          <p:cNvSpPr txBox="1"/>
          <p:nvPr/>
        </p:nvSpPr>
        <p:spPr>
          <a:xfrm>
            <a:off x="3248025" y="6237287"/>
            <a:ext cx="8743950"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https://www.gazeta.uz/uz/2021/12/27/uzbekistan-debt/</a:t>
            </a:r>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2" name="Shape 1032"/>
        <p:cNvGrpSpPr/>
        <p:nvPr/>
      </p:nvGrpSpPr>
      <p:grpSpPr>
        <a:xfrm>
          <a:off x="0" y="0"/>
          <a:ext cx="0" cy="0"/>
          <a:chOff x="0" y="0"/>
          <a:chExt cx="0" cy="0"/>
        </a:xfrm>
      </p:grpSpPr>
      <p:sp>
        <p:nvSpPr>
          <p:cNvPr id="1033" name="Google Shape;1033;p29"/>
          <p:cNvSpPr txBox="1"/>
          <p:nvPr>
            <p:ph type="title"/>
          </p:nvPr>
        </p:nvSpPr>
        <p:spPr>
          <a:xfrm>
            <a:off x="846137" y="365125"/>
            <a:ext cx="10515600" cy="46355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262626"/>
              </a:buClr>
              <a:buSzPts val="2400"/>
              <a:buFont typeface="Times New Roman"/>
              <a:buNone/>
            </a:pPr>
            <a:r>
              <a:rPr b="1" i="0" lang="en-US" sz="2400" u="none">
                <a:solidFill>
                  <a:srgbClr val="262626"/>
                </a:solidFill>
                <a:latin typeface="Times New Roman"/>
                <a:ea typeface="Times New Roman"/>
                <a:cs typeface="Times New Roman"/>
                <a:sym typeface="Times New Roman"/>
              </a:rPr>
              <a:t>Ўзбекистон ташқи қарзининг географик таркиби, 2018 й***. </a:t>
            </a:r>
            <a:endParaRPr/>
          </a:p>
        </p:txBody>
      </p:sp>
      <p:pic>
        <p:nvPicPr>
          <p:cNvPr id="1034" name="Google Shape;1034;p29"/>
          <p:cNvPicPr preferRelativeResize="0"/>
          <p:nvPr/>
        </p:nvPicPr>
        <p:blipFill rotWithShape="1">
          <a:blip r:embed="rId3">
            <a:alphaModFix/>
          </a:blip>
          <a:srcRect b="0" l="0" r="0" t="0"/>
          <a:stretch/>
        </p:blipFill>
        <p:spPr>
          <a:xfrm>
            <a:off x="520700" y="828675"/>
            <a:ext cx="11358562" cy="5480050"/>
          </a:xfrm>
          <a:prstGeom prst="rect">
            <a:avLst/>
          </a:prstGeom>
          <a:noFill/>
          <a:ln>
            <a:noFill/>
          </a:ln>
        </p:spPr>
      </p:pic>
      <p:sp>
        <p:nvSpPr>
          <p:cNvPr id="1035" name="Google Shape;1035;p29"/>
          <p:cNvSpPr txBox="1"/>
          <p:nvPr/>
        </p:nvSpPr>
        <p:spPr>
          <a:xfrm>
            <a:off x="3430587" y="6308725"/>
            <a:ext cx="6986587" cy="368300"/>
          </a:xfrm>
          <a:prstGeom prst="rect">
            <a:avLst/>
          </a:prstGeom>
          <a:noFill/>
          <a:ln>
            <a:noFill/>
          </a:ln>
        </p:spPr>
        <p:txBody>
          <a:bodyPr anchorCtr="0" anchor="t" bIns="45700" lIns="91425" spcFirstLastPara="1" rIns="91425" wrap="square" tIns="45700">
            <a:spAutoFit/>
          </a:bodyPr>
          <a:lstStyle/>
          <a:p>
            <a:pPr indent="0" lvl="0" marL="103187"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Манба:*** Молия вазирлиги маълумотлари</a:t>
            </a:r>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9" name="Shape 1039"/>
        <p:cNvGrpSpPr/>
        <p:nvPr/>
      </p:nvGrpSpPr>
      <p:grpSpPr>
        <a:xfrm>
          <a:off x="0" y="0"/>
          <a:ext cx="0" cy="0"/>
          <a:chOff x="0" y="0"/>
          <a:chExt cx="0" cy="0"/>
        </a:xfrm>
      </p:grpSpPr>
      <p:sp>
        <p:nvSpPr>
          <p:cNvPr id="1040" name="Google Shape;1040;p30"/>
          <p:cNvSpPr txBox="1"/>
          <p:nvPr/>
        </p:nvSpPr>
        <p:spPr>
          <a:xfrm>
            <a:off x="4900612" y="900112"/>
            <a:ext cx="2054225" cy="1874837"/>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041" name="Google Shape;1041;p30"/>
          <p:cNvGrpSpPr/>
          <p:nvPr/>
        </p:nvGrpSpPr>
        <p:grpSpPr>
          <a:xfrm>
            <a:off x="2284412" y="628650"/>
            <a:ext cx="3746119" cy="2376487"/>
            <a:chOff x="1141476" y="629412"/>
            <a:chExt cx="3746119" cy="2376170"/>
          </a:xfrm>
        </p:grpSpPr>
        <p:sp>
          <p:nvSpPr>
            <p:cNvPr id="1042" name="Google Shape;1042;p30"/>
            <p:cNvSpPr txBox="1"/>
            <p:nvPr/>
          </p:nvSpPr>
          <p:spPr>
            <a:xfrm>
              <a:off x="1141476" y="1117091"/>
              <a:ext cx="2013204" cy="934212"/>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43" name="Google Shape;1043;p30"/>
            <p:cNvSpPr txBox="1"/>
            <p:nvPr/>
          </p:nvSpPr>
          <p:spPr>
            <a:xfrm>
              <a:off x="1440654" y="1627221"/>
              <a:ext cx="1558729" cy="1030467"/>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44" name="Google Shape;1044;p30"/>
            <p:cNvSpPr/>
            <p:nvPr/>
          </p:nvSpPr>
          <p:spPr>
            <a:xfrm>
              <a:off x="2506980" y="629412"/>
              <a:ext cx="2380615" cy="2376170"/>
            </a:xfrm>
            <a:custGeom>
              <a:rect b="b" l="l" r="r" t="t"/>
              <a:pathLst>
                <a:path extrusionOk="0" h="2376170" w="2380615">
                  <a:moveTo>
                    <a:pt x="1190244" y="0"/>
                  </a:moveTo>
                  <a:lnTo>
                    <a:pt x="1142373" y="943"/>
                  </a:lnTo>
                  <a:lnTo>
                    <a:pt x="1094982" y="3749"/>
                  </a:lnTo>
                  <a:lnTo>
                    <a:pt x="1048106" y="8383"/>
                  </a:lnTo>
                  <a:lnTo>
                    <a:pt x="1001781" y="14808"/>
                  </a:lnTo>
                  <a:lnTo>
                    <a:pt x="956043" y="22990"/>
                  </a:lnTo>
                  <a:lnTo>
                    <a:pt x="910926" y="32893"/>
                  </a:lnTo>
                  <a:lnTo>
                    <a:pt x="866467" y="44481"/>
                  </a:lnTo>
                  <a:lnTo>
                    <a:pt x="822702" y="57720"/>
                  </a:lnTo>
                  <a:lnTo>
                    <a:pt x="779665" y="72572"/>
                  </a:lnTo>
                  <a:lnTo>
                    <a:pt x="737392" y="89004"/>
                  </a:lnTo>
                  <a:lnTo>
                    <a:pt x="695919" y="106979"/>
                  </a:lnTo>
                  <a:lnTo>
                    <a:pt x="655282" y="126463"/>
                  </a:lnTo>
                  <a:lnTo>
                    <a:pt x="615515" y="147419"/>
                  </a:lnTo>
                  <a:lnTo>
                    <a:pt x="576655" y="169812"/>
                  </a:lnTo>
                  <a:lnTo>
                    <a:pt x="538737" y="193606"/>
                  </a:lnTo>
                  <a:lnTo>
                    <a:pt x="501796" y="218767"/>
                  </a:lnTo>
                  <a:lnTo>
                    <a:pt x="465869" y="245258"/>
                  </a:lnTo>
                  <a:lnTo>
                    <a:pt x="430990" y="273044"/>
                  </a:lnTo>
                  <a:lnTo>
                    <a:pt x="397195" y="302090"/>
                  </a:lnTo>
                  <a:lnTo>
                    <a:pt x="364521" y="332360"/>
                  </a:lnTo>
                  <a:lnTo>
                    <a:pt x="333001" y="363819"/>
                  </a:lnTo>
                  <a:lnTo>
                    <a:pt x="302673" y="396431"/>
                  </a:lnTo>
                  <a:lnTo>
                    <a:pt x="273571" y="430160"/>
                  </a:lnTo>
                  <a:lnTo>
                    <a:pt x="245731" y="464972"/>
                  </a:lnTo>
                  <a:lnTo>
                    <a:pt x="219189" y="500830"/>
                  </a:lnTo>
                  <a:lnTo>
                    <a:pt x="193980" y="537700"/>
                  </a:lnTo>
                  <a:lnTo>
                    <a:pt x="170140" y="575545"/>
                  </a:lnTo>
                  <a:lnTo>
                    <a:pt x="147703" y="614330"/>
                  </a:lnTo>
                  <a:lnTo>
                    <a:pt x="126707" y="654021"/>
                  </a:lnTo>
                  <a:lnTo>
                    <a:pt x="107186" y="694580"/>
                  </a:lnTo>
                  <a:lnTo>
                    <a:pt x="89176" y="735974"/>
                  </a:lnTo>
                  <a:lnTo>
                    <a:pt x="72713" y="778165"/>
                  </a:lnTo>
                  <a:lnTo>
                    <a:pt x="57831" y="821120"/>
                  </a:lnTo>
                  <a:lnTo>
                    <a:pt x="44567" y="864801"/>
                  </a:lnTo>
                  <a:lnTo>
                    <a:pt x="32956" y="909175"/>
                  </a:lnTo>
                  <a:lnTo>
                    <a:pt x="23034" y="954205"/>
                  </a:lnTo>
                  <a:lnTo>
                    <a:pt x="14837" y="999856"/>
                  </a:lnTo>
                  <a:lnTo>
                    <a:pt x="8399" y="1046092"/>
                  </a:lnTo>
                  <a:lnTo>
                    <a:pt x="3756" y="1092878"/>
                  </a:lnTo>
                  <a:lnTo>
                    <a:pt x="945" y="1140178"/>
                  </a:lnTo>
                  <a:lnTo>
                    <a:pt x="0" y="1187958"/>
                  </a:lnTo>
                  <a:lnTo>
                    <a:pt x="945" y="1235737"/>
                  </a:lnTo>
                  <a:lnTo>
                    <a:pt x="3756" y="1283037"/>
                  </a:lnTo>
                  <a:lnTo>
                    <a:pt x="8399" y="1329823"/>
                  </a:lnTo>
                  <a:lnTo>
                    <a:pt x="14837" y="1376059"/>
                  </a:lnTo>
                  <a:lnTo>
                    <a:pt x="23034" y="1421710"/>
                  </a:lnTo>
                  <a:lnTo>
                    <a:pt x="32956" y="1466740"/>
                  </a:lnTo>
                  <a:lnTo>
                    <a:pt x="44567" y="1511114"/>
                  </a:lnTo>
                  <a:lnTo>
                    <a:pt x="57831" y="1554795"/>
                  </a:lnTo>
                  <a:lnTo>
                    <a:pt x="72713" y="1597750"/>
                  </a:lnTo>
                  <a:lnTo>
                    <a:pt x="89176" y="1639941"/>
                  </a:lnTo>
                  <a:lnTo>
                    <a:pt x="107186" y="1681335"/>
                  </a:lnTo>
                  <a:lnTo>
                    <a:pt x="126707" y="1721894"/>
                  </a:lnTo>
                  <a:lnTo>
                    <a:pt x="147703" y="1761585"/>
                  </a:lnTo>
                  <a:lnTo>
                    <a:pt x="170140" y="1800370"/>
                  </a:lnTo>
                  <a:lnTo>
                    <a:pt x="193980" y="1838215"/>
                  </a:lnTo>
                  <a:lnTo>
                    <a:pt x="219189" y="1875085"/>
                  </a:lnTo>
                  <a:lnTo>
                    <a:pt x="245731" y="1910943"/>
                  </a:lnTo>
                  <a:lnTo>
                    <a:pt x="273571" y="1945755"/>
                  </a:lnTo>
                  <a:lnTo>
                    <a:pt x="302673" y="1979484"/>
                  </a:lnTo>
                  <a:lnTo>
                    <a:pt x="333001" y="2012096"/>
                  </a:lnTo>
                  <a:lnTo>
                    <a:pt x="364521" y="2043555"/>
                  </a:lnTo>
                  <a:lnTo>
                    <a:pt x="397195" y="2073825"/>
                  </a:lnTo>
                  <a:lnTo>
                    <a:pt x="430990" y="2102871"/>
                  </a:lnTo>
                  <a:lnTo>
                    <a:pt x="465869" y="2130657"/>
                  </a:lnTo>
                  <a:lnTo>
                    <a:pt x="501796" y="2157148"/>
                  </a:lnTo>
                  <a:lnTo>
                    <a:pt x="538737" y="2182309"/>
                  </a:lnTo>
                  <a:lnTo>
                    <a:pt x="576655" y="2206103"/>
                  </a:lnTo>
                  <a:lnTo>
                    <a:pt x="615515" y="2228496"/>
                  </a:lnTo>
                  <a:lnTo>
                    <a:pt x="655282" y="2249452"/>
                  </a:lnTo>
                  <a:lnTo>
                    <a:pt x="695919" y="2268936"/>
                  </a:lnTo>
                  <a:lnTo>
                    <a:pt x="737392" y="2286911"/>
                  </a:lnTo>
                  <a:lnTo>
                    <a:pt x="779665" y="2303343"/>
                  </a:lnTo>
                  <a:lnTo>
                    <a:pt x="822702" y="2318195"/>
                  </a:lnTo>
                  <a:lnTo>
                    <a:pt x="866467" y="2331434"/>
                  </a:lnTo>
                  <a:lnTo>
                    <a:pt x="910926" y="2343022"/>
                  </a:lnTo>
                  <a:lnTo>
                    <a:pt x="956043" y="2352925"/>
                  </a:lnTo>
                  <a:lnTo>
                    <a:pt x="1001781" y="2361107"/>
                  </a:lnTo>
                  <a:lnTo>
                    <a:pt x="1048106" y="2367532"/>
                  </a:lnTo>
                  <a:lnTo>
                    <a:pt x="1094982" y="2372166"/>
                  </a:lnTo>
                  <a:lnTo>
                    <a:pt x="1142373" y="2374972"/>
                  </a:lnTo>
                  <a:lnTo>
                    <a:pt x="1190244" y="2375916"/>
                  </a:lnTo>
                  <a:lnTo>
                    <a:pt x="1238114" y="2374972"/>
                  </a:lnTo>
                  <a:lnTo>
                    <a:pt x="1285505" y="2372166"/>
                  </a:lnTo>
                  <a:lnTo>
                    <a:pt x="1332381" y="2367532"/>
                  </a:lnTo>
                  <a:lnTo>
                    <a:pt x="1378706" y="2361107"/>
                  </a:lnTo>
                  <a:lnTo>
                    <a:pt x="1424444" y="2352925"/>
                  </a:lnTo>
                  <a:lnTo>
                    <a:pt x="1469561" y="2343022"/>
                  </a:lnTo>
                  <a:lnTo>
                    <a:pt x="1514020" y="2331434"/>
                  </a:lnTo>
                  <a:lnTo>
                    <a:pt x="1557785" y="2318195"/>
                  </a:lnTo>
                  <a:lnTo>
                    <a:pt x="1600822" y="2303343"/>
                  </a:lnTo>
                  <a:lnTo>
                    <a:pt x="1643095" y="2286911"/>
                  </a:lnTo>
                  <a:lnTo>
                    <a:pt x="1684568" y="2268936"/>
                  </a:lnTo>
                  <a:lnTo>
                    <a:pt x="1725205" y="2249452"/>
                  </a:lnTo>
                  <a:lnTo>
                    <a:pt x="1764972" y="2228496"/>
                  </a:lnTo>
                  <a:lnTo>
                    <a:pt x="1803832" y="2206103"/>
                  </a:lnTo>
                  <a:lnTo>
                    <a:pt x="1841750" y="2182309"/>
                  </a:lnTo>
                  <a:lnTo>
                    <a:pt x="1878691" y="2157148"/>
                  </a:lnTo>
                  <a:lnTo>
                    <a:pt x="1914618" y="2130657"/>
                  </a:lnTo>
                  <a:lnTo>
                    <a:pt x="1949497" y="2102871"/>
                  </a:lnTo>
                  <a:lnTo>
                    <a:pt x="1983292" y="2073825"/>
                  </a:lnTo>
                  <a:lnTo>
                    <a:pt x="2015966" y="2043555"/>
                  </a:lnTo>
                  <a:lnTo>
                    <a:pt x="2047486" y="2012096"/>
                  </a:lnTo>
                  <a:lnTo>
                    <a:pt x="2077814" y="1979484"/>
                  </a:lnTo>
                  <a:lnTo>
                    <a:pt x="2106916" y="1945755"/>
                  </a:lnTo>
                  <a:lnTo>
                    <a:pt x="2134756" y="1910943"/>
                  </a:lnTo>
                  <a:lnTo>
                    <a:pt x="2161298" y="1875085"/>
                  </a:lnTo>
                  <a:lnTo>
                    <a:pt x="2186507" y="1838215"/>
                  </a:lnTo>
                  <a:lnTo>
                    <a:pt x="2210347" y="1800370"/>
                  </a:lnTo>
                  <a:lnTo>
                    <a:pt x="2232784" y="1761585"/>
                  </a:lnTo>
                  <a:lnTo>
                    <a:pt x="2253780" y="1721894"/>
                  </a:lnTo>
                  <a:lnTo>
                    <a:pt x="2273301" y="1681335"/>
                  </a:lnTo>
                  <a:lnTo>
                    <a:pt x="2291311" y="1639941"/>
                  </a:lnTo>
                  <a:lnTo>
                    <a:pt x="2307774" y="1597750"/>
                  </a:lnTo>
                  <a:lnTo>
                    <a:pt x="2322656" y="1554795"/>
                  </a:lnTo>
                  <a:lnTo>
                    <a:pt x="2335920" y="1511114"/>
                  </a:lnTo>
                  <a:lnTo>
                    <a:pt x="2347531" y="1466740"/>
                  </a:lnTo>
                  <a:lnTo>
                    <a:pt x="2357453" y="1421710"/>
                  </a:lnTo>
                  <a:lnTo>
                    <a:pt x="2365650" y="1376059"/>
                  </a:lnTo>
                  <a:lnTo>
                    <a:pt x="2372088" y="1329823"/>
                  </a:lnTo>
                  <a:lnTo>
                    <a:pt x="2376731" y="1283037"/>
                  </a:lnTo>
                  <a:lnTo>
                    <a:pt x="2379542" y="1235737"/>
                  </a:lnTo>
                  <a:lnTo>
                    <a:pt x="2380488" y="1187958"/>
                  </a:lnTo>
                  <a:lnTo>
                    <a:pt x="2379542" y="1140178"/>
                  </a:lnTo>
                  <a:lnTo>
                    <a:pt x="2376731" y="1092878"/>
                  </a:lnTo>
                  <a:lnTo>
                    <a:pt x="2372088" y="1046092"/>
                  </a:lnTo>
                  <a:lnTo>
                    <a:pt x="2365650" y="999856"/>
                  </a:lnTo>
                  <a:lnTo>
                    <a:pt x="2357453" y="954205"/>
                  </a:lnTo>
                  <a:lnTo>
                    <a:pt x="2347531" y="909175"/>
                  </a:lnTo>
                  <a:lnTo>
                    <a:pt x="2335920" y="864801"/>
                  </a:lnTo>
                  <a:lnTo>
                    <a:pt x="2322656" y="821120"/>
                  </a:lnTo>
                  <a:lnTo>
                    <a:pt x="2307774" y="778165"/>
                  </a:lnTo>
                  <a:lnTo>
                    <a:pt x="2291311" y="735974"/>
                  </a:lnTo>
                  <a:lnTo>
                    <a:pt x="2273301" y="694580"/>
                  </a:lnTo>
                  <a:lnTo>
                    <a:pt x="2253780" y="654021"/>
                  </a:lnTo>
                  <a:lnTo>
                    <a:pt x="2232784" y="614330"/>
                  </a:lnTo>
                  <a:lnTo>
                    <a:pt x="2210347" y="575545"/>
                  </a:lnTo>
                  <a:lnTo>
                    <a:pt x="2186507" y="537700"/>
                  </a:lnTo>
                  <a:lnTo>
                    <a:pt x="2161298" y="500830"/>
                  </a:lnTo>
                  <a:lnTo>
                    <a:pt x="2134756" y="464972"/>
                  </a:lnTo>
                  <a:lnTo>
                    <a:pt x="2106916" y="430160"/>
                  </a:lnTo>
                  <a:lnTo>
                    <a:pt x="2077814" y="396431"/>
                  </a:lnTo>
                  <a:lnTo>
                    <a:pt x="2047486" y="363819"/>
                  </a:lnTo>
                  <a:lnTo>
                    <a:pt x="2015966" y="332360"/>
                  </a:lnTo>
                  <a:lnTo>
                    <a:pt x="1983292" y="302090"/>
                  </a:lnTo>
                  <a:lnTo>
                    <a:pt x="1949497" y="273044"/>
                  </a:lnTo>
                  <a:lnTo>
                    <a:pt x="1914618" y="245258"/>
                  </a:lnTo>
                  <a:lnTo>
                    <a:pt x="1878691" y="218767"/>
                  </a:lnTo>
                  <a:lnTo>
                    <a:pt x="1841750" y="193606"/>
                  </a:lnTo>
                  <a:lnTo>
                    <a:pt x="1803832" y="169812"/>
                  </a:lnTo>
                  <a:lnTo>
                    <a:pt x="1764972" y="147419"/>
                  </a:lnTo>
                  <a:lnTo>
                    <a:pt x="1725205" y="126463"/>
                  </a:lnTo>
                  <a:lnTo>
                    <a:pt x="1684568" y="106979"/>
                  </a:lnTo>
                  <a:lnTo>
                    <a:pt x="1643095" y="89004"/>
                  </a:lnTo>
                  <a:lnTo>
                    <a:pt x="1600822" y="72572"/>
                  </a:lnTo>
                  <a:lnTo>
                    <a:pt x="1557785" y="57720"/>
                  </a:lnTo>
                  <a:lnTo>
                    <a:pt x="1514020" y="44481"/>
                  </a:lnTo>
                  <a:lnTo>
                    <a:pt x="1469561" y="32893"/>
                  </a:lnTo>
                  <a:lnTo>
                    <a:pt x="1424444" y="22990"/>
                  </a:lnTo>
                  <a:lnTo>
                    <a:pt x="1378706" y="14808"/>
                  </a:lnTo>
                  <a:lnTo>
                    <a:pt x="1332381" y="8383"/>
                  </a:lnTo>
                  <a:lnTo>
                    <a:pt x="1285505" y="3749"/>
                  </a:lnTo>
                  <a:lnTo>
                    <a:pt x="1238114" y="943"/>
                  </a:lnTo>
                  <a:lnTo>
                    <a:pt x="1190244"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045" name="Google Shape;1045;p30"/>
          <p:cNvSpPr txBox="1"/>
          <p:nvPr/>
        </p:nvSpPr>
        <p:spPr>
          <a:xfrm>
            <a:off x="4414837" y="1612900"/>
            <a:ext cx="849312" cy="354012"/>
          </a:xfrm>
          <a:prstGeom prst="rect">
            <a:avLst/>
          </a:prstGeom>
          <a:noFill/>
          <a:ln>
            <a:noFill/>
          </a:ln>
        </p:spPr>
        <p:txBody>
          <a:bodyPr anchorCtr="0" anchor="t" bIns="0" lIns="0" spcFirstLastPara="1" rIns="0" wrap="square" tIns="0">
            <a:spAutoFit/>
          </a:bodyPr>
          <a:lstStyle/>
          <a:p>
            <a:pPr indent="0" lvl="0" marL="55561" marR="0" rtl="0" algn="l">
              <a:lnSpc>
                <a:spcPct val="108333"/>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Total Debt</a:t>
            </a:r>
            <a:endParaRPr b="0" i="0" sz="1200" u="none">
              <a:solidFill>
                <a:schemeClr val="dk1"/>
              </a:solidFill>
              <a:latin typeface="Arial"/>
              <a:ea typeface="Arial"/>
              <a:cs typeface="Arial"/>
              <a:sym typeface="Arial"/>
            </a:endParaRPr>
          </a:p>
          <a:p>
            <a:pPr indent="0" lvl="0" marL="55561"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USD 19.6bn</a:t>
            </a:r>
            <a:endParaRPr/>
          </a:p>
        </p:txBody>
      </p:sp>
      <p:grpSp>
        <p:nvGrpSpPr>
          <p:cNvPr id="1046" name="Google Shape;1046;p30"/>
          <p:cNvGrpSpPr/>
          <p:nvPr/>
        </p:nvGrpSpPr>
        <p:grpSpPr>
          <a:xfrm>
            <a:off x="3692659" y="639885"/>
            <a:ext cx="2293936" cy="2292212"/>
            <a:chOff x="2550032" y="639769"/>
            <a:chExt cx="2292997" cy="2292838"/>
          </a:xfrm>
        </p:grpSpPr>
        <p:sp>
          <p:nvSpPr>
            <p:cNvPr id="1047" name="Google Shape;1047;p30"/>
            <p:cNvSpPr/>
            <p:nvPr/>
          </p:nvSpPr>
          <p:spPr>
            <a:xfrm>
              <a:off x="2550032" y="1064895"/>
              <a:ext cx="594360" cy="721360"/>
            </a:xfrm>
            <a:custGeom>
              <a:rect b="b" l="l" r="r" t="t"/>
              <a:pathLst>
                <a:path extrusionOk="0" h="721360" w="594360">
                  <a:moveTo>
                    <a:pt x="255282" y="0"/>
                  </a:moveTo>
                  <a:lnTo>
                    <a:pt x="225197" y="38843"/>
                  </a:lnTo>
                  <a:lnTo>
                    <a:pt x="196893" y="78808"/>
                  </a:lnTo>
                  <a:lnTo>
                    <a:pt x="170392" y="119832"/>
                  </a:lnTo>
                  <a:lnTo>
                    <a:pt x="145716" y="161852"/>
                  </a:lnTo>
                  <a:lnTo>
                    <a:pt x="122887" y="204808"/>
                  </a:lnTo>
                  <a:lnTo>
                    <a:pt x="101928" y="248635"/>
                  </a:lnTo>
                  <a:lnTo>
                    <a:pt x="82859" y="293272"/>
                  </a:lnTo>
                  <a:lnTo>
                    <a:pt x="65705" y="338656"/>
                  </a:lnTo>
                  <a:lnTo>
                    <a:pt x="50485" y="384726"/>
                  </a:lnTo>
                  <a:lnTo>
                    <a:pt x="37224" y="431418"/>
                  </a:lnTo>
                  <a:lnTo>
                    <a:pt x="25942" y="478670"/>
                  </a:lnTo>
                  <a:lnTo>
                    <a:pt x="16661" y="526421"/>
                  </a:lnTo>
                  <a:lnTo>
                    <a:pt x="9405" y="574607"/>
                  </a:lnTo>
                  <a:lnTo>
                    <a:pt x="4194" y="623166"/>
                  </a:lnTo>
                  <a:lnTo>
                    <a:pt x="1052" y="672037"/>
                  </a:lnTo>
                  <a:lnTo>
                    <a:pt x="0" y="721156"/>
                  </a:lnTo>
                  <a:lnTo>
                    <a:pt x="435584" y="721156"/>
                  </a:lnTo>
                  <a:lnTo>
                    <a:pt x="437251" y="672502"/>
                  </a:lnTo>
                  <a:lnTo>
                    <a:pt x="442214" y="624301"/>
                  </a:lnTo>
                  <a:lnTo>
                    <a:pt x="450416" y="576712"/>
                  </a:lnTo>
                  <a:lnTo>
                    <a:pt x="461803" y="529895"/>
                  </a:lnTo>
                  <a:lnTo>
                    <a:pt x="476318" y="484006"/>
                  </a:lnTo>
                  <a:lnTo>
                    <a:pt x="493905" y="439205"/>
                  </a:lnTo>
                  <a:lnTo>
                    <a:pt x="514507" y="395649"/>
                  </a:lnTo>
                  <a:lnTo>
                    <a:pt x="538070" y="353498"/>
                  </a:lnTo>
                  <a:lnTo>
                    <a:pt x="564537" y="312908"/>
                  </a:lnTo>
                  <a:lnTo>
                    <a:pt x="593852" y="274040"/>
                  </a:lnTo>
                  <a:lnTo>
                    <a:pt x="255282"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48" name="Google Shape;1048;p30"/>
            <p:cNvSpPr/>
            <p:nvPr/>
          </p:nvSpPr>
          <p:spPr>
            <a:xfrm>
              <a:off x="2550032" y="1064895"/>
              <a:ext cx="594360" cy="721360"/>
            </a:xfrm>
            <a:custGeom>
              <a:rect b="b" l="l" r="r" t="t"/>
              <a:pathLst>
                <a:path extrusionOk="0" h="721360" w="594360">
                  <a:moveTo>
                    <a:pt x="0" y="721156"/>
                  </a:moveTo>
                  <a:lnTo>
                    <a:pt x="1052" y="672037"/>
                  </a:lnTo>
                  <a:lnTo>
                    <a:pt x="4194" y="623166"/>
                  </a:lnTo>
                  <a:lnTo>
                    <a:pt x="9405" y="574607"/>
                  </a:lnTo>
                  <a:lnTo>
                    <a:pt x="16661" y="526421"/>
                  </a:lnTo>
                  <a:lnTo>
                    <a:pt x="25942" y="478670"/>
                  </a:lnTo>
                  <a:lnTo>
                    <a:pt x="37224" y="431418"/>
                  </a:lnTo>
                  <a:lnTo>
                    <a:pt x="50485" y="384726"/>
                  </a:lnTo>
                  <a:lnTo>
                    <a:pt x="65705" y="338656"/>
                  </a:lnTo>
                  <a:lnTo>
                    <a:pt x="82859" y="293272"/>
                  </a:lnTo>
                  <a:lnTo>
                    <a:pt x="101928" y="248635"/>
                  </a:lnTo>
                  <a:lnTo>
                    <a:pt x="122887" y="204808"/>
                  </a:lnTo>
                  <a:lnTo>
                    <a:pt x="145716" y="161852"/>
                  </a:lnTo>
                  <a:lnTo>
                    <a:pt x="170392" y="119832"/>
                  </a:lnTo>
                  <a:lnTo>
                    <a:pt x="196893" y="78808"/>
                  </a:lnTo>
                  <a:lnTo>
                    <a:pt x="225197" y="38843"/>
                  </a:lnTo>
                  <a:lnTo>
                    <a:pt x="255282" y="0"/>
                  </a:lnTo>
                  <a:lnTo>
                    <a:pt x="593852" y="274040"/>
                  </a:lnTo>
                  <a:lnTo>
                    <a:pt x="564537" y="312908"/>
                  </a:lnTo>
                  <a:lnTo>
                    <a:pt x="538070" y="353498"/>
                  </a:lnTo>
                  <a:lnTo>
                    <a:pt x="514507" y="395649"/>
                  </a:lnTo>
                  <a:lnTo>
                    <a:pt x="493905" y="439205"/>
                  </a:lnTo>
                  <a:lnTo>
                    <a:pt x="476318" y="484006"/>
                  </a:lnTo>
                  <a:lnTo>
                    <a:pt x="461803" y="529895"/>
                  </a:lnTo>
                  <a:lnTo>
                    <a:pt x="450416" y="576712"/>
                  </a:lnTo>
                  <a:lnTo>
                    <a:pt x="442214" y="624301"/>
                  </a:lnTo>
                  <a:lnTo>
                    <a:pt x="437251" y="672502"/>
                  </a:lnTo>
                  <a:lnTo>
                    <a:pt x="435584" y="721156"/>
                  </a:lnTo>
                  <a:lnTo>
                    <a:pt x="0" y="721156"/>
                  </a:lnTo>
                  <a:close/>
                </a:path>
              </a:pathLst>
            </a:custGeom>
            <a:noFill/>
            <a:ln cap="flat" cmpd="sng" w="320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49" name="Google Shape;1049;p30"/>
            <p:cNvSpPr/>
            <p:nvPr/>
          </p:nvSpPr>
          <p:spPr>
            <a:xfrm>
              <a:off x="2805315" y="639769"/>
              <a:ext cx="2037714" cy="1358900"/>
            </a:xfrm>
            <a:custGeom>
              <a:rect b="b" l="l" r="r" t="t"/>
              <a:pathLst>
                <a:path extrusionOk="0" h="1358900" w="2037714">
                  <a:moveTo>
                    <a:pt x="883540" y="0"/>
                  </a:moveTo>
                  <a:lnTo>
                    <a:pt x="838401" y="1203"/>
                  </a:lnTo>
                  <a:lnTo>
                    <a:pt x="793363" y="4172"/>
                  </a:lnTo>
                  <a:lnTo>
                    <a:pt x="748482" y="8900"/>
                  </a:lnTo>
                  <a:lnTo>
                    <a:pt x="703814" y="15382"/>
                  </a:lnTo>
                  <a:lnTo>
                    <a:pt x="659415" y="23610"/>
                  </a:lnTo>
                  <a:lnTo>
                    <a:pt x="615341" y="33580"/>
                  </a:lnTo>
                  <a:lnTo>
                    <a:pt x="571647" y="45286"/>
                  </a:lnTo>
                  <a:lnTo>
                    <a:pt x="528391" y="58721"/>
                  </a:lnTo>
                  <a:lnTo>
                    <a:pt x="485627" y="73880"/>
                  </a:lnTo>
                  <a:lnTo>
                    <a:pt x="443412" y="90757"/>
                  </a:lnTo>
                  <a:lnTo>
                    <a:pt x="401802" y="109345"/>
                  </a:lnTo>
                  <a:lnTo>
                    <a:pt x="360852" y="129640"/>
                  </a:lnTo>
                  <a:lnTo>
                    <a:pt x="320619" y="151635"/>
                  </a:lnTo>
                  <a:lnTo>
                    <a:pt x="281159" y="175324"/>
                  </a:lnTo>
                  <a:lnTo>
                    <a:pt x="242527" y="200702"/>
                  </a:lnTo>
                  <a:lnTo>
                    <a:pt x="204779" y="227762"/>
                  </a:lnTo>
                  <a:lnTo>
                    <a:pt x="167972" y="256499"/>
                  </a:lnTo>
                  <a:lnTo>
                    <a:pt x="132161" y="286906"/>
                  </a:lnTo>
                  <a:lnTo>
                    <a:pt x="97402" y="318978"/>
                  </a:lnTo>
                  <a:lnTo>
                    <a:pt x="63752" y="352709"/>
                  </a:lnTo>
                  <a:lnTo>
                    <a:pt x="31266" y="388094"/>
                  </a:lnTo>
                  <a:lnTo>
                    <a:pt x="0" y="425125"/>
                  </a:lnTo>
                  <a:lnTo>
                    <a:pt x="338582" y="699165"/>
                  </a:lnTo>
                  <a:lnTo>
                    <a:pt x="370550" y="662319"/>
                  </a:lnTo>
                  <a:lnTo>
                    <a:pt x="404671" y="628029"/>
                  </a:lnTo>
                  <a:lnTo>
                    <a:pt x="440791" y="596354"/>
                  </a:lnTo>
                  <a:lnTo>
                    <a:pt x="478757" y="567349"/>
                  </a:lnTo>
                  <a:lnTo>
                    <a:pt x="518417" y="541070"/>
                  </a:lnTo>
                  <a:lnTo>
                    <a:pt x="559618" y="517572"/>
                  </a:lnTo>
                  <a:lnTo>
                    <a:pt x="602208" y="496913"/>
                  </a:lnTo>
                  <a:lnTo>
                    <a:pt x="646034" y="479147"/>
                  </a:lnTo>
                  <a:lnTo>
                    <a:pt x="690943" y="464332"/>
                  </a:lnTo>
                  <a:lnTo>
                    <a:pt x="736783" y="452523"/>
                  </a:lnTo>
                  <a:lnTo>
                    <a:pt x="783401" y="443776"/>
                  </a:lnTo>
                  <a:lnTo>
                    <a:pt x="830645" y="438147"/>
                  </a:lnTo>
                  <a:lnTo>
                    <a:pt x="878361" y="435692"/>
                  </a:lnTo>
                  <a:lnTo>
                    <a:pt x="926397" y="436468"/>
                  </a:lnTo>
                  <a:lnTo>
                    <a:pt x="974601" y="440530"/>
                  </a:lnTo>
                  <a:lnTo>
                    <a:pt x="1022819" y="447934"/>
                  </a:lnTo>
                  <a:lnTo>
                    <a:pt x="1070328" y="458570"/>
                  </a:lnTo>
                  <a:lnTo>
                    <a:pt x="1116378" y="472195"/>
                  </a:lnTo>
                  <a:lnTo>
                    <a:pt x="1160883" y="488687"/>
                  </a:lnTo>
                  <a:lnTo>
                    <a:pt x="1203759" y="507921"/>
                  </a:lnTo>
                  <a:lnTo>
                    <a:pt x="1244922" y="529774"/>
                  </a:lnTo>
                  <a:lnTo>
                    <a:pt x="1284289" y="554123"/>
                  </a:lnTo>
                  <a:lnTo>
                    <a:pt x="1321773" y="580842"/>
                  </a:lnTo>
                  <a:lnTo>
                    <a:pt x="1357291" y="609810"/>
                  </a:lnTo>
                  <a:lnTo>
                    <a:pt x="1390759" y="640902"/>
                  </a:lnTo>
                  <a:lnTo>
                    <a:pt x="1422092" y="673995"/>
                  </a:lnTo>
                  <a:lnTo>
                    <a:pt x="1451206" y="708964"/>
                  </a:lnTo>
                  <a:lnTo>
                    <a:pt x="1478016" y="745687"/>
                  </a:lnTo>
                  <a:lnTo>
                    <a:pt x="1502438" y="784040"/>
                  </a:lnTo>
                  <a:lnTo>
                    <a:pt x="1524388" y="823898"/>
                  </a:lnTo>
                  <a:lnTo>
                    <a:pt x="1543781" y="865139"/>
                  </a:lnTo>
                  <a:lnTo>
                    <a:pt x="1560533" y="907638"/>
                  </a:lnTo>
                  <a:lnTo>
                    <a:pt x="1574559" y="951273"/>
                  </a:lnTo>
                  <a:lnTo>
                    <a:pt x="1585775" y="995919"/>
                  </a:lnTo>
                  <a:lnTo>
                    <a:pt x="1594098" y="1041452"/>
                  </a:lnTo>
                  <a:lnTo>
                    <a:pt x="1599441" y="1087750"/>
                  </a:lnTo>
                  <a:lnTo>
                    <a:pt x="1601722" y="1134688"/>
                  </a:lnTo>
                  <a:lnTo>
                    <a:pt x="1600855" y="1182142"/>
                  </a:lnTo>
                  <a:lnTo>
                    <a:pt x="1596756" y="1229990"/>
                  </a:lnTo>
                  <a:lnTo>
                    <a:pt x="1589341" y="1278108"/>
                  </a:lnTo>
                  <a:lnTo>
                    <a:pt x="2017369" y="1358905"/>
                  </a:lnTo>
                  <a:lnTo>
                    <a:pt x="2025637" y="1309141"/>
                  </a:lnTo>
                  <a:lnTo>
                    <a:pt x="2031683" y="1259350"/>
                  </a:lnTo>
                  <a:lnTo>
                    <a:pt x="2035532" y="1209597"/>
                  </a:lnTo>
                  <a:lnTo>
                    <a:pt x="2037207" y="1159947"/>
                  </a:lnTo>
                  <a:lnTo>
                    <a:pt x="2036731" y="1110464"/>
                  </a:lnTo>
                  <a:lnTo>
                    <a:pt x="2034129" y="1061213"/>
                  </a:lnTo>
                  <a:lnTo>
                    <a:pt x="2029424" y="1012258"/>
                  </a:lnTo>
                  <a:lnTo>
                    <a:pt x="2022640" y="963664"/>
                  </a:lnTo>
                  <a:lnTo>
                    <a:pt x="2013801" y="915495"/>
                  </a:lnTo>
                  <a:lnTo>
                    <a:pt x="2002929" y="867816"/>
                  </a:lnTo>
                  <a:lnTo>
                    <a:pt x="1990050" y="820691"/>
                  </a:lnTo>
                  <a:lnTo>
                    <a:pt x="1975186" y="774185"/>
                  </a:lnTo>
                  <a:lnTo>
                    <a:pt x="1958361" y="728363"/>
                  </a:lnTo>
                  <a:lnTo>
                    <a:pt x="1939599" y="683288"/>
                  </a:lnTo>
                  <a:lnTo>
                    <a:pt x="1918924" y="639026"/>
                  </a:lnTo>
                  <a:lnTo>
                    <a:pt x="1896359" y="595641"/>
                  </a:lnTo>
                  <a:lnTo>
                    <a:pt x="1871928" y="553198"/>
                  </a:lnTo>
                  <a:lnTo>
                    <a:pt x="1845655" y="511760"/>
                  </a:lnTo>
                  <a:lnTo>
                    <a:pt x="1817564" y="471393"/>
                  </a:lnTo>
                  <a:lnTo>
                    <a:pt x="1787677" y="432161"/>
                  </a:lnTo>
                  <a:lnTo>
                    <a:pt x="1756019" y="394129"/>
                  </a:lnTo>
                  <a:lnTo>
                    <a:pt x="1722614" y="357361"/>
                  </a:lnTo>
                  <a:lnTo>
                    <a:pt x="1687485" y="321922"/>
                  </a:lnTo>
                  <a:lnTo>
                    <a:pt x="1650656" y="287876"/>
                  </a:lnTo>
                  <a:lnTo>
                    <a:pt x="1612150" y="255288"/>
                  </a:lnTo>
                  <a:lnTo>
                    <a:pt x="1573854" y="225585"/>
                  </a:lnTo>
                  <a:lnTo>
                    <a:pt x="1534707" y="197747"/>
                  </a:lnTo>
                  <a:lnTo>
                    <a:pt x="1494766" y="171769"/>
                  </a:lnTo>
                  <a:lnTo>
                    <a:pt x="1454087" y="147644"/>
                  </a:lnTo>
                  <a:lnTo>
                    <a:pt x="1412726" y="125367"/>
                  </a:lnTo>
                  <a:lnTo>
                    <a:pt x="1370738" y="104931"/>
                  </a:lnTo>
                  <a:lnTo>
                    <a:pt x="1328180" y="86331"/>
                  </a:lnTo>
                  <a:lnTo>
                    <a:pt x="1285108" y="69561"/>
                  </a:lnTo>
                  <a:lnTo>
                    <a:pt x="1241577" y="54615"/>
                  </a:lnTo>
                  <a:lnTo>
                    <a:pt x="1197643" y="41487"/>
                  </a:lnTo>
                  <a:lnTo>
                    <a:pt x="1153363" y="30171"/>
                  </a:lnTo>
                  <a:lnTo>
                    <a:pt x="1108793" y="20661"/>
                  </a:lnTo>
                  <a:lnTo>
                    <a:pt x="1063988" y="12952"/>
                  </a:lnTo>
                  <a:lnTo>
                    <a:pt x="1019004" y="7037"/>
                  </a:lnTo>
                  <a:lnTo>
                    <a:pt x="973897" y="2910"/>
                  </a:lnTo>
                  <a:lnTo>
                    <a:pt x="928724" y="566"/>
                  </a:lnTo>
                  <a:lnTo>
                    <a:pt x="883540"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0" name="Google Shape;1050;p30"/>
            <p:cNvSpPr/>
            <p:nvPr/>
          </p:nvSpPr>
          <p:spPr>
            <a:xfrm>
              <a:off x="2805315" y="639769"/>
              <a:ext cx="2037714" cy="1358900"/>
            </a:xfrm>
            <a:custGeom>
              <a:rect b="b" l="l" r="r" t="t"/>
              <a:pathLst>
                <a:path extrusionOk="0" h="1358900" w="2037714">
                  <a:moveTo>
                    <a:pt x="0" y="425125"/>
                  </a:moveTo>
                  <a:lnTo>
                    <a:pt x="31266" y="388094"/>
                  </a:lnTo>
                  <a:lnTo>
                    <a:pt x="63752" y="352709"/>
                  </a:lnTo>
                  <a:lnTo>
                    <a:pt x="97402" y="318978"/>
                  </a:lnTo>
                  <a:lnTo>
                    <a:pt x="132161" y="286906"/>
                  </a:lnTo>
                  <a:lnTo>
                    <a:pt x="167972" y="256499"/>
                  </a:lnTo>
                  <a:lnTo>
                    <a:pt x="204779" y="227762"/>
                  </a:lnTo>
                  <a:lnTo>
                    <a:pt x="242527" y="200702"/>
                  </a:lnTo>
                  <a:lnTo>
                    <a:pt x="281159" y="175324"/>
                  </a:lnTo>
                  <a:lnTo>
                    <a:pt x="320619" y="151635"/>
                  </a:lnTo>
                  <a:lnTo>
                    <a:pt x="360852" y="129640"/>
                  </a:lnTo>
                  <a:lnTo>
                    <a:pt x="401802" y="109345"/>
                  </a:lnTo>
                  <a:lnTo>
                    <a:pt x="443412" y="90757"/>
                  </a:lnTo>
                  <a:lnTo>
                    <a:pt x="485627" y="73880"/>
                  </a:lnTo>
                  <a:lnTo>
                    <a:pt x="528391" y="58721"/>
                  </a:lnTo>
                  <a:lnTo>
                    <a:pt x="571647" y="45286"/>
                  </a:lnTo>
                  <a:lnTo>
                    <a:pt x="615341" y="33580"/>
                  </a:lnTo>
                  <a:lnTo>
                    <a:pt x="659415" y="23610"/>
                  </a:lnTo>
                  <a:lnTo>
                    <a:pt x="703814" y="15382"/>
                  </a:lnTo>
                  <a:lnTo>
                    <a:pt x="748482" y="8900"/>
                  </a:lnTo>
                  <a:lnTo>
                    <a:pt x="793363" y="4172"/>
                  </a:lnTo>
                  <a:lnTo>
                    <a:pt x="838401" y="1203"/>
                  </a:lnTo>
                  <a:lnTo>
                    <a:pt x="883540" y="0"/>
                  </a:lnTo>
                  <a:lnTo>
                    <a:pt x="928724" y="566"/>
                  </a:lnTo>
                  <a:lnTo>
                    <a:pt x="973897" y="2910"/>
                  </a:lnTo>
                  <a:lnTo>
                    <a:pt x="1019004" y="7037"/>
                  </a:lnTo>
                  <a:lnTo>
                    <a:pt x="1063988" y="12952"/>
                  </a:lnTo>
                  <a:lnTo>
                    <a:pt x="1108793" y="20661"/>
                  </a:lnTo>
                  <a:lnTo>
                    <a:pt x="1153363" y="30171"/>
                  </a:lnTo>
                  <a:lnTo>
                    <a:pt x="1197643" y="41487"/>
                  </a:lnTo>
                  <a:lnTo>
                    <a:pt x="1241577" y="54615"/>
                  </a:lnTo>
                  <a:lnTo>
                    <a:pt x="1285108" y="69561"/>
                  </a:lnTo>
                  <a:lnTo>
                    <a:pt x="1328180" y="86331"/>
                  </a:lnTo>
                  <a:lnTo>
                    <a:pt x="1370738" y="104931"/>
                  </a:lnTo>
                  <a:lnTo>
                    <a:pt x="1412726" y="125367"/>
                  </a:lnTo>
                  <a:lnTo>
                    <a:pt x="1454087" y="147644"/>
                  </a:lnTo>
                  <a:lnTo>
                    <a:pt x="1494766" y="171769"/>
                  </a:lnTo>
                  <a:lnTo>
                    <a:pt x="1534707" y="197747"/>
                  </a:lnTo>
                  <a:lnTo>
                    <a:pt x="1573854" y="225585"/>
                  </a:lnTo>
                  <a:lnTo>
                    <a:pt x="1612150" y="255288"/>
                  </a:lnTo>
                  <a:lnTo>
                    <a:pt x="1650656" y="287876"/>
                  </a:lnTo>
                  <a:lnTo>
                    <a:pt x="1687485" y="321922"/>
                  </a:lnTo>
                  <a:lnTo>
                    <a:pt x="1722614" y="357361"/>
                  </a:lnTo>
                  <a:lnTo>
                    <a:pt x="1756019" y="394129"/>
                  </a:lnTo>
                  <a:lnTo>
                    <a:pt x="1787677" y="432161"/>
                  </a:lnTo>
                  <a:lnTo>
                    <a:pt x="1817564" y="471393"/>
                  </a:lnTo>
                  <a:lnTo>
                    <a:pt x="1845655" y="511760"/>
                  </a:lnTo>
                  <a:lnTo>
                    <a:pt x="1871928" y="553198"/>
                  </a:lnTo>
                  <a:lnTo>
                    <a:pt x="1896359" y="595641"/>
                  </a:lnTo>
                  <a:lnTo>
                    <a:pt x="1918924" y="639026"/>
                  </a:lnTo>
                  <a:lnTo>
                    <a:pt x="1939599" y="683288"/>
                  </a:lnTo>
                  <a:lnTo>
                    <a:pt x="1958361" y="728363"/>
                  </a:lnTo>
                  <a:lnTo>
                    <a:pt x="1975186" y="774185"/>
                  </a:lnTo>
                  <a:lnTo>
                    <a:pt x="1990050" y="820691"/>
                  </a:lnTo>
                  <a:lnTo>
                    <a:pt x="2002929" y="867816"/>
                  </a:lnTo>
                  <a:lnTo>
                    <a:pt x="2013801" y="915495"/>
                  </a:lnTo>
                  <a:lnTo>
                    <a:pt x="2022640" y="963664"/>
                  </a:lnTo>
                  <a:lnTo>
                    <a:pt x="2029424" y="1012258"/>
                  </a:lnTo>
                  <a:lnTo>
                    <a:pt x="2034129" y="1061213"/>
                  </a:lnTo>
                  <a:lnTo>
                    <a:pt x="2036731" y="1110464"/>
                  </a:lnTo>
                  <a:lnTo>
                    <a:pt x="2037207" y="1159947"/>
                  </a:lnTo>
                  <a:lnTo>
                    <a:pt x="2035532" y="1209597"/>
                  </a:lnTo>
                  <a:lnTo>
                    <a:pt x="2031683" y="1259350"/>
                  </a:lnTo>
                  <a:lnTo>
                    <a:pt x="2025637" y="1309141"/>
                  </a:lnTo>
                  <a:lnTo>
                    <a:pt x="2017369" y="1358905"/>
                  </a:lnTo>
                  <a:lnTo>
                    <a:pt x="1589341" y="1278108"/>
                  </a:lnTo>
                  <a:lnTo>
                    <a:pt x="1596756" y="1229990"/>
                  </a:lnTo>
                  <a:lnTo>
                    <a:pt x="1600855" y="1182142"/>
                  </a:lnTo>
                  <a:lnTo>
                    <a:pt x="1601722" y="1134688"/>
                  </a:lnTo>
                  <a:lnTo>
                    <a:pt x="1599441" y="1087750"/>
                  </a:lnTo>
                  <a:lnTo>
                    <a:pt x="1594098" y="1041452"/>
                  </a:lnTo>
                  <a:lnTo>
                    <a:pt x="1585775" y="995919"/>
                  </a:lnTo>
                  <a:lnTo>
                    <a:pt x="1574559" y="951273"/>
                  </a:lnTo>
                  <a:lnTo>
                    <a:pt x="1560533" y="907638"/>
                  </a:lnTo>
                  <a:lnTo>
                    <a:pt x="1543781" y="865139"/>
                  </a:lnTo>
                  <a:lnTo>
                    <a:pt x="1524388" y="823898"/>
                  </a:lnTo>
                  <a:lnTo>
                    <a:pt x="1502438" y="784040"/>
                  </a:lnTo>
                  <a:lnTo>
                    <a:pt x="1478016" y="745687"/>
                  </a:lnTo>
                  <a:lnTo>
                    <a:pt x="1451206" y="708964"/>
                  </a:lnTo>
                  <a:lnTo>
                    <a:pt x="1422092" y="673995"/>
                  </a:lnTo>
                  <a:lnTo>
                    <a:pt x="1390759" y="640902"/>
                  </a:lnTo>
                  <a:lnTo>
                    <a:pt x="1357291" y="609810"/>
                  </a:lnTo>
                  <a:lnTo>
                    <a:pt x="1321773" y="580842"/>
                  </a:lnTo>
                  <a:lnTo>
                    <a:pt x="1284289" y="554123"/>
                  </a:lnTo>
                  <a:lnTo>
                    <a:pt x="1244922" y="529774"/>
                  </a:lnTo>
                  <a:lnTo>
                    <a:pt x="1203759" y="507921"/>
                  </a:lnTo>
                  <a:lnTo>
                    <a:pt x="1160883" y="488687"/>
                  </a:lnTo>
                  <a:lnTo>
                    <a:pt x="1116378" y="472195"/>
                  </a:lnTo>
                  <a:lnTo>
                    <a:pt x="1070328" y="458570"/>
                  </a:lnTo>
                  <a:lnTo>
                    <a:pt x="1022819" y="447934"/>
                  </a:lnTo>
                  <a:lnTo>
                    <a:pt x="974601" y="440530"/>
                  </a:lnTo>
                  <a:lnTo>
                    <a:pt x="926397" y="436468"/>
                  </a:lnTo>
                  <a:lnTo>
                    <a:pt x="878361" y="435692"/>
                  </a:lnTo>
                  <a:lnTo>
                    <a:pt x="830645" y="438147"/>
                  </a:lnTo>
                  <a:lnTo>
                    <a:pt x="783401" y="443776"/>
                  </a:lnTo>
                  <a:lnTo>
                    <a:pt x="736783" y="452523"/>
                  </a:lnTo>
                  <a:lnTo>
                    <a:pt x="690943" y="464332"/>
                  </a:lnTo>
                  <a:lnTo>
                    <a:pt x="646034" y="479147"/>
                  </a:lnTo>
                  <a:lnTo>
                    <a:pt x="602208" y="496913"/>
                  </a:lnTo>
                  <a:lnTo>
                    <a:pt x="559618" y="517572"/>
                  </a:lnTo>
                  <a:lnTo>
                    <a:pt x="518417" y="541070"/>
                  </a:lnTo>
                  <a:lnTo>
                    <a:pt x="478757" y="567349"/>
                  </a:lnTo>
                  <a:lnTo>
                    <a:pt x="440791" y="596354"/>
                  </a:lnTo>
                  <a:lnTo>
                    <a:pt x="404671" y="628029"/>
                  </a:lnTo>
                  <a:lnTo>
                    <a:pt x="370550" y="662319"/>
                  </a:lnTo>
                  <a:lnTo>
                    <a:pt x="338582" y="699165"/>
                  </a:lnTo>
                  <a:lnTo>
                    <a:pt x="0" y="425125"/>
                  </a:lnTo>
                  <a:close/>
                </a:path>
              </a:pathLst>
            </a:custGeom>
            <a:noFill/>
            <a:ln cap="flat" cmpd="sng" w="320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1" name="Google Shape;1051;p30"/>
            <p:cNvSpPr/>
            <p:nvPr/>
          </p:nvSpPr>
          <p:spPr>
            <a:xfrm>
              <a:off x="2608541" y="1917877"/>
              <a:ext cx="2214245" cy="1014730"/>
            </a:xfrm>
            <a:custGeom>
              <a:rect b="b" l="l" r="r" t="t"/>
              <a:pathLst>
                <a:path extrusionOk="0" h="1014730" w="2214245">
                  <a:moveTo>
                    <a:pt x="1786115" y="0"/>
                  </a:moveTo>
                  <a:lnTo>
                    <a:pt x="1775593" y="46979"/>
                  </a:lnTo>
                  <a:lnTo>
                    <a:pt x="1762042" y="92767"/>
                  </a:lnTo>
                  <a:lnTo>
                    <a:pt x="1745564" y="137244"/>
                  </a:lnTo>
                  <a:lnTo>
                    <a:pt x="1726263" y="180294"/>
                  </a:lnTo>
                  <a:lnTo>
                    <a:pt x="1704241" y="221797"/>
                  </a:lnTo>
                  <a:lnTo>
                    <a:pt x="1679602" y="261636"/>
                  </a:lnTo>
                  <a:lnTo>
                    <a:pt x="1652448" y="299694"/>
                  </a:lnTo>
                  <a:lnTo>
                    <a:pt x="1622883" y="335853"/>
                  </a:lnTo>
                  <a:lnTo>
                    <a:pt x="1591010" y="369994"/>
                  </a:lnTo>
                  <a:lnTo>
                    <a:pt x="1556931" y="401999"/>
                  </a:lnTo>
                  <a:lnTo>
                    <a:pt x="1520749" y="431752"/>
                  </a:lnTo>
                  <a:lnTo>
                    <a:pt x="1482568" y="459134"/>
                  </a:lnTo>
                  <a:lnTo>
                    <a:pt x="1442490" y="484027"/>
                  </a:lnTo>
                  <a:lnTo>
                    <a:pt x="1400620" y="506313"/>
                  </a:lnTo>
                  <a:lnTo>
                    <a:pt x="1357058" y="525875"/>
                  </a:lnTo>
                  <a:lnTo>
                    <a:pt x="1311910" y="542594"/>
                  </a:lnTo>
                  <a:lnTo>
                    <a:pt x="1265218" y="556384"/>
                  </a:lnTo>
                  <a:lnTo>
                    <a:pt x="1218350" y="566852"/>
                  </a:lnTo>
                  <a:lnTo>
                    <a:pt x="1171439" y="574064"/>
                  </a:lnTo>
                  <a:lnTo>
                    <a:pt x="1124618" y="578088"/>
                  </a:lnTo>
                  <a:lnTo>
                    <a:pt x="1078022" y="578992"/>
                  </a:lnTo>
                  <a:lnTo>
                    <a:pt x="1031785" y="576841"/>
                  </a:lnTo>
                  <a:lnTo>
                    <a:pt x="986039" y="571703"/>
                  </a:lnTo>
                  <a:lnTo>
                    <a:pt x="940920" y="563645"/>
                  </a:lnTo>
                  <a:lnTo>
                    <a:pt x="896560" y="552734"/>
                  </a:lnTo>
                  <a:lnTo>
                    <a:pt x="853095" y="539037"/>
                  </a:lnTo>
                  <a:lnTo>
                    <a:pt x="810657" y="522622"/>
                  </a:lnTo>
                  <a:lnTo>
                    <a:pt x="769380" y="503555"/>
                  </a:lnTo>
                  <a:lnTo>
                    <a:pt x="729398" y="481903"/>
                  </a:lnTo>
                  <a:lnTo>
                    <a:pt x="690846" y="457733"/>
                  </a:lnTo>
                  <a:lnTo>
                    <a:pt x="653856" y="431113"/>
                  </a:lnTo>
                  <a:lnTo>
                    <a:pt x="618563" y="402109"/>
                  </a:lnTo>
                  <a:lnTo>
                    <a:pt x="585100" y="370788"/>
                  </a:lnTo>
                  <a:lnTo>
                    <a:pt x="553602" y="337219"/>
                  </a:lnTo>
                  <a:lnTo>
                    <a:pt x="524202" y="301466"/>
                  </a:lnTo>
                  <a:lnTo>
                    <a:pt x="497034" y="263599"/>
                  </a:lnTo>
                  <a:lnTo>
                    <a:pt x="472232" y="223683"/>
                  </a:lnTo>
                  <a:lnTo>
                    <a:pt x="449930" y="181786"/>
                  </a:lnTo>
                  <a:lnTo>
                    <a:pt x="430261" y="137974"/>
                  </a:lnTo>
                  <a:lnTo>
                    <a:pt x="413359" y="92316"/>
                  </a:lnTo>
                  <a:lnTo>
                    <a:pt x="0" y="229704"/>
                  </a:lnTo>
                  <a:lnTo>
                    <a:pt x="16720" y="276596"/>
                  </a:lnTo>
                  <a:lnTo>
                    <a:pt x="35345" y="322462"/>
                  </a:lnTo>
                  <a:lnTo>
                    <a:pt x="55827" y="367262"/>
                  </a:lnTo>
                  <a:lnTo>
                    <a:pt x="78115" y="410949"/>
                  </a:lnTo>
                  <a:lnTo>
                    <a:pt x="102159" y="453482"/>
                  </a:lnTo>
                  <a:lnTo>
                    <a:pt x="127910" y="494816"/>
                  </a:lnTo>
                  <a:lnTo>
                    <a:pt x="155317" y="534909"/>
                  </a:lnTo>
                  <a:lnTo>
                    <a:pt x="184331" y="573716"/>
                  </a:lnTo>
                  <a:lnTo>
                    <a:pt x="214903" y="611193"/>
                  </a:lnTo>
                  <a:lnTo>
                    <a:pt x="246981" y="647298"/>
                  </a:lnTo>
                  <a:lnTo>
                    <a:pt x="280517" y="681987"/>
                  </a:lnTo>
                  <a:lnTo>
                    <a:pt x="315460" y="715217"/>
                  </a:lnTo>
                  <a:lnTo>
                    <a:pt x="351762" y="746943"/>
                  </a:lnTo>
                  <a:lnTo>
                    <a:pt x="389371" y="777122"/>
                  </a:lnTo>
                  <a:lnTo>
                    <a:pt x="428238" y="805711"/>
                  </a:lnTo>
                  <a:lnTo>
                    <a:pt x="468313" y="832665"/>
                  </a:lnTo>
                  <a:lnTo>
                    <a:pt x="509547" y="857943"/>
                  </a:lnTo>
                  <a:lnTo>
                    <a:pt x="551890" y="881499"/>
                  </a:lnTo>
                  <a:lnTo>
                    <a:pt x="595291" y="903291"/>
                  </a:lnTo>
                  <a:lnTo>
                    <a:pt x="639701" y="923275"/>
                  </a:lnTo>
                  <a:lnTo>
                    <a:pt x="685071" y="941407"/>
                  </a:lnTo>
                  <a:lnTo>
                    <a:pt x="731349" y="957644"/>
                  </a:lnTo>
                  <a:lnTo>
                    <a:pt x="778488" y="971943"/>
                  </a:lnTo>
                  <a:lnTo>
                    <a:pt x="826436" y="984259"/>
                  </a:lnTo>
                  <a:lnTo>
                    <a:pt x="875144" y="994549"/>
                  </a:lnTo>
                  <a:lnTo>
                    <a:pt x="922944" y="1002549"/>
                  </a:lnTo>
                  <a:lnTo>
                    <a:pt x="970609" y="1008503"/>
                  </a:lnTo>
                  <a:lnTo>
                    <a:pt x="1018091" y="1012443"/>
                  </a:lnTo>
                  <a:lnTo>
                    <a:pt x="1065346" y="1014402"/>
                  </a:lnTo>
                  <a:lnTo>
                    <a:pt x="1112325" y="1014411"/>
                  </a:lnTo>
                  <a:lnTo>
                    <a:pt x="1158982" y="1012501"/>
                  </a:lnTo>
                  <a:lnTo>
                    <a:pt x="1205272" y="1008704"/>
                  </a:lnTo>
                  <a:lnTo>
                    <a:pt x="1251147" y="1003053"/>
                  </a:lnTo>
                  <a:lnTo>
                    <a:pt x="1296561" y="995578"/>
                  </a:lnTo>
                  <a:lnTo>
                    <a:pt x="1341468" y="986311"/>
                  </a:lnTo>
                  <a:lnTo>
                    <a:pt x="1385821" y="975285"/>
                  </a:lnTo>
                  <a:lnTo>
                    <a:pt x="1429573" y="962531"/>
                  </a:lnTo>
                  <a:lnTo>
                    <a:pt x="1472679" y="948080"/>
                  </a:lnTo>
                  <a:lnTo>
                    <a:pt x="1515092" y="931964"/>
                  </a:lnTo>
                  <a:lnTo>
                    <a:pt x="1556764" y="914216"/>
                  </a:lnTo>
                  <a:lnTo>
                    <a:pt x="1597651" y="894866"/>
                  </a:lnTo>
                  <a:lnTo>
                    <a:pt x="1637705" y="873946"/>
                  </a:lnTo>
                  <a:lnTo>
                    <a:pt x="1676879" y="851489"/>
                  </a:lnTo>
                  <a:lnTo>
                    <a:pt x="1715128" y="827525"/>
                  </a:lnTo>
                  <a:lnTo>
                    <a:pt x="1752405" y="802087"/>
                  </a:lnTo>
                  <a:lnTo>
                    <a:pt x="1788663" y="775207"/>
                  </a:lnTo>
                  <a:lnTo>
                    <a:pt x="1823856" y="746915"/>
                  </a:lnTo>
                  <a:lnTo>
                    <a:pt x="1857937" y="717244"/>
                  </a:lnTo>
                  <a:lnTo>
                    <a:pt x="1890861" y="686225"/>
                  </a:lnTo>
                  <a:lnTo>
                    <a:pt x="1922580" y="653890"/>
                  </a:lnTo>
                  <a:lnTo>
                    <a:pt x="1953047" y="620272"/>
                  </a:lnTo>
                  <a:lnTo>
                    <a:pt x="1982218" y="585401"/>
                  </a:lnTo>
                  <a:lnTo>
                    <a:pt x="2010044" y="549309"/>
                  </a:lnTo>
                  <a:lnTo>
                    <a:pt x="2036480" y="512028"/>
                  </a:lnTo>
                  <a:lnTo>
                    <a:pt x="2061479" y="473589"/>
                  </a:lnTo>
                  <a:lnTo>
                    <a:pt x="2084995" y="434025"/>
                  </a:lnTo>
                  <a:lnTo>
                    <a:pt x="2106981" y="393367"/>
                  </a:lnTo>
                  <a:lnTo>
                    <a:pt x="2127391" y="351647"/>
                  </a:lnTo>
                  <a:lnTo>
                    <a:pt x="2146177" y="308897"/>
                  </a:lnTo>
                  <a:lnTo>
                    <a:pt x="2163295" y="265147"/>
                  </a:lnTo>
                  <a:lnTo>
                    <a:pt x="2178697" y="220431"/>
                  </a:lnTo>
                  <a:lnTo>
                    <a:pt x="2192336" y="174779"/>
                  </a:lnTo>
                  <a:lnTo>
                    <a:pt x="2204167" y="128224"/>
                  </a:lnTo>
                  <a:lnTo>
                    <a:pt x="2214143" y="80797"/>
                  </a:lnTo>
                  <a:lnTo>
                    <a:pt x="1786115" y="0"/>
                  </a:lnTo>
                  <a:close/>
                </a:path>
              </a:pathLst>
            </a:custGeom>
            <a:solidFill>
              <a:srgbClr val="106C82"/>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2" name="Google Shape;1052;p30"/>
            <p:cNvSpPr/>
            <p:nvPr/>
          </p:nvSpPr>
          <p:spPr>
            <a:xfrm>
              <a:off x="2608541" y="1917877"/>
              <a:ext cx="2214245" cy="1014730"/>
            </a:xfrm>
            <a:custGeom>
              <a:rect b="b" l="l" r="r" t="t"/>
              <a:pathLst>
                <a:path extrusionOk="0" h="1014730" w="2214245">
                  <a:moveTo>
                    <a:pt x="2214143" y="80797"/>
                  </a:moveTo>
                  <a:lnTo>
                    <a:pt x="2204167" y="128224"/>
                  </a:lnTo>
                  <a:lnTo>
                    <a:pt x="2192336" y="174779"/>
                  </a:lnTo>
                  <a:lnTo>
                    <a:pt x="2178697" y="220431"/>
                  </a:lnTo>
                  <a:lnTo>
                    <a:pt x="2163295" y="265147"/>
                  </a:lnTo>
                  <a:lnTo>
                    <a:pt x="2146177" y="308897"/>
                  </a:lnTo>
                  <a:lnTo>
                    <a:pt x="2127391" y="351647"/>
                  </a:lnTo>
                  <a:lnTo>
                    <a:pt x="2106981" y="393367"/>
                  </a:lnTo>
                  <a:lnTo>
                    <a:pt x="2084995" y="434025"/>
                  </a:lnTo>
                  <a:lnTo>
                    <a:pt x="2061479" y="473589"/>
                  </a:lnTo>
                  <a:lnTo>
                    <a:pt x="2036480" y="512028"/>
                  </a:lnTo>
                  <a:lnTo>
                    <a:pt x="2010044" y="549309"/>
                  </a:lnTo>
                  <a:lnTo>
                    <a:pt x="1982218" y="585401"/>
                  </a:lnTo>
                  <a:lnTo>
                    <a:pt x="1953047" y="620272"/>
                  </a:lnTo>
                  <a:lnTo>
                    <a:pt x="1922580" y="653890"/>
                  </a:lnTo>
                  <a:lnTo>
                    <a:pt x="1890861" y="686225"/>
                  </a:lnTo>
                  <a:lnTo>
                    <a:pt x="1857937" y="717244"/>
                  </a:lnTo>
                  <a:lnTo>
                    <a:pt x="1823856" y="746915"/>
                  </a:lnTo>
                  <a:lnTo>
                    <a:pt x="1788663" y="775207"/>
                  </a:lnTo>
                  <a:lnTo>
                    <a:pt x="1752405" y="802087"/>
                  </a:lnTo>
                  <a:lnTo>
                    <a:pt x="1715128" y="827525"/>
                  </a:lnTo>
                  <a:lnTo>
                    <a:pt x="1676879" y="851489"/>
                  </a:lnTo>
                  <a:lnTo>
                    <a:pt x="1637705" y="873946"/>
                  </a:lnTo>
                  <a:lnTo>
                    <a:pt x="1597651" y="894866"/>
                  </a:lnTo>
                  <a:lnTo>
                    <a:pt x="1556764" y="914216"/>
                  </a:lnTo>
                  <a:lnTo>
                    <a:pt x="1515092" y="931964"/>
                  </a:lnTo>
                  <a:lnTo>
                    <a:pt x="1472679" y="948080"/>
                  </a:lnTo>
                  <a:lnTo>
                    <a:pt x="1429573" y="962531"/>
                  </a:lnTo>
                  <a:lnTo>
                    <a:pt x="1385821" y="975285"/>
                  </a:lnTo>
                  <a:lnTo>
                    <a:pt x="1341468" y="986311"/>
                  </a:lnTo>
                  <a:lnTo>
                    <a:pt x="1296561" y="995578"/>
                  </a:lnTo>
                  <a:lnTo>
                    <a:pt x="1251147" y="1003053"/>
                  </a:lnTo>
                  <a:lnTo>
                    <a:pt x="1205272" y="1008704"/>
                  </a:lnTo>
                  <a:lnTo>
                    <a:pt x="1158982" y="1012501"/>
                  </a:lnTo>
                  <a:lnTo>
                    <a:pt x="1112325" y="1014411"/>
                  </a:lnTo>
                  <a:lnTo>
                    <a:pt x="1065346" y="1014402"/>
                  </a:lnTo>
                  <a:lnTo>
                    <a:pt x="1018091" y="1012443"/>
                  </a:lnTo>
                  <a:lnTo>
                    <a:pt x="970609" y="1008503"/>
                  </a:lnTo>
                  <a:lnTo>
                    <a:pt x="922944" y="1002549"/>
                  </a:lnTo>
                  <a:lnTo>
                    <a:pt x="875144" y="994549"/>
                  </a:lnTo>
                  <a:lnTo>
                    <a:pt x="826436" y="984259"/>
                  </a:lnTo>
                  <a:lnTo>
                    <a:pt x="778488" y="971943"/>
                  </a:lnTo>
                  <a:lnTo>
                    <a:pt x="731349" y="957644"/>
                  </a:lnTo>
                  <a:lnTo>
                    <a:pt x="685071" y="941407"/>
                  </a:lnTo>
                  <a:lnTo>
                    <a:pt x="639701" y="923275"/>
                  </a:lnTo>
                  <a:lnTo>
                    <a:pt x="595291" y="903291"/>
                  </a:lnTo>
                  <a:lnTo>
                    <a:pt x="551890" y="881499"/>
                  </a:lnTo>
                  <a:lnTo>
                    <a:pt x="509547" y="857943"/>
                  </a:lnTo>
                  <a:lnTo>
                    <a:pt x="468313" y="832665"/>
                  </a:lnTo>
                  <a:lnTo>
                    <a:pt x="428238" y="805711"/>
                  </a:lnTo>
                  <a:lnTo>
                    <a:pt x="389371" y="777122"/>
                  </a:lnTo>
                  <a:lnTo>
                    <a:pt x="351762" y="746943"/>
                  </a:lnTo>
                  <a:lnTo>
                    <a:pt x="315460" y="715217"/>
                  </a:lnTo>
                  <a:lnTo>
                    <a:pt x="280517" y="681987"/>
                  </a:lnTo>
                  <a:lnTo>
                    <a:pt x="246981" y="647298"/>
                  </a:lnTo>
                  <a:lnTo>
                    <a:pt x="214903" y="611193"/>
                  </a:lnTo>
                  <a:lnTo>
                    <a:pt x="184331" y="573716"/>
                  </a:lnTo>
                  <a:lnTo>
                    <a:pt x="155317" y="534909"/>
                  </a:lnTo>
                  <a:lnTo>
                    <a:pt x="127910" y="494816"/>
                  </a:lnTo>
                  <a:lnTo>
                    <a:pt x="102159" y="453482"/>
                  </a:lnTo>
                  <a:lnTo>
                    <a:pt x="78115" y="410949"/>
                  </a:lnTo>
                  <a:lnTo>
                    <a:pt x="55827" y="367262"/>
                  </a:lnTo>
                  <a:lnTo>
                    <a:pt x="35345" y="322462"/>
                  </a:lnTo>
                  <a:lnTo>
                    <a:pt x="16720" y="276596"/>
                  </a:lnTo>
                  <a:lnTo>
                    <a:pt x="0" y="229704"/>
                  </a:lnTo>
                  <a:lnTo>
                    <a:pt x="413359" y="92316"/>
                  </a:lnTo>
                  <a:lnTo>
                    <a:pt x="430261" y="137974"/>
                  </a:lnTo>
                  <a:lnTo>
                    <a:pt x="449930" y="181786"/>
                  </a:lnTo>
                  <a:lnTo>
                    <a:pt x="472232" y="223683"/>
                  </a:lnTo>
                  <a:lnTo>
                    <a:pt x="497034" y="263599"/>
                  </a:lnTo>
                  <a:lnTo>
                    <a:pt x="524202" y="301466"/>
                  </a:lnTo>
                  <a:lnTo>
                    <a:pt x="553602" y="337219"/>
                  </a:lnTo>
                  <a:lnTo>
                    <a:pt x="585100" y="370788"/>
                  </a:lnTo>
                  <a:lnTo>
                    <a:pt x="618563" y="402109"/>
                  </a:lnTo>
                  <a:lnTo>
                    <a:pt x="653856" y="431113"/>
                  </a:lnTo>
                  <a:lnTo>
                    <a:pt x="690846" y="457733"/>
                  </a:lnTo>
                  <a:lnTo>
                    <a:pt x="729398" y="481903"/>
                  </a:lnTo>
                  <a:lnTo>
                    <a:pt x="769380" y="503555"/>
                  </a:lnTo>
                  <a:lnTo>
                    <a:pt x="810657" y="522622"/>
                  </a:lnTo>
                  <a:lnTo>
                    <a:pt x="853095" y="539037"/>
                  </a:lnTo>
                  <a:lnTo>
                    <a:pt x="896560" y="552734"/>
                  </a:lnTo>
                  <a:lnTo>
                    <a:pt x="940920" y="563645"/>
                  </a:lnTo>
                  <a:lnTo>
                    <a:pt x="986039" y="571703"/>
                  </a:lnTo>
                  <a:lnTo>
                    <a:pt x="1031785" y="576841"/>
                  </a:lnTo>
                  <a:lnTo>
                    <a:pt x="1078022" y="578992"/>
                  </a:lnTo>
                  <a:lnTo>
                    <a:pt x="1124618" y="578088"/>
                  </a:lnTo>
                  <a:lnTo>
                    <a:pt x="1171439" y="574064"/>
                  </a:lnTo>
                  <a:lnTo>
                    <a:pt x="1218350" y="566852"/>
                  </a:lnTo>
                  <a:lnTo>
                    <a:pt x="1265218" y="556384"/>
                  </a:lnTo>
                  <a:lnTo>
                    <a:pt x="1311910" y="542594"/>
                  </a:lnTo>
                  <a:lnTo>
                    <a:pt x="1357058" y="525875"/>
                  </a:lnTo>
                  <a:lnTo>
                    <a:pt x="1400620" y="506313"/>
                  </a:lnTo>
                  <a:lnTo>
                    <a:pt x="1442490" y="484027"/>
                  </a:lnTo>
                  <a:lnTo>
                    <a:pt x="1482568" y="459134"/>
                  </a:lnTo>
                  <a:lnTo>
                    <a:pt x="1520749" y="431752"/>
                  </a:lnTo>
                  <a:lnTo>
                    <a:pt x="1556931" y="401999"/>
                  </a:lnTo>
                  <a:lnTo>
                    <a:pt x="1591010" y="369994"/>
                  </a:lnTo>
                  <a:lnTo>
                    <a:pt x="1622883" y="335853"/>
                  </a:lnTo>
                  <a:lnTo>
                    <a:pt x="1652448" y="299694"/>
                  </a:lnTo>
                  <a:lnTo>
                    <a:pt x="1679602" y="261636"/>
                  </a:lnTo>
                  <a:lnTo>
                    <a:pt x="1704241" y="221797"/>
                  </a:lnTo>
                  <a:lnTo>
                    <a:pt x="1726263" y="180294"/>
                  </a:lnTo>
                  <a:lnTo>
                    <a:pt x="1745564" y="137244"/>
                  </a:lnTo>
                  <a:lnTo>
                    <a:pt x="1762042" y="92767"/>
                  </a:lnTo>
                  <a:lnTo>
                    <a:pt x="1775593" y="46979"/>
                  </a:lnTo>
                  <a:lnTo>
                    <a:pt x="1786115" y="0"/>
                  </a:lnTo>
                  <a:lnTo>
                    <a:pt x="2214143" y="80797"/>
                  </a:lnTo>
                  <a:close/>
                </a:path>
              </a:pathLst>
            </a:custGeom>
            <a:noFill/>
            <a:ln cap="flat" cmpd="sng" w="320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3" name="Google Shape;1053;p30"/>
            <p:cNvSpPr/>
            <p:nvPr/>
          </p:nvSpPr>
          <p:spPr>
            <a:xfrm>
              <a:off x="2550032" y="1786051"/>
              <a:ext cx="472440" cy="361950"/>
            </a:xfrm>
            <a:custGeom>
              <a:rect b="b" l="l" r="r" t="t"/>
              <a:pathLst>
                <a:path extrusionOk="0" h="361950" w="472439">
                  <a:moveTo>
                    <a:pt x="435584" y="0"/>
                  </a:moveTo>
                  <a:lnTo>
                    <a:pt x="0" y="0"/>
                  </a:lnTo>
                  <a:lnTo>
                    <a:pt x="1207" y="52591"/>
                  </a:lnTo>
                  <a:lnTo>
                    <a:pt x="4821" y="105003"/>
                  </a:lnTo>
                  <a:lnTo>
                    <a:pt x="10827" y="157154"/>
                  </a:lnTo>
                  <a:lnTo>
                    <a:pt x="19213" y="208963"/>
                  </a:lnTo>
                  <a:lnTo>
                    <a:pt x="29964" y="260347"/>
                  </a:lnTo>
                  <a:lnTo>
                    <a:pt x="43067" y="311226"/>
                  </a:lnTo>
                  <a:lnTo>
                    <a:pt x="58508" y="361518"/>
                  </a:lnTo>
                  <a:lnTo>
                    <a:pt x="471855" y="224142"/>
                  </a:lnTo>
                  <a:lnTo>
                    <a:pt x="458856" y="180385"/>
                  </a:lnTo>
                  <a:lnTo>
                    <a:pt x="448708" y="135953"/>
                  </a:lnTo>
                  <a:lnTo>
                    <a:pt x="441431" y="90986"/>
                  </a:lnTo>
                  <a:lnTo>
                    <a:pt x="437050" y="45622"/>
                  </a:lnTo>
                  <a:lnTo>
                    <a:pt x="435584" y="0"/>
                  </a:lnTo>
                  <a:close/>
                </a:path>
              </a:pathLst>
            </a:custGeom>
            <a:solidFill>
              <a:srgbClr val="179EBE"/>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4" name="Google Shape;1054;p30"/>
            <p:cNvSpPr/>
            <p:nvPr/>
          </p:nvSpPr>
          <p:spPr>
            <a:xfrm>
              <a:off x="2550032" y="1786051"/>
              <a:ext cx="472440" cy="361950"/>
            </a:xfrm>
            <a:custGeom>
              <a:rect b="b" l="l" r="r" t="t"/>
              <a:pathLst>
                <a:path extrusionOk="0" h="361950" w="472439">
                  <a:moveTo>
                    <a:pt x="58508" y="361518"/>
                  </a:moveTo>
                  <a:lnTo>
                    <a:pt x="43067" y="311226"/>
                  </a:lnTo>
                  <a:lnTo>
                    <a:pt x="29964" y="260347"/>
                  </a:lnTo>
                  <a:lnTo>
                    <a:pt x="19213" y="208963"/>
                  </a:lnTo>
                  <a:lnTo>
                    <a:pt x="10827" y="157154"/>
                  </a:lnTo>
                  <a:lnTo>
                    <a:pt x="4821" y="105003"/>
                  </a:lnTo>
                  <a:lnTo>
                    <a:pt x="1207" y="52591"/>
                  </a:lnTo>
                  <a:lnTo>
                    <a:pt x="0" y="0"/>
                  </a:lnTo>
                  <a:lnTo>
                    <a:pt x="435584" y="0"/>
                  </a:lnTo>
                  <a:lnTo>
                    <a:pt x="437050" y="45622"/>
                  </a:lnTo>
                  <a:lnTo>
                    <a:pt x="441431" y="90986"/>
                  </a:lnTo>
                  <a:lnTo>
                    <a:pt x="448708" y="135953"/>
                  </a:lnTo>
                  <a:lnTo>
                    <a:pt x="458856" y="180385"/>
                  </a:lnTo>
                  <a:lnTo>
                    <a:pt x="471855" y="224142"/>
                  </a:lnTo>
                  <a:lnTo>
                    <a:pt x="58508" y="361518"/>
                  </a:lnTo>
                  <a:close/>
                </a:path>
              </a:pathLst>
            </a:custGeom>
            <a:noFill/>
            <a:ln cap="flat" cmpd="sng" w="320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1055" name="Google Shape;1055;p30"/>
          <p:cNvGrpSpPr/>
          <p:nvPr/>
        </p:nvGrpSpPr>
        <p:grpSpPr>
          <a:xfrm>
            <a:off x="7855331" y="1133856"/>
            <a:ext cx="789581" cy="789292"/>
            <a:chOff x="6711940" y="1134097"/>
            <a:chExt cx="789581" cy="789292"/>
          </a:xfrm>
        </p:grpSpPr>
        <p:sp>
          <p:nvSpPr>
            <p:cNvPr id="1056" name="Google Shape;1056;p30"/>
            <p:cNvSpPr/>
            <p:nvPr/>
          </p:nvSpPr>
          <p:spPr>
            <a:xfrm>
              <a:off x="7106551" y="1134097"/>
              <a:ext cx="394970" cy="755650"/>
            </a:xfrm>
            <a:custGeom>
              <a:rect b="b" l="l" r="r" t="t"/>
              <a:pathLst>
                <a:path extrusionOk="0" h="755650" w="394970">
                  <a:moveTo>
                    <a:pt x="0" y="0"/>
                  </a:moveTo>
                  <a:lnTo>
                    <a:pt x="0" y="138137"/>
                  </a:lnTo>
                  <a:lnTo>
                    <a:pt x="49655" y="142979"/>
                  </a:lnTo>
                  <a:lnTo>
                    <a:pt x="96590" y="157008"/>
                  </a:lnTo>
                  <a:lnTo>
                    <a:pt x="139663" y="179485"/>
                  </a:lnTo>
                  <a:lnTo>
                    <a:pt x="177734" y="209669"/>
                  </a:lnTo>
                  <a:lnTo>
                    <a:pt x="209660" y="246819"/>
                  </a:lnTo>
                  <a:lnTo>
                    <a:pt x="234302" y="290195"/>
                  </a:lnTo>
                  <a:lnTo>
                    <a:pt x="249309" y="333994"/>
                  </a:lnTo>
                  <a:lnTo>
                    <a:pt x="256104" y="378487"/>
                  </a:lnTo>
                  <a:lnTo>
                    <a:pt x="255052" y="422718"/>
                  </a:lnTo>
                  <a:lnTo>
                    <a:pt x="246521" y="465729"/>
                  </a:lnTo>
                  <a:lnTo>
                    <a:pt x="230876" y="506563"/>
                  </a:lnTo>
                  <a:lnTo>
                    <a:pt x="208484" y="544263"/>
                  </a:lnTo>
                  <a:lnTo>
                    <a:pt x="179712" y="577873"/>
                  </a:lnTo>
                  <a:lnTo>
                    <a:pt x="144927" y="606435"/>
                  </a:lnTo>
                  <a:lnTo>
                    <a:pt x="104495" y="628992"/>
                  </a:lnTo>
                  <a:lnTo>
                    <a:pt x="160756" y="755154"/>
                  </a:lnTo>
                  <a:lnTo>
                    <a:pt x="206254" y="731211"/>
                  </a:lnTo>
                  <a:lnTo>
                    <a:pt x="247663" y="702026"/>
                  </a:lnTo>
                  <a:lnTo>
                    <a:pt x="284646" y="668121"/>
                  </a:lnTo>
                  <a:lnTo>
                    <a:pt x="316865" y="630016"/>
                  </a:lnTo>
                  <a:lnTo>
                    <a:pt x="343982" y="588230"/>
                  </a:lnTo>
                  <a:lnTo>
                    <a:pt x="365661" y="543284"/>
                  </a:lnTo>
                  <a:lnTo>
                    <a:pt x="381563" y="495699"/>
                  </a:lnTo>
                  <a:lnTo>
                    <a:pt x="391352" y="445994"/>
                  </a:lnTo>
                  <a:lnTo>
                    <a:pt x="394690" y="394690"/>
                  </a:lnTo>
                  <a:lnTo>
                    <a:pt x="392035" y="348661"/>
                  </a:lnTo>
                  <a:lnTo>
                    <a:pt x="384266" y="304191"/>
                  </a:lnTo>
                  <a:lnTo>
                    <a:pt x="371680" y="261577"/>
                  </a:lnTo>
                  <a:lnTo>
                    <a:pt x="354574" y="221115"/>
                  </a:lnTo>
                  <a:lnTo>
                    <a:pt x="333242" y="183101"/>
                  </a:lnTo>
                  <a:lnTo>
                    <a:pt x="307981" y="147831"/>
                  </a:lnTo>
                  <a:lnTo>
                    <a:pt x="279088" y="115601"/>
                  </a:lnTo>
                  <a:lnTo>
                    <a:pt x="246859" y="86708"/>
                  </a:lnTo>
                  <a:lnTo>
                    <a:pt x="211589" y="61448"/>
                  </a:lnTo>
                  <a:lnTo>
                    <a:pt x="173575" y="40116"/>
                  </a:lnTo>
                  <a:lnTo>
                    <a:pt x="133113" y="23009"/>
                  </a:lnTo>
                  <a:lnTo>
                    <a:pt x="90499" y="10423"/>
                  </a:lnTo>
                  <a:lnTo>
                    <a:pt x="46029" y="2655"/>
                  </a:lnTo>
                  <a:lnTo>
                    <a:pt x="0"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7" name="Google Shape;1057;p30"/>
            <p:cNvSpPr/>
            <p:nvPr/>
          </p:nvSpPr>
          <p:spPr>
            <a:xfrm>
              <a:off x="7106551" y="1134097"/>
              <a:ext cx="394970" cy="755650"/>
            </a:xfrm>
            <a:custGeom>
              <a:rect b="b" l="l" r="r" t="t"/>
              <a:pathLst>
                <a:path extrusionOk="0" h="755650" w="394970">
                  <a:moveTo>
                    <a:pt x="0" y="0"/>
                  </a:moveTo>
                  <a:lnTo>
                    <a:pt x="46029" y="2655"/>
                  </a:lnTo>
                  <a:lnTo>
                    <a:pt x="90499" y="10423"/>
                  </a:lnTo>
                  <a:lnTo>
                    <a:pt x="133113" y="23009"/>
                  </a:lnTo>
                  <a:lnTo>
                    <a:pt x="173575" y="40116"/>
                  </a:lnTo>
                  <a:lnTo>
                    <a:pt x="211589" y="61448"/>
                  </a:lnTo>
                  <a:lnTo>
                    <a:pt x="246859" y="86708"/>
                  </a:lnTo>
                  <a:lnTo>
                    <a:pt x="279088" y="115601"/>
                  </a:lnTo>
                  <a:lnTo>
                    <a:pt x="307981" y="147831"/>
                  </a:lnTo>
                  <a:lnTo>
                    <a:pt x="333242" y="183101"/>
                  </a:lnTo>
                  <a:lnTo>
                    <a:pt x="354574" y="221115"/>
                  </a:lnTo>
                  <a:lnTo>
                    <a:pt x="371680" y="261577"/>
                  </a:lnTo>
                  <a:lnTo>
                    <a:pt x="384266" y="304191"/>
                  </a:lnTo>
                  <a:lnTo>
                    <a:pt x="392035" y="348661"/>
                  </a:lnTo>
                  <a:lnTo>
                    <a:pt x="394690" y="394690"/>
                  </a:lnTo>
                  <a:lnTo>
                    <a:pt x="391352" y="445994"/>
                  </a:lnTo>
                  <a:lnTo>
                    <a:pt x="381563" y="495699"/>
                  </a:lnTo>
                  <a:lnTo>
                    <a:pt x="365661" y="543284"/>
                  </a:lnTo>
                  <a:lnTo>
                    <a:pt x="343982" y="588230"/>
                  </a:lnTo>
                  <a:lnTo>
                    <a:pt x="316865" y="630016"/>
                  </a:lnTo>
                  <a:lnTo>
                    <a:pt x="284646" y="668121"/>
                  </a:lnTo>
                  <a:lnTo>
                    <a:pt x="247663" y="702026"/>
                  </a:lnTo>
                  <a:lnTo>
                    <a:pt x="206254" y="731211"/>
                  </a:lnTo>
                  <a:lnTo>
                    <a:pt x="160756" y="755154"/>
                  </a:lnTo>
                  <a:lnTo>
                    <a:pt x="104495" y="628992"/>
                  </a:lnTo>
                  <a:lnTo>
                    <a:pt x="144927" y="606435"/>
                  </a:lnTo>
                  <a:lnTo>
                    <a:pt x="179712" y="577873"/>
                  </a:lnTo>
                  <a:lnTo>
                    <a:pt x="208484" y="544263"/>
                  </a:lnTo>
                  <a:lnTo>
                    <a:pt x="230876" y="506563"/>
                  </a:lnTo>
                  <a:lnTo>
                    <a:pt x="246521" y="465729"/>
                  </a:lnTo>
                  <a:lnTo>
                    <a:pt x="255052" y="422718"/>
                  </a:lnTo>
                  <a:lnTo>
                    <a:pt x="256104" y="378487"/>
                  </a:lnTo>
                  <a:lnTo>
                    <a:pt x="249309" y="333994"/>
                  </a:lnTo>
                  <a:lnTo>
                    <a:pt x="234302" y="290195"/>
                  </a:lnTo>
                  <a:lnTo>
                    <a:pt x="209660" y="246819"/>
                  </a:lnTo>
                  <a:lnTo>
                    <a:pt x="177734" y="209669"/>
                  </a:lnTo>
                  <a:lnTo>
                    <a:pt x="139663" y="179485"/>
                  </a:lnTo>
                  <a:lnTo>
                    <a:pt x="96590" y="157008"/>
                  </a:lnTo>
                  <a:lnTo>
                    <a:pt x="49655" y="142979"/>
                  </a:lnTo>
                  <a:lnTo>
                    <a:pt x="0" y="138137"/>
                  </a:lnTo>
                  <a:lnTo>
                    <a:pt x="0" y="0"/>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8" name="Google Shape;1058;p30"/>
            <p:cNvSpPr/>
            <p:nvPr/>
          </p:nvSpPr>
          <p:spPr>
            <a:xfrm>
              <a:off x="6740245" y="1624304"/>
              <a:ext cx="527685" cy="299085"/>
            </a:xfrm>
            <a:custGeom>
              <a:rect b="b" l="l" r="r" t="t"/>
              <a:pathLst>
                <a:path extrusionOk="0" h="299085" w="527684">
                  <a:moveTo>
                    <a:pt x="128206" y="0"/>
                  </a:moveTo>
                  <a:lnTo>
                    <a:pt x="0" y="51435"/>
                  </a:lnTo>
                  <a:lnTo>
                    <a:pt x="5841" y="65239"/>
                  </a:lnTo>
                  <a:lnTo>
                    <a:pt x="27012" y="106194"/>
                  </a:lnTo>
                  <a:lnTo>
                    <a:pt x="52218" y="143643"/>
                  </a:lnTo>
                  <a:lnTo>
                    <a:pt x="81068" y="177435"/>
                  </a:lnTo>
                  <a:lnTo>
                    <a:pt x="113170" y="207421"/>
                  </a:lnTo>
                  <a:lnTo>
                    <a:pt x="148135" y="233450"/>
                  </a:lnTo>
                  <a:lnTo>
                    <a:pt x="185570" y="255373"/>
                  </a:lnTo>
                  <a:lnTo>
                    <a:pt x="225085" y="273040"/>
                  </a:lnTo>
                  <a:lnTo>
                    <a:pt x="266288" y="286301"/>
                  </a:lnTo>
                  <a:lnTo>
                    <a:pt x="308788" y="295006"/>
                  </a:lnTo>
                  <a:lnTo>
                    <a:pt x="352195" y="299005"/>
                  </a:lnTo>
                  <a:lnTo>
                    <a:pt x="396117" y="298149"/>
                  </a:lnTo>
                  <a:lnTo>
                    <a:pt x="440163" y="292287"/>
                  </a:lnTo>
                  <a:lnTo>
                    <a:pt x="483942" y="281270"/>
                  </a:lnTo>
                  <a:lnTo>
                    <a:pt x="527062" y="264947"/>
                  </a:lnTo>
                  <a:lnTo>
                    <a:pt x="470801" y="138785"/>
                  </a:lnTo>
                  <a:lnTo>
                    <a:pt x="461835" y="142582"/>
                  </a:lnTo>
                  <a:lnTo>
                    <a:pt x="417495" y="155917"/>
                  </a:lnTo>
                  <a:lnTo>
                    <a:pt x="372773" y="161018"/>
                  </a:lnTo>
                  <a:lnTo>
                    <a:pt x="328614" y="158288"/>
                  </a:lnTo>
                  <a:lnTo>
                    <a:pt x="285958" y="148129"/>
                  </a:lnTo>
                  <a:lnTo>
                    <a:pt x="245748" y="130945"/>
                  </a:lnTo>
                  <a:lnTo>
                    <a:pt x="208925" y="107137"/>
                  </a:lnTo>
                  <a:lnTo>
                    <a:pt x="176433" y="77109"/>
                  </a:lnTo>
                  <a:lnTo>
                    <a:pt x="149212" y="41262"/>
                  </a:lnTo>
                  <a:lnTo>
                    <a:pt x="128206"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59" name="Google Shape;1059;p30"/>
            <p:cNvSpPr/>
            <p:nvPr/>
          </p:nvSpPr>
          <p:spPr>
            <a:xfrm>
              <a:off x="6740245" y="1624304"/>
              <a:ext cx="527685" cy="299085"/>
            </a:xfrm>
            <a:custGeom>
              <a:rect b="b" l="l" r="r" t="t"/>
              <a:pathLst>
                <a:path extrusionOk="0" h="299085" w="527684">
                  <a:moveTo>
                    <a:pt x="527062" y="264947"/>
                  </a:moveTo>
                  <a:lnTo>
                    <a:pt x="483942" y="281270"/>
                  </a:lnTo>
                  <a:lnTo>
                    <a:pt x="440163" y="292287"/>
                  </a:lnTo>
                  <a:lnTo>
                    <a:pt x="396117" y="298149"/>
                  </a:lnTo>
                  <a:lnTo>
                    <a:pt x="352195" y="299005"/>
                  </a:lnTo>
                  <a:lnTo>
                    <a:pt x="308788" y="295006"/>
                  </a:lnTo>
                  <a:lnTo>
                    <a:pt x="266288" y="286301"/>
                  </a:lnTo>
                  <a:lnTo>
                    <a:pt x="225085" y="273040"/>
                  </a:lnTo>
                  <a:lnTo>
                    <a:pt x="185570" y="255373"/>
                  </a:lnTo>
                  <a:lnTo>
                    <a:pt x="148135" y="233450"/>
                  </a:lnTo>
                  <a:lnTo>
                    <a:pt x="113170" y="207421"/>
                  </a:lnTo>
                  <a:lnTo>
                    <a:pt x="81068" y="177435"/>
                  </a:lnTo>
                  <a:lnTo>
                    <a:pt x="52218" y="143643"/>
                  </a:lnTo>
                  <a:lnTo>
                    <a:pt x="27012" y="106194"/>
                  </a:lnTo>
                  <a:lnTo>
                    <a:pt x="5841" y="65239"/>
                  </a:lnTo>
                  <a:lnTo>
                    <a:pt x="0" y="51435"/>
                  </a:lnTo>
                  <a:lnTo>
                    <a:pt x="128206" y="0"/>
                  </a:lnTo>
                  <a:lnTo>
                    <a:pt x="149212" y="41262"/>
                  </a:lnTo>
                  <a:lnTo>
                    <a:pt x="176433" y="77109"/>
                  </a:lnTo>
                  <a:lnTo>
                    <a:pt x="208925" y="107137"/>
                  </a:lnTo>
                  <a:lnTo>
                    <a:pt x="245748" y="130945"/>
                  </a:lnTo>
                  <a:lnTo>
                    <a:pt x="285958" y="148129"/>
                  </a:lnTo>
                  <a:lnTo>
                    <a:pt x="328614" y="158288"/>
                  </a:lnTo>
                  <a:lnTo>
                    <a:pt x="372773" y="161018"/>
                  </a:lnTo>
                  <a:lnTo>
                    <a:pt x="417495" y="155917"/>
                  </a:lnTo>
                  <a:lnTo>
                    <a:pt x="461835" y="142582"/>
                  </a:lnTo>
                  <a:lnTo>
                    <a:pt x="464845" y="141376"/>
                  </a:lnTo>
                  <a:lnTo>
                    <a:pt x="467829" y="140106"/>
                  </a:lnTo>
                  <a:lnTo>
                    <a:pt x="470801" y="138785"/>
                  </a:lnTo>
                  <a:lnTo>
                    <a:pt x="527062" y="264947"/>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0" name="Google Shape;1060;p30"/>
            <p:cNvSpPr/>
            <p:nvPr/>
          </p:nvSpPr>
          <p:spPr>
            <a:xfrm>
              <a:off x="6711940" y="1416862"/>
              <a:ext cx="156845" cy="259079"/>
            </a:xfrm>
            <a:custGeom>
              <a:rect b="b" l="l" r="r" t="t"/>
              <a:pathLst>
                <a:path extrusionOk="0" h="259080" w="156845">
                  <a:moveTo>
                    <a:pt x="16125" y="0"/>
                  </a:moveTo>
                  <a:lnTo>
                    <a:pt x="4541" y="51725"/>
                  </a:lnTo>
                  <a:lnTo>
                    <a:pt x="0" y="104184"/>
                  </a:lnTo>
                  <a:lnTo>
                    <a:pt x="2469" y="156667"/>
                  </a:lnTo>
                  <a:lnTo>
                    <a:pt x="11915" y="208468"/>
                  </a:lnTo>
                  <a:lnTo>
                    <a:pt x="28305" y="258876"/>
                  </a:lnTo>
                  <a:lnTo>
                    <a:pt x="156511" y="207441"/>
                  </a:lnTo>
                  <a:lnTo>
                    <a:pt x="143900" y="166321"/>
                  </a:lnTo>
                  <a:lnTo>
                    <a:pt x="138349" y="123971"/>
                  </a:lnTo>
                  <a:lnTo>
                    <a:pt x="139900" y="81286"/>
                  </a:lnTo>
                  <a:lnTo>
                    <a:pt x="148599" y="39166"/>
                  </a:lnTo>
                  <a:lnTo>
                    <a:pt x="16125" y="0"/>
                  </a:lnTo>
                  <a:close/>
                </a:path>
              </a:pathLst>
            </a:custGeom>
            <a:solidFill>
              <a:srgbClr val="106C82"/>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1" name="Google Shape;1061;p30"/>
            <p:cNvSpPr/>
            <p:nvPr/>
          </p:nvSpPr>
          <p:spPr>
            <a:xfrm>
              <a:off x="6711940" y="1416862"/>
              <a:ext cx="156845" cy="259079"/>
            </a:xfrm>
            <a:custGeom>
              <a:rect b="b" l="l" r="r" t="t"/>
              <a:pathLst>
                <a:path extrusionOk="0" h="259080" w="156845">
                  <a:moveTo>
                    <a:pt x="28305" y="258876"/>
                  </a:moveTo>
                  <a:lnTo>
                    <a:pt x="11915" y="208468"/>
                  </a:lnTo>
                  <a:lnTo>
                    <a:pt x="2469" y="156667"/>
                  </a:lnTo>
                  <a:lnTo>
                    <a:pt x="0" y="104184"/>
                  </a:lnTo>
                  <a:lnTo>
                    <a:pt x="4541" y="51725"/>
                  </a:lnTo>
                  <a:lnTo>
                    <a:pt x="16125" y="0"/>
                  </a:lnTo>
                  <a:lnTo>
                    <a:pt x="148599" y="39166"/>
                  </a:lnTo>
                  <a:lnTo>
                    <a:pt x="139900" y="81286"/>
                  </a:lnTo>
                  <a:lnTo>
                    <a:pt x="138349" y="123971"/>
                  </a:lnTo>
                  <a:lnTo>
                    <a:pt x="143900" y="166321"/>
                  </a:lnTo>
                  <a:lnTo>
                    <a:pt x="156511" y="207441"/>
                  </a:lnTo>
                  <a:lnTo>
                    <a:pt x="28305" y="258876"/>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2" name="Google Shape;1062;p30"/>
            <p:cNvSpPr/>
            <p:nvPr/>
          </p:nvSpPr>
          <p:spPr>
            <a:xfrm>
              <a:off x="6728066" y="1134097"/>
              <a:ext cx="379095" cy="321945"/>
            </a:xfrm>
            <a:custGeom>
              <a:rect b="b" l="l" r="r" t="t"/>
              <a:pathLst>
                <a:path extrusionOk="0" h="321944" w="379095">
                  <a:moveTo>
                    <a:pt x="378485" y="0"/>
                  </a:moveTo>
                  <a:lnTo>
                    <a:pt x="331374" y="2805"/>
                  </a:lnTo>
                  <a:lnTo>
                    <a:pt x="285673" y="11035"/>
                  </a:lnTo>
                  <a:lnTo>
                    <a:pt x="241759" y="24408"/>
                  </a:lnTo>
                  <a:lnTo>
                    <a:pt x="200008" y="42642"/>
                  </a:lnTo>
                  <a:lnTo>
                    <a:pt x="160799" y="65457"/>
                  </a:lnTo>
                  <a:lnTo>
                    <a:pt x="124507" y="92570"/>
                  </a:lnTo>
                  <a:lnTo>
                    <a:pt x="91510" y="123700"/>
                  </a:lnTo>
                  <a:lnTo>
                    <a:pt x="62183" y="158566"/>
                  </a:lnTo>
                  <a:lnTo>
                    <a:pt x="36905" y="196886"/>
                  </a:lnTo>
                  <a:lnTo>
                    <a:pt x="16051" y="238380"/>
                  </a:lnTo>
                  <a:lnTo>
                    <a:pt x="0" y="282765"/>
                  </a:lnTo>
                  <a:lnTo>
                    <a:pt x="132473" y="321932"/>
                  </a:lnTo>
                  <a:lnTo>
                    <a:pt x="150285" y="277429"/>
                  </a:lnTo>
                  <a:lnTo>
                    <a:pt x="175458" y="237825"/>
                  </a:lnTo>
                  <a:lnTo>
                    <a:pt x="207042" y="203830"/>
                  </a:lnTo>
                  <a:lnTo>
                    <a:pt x="244088" y="176154"/>
                  </a:lnTo>
                  <a:lnTo>
                    <a:pt x="285644" y="155507"/>
                  </a:lnTo>
                  <a:lnTo>
                    <a:pt x="330759" y="142598"/>
                  </a:lnTo>
                  <a:lnTo>
                    <a:pt x="378485" y="138137"/>
                  </a:lnTo>
                  <a:lnTo>
                    <a:pt x="378485" y="0"/>
                  </a:lnTo>
                  <a:close/>
                </a:path>
              </a:pathLst>
            </a:custGeom>
            <a:solidFill>
              <a:srgbClr val="179EBE"/>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3" name="Google Shape;1063;p30"/>
            <p:cNvSpPr/>
            <p:nvPr/>
          </p:nvSpPr>
          <p:spPr>
            <a:xfrm>
              <a:off x="6728066" y="1134097"/>
              <a:ext cx="379095" cy="321945"/>
            </a:xfrm>
            <a:custGeom>
              <a:rect b="b" l="l" r="r" t="t"/>
              <a:pathLst>
                <a:path extrusionOk="0" h="321944" w="379095">
                  <a:moveTo>
                    <a:pt x="0" y="282765"/>
                  </a:moveTo>
                  <a:lnTo>
                    <a:pt x="16051" y="238380"/>
                  </a:lnTo>
                  <a:lnTo>
                    <a:pt x="36905" y="196886"/>
                  </a:lnTo>
                  <a:lnTo>
                    <a:pt x="62183" y="158566"/>
                  </a:lnTo>
                  <a:lnTo>
                    <a:pt x="91510" y="123700"/>
                  </a:lnTo>
                  <a:lnTo>
                    <a:pt x="124507" y="92570"/>
                  </a:lnTo>
                  <a:lnTo>
                    <a:pt x="160799" y="65457"/>
                  </a:lnTo>
                  <a:lnTo>
                    <a:pt x="200008" y="42642"/>
                  </a:lnTo>
                  <a:lnTo>
                    <a:pt x="241759" y="24408"/>
                  </a:lnTo>
                  <a:lnTo>
                    <a:pt x="285673" y="11035"/>
                  </a:lnTo>
                  <a:lnTo>
                    <a:pt x="331374" y="2805"/>
                  </a:lnTo>
                  <a:lnTo>
                    <a:pt x="378485" y="0"/>
                  </a:lnTo>
                  <a:lnTo>
                    <a:pt x="378485" y="138137"/>
                  </a:lnTo>
                  <a:lnTo>
                    <a:pt x="330759" y="142598"/>
                  </a:lnTo>
                  <a:lnTo>
                    <a:pt x="285644" y="155507"/>
                  </a:lnTo>
                  <a:lnTo>
                    <a:pt x="244088" y="176154"/>
                  </a:lnTo>
                  <a:lnTo>
                    <a:pt x="207042" y="203830"/>
                  </a:lnTo>
                  <a:lnTo>
                    <a:pt x="175458" y="237825"/>
                  </a:lnTo>
                  <a:lnTo>
                    <a:pt x="150285" y="277429"/>
                  </a:lnTo>
                  <a:lnTo>
                    <a:pt x="132473" y="321932"/>
                  </a:lnTo>
                  <a:lnTo>
                    <a:pt x="0" y="282765"/>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1064" name="Google Shape;1064;p30"/>
          <p:cNvGrpSpPr/>
          <p:nvPr/>
        </p:nvGrpSpPr>
        <p:grpSpPr>
          <a:xfrm>
            <a:off x="7899781" y="2403475"/>
            <a:ext cx="789520" cy="799681"/>
            <a:chOff x="6756057" y="2402763"/>
            <a:chExt cx="789520" cy="799681"/>
          </a:xfrm>
        </p:grpSpPr>
        <p:sp>
          <p:nvSpPr>
            <p:cNvPr id="1065" name="Google Shape;1065;p30"/>
            <p:cNvSpPr/>
            <p:nvPr/>
          </p:nvSpPr>
          <p:spPr>
            <a:xfrm>
              <a:off x="7150607" y="2412682"/>
              <a:ext cx="394970" cy="789305"/>
            </a:xfrm>
            <a:custGeom>
              <a:rect b="b" l="l" r="r" t="t"/>
              <a:pathLst>
                <a:path extrusionOk="0" h="789305" w="394970">
                  <a:moveTo>
                    <a:pt x="0" y="0"/>
                  </a:moveTo>
                  <a:lnTo>
                    <a:pt x="0" y="138137"/>
                  </a:lnTo>
                  <a:lnTo>
                    <a:pt x="45276" y="142124"/>
                  </a:lnTo>
                  <a:lnTo>
                    <a:pt x="87984" y="153630"/>
                  </a:lnTo>
                  <a:lnTo>
                    <a:pt x="127424" y="171978"/>
                  </a:lnTo>
                  <a:lnTo>
                    <a:pt x="162902" y="196490"/>
                  </a:lnTo>
                  <a:lnTo>
                    <a:pt x="193719" y="226486"/>
                  </a:lnTo>
                  <a:lnTo>
                    <a:pt x="219179" y="261290"/>
                  </a:lnTo>
                  <a:lnTo>
                    <a:pt x="238586" y="300221"/>
                  </a:lnTo>
                  <a:lnTo>
                    <a:pt x="251242" y="342603"/>
                  </a:lnTo>
                  <a:lnTo>
                    <a:pt x="256451" y="387756"/>
                  </a:lnTo>
                  <a:lnTo>
                    <a:pt x="253567" y="433964"/>
                  </a:lnTo>
                  <a:lnTo>
                    <a:pt x="242828" y="477673"/>
                  </a:lnTo>
                  <a:lnTo>
                    <a:pt x="224939" y="518138"/>
                  </a:lnTo>
                  <a:lnTo>
                    <a:pt x="200605" y="554616"/>
                  </a:lnTo>
                  <a:lnTo>
                    <a:pt x="170531" y="586361"/>
                  </a:lnTo>
                  <a:lnTo>
                    <a:pt x="135422" y="612631"/>
                  </a:lnTo>
                  <a:lnTo>
                    <a:pt x="95983" y="632680"/>
                  </a:lnTo>
                  <a:lnTo>
                    <a:pt x="52919" y="645765"/>
                  </a:lnTo>
                  <a:lnTo>
                    <a:pt x="6934" y="651141"/>
                  </a:lnTo>
                  <a:lnTo>
                    <a:pt x="10668" y="789241"/>
                  </a:lnTo>
                  <a:lnTo>
                    <a:pt x="59166" y="784961"/>
                  </a:lnTo>
                  <a:lnTo>
                    <a:pt x="105774" y="775033"/>
                  </a:lnTo>
                  <a:lnTo>
                    <a:pt x="150145" y="759810"/>
                  </a:lnTo>
                  <a:lnTo>
                    <a:pt x="191935" y="739650"/>
                  </a:lnTo>
                  <a:lnTo>
                    <a:pt x="230795" y="714907"/>
                  </a:lnTo>
                  <a:lnTo>
                    <a:pt x="266380" y="685938"/>
                  </a:lnTo>
                  <a:lnTo>
                    <a:pt x="298344" y="653099"/>
                  </a:lnTo>
                  <a:lnTo>
                    <a:pt x="326340" y="616744"/>
                  </a:lnTo>
                  <a:lnTo>
                    <a:pt x="350023" y="577229"/>
                  </a:lnTo>
                  <a:lnTo>
                    <a:pt x="369045" y="534911"/>
                  </a:lnTo>
                  <a:lnTo>
                    <a:pt x="383062" y="490144"/>
                  </a:lnTo>
                  <a:lnTo>
                    <a:pt x="391725" y="443286"/>
                  </a:lnTo>
                  <a:lnTo>
                    <a:pt x="394690" y="394690"/>
                  </a:lnTo>
                  <a:lnTo>
                    <a:pt x="392035" y="348661"/>
                  </a:lnTo>
                  <a:lnTo>
                    <a:pt x="384266" y="304191"/>
                  </a:lnTo>
                  <a:lnTo>
                    <a:pt x="371680" y="261577"/>
                  </a:lnTo>
                  <a:lnTo>
                    <a:pt x="354574" y="221115"/>
                  </a:lnTo>
                  <a:lnTo>
                    <a:pt x="333242" y="183101"/>
                  </a:lnTo>
                  <a:lnTo>
                    <a:pt x="307981" y="147831"/>
                  </a:lnTo>
                  <a:lnTo>
                    <a:pt x="279088" y="115601"/>
                  </a:lnTo>
                  <a:lnTo>
                    <a:pt x="246859" y="86708"/>
                  </a:lnTo>
                  <a:lnTo>
                    <a:pt x="211589" y="61448"/>
                  </a:lnTo>
                  <a:lnTo>
                    <a:pt x="173575" y="40116"/>
                  </a:lnTo>
                  <a:lnTo>
                    <a:pt x="133113" y="23009"/>
                  </a:lnTo>
                  <a:lnTo>
                    <a:pt x="90499" y="10423"/>
                  </a:lnTo>
                  <a:lnTo>
                    <a:pt x="46029" y="2655"/>
                  </a:lnTo>
                  <a:lnTo>
                    <a:pt x="0"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6" name="Google Shape;1066;p30"/>
            <p:cNvSpPr/>
            <p:nvPr/>
          </p:nvSpPr>
          <p:spPr>
            <a:xfrm>
              <a:off x="7150607" y="2412682"/>
              <a:ext cx="394970" cy="789305"/>
            </a:xfrm>
            <a:custGeom>
              <a:rect b="b" l="l" r="r" t="t"/>
              <a:pathLst>
                <a:path extrusionOk="0" h="789305" w="394970">
                  <a:moveTo>
                    <a:pt x="0" y="0"/>
                  </a:moveTo>
                  <a:lnTo>
                    <a:pt x="46029" y="2655"/>
                  </a:lnTo>
                  <a:lnTo>
                    <a:pt x="90499" y="10423"/>
                  </a:lnTo>
                  <a:lnTo>
                    <a:pt x="133113" y="23009"/>
                  </a:lnTo>
                  <a:lnTo>
                    <a:pt x="173575" y="40116"/>
                  </a:lnTo>
                  <a:lnTo>
                    <a:pt x="211589" y="61448"/>
                  </a:lnTo>
                  <a:lnTo>
                    <a:pt x="246859" y="86708"/>
                  </a:lnTo>
                  <a:lnTo>
                    <a:pt x="279088" y="115601"/>
                  </a:lnTo>
                  <a:lnTo>
                    <a:pt x="307981" y="147831"/>
                  </a:lnTo>
                  <a:lnTo>
                    <a:pt x="333242" y="183101"/>
                  </a:lnTo>
                  <a:lnTo>
                    <a:pt x="354574" y="221115"/>
                  </a:lnTo>
                  <a:lnTo>
                    <a:pt x="371680" y="261577"/>
                  </a:lnTo>
                  <a:lnTo>
                    <a:pt x="384266" y="304191"/>
                  </a:lnTo>
                  <a:lnTo>
                    <a:pt x="392035" y="348661"/>
                  </a:lnTo>
                  <a:lnTo>
                    <a:pt x="394690" y="394690"/>
                  </a:lnTo>
                  <a:lnTo>
                    <a:pt x="391725" y="443286"/>
                  </a:lnTo>
                  <a:lnTo>
                    <a:pt x="383062" y="490144"/>
                  </a:lnTo>
                  <a:lnTo>
                    <a:pt x="369045" y="534911"/>
                  </a:lnTo>
                  <a:lnTo>
                    <a:pt x="350023" y="577229"/>
                  </a:lnTo>
                  <a:lnTo>
                    <a:pt x="326340" y="616744"/>
                  </a:lnTo>
                  <a:lnTo>
                    <a:pt x="298344" y="653099"/>
                  </a:lnTo>
                  <a:lnTo>
                    <a:pt x="266380" y="685938"/>
                  </a:lnTo>
                  <a:lnTo>
                    <a:pt x="230795" y="714907"/>
                  </a:lnTo>
                  <a:lnTo>
                    <a:pt x="191935" y="739650"/>
                  </a:lnTo>
                  <a:lnTo>
                    <a:pt x="150145" y="759810"/>
                  </a:lnTo>
                  <a:lnTo>
                    <a:pt x="105774" y="775033"/>
                  </a:lnTo>
                  <a:lnTo>
                    <a:pt x="59166" y="784961"/>
                  </a:lnTo>
                  <a:lnTo>
                    <a:pt x="10668" y="789241"/>
                  </a:lnTo>
                  <a:lnTo>
                    <a:pt x="6934" y="651141"/>
                  </a:lnTo>
                  <a:lnTo>
                    <a:pt x="52919" y="645765"/>
                  </a:lnTo>
                  <a:lnTo>
                    <a:pt x="95983" y="632680"/>
                  </a:lnTo>
                  <a:lnTo>
                    <a:pt x="135422" y="612631"/>
                  </a:lnTo>
                  <a:lnTo>
                    <a:pt x="170531" y="586361"/>
                  </a:lnTo>
                  <a:lnTo>
                    <a:pt x="200605" y="554616"/>
                  </a:lnTo>
                  <a:lnTo>
                    <a:pt x="224939" y="518138"/>
                  </a:lnTo>
                  <a:lnTo>
                    <a:pt x="242828" y="477673"/>
                  </a:lnTo>
                  <a:lnTo>
                    <a:pt x="253567" y="433964"/>
                  </a:lnTo>
                  <a:lnTo>
                    <a:pt x="256451" y="387756"/>
                  </a:lnTo>
                  <a:lnTo>
                    <a:pt x="251242" y="342603"/>
                  </a:lnTo>
                  <a:lnTo>
                    <a:pt x="238586" y="300221"/>
                  </a:lnTo>
                  <a:lnTo>
                    <a:pt x="219179" y="261290"/>
                  </a:lnTo>
                  <a:lnTo>
                    <a:pt x="193719" y="226486"/>
                  </a:lnTo>
                  <a:lnTo>
                    <a:pt x="162902" y="196490"/>
                  </a:lnTo>
                  <a:lnTo>
                    <a:pt x="127424" y="171978"/>
                  </a:lnTo>
                  <a:lnTo>
                    <a:pt x="87984" y="153630"/>
                  </a:lnTo>
                  <a:lnTo>
                    <a:pt x="45276" y="142124"/>
                  </a:lnTo>
                  <a:lnTo>
                    <a:pt x="0" y="138137"/>
                  </a:lnTo>
                  <a:lnTo>
                    <a:pt x="0" y="0"/>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7" name="Google Shape;1067;p30"/>
            <p:cNvSpPr/>
            <p:nvPr/>
          </p:nvSpPr>
          <p:spPr>
            <a:xfrm>
              <a:off x="6756057" y="2542679"/>
              <a:ext cx="405765" cy="659765"/>
            </a:xfrm>
            <a:custGeom>
              <a:rect b="b" l="l" r="r" t="t"/>
              <a:pathLst>
                <a:path extrusionOk="0" h="659764" w="405765">
                  <a:moveTo>
                    <a:pt x="101765" y="0"/>
                  </a:moveTo>
                  <a:lnTo>
                    <a:pt x="70404" y="39492"/>
                  </a:lnTo>
                  <a:lnTo>
                    <a:pt x="44523" y="82303"/>
                  </a:lnTo>
                  <a:lnTo>
                    <a:pt x="24331" y="127863"/>
                  </a:lnTo>
                  <a:lnTo>
                    <a:pt x="10040" y="175604"/>
                  </a:lnTo>
                  <a:lnTo>
                    <a:pt x="1859" y="224955"/>
                  </a:lnTo>
                  <a:lnTo>
                    <a:pt x="0" y="275348"/>
                  </a:lnTo>
                  <a:lnTo>
                    <a:pt x="3898" y="321290"/>
                  </a:lnTo>
                  <a:lnTo>
                    <a:pt x="12866" y="365534"/>
                  </a:lnTo>
                  <a:lnTo>
                    <a:pt x="26599" y="407793"/>
                  </a:lnTo>
                  <a:lnTo>
                    <a:pt x="44794" y="447779"/>
                  </a:lnTo>
                  <a:lnTo>
                    <a:pt x="67145" y="485203"/>
                  </a:lnTo>
                  <a:lnTo>
                    <a:pt x="93350" y="519777"/>
                  </a:lnTo>
                  <a:lnTo>
                    <a:pt x="123104" y="551214"/>
                  </a:lnTo>
                  <a:lnTo>
                    <a:pt x="156103" y="579226"/>
                  </a:lnTo>
                  <a:lnTo>
                    <a:pt x="192043" y="603524"/>
                  </a:lnTo>
                  <a:lnTo>
                    <a:pt x="230620" y="623821"/>
                  </a:lnTo>
                  <a:lnTo>
                    <a:pt x="271530" y="639828"/>
                  </a:lnTo>
                  <a:lnTo>
                    <a:pt x="314469" y="651257"/>
                  </a:lnTo>
                  <a:lnTo>
                    <a:pt x="359133" y="657821"/>
                  </a:lnTo>
                  <a:lnTo>
                    <a:pt x="405218" y="659231"/>
                  </a:lnTo>
                  <a:lnTo>
                    <a:pt x="401485" y="521144"/>
                  </a:lnTo>
                  <a:lnTo>
                    <a:pt x="352584" y="517780"/>
                  </a:lnTo>
                  <a:lnTo>
                    <a:pt x="305622" y="505328"/>
                  </a:lnTo>
                  <a:lnTo>
                    <a:pt x="261846" y="484248"/>
                  </a:lnTo>
                  <a:lnTo>
                    <a:pt x="222504" y="455002"/>
                  </a:lnTo>
                  <a:lnTo>
                    <a:pt x="191067" y="421010"/>
                  </a:lnTo>
                  <a:lnTo>
                    <a:pt x="166862" y="383062"/>
                  </a:lnTo>
                  <a:lnTo>
                    <a:pt x="149939" y="342183"/>
                  </a:lnTo>
                  <a:lnTo>
                    <a:pt x="140352" y="299395"/>
                  </a:lnTo>
                  <a:lnTo>
                    <a:pt x="138151" y="255723"/>
                  </a:lnTo>
                  <a:lnTo>
                    <a:pt x="143387" y="212188"/>
                  </a:lnTo>
                  <a:lnTo>
                    <a:pt x="156113" y="169815"/>
                  </a:lnTo>
                  <a:lnTo>
                    <a:pt x="176381" y="129626"/>
                  </a:lnTo>
                  <a:lnTo>
                    <a:pt x="204241" y="92646"/>
                  </a:lnTo>
                  <a:lnTo>
                    <a:pt x="101765"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8" name="Google Shape;1068;p30"/>
            <p:cNvSpPr/>
            <p:nvPr/>
          </p:nvSpPr>
          <p:spPr>
            <a:xfrm>
              <a:off x="6756057" y="2542679"/>
              <a:ext cx="405765" cy="659765"/>
            </a:xfrm>
            <a:custGeom>
              <a:rect b="b" l="l" r="r" t="t"/>
              <a:pathLst>
                <a:path extrusionOk="0" h="659764" w="405765">
                  <a:moveTo>
                    <a:pt x="405218" y="659231"/>
                  </a:moveTo>
                  <a:lnTo>
                    <a:pt x="359133" y="657821"/>
                  </a:lnTo>
                  <a:lnTo>
                    <a:pt x="314469" y="651257"/>
                  </a:lnTo>
                  <a:lnTo>
                    <a:pt x="271530" y="639828"/>
                  </a:lnTo>
                  <a:lnTo>
                    <a:pt x="230620" y="623821"/>
                  </a:lnTo>
                  <a:lnTo>
                    <a:pt x="192043" y="603524"/>
                  </a:lnTo>
                  <a:lnTo>
                    <a:pt x="156103" y="579226"/>
                  </a:lnTo>
                  <a:lnTo>
                    <a:pt x="123104" y="551214"/>
                  </a:lnTo>
                  <a:lnTo>
                    <a:pt x="93350" y="519777"/>
                  </a:lnTo>
                  <a:lnTo>
                    <a:pt x="67145" y="485203"/>
                  </a:lnTo>
                  <a:lnTo>
                    <a:pt x="44794" y="447779"/>
                  </a:lnTo>
                  <a:lnTo>
                    <a:pt x="26599" y="407793"/>
                  </a:lnTo>
                  <a:lnTo>
                    <a:pt x="12866" y="365534"/>
                  </a:lnTo>
                  <a:lnTo>
                    <a:pt x="3898" y="321290"/>
                  </a:lnTo>
                  <a:lnTo>
                    <a:pt x="0" y="275348"/>
                  </a:lnTo>
                  <a:lnTo>
                    <a:pt x="1859" y="224955"/>
                  </a:lnTo>
                  <a:lnTo>
                    <a:pt x="10040" y="175604"/>
                  </a:lnTo>
                  <a:lnTo>
                    <a:pt x="24331" y="127863"/>
                  </a:lnTo>
                  <a:lnTo>
                    <a:pt x="44523" y="82303"/>
                  </a:lnTo>
                  <a:lnTo>
                    <a:pt x="70404" y="39492"/>
                  </a:lnTo>
                  <a:lnTo>
                    <a:pt x="101765" y="0"/>
                  </a:lnTo>
                  <a:lnTo>
                    <a:pt x="204241" y="92646"/>
                  </a:lnTo>
                  <a:lnTo>
                    <a:pt x="176381" y="129626"/>
                  </a:lnTo>
                  <a:lnTo>
                    <a:pt x="156113" y="169815"/>
                  </a:lnTo>
                  <a:lnTo>
                    <a:pt x="143387" y="212188"/>
                  </a:lnTo>
                  <a:lnTo>
                    <a:pt x="138151" y="255723"/>
                  </a:lnTo>
                  <a:lnTo>
                    <a:pt x="140352" y="299395"/>
                  </a:lnTo>
                  <a:lnTo>
                    <a:pt x="149939" y="342183"/>
                  </a:lnTo>
                  <a:lnTo>
                    <a:pt x="166862" y="383062"/>
                  </a:lnTo>
                  <a:lnTo>
                    <a:pt x="191067" y="421010"/>
                  </a:lnTo>
                  <a:lnTo>
                    <a:pt x="222504" y="455002"/>
                  </a:lnTo>
                  <a:lnTo>
                    <a:pt x="261846" y="484248"/>
                  </a:lnTo>
                  <a:lnTo>
                    <a:pt x="305622" y="505328"/>
                  </a:lnTo>
                  <a:lnTo>
                    <a:pt x="352584" y="517780"/>
                  </a:lnTo>
                  <a:lnTo>
                    <a:pt x="401485" y="521144"/>
                  </a:lnTo>
                  <a:lnTo>
                    <a:pt x="405218" y="659231"/>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69" name="Google Shape;1069;p30"/>
            <p:cNvSpPr txBox="1"/>
            <p:nvPr/>
          </p:nvSpPr>
          <p:spPr>
            <a:xfrm>
              <a:off x="6847916" y="2402763"/>
              <a:ext cx="312597" cy="242468"/>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070" name="Google Shape;1070;p30"/>
          <p:cNvSpPr/>
          <p:nvPr/>
        </p:nvSpPr>
        <p:spPr>
          <a:xfrm>
            <a:off x="8804275" y="1352550"/>
            <a:ext cx="2116137" cy="0"/>
          </a:xfrm>
          <a:custGeom>
            <a:rect b="b" l="l" r="r" t="t"/>
            <a:pathLst>
              <a:path extrusionOk="0" h="120000" w="2116454">
                <a:moveTo>
                  <a:pt x="0" y="0"/>
                </a:moveTo>
                <a:lnTo>
                  <a:pt x="2116137" y="0"/>
                </a:lnTo>
              </a:path>
            </a:pathLst>
          </a:custGeom>
          <a:noFill/>
          <a:ln cap="flat" cmpd="sng" w="9525">
            <a:solidFill>
              <a:srgbClr val="DADAD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71" name="Google Shape;1071;p30"/>
          <p:cNvSpPr/>
          <p:nvPr/>
        </p:nvSpPr>
        <p:spPr>
          <a:xfrm>
            <a:off x="8804275" y="1566862"/>
            <a:ext cx="2116137" cy="0"/>
          </a:xfrm>
          <a:custGeom>
            <a:rect b="b" l="l" r="r" t="t"/>
            <a:pathLst>
              <a:path extrusionOk="0" h="120000" w="2116454">
                <a:moveTo>
                  <a:pt x="0" y="0"/>
                </a:moveTo>
                <a:lnTo>
                  <a:pt x="2116137" y="0"/>
                </a:lnTo>
              </a:path>
            </a:pathLst>
          </a:custGeom>
          <a:noFill/>
          <a:ln cap="flat" cmpd="sng" w="9525">
            <a:solidFill>
              <a:srgbClr val="DADAD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72" name="Google Shape;1072;p30"/>
          <p:cNvSpPr/>
          <p:nvPr/>
        </p:nvSpPr>
        <p:spPr>
          <a:xfrm>
            <a:off x="8804275" y="1782762"/>
            <a:ext cx="2116137" cy="0"/>
          </a:xfrm>
          <a:custGeom>
            <a:rect b="b" l="l" r="r" t="t"/>
            <a:pathLst>
              <a:path extrusionOk="0" h="120000" w="2116454">
                <a:moveTo>
                  <a:pt x="0" y="0"/>
                </a:moveTo>
                <a:lnTo>
                  <a:pt x="2116137" y="0"/>
                </a:lnTo>
              </a:path>
            </a:pathLst>
          </a:custGeom>
          <a:noFill/>
          <a:ln cap="flat" cmpd="sng" w="9525">
            <a:solidFill>
              <a:srgbClr val="DADAD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73" name="Google Shape;1073;p30"/>
          <p:cNvSpPr txBox="1"/>
          <p:nvPr/>
        </p:nvSpPr>
        <p:spPr>
          <a:xfrm>
            <a:off x="9172575" y="1168400"/>
            <a:ext cx="1262062"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Хитой Халқ Республикаси</a:t>
            </a:r>
            <a:endParaRPr/>
          </a:p>
        </p:txBody>
      </p:sp>
      <p:sp>
        <p:nvSpPr>
          <p:cNvPr id="1074" name="Google Shape;1074;p30"/>
          <p:cNvSpPr txBox="1"/>
          <p:nvPr/>
        </p:nvSpPr>
        <p:spPr>
          <a:xfrm>
            <a:off x="10560050" y="1171575"/>
            <a:ext cx="31432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43,3%</a:t>
            </a:r>
            <a:endParaRPr/>
          </a:p>
        </p:txBody>
      </p:sp>
      <p:sp>
        <p:nvSpPr>
          <p:cNvPr id="1075" name="Google Shape;1075;p30"/>
          <p:cNvSpPr txBox="1"/>
          <p:nvPr/>
        </p:nvSpPr>
        <p:spPr>
          <a:xfrm>
            <a:off x="9172575" y="1382712"/>
            <a:ext cx="37782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Япония</a:t>
            </a:r>
            <a:endParaRPr/>
          </a:p>
        </p:txBody>
      </p:sp>
      <p:sp>
        <p:nvSpPr>
          <p:cNvPr id="1076" name="Google Shape;1076;p30"/>
          <p:cNvSpPr txBox="1"/>
          <p:nvPr/>
        </p:nvSpPr>
        <p:spPr>
          <a:xfrm>
            <a:off x="10560050" y="1385887"/>
            <a:ext cx="31432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25,6%</a:t>
            </a:r>
            <a:endParaRPr/>
          </a:p>
        </p:txBody>
      </p:sp>
      <p:sp>
        <p:nvSpPr>
          <p:cNvPr id="1077" name="Google Shape;1077;p30"/>
          <p:cNvSpPr txBox="1"/>
          <p:nvPr/>
        </p:nvSpPr>
        <p:spPr>
          <a:xfrm>
            <a:off x="9172575" y="1597025"/>
            <a:ext cx="766762"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Жанубий Корея</a:t>
            </a:r>
            <a:endParaRPr/>
          </a:p>
        </p:txBody>
      </p:sp>
      <p:sp>
        <p:nvSpPr>
          <p:cNvPr id="1078" name="Google Shape;1078;p30"/>
          <p:cNvSpPr txBox="1"/>
          <p:nvPr/>
        </p:nvSpPr>
        <p:spPr>
          <a:xfrm>
            <a:off x="10560050" y="1601787"/>
            <a:ext cx="31432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10,6%</a:t>
            </a:r>
            <a:endParaRPr/>
          </a:p>
        </p:txBody>
      </p:sp>
      <p:sp>
        <p:nvSpPr>
          <p:cNvPr id="1079" name="Google Shape;1079;p30"/>
          <p:cNvSpPr txBox="1"/>
          <p:nvPr/>
        </p:nvSpPr>
        <p:spPr>
          <a:xfrm>
            <a:off x="9172575" y="1812925"/>
            <a:ext cx="86677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Бошқа давлатлар</a:t>
            </a:r>
            <a:endParaRPr/>
          </a:p>
        </p:txBody>
      </p:sp>
      <p:sp>
        <p:nvSpPr>
          <p:cNvPr id="1080" name="Google Shape;1080;p30"/>
          <p:cNvSpPr txBox="1"/>
          <p:nvPr/>
        </p:nvSpPr>
        <p:spPr>
          <a:xfrm>
            <a:off x="10560050" y="1816100"/>
            <a:ext cx="314325" cy="13652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20,4%</a:t>
            </a:r>
            <a:endParaRPr/>
          </a:p>
        </p:txBody>
      </p:sp>
      <p:sp>
        <p:nvSpPr>
          <p:cNvPr id="1081" name="Google Shape;1081;p30"/>
          <p:cNvSpPr/>
          <p:nvPr/>
        </p:nvSpPr>
        <p:spPr>
          <a:xfrm>
            <a:off x="9010650" y="1428750"/>
            <a:ext cx="63500" cy="80962"/>
          </a:xfrm>
          <a:custGeom>
            <a:rect b="b" l="l" r="r" t="t"/>
            <a:pathLst>
              <a:path extrusionOk="0" h="81280" w="64134">
                <a:moveTo>
                  <a:pt x="64007" y="0"/>
                </a:moveTo>
                <a:lnTo>
                  <a:pt x="0" y="0"/>
                </a:lnTo>
                <a:lnTo>
                  <a:pt x="0" y="80772"/>
                </a:lnTo>
                <a:lnTo>
                  <a:pt x="64007" y="80772"/>
                </a:lnTo>
                <a:lnTo>
                  <a:pt x="64007"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82" name="Google Shape;1082;p30"/>
          <p:cNvSpPr/>
          <p:nvPr/>
        </p:nvSpPr>
        <p:spPr>
          <a:xfrm>
            <a:off x="9010650" y="1641475"/>
            <a:ext cx="63500" cy="80962"/>
          </a:xfrm>
          <a:custGeom>
            <a:rect b="b" l="l" r="r" t="t"/>
            <a:pathLst>
              <a:path extrusionOk="0" h="81280" w="64134">
                <a:moveTo>
                  <a:pt x="64007" y="0"/>
                </a:moveTo>
                <a:lnTo>
                  <a:pt x="0" y="0"/>
                </a:lnTo>
                <a:lnTo>
                  <a:pt x="0" y="80772"/>
                </a:lnTo>
                <a:lnTo>
                  <a:pt x="64007" y="80772"/>
                </a:lnTo>
                <a:lnTo>
                  <a:pt x="64007" y="0"/>
                </a:lnTo>
                <a:close/>
              </a:path>
            </a:pathLst>
          </a:custGeom>
          <a:solidFill>
            <a:srgbClr val="106C82"/>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83" name="Google Shape;1083;p30"/>
          <p:cNvSpPr/>
          <p:nvPr/>
        </p:nvSpPr>
        <p:spPr>
          <a:xfrm>
            <a:off x="9010650" y="1193800"/>
            <a:ext cx="63500" cy="79375"/>
          </a:xfrm>
          <a:custGeom>
            <a:rect b="b" l="l" r="r" t="t"/>
            <a:pathLst>
              <a:path extrusionOk="0" h="79375" w="64134">
                <a:moveTo>
                  <a:pt x="64007" y="0"/>
                </a:moveTo>
                <a:lnTo>
                  <a:pt x="0" y="0"/>
                </a:lnTo>
                <a:lnTo>
                  <a:pt x="0" y="79248"/>
                </a:lnTo>
                <a:lnTo>
                  <a:pt x="64007" y="79248"/>
                </a:lnTo>
                <a:lnTo>
                  <a:pt x="64007"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84" name="Google Shape;1084;p30"/>
          <p:cNvSpPr/>
          <p:nvPr/>
        </p:nvSpPr>
        <p:spPr>
          <a:xfrm>
            <a:off x="9010650" y="1860550"/>
            <a:ext cx="63500" cy="80962"/>
          </a:xfrm>
          <a:custGeom>
            <a:rect b="b" l="l" r="r" t="t"/>
            <a:pathLst>
              <a:path extrusionOk="0" h="81280" w="64134">
                <a:moveTo>
                  <a:pt x="64007" y="0"/>
                </a:moveTo>
                <a:lnTo>
                  <a:pt x="0" y="0"/>
                </a:lnTo>
                <a:lnTo>
                  <a:pt x="0" y="80772"/>
                </a:lnTo>
                <a:lnTo>
                  <a:pt x="64007" y="80772"/>
                </a:lnTo>
                <a:lnTo>
                  <a:pt x="64007" y="0"/>
                </a:lnTo>
                <a:close/>
              </a:path>
            </a:pathLst>
          </a:custGeom>
          <a:solidFill>
            <a:srgbClr val="179EBE"/>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aphicFrame>
        <p:nvGraphicFramePr>
          <p:cNvPr id="1085" name="Google Shape;1085;p30"/>
          <p:cNvGraphicFramePr/>
          <p:nvPr/>
        </p:nvGraphicFramePr>
        <p:xfrm>
          <a:off x="8815387" y="2495550"/>
          <a:ext cx="3000000" cy="3000000"/>
        </p:xfrm>
        <a:graphic>
          <a:graphicData uri="http://schemas.openxmlformats.org/drawingml/2006/table">
            <a:tbl>
              <a:tblPr>
                <a:noFill/>
                <a:tableStyleId>{71F56F9B-C6D1-4FD7-9EF7-8D4FD2A72A4D}</a:tableStyleId>
              </a:tblPr>
              <a:tblGrid>
                <a:gridCol w="200025"/>
                <a:gridCol w="65075"/>
                <a:gridCol w="1358900"/>
                <a:gridCol w="482600"/>
              </a:tblGrid>
              <a:tr h="10952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solidFill>
                      <a:srgbClr val="13559C"/>
                    </a:solidFill>
                  </a:tcPr>
                </a:tc>
                <a:tc>
                  <a:txBody>
                    <a:bodyPr/>
                    <a:lstStyle/>
                    <a:p>
                      <a:pPr indent="0" lvl="0" marL="114300"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Осиё Тараққиёт банки</a:t>
                      </a:r>
                      <a:endParaRPr/>
                    </a:p>
                  </a:txBody>
                  <a:tcPr marT="0" marB="0" marR="0" marL="0">
                    <a:lnB cap="flat" cmpd="sng" w="9525">
                      <a:solidFill>
                        <a:srgbClr val="DADADA"/>
                      </a:solidFill>
                      <a:prstDash val="solid"/>
                      <a:round/>
                      <a:headEnd len="sm" w="sm" type="none"/>
                      <a:tailEnd len="sm" w="sm" type="none"/>
                    </a:lnB>
                  </a:tcPr>
                </a:tc>
                <a:tc>
                  <a:txBody>
                    <a:bodyPr/>
                    <a:lstStyle/>
                    <a:p>
                      <a:pPr indent="0" lvl="0" marL="136525"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49,6%</a:t>
                      </a:r>
                      <a:endParaRPr/>
                    </a:p>
                  </a:txBody>
                  <a:tcPr marT="0" marB="0" marR="0" marL="0">
                    <a:lnB cap="flat" cmpd="sng" w="9525">
                      <a:solidFill>
                        <a:srgbClr val="DADADA"/>
                      </a:solidFill>
                      <a:prstDash val="solid"/>
                      <a:round/>
                      <a:headEnd len="sm" w="sm" type="none"/>
                      <a:tailEnd len="sm" w="sm" type="none"/>
                    </a:lnB>
                  </a:tcPr>
                </a:tc>
              </a:tr>
              <a:tr h="1063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solidFill>
                      <a:srgbClr val="ACC8DF"/>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r>
              <a:tr h="793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solidFill>
                      <a:srgbClr val="ACC8DF"/>
                    </a:solidFill>
                  </a:tcPr>
                </a:tc>
                <a:tc>
                  <a:txBody>
                    <a:bodyPr/>
                    <a:lstStyle/>
                    <a:p>
                      <a:pPr indent="0" lvl="0" marL="114300"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Жаҳон банки</a:t>
                      </a:r>
                      <a:endParaRPr/>
                    </a:p>
                  </a:txBody>
                  <a:tcPr marT="0" marB="0" marR="0" marL="0"/>
                </a:tc>
                <a:tc>
                  <a:txBody>
                    <a:bodyPr/>
                    <a:lstStyle/>
                    <a:p>
                      <a:pPr indent="0" lvl="0" marL="0" marR="0" rtl="0" algn="r">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37,1%</a:t>
                      </a:r>
                      <a:endParaRPr/>
                    </a:p>
                  </a:txBody>
                  <a:tcPr marT="0" marB="0" marR="0" marL="0"/>
                </a:tc>
              </a:tr>
              <a:tr h="825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solidFill>
                      <a:srgbClr val="ACC8DF"/>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r>
              <a:tr h="920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solidFill>
                      <a:srgbClr val="106C82"/>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r>
              <a:tr h="825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solidFill>
                      <a:srgbClr val="106C82"/>
                    </a:solidFill>
                  </a:tcPr>
                </a:tc>
                <a:tc>
                  <a:txBody>
                    <a:bodyPr/>
                    <a:lstStyle/>
                    <a:p>
                      <a:pPr indent="0" lvl="0" marL="114300"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Ислом тараққиёт банки</a:t>
                      </a:r>
                      <a:endParaRPr/>
                    </a:p>
                  </a:txBody>
                  <a:tcPr marT="0" marB="0" marR="0" marL="0"/>
                </a:tc>
                <a:tc>
                  <a:txBody>
                    <a:bodyPr/>
                    <a:lstStyle/>
                    <a:p>
                      <a:pPr indent="0" lvl="0" marL="0" marR="0" rtl="0" algn="r">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8,7%</a:t>
                      </a:r>
                      <a:endParaRPr/>
                    </a:p>
                  </a:txBody>
                  <a:tcPr marT="0" marB="0" marR="0" marL="0"/>
                </a:tc>
              </a:tr>
              <a:tr h="698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solidFill>
                      <a:srgbClr val="106C82"/>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r>
              <a:tr h="920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solidFill>
                      <a:srgbClr val="179EBE"/>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r>
              <a:tr h="698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solidFill>
                      <a:srgbClr val="179EBE"/>
                    </a:solidFill>
                  </a:tcPr>
                </a:tc>
                <a:tc>
                  <a:txBody>
                    <a:bodyPr/>
                    <a:lstStyle/>
                    <a:p>
                      <a:pPr indent="0" lvl="0" marL="114300" marR="0" rtl="0" algn="l">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Бошқа ХМИлар</a:t>
                      </a:r>
                      <a:endParaRPr/>
                    </a:p>
                  </a:txBody>
                  <a:tcPr marT="0" marB="0" marR="0" marL="0"/>
                </a:tc>
                <a:tc>
                  <a:txBody>
                    <a:bodyPr/>
                    <a:lstStyle/>
                    <a:p>
                      <a:pPr indent="0" lvl="0" marL="0" marR="0" rtl="0" algn="r">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4,6%</a:t>
                      </a:r>
                      <a:endParaRPr/>
                    </a:p>
                  </a:txBody>
                  <a:tcPr marT="0" marB="0" marR="0" marL="0"/>
                </a:tc>
              </a:tr>
              <a:tr h="2540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solidFill>
                      <a:srgbClr val="179EBE"/>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r>
            </a:tbl>
          </a:graphicData>
        </a:graphic>
      </p:graphicFrame>
      <p:sp>
        <p:nvSpPr>
          <p:cNvPr id="1086" name="Google Shape;1086;p30"/>
          <p:cNvSpPr txBox="1"/>
          <p:nvPr/>
        </p:nvSpPr>
        <p:spPr>
          <a:xfrm>
            <a:off x="4171950" y="1598612"/>
            <a:ext cx="1350962" cy="371475"/>
          </a:xfrm>
          <a:prstGeom prst="rect">
            <a:avLst/>
          </a:prstGeom>
          <a:solidFill>
            <a:srgbClr val="FFFFFF"/>
          </a:solidFill>
          <a:ln>
            <a:noFill/>
          </a:ln>
        </p:spPr>
        <p:txBody>
          <a:bodyPr anchorCtr="0" anchor="t" bIns="0" lIns="0" spcFirstLastPara="1" rIns="0" wrap="square" tIns="0">
            <a:spAutoFit/>
          </a:bodyPr>
          <a:lstStyle/>
          <a:p>
            <a:pPr indent="0" lvl="0" marL="171450" marR="0" rtl="0" algn="l">
              <a:lnSpc>
                <a:spcPct val="116666"/>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Давлат қарзи</a:t>
            </a:r>
            <a:endParaRPr b="0" i="0" sz="1200" u="none">
              <a:solidFill>
                <a:schemeClr val="dk1"/>
              </a:solidFill>
              <a:latin typeface="Arial"/>
              <a:ea typeface="Arial"/>
              <a:cs typeface="Arial"/>
              <a:sym typeface="Arial"/>
            </a:endParaRPr>
          </a:p>
          <a:p>
            <a:pPr indent="0" lvl="0" marL="171450"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$23.3 млрд.</a:t>
            </a:r>
            <a:endParaRPr/>
          </a:p>
        </p:txBody>
      </p:sp>
      <p:sp>
        <p:nvSpPr>
          <p:cNvPr id="1087" name="Google Shape;1087;p30"/>
          <p:cNvSpPr txBox="1"/>
          <p:nvPr/>
        </p:nvSpPr>
        <p:spPr>
          <a:xfrm>
            <a:off x="6270625" y="758825"/>
            <a:ext cx="1328737" cy="1169987"/>
          </a:xfrm>
          <a:prstGeom prst="rect">
            <a:avLst/>
          </a:prstGeom>
          <a:noFill/>
          <a:ln>
            <a:noFill/>
          </a:ln>
        </p:spPr>
        <p:txBody>
          <a:bodyPr anchorCtr="0" anchor="t" bIns="0" lIns="0" spcFirstLastPara="1" rIns="0" wrap="square" tIns="13325">
            <a:spAutoFit/>
          </a:bodyPr>
          <a:lstStyle/>
          <a:p>
            <a:pPr indent="0" lvl="0" marL="12700" marR="0" rtl="0" algn="ctr">
              <a:lnSpc>
                <a:spcPct val="100000"/>
              </a:lnSpc>
              <a:spcBef>
                <a:spcPts val="0"/>
              </a:spcBef>
              <a:spcAft>
                <a:spcPts val="0"/>
              </a:spcAft>
              <a:buClr>
                <a:srgbClr val="53565A"/>
              </a:buClr>
              <a:buSzPts val="1100"/>
              <a:buFont typeface="Arial"/>
              <a:buNone/>
            </a:pPr>
            <a:r>
              <a:rPr b="0" i="0" lang="en-US" sz="1100" u="none">
                <a:solidFill>
                  <a:srgbClr val="53565A"/>
                </a:solidFill>
                <a:latin typeface="Arial"/>
                <a:ea typeface="Arial"/>
                <a:cs typeface="Arial"/>
                <a:sym typeface="Arial"/>
              </a:rPr>
              <a:t>Хорижий ҳукумат  молия ташкилотлар</a:t>
            </a:r>
            <a:endParaRPr b="0" i="0" sz="1100" u="none">
              <a:solidFill>
                <a:schemeClr val="dk1"/>
              </a:solidFill>
              <a:latin typeface="Arial"/>
              <a:ea typeface="Arial"/>
              <a:cs typeface="Arial"/>
              <a:sym typeface="Arial"/>
            </a:endParaRPr>
          </a:p>
          <a:p>
            <a:pPr indent="0" lvl="0" marL="12700" marR="0" rtl="0" algn="ctr">
              <a:lnSpc>
                <a:spcPct val="100000"/>
              </a:lnSpc>
              <a:spcBef>
                <a:spcPts val="400"/>
              </a:spcBef>
              <a:spcAft>
                <a:spcPts val="0"/>
              </a:spcAft>
              <a:buClr>
                <a:srgbClr val="53565A"/>
              </a:buClr>
              <a:buSzPts val="1500"/>
              <a:buFont typeface="Arial"/>
              <a:buNone/>
            </a:pPr>
            <a:r>
              <a:rPr b="0" i="0" lang="en-US" sz="1500" u="none">
                <a:solidFill>
                  <a:srgbClr val="53565A"/>
                </a:solidFill>
                <a:latin typeface="Arial"/>
                <a:ea typeface="Arial"/>
                <a:cs typeface="Arial"/>
                <a:sym typeface="Arial"/>
              </a:rPr>
              <a:t>$9,3 млрд.</a:t>
            </a:r>
            <a:endParaRPr b="0" i="0" sz="1500" u="none">
              <a:solidFill>
                <a:schemeClr val="dk1"/>
              </a:solidFill>
              <a:latin typeface="Arial"/>
              <a:ea typeface="Arial"/>
              <a:cs typeface="Arial"/>
              <a:sym typeface="Arial"/>
            </a:endParaRPr>
          </a:p>
          <a:p>
            <a:pPr indent="0" lvl="0" marL="12700" marR="0" rtl="0" algn="ctr">
              <a:lnSpc>
                <a:spcPct val="100000"/>
              </a:lnSpc>
              <a:spcBef>
                <a:spcPts val="100"/>
              </a:spcBef>
              <a:spcAft>
                <a:spcPts val="0"/>
              </a:spcAft>
              <a:buClr>
                <a:srgbClr val="53565A"/>
              </a:buClr>
              <a:buSzPts val="1100"/>
              <a:buFont typeface="Arial"/>
              <a:buNone/>
            </a:pPr>
            <a:r>
              <a:rPr b="0" i="1" lang="en-US" sz="1100" u="none">
                <a:solidFill>
                  <a:srgbClr val="53565A"/>
                </a:solidFill>
                <a:latin typeface="Arial"/>
                <a:ea typeface="Arial"/>
                <a:cs typeface="Arial"/>
                <a:sym typeface="Arial"/>
              </a:rPr>
              <a:t>(жами давлат  ташқи қарзининг  39,9%)</a:t>
            </a:r>
            <a:endParaRPr/>
          </a:p>
        </p:txBody>
      </p:sp>
      <p:sp>
        <p:nvSpPr>
          <p:cNvPr id="1088" name="Google Shape;1088;p30"/>
          <p:cNvSpPr txBox="1"/>
          <p:nvPr/>
        </p:nvSpPr>
        <p:spPr>
          <a:xfrm>
            <a:off x="6284912" y="2224087"/>
            <a:ext cx="1184275" cy="1169987"/>
          </a:xfrm>
          <a:prstGeom prst="rect">
            <a:avLst/>
          </a:prstGeom>
          <a:noFill/>
          <a:ln>
            <a:noFill/>
          </a:ln>
        </p:spPr>
        <p:txBody>
          <a:bodyPr anchorCtr="0" anchor="t" bIns="0" lIns="0" spcFirstLastPara="1" rIns="0" wrap="square" tIns="13325">
            <a:spAutoFit/>
          </a:bodyPr>
          <a:lstStyle/>
          <a:p>
            <a:pPr indent="0" lvl="0" marL="79375" marR="0" rtl="0" algn="ctr">
              <a:lnSpc>
                <a:spcPct val="100000"/>
              </a:lnSpc>
              <a:spcBef>
                <a:spcPts val="0"/>
              </a:spcBef>
              <a:spcAft>
                <a:spcPts val="0"/>
              </a:spcAft>
              <a:buClr>
                <a:srgbClr val="53565A"/>
              </a:buClr>
              <a:buSzPts val="1100"/>
              <a:buFont typeface="Arial"/>
              <a:buNone/>
            </a:pPr>
            <a:r>
              <a:rPr b="0" i="0" lang="en-US" sz="1100" u="none">
                <a:solidFill>
                  <a:srgbClr val="53565A"/>
                </a:solidFill>
                <a:latin typeface="Arial"/>
                <a:ea typeface="Arial"/>
                <a:cs typeface="Arial"/>
                <a:sym typeface="Arial"/>
              </a:rPr>
              <a:t>Хорижий молия  институтлари</a:t>
            </a:r>
            <a:endParaRPr b="0" i="0" sz="1100" u="none">
              <a:solidFill>
                <a:schemeClr val="dk1"/>
              </a:solidFill>
              <a:latin typeface="Arial"/>
              <a:ea typeface="Arial"/>
              <a:cs typeface="Arial"/>
              <a:sym typeface="Arial"/>
            </a:endParaRPr>
          </a:p>
          <a:p>
            <a:pPr indent="0" lvl="0" marL="79375" marR="0" rtl="0" algn="ctr">
              <a:lnSpc>
                <a:spcPct val="100000"/>
              </a:lnSpc>
              <a:spcBef>
                <a:spcPts val="400"/>
              </a:spcBef>
              <a:spcAft>
                <a:spcPts val="0"/>
              </a:spcAft>
              <a:buClr>
                <a:srgbClr val="53565A"/>
              </a:buClr>
              <a:buSzPts val="1500"/>
              <a:buFont typeface="Arial"/>
              <a:buNone/>
            </a:pPr>
            <a:r>
              <a:rPr b="0" i="0" lang="en-US" sz="1500" u="none">
                <a:solidFill>
                  <a:srgbClr val="53565A"/>
                </a:solidFill>
                <a:latin typeface="Arial"/>
                <a:ea typeface="Arial"/>
                <a:cs typeface="Arial"/>
                <a:sym typeface="Arial"/>
              </a:rPr>
              <a:t>$10,1 млрд.</a:t>
            </a:r>
            <a:endParaRPr b="0" i="0" sz="1500" u="none">
              <a:solidFill>
                <a:schemeClr val="dk1"/>
              </a:solidFill>
              <a:latin typeface="Arial"/>
              <a:ea typeface="Arial"/>
              <a:cs typeface="Arial"/>
              <a:sym typeface="Arial"/>
            </a:endParaRPr>
          </a:p>
          <a:p>
            <a:pPr indent="0" lvl="0" marL="79375" marR="0" rtl="0" algn="ctr">
              <a:lnSpc>
                <a:spcPct val="100000"/>
              </a:lnSpc>
              <a:spcBef>
                <a:spcPts val="100"/>
              </a:spcBef>
              <a:spcAft>
                <a:spcPts val="0"/>
              </a:spcAft>
              <a:buClr>
                <a:srgbClr val="53565A"/>
              </a:buClr>
              <a:buSzPts val="1100"/>
              <a:buFont typeface="Arial"/>
              <a:buNone/>
            </a:pPr>
            <a:r>
              <a:rPr b="0" i="1" lang="en-US" sz="1100" u="none">
                <a:solidFill>
                  <a:srgbClr val="53565A"/>
                </a:solidFill>
                <a:latin typeface="Arial"/>
                <a:ea typeface="Arial"/>
                <a:cs typeface="Arial"/>
                <a:sym typeface="Arial"/>
              </a:rPr>
              <a:t>(жами давлат  ташқи қарзининг  43,3%)</a:t>
            </a:r>
            <a:endParaRPr/>
          </a:p>
        </p:txBody>
      </p:sp>
      <p:sp>
        <p:nvSpPr>
          <p:cNvPr id="1089" name="Google Shape;1089;p30"/>
          <p:cNvSpPr txBox="1"/>
          <p:nvPr/>
        </p:nvSpPr>
        <p:spPr>
          <a:xfrm>
            <a:off x="1912937" y="2103437"/>
            <a:ext cx="1184275" cy="1092200"/>
          </a:xfrm>
          <a:prstGeom prst="rect">
            <a:avLst/>
          </a:prstGeom>
          <a:noFill/>
          <a:ln>
            <a:noFill/>
          </a:ln>
        </p:spPr>
        <p:txBody>
          <a:bodyPr anchorCtr="0" anchor="t" bIns="0" lIns="0" spcFirstLastPara="1" rIns="0" wrap="square" tIns="13325">
            <a:spAutoFit/>
          </a:bodyPr>
          <a:lstStyle/>
          <a:p>
            <a:pPr indent="0" lvl="0" marL="31750" marR="0" rtl="0" algn="ctr">
              <a:lnSpc>
                <a:spcPct val="100000"/>
              </a:lnSpc>
              <a:spcBef>
                <a:spcPts val="0"/>
              </a:spcBef>
              <a:spcAft>
                <a:spcPts val="0"/>
              </a:spcAft>
              <a:buClr>
                <a:srgbClr val="53565A"/>
              </a:buClr>
              <a:buSzPts val="1100"/>
              <a:buFont typeface="Arial"/>
              <a:buNone/>
            </a:pPr>
            <a:r>
              <a:rPr b="0" i="0" lang="en-US" sz="1100" u="none">
                <a:solidFill>
                  <a:srgbClr val="53565A"/>
                </a:solidFill>
                <a:latin typeface="Arial"/>
                <a:ea typeface="Arial"/>
                <a:cs typeface="Arial"/>
                <a:sym typeface="Arial"/>
              </a:rPr>
              <a:t>Суверен халқаро  облигациялари</a:t>
            </a:r>
            <a:endParaRPr b="0" i="0" sz="1100" u="none">
              <a:solidFill>
                <a:schemeClr val="dk1"/>
              </a:solidFill>
              <a:latin typeface="Arial"/>
              <a:ea typeface="Arial"/>
              <a:cs typeface="Arial"/>
              <a:sym typeface="Arial"/>
            </a:endParaRPr>
          </a:p>
          <a:p>
            <a:pPr indent="0" lvl="0" marL="31750" marR="0" rtl="0" algn="ctr">
              <a:lnSpc>
                <a:spcPct val="120000"/>
              </a:lnSpc>
              <a:spcBef>
                <a:spcPts val="0"/>
              </a:spcBef>
              <a:spcAft>
                <a:spcPts val="0"/>
              </a:spcAft>
              <a:buClr>
                <a:srgbClr val="53565A"/>
              </a:buClr>
              <a:buSzPts val="1500"/>
              <a:buFont typeface="Arial"/>
              <a:buNone/>
            </a:pPr>
            <a:r>
              <a:rPr b="0" i="0" lang="en-US" sz="1500" u="none">
                <a:solidFill>
                  <a:srgbClr val="53565A"/>
                </a:solidFill>
                <a:latin typeface="Arial"/>
                <a:ea typeface="Arial"/>
                <a:cs typeface="Arial"/>
                <a:sym typeface="Arial"/>
              </a:rPr>
              <a:t>$1,7 млрд</a:t>
            </a:r>
            <a:endParaRPr b="0" i="0" sz="1500" u="none">
              <a:solidFill>
                <a:schemeClr val="dk1"/>
              </a:solidFill>
              <a:latin typeface="Arial"/>
              <a:ea typeface="Arial"/>
              <a:cs typeface="Arial"/>
              <a:sym typeface="Arial"/>
            </a:endParaRPr>
          </a:p>
          <a:p>
            <a:pPr indent="0" lvl="0" marL="31750" marR="0" rtl="0" algn="ctr">
              <a:lnSpc>
                <a:spcPct val="100000"/>
              </a:lnSpc>
              <a:spcBef>
                <a:spcPts val="0"/>
              </a:spcBef>
              <a:spcAft>
                <a:spcPts val="0"/>
              </a:spcAft>
              <a:buClr>
                <a:srgbClr val="53565A"/>
              </a:buClr>
              <a:buSzPts val="1100"/>
              <a:buFont typeface="Arial"/>
              <a:buNone/>
            </a:pPr>
            <a:r>
              <a:rPr b="0" i="1" lang="en-US" sz="1100" u="none">
                <a:solidFill>
                  <a:srgbClr val="53565A"/>
                </a:solidFill>
                <a:latin typeface="Arial"/>
                <a:ea typeface="Arial"/>
                <a:cs typeface="Arial"/>
                <a:sym typeface="Arial"/>
              </a:rPr>
              <a:t>(жами давлат  ташқи қарзининг  7,3</a:t>
            </a:r>
            <a:r>
              <a:rPr b="0" i="0" lang="en-US" sz="1100" u="none">
                <a:solidFill>
                  <a:srgbClr val="53565A"/>
                </a:solidFill>
                <a:latin typeface="Arial"/>
                <a:ea typeface="Arial"/>
                <a:cs typeface="Arial"/>
                <a:sym typeface="Arial"/>
              </a:rPr>
              <a:t>%)</a:t>
            </a:r>
            <a:endParaRPr/>
          </a:p>
        </p:txBody>
      </p:sp>
      <p:sp>
        <p:nvSpPr>
          <p:cNvPr id="1090" name="Google Shape;1090;p30"/>
          <p:cNvSpPr txBox="1"/>
          <p:nvPr/>
        </p:nvSpPr>
        <p:spPr>
          <a:xfrm>
            <a:off x="1311275" y="539750"/>
            <a:ext cx="1870075"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004F8A"/>
              </a:buClr>
              <a:buSzPts val="1200"/>
              <a:buFont typeface="Arial"/>
              <a:buNone/>
            </a:pPr>
            <a:r>
              <a:rPr b="1" i="0" lang="en-US" sz="1200" u="none">
                <a:solidFill>
                  <a:srgbClr val="004F8A"/>
                </a:solidFill>
                <a:latin typeface="Arial"/>
                <a:ea typeface="Arial"/>
                <a:cs typeface="Arial"/>
                <a:sym typeface="Arial"/>
              </a:rPr>
              <a:t>Давлат қарзи тузилмаси</a:t>
            </a:r>
            <a:endParaRPr/>
          </a:p>
        </p:txBody>
      </p:sp>
      <p:sp>
        <p:nvSpPr>
          <p:cNvPr id="1091" name="Google Shape;1091;p30"/>
          <p:cNvSpPr txBox="1"/>
          <p:nvPr/>
        </p:nvSpPr>
        <p:spPr>
          <a:xfrm>
            <a:off x="1374775" y="804862"/>
            <a:ext cx="1862137" cy="1127125"/>
          </a:xfrm>
          <a:prstGeom prst="rect">
            <a:avLst/>
          </a:prstGeom>
          <a:noFill/>
          <a:ln>
            <a:noFill/>
          </a:ln>
        </p:spPr>
        <p:txBody>
          <a:bodyPr anchorCtr="0" anchor="t" bIns="0" lIns="0" spcFirstLastPara="1" rIns="0" wrap="square" tIns="46350">
            <a:spAutoFit/>
          </a:bodyPr>
          <a:lstStyle/>
          <a:p>
            <a:pPr indent="0" lvl="0" marL="12700" marR="0" rtl="0" algn="l">
              <a:lnSpc>
                <a:spcPct val="100000"/>
              </a:lnSpc>
              <a:spcBef>
                <a:spcPts val="0"/>
              </a:spcBef>
              <a:spcAft>
                <a:spcPts val="0"/>
              </a:spcAft>
              <a:buClr>
                <a:srgbClr val="004F8A"/>
              </a:buClr>
              <a:buSzPts val="800"/>
              <a:buFont typeface="Arial"/>
              <a:buNone/>
            </a:pPr>
            <a:r>
              <a:rPr b="0" i="0" lang="en-US" sz="800" u="none">
                <a:solidFill>
                  <a:srgbClr val="004F8A"/>
                </a:solidFill>
                <a:latin typeface="Arial"/>
                <a:ea typeface="Arial"/>
                <a:cs typeface="Arial"/>
                <a:sym typeface="Arial"/>
              </a:rPr>
              <a:t>млрд. долл., 2020*</a:t>
            </a:r>
            <a:endParaRPr b="0" i="0" sz="800" u="none">
              <a:solidFill>
                <a:schemeClr val="dk1"/>
              </a:solidFill>
              <a:latin typeface="Arial"/>
              <a:ea typeface="Arial"/>
              <a:cs typeface="Arial"/>
              <a:sym typeface="Arial"/>
            </a:endParaRPr>
          </a:p>
          <a:p>
            <a:pPr indent="0" lvl="0" marL="12700" marR="0" rtl="0" algn="ctr">
              <a:lnSpc>
                <a:spcPct val="118181"/>
              </a:lnSpc>
              <a:spcBef>
                <a:spcPts val="300"/>
              </a:spcBef>
              <a:spcAft>
                <a:spcPts val="0"/>
              </a:spcAft>
              <a:buClr>
                <a:srgbClr val="53565A"/>
              </a:buClr>
              <a:buSzPts val="1100"/>
              <a:buFont typeface="Arial"/>
              <a:buNone/>
            </a:pPr>
            <a:r>
              <a:rPr b="0" i="0" lang="en-US" sz="1100" u="none">
                <a:solidFill>
                  <a:srgbClr val="53565A"/>
                </a:solidFill>
                <a:latin typeface="Arial"/>
                <a:ea typeface="Arial"/>
                <a:cs typeface="Arial"/>
                <a:sym typeface="Arial"/>
              </a:rPr>
              <a:t>Давлат ички қарзи</a:t>
            </a:r>
            <a:endParaRPr b="0" i="0" sz="1100" u="none">
              <a:solidFill>
                <a:schemeClr val="dk1"/>
              </a:solidFill>
              <a:latin typeface="Arial"/>
              <a:ea typeface="Arial"/>
              <a:cs typeface="Arial"/>
              <a:sym typeface="Arial"/>
            </a:endParaRPr>
          </a:p>
          <a:p>
            <a:pPr indent="0" lvl="0" marL="12700" marR="0" rtl="0" algn="ctr">
              <a:lnSpc>
                <a:spcPct val="120000"/>
              </a:lnSpc>
              <a:spcBef>
                <a:spcPts val="0"/>
              </a:spcBef>
              <a:spcAft>
                <a:spcPts val="0"/>
              </a:spcAft>
              <a:buClr>
                <a:srgbClr val="53565A"/>
              </a:buClr>
              <a:buSzPts val="1500"/>
              <a:buFont typeface="Arial"/>
              <a:buNone/>
            </a:pPr>
            <a:r>
              <a:rPr b="0" i="0" lang="en-US" sz="1500" u="none">
                <a:solidFill>
                  <a:srgbClr val="53565A"/>
                </a:solidFill>
                <a:latin typeface="Arial"/>
                <a:ea typeface="Arial"/>
                <a:cs typeface="Arial"/>
                <a:sym typeface="Arial"/>
              </a:rPr>
              <a:t>$2,2 млрд</a:t>
            </a:r>
            <a:endParaRPr b="0" i="0" sz="1500" u="none">
              <a:solidFill>
                <a:schemeClr val="dk1"/>
              </a:solidFill>
              <a:latin typeface="Arial"/>
              <a:ea typeface="Arial"/>
              <a:cs typeface="Arial"/>
              <a:sym typeface="Arial"/>
            </a:endParaRPr>
          </a:p>
          <a:p>
            <a:pPr indent="0" lvl="0" marL="12700" marR="0" rtl="0" algn="ctr">
              <a:lnSpc>
                <a:spcPct val="100000"/>
              </a:lnSpc>
              <a:spcBef>
                <a:spcPts val="0"/>
              </a:spcBef>
              <a:spcAft>
                <a:spcPts val="0"/>
              </a:spcAft>
              <a:buClr>
                <a:srgbClr val="53565A"/>
              </a:buClr>
              <a:buSzPts val="1100"/>
              <a:buFont typeface="Arial"/>
              <a:buNone/>
            </a:pPr>
            <a:r>
              <a:rPr b="0" i="1" lang="en-US" sz="1100" u="none">
                <a:solidFill>
                  <a:srgbClr val="53565A"/>
                </a:solidFill>
                <a:latin typeface="Arial"/>
                <a:ea typeface="Arial"/>
                <a:cs typeface="Arial"/>
                <a:sym typeface="Arial"/>
              </a:rPr>
              <a:t>(жами давлат  ташқи қарзининг  9,5</a:t>
            </a:r>
            <a:r>
              <a:rPr b="0" i="0" lang="en-US" sz="1100" u="none">
                <a:solidFill>
                  <a:srgbClr val="53565A"/>
                </a:solidFill>
                <a:latin typeface="Arial"/>
                <a:ea typeface="Arial"/>
                <a:cs typeface="Arial"/>
                <a:sym typeface="Arial"/>
              </a:rPr>
              <a:t>%)</a:t>
            </a:r>
            <a:endParaRPr/>
          </a:p>
        </p:txBody>
      </p:sp>
      <p:sp>
        <p:nvSpPr>
          <p:cNvPr id="1092" name="Google Shape;1092;p30"/>
          <p:cNvSpPr txBox="1"/>
          <p:nvPr>
            <p:ph type="title"/>
          </p:nvPr>
        </p:nvSpPr>
        <p:spPr>
          <a:xfrm>
            <a:off x="276225" y="142875"/>
            <a:ext cx="7640637" cy="382587"/>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Clr>
                <a:schemeClr val="dk1"/>
              </a:buClr>
              <a:buSzPts val="2400"/>
              <a:buFont typeface="Arial"/>
              <a:buNone/>
            </a:pPr>
            <a:r>
              <a:rPr b="1" i="0" lang="en-US" sz="2400" u="none">
                <a:solidFill>
                  <a:schemeClr val="dk1"/>
                </a:solidFill>
                <a:latin typeface="Arial"/>
                <a:ea typeface="Arial"/>
                <a:cs typeface="Arial"/>
                <a:sym typeface="Arial"/>
              </a:rPr>
              <a:t>Давлат қарзи динамикаси ва жорий ҳолати</a:t>
            </a:r>
            <a:r>
              <a:rPr b="0" i="0" lang="en-US" sz="2400" u="none">
                <a:solidFill>
                  <a:schemeClr val="dk1"/>
                </a:solidFill>
                <a:latin typeface="Century Gothic"/>
                <a:ea typeface="Century Gothic"/>
                <a:cs typeface="Century Gothic"/>
                <a:sym typeface="Century Gothic"/>
              </a:rPr>
              <a:t>***</a:t>
            </a:r>
            <a:endParaRPr/>
          </a:p>
        </p:txBody>
      </p:sp>
      <p:sp>
        <p:nvSpPr>
          <p:cNvPr id="1093" name="Google Shape;1093;p30"/>
          <p:cNvSpPr txBox="1"/>
          <p:nvPr/>
        </p:nvSpPr>
        <p:spPr>
          <a:xfrm>
            <a:off x="1349375" y="3629025"/>
            <a:ext cx="2481262" cy="3317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Давлат ташқи қарзи динамикаси</a:t>
            </a:r>
            <a:endParaRPr b="0" i="0" sz="12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004F8A"/>
              </a:buClr>
              <a:buSzPts val="800"/>
              <a:buFont typeface="Arial"/>
              <a:buNone/>
            </a:pPr>
            <a:r>
              <a:rPr b="0" i="0" lang="en-US" sz="800" u="none">
                <a:solidFill>
                  <a:srgbClr val="004F8A"/>
                </a:solidFill>
                <a:latin typeface="Arial"/>
                <a:ea typeface="Arial"/>
                <a:cs typeface="Arial"/>
                <a:sym typeface="Arial"/>
              </a:rPr>
              <a:t>млрд. долл.</a:t>
            </a:r>
            <a:endParaRPr/>
          </a:p>
        </p:txBody>
      </p:sp>
      <p:sp>
        <p:nvSpPr>
          <p:cNvPr id="1094" name="Google Shape;1094;p30"/>
          <p:cNvSpPr/>
          <p:nvPr/>
        </p:nvSpPr>
        <p:spPr>
          <a:xfrm>
            <a:off x="4637087" y="3903662"/>
            <a:ext cx="12700" cy="2286000"/>
          </a:xfrm>
          <a:custGeom>
            <a:rect b="b" l="l" r="r" t="t"/>
            <a:pathLst>
              <a:path extrusionOk="0" h="2286000" w="12700">
                <a:moveTo>
                  <a:pt x="0" y="0"/>
                </a:moveTo>
                <a:lnTo>
                  <a:pt x="12192" y="2286000"/>
                </a:lnTo>
              </a:path>
            </a:pathLst>
          </a:custGeom>
          <a:noFill/>
          <a:ln cap="flat" cmpd="sng" w="9525">
            <a:solidFill>
              <a:srgbClr val="53565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95" name="Google Shape;1095;p30"/>
          <p:cNvSpPr txBox="1"/>
          <p:nvPr/>
        </p:nvSpPr>
        <p:spPr>
          <a:xfrm>
            <a:off x="4675187" y="3619500"/>
            <a:ext cx="2927350" cy="390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Давлат ташқи қарзининг чегараланган  ҳажми </a:t>
            </a:r>
            <a:r>
              <a:rPr b="0" i="0" lang="en-US" sz="800" u="none">
                <a:solidFill>
                  <a:srgbClr val="004F8A"/>
                </a:solidFill>
                <a:latin typeface="Arial"/>
                <a:ea typeface="Arial"/>
                <a:cs typeface="Arial"/>
                <a:sym typeface="Arial"/>
              </a:rPr>
              <a:t>млрд. долл.</a:t>
            </a:r>
            <a:endParaRPr/>
          </a:p>
        </p:txBody>
      </p:sp>
      <p:sp>
        <p:nvSpPr>
          <p:cNvPr id="1096" name="Google Shape;1096;p30"/>
          <p:cNvSpPr/>
          <p:nvPr/>
        </p:nvSpPr>
        <p:spPr>
          <a:xfrm>
            <a:off x="5159375" y="5892800"/>
            <a:ext cx="2365375" cy="0"/>
          </a:xfrm>
          <a:custGeom>
            <a:rect b="b" l="l" r="r" t="t"/>
            <a:pathLst>
              <a:path extrusionOk="0" h="120000" w="2365375">
                <a:moveTo>
                  <a:pt x="0" y="0"/>
                </a:moveTo>
                <a:lnTo>
                  <a:pt x="2365248" y="0"/>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097" name="Google Shape;1097;p30"/>
          <p:cNvSpPr txBox="1"/>
          <p:nvPr/>
        </p:nvSpPr>
        <p:spPr>
          <a:xfrm>
            <a:off x="5394325" y="4598987"/>
            <a:ext cx="315912" cy="1293812"/>
          </a:xfrm>
          <a:prstGeom prst="rect">
            <a:avLst/>
          </a:prstGeom>
          <a:solidFill>
            <a:srgbClr val="13559C"/>
          </a:solid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12500"/>
              </a:lnSpc>
              <a:spcBef>
                <a:spcPts val="600"/>
              </a:spcBef>
              <a:spcAft>
                <a:spcPts val="0"/>
              </a:spcAft>
              <a:buClr>
                <a:srgbClr val="FFFFFF"/>
              </a:buClr>
              <a:buSzPts val="800"/>
              <a:buFont typeface="Arial"/>
              <a:buNone/>
            </a:pPr>
            <a:r>
              <a:rPr b="0" i="0" lang="en-US" sz="800" u="none">
                <a:solidFill>
                  <a:srgbClr val="FFFFFF"/>
                </a:solidFill>
                <a:latin typeface="Arial"/>
                <a:ea typeface="Arial"/>
                <a:cs typeface="Arial"/>
                <a:sym typeface="Arial"/>
              </a:rPr>
              <a:t>$8,95</a:t>
            </a:r>
            <a:endParaRPr b="0" i="0" sz="800" u="none">
              <a:solidFill>
                <a:schemeClr val="dk1"/>
              </a:solidFill>
              <a:latin typeface="Arial"/>
              <a:ea typeface="Arial"/>
              <a:cs typeface="Arial"/>
              <a:sym typeface="Arial"/>
            </a:endParaRPr>
          </a:p>
          <a:p>
            <a:pPr indent="0" lvl="0" marL="0" marR="0" rtl="0" algn="l">
              <a:lnSpc>
                <a:spcPct val="112500"/>
              </a:lnSpc>
              <a:spcBef>
                <a:spcPts val="0"/>
              </a:spcBef>
              <a:spcAft>
                <a:spcPts val="0"/>
              </a:spcAft>
              <a:buClr>
                <a:srgbClr val="FFFFFF"/>
              </a:buClr>
              <a:buSzPts val="800"/>
              <a:buFont typeface="Arial"/>
              <a:buNone/>
            </a:pPr>
            <a:r>
              <a:rPr b="0" i="0" lang="en-US" sz="800" u="none">
                <a:solidFill>
                  <a:srgbClr val="FFFFFF"/>
                </a:solidFill>
                <a:latin typeface="Arial"/>
                <a:ea typeface="Arial"/>
                <a:cs typeface="Arial"/>
                <a:sym typeface="Arial"/>
              </a:rPr>
              <a:t>млрд.</a:t>
            </a:r>
            <a:endParaRPr/>
          </a:p>
        </p:txBody>
      </p:sp>
      <p:sp>
        <p:nvSpPr>
          <p:cNvPr id="1098" name="Google Shape;1098;p30"/>
          <p:cNvSpPr txBox="1"/>
          <p:nvPr/>
        </p:nvSpPr>
        <p:spPr>
          <a:xfrm>
            <a:off x="6183312" y="5264150"/>
            <a:ext cx="315912" cy="596900"/>
          </a:xfrm>
          <a:prstGeom prst="rect">
            <a:avLst/>
          </a:prstGeom>
          <a:solidFill>
            <a:srgbClr val="13559C"/>
          </a:solid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chemeClr val="dk1"/>
              </a:solidFill>
              <a:latin typeface="Times New Roman"/>
              <a:ea typeface="Times New Roman"/>
              <a:cs typeface="Times New Roman"/>
              <a:sym typeface="Times New Roman"/>
            </a:endParaRPr>
          </a:p>
          <a:p>
            <a:pPr indent="0" lvl="0" marL="0" marR="0" rtl="0" algn="l">
              <a:lnSpc>
                <a:spcPct val="111111"/>
              </a:lnSpc>
              <a:spcBef>
                <a:spcPts val="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$5,35</a:t>
            </a:r>
            <a:endParaRPr b="0" i="0" sz="900" u="none">
              <a:solidFill>
                <a:schemeClr val="dk1"/>
              </a:solidFill>
              <a:latin typeface="Arial"/>
              <a:ea typeface="Arial"/>
              <a:cs typeface="Arial"/>
              <a:sym typeface="Arial"/>
            </a:endParaRPr>
          </a:p>
          <a:p>
            <a:pPr indent="0" lvl="0" marL="0" marR="0" rtl="0" algn="l">
              <a:lnSpc>
                <a:spcPct val="111111"/>
              </a:lnSpc>
              <a:spcBef>
                <a:spcPts val="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млрд.</a:t>
            </a:r>
            <a:endParaRPr/>
          </a:p>
        </p:txBody>
      </p:sp>
      <p:sp>
        <p:nvSpPr>
          <p:cNvPr id="1099" name="Google Shape;1099;p30"/>
          <p:cNvSpPr txBox="1"/>
          <p:nvPr/>
        </p:nvSpPr>
        <p:spPr>
          <a:xfrm>
            <a:off x="4860925" y="4441825"/>
            <a:ext cx="222250" cy="1517650"/>
          </a:xfrm>
          <a:prstGeom prst="rect">
            <a:avLst/>
          </a:prstGeom>
          <a:noFill/>
          <a:ln>
            <a:noFill/>
          </a:ln>
        </p:spPr>
        <p:txBody>
          <a:bodyPr anchorCtr="0" anchor="t" bIns="0" lIns="0" spcFirstLastPara="1" rIns="0" wrap="square" tIns="76825">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9,00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8,00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7,00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6,00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5,00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3,00</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2,00</a:t>
            </a:r>
            <a:endParaRPr/>
          </a:p>
        </p:txBody>
      </p:sp>
      <p:sp>
        <p:nvSpPr>
          <p:cNvPr id="1100" name="Google Shape;1100;p30"/>
          <p:cNvSpPr txBox="1"/>
          <p:nvPr/>
        </p:nvSpPr>
        <p:spPr>
          <a:xfrm>
            <a:off x="4778375" y="4181475"/>
            <a:ext cx="1597025" cy="242887"/>
          </a:xfrm>
          <a:prstGeom prst="rect">
            <a:avLst/>
          </a:prstGeom>
          <a:noFill/>
          <a:ln>
            <a:noFill/>
          </a:ln>
        </p:spPr>
        <p:txBody>
          <a:bodyPr anchorCtr="0" anchor="t" bIns="0" lIns="0" spcFirstLastPara="1" rIns="0" wrap="square" tIns="12700">
            <a:spAutoFit/>
          </a:bodyPr>
          <a:lstStyle/>
          <a:p>
            <a:pPr indent="0" lvl="0" marL="0" marR="0" rtl="0" algn="r">
              <a:lnSpc>
                <a:spcPct val="75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   </a:t>
            </a:r>
            <a:r>
              <a:rPr b="0" baseline="30000" i="0" lang="en-US" sz="1200" u="none">
                <a:solidFill>
                  <a:srgbClr val="FF0000"/>
                </a:solidFill>
                <a:latin typeface="Arial"/>
                <a:ea typeface="Arial"/>
                <a:cs typeface="Arial"/>
                <a:sym typeface="Arial"/>
              </a:rPr>
              <a:t>2019 йилда давлат ташқи</a:t>
            </a:r>
            <a:endParaRPr b="0" baseline="30000" i="0" sz="1200" u="none">
              <a:solidFill>
                <a:schemeClr val="dk1"/>
              </a:solidFill>
              <a:latin typeface="Arial"/>
              <a:ea typeface="Arial"/>
              <a:cs typeface="Arial"/>
              <a:sym typeface="Arial"/>
            </a:endParaRPr>
          </a:p>
          <a:p>
            <a:pPr indent="0" lvl="0" marL="0" marR="0" rtl="0" algn="r">
              <a:lnSpc>
                <a:spcPct val="75000"/>
              </a:lnSpc>
              <a:spcBef>
                <a:spcPts val="0"/>
              </a:spcBef>
              <a:spcAft>
                <a:spcPts val="0"/>
              </a:spcAft>
              <a:buClr>
                <a:srgbClr val="53565A"/>
              </a:buClr>
              <a:buSzPts val="1200"/>
              <a:buFont typeface="Arial"/>
              <a:buNone/>
            </a:pPr>
            <a:r>
              <a:rPr b="0" baseline="-25000" i="0" lang="en-US" sz="1200" u="none">
                <a:solidFill>
                  <a:srgbClr val="53565A"/>
                </a:solidFill>
                <a:latin typeface="Arial"/>
                <a:ea typeface="Arial"/>
                <a:cs typeface="Arial"/>
                <a:sym typeface="Arial"/>
              </a:rPr>
              <a:t>10,00</a:t>
            </a:r>
            <a:r>
              <a:rPr b="0" i="0" lang="en-US" sz="800" u="none">
                <a:solidFill>
                  <a:srgbClr val="FF0000"/>
                </a:solidFill>
                <a:latin typeface="Arial"/>
                <a:ea typeface="Arial"/>
                <a:cs typeface="Arial"/>
                <a:sym typeface="Arial"/>
              </a:rPr>
              <a:t>қарзига лимит қўйилмаган.</a:t>
            </a:r>
            <a:endParaRPr/>
          </a:p>
        </p:txBody>
      </p:sp>
      <p:sp>
        <p:nvSpPr>
          <p:cNvPr id="1101" name="Google Shape;1101;p30"/>
          <p:cNvSpPr txBox="1"/>
          <p:nvPr/>
        </p:nvSpPr>
        <p:spPr>
          <a:xfrm>
            <a:off x="5326062" y="5935662"/>
            <a:ext cx="2030412" cy="3444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2019 йил	2020 йил	2021 йил</a:t>
            </a:r>
            <a:endParaRPr b="0" i="0" sz="800" u="none">
              <a:solidFill>
                <a:schemeClr val="dk1"/>
              </a:solidFill>
              <a:latin typeface="Arial"/>
              <a:ea typeface="Arial"/>
              <a:cs typeface="Arial"/>
              <a:sym typeface="Arial"/>
            </a:endParaRPr>
          </a:p>
          <a:p>
            <a:pPr indent="0" lvl="0" marL="12700" marR="0" rtl="0" algn="l">
              <a:lnSpc>
                <a:spcPct val="100000"/>
              </a:lnSpc>
              <a:spcBef>
                <a:spcPts val="5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Имзоланган ташқи қарз битимлари</a:t>
            </a:r>
            <a:endParaRPr/>
          </a:p>
        </p:txBody>
      </p:sp>
      <p:sp>
        <p:nvSpPr>
          <p:cNvPr id="1102" name="Google Shape;1102;p30"/>
          <p:cNvSpPr/>
          <p:nvPr/>
        </p:nvSpPr>
        <p:spPr>
          <a:xfrm>
            <a:off x="5319712" y="6169025"/>
            <a:ext cx="50800" cy="52387"/>
          </a:xfrm>
          <a:custGeom>
            <a:rect b="b" l="l" r="r" t="t"/>
            <a:pathLst>
              <a:path extrusionOk="0" h="52070" w="50800">
                <a:moveTo>
                  <a:pt x="50291" y="0"/>
                </a:moveTo>
                <a:lnTo>
                  <a:pt x="0" y="0"/>
                </a:lnTo>
                <a:lnTo>
                  <a:pt x="0" y="51816"/>
                </a:lnTo>
                <a:lnTo>
                  <a:pt x="50291" y="51816"/>
                </a:lnTo>
                <a:lnTo>
                  <a:pt x="50291"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3" name="Google Shape;1103;p30"/>
          <p:cNvSpPr txBox="1"/>
          <p:nvPr/>
        </p:nvSpPr>
        <p:spPr>
          <a:xfrm>
            <a:off x="5972175" y="4718050"/>
            <a:ext cx="760412" cy="512762"/>
          </a:xfrm>
          <a:prstGeom prst="rect">
            <a:avLst/>
          </a:prstGeom>
          <a:noFill/>
          <a:ln>
            <a:noFill/>
          </a:ln>
        </p:spPr>
        <p:txBody>
          <a:bodyPr anchorCtr="0" anchor="t" bIns="0" lIns="0" spcFirstLastPara="1" rIns="0" wrap="square" tIns="12700">
            <a:spAutoFit/>
          </a:bodyPr>
          <a:lstStyle/>
          <a:p>
            <a:pPr indent="31750" lvl="0" marL="12700" marR="0" rtl="0" algn="just">
              <a:lnSpc>
                <a:spcPct val="100000"/>
              </a:lnSpc>
              <a:spcBef>
                <a:spcPts val="0"/>
              </a:spcBef>
              <a:spcAft>
                <a:spcPts val="0"/>
              </a:spcAft>
              <a:buClr>
                <a:srgbClr val="FF0000"/>
              </a:buClr>
              <a:buSzPts val="800"/>
              <a:buFont typeface="Arial"/>
              <a:buNone/>
            </a:pPr>
            <a:r>
              <a:rPr b="0" i="0" lang="en-US" sz="800" u="none">
                <a:solidFill>
                  <a:srgbClr val="FF0000"/>
                </a:solidFill>
                <a:latin typeface="Arial"/>
                <a:ea typeface="Arial"/>
                <a:cs typeface="Arial"/>
                <a:sym typeface="Arial"/>
              </a:rPr>
              <a:t>2020 йил учун  давлат ташқи  қарзи лимити -  5,5 млрд. долл.</a:t>
            </a:r>
            <a:endParaRPr/>
          </a:p>
        </p:txBody>
      </p:sp>
      <p:grpSp>
        <p:nvGrpSpPr>
          <p:cNvPr id="1104" name="Google Shape;1104;p30"/>
          <p:cNvGrpSpPr/>
          <p:nvPr/>
        </p:nvGrpSpPr>
        <p:grpSpPr>
          <a:xfrm>
            <a:off x="5754308" y="4619251"/>
            <a:ext cx="1672903" cy="778620"/>
            <a:chOff x="4611623" y="4619244"/>
            <a:chExt cx="1672590" cy="778002"/>
          </a:xfrm>
        </p:grpSpPr>
        <p:sp>
          <p:nvSpPr>
            <p:cNvPr id="1105" name="Google Shape;1105;p30"/>
            <p:cNvSpPr/>
            <p:nvPr/>
          </p:nvSpPr>
          <p:spPr>
            <a:xfrm>
              <a:off x="4856987" y="5247131"/>
              <a:ext cx="620395" cy="5080"/>
            </a:xfrm>
            <a:custGeom>
              <a:rect b="b" l="l" r="r" t="t"/>
              <a:pathLst>
                <a:path extrusionOk="0" h="5079" w="620395">
                  <a:moveTo>
                    <a:pt x="0" y="0"/>
                  </a:moveTo>
                  <a:lnTo>
                    <a:pt x="620128" y="4889"/>
                  </a:lnTo>
                </a:path>
              </a:pathLst>
            </a:custGeom>
            <a:noFill/>
            <a:ln cap="flat" cmpd="sng" w="24375">
              <a:solidFill>
                <a:srgbClr val="FF000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6" name="Google Shape;1106;p30"/>
            <p:cNvSpPr/>
            <p:nvPr/>
          </p:nvSpPr>
          <p:spPr>
            <a:xfrm>
              <a:off x="5640323" y="5393436"/>
              <a:ext cx="643890" cy="3810"/>
            </a:xfrm>
            <a:custGeom>
              <a:rect b="b" l="l" r="r" t="t"/>
              <a:pathLst>
                <a:path extrusionOk="0" h="3810" w="643889">
                  <a:moveTo>
                    <a:pt x="0" y="0"/>
                  </a:moveTo>
                  <a:lnTo>
                    <a:pt x="643356" y="3733"/>
                  </a:lnTo>
                </a:path>
              </a:pathLst>
            </a:custGeom>
            <a:noFill/>
            <a:ln cap="flat" cmpd="sng" w="24375">
              <a:solidFill>
                <a:srgbClr val="FF000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7" name="Google Shape;1107;p30"/>
            <p:cNvSpPr/>
            <p:nvPr/>
          </p:nvSpPr>
          <p:spPr>
            <a:xfrm>
              <a:off x="5513831" y="5282183"/>
              <a:ext cx="66675" cy="55880"/>
            </a:xfrm>
            <a:custGeom>
              <a:rect b="b" l="l" r="r" t="t"/>
              <a:pathLst>
                <a:path extrusionOk="0" h="55879" w="66675">
                  <a:moveTo>
                    <a:pt x="0" y="0"/>
                  </a:moveTo>
                  <a:lnTo>
                    <a:pt x="66357" y="55841"/>
                  </a:lnTo>
                </a:path>
              </a:pathLst>
            </a:custGeom>
            <a:noFill/>
            <a:ln cap="flat" cmpd="sng" w="12700">
              <a:solidFill>
                <a:srgbClr val="FF000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8" name="Google Shape;1108;p30"/>
            <p:cNvSpPr/>
            <p:nvPr/>
          </p:nvSpPr>
          <p:spPr>
            <a:xfrm>
              <a:off x="5545924" y="5300700"/>
              <a:ext cx="83185" cy="78740"/>
            </a:xfrm>
            <a:custGeom>
              <a:rect b="b" l="l" r="r" t="t"/>
              <a:pathLst>
                <a:path extrusionOk="0" h="78739" w="83185">
                  <a:moveTo>
                    <a:pt x="49072" y="0"/>
                  </a:moveTo>
                  <a:lnTo>
                    <a:pt x="0" y="58305"/>
                  </a:lnTo>
                  <a:lnTo>
                    <a:pt x="82842" y="78219"/>
                  </a:lnTo>
                  <a:lnTo>
                    <a:pt x="49072" y="0"/>
                  </a:lnTo>
                  <a:close/>
                </a:path>
              </a:pathLst>
            </a:custGeom>
            <a:solidFill>
              <a:srgbClr val="FF0000"/>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09" name="Google Shape;1109;p30"/>
            <p:cNvSpPr/>
            <p:nvPr/>
          </p:nvSpPr>
          <p:spPr>
            <a:xfrm>
              <a:off x="4611623" y="4619244"/>
              <a:ext cx="195580" cy="584835"/>
            </a:xfrm>
            <a:custGeom>
              <a:rect b="b" l="l" r="r" t="t"/>
              <a:pathLst>
                <a:path extrusionOk="0" h="584835" w="195579">
                  <a:moveTo>
                    <a:pt x="0" y="0"/>
                  </a:moveTo>
                  <a:lnTo>
                    <a:pt x="195199" y="584212"/>
                  </a:lnTo>
                </a:path>
              </a:pathLst>
            </a:custGeom>
            <a:noFill/>
            <a:ln cap="flat" cmpd="sng" w="18275">
              <a:solidFill>
                <a:srgbClr val="FF000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0" name="Google Shape;1110;p30"/>
            <p:cNvSpPr/>
            <p:nvPr/>
          </p:nvSpPr>
          <p:spPr>
            <a:xfrm>
              <a:off x="4766652" y="5179339"/>
              <a:ext cx="72390" cy="84455"/>
            </a:xfrm>
            <a:custGeom>
              <a:rect b="b" l="l" r="r" t="t"/>
              <a:pathLst>
                <a:path extrusionOk="0" h="84454" w="72389">
                  <a:moveTo>
                    <a:pt x="72275" y="0"/>
                  </a:moveTo>
                  <a:lnTo>
                    <a:pt x="0" y="24142"/>
                  </a:lnTo>
                  <a:lnTo>
                    <a:pt x="60286" y="84340"/>
                  </a:lnTo>
                  <a:lnTo>
                    <a:pt x="72275" y="0"/>
                  </a:lnTo>
                  <a:close/>
                </a:path>
              </a:pathLst>
            </a:custGeom>
            <a:solidFill>
              <a:srgbClr val="FF0000"/>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11" name="Google Shape;1111;p30"/>
          <p:cNvSpPr txBox="1"/>
          <p:nvPr/>
        </p:nvSpPr>
        <p:spPr>
          <a:xfrm>
            <a:off x="6799262" y="4794250"/>
            <a:ext cx="762000" cy="511175"/>
          </a:xfrm>
          <a:prstGeom prst="rect">
            <a:avLst/>
          </a:prstGeom>
          <a:noFill/>
          <a:ln>
            <a:noFill/>
          </a:ln>
        </p:spPr>
        <p:txBody>
          <a:bodyPr anchorCtr="0" anchor="t" bIns="0" lIns="0" spcFirstLastPara="1" rIns="0" wrap="square" tIns="13325">
            <a:spAutoFit/>
          </a:bodyPr>
          <a:lstStyle/>
          <a:p>
            <a:pPr indent="31750" lvl="0" marL="12700" marR="0" rtl="0" algn="just">
              <a:lnSpc>
                <a:spcPct val="100000"/>
              </a:lnSpc>
              <a:spcBef>
                <a:spcPts val="0"/>
              </a:spcBef>
              <a:spcAft>
                <a:spcPts val="0"/>
              </a:spcAft>
              <a:buClr>
                <a:srgbClr val="FF0000"/>
              </a:buClr>
              <a:buSzPts val="800"/>
              <a:buFont typeface="Arial"/>
              <a:buNone/>
            </a:pPr>
            <a:r>
              <a:rPr b="0" i="0" lang="en-US" sz="800" u="none">
                <a:solidFill>
                  <a:srgbClr val="FF0000"/>
                </a:solidFill>
                <a:latin typeface="Arial"/>
                <a:ea typeface="Arial"/>
                <a:cs typeface="Arial"/>
                <a:sym typeface="Arial"/>
              </a:rPr>
              <a:t>2021 йил учун  давлат ташқи  қарзи лимити -  5,0 млрд. долл.</a:t>
            </a:r>
            <a:endParaRPr/>
          </a:p>
        </p:txBody>
      </p:sp>
      <p:sp>
        <p:nvSpPr>
          <p:cNvPr id="1112" name="Google Shape;1112;p30"/>
          <p:cNvSpPr txBox="1"/>
          <p:nvPr/>
        </p:nvSpPr>
        <p:spPr>
          <a:xfrm>
            <a:off x="9283700" y="0"/>
            <a:ext cx="1765300" cy="468312"/>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113" name="Google Shape;1113;p30"/>
          <p:cNvGrpSpPr/>
          <p:nvPr/>
        </p:nvGrpSpPr>
        <p:grpSpPr>
          <a:xfrm>
            <a:off x="1527175" y="4737100"/>
            <a:ext cx="3035298" cy="1466607"/>
            <a:chOff x="384047" y="4736769"/>
            <a:chExt cx="3034665" cy="1466291"/>
          </a:xfrm>
        </p:grpSpPr>
        <p:sp>
          <p:nvSpPr>
            <p:cNvPr id="1114" name="Google Shape;1114;p30"/>
            <p:cNvSpPr/>
            <p:nvPr/>
          </p:nvSpPr>
          <p:spPr>
            <a:xfrm>
              <a:off x="2973324" y="5286755"/>
              <a:ext cx="281940" cy="544195"/>
            </a:xfrm>
            <a:custGeom>
              <a:rect b="b" l="l" r="r" t="t"/>
              <a:pathLst>
                <a:path extrusionOk="0" h="544195" w="281939">
                  <a:moveTo>
                    <a:pt x="281939" y="0"/>
                  </a:moveTo>
                  <a:lnTo>
                    <a:pt x="0" y="0"/>
                  </a:lnTo>
                  <a:lnTo>
                    <a:pt x="0" y="544068"/>
                  </a:lnTo>
                  <a:lnTo>
                    <a:pt x="281939" y="544068"/>
                  </a:lnTo>
                  <a:lnTo>
                    <a:pt x="281939"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5" name="Google Shape;1115;p30"/>
            <p:cNvSpPr/>
            <p:nvPr/>
          </p:nvSpPr>
          <p:spPr>
            <a:xfrm>
              <a:off x="2973324" y="5228843"/>
              <a:ext cx="281940" cy="58419"/>
            </a:xfrm>
            <a:custGeom>
              <a:rect b="b" l="l" r="r" t="t"/>
              <a:pathLst>
                <a:path extrusionOk="0" h="58420" w="281939">
                  <a:moveTo>
                    <a:pt x="281939" y="0"/>
                  </a:moveTo>
                  <a:lnTo>
                    <a:pt x="0" y="0"/>
                  </a:lnTo>
                  <a:lnTo>
                    <a:pt x="0" y="57911"/>
                  </a:lnTo>
                  <a:lnTo>
                    <a:pt x="281939" y="57911"/>
                  </a:lnTo>
                  <a:lnTo>
                    <a:pt x="281939"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6" name="Google Shape;1116;p30"/>
            <p:cNvSpPr/>
            <p:nvPr/>
          </p:nvSpPr>
          <p:spPr>
            <a:xfrm>
              <a:off x="2366771" y="5425452"/>
              <a:ext cx="281940" cy="405765"/>
            </a:xfrm>
            <a:custGeom>
              <a:rect b="b" l="l" r="r" t="t"/>
              <a:pathLst>
                <a:path extrusionOk="0" h="405764" w="281939">
                  <a:moveTo>
                    <a:pt x="281927" y="0"/>
                  </a:moveTo>
                  <a:lnTo>
                    <a:pt x="0" y="0"/>
                  </a:lnTo>
                  <a:lnTo>
                    <a:pt x="0" y="405371"/>
                  </a:lnTo>
                  <a:lnTo>
                    <a:pt x="281927" y="405371"/>
                  </a:lnTo>
                  <a:lnTo>
                    <a:pt x="281927"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7" name="Google Shape;1117;p30"/>
            <p:cNvSpPr/>
            <p:nvPr/>
          </p:nvSpPr>
          <p:spPr>
            <a:xfrm>
              <a:off x="2366771" y="5370575"/>
              <a:ext cx="281940" cy="55244"/>
            </a:xfrm>
            <a:custGeom>
              <a:rect b="b" l="l" r="r" t="t"/>
              <a:pathLst>
                <a:path extrusionOk="0" h="55245" w="281939">
                  <a:moveTo>
                    <a:pt x="281939" y="0"/>
                  </a:moveTo>
                  <a:lnTo>
                    <a:pt x="0" y="0"/>
                  </a:lnTo>
                  <a:lnTo>
                    <a:pt x="0" y="54863"/>
                  </a:lnTo>
                  <a:lnTo>
                    <a:pt x="281939" y="54863"/>
                  </a:lnTo>
                  <a:lnTo>
                    <a:pt x="281939"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8" name="Google Shape;1118;p30"/>
            <p:cNvSpPr/>
            <p:nvPr/>
          </p:nvSpPr>
          <p:spPr>
            <a:xfrm>
              <a:off x="1760220" y="5576328"/>
              <a:ext cx="281940" cy="254635"/>
            </a:xfrm>
            <a:custGeom>
              <a:rect b="b" l="l" r="r" t="t"/>
              <a:pathLst>
                <a:path extrusionOk="0" h="254635" w="281939">
                  <a:moveTo>
                    <a:pt x="281939" y="0"/>
                  </a:moveTo>
                  <a:lnTo>
                    <a:pt x="0" y="0"/>
                  </a:lnTo>
                  <a:lnTo>
                    <a:pt x="0" y="254495"/>
                  </a:lnTo>
                  <a:lnTo>
                    <a:pt x="281939" y="254495"/>
                  </a:lnTo>
                  <a:lnTo>
                    <a:pt x="281939"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19" name="Google Shape;1119;p30"/>
            <p:cNvSpPr/>
            <p:nvPr/>
          </p:nvSpPr>
          <p:spPr>
            <a:xfrm>
              <a:off x="1760220" y="5451347"/>
              <a:ext cx="281940" cy="125095"/>
            </a:xfrm>
            <a:custGeom>
              <a:rect b="b" l="l" r="r" t="t"/>
              <a:pathLst>
                <a:path extrusionOk="0" h="125095" w="281939">
                  <a:moveTo>
                    <a:pt x="281939" y="0"/>
                  </a:moveTo>
                  <a:lnTo>
                    <a:pt x="0" y="0"/>
                  </a:lnTo>
                  <a:lnTo>
                    <a:pt x="0" y="124967"/>
                  </a:lnTo>
                  <a:lnTo>
                    <a:pt x="281939" y="124967"/>
                  </a:lnTo>
                  <a:lnTo>
                    <a:pt x="281939"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0" name="Google Shape;1120;p30"/>
            <p:cNvSpPr/>
            <p:nvPr/>
          </p:nvSpPr>
          <p:spPr>
            <a:xfrm>
              <a:off x="1153667" y="5637275"/>
              <a:ext cx="281940" cy="193675"/>
            </a:xfrm>
            <a:custGeom>
              <a:rect b="b" l="l" r="r" t="t"/>
              <a:pathLst>
                <a:path extrusionOk="0" h="193675" w="281940">
                  <a:moveTo>
                    <a:pt x="281940" y="0"/>
                  </a:moveTo>
                  <a:lnTo>
                    <a:pt x="0" y="0"/>
                  </a:lnTo>
                  <a:lnTo>
                    <a:pt x="0" y="193548"/>
                  </a:lnTo>
                  <a:lnTo>
                    <a:pt x="281940" y="193548"/>
                  </a:lnTo>
                  <a:lnTo>
                    <a:pt x="281940"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1" name="Google Shape;1121;p30"/>
            <p:cNvSpPr/>
            <p:nvPr/>
          </p:nvSpPr>
          <p:spPr>
            <a:xfrm>
              <a:off x="1153667" y="5533643"/>
              <a:ext cx="281940" cy="104139"/>
            </a:xfrm>
            <a:custGeom>
              <a:rect b="b" l="l" r="r" t="t"/>
              <a:pathLst>
                <a:path extrusionOk="0" h="104139" w="281940">
                  <a:moveTo>
                    <a:pt x="281940" y="0"/>
                  </a:moveTo>
                  <a:lnTo>
                    <a:pt x="0" y="0"/>
                  </a:lnTo>
                  <a:lnTo>
                    <a:pt x="0" y="103631"/>
                  </a:lnTo>
                  <a:lnTo>
                    <a:pt x="281940" y="103631"/>
                  </a:lnTo>
                  <a:lnTo>
                    <a:pt x="281940"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2" name="Google Shape;1122;p30"/>
            <p:cNvSpPr/>
            <p:nvPr/>
          </p:nvSpPr>
          <p:spPr>
            <a:xfrm>
              <a:off x="547115" y="5663196"/>
              <a:ext cx="281940" cy="167640"/>
            </a:xfrm>
            <a:custGeom>
              <a:rect b="b" l="l" r="r" t="t"/>
              <a:pathLst>
                <a:path extrusionOk="0" h="167639" w="281940">
                  <a:moveTo>
                    <a:pt x="281927" y="0"/>
                  </a:moveTo>
                  <a:lnTo>
                    <a:pt x="0" y="0"/>
                  </a:lnTo>
                  <a:lnTo>
                    <a:pt x="0" y="167627"/>
                  </a:lnTo>
                  <a:lnTo>
                    <a:pt x="281927" y="167627"/>
                  </a:lnTo>
                  <a:lnTo>
                    <a:pt x="281927"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3" name="Google Shape;1123;p30"/>
            <p:cNvSpPr/>
            <p:nvPr/>
          </p:nvSpPr>
          <p:spPr>
            <a:xfrm>
              <a:off x="547115" y="5585459"/>
              <a:ext cx="281940" cy="78105"/>
            </a:xfrm>
            <a:custGeom>
              <a:rect b="b" l="l" r="r" t="t"/>
              <a:pathLst>
                <a:path extrusionOk="0" h="78104" w="281940">
                  <a:moveTo>
                    <a:pt x="281940" y="0"/>
                  </a:moveTo>
                  <a:lnTo>
                    <a:pt x="0" y="0"/>
                  </a:lnTo>
                  <a:lnTo>
                    <a:pt x="0" y="77723"/>
                  </a:lnTo>
                  <a:lnTo>
                    <a:pt x="281940" y="77723"/>
                  </a:lnTo>
                  <a:lnTo>
                    <a:pt x="281940"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4" name="Google Shape;1124;p30"/>
            <p:cNvSpPr/>
            <p:nvPr/>
          </p:nvSpPr>
          <p:spPr>
            <a:xfrm>
              <a:off x="384047" y="5830824"/>
              <a:ext cx="3034665" cy="187960"/>
            </a:xfrm>
            <a:custGeom>
              <a:rect b="b" l="l" r="r" t="t"/>
              <a:pathLst>
                <a:path extrusionOk="0" h="187960" w="3034665">
                  <a:moveTo>
                    <a:pt x="0" y="0"/>
                  </a:moveTo>
                  <a:lnTo>
                    <a:pt x="3034284" y="0"/>
                  </a:lnTo>
                </a:path>
                <a:path extrusionOk="0" h="187960" w="3034665">
                  <a:moveTo>
                    <a:pt x="0" y="0"/>
                  </a:moveTo>
                  <a:lnTo>
                    <a:pt x="0" y="187452"/>
                  </a:lnTo>
                </a:path>
                <a:path extrusionOk="0" h="187960" w="3034665">
                  <a:moveTo>
                    <a:pt x="606552" y="0"/>
                  </a:moveTo>
                  <a:lnTo>
                    <a:pt x="606552" y="187452"/>
                  </a:lnTo>
                </a:path>
                <a:path extrusionOk="0" h="187960" w="3034665">
                  <a:moveTo>
                    <a:pt x="1213104" y="0"/>
                  </a:moveTo>
                  <a:lnTo>
                    <a:pt x="1213104" y="187452"/>
                  </a:lnTo>
                </a:path>
                <a:path extrusionOk="0" h="187960" w="3034665">
                  <a:moveTo>
                    <a:pt x="1821180" y="0"/>
                  </a:moveTo>
                  <a:lnTo>
                    <a:pt x="1821180" y="187452"/>
                  </a:lnTo>
                </a:path>
                <a:path extrusionOk="0" h="187960" w="3034665">
                  <a:moveTo>
                    <a:pt x="3034284" y="0"/>
                  </a:moveTo>
                  <a:lnTo>
                    <a:pt x="3034284" y="187452"/>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5" name="Google Shape;1125;p30"/>
            <p:cNvSpPr/>
            <p:nvPr/>
          </p:nvSpPr>
          <p:spPr>
            <a:xfrm>
              <a:off x="384047" y="6018275"/>
              <a:ext cx="3034665" cy="184785"/>
            </a:xfrm>
            <a:custGeom>
              <a:rect b="b" l="l" r="r" t="t"/>
              <a:pathLst>
                <a:path extrusionOk="0" h="184785" w="3034665">
                  <a:moveTo>
                    <a:pt x="0" y="0"/>
                  </a:moveTo>
                  <a:lnTo>
                    <a:pt x="0" y="184404"/>
                  </a:lnTo>
                </a:path>
                <a:path extrusionOk="0" h="184785" w="3034665">
                  <a:moveTo>
                    <a:pt x="606552" y="0"/>
                  </a:moveTo>
                  <a:lnTo>
                    <a:pt x="606552" y="184404"/>
                  </a:lnTo>
                </a:path>
                <a:path extrusionOk="0" h="184785" w="3034665">
                  <a:moveTo>
                    <a:pt x="1213104" y="0"/>
                  </a:moveTo>
                  <a:lnTo>
                    <a:pt x="1213104" y="184404"/>
                  </a:lnTo>
                </a:path>
                <a:path extrusionOk="0" h="184785" w="3034665">
                  <a:moveTo>
                    <a:pt x="1821180" y="0"/>
                  </a:moveTo>
                  <a:lnTo>
                    <a:pt x="1821180" y="184404"/>
                  </a:lnTo>
                </a:path>
                <a:path extrusionOk="0" h="184785" w="3034665">
                  <a:moveTo>
                    <a:pt x="3034284" y="0"/>
                  </a:moveTo>
                  <a:lnTo>
                    <a:pt x="3034284" y="184404"/>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6" name="Google Shape;1126;p30"/>
            <p:cNvSpPr/>
            <p:nvPr/>
          </p:nvSpPr>
          <p:spPr>
            <a:xfrm>
              <a:off x="688086" y="4773929"/>
              <a:ext cx="2426335" cy="603885"/>
            </a:xfrm>
            <a:custGeom>
              <a:rect b="b" l="l" r="r" t="t"/>
              <a:pathLst>
                <a:path extrusionOk="0" h="603885" w="2426335">
                  <a:moveTo>
                    <a:pt x="0" y="603504"/>
                  </a:moveTo>
                  <a:lnTo>
                    <a:pt x="606552" y="438912"/>
                  </a:lnTo>
                  <a:lnTo>
                    <a:pt x="1213104" y="234696"/>
                  </a:lnTo>
                  <a:lnTo>
                    <a:pt x="1819656" y="201168"/>
                  </a:lnTo>
                  <a:lnTo>
                    <a:pt x="2426208" y="0"/>
                  </a:lnTo>
                </a:path>
              </a:pathLst>
            </a:custGeom>
            <a:noFill/>
            <a:ln cap="flat" cmpd="sng" w="28950">
              <a:solidFill>
                <a:srgbClr val="00737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7" name="Google Shape;1127;p30"/>
            <p:cNvSpPr txBox="1"/>
            <p:nvPr/>
          </p:nvSpPr>
          <p:spPr>
            <a:xfrm>
              <a:off x="651256" y="5341797"/>
              <a:ext cx="73151" cy="73151"/>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8" name="Google Shape;1128;p30"/>
            <p:cNvSpPr txBox="1"/>
            <p:nvPr/>
          </p:nvSpPr>
          <p:spPr>
            <a:xfrm>
              <a:off x="1257808" y="5175681"/>
              <a:ext cx="73152" cy="7315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29" name="Google Shape;1129;p30"/>
            <p:cNvSpPr txBox="1"/>
            <p:nvPr/>
          </p:nvSpPr>
          <p:spPr>
            <a:xfrm>
              <a:off x="1865884" y="4972989"/>
              <a:ext cx="73152" cy="73152"/>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30" name="Google Shape;1130;p30"/>
            <p:cNvSpPr txBox="1"/>
            <p:nvPr/>
          </p:nvSpPr>
          <p:spPr>
            <a:xfrm>
              <a:off x="2472436" y="4939461"/>
              <a:ext cx="73152" cy="73152"/>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31" name="Google Shape;1131;p30"/>
            <p:cNvSpPr txBox="1"/>
            <p:nvPr/>
          </p:nvSpPr>
          <p:spPr>
            <a:xfrm>
              <a:off x="3078987" y="4736769"/>
              <a:ext cx="73152" cy="7315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32" name="Google Shape;1132;p30"/>
          <p:cNvSpPr txBox="1"/>
          <p:nvPr/>
        </p:nvSpPr>
        <p:spPr>
          <a:xfrm>
            <a:off x="1727200" y="5688012"/>
            <a:ext cx="147637"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FFFFFF"/>
              </a:buClr>
              <a:buSzPts val="700"/>
              <a:buFont typeface="Arial"/>
              <a:buNone/>
            </a:pPr>
            <a:r>
              <a:rPr b="0" i="0" lang="en-US" sz="700" u="none">
                <a:solidFill>
                  <a:srgbClr val="FFFFFF"/>
                </a:solidFill>
                <a:latin typeface="Arial"/>
                <a:ea typeface="Arial"/>
                <a:cs typeface="Arial"/>
                <a:sym typeface="Arial"/>
              </a:rPr>
              <a:t>6,5</a:t>
            </a:r>
            <a:endParaRPr/>
          </a:p>
        </p:txBody>
      </p:sp>
      <p:sp>
        <p:nvSpPr>
          <p:cNvPr id="1133" name="Google Shape;1133;p30"/>
          <p:cNvSpPr txBox="1"/>
          <p:nvPr/>
        </p:nvSpPr>
        <p:spPr>
          <a:xfrm>
            <a:off x="2378075" y="5641975"/>
            <a:ext cx="147637"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FFFFFF"/>
              </a:buClr>
              <a:buSzPts val="700"/>
              <a:buFont typeface="Arial"/>
              <a:buNone/>
            </a:pPr>
            <a:r>
              <a:rPr b="0" i="0" lang="en-US" sz="700" u="none">
                <a:solidFill>
                  <a:srgbClr val="FFFFFF"/>
                </a:solidFill>
                <a:latin typeface="Arial"/>
                <a:ea typeface="Arial"/>
                <a:cs typeface="Arial"/>
                <a:sym typeface="Arial"/>
              </a:rPr>
              <a:t>7,5</a:t>
            </a:r>
            <a:endParaRPr/>
          </a:p>
        </p:txBody>
      </p:sp>
      <p:sp>
        <p:nvSpPr>
          <p:cNvPr id="1134" name="Google Shape;1134;p30"/>
          <p:cNvSpPr txBox="1"/>
          <p:nvPr/>
        </p:nvSpPr>
        <p:spPr>
          <a:xfrm>
            <a:off x="2970212" y="5654675"/>
            <a:ext cx="147637"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FFFFFF"/>
              </a:buClr>
              <a:buSzPts val="700"/>
              <a:buFont typeface="Arial"/>
              <a:buNone/>
            </a:pPr>
            <a:r>
              <a:rPr b="0" i="0" lang="en-US" sz="700" u="none">
                <a:solidFill>
                  <a:srgbClr val="FFFFFF"/>
                </a:solidFill>
                <a:latin typeface="Arial"/>
                <a:ea typeface="Arial"/>
                <a:cs typeface="Arial"/>
                <a:sym typeface="Arial"/>
              </a:rPr>
              <a:t>9,9</a:t>
            </a:r>
            <a:endParaRPr/>
          </a:p>
        </p:txBody>
      </p:sp>
      <p:sp>
        <p:nvSpPr>
          <p:cNvPr id="1135" name="Google Shape;1135;p30"/>
          <p:cNvSpPr txBox="1"/>
          <p:nvPr/>
        </p:nvSpPr>
        <p:spPr>
          <a:xfrm>
            <a:off x="3552825" y="5654675"/>
            <a:ext cx="196850"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FFFFFF"/>
              </a:buClr>
              <a:buSzPts val="700"/>
              <a:buFont typeface="Arial"/>
              <a:buNone/>
            </a:pPr>
            <a:r>
              <a:rPr b="0" i="0" lang="en-US" sz="700" u="none">
                <a:solidFill>
                  <a:srgbClr val="FFFFFF"/>
                </a:solidFill>
                <a:latin typeface="Arial"/>
                <a:ea typeface="Arial"/>
                <a:cs typeface="Arial"/>
                <a:sym typeface="Arial"/>
              </a:rPr>
              <a:t>15,7</a:t>
            </a:r>
            <a:endParaRPr/>
          </a:p>
        </p:txBody>
      </p:sp>
      <p:sp>
        <p:nvSpPr>
          <p:cNvPr id="1136" name="Google Shape;1136;p30"/>
          <p:cNvSpPr txBox="1"/>
          <p:nvPr/>
        </p:nvSpPr>
        <p:spPr>
          <a:xfrm>
            <a:off x="4159250" y="5654675"/>
            <a:ext cx="196850"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FFFFFF"/>
              </a:buClr>
              <a:buSzPts val="700"/>
              <a:buFont typeface="Arial"/>
              <a:buNone/>
            </a:pPr>
            <a:r>
              <a:rPr b="0" i="0" lang="en-US" sz="700" u="none">
                <a:solidFill>
                  <a:srgbClr val="FFFFFF"/>
                </a:solidFill>
                <a:latin typeface="Arial"/>
                <a:ea typeface="Arial"/>
                <a:cs typeface="Arial"/>
                <a:sym typeface="Arial"/>
              </a:rPr>
              <a:t>21,1</a:t>
            </a:r>
            <a:endParaRPr/>
          </a:p>
        </p:txBody>
      </p:sp>
      <p:sp>
        <p:nvSpPr>
          <p:cNvPr id="1137" name="Google Shape;1137;p30"/>
          <p:cNvSpPr txBox="1"/>
          <p:nvPr/>
        </p:nvSpPr>
        <p:spPr>
          <a:xfrm>
            <a:off x="1785937" y="5526087"/>
            <a:ext cx="147637"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3,0</a:t>
            </a:r>
            <a:endParaRPr/>
          </a:p>
        </p:txBody>
      </p:sp>
      <p:sp>
        <p:nvSpPr>
          <p:cNvPr id="1138" name="Google Shape;1138;p30"/>
          <p:cNvSpPr txBox="1"/>
          <p:nvPr/>
        </p:nvSpPr>
        <p:spPr>
          <a:xfrm>
            <a:off x="2363787" y="5518150"/>
            <a:ext cx="147637"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4,0</a:t>
            </a:r>
            <a:endParaRPr/>
          </a:p>
        </p:txBody>
      </p:sp>
      <p:sp>
        <p:nvSpPr>
          <p:cNvPr id="1139" name="Google Shape;1139;p30"/>
          <p:cNvSpPr txBox="1"/>
          <p:nvPr/>
        </p:nvSpPr>
        <p:spPr>
          <a:xfrm>
            <a:off x="2970212" y="5445125"/>
            <a:ext cx="147637"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4,8</a:t>
            </a:r>
            <a:endParaRPr/>
          </a:p>
        </p:txBody>
      </p:sp>
      <p:sp>
        <p:nvSpPr>
          <p:cNvPr id="1140" name="Google Shape;1140;p30"/>
          <p:cNvSpPr txBox="1"/>
          <p:nvPr/>
        </p:nvSpPr>
        <p:spPr>
          <a:xfrm>
            <a:off x="3576637" y="5330825"/>
            <a:ext cx="147637" cy="119062"/>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2,1</a:t>
            </a:r>
            <a:endParaRPr/>
          </a:p>
        </p:txBody>
      </p:sp>
      <p:sp>
        <p:nvSpPr>
          <p:cNvPr id="1141" name="Google Shape;1141;p30"/>
          <p:cNvSpPr txBox="1"/>
          <p:nvPr/>
        </p:nvSpPr>
        <p:spPr>
          <a:xfrm>
            <a:off x="1717675" y="5419725"/>
            <a:ext cx="147637"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9,5</a:t>
            </a:r>
            <a:endParaRPr/>
          </a:p>
        </p:txBody>
      </p:sp>
      <p:sp>
        <p:nvSpPr>
          <p:cNvPr id="1142" name="Google Shape;1142;p30"/>
          <p:cNvSpPr txBox="1"/>
          <p:nvPr/>
        </p:nvSpPr>
        <p:spPr>
          <a:xfrm>
            <a:off x="2338387" y="5326062"/>
            <a:ext cx="196850"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11,5</a:t>
            </a:r>
            <a:endParaRPr/>
          </a:p>
        </p:txBody>
      </p:sp>
      <p:sp>
        <p:nvSpPr>
          <p:cNvPr id="1143" name="Google Shape;1143;p30"/>
          <p:cNvSpPr txBox="1"/>
          <p:nvPr/>
        </p:nvSpPr>
        <p:spPr>
          <a:xfrm>
            <a:off x="2944812" y="5243512"/>
            <a:ext cx="196850"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14,7</a:t>
            </a:r>
            <a:endParaRPr/>
          </a:p>
        </p:txBody>
      </p:sp>
      <p:sp>
        <p:nvSpPr>
          <p:cNvPr id="1144" name="Google Shape;1144;p30"/>
          <p:cNvSpPr txBox="1"/>
          <p:nvPr/>
        </p:nvSpPr>
        <p:spPr>
          <a:xfrm>
            <a:off x="3552825" y="5162550"/>
            <a:ext cx="196850" cy="120650"/>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17,8</a:t>
            </a:r>
            <a:endParaRPr/>
          </a:p>
        </p:txBody>
      </p:sp>
      <p:sp>
        <p:nvSpPr>
          <p:cNvPr id="1145" name="Google Shape;1145;p30"/>
          <p:cNvSpPr txBox="1"/>
          <p:nvPr/>
        </p:nvSpPr>
        <p:spPr>
          <a:xfrm>
            <a:off x="4159250" y="4973637"/>
            <a:ext cx="196850" cy="331787"/>
          </a:xfrm>
          <a:prstGeom prst="rect">
            <a:avLst/>
          </a:prstGeom>
          <a:noFill/>
          <a:ln>
            <a:noFill/>
          </a:ln>
        </p:spPr>
        <p:txBody>
          <a:bodyPr anchorCtr="0" anchor="t" bIns="0" lIns="0" spcFirstLastPara="1" rIns="0" wrap="square" tIns="59050">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23,3</a:t>
            </a:r>
            <a:endParaRPr b="0" i="0" sz="700" u="none">
              <a:solidFill>
                <a:schemeClr val="dk1"/>
              </a:solidFill>
              <a:latin typeface="Arial"/>
              <a:ea typeface="Arial"/>
              <a:cs typeface="Arial"/>
              <a:sym typeface="Arial"/>
            </a:endParaRPr>
          </a:p>
          <a:p>
            <a:pPr indent="0" lvl="0" marL="12700" marR="0" rtl="0" algn="l">
              <a:lnSpc>
                <a:spcPct val="100000"/>
              </a:lnSpc>
              <a:spcBef>
                <a:spcPts val="30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2,2</a:t>
            </a:r>
            <a:endParaRPr/>
          </a:p>
        </p:txBody>
      </p:sp>
      <p:sp>
        <p:nvSpPr>
          <p:cNvPr id="1146" name="Google Shape;1146;p30"/>
          <p:cNvSpPr txBox="1"/>
          <p:nvPr/>
        </p:nvSpPr>
        <p:spPr>
          <a:xfrm>
            <a:off x="1649412" y="5153025"/>
            <a:ext cx="363537" cy="136525"/>
          </a:xfrm>
          <a:prstGeom prst="rect">
            <a:avLst/>
          </a:prstGeom>
          <a:noFill/>
          <a:ln cap="flat" cmpd="sng" w="9525">
            <a:solidFill>
              <a:srgbClr val="007377"/>
            </a:solidFill>
            <a:prstDash val="solid"/>
            <a:miter lim="800000"/>
            <a:headEnd len="sm" w="sm" type="none"/>
            <a:tailEnd len="sm" w="sm" type="none"/>
          </a:ln>
        </p:spPr>
        <p:txBody>
          <a:bodyPr anchorCtr="0" anchor="t" bIns="0" lIns="0" spcFirstLastPara="1" rIns="0" wrap="square" tIns="13950">
            <a:spAutoFit/>
          </a:bodyPr>
          <a:lstStyle/>
          <a:p>
            <a:pPr indent="0" lvl="0" marL="34925"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11,6%</a:t>
            </a:r>
            <a:endParaRPr/>
          </a:p>
        </p:txBody>
      </p:sp>
      <p:sp>
        <p:nvSpPr>
          <p:cNvPr id="1147" name="Google Shape;1147;p30"/>
          <p:cNvSpPr txBox="1"/>
          <p:nvPr/>
        </p:nvSpPr>
        <p:spPr>
          <a:xfrm>
            <a:off x="2255837" y="4987925"/>
            <a:ext cx="363537" cy="136525"/>
          </a:xfrm>
          <a:prstGeom prst="rect">
            <a:avLst/>
          </a:prstGeom>
          <a:noFill/>
          <a:ln cap="flat" cmpd="sng" w="9525">
            <a:solidFill>
              <a:srgbClr val="007377"/>
            </a:solidFill>
            <a:prstDash val="solid"/>
            <a:miter lim="800000"/>
            <a:headEnd len="sm" w="sm" type="none"/>
            <a:tailEnd len="sm" w="sm" type="none"/>
          </a:ln>
        </p:spPr>
        <p:txBody>
          <a:bodyPr anchorCtr="0" anchor="t" bIns="0" lIns="0" spcFirstLastPara="1" rIns="0" wrap="square" tIns="13325">
            <a:spAutoFit/>
          </a:bodyPr>
          <a:lstStyle/>
          <a:p>
            <a:pPr indent="0" lvl="0" marL="34925"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19,5%</a:t>
            </a:r>
            <a:endParaRPr/>
          </a:p>
        </p:txBody>
      </p:sp>
      <p:sp>
        <p:nvSpPr>
          <p:cNvPr id="1148" name="Google Shape;1148;p30"/>
          <p:cNvSpPr txBox="1"/>
          <p:nvPr/>
        </p:nvSpPr>
        <p:spPr>
          <a:xfrm>
            <a:off x="2862262" y="4783137"/>
            <a:ext cx="363537" cy="138112"/>
          </a:xfrm>
          <a:prstGeom prst="rect">
            <a:avLst/>
          </a:prstGeom>
          <a:noFill/>
          <a:ln cap="flat" cmpd="sng" w="9525">
            <a:solidFill>
              <a:srgbClr val="007377"/>
            </a:solidFill>
            <a:prstDash val="solid"/>
            <a:miter lim="800000"/>
            <a:headEnd len="sm" w="sm" type="none"/>
            <a:tailEnd len="sm" w="sm" type="none"/>
          </a:ln>
        </p:spPr>
        <p:txBody>
          <a:bodyPr anchorCtr="0" anchor="t" bIns="0" lIns="0" spcFirstLastPara="1" rIns="0" wrap="square" tIns="13950">
            <a:spAutoFit/>
          </a:bodyPr>
          <a:lstStyle/>
          <a:p>
            <a:pPr indent="0" lvl="0" marL="34925"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29,2%</a:t>
            </a:r>
            <a:endParaRPr/>
          </a:p>
        </p:txBody>
      </p:sp>
      <p:sp>
        <p:nvSpPr>
          <p:cNvPr id="1149" name="Google Shape;1149;p30"/>
          <p:cNvSpPr txBox="1"/>
          <p:nvPr/>
        </p:nvSpPr>
        <p:spPr>
          <a:xfrm>
            <a:off x="3468687" y="4749800"/>
            <a:ext cx="365125" cy="138112"/>
          </a:xfrm>
          <a:prstGeom prst="rect">
            <a:avLst/>
          </a:prstGeom>
          <a:noFill/>
          <a:ln cap="flat" cmpd="sng" w="9525">
            <a:solidFill>
              <a:srgbClr val="007377"/>
            </a:solidFill>
            <a:prstDash val="solid"/>
            <a:miter lim="800000"/>
            <a:headEnd len="sm" w="sm" type="none"/>
            <a:tailEnd len="sm" w="sm" type="none"/>
          </a:ln>
        </p:spPr>
        <p:txBody>
          <a:bodyPr anchorCtr="0" anchor="t" bIns="0" lIns="0" spcFirstLastPara="1" rIns="0" wrap="square" tIns="13950">
            <a:spAutoFit/>
          </a:bodyPr>
          <a:lstStyle/>
          <a:p>
            <a:pPr indent="0" lvl="0" marL="36512"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30,8%</a:t>
            </a:r>
            <a:endParaRPr/>
          </a:p>
        </p:txBody>
      </p:sp>
      <p:sp>
        <p:nvSpPr>
          <p:cNvPr id="1150" name="Google Shape;1150;p30"/>
          <p:cNvSpPr txBox="1"/>
          <p:nvPr/>
        </p:nvSpPr>
        <p:spPr>
          <a:xfrm>
            <a:off x="3960812" y="4610100"/>
            <a:ext cx="365125" cy="136525"/>
          </a:xfrm>
          <a:prstGeom prst="rect">
            <a:avLst/>
          </a:prstGeom>
          <a:noFill/>
          <a:ln cap="flat" cmpd="sng" w="9525">
            <a:solidFill>
              <a:srgbClr val="007377"/>
            </a:solidFill>
            <a:prstDash val="solid"/>
            <a:miter lim="800000"/>
            <a:headEnd len="sm" w="sm" type="none"/>
            <a:tailEnd len="sm" w="sm" type="none"/>
          </a:ln>
        </p:spPr>
        <p:txBody>
          <a:bodyPr anchorCtr="0" anchor="t" bIns="0" lIns="0" spcFirstLastPara="1" rIns="0" wrap="square" tIns="13325">
            <a:spAutoFit/>
          </a:bodyPr>
          <a:lstStyle/>
          <a:p>
            <a:pPr indent="0" lvl="0" marL="36512"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40,4%</a:t>
            </a:r>
            <a:endParaRPr/>
          </a:p>
        </p:txBody>
      </p:sp>
      <p:sp>
        <p:nvSpPr>
          <p:cNvPr id="1151" name="Google Shape;1151;p30"/>
          <p:cNvSpPr txBox="1"/>
          <p:nvPr/>
        </p:nvSpPr>
        <p:spPr>
          <a:xfrm>
            <a:off x="1371600" y="5748337"/>
            <a:ext cx="82550"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0</a:t>
            </a:r>
            <a:endParaRPr/>
          </a:p>
        </p:txBody>
      </p:sp>
      <p:sp>
        <p:nvSpPr>
          <p:cNvPr id="1152" name="Google Shape;1152;p30"/>
          <p:cNvSpPr txBox="1"/>
          <p:nvPr/>
        </p:nvSpPr>
        <p:spPr>
          <a:xfrm>
            <a:off x="1314450" y="5489575"/>
            <a:ext cx="138112"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10</a:t>
            </a:r>
            <a:endParaRPr/>
          </a:p>
        </p:txBody>
      </p:sp>
      <p:sp>
        <p:nvSpPr>
          <p:cNvPr id="1153" name="Google Shape;1153;p30"/>
          <p:cNvSpPr txBox="1"/>
          <p:nvPr/>
        </p:nvSpPr>
        <p:spPr>
          <a:xfrm>
            <a:off x="1314450" y="5232400"/>
            <a:ext cx="138112"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a:t>
            </a:r>
            <a:endParaRPr/>
          </a:p>
        </p:txBody>
      </p:sp>
      <p:sp>
        <p:nvSpPr>
          <p:cNvPr id="1154" name="Google Shape;1154;p30"/>
          <p:cNvSpPr txBox="1"/>
          <p:nvPr/>
        </p:nvSpPr>
        <p:spPr>
          <a:xfrm>
            <a:off x="1314450" y="4973637"/>
            <a:ext cx="138112"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30</a:t>
            </a:r>
            <a:endParaRPr/>
          </a:p>
        </p:txBody>
      </p:sp>
      <p:sp>
        <p:nvSpPr>
          <p:cNvPr id="1155" name="Google Shape;1155;p30"/>
          <p:cNvSpPr txBox="1"/>
          <p:nvPr/>
        </p:nvSpPr>
        <p:spPr>
          <a:xfrm>
            <a:off x="1314450" y="4716462"/>
            <a:ext cx="138112"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40</a:t>
            </a:r>
            <a:endParaRPr/>
          </a:p>
        </p:txBody>
      </p:sp>
      <p:sp>
        <p:nvSpPr>
          <p:cNvPr id="1156" name="Google Shape;1156;p30"/>
          <p:cNvSpPr txBox="1"/>
          <p:nvPr/>
        </p:nvSpPr>
        <p:spPr>
          <a:xfrm>
            <a:off x="1314450" y="4457700"/>
            <a:ext cx="138112"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50</a:t>
            </a:r>
            <a:endParaRPr/>
          </a:p>
        </p:txBody>
      </p:sp>
      <p:sp>
        <p:nvSpPr>
          <p:cNvPr id="1157" name="Google Shape;1157;p30"/>
          <p:cNvSpPr txBox="1"/>
          <p:nvPr/>
        </p:nvSpPr>
        <p:spPr>
          <a:xfrm>
            <a:off x="1314450" y="4200525"/>
            <a:ext cx="138112"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60</a:t>
            </a:r>
            <a:endParaRPr/>
          </a:p>
        </p:txBody>
      </p:sp>
      <p:sp>
        <p:nvSpPr>
          <p:cNvPr id="1158" name="Google Shape;1158;p30"/>
          <p:cNvSpPr txBox="1"/>
          <p:nvPr/>
        </p:nvSpPr>
        <p:spPr>
          <a:xfrm>
            <a:off x="1647825" y="5873750"/>
            <a:ext cx="365125"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2016 й.</a:t>
            </a:r>
            <a:endParaRPr/>
          </a:p>
        </p:txBody>
      </p:sp>
      <p:sp>
        <p:nvSpPr>
          <p:cNvPr id="1159" name="Google Shape;1159;p30"/>
          <p:cNvSpPr txBox="1"/>
          <p:nvPr/>
        </p:nvSpPr>
        <p:spPr>
          <a:xfrm>
            <a:off x="3467100" y="5873750"/>
            <a:ext cx="365125"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2019 й.</a:t>
            </a:r>
            <a:endParaRPr/>
          </a:p>
        </p:txBody>
      </p:sp>
      <p:sp>
        <p:nvSpPr>
          <p:cNvPr id="1160" name="Google Shape;1160;p30"/>
          <p:cNvSpPr txBox="1"/>
          <p:nvPr/>
        </p:nvSpPr>
        <p:spPr>
          <a:xfrm>
            <a:off x="4059237" y="5873750"/>
            <a:ext cx="365125"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2020 й.</a:t>
            </a:r>
            <a:endParaRPr/>
          </a:p>
        </p:txBody>
      </p:sp>
      <p:sp>
        <p:nvSpPr>
          <p:cNvPr id="1161" name="Google Shape;1161;p30"/>
          <p:cNvSpPr/>
          <p:nvPr/>
        </p:nvSpPr>
        <p:spPr>
          <a:xfrm>
            <a:off x="1946275" y="6153150"/>
            <a:ext cx="244475" cy="50800"/>
          </a:xfrm>
          <a:custGeom>
            <a:rect b="b" l="l" r="r" t="t"/>
            <a:pathLst>
              <a:path extrusionOk="0" h="50800" w="243840">
                <a:moveTo>
                  <a:pt x="243839" y="0"/>
                </a:moveTo>
                <a:lnTo>
                  <a:pt x="0" y="0"/>
                </a:lnTo>
                <a:lnTo>
                  <a:pt x="0" y="50292"/>
                </a:lnTo>
                <a:lnTo>
                  <a:pt x="243839" y="50292"/>
                </a:lnTo>
                <a:lnTo>
                  <a:pt x="243839" y="0"/>
                </a:lnTo>
                <a:close/>
              </a:path>
            </a:pathLst>
          </a:custGeom>
          <a:solidFill>
            <a:srgbClr val="7DD9E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62" name="Google Shape;1162;p30"/>
          <p:cNvSpPr txBox="1"/>
          <p:nvPr/>
        </p:nvSpPr>
        <p:spPr>
          <a:xfrm>
            <a:off x="2203450" y="5873750"/>
            <a:ext cx="1022350" cy="374650"/>
          </a:xfrm>
          <a:prstGeom prst="rect">
            <a:avLst/>
          </a:prstGeom>
          <a:noFill/>
          <a:ln>
            <a:noFill/>
          </a:ln>
        </p:spPr>
        <p:txBody>
          <a:bodyPr anchorCtr="0" anchor="t" bIns="0" lIns="0" spcFirstLastPara="1" rIns="0" wrap="square" tIns="12700">
            <a:spAutoFit/>
          </a:bodyPr>
          <a:lstStyle/>
          <a:p>
            <a:pPr indent="0" lvl="0" marL="635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2017 й.	2018 й.</a:t>
            </a:r>
            <a:endParaRPr b="0" i="0" sz="800" u="none">
              <a:solidFill>
                <a:schemeClr val="dk1"/>
              </a:solidFill>
              <a:latin typeface="Arial"/>
              <a:ea typeface="Arial"/>
              <a:cs typeface="Arial"/>
              <a:sym typeface="Arial"/>
            </a:endParaRPr>
          </a:p>
          <a:p>
            <a:pPr indent="0" lvl="0" marL="63500" marR="0" rtl="0" algn="l">
              <a:lnSpc>
                <a:spcPct val="100000"/>
              </a:lnSpc>
              <a:spcBef>
                <a:spcPts val="0"/>
              </a:spcBef>
              <a:spcAft>
                <a:spcPts val="0"/>
              </a:spcAft>
              <a:buClr>
                <a:schemeClr val="dk1"/>
              </a:buClr>
              <a:buSzPts val="700"/>
              <a:buFont typeface="Century Gothic"/>
              <a:buNone/>
            </a:pPr>
            <a:r>
              <a:t/>
            </a:r>
            <a:endParaRPr b="0" i="0" sz="700" u="none">
              <a:solidFill>
                <a:schemeClr val="dk1"/>
              </a:solidFill>
              <a:latin typeface="Arial"/>
              <a:ea typeface="Arial"/>
              <a:cs typeface="Arial"/>
              <a:sym typeface="Arial"/>
            </a:endParaRPr>
          </a:p>
          <a:p>
            <a:pPr indent="0" lvl="0" marL="635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Давлат ички қарзи</a:t>
            </a:r>
            <a:endParaRPr/>
          </a:p>
        </p:txBody>
      </p:sp>
      <p:sp>
        <p:nvSpPr>
          <p:cNvPr id="1163" name="Google Shape;1163;p30"/>
          <p:cNvSpPr/>
          <p:nvPr/>
        </p:nvSpPr>
        <p:spPr>
          <a:xfrm>
            <a:off x="1946275" y="6286500"/>
            <a:ext cx="244475" cy="50800"/>
          </a:xfrm>
          <a:custGeom>
            <a:rect b="b" l="l" r="r" t="t"/>
            <a:pathLst>
              <a:path extrusionOk="0" h="50800" w="243840">
                <a:moveTo>
                  <a:pt x="243839" y="0"/>
                </a:moveTo>
                <a:lnTo>
                  <a:pt x="0" y="0"/>
                </a:lnTo>
                <a:lnTo>
                  <a:pt x="0" y="50292"/>
                </a:lnTo>
                <a:lnTo>
                  <a:pt x="243839" y="50292"/>
                </a:lnTo>
                <a:lnTo>
                  <a:pt x="243839"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164" name="Google Shape;1164;p30"/>
          <p:cNvGrpSpPr/>
          <p:nvPr/>
        </p:nvGrpSpPr>
        <p:grpSpPr>
          <a:xfrm>
            <a:off x="1946275" y="6419586"/>
            <a:ext cx="244475" cy="49989"/>
            <a:chOff x="803909" y="6419087"/>
            <a:chExt cx="243840" cy="50800"/>
          </a:xfrm>
        </p:grpSpPr>
        <p:sp>
          <p:nvSpPr>
            <p:cNvPr id="1165" name="Google Shape;1165;p30"/>
            <p:cNvSpPr/>
            <p:nvPr/>
          </p:nvSpPr>
          <p:spPr>
            <a:xfrm>
              <a:off x="803909" y="6445757"/>
              <a:ext cx="243840" cy="0"/>
            </a:xfrm>
            <a:custGeom>
              <a:rect b="b" l="l" r="r" t="t"/>
              <a:pathLst>
                <a:path extrusionOk="0" h="120000" w="243840">
                  <a:moveTo>
                    <a:pt x="0" y="0"/>
                  </a:moveTo>
                  <a:lnTo>
                    <a:pt x="243840" y="0"/>
                  </a:lnTo>
                </a:path>
              </a:pathLst>
            </a:custGeom>
            <a:noFill/>
            <a:ln cap="flat" cmpd="sng" w="28950">
              <a:solidFill>
                <a:srgbClr val="00737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66" name="Google Shape;1166;p30"/>
            <p:cNvSpPr/>
            <p:nvPr/>
          </p:nvSpPr>
          <p:spPr>
            <a:xfrm>
              <a:off x="899159" y="6419087"/>
              <a:ext cx="50800" cy="50800"/>
            </a:xfrm>
            <a:custGeom>
              <a:rect b="b" l="l" r="r" t="t"/>
              <a:pathLst>
                <a:path extrusionOk="0" h="50800" w="50800">
                  <a:moveTo>
                    <a:pt x="25145" y="0"/>
                  </a:moveTo>
                  <a:lnTo>
                    <a:pt x="15355" y="1975"/>
                  </a:lnTo>
                  <a:lnTo>
                    <a:pt x="7362" y="7362"/>
                  </a:lnTo>
                  <a:lnTo>
                    <a:pt x="1975" y="15355"/>
                  </a:lnTo>
                  <a:lnTo>
                    <a:pt x="0" y="25146"/>
                  </a:lnTo>
                  <a:lnTo>
                    <a:pt x="1975" y="34936"/>
                  </a:lnTo>
                  <a:lnTo>
                    <a:pt x="7362" y="42929"/>
                  </a:lnTo>
                  <a:lnTo>
                    <a:pt x="15355" y="48316"/>
                  </a:lnTo>
                  <a:lnTo>
                    <a:pt x="25145" y="50292"/>
                  </a:lnTo>
                  <a:lnTo>
                    <a:pt x="34936" y="48316"/>
                  </a:lnTo>
                  <a:lnTo>
                    <a:pt x="42929" y="42929"/>
                  </a:lnTo>
                  <a:lnTo>
                    <a:pt x="48316" y="34936"/>
                  </a:lnTo>
                  <a:lnTo>
                    <a:pt x="50291" y="25146"/>
                  </a:lnTo>
                  <a:lnTo>
                    <a:pt x="48316" y="15355"/>
                  </a:lnTo>
                  <a:lnTo>
                    <a:pt x="42929" y="7362"/>
                  </a:lnTo>
                  <a:lnTo>
                    <a:pt x="34936" y="1975"/>
                  </a:lnTo>
                  <a:lnTo>
                    <a:pt x="25145"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67" name="Google Shape;1167;p30"/>
            <p:cNvSpPr/>
            <p:nvPr/>
          </p:nvSpPr>
          <p:spPr>
            <a:xfrm>
              <a:off x="899159" y="6419087"/>
              <a:ext cx="50800" cy="50800"/>
            </a:xfrm>
            <a:custGeom>
              <a:rect b="b" l="l" r="r" t="t"/>
              <a:pathLst>
                <a:path extrusionOk="0" h="50800" w="50800">
                  <a:moveTo>
                    <a:pt x="50291" y="25146"/>
                  </a:moveTo>
                  <a:lnTo>
                    <a:pt x="48316" y="34936"/>
                  </a:lnTo>
                  <a:lnTo>
                    <a:pt x="42929" y="42929"/>
                  </a:lnTo>
                  <a:lnTo>
                    <a:pt x="34936" y="48316"/>
                  </a:lnTo>
                  <a:lnTo>
                    <a:pt x="25145" y="50292"/>
                  </a:lnTo>
                  <a:lnTo>
                    <a:pt x="15355" y="48316"/>
                  </a:lnTo>
                  <a:lnTo>
                    <a:pt x="7362" y="42929"/>
                  </a:lnTo>
                  <a:lnTo>
                    <a:pt x="1975" y="34936"/>
                  </a:lnTo>
                  <a:lnTo>
                    <a:pt x="0" y="25146"/>
                  </a:lnTo>
                  <a:lnTo>
                    <a:pt x="1975" y="15355"/>
                  </a:lnTo>
                  <a:lnTo>
                    <a:pt x="7362" y="7362"/>
                  </a:lnTo>
                  <a:lnTo>
                    <a:pt x="15355" y="1975"/>
                  </a:lnTo>
                  <a:lnTo>
                    <a:pt x="25145" y="0"/>
                  </a:lnTo>
                  <a:lnTo>
                    <a:pt x="34936" y="1975"/>
                  </a:lnTo>
                  <a:lnTo>
                    <a:pt x="42929" y="7362"/>
                  </a:lnTo>
                  <a:lnTo>
                    <a:pt x="48316" y="15355"/>
                  </a:lnTo>
                  <a:lnTo>
                    <a:pt x="50291" y="25146"/>
                  </a:lnTo>
                  <a:close/>
                </a:path>
              </a:pathLst>
            </a:custGeom>
            <a:noFill/>
            <a:ln cap="flat" cmpd="sng" w="9525">
              <a:solidFill>
                <a:srgbClr val="007377"/>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68" name="Google Shape;1168;p30"/>
          <p:cNvSpPr txBox="1"/>
          <p:nvPr/>
        </p:nvSpPr>
        <p:spPr>
          <a:xfrm>
            <a:off x="1341437" y="6267450"/>
            <a:ext cx="6342062" cy="563562"/>
          </a:xfrm>
          <a:prstGeom prst="rect">
            <a:avLst/>
          </a:prstGeom>
          <a:noFill/>
          <a:ln>
            <a:noFill/>
          </a:ln>
        </p:spPr>
        <p:txBody>
          <a:bodyPr anchorCtr="0" anchor="t" bIns="0" lIns="0" spcFirstLastPara="1" rIns="0" wrap="square" tIns="24125">
            <a:spAutoFit/>
          </a:bodyPr>
          <a:lstStyle/>
          <a:p>
            <a:pPr indent="0" lvl="0" marL="957262"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Давлат ташқи қарзи</a:t>
            </a:r>
            <a:endParaRPr b="0" i="0" sz="800" u="none">
              <a:solidFill>
                <a:schemeClr val="dk1"/>
              </a:solidFill>
              <a:latin typeface="Arial"/>
              <a:ea typeface="Arial"/>
              <a:cs typeface="Arial"/>
              <a:sym typeface="Arial"/>
            </a:endParaRPr>
          </a:p>
          <a:p>
            <a:pPr indent="0" lvl="0" marL="957262" marR="0" rtl="0" algn="l">
              <a:lnSpc>
                <a:spcPct val="100000"/>
              </a:lnSpc>
              <a:spcBef>
                <a:spcPts val="1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Давлат қарзи ЯИМга нисбатан, фоизда</a:t>
            </a:r>
            <a:endParaRPr b="0" i="0" sz="800" u="none">
              <a:solidFill>
                <a:schemeClr val="dk1"/>
              </a:solidFill>
              <a:latin typeface="Arial"/>
              <a:ea typeface="Arial"/>
              <a:cs typeface="Arial"/>
              <a:sym typeface="Arial"/>
            </a:endParaRPr>
          </a:p>
          <a:p>
            <a:pPr indent="0" lvl="0" marL="957262" marR="0" rtl="0" algn="l">
              <a:lnSpc>
                <a:spcPct val="100000"/>
              </a:lnSpc>
              <a:spcBef>
                <a:spcPts val="400"/>
              </a:spcBef>
              <a:spcAft>
                <a:spcPts val="0"/>
              </a:spcAft>
              <a:buClr>
                <a:schemeClr val="dk1"/>
              </a:buClr>
              <a:buSzPts val="1400"/>
              <a:buFont typeface="Arial"/>
              <a:buNone/>
            </a:pPr>
            <a:r>
              <a:rPr b="0" i="0" lang="en-US" sz="1400" u="none">
                <a:solidFill>
                  <a:schemeClr val="dk1"/>
                </a:solidFill>
                <a:latin typeface="Arial"/>
                <a:ea typeface="Arial"/>
                <a:cs typeface="Arial"/>
                <a:sym typeface="Arial"/>
              </a:rPr>
              <a:t>Манба: Молия вазирлиги  </a:t>
            </a:r>
            <a:r>
              <a:rPr b="0" baseline="-25000" i="0" lang="en-US" sz="1400" u="none">
                <a:solidFill>
                  <a:schemeClr val="dk1"/>
                </a:solidFill>
                <a:latin typeface="Arial"/>
                <a:ea typeface="Arial"/>
                <a:cs typeface="Arial"/>
                <a:sym typeface="Arial"/>
              </a:rPr>
              <a:t>1</a:t>
            </a:r>
            <a:r>
              <a:rPr b="0" i="0" lang="en-US" sz="1400" u="none">
                <a:solidFill>
                  <a:schemeClr val="dk1"/>
                </a:solidFill>
                <a:latin typeface="Arial"/>
                <a:ea typeface="Arial"/>
                <a:cs typeface="Arial"/>
                <a:sym typeface="Arial"/>
              </a:rPr>
              <a:t>, [*] Дастлабки ҳисоб-китоблар</a:t>
            </a:r>
            <a:endParaRPr/>
          </a:p>
        </p:txBody>
      </p:sp>
      <p:sp>
        <p:nvSpPr>
          <p:cNvPr id="1169" name="Google Shape;1169;p30"/>
          <p:cNvSpPr txBox="1"/>
          <p:nvPr/>
        </p:nvSpPr>
        <p:spPr>
          <a:xfrm>
            <a:off x="2005012" y="4033837"/>
            <a:ext cx="1781175"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FF0000"/>
              </a:buClr>
              <a:buSzPts val="800"/>
              <a:buFont typeface="Arial"/>
              <a:buNone/>
            </a:pPr>
            <a:r>
              <a:rPr b="0" i="0" lang="en-US" sz="800" u="none">
                <a:solidFill>
                  <a:srgbClr val="FF0000"/>
                </a:solidFill>
                <a:latin typeface="Arial"/>
                <a:ea typeface="Arial"/>
                <a:cs typeface="Arial"/>
                <a:sym typeface="Arial"/>
              </a:rPr>
              <a:t>Давлат қарзининг хавфсиз даражаси</a:t>
            </a:r>
            <a:endParaRPr/>
          </a:p>
        </p:txBody>
      </p:sp>
      <p:sp>
        <p:nvSpPr>
          <p:cNvPr id="1170" name="Google Shape;1170;p30"/>
          <p:cNvSpPr/>
          <p:nvPr/>
        </p:nvSpPr>
        <p:spPr>
          <a:xfrm>
            <a:off x="1670050" y="4289425"/>
            <a:ext cx="2668587" cy="12700"/>
          </a:xfrm>
          <a:custGeom>
            <a:rect b="b" l="l" r="r" t="t"/>
            <a:pathLst>
              <a:path extrusionOk="0" h="12700" w="2668270">
                <a:moveTo>
                  <a:pt x="0" y="0"/>
                </a:moveTo>
                <a:lnTo>
                  <a:pt x="2667939" y="12623"/>
                </a:lnTo>
              </a:path>
            </a:pathLst>
          </a:custGeom>
          <a:noFill/>
          <a:ln cap="flat" cmpd="sng" w="24375">
            <a:solidFill>
              <a:srgbClr val="FF000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171" name="Google Shape;1171;p30"/>
          <p:cNvGrpSpPr/>
          <p:nvPr/>
        </p:nvGrpSpPr>
        <p:grpSpPr>
          <a:xfrm>
            <a:off x="7812464" y="4450145"/>
            <a:ext cx="1383585" cy="1385248"/>
            <a:chOff x="6669455" y="4450029"/>
            <a:chExt cx="1384211" cy="1384935"/>
          </a:xfrm>
        </p:grpSpPr>
        <p:sp>
          <p:nvSpPr>
            <p:cNvPr id="1172" name="Google Shape;1172;p30"/>
            <p:cNvSpPr/>
            <p:nvPr/>
          </p:nvSpPr>
          <p:spPr>
            <a:xfrm>
              <a:off x="6703021" y="4450029"/>
              <a:ext cx="1350645" cy="1384935"/>
            </a:xfrm>
            <a:custGeom>
              <a:rect b="b" l="l" r="r" t="t"/>
              <a:pathLst>
                <a:path extrusionOk="0" h="1384935" w="1350645">
                  <a:moveTo>
                    <a:pt x="658291" y="0"/>
                  </a:moveTo>
                  <a:lnTo>
                    <a:pt x="658291" y="242265"/>
                  </a:lnTo>
                  <a:lnTo>
                    <a:pt x="706504" y="244841"/>
                  </a:lnTo>
                  <a:lnTo>
                    <a:pt x="753480" y="252419"/>
                  </a:lnTo>
                  <a:lnTo>
                    <a:pt x="798905" y="264771"/>
                  </a:lnTo>
                  <a:lnTo>
                    <a:pt x="842465" y="281668"/>
                  </a:lnTo>
                  <a:lnTo>
                    <a:pt x="883847" y="302882"/>
                  </a:lnTo>
                  <a:lnTo>
                    <a:pt x="922737" y="328187"/>
                  </a:lnTo>
                  <a:lnTo>
                    <a:pt x="958822" y="357353"/>
                  </a:lnTo>
                  <a:lnTo>
                    <a:pt x="991787" y="390153"/>
                  </a:lnTo>
                  <a:lnTo>
                    <a:pt x="1021319" y="426359"/>
                  </a:lnTo>
                  <a:lnTo>
                    <a:pt x="1047104" y="465744"/>
                  </a:lnTo>
                  <a:lnTo>
                    <a:pt x="1068829" y="508078"/>
                  </a:lnTo>
                  <a:lnTo>
                    <a:pt x="1086180" y="553135"/>
                  </a:lnTo>
                  <a:lnTo>
                    <a:pt x="1098818" y="600575"/>
                  </a:lnTo>
                  <a:lnTo>
                    <a:pt x="1106136" y="648136"/>
                  </a:lnTo>
                  <a:lnTo>
                    <a:pt x="1108310" y="695471"/>
                  </a:lnTo>
                  <a:lnTo>
                    <a:pt x="1105517" y="742235"/>
                  </a:lnTo>
                  <a:lnTo>
                    <a:pt x="1097932" y="788082"/>
                  </a:lnTo>
                  <a:lnTo>
                    <a:pt x="1085732" y="832667"/>
                  </a:lnTo>
                  <a:lnTo>
                    <a:pt x="1069093" y="875643"/>
                  </a:lnTo>
                  <a:lnTo>
                    <a:pt x="1048191" y="916664"/>
                  </a:lnTo>
                  <a:lnTo>
                    <a:pt x="1023202" y="955386"/>
                  </a:lnTo>
                  <a:lnTo>
                    <a:pt x="994303" y="991462"/>
                  </a:lnTo>
                  <a:lnTo>
                    <a:pt x="961670" y="1024546"/>
                  </a:lnTo>
                  <a:lnTo>
                    <a:pt x="925479" y="1054293"/>
                  </a:lnTo>
                  <a:lnTo>
                    <a:pt x="885905" y="1080357"/>
                  </a:lnTo>
                  <a:lnTo>
                    <a:pt x="843127" y="1102391"/>
                  </a:lnTo>
                  <a:lnTo>
                    <a:pt x="797318" y="1120051"/>
                  </a:lnTo>
                  <a:lnTo>
                    <a:pt x="749881" y="1132689"/>
                  </a:lnTo>
                  <a:lnTo>
                    <a:pt x="702322" y="1140007"/>
                  </a:lnTo>
                  <a:lnTo>
                    <a:pt x="654988" y="1142181"/>
                  </a:lnTo>
                  <a:lnTo>
                    <a:pt x="608224" y="1139388"/>
                  </a:lnTo>
                  <a:lnTo>
                    <a:pt x="562377" y="1131803"/>
                  </a:lnTo>
                  <a:lnTo>
                    <a:pt x="517792" y="1119604"/>
                  </a:lnTo>
                  <a:lnTo>
                    <a:pt x="474816" y="1102965"/>
                  </a:lnTo>
                  <a:lnTo>
                    <a:pt x="433793" y="1082064"/>
                  </a:lnTo>
                  <a:lnTo>
                    <a:pt x="395071" y="1057076"/>
                  </a:lnTo>
                  <a:lnTo>
                    <a:pt x="358994" y="1028178"/>
                  </a:lnTo>
                  <a:lnTo>
                    <a:pt x="325909" y="995546"/>
                  </a:lnTo>
                  <a:lnTo>
                    <a:pt x="296162" y="959356"/>
                  </a:lnTo>
                  <a:lnTo>
                    <a:pt x="270097" y="919785"/>
                  </a:lnTo>
                  <a:lnTo>
                    <a:pt x="248063" y="877008"/>
                  </a:lnTo>
                  <a:lnTo>
                    <a:pt x="230403" y="831202"/>
                  </a:lnTo>
                  <a:lnTo>
                    <a:pt x="0" y="906056"/>
                  </a:lnTo>
                  <a:lnTo>
                    <a:pt x="17022" y="952717"/>
                  </a:lnTo>
                  <a:lnTo>
                    <a:pt x="37107" y="997570"/>
                  </a:lnTo>
                  <a:lnTo>
                    <a:pt x="60112" y="1040509"/>
                  </a:lnTo>
                  <a:lnTo>
                    <a:pt x="85893" y="1081430"/>
                  </a:lnTo>
                  <a:lnTo>
                    <a:pt x="114308" y="1120231"/>
                  </a:lnTo>
                  <a:lnTo>
                    <a:pt x="145214" y="1156806"/>
                  </a:lnTo>
                  <a:lnTo>
                    <a:pt x="178468" y="1191053"/>
                  </a:lnTo>
                  <a:lnTo>
                    <a:pt x="213926" y="1222866"/>
                  </a:lnTo>
                  <a:lnTo>
                    <a:pt x="251445" y="1252143"/>
                  </a:lnTo>
                  <a:lnTo>
                    <a:pt x="290883" y="1278780"/>
                  </a:lnTo>
                  <a:lnTo>
                    <a:pt x="332097" y="1302671"/>
                  </a:lnTo>
                  <a:lnTo>
                    <a:pt x="374943" y="1323714"/>
                  </a:lnTo>
                  <a:lnTo>
                    <a:pt x="419279" y="1341805"/>
                  </a:lnTo>
                  <a:lnTo>
                    <a:pt x="464960" y="1356840"/>
                  </a:lnTo>
                  <a:lnTo>
                    <a:pt x="511846" y="1368714"/>
                  </a:lnTo>
                  <a:lnTo>
                    <a:pt x="559791" y="1377325"/>
                  </a:lnTo>
                  <a:lnTo>
                    <a:pt x="608654" y="1382567"/>
                  </a:lnTo>
                  <a:lnTo>
                    <a:pt x="658291" y="1384338"/>
                  </a:lnTo>
                  <a:lnTo>
                    <a:pt x="705681" y="1382741"/>
                  </a:lnTo>
                  <a:lnTo>
                    <a:pt x="752213" y="1378019"/>
                  </a:lnTo>
                  <a:lnTo>
                    <a:pt x="797786" y="1370275"/>
                  </a:lnTo>
                  <a:lnTo>
                    <a:pt x="842295" y="1359613"/>
                  </a:lnTo>
                  <a:lnTo>
                    <a:pt x="885638" y="1346135"/>
                  </a:lnTo>
                  <a:lnTo>
                    <a:pt x="927712" y="1329944"/>
                  </a:lnTo>
                  <a:lnTo>
                    <a:pt x="968413" y="1311143"/>
                  </a:lnTo>
                  <a:lnTo>
                    <a:pt x="1007639" y="1289836"/>
                  </a:lnTo>
                  <a:lnTo>
                    <a:pt x="1045286" y="1266126"/>
                  </a:lnTo>
                  <a:lnTo>
                    <a:pt x="1081251" y="1240116"/>
                  </a:lnTo>
                  <a:lnTo>
                    <a:pt x="1115431" y="1211908"/>
                  </a:lnTo>
                  <a:lnTo>
                    <a:pt x="1147724" y="1181606"/>
                  </a:lnTo>
                  <a:lnTo>
                    <a:pt x="1178025" y="1149313"/>
                  </a:lnTo>
                  <a:lnTo>
                    <a:pt x="1206233" y="1115132"/>
                  </a:lnTo>
                  <a:lnTo>
                    <a:pt x="1232243" y="1079166"/>
                  </a:lnTo>
                  <a:lnTo>
                    <a:pt x="1255953" y="1041519"/>
                  </a:lnTo>
                  <a:lnTo>
                    <a:pt x="1277260" y="1002292"/>
                  </a:lnTo>
                  <a:lnTo>
                    <a:pt x="1296060" y="961590"/>
                  </a:lnTo>
                  <a:lnTo>
                    <a:pt x="1312251" y="919516"/>
                  </a:lnTo>
                  <a:lnTo>
                    <a:pt x="1325729" y="876172"/>
                  </a:lnTo>
                  <a:lnTo>
                    <a:pt x="1336392" y="831661"/>
                  </a:lnTo>
                  <a:lnTo>
                    <a:pt x="1344135" y="786087"/>
                  </a:lnTo>
                  <a:lnTo>
                    <a:pt x="1348857" y="739553"/>
                  </a:lnTo>
                  <a:lnTo>
                    <a:pt x="1350454" y="692162"/>
                  </a:lnTo>
                  <a:lnTo>
                    <a:pt x="1348857" y="644773"/>
                  </a:lnTo>
                  <a:lnTo>
                    <a:pt x="1344135" y="598240"/>
                  </a:lnTo>
                  <a:lnTo>
                    <a:pt x="1336392" y="552668"/>
                  </a:lnTo>
                  <a:lnTo>
                    <a:pt x="1325729" y="508158"/>
                  </a:lnTo>
                  <a:lnTo>
                    <a:pt x="1312251" y="464815"/>
                  </a:lnTo>
                  <a:lnTo>
                    <a:pt x="1296060" y="422742"/>
                  </a:lnTo>
                  <a:lnTo>
                    <a:pt x="1277260" y="382040"/>
                  </a:lnTo>
                  <a:lnTo>
                    <a:pt x="1255953" y="342815"/>
                  </a:lnTo>
                  <a:lnTo>
                    <a:pt x="1232243" y="305168"/>
                  </a:lnTo>
                  <a:lnTo>
                    <a:pt x="1206233" y="269203"/>
                  </a:lnTo>
                  <a:lnTo>
                    <a:pt x="1178025" y="235022"/>
                  </a:lnTo>
                  <a:lnTo>
                    <a:pt x="1147724" y="202730"/>
                  </a:lnTo>
                  <a:lnTo>
                    <a:pt x="1115431" y="172428"/>
                  </a:lnTo>
                  <a:lnTo>
                    <a:pt x="1081251" y="144221"/>
                  </a:lnTo>
                  <a:lnTo>
                    <a:pt x="1045286" y="118210"/>
                  </a:lnTo>
                  <a:lnTo>
                    <a:pt x="1007639" y="94500"/>
                  </a:lnTo>
                  <a:lnTo>
                    <a:pt x="968413" y="73193"/>
                  </a:lnTo>
                  <a:lnTo>
                    <a:pt x="927712" y="54393"/>
                  </a:lnTo>
                  <a:lnTo>
                    <a:pt x="885638" y="38202"/>
                  </a:lnTo>
                  <a:lnTo>
                    <a:pt x="842295" y="24724"/>
                  </a:lnTo>
                  <a:lnTo>
                    <a:pt x="797786" y="14062"/>
                  </a:lnTo>
                  <a:lnTo>
                    <a:pt x="752213" y="6318"/>
                  </a:lnTo>
                  <a:lnTo>
                    <a:pt x="705681" y="1596"/>
                  </a:lnTo>
                  <a:lnTo>
                    <a:pt x="658291"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3" name="Google Shape;1173;p30"/>
            <p:cNvSpPr/>
            <p:nvPr/>
          </p:nvSpPr>
          <p:spPr>
            <a:xfrm>
              <a:off x="6703021" y="4450029"/>
              <a:ext cx="1350645" cy="1384935"/>
            </a:xfrm>
            <a:custGeom>
              <a:rect b="b" l="l" r="r" t="t"/>
              <a:pathLst>
                <a:path extrusionOk="0" h="1384935" w="1350645">
                  <a:moveTo>
                    <a:pt x="658291" y="0"/>
                  </a:moveTo>
                  <a:lnTo>
                    <a:pt x="705681" y="1596"/>
                  </a:lnTo>
                  <a:lnTo>
                    <a:pt x="752213" y="6318"/>
                  </a:lnTo>
                  <a:lnTo>
                    <a:pt x="797786" y="14062"/>
                  </a:lnTo>
                  <a:lnTo>
                    <a:pt x="842295" y="24724"/>
                  </a:lnTo>
                  <a:lnTo>
                    <a:pt x="885638" y="38202"/>
                  </a:lnTo>
                  <a:lnTo>
                    <a:pt x="927712" y="54393"/>
                  </a:lnTo>
                  <a:lnTo>
                    <a:pt x="968413" y="73193"/>
                  </a:lnTo>
                  <a:lnTo>
                    <a:pt x="1007639" y="94500"/>
                  </a:lnTo>
                  <a:lnTo>
                    <a:pt x="1045286" y="118210"/>
                  </a:lnTo>
                  <a:lnTo>
                    <a:pt x="1081251" y="144221"/>
                  </a:lnTo>
                  <a:lnTo>
                    <a:pt x="1115431" y="172428"/>
                  </a:lnTo>
                  <a:lnTo>
                    <a:pt x="1147724" y="202730"/>
                  </a:lnTo>
                  <a:lnTo>
                    <a:pt x="1178025" y="235022"/>
                  </a:lnTo>
                  <a:lnTo>
                    <a:pt x="1206233" y="269203"/>
                  </a:lnTo>
                  <a:lnTo>
                    <a:pt x="1232243" y="305168"/>
                  </a:lnTo>
                  <a:lnTo>
                    <a:pt x="1255953" y="342815"/>
                  </a:lnTo>
                  <a:lnTo>
                    <a:pt x="1277260" y="382040"/>
                  </a:lnTo>
                  <a:lnTo>
                    <a:pt x="1296060" y="422742"/>
                  </a:lnTo>
                  <a:lnTo>
                    <a:pt x="1312251" y="464815"/>
                  </a:lnTo>
                  <a:lnTo>
                    <a:pt x="1325729" y="508158"/>
                  </a:lnTo>
                  <a:lnTo>
                    <a:pt x="1336392" y="552668"/>
                  </a:lnTo>
                  <a:lnTo>
                    <a:pt x="1344135" y="598240"/>
                  </a:lnTo>
                  <a:lnTo>
                    <a:pt x="1348857" y="644773"/>
                  </a:lnTo>
                  <a:lnTo>
                    <a:pt x="1350454" y="692162"/>
                  </a:lnTo>
                  <a:lnTo>
                    <a:pt x="1348857" y="739553"/>
                  </a:lnTo>
                  <a:lnTo>
                    <a:pt x="1344135" y="786087"/>
                  </a:lnTo>
                  <a:lnTo>
                    <a:pt x="1336392" y="831661"/>
                  </a:lnTo>
                  <a:lnTo>
                    <a:pt x="1325729" y="876172"/>
                  </a:lnTo>
                  <a:lnTo>
                    <a:pt x="1312251" y="919516"/>
                  </a:lnTo>
                  <a:lnTo>
                    <a:pt x="1296060" y="961590"/>
                  </a:lnTo>
                  <a:lnTo>
                    <a:pt x="1277260" y="1002292"/>
                  </a:lnTo>
                  <a:lnTo>
                    <a:pt x="1255953" y="1041519"/>
                  </a:lnTo>
                  <a:lnTo>
                    <a:pt x="1232243" y="1079166"/>
                  </a:lnTo>
                  <a:lnTo>
                    <a:pt x="1206233" y="1115132"/>
                  </a:lnTo>
                  <a:lnTo>
                    <a:pt x="1178025" y="1149313"/>
                  </a:lnTo>
                  <a:lnTo>
                    <a:pt x="1147724" y="1181606"/>
                  </a:lnTo>
                  <a:lnTo>
                    <a:pt x="1115431" y="1211908"/>
                  </a:lnTo>
                  <a:lnTo>
                    <a:pt x="1081251" y="1240116"/>
                  </a:lnTo>
                  <a:lnTo>
                    <a:pt x="1045286" y="1266126"/>
                  </a:lnTo>
                  <a:lnTo>
                    <a:pt x="1007639" y="1289836"/>
                  </a:lnTo>
                  <a:lnTo>
                    <a:pt x="968413" y="1311143"/>
                  </a:lnTo>
                  <a:lnTo>
                    <a:pt x="927712" y="1329944"/>
                  </a:lnTo>
                  <a:lnTo>
                    <a:pt x="885638" y="1346135"/>
                  </a:lnTo>
                  <a:lnTo>
                    <a:pt x="842295" y="1359613"/>
                  </a:lnTo>
                  <a:lnTo>
                    <a:pt x="797786" y="1370275"/>
                  </a:lnTo>
                  <a:lnTo>
                    <a:pt x="752213" y="1378019"/>
                  </a:lnTo>
                  <a:lnTo>
                    <a:pt x="705681" y="1382741"/>
                  </a:lnTo>
                  <a:lnTo>
                    <a:pt x="658291" y="1384338"/>
                  </a:lnTo>
                  <a:lnTo>
                    <a:pt x="608654" y="1382567"/>
                  </a:lnTo>
                  <a:lnTo>
                    <a:pt x="559791" y="1377325"/>
                  </a:lnTo>
                  <a:lnTo>
                    <a:pt x="511846" y="1368714"/>
                  </a:lnTo>
                  <a:lnTo>
                    <a:pt x="464960" y="1356840"/>
                  </a:lnTo>
                  <a:lnTo>
                    <a:pt x="419279" y="1341805"/>
                  </a:lnTo>
                  <a:lnTo>
                    <a:pt x="374943" y="1323714"/>
                  </a:lnTo>
                  <a:lnTo>
                    <a:pt x="332097" y="1302671"/>
                  </a:lnTo>
                  <a:lnTo>
                    <a:pt x="290883" y="1278780"/>
                  </a:lnTo>
                  <a:lnTo>
                    <a:pt x="251445" y="1252143"/>
                  </a:lnTo>
                  <a:lnTo>
                    <a:pt x="213926" y="1222866"/>
                  </a:lnTo>
                  <a:lnTo>
                    <a:pt x="178468" y="1191053"/>
                  </a:lnTo>
                  <a:lnTo>
                    <a:pt x="145214" y="1156806"/>
                  </a:lnTo>
                  <a:lnTo>
                    <a:pt x="114308" y="1120231"/>
                  </a:lnTo>
                  <a:lnTo>
                    <a:pt x="85893" y="1081430"/>
                  </a:lnTo>
                  <a:lnTo>
                    <a:pt x="60112" y="1040509"/>
                  </a:lnTo>
                  <a:lnTo>
                    <a:pt x="37107" y="997570"/>
                  </a:lnTo>
                  <a:lnTo>
                    <a:pt x="17022" y="952717"/>
                  </a:lnTo>
                  <a:lnTo>
                    <a:pt x="0" y="906056"/>
                  </a:lnTo>
                  <a:lnTo>
                    <a:pt x="230403" y="831202"/>
                  </a:lnTo>
                  <a:lnTo>
                    <a:pt x="248063" y="877008"/>
                  </a:lnTo>
                  <a:lnTo>
                    <a:pt x="270097" y="919785"/>
                  </a:lnTo>
                  <a:lnTo>
                    <a:pt x="296162" y="959356"/>
                  </a:lnTo>
                  <a:lnTo>
                    <a:pt x="325909" y="995546"/>
                  </a:lnTo>
                  <a:lnTo>
                    <a:pt x="358994" y="1028178"/>
                  </a:lnTo>
                  <a:lnTo>
                    <a:pt x="395071" y="1057076"/>
                  </a:lnTo>
                  <a:lnTo>
                    <a:pt x="433793" y="1082064"/>
                  </a:lnTo>
                  <a:lnTo>
                    <a:pt x="474816" y="1102965"/>
                  </a:lnTo>
                  <a:lnTo>
                    <a:pt x="517792" y="1119604"/>
                  </a:lnTo>
                  <a:lnTo>
                    <a:pt x="562377" y="1131803"/>
                  </a:lnTo>
                  <a:lnTo>
                    <a:pt x="608224" y="1139388"/>
                  </a:lnTo>
                  <a:lnTo>
                    <a:pt x="654988" y="1142181"/>
                  </a:lnTo>
                  <a:lnTo>
                    <a:pt x="702322" y="1140007"/>
                  </a:lnTo>
                  <a:lnTo>
                    <a:pt x="749881" y="1132689"/>
                  </a:lnTo>
                  <a:lnTo>
                    <a:pt x="797318" y="1120051"/>
                  </a:lnTo>
                  <a:lnTo>
                    <a:pt x="843127" y="1102391"/>
                  </a:lnTo>
                  <a:lnTo>
                    <a:pt x="885905" y="1080357"/>
                  </a:lnTo>
                  <a:lnTo>
                    <a:pt x="925479" y="1054293"/>
                  </a:lnTo>
                  <a:lnTo>
                    <a:pt x="961670" y="1024546"/>
                  </a:lnTo>
                  <a:lnTo>
                    <a:pt x="994303" y="991462"/>
                  </a:lnTo>
                  <a:lnTo>
                    <a:pt x="1023202" y="955386"/>
                  </a:lnTo>
                  <a:lnTo>
                    <a:pt x="1048191" y="916664"/>
                  </a:lnTo>
                  <a:lnTo>
                    <a:pt x="1069093" y="875643"/>
                  </a:lnTo>
                  <a:lnTo>
                    <a:pt x="1085732" y="832667"/>
                  </a:lnTo>
                  <a:lnTo>
                    <a:pt x="1097932" y="788082"/>
                  </a:lnTo>
                  <a:lnTo>
                    <a:pt x="1105517" y="742235"/>
                  </a:lnTo>
                  <a:lnTo>
                    <a:pt x="1108310" y="695471"/>
                  </a:lnTo>
                  <a:lnTo>
                    <a:pt x="1106136" y="648136"/>
                  </a:lnTo>
                  <a:lnTo>
                    <a:pt x="1098818" y="600575"/>
                  </a:lnTo>
                  <a:lnTo>
                    <a:pt x="1086180" y="553135"/>
                  </a:lnTo>
                  <a:lnTo>
                    <a:pt x="1068829" y="508078"/>
                  </a:lnTo>
                  <a:lnTo>
                    <a:pt x="1047104" y="465744"/>
                  </a:lnTo>
                  <a:lnTo>
                    <a:pt x="1021319" y="426359"/>
                  </a:lnTo>
                  <a:lnTo>
                    <a:pt x="991787" y="390153"/>
                  </a:lnTo>
                  <a:lnTo>
                    <a:pt x="958822" y="357353"/>
                  </a:lnTo>
                  <a:lnTo>
                    <a:pt x="922737" y="328187"/>
                  </a:lnTo>
                  <a:lnTo>
                    <a:pt x="883847" y="302882"/>
                  </a:lnTo>
                  <a:lnTo>
                    <a:pt x="842465" y="281668"/>
                  </a:lnTo>
                  <a:lnTo>
                    <a:pt x="798905" y="264771"/>
                  </a:lnTo>
                  <a:lnTo>
                    <a:pt x="753480" y="252419"/>
                  </a:lnTo>
                  <a:lnTo>
                    <a:pt x="706504" y="244841"/>
                  </a:lnTo>
                  <a:lnTo>
                    <a:pt x="658291" y="242265"/>
                  </a:lnTo>
                  <a:lnTo>
                    <a:pt x="658291" y="0"/>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4" name="Google Shape;1174;p30"/>
            <p:cNvSpPr/>
            <p:nvPr/>
          </p:nvSpPr>
          <p:spPr>
            <a:xfrm>
              <a:off x="6669455" y="4875301"/>
              <a:ext cx="276860" cy="481330"/>
            </a:xfrm>
            <a:custGeom>
              <a:rect b="b" l="l" r="r" t="t"/>
              <a:pathLst>
                <a:path extrusionOk="0" h="481329" w="276859">
                  <a:moveTo>
                    <a:pt x="53213" y="0"/>
                  </a:moveTo>
                  <a:lnTo>
                    <a:pt x="35771" y="46330"/>
                  </a:lnTo>
                  <a:lnTo>
                    <a:pt x="21748" y="93544"/>
                  </a:lnTo>
                  <a:lnTo>
                    <a:pt x="11152" y="141455"/>
                  </a:lnTo>
                  <a:lnTo>
                    <a:pt x="3990" y="189879"/>
                  </a:lnTo>
                  <a:lnTo>
                    <a:pt x="270" y="238629"/>
                  </a:lnTo>
                  <a:lnTo>
                    <a:pt x="0" y="287521"/>
                  </a:lnTo>
                  <a:lnTo>
                    <a:pt x="3186" y="336367"/>
                  </a:lnTo>
                  <a:lnTo>
                    <a:pt x="9838" y="384984"/>
                  </a:lnTo>
                  <a:lnTo>
                    <a:pt x="19962" y="433184"/>
                  </a:lnTo>
                  <a:lnTo>
                    <a:pt x="33566" y="480783"/>
                  </a:lnTo>
                  <a:lnTo>
                    <a:pt x="263970" y="405917"/>
                  </a:lnTo>
                  <a:lnTo>
                    <a:pt x="250485" y="354130"/>
                  </a:lnTo>
                  <a:lnTo>
                    <a:pt x="243276" y="301480"/>
                  </a:lnTo>
                  <a:lnTo>
                    <a:pt x="242319" y="248524"/>
                  </a:lnTo>
                  <a:lnTo>
                    <a:pt x="247592" y="195821"/>
                  </a:lnTo>
                  <a:lnTo>
                    <a:pt x="259071" y="143930"/>
                  </a:lnTo>
                  <a:lnTo>
                    <a:pt x="276733" y="93408"/>
                  </a:lnTo>
                  <a:lnTo>
                    <a:pt x="5321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5" name="Google Shape;1175;p30"/>
            <p:cNvSpPr/>
            <p:nvPr/>
          </p:nvSpPr>
          <p:spPr>
            <a:xfrm>
              <a:off x="6669455" y="4875301"/>
              <a:ext cx="276860" cy="481330"/>
            </a:xfrm>
            <a:custGeom>
              <a:rect b="b" l="l" r="r" t="t"/>
              <a:pathLst>
                <a:path extrusionOk="0" h="481329" w="276859">
                  <a:moveTo>
                    <a:pt x="33566" y="480783"/>
                  </a:moveTo>
                  <a:lnTo>
                    <a:pt x="19962" y="433184"/>
                  </a:lnTo>
                  <a:lnTo>
                    <a:pt x="9838" y="384984"/>
                  </a:lnTo>
                  <a:lnTo>
                    <a:pt x="3186" y="336367"/>
                  </a:lnTo>
                  <a:lnTo>
                    <a:pt x="0" y="287521"/>
                  </a:lnTo>
                  <a:lnTo>
                    <a:pt x="270" y="238629"/>
                  </a:lnTo>
                  <a:lnTo>
                    <a:pt x="3990" y="189879"/>
                  </a:lnTo>
                  <a:lnTo>
                    <a:pt x="11152" y="141455"/>
                  </a:lnTo>
                  <a:lnTo>
                    <a:pt x="21748" y="93544"/>
                  </a:lnTo>
                  <a:lnTo>
                    <a:pt x="35771" y="46330"/>
                  </a:lnTo>
                  <a:lnTo>
                    <a:pt x="53213" y="0"/>
                  </a:lnTo>
                  <a:lnTo>
                    <a:pt x="276733" y="93408"/>
                  </a:lnTo>
                  <a:lnTo>
                    <a:pt x="259071" y="143930"/>
                  </a:lnTo>
                  <a:lnTo>
                    <a:pt x="247592" y="195821"/>
                  </a:lnTo>
                  <a:lnTo>
                    <a:pt x="242319" y="248524"/>
                  </a:lnTo>
                  <a:lnTo>
                    <a:pt x="243276" y="301480"/>
                  </a:lnTo>
                  <a:lnTo>
                    <a:pt x="250485" y="354130"/>
                  </a:lnTo>
                  <a:lnTo>
                    <a:pt x="263970" y="405917"/>
                  </a:lnTo>
                  <a:lnTo>
                    <a:pt x="33566" y="480783"/>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6" name="Google Shape;1176;p30"/>
            <p:cNvSpPr/>
            <p:nvPr/>
          </p:nvSpPr>
          <p:spPr>
            <a:xfrm>
              <a:off x="6722668" y="4562487"/>
              <a:ext cx="393065" cy="406400"/>
            </a:xfrm>
            <a:custGeom>
              <a:rect b="b" l="l" r="r" t="t"/>
              <a:pathLst>
                <a:path extrusionOk="0" h="406400" w="393065">
                  <a:moveTo>
                    <a:pt x="260451" y="0"/>
                  </a:moveTo>
                  <a:lnTo>
                    <a:pt x="218091" y="29959"/>
                  </a:lnTo>
                  <a:lnTo>
                    <a:pt x="178256" y="62863"/>
                  </a:lnTo>
                  <a:lnTo>
                    <a:pt x="141084" y="98544"/>
                  </a:lnTo>
                  <a:lnTo>
                    <a:pt x="106713" y="136839"/>
                  </a:lnTo>
                  <a:lnTo>
                    <a:pt x="75281" y="177580"/>
                  </a:lnTo>
                  <a:lnTo>
                    <a:pt x="46926" y="220602"/>
                  </a:lnTo>
                  <a:lnTo>
                    <a:pt x="21786" y="265739"/>
                  </a:lnTo>
                  <a:lnTo>
                    <a:pt x="0" y="312826"/>
                  </a:lnTo>
                  <a:lnTo>
                    <a:pt x="223520" y="406234"/>
                  </a:lnTo>
                  <a:lnTo>
                    <a:pt x="247233" y="357866"/>
                  </a:lnTo>
                  <a:lnTo>
                    <a:pt x="276385" y="312908"/>
                  </a:lnTo>
                  <a:lnTo>
                    <a:pt x="310611" y="271801"/>
                  </a:lnTo>
                  <a:lnTo>
                    <a:pt x="349541" y="234987"/>
                  </a:lnTo>
                  <a:lnTo>
                    <a:pt x="392811" y="202907"/>
                  </a:lnTo>
                  <a:lnTo>
                    <a:pt x="260451" y="0"/>
                  </a:lnTo>
                  <a:close/>
                </a:path>
              </a:pathLst>
            </a:custGeom>
            <a:solidFill>
              <a:srgbClr val="106C82"/>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7" name="Google Shape;1177;p30"/>
            <p:cNvSpPr/>
            <p:nvPr/>
          </p:nvSpPr>
          <p:spPr>
            <a:xfrm>
              <a:off x="6722668" y="4562487"/>
              <a:ext cx="393065" cy="406400"/>
            </a:xfrm>
            <a:custGeom>
              <a:rect b="b" l="l" r="r" t="t"/>
              <a:pathLst>
                <a:path extrusionOk="0" h="406400" w="393065">
                  <a:moveTo>
                    <a:pt x="0" y="312826"/>
                  </a:moveTo>
                  <a:lnTo>
                    <a:pt x="21786" y="265739"/>
                  </a:lnTo>
                  <a:lnTo>
                    <a:pt x="46926" y="220602"/>
                  </a:lnTo>
                  <a:lnTo>
                    <a:pt x="75281" y="177580"/>
                  </a:lnTo>
                  <a:lnTo>
                    <a:pt x="106713" y="136839"/>
                  </a:lnTo>
                  <a:lnTo>
                    <a:pt x="141084" y="98544"/>
                  </a:lnTo>
                  <a:lnTo>
                    <a:pt x="178256" y="62863"/>
                  </a:lnTo>
                  <a:lnTo>
                    <a:pt x="218091" y="29959"/>
                  </a:lnTo>
                  <a:lnTo>
                    <a:pt x="260451" y="0"/>
                  </a:lnTo>
                  <a:lnTo>
                    <a:pt x="392811" y="202907"/>
                  </a:lnTo>
                  <a:lnTo>
                    <a:pt x="349541" y="234987"/>
                  </a:lnTo>
                  <a:lnTo>
                    <a:pt x="310611" y="271801"/>
                  </a:lnTo>
                  <a:lnTo>
                    <a:pt x="276385" y="312908"/>
                  </a:lnTo>
                  <a:lnTo>
                    <a:pt x="247233" y="357866"/>
                  </a:lnTo>
                  <a:lnTo>
                    <a:pt x="223520" y="406234"/>
                  </a:lnTo>
                  <a:lnTo>
                    <a:pt x="0" y="312826"/>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8" name="Google Shape;1178;p30"/>
            <p:cNvSpPr/>
            <p:nvPr/>
          </p:nvSpPr>
          <p:spPr>
            <a:xfrm>
              <a:off x="6983107" y="4472876"/>
              <a:ext cx="264160" cy="292735"/>
            </a:xfrm>
            <a:custGeom>
              <a:rect b="b" l="l" r="r" t="t"/>
              <a:pathLst>
                <a:path extrusionOk="0" h="292735" w="264159">
                  <a:moveTo>
                    <a:pt x="201853" y="0"/>
                  </a:moveTo>
                  <a:lnTo>
                    <a:pt x="148811" y="16269"/>
                  </a:lnTo>
                  <a:lnTo>
                    <a:pt x="97326" y="36699"/>
                  </a:lnTo>
                  <a:lnTo>
                    <a:pt x="47641" y="61182"/>
                  </a:lnTo>
                  <a:lnTo>
                    <a:pt x="0" y="89611"/>
                  </a:lnTo>
                  <a:lnTo>
                    <a:pt x="132372" y="292506"/>
                  </a:lnTo>
                  <a:lnTo>
                    <a:pt x="163340" y="274029"/>
                  </a:lnTo>
                  <a:lnTo>
                    <a:pt x="195635" y="258116"/>
                  </a:lnTo>
                  <a:lnTo>
                    <a:pt x="229100" y="244834"/>
                  </a:lnTo>
                  <a:lnTo>
                    <a:pt x="263575" y="234251"/>
                  </a:lnTo>
                  <a:lnTo>
                    <a:pt x="201853" y="0"/>
                  </a:lnTo>
                  <a:close/>
                </a:path>
              </a:pathLst>
            </a:custGeom>
            <a:solidFill>
              <a:srgbClr val="179EBE"/>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79" name="Google Shape;1179;p30"/>
            <p:cNvSpPr/>
            <p:nvPr/>
          </p:nvSpPr>
          <p:spPr>
            <a:xfrm>
              <a:off x="6983107" y="4472876"/>
              <a:ext cx="264160" cy="292735"/>
            </a:xfrm>
            <a:custGeom>
              <a:rect b="b" l="l" r="r" t="t"/>
              <a:pathLst>
                <a:path extrusionOk="0" h="292735" w="264159">
                  <a:moveTo>
                    <a:pt x="0" y="89611"/>
                  </a:moveTo>
                  <a:lnTo>
                    <a:pt x="47641" y="61182"/>
                  </a:lnTo>
                  <a:lnTo>
                    <a:pt x="97326" y="36699"/>
                  </a:lnTo>
                  <a:lnTo>
                    <a:pt x="148811" y="16269"/>
                  </a:lnTo>
                  <a:lnTo>
                    <a:pt x="201853" y="0"/>
                  </a:lnTo>
                  <a:lnTo>
                    <a:pt x="263575" y="234251"/>
                  </a:lnTo>
                  <a:lnTo>
                    <a:pt x="229100" y="244834"/>
                  </a:lnTo>
                  <a:lnTo>
                    <a:pt x="195635" y="258116"/>
                  </a:lnTo>
                  <a:lnTo>
                    <a:pt x="163340" y="274029"/>
                  </a:lnTo>
                  <a:lnTo>
                    <a:pt x="132372" y="292506"/>
                  </a:lnTo>
                  <a:lnTo>
                    <a:pt x="0" y="89611"/>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80" name="Google Shape;1180;p30"/>
            <p:cNvSpPr/>
            <p:nvPr/>
          </p:nvSpPr>
          <p:spPr>
            <a:xfrm>
              <a:off x="7184961" y="4450041"/>
              <a:ext cx="176530" cy="257175"/>
            </a:xfrm>
            <a:custGeom>
              <a:rect b="b" l="l" r="r" t="t"/>
              <a:pathLst>
                <a:path extrusionOk="0" h="257175" w="176529">
                  <a:moveTo>
                    <a:pt x="176339" y="0"/>
                  </a:moveTo>
                  <a:lnTo>
                    <a:pt x="131773" y="1435"/>
                  </a:lnTo>
                  <a:lnTo>
                    <a:pt x="87436" y="5730"/>
                  </a:lnTo>
                  <a:lnTo>
                    <a:pt x="43465" y="12869"/>
                  </a:lnTo>
                  <a:lnTo>
                    <a:pt x="0" y="22834"/>
                  </a:lnTo>
                  <a:lnTo>
                    <a:pt x="61722" y="257098"/>
                  </a:lnTo>
                  <a:lnTo>
                    <a:pt x="89975" y="250621"/>
                  </a:lnTo>
                  <a:lnTo>
                    <a:pt x="118554" y="245979"/>
                  </a:lnTo>
                  <a:lnTo>
                    <a:pt x="147371" y="243186"/>
                  </a:lnTo>
                  <a:lnTo>
                    <a:pt x="176339" y="242252"/>
                  </a:lnTo>
                  <a:lnTo>
                    <a:pt x="176339" y="0"/>
                  </a:lnTo>
                  <a:close/>
                </a:path>
              </a:pathLst>
            </a:custGeom>
            <a:solidFill>
              <a:srgbClr val="97999B"/>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81" name="Google Shape;1181;p30"/>
            <p:cNvSpPr/>
            <p:nvPr/>
          </p:nvSpPr>
          <p:spPr>
            <a:xfrm>
              <a:off x="7184961" y="4450041"/>
              <a:ext cx="176530" cy="257175"/>
            </a:xfrm>
            <a:custGeom>
              <a:rect b="b" l="l" r="r" t="t"/>
              <a:pathLst>
                <a:path extrusionOk="0" h="257175" w="176529">
                  <a:moveTo>
                    <a:pt x="0" y="22834"/>
                  </a:moveTo>
                  <a:lnTo>
                    <a:pt x="43465" y="12869"/>
                  </a:lnTo>
                  <a:lnTo>
                    <a:pt x="87436" y="5730"/>
                  </a:lnTo>
                  <a:lnTo>
                    <a:pt x="131773" y="1435"/>
                  </a:lnTo>
                  <a:lnTo>
                    <a:pt x="176339" y="0"/>
                  </a:lnTo>
                  <a:lnTo>
                    <a:pt x="176339" y="242252"/>
                  </a:lnTo>
                  <a:lnTo>
                    <a:pt x="147371" y="243186"/>
                  </a:lnTo>
                  <a:lnTo>
                    <a:pt x="118554" y="245979"/>
                  </a:lnTo>
                  <a:lnTo>
                    <a:pt x="89975" y="250621"/>
                  </a:lnTo>
                  <a:lnTo>
                    <a:pt x="61722" y="257098"/>
                  </a:lnTo>
                  <a:lnTo>
                    <a:pt x="0" y="22834"/>
                  </a:lnTo>
                  <a:close/>
                </a:path>
              </a:pathLst>
            </a:custGeom>
            <a:noFill/>
            <a:ln cap="flat" cmpd="sng" w="198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82" name="Google Shape;1182;p30"/>
          <p:cNvSpPr txBox="1"/>
          <p:nvPr/>
        </p:nvSpPr>
        <p:spPr>
          <a:xfrm>
            <a:off x="8239125" y="4932362"/>
            <a:ext cx="463550" cy="392112"/>
          </a:xfrm>
          <a:prstGeom prst="rect">
            <a:avLst/>
          </a:prstGeom>
          <a:noFill/>
          <a:ln>
            <a:noFill/>
          </a:ln>
        </p:spPr>
        <p:txBody>
          <a:bodyPr anchorCtr="0" anchor="t" bIns="0" lIns="0" spcFirstLastPara="1" rIns="0" wrap="square" tIns="12700">
            <a:spAutoFit/>
          </a:bodyPr>
          <a:lstStyle/>
          <a:p>
            <a:pPr indent="0" lvl="0" marL="17462"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$ 21.1</a:t>
            </a:r>
            <a:endParaRPr b="0" i="0" sz="1200" u="none">
              <a:solidFill>
                <a:schemeClr val="dk1"/>
              </a:solidFill>
              <a:latin typeface="Arial"/>
              <a:ea typeface="Arial"/>
              <a:cs typeface="Arial"/>
              <a:sym typeface="Arial"/>
            </a:endParaRPr>
          </a:p>
          <a:p>
            <a:pPr indent="0" lvl="0" marL="17462"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млрд.</a:t>
            </a:r>
            <a:endParaRPr/>
          </a:p>
        </p:txBody>
      </p:sp>
      <p:graphicFrame>
        <p:nvGraphicFramePr>
          <p:cNvPr id="1183" name="Google Shape;1183;p30"/>
          <p:cNvGraphicFramePr/>
          <p:nvPr/>
        </p:nvGraphicFramePr>
        <p:xfrm>
          <a:off x="9367837" y="4819650"/>
          <a:ext cx="3000000" cy="3000000"/>
        </p:xfrm>
        <a:graphic>
          <a:graphicData uri="http://schemas.openxmlformats.org/drawingml/2006/table">
            <a:tbl>
              <a:tblPr>
                <a:noFill/>
                <a:tableStyleId>{71F56F9B-C6D1-4FD7-9EF7-8D4FD2A72A4D}</a:tableStyleId>
              </a:tblPr>
              <a:tblGrid>
                <a:gridCol w="115875"/>
                <a:gridCol w="63500"/>
                <a:gridCol w="1001700"/>
                <a:gridCol w="446075"/>
              </a:tblGrid>
              <a:tr h="15240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80750">
                      <a:solidFill>
                        <a:srgbClr val="13559C"/>
                      </a:solidFill>
                      <a:prstDash val="solid"/>
                      <a:round/>
                      <a:headEnd len="sm" w="sm" type="none"/>
                      <a:tailEnd len="sm" w="sm" type="none"/>
                    </a:lnT>
                    <a:lnB cap="flat" cmpd="sng" w="80750">
                      <a:solidFill>
                        <a:srgbClr val="ACC8DF"/>
                      </a:solidFill>
                      <a:prstDash val="solid"/>
                      <a:round/>
                      <a:headEnd len="sm" w="sm" type="none"/>
                      <a:tailEnd len="sm" w="sm" type="none"/>
                    </a:lnB>
                  </a:tcPr>
                </a:tc>
                <a:tc>
                  <a:txBody>
                    <a:bodyPr/>
                    <a:lstStyle/>
                    <a:p>
                      <a:pPr indent="0" lvl="0" marL="198437" marR="0" rtl="0" algn="l">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АҚШ доллари</a:t>
                      </a:r>
                      <a:endParaRPr b="0" i="0" sz="800" u="none">
                        <a:solidFill>
                          <a:schemeClr val="dk1"/>
                        </a:solidFill>
                        <a:latin typeface="Arial"/>
                        <a:ea typeface="Arial"/>
                        <a:cs typeface="Arial"/>
                        <a:sym typeface="Arial"/>
                      </a:endParaRPr>
                    </a:p>
                    <a:p>
                      <a:pPr indent="0" lvl="0" marL="198437" marR="0" rtl="0" algn="l">
                        <a:lnSpc>
                          <a:spcPct val="50000"/>
                        </a:lnSpc>
                        <a:spcBef>
                          <a:spcPts val="30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Япон иенаси</a:t>
                      </a:r>
                      <a:endParaRPr/>
                    </a:p>
                  </a:txBody>
                  <a:tcPr marT="0" marB="0" marR="0" marL="0"/>
                </a:tc>
                <a:tc>
                  <a:txBody>
                    <a:bodyPr/>
                    <a:lstStyle/>
                    <a:p>
                      <a:pPr indent="0" lvl="0" marL="147637"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70,0%</a:t>
                      </a:r>
                      <a:endParaRPr/>
                    </a:p>
                  </a:txBody>
                  <a:tcPr marT="0" marB="0" marR="0" marL="0">
                    <a:lnB cap="flat" cmpd="sng" w="9525">
                      <a:solidFill>
                        <a:srgbClr val="DADADA"/>
                      </a:solidFill>
                      <a:prstDash val="solid"/>
                      <a:round/>
                      <a:headEnd len="sm" w="sm" type="none"/>
                      <a:tailEnd len="sm" w="sm" type="none"/>
                    </a:lnB>
                  </a:tcPr>
                </a:tc>
              </a:tr>
              <a:tr h="6032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80750">
                      <a:solidFill>
                        <a:srgbClr val="ACC8DF"/>
                      </a:solidFill>
                      <a:prstDash val="solid"/>
                      <a:round/>
                      <a:headEnd len="sm" w="sm" type="none"/>
                      <a:tailEnd len="sm" w="sm" type="none"/>
                    </a:lnT>
                    <a:solidFill>
                      <a:srgbClr val="ACC8DF"/>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r>
              <a:tr h="13810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80750">
                      <a:solidFill>
                        <a:srgbClr val="106C82"/>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r">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11,3%</a:t>
                      </a:r>
                      <a:endParaRPr/>
                    </a:p>
                  </a:txBody>
                  <a:tcPr marT="0" marB="0" marR="0" marL="0">
                    <a:lnB cap="flat" cmpd="sng" w="9525">
                      <a:solidFill>
                        <a:srgbClr val="DADADA"/>
                      </a:solidFill>
                      <a:prstDash val="solid"/>
                      <a:round/>
                      <a:headEnd len="sm" w="sm" type="none"/>
                      <a:tailEnd len="sm" w="sm" type="none"/>
                    </a:lnB>
                  </a:tcPr>
                </a:tc>
              </a:tr>
              <a:tr h="777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80750">
                      <a:solidFill>
                        <a:srgbClr val="106C82"/>
                      </a:solidFill>
                      <a:prstDash val="solid"/>
                      <a:round/>
                      <a:headEnd len="sm" w="sm" type="none"/>
                      <a:tailEnd len="sm" w="sm" type="none"/>
                    </a:lnT>
                    <a:solidFill>
                      <a:srgbClr val="106C82"/>
                    </a:solidFill>
                  </a:tcPr>
                </a:tc>
                <a:tc>
                  <a:txBody>
                    <a:bodyPr/>
                    <a:lstStyle/>
                    <a:p>
                      <a:pPr indent="0" lvl="0" marL="198437" marR="0" rtl="0" algn="l">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СДР</a:t>
                      </a:r>
                      <a:endParaRPr/>
                    </a:p>
                  </a:txBody>
                  <a:tcPr marT="14575" marB="0" marR="0" marL="0">
                    <a:lnT cap="flat" cmpd="sng" w="9525">
                      <a:solidFill>
                        <a:srgbClr val="DADADA"/>
                      </a:solidFill>
                      <a:prstDash val="solid"/>
                      <a:round/>
                      <a:headEnd len="sm" w="sm" type="none"/>
                      <a:tailEnd len="sm" w="sm" type="none"/>
                    </a:lnT>
                  </a:tcPr>
                </a:tc>
                <a:tc>
                  <a:txBody>
                    <a:bodyPr/>
                    <a:lstStyle/>
                    <a:p>
                      <a:pPr indent="0" lvl="0" marL="0" marR="0" rtl="0" algn="r">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9,5%</a:t>
                      </a:r>
                      <a:endParaRPr/>
                    </a:p>
                  </a:txBody>
                  <a:tcPr marT="19025" marB="0" marR="0" marL="0">
                    <a:lnT cap="flat" cmpd="sng" w="9525">
                      <a:solidFill>
                        <a:srgbClr val="DADADA"/>
                      </a:solidFill>
                      <a:prstDash val="solid"/>
                      <a:round/>
                      <a:headEnd len="sm" w="sm" type="none"/>
                      <a:tailEnd len="sm" w="sm" type="none"/>
                    </a:lnT>
                  </a:tcPr>
                </a:tc>
              </a:tr>
              <a:tr h="12222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79225">
                      <a:solidFill>
                        <a:srgbClr val="179EBE"/>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r>
              <a:tr h="523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79225">
                      <a:solidFill>
                        <a:srgbClr val="179EBE"/>
                      </a:solidFill>
                      <a:prstDash val="solid"/>
                      <a:round/>
                      <a:headEnd len="sm" w="sm" type="none"/>
                      <a:tailEnd len="sm" w="sm" type="none"/>
                    </a:lnT>
                    <a:solidFill>
                      <a:srgbClr val="179EBE"/>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r>
              <a:tr h="13652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79225">
                      <a:solidFill>
                        <a:srgbClr val="97999B"/>
                      </a:solidFill>
                      <a:prstDash val="solid"/>
                      <a:round/>
                      <a:headEnd len="sm" w="sm" type="none"/>
                      <a:tailEnd len="sm" w="sm" type="none"/>
                    </a:lnB>
                  </a:tcPr>
                </a:tc>
                <a:tc>
                  <a:txBody>
                    <a:bodyPr/>
                    <a:lstStyle/>
                    <a:p>
                      <a:pPr indent="0" lvl="0" marL="198437" marR="0" rtl="0" algn="l">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Евро</a:t>
                      </a:r>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r">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5,1%</a:t>
                      </a:r>
                      <a:endParaRPr/>
                    </a:p>
                  </a:txBody>
                  <a:tcPr marT="0" marB="0" marR="0" marL="0">
                    <a:lnB cap="flat" cmpd="sng" w="9525">
                      <a:solidFill>
                        <a:srgbClr val="DADADA"/>
                      </a:solidFill>
                      <a:prstDash val="solid"/>
                      <a:round/>
                      <a:headEnd len="sm" w="sm" type="none"/>
                      <a:tailEnd len="sm" w="sm" type="none"/>
                    </a:lnB>
                  </a:tcPr>
                </a:tc>
              </a:tr>
              <a:tr h="825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9525">
                      <a:solidFill>
                        <a:srgbClr val="DADADA"/>
                      </a:solidFill>
                      <a:prstDash val="solid"/>
                      <a:round/>
                      <a:headEnd len="sm" w="sm" type="none"/>
                      <a:tailEnd len="sm" w="sm" type="none"/>
                    </a:lnT>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T cap="flat" cmpd="sng" w="79225">
                      <a:solidFill>
                        <a:srgbClr val="97999B"/>
                      </a:solidFill>
                      <a:prstDash val="solid"/>
                      <a:round/>
                      <a:headEnd len="sm" w="sm" type="none"/>
                      <a:tailEnd len="sm" w="sm" type="none"/>
                    </a:lnT>
                    <a:solidFill>
                      <a:srgbClr val="97999B"/>
                    </a:solidFill>
                  </a:tcPr>
                </a:tc>
                <a:tc>
                  <a:txBody>
                    <a:bodyPr/>
                    <a:lstStyle/>
                    <a:p>
                      <a:pPr indent="0" lvl="0" marL="198437" marR="0" rtl="0" algn="l">
                        <a:lnSpc>
                          <a:spcPct val="625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Бошқалар</a:t>
                      </a:r>
                      <a:endParaRPr/>
                    </a:p>
                  </a:txBody>
                  <a:tcPr marT="14575" marB="0" marR="0" marL="0">
                    <a:lnT cap="flat" cmpd="sng" w="9525">
                      <a:solidFill>
                        <a:srgbClr val="DADADA"/>
                      </a:solidFill>
                      <a:prstDash val="solid"/>
                      <a:round/>
                      <a:headEnd len="sm" w="sm" type="none"/>
                      <a:tailEnd len="sm" w="sm" type="none"/>
                    </a:lnT>
                  </a:tcPr>
                </a:tc>
                <a:tc>
                  <a:txBody>
                    <a:bodyPr/>
                    <a:lstStyle/>
                    <a:p>
                      <a:pPr indent="0" lvl="0" marL="0" marR="0" rtl="0" algn="r">
                        <a:lnSpc>
                          <a:spcPct val="5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4,1%</a:t>
                      </a:r>
                      <a:endParaRPr/>
                    </a:p>
                  </a:txBody>
                  <a:tcPr marT="19025" marB="0" marR="0" marL="0">
                    <a:lnT cap="flat" cmpd="sng" w="9525">
                      <a:solidFill>
                        <a:srgbClr val="DADADA"/>
                      </a:solidFill>
                      <a:prstDash val="solid"/>
                      <a:round/>
                      <a:headEnd len="sm" w="sm" type="none"/>
                      <a:tailEnd len="sm" w="sm" type="none"/>
                    </a:lnT>
                  </a:tcPr>
                </a:tc>
              </a:tr>
              <a:tr h="65075">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solidFill>
                      <a:srgbClr val="97999B"/>
                    </a:solidFill>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B cap="flat" cmpd="sng" w="9525">
                      <a:solidFill>
                        <a:srgbClr val="DADADA"/>
                      </a:solidFill>
                      <a:prstDash val="solid"/>
                      <a:round/>
                      <a:headEnd len="sm" w="sm" type="none"/>
                      <a:tailEnd len="sm" w="sm" type="none"/>
                    </a:lnB>
                  </a:tcPr>
                </a:tc>
              </a:tr>
            </a:tbl>
          </a:graphicData>
        </a:graphic>
      </p:graphicFrame>
      <p:sp>
        <p:nvSpPr>
          <p:cNvPr id="1184" name="Google Shape;1184;p30"/>
          <p:cNvSpPr txBox="1"/>
          <p:nvPr/>
        </p:nvSpPr>
        <p:spPr>
          <a:xfrm>
            <a:off x="7807325" y="3651250"/>
            <a:ext cx="3122612" cy="33337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13559C"/>
              </a:buClr>
              <a:buSzPts val="1200"/>
              <a:buFont typeface="Arial"/>
              <a:buNone/>
            </a:pPr>
            <a:r>
              <a:rPr b="1" i="0" lang="en-US" sz="1200" u="none">
                <a:solidFill>
                  <a:srgbClr val="13559C"/>
                </a:solidFill>
                <a:latin typeface="Arial"/>
                <a:ea typeface="Arial"/>
                <a:cs typeface="Arial"/>
                <a:sym typeface="Arial"/>
              </a:rPr>
              <a:t>Давлат ташқи қарзининг валюта таркиби</a:t>
            </a:r>
            <a:endParaRPr b="0" i="0" sz="12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004F8A"/>
              </a:buClr>
              <a:buSzPts val="800"/>
              <a:buFont typeface="Arial"/>
              <a:buNone/>
            </a:pPr>
            <a:r>
              <a:rPr b="0" i="0" lang="en-US" sz="800" u="none">
                <a:solidFill>
                  <a:srgbClr val="004F8A"/>
                </a:solidFill>
                <a:latin typeface="Arial"/>
                <a:ea typeface="Arial"/>
                <a:cs typeface="Arial"/>
                <a:sym typeface="Arial"/>
              </a:rPr>
              <a:t>2020 йил 31 декабрь ҳолатига*</a:t>
            </a:r>
            <a:endParaRPr/>
          </a:p>
        </p:txBody>
      </p:sp>
      <p:sp>
        <p:nvSpPr>
          <p:cNvPr id="1185" name="Google Shape;1185;p30"/>
          <p:cNvSpPr/>
          <p:nvPr/>
        </p:nvSpPr>
        <p:spPr>
          <a:xfrm>
            <a:off x="7735887" y="3817937"/>
            <a:ext cx="14287" cy="2286000"/>
          </a:xfrm>
          <a:custGeom>
            <a:rect b="b" l="l" r="r" t="t"/>
            <a:pathLst>
              <a:path extrusionOk="0" h="2286000" w="13970">
                <a:moveTo>
                  <a:pt x="0" y="0"/>
                </a:moveTo>
                <a:lnTo>
                  <a:pt x="13716" y="2285999"/>
                </a:lnTo>
              </a:path>
            </a:pathLst>
          </a:custGeom>
          <a:noFill/>
          <a:ln cap="flat" cmpd="sng" w="9525">
            <a:solidFill>
              <a:srgbClr val="53565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9" name="Shape 1189"/>
        <p:cNvGrpSpPr/>
        <p:nvPr/>
      </p:nvGrpSpPr>
      <p:grpSpPr>
        <a:xfrm>
          <a:off x="0" y="0"/>
          <a:ext cx="0" cy="0"/>
          <a:chOff x="0" y="0"/>
          <a:chExt cx="0" cy="0"/>
        </a:xfrm>
      </p:grpSpPr>
      <p:sp>
        <p:nvSpPr>
          <p:cNvPr id="1190" name="Google Shape;1190;p31"/>
          <p:cNvSpPr/>
          <p:nvPr/>
        </p:nvSpPr>
        <p:spPr>
          <a:xfrm>
            <a:off x="6978650" y="3908425"/>
            <a:ext cx="2468562" cy="150812"/>
          </a:xfrm>
          <a:custGeom>
            <a:rect b="b" l="l" r="r" t="t"/>
            <a:pathLst>
              <a:path extrusionOk="0" h="149860" w="2468879">
                <a:moveTo>
                  <a:pt x="2468879" y="0"/>
                </a:moveTo>
                <a:lnTo>
                  <a:pt x="0" y="0"/>
                </a:lnTo>
                <a:lnTo>
                  <a:pt x="0" y="149351"/>
                </a:lnTo>
                <a:lnTo>
                  <a:pt x="2468879" y="149351"/>
                </a:lnTo>
                <a:lnTo>
                  <a:pt x="2468879"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91" name="Google Shape;1191;p31"/>
          <p:cNvSpPr/>
          <p:nvPr/>
        </p:nvSpPr>
        <p:spPr>
          <a:xfrm>
            <a:off x="6978650" y="4435475"/>
            <a:ext cx="1354137" cy="149225"/>
          </a:xfrm>
          <a:custGeom>
            <a:rect b="b" l="l" r="r" t="t"/>
            <a:pathLst>
              <a:path extrusionOk="0" h="149860" w="1355090">
                <a:moveTo>
                  <a:pt x="1354848" y="0"/>
                </a:moveTo>
                <a:lnTo>
                  <a:pt x="0" y="0"/>
                </a:lnTo>
                <a:lnTo>
                  <a:pt x="0" y="149351"/>
                </a:lnTo>
                <a:lnTo>
                  <a:pt x="1354848" y="149351"/>
                </a:lnTo>
                <a:lnTo>
                  <a:pt x="1354848"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92" name="Google Shape;1192;p31"/>
          <p:cNvSpPr/>
          <p:nvPr/>
        </p:nvSpPr>
        <p:spPr>
          <a:xfrm>
            <a:off x="6978650" y="4959350"/>
            <a:ext cx="1289050" cy="150812"/>
          </a:xfrm>
          <a:custGeom>
            <a:rect b="b" l="l" r="r" t="t"/>
            <a:pathLst>
              <a:path extrusionOk="0" h="151129" w="1289684">
                <a:moveTo>
                  <a:pt x="1289303" y="0"/>
                </a:moveTo>
                <a:lnTo>
                  <a:pt x="0" y="0"/>
                </a:lnTo>
                <a:lnTo>
                  <a:pt x="0" y="150875"/>
                </a:lnTo>
                <a:lnTo>
                  <a:pt x="1289303" y="150875"/>
                </a:lnTo>
                <a:lnTo>
                  <a:pt x="128930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93" name="Google Shape;1193;p31"/>
          <p:cNvSpPr/>
          <p:nvPr/>
        </p:nvSpPr>
        <p:spPr>
          <a:xfrm>
            <a:off x="6978650" y="3757612"/>
            <a:ext cx="2268537" cy="152400"/>
          </a:xfrm>
          <a:custGeom>
            <a:rect b="b" l="l" r="r" t="t"/>
            <a:pathLst>
              <a:path extrusionOk="0" h="151129" w="2269490">
                <a:moveTo>
                  <a:pt x="2269248" y="0"/>
                </a:moveTo>
                <a:lnTo>
                  <a:pt x="0" y="0"/>
                </a:lnTo>
                <a:lnTo>
                  <a:pt x="0" y="150875"/>
                </a:lnTo>
                <a:lnTo>
                  <a:pt x="2269248" y="150875"/>
                </a:lnTo>
                <a:lnTo>
                  <a:pt x="2269248"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94" name="Google Shape;1194;p31"/>
          <p:cNvSpPr/>
          <p:nvPr/>
        </p:nvSpPr>
        <p:spPr>
          <a:xfrm>
            <a:off x="6978650" y="4284662"/>
            <a:ext cx="1620837" cy="150812"/>
          </a:xfrm>
          <a:custGeom>
            <a:rect b="b" l="l" r="r" t="t"/>
            <a:pathLst>
              <a:path extrusionOk="0" h="151129" w="1620520">
                <a:moveTo>
                  <a:pt x="1620024" y="0"/>
                </a:moveTo>
                <a:lnTo>
                  <a:pt x="0" y="0"/>
                </a:lnTo>
                <a:lnTo>
                  <a:pt x="0" y="150875"/>
                </a:lnTo>
                <a:lnTo>
                  <a:pt x="1620024" y="150875"/>
                </a:lnTo>
                <a:lnTo>
                  <a:pt x="162002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195" name="Google Shape;1195;p31"/>
          <p:cNvGrpSpPr/>
          <p:nvPr/>
        </p:nvGrpSpPr>
        <p:grpSpPr>
          <a:xfrm>
            <a:off x="6978460" y="3644900"/>
            <a:ext cx="1381441" cy="1577975"/>
            <a:chOff x="5835395" y="3645408"/>
            <a:chExt cx="1381125" cy="1577340"/>
          </a:xfrm>
        </p:grpSpPr>
        <p:sp>
          <p:nvSpPr>
            <p:cNvPr id="1196" name="Google Shape;1196;p31"/>
            <p:cNvSpPr/>
            <p:nvPr/>
          </p:nvSpPr>
          <p:spPr>
            <a:xfrm>
              <a:off x="5835395" y="4809744"/>
              <a:ext cx="1381125" cy="149860"/>
            </a:xfrm>
            <a:custGeom>
              <a:rect b="b" l="l" r="r" t="t"/>
              <a:pathLst>
                <a:path extrusionOk="0" h="149860" w="1381125">
                  <a:moveTo>
                    <a:pt x="1380744" y="0"/>
                  </a:moveTo>
                  <a:lnTo>
                    <a:pt x="0" y="0"/>
                  </a:lnTo>
                  <a:lnTo>
                    <a:pt x="0" y="149351"/>
                  </a:lnTo>
                  <a:lnTo>
                    <a:pt x="1380744" y="149351"/>
                  </a:lnTo>
                  <a:lnTo>
                    <a:pt x="138074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197" name="Google Shape;1197;p31"/>
            <p:cNvSpPr/>
            <p:nvPr/>
          </p:nvSpPr>
          <p:spPr>
            <a:xfrm>
              <a:off x="5835395" y="3645408"/>
              <a:ext cx="0" cy="1577340"/>
            </a:xfrm>
            <a:custGeom>
              <a:rect b="b" l="l" r="r" t="t"/>
              <a:pathLst>
                <a:path extrusionOk="0" h="1577339" w="120000">
                  <a:moveTo>
                    <a:pt x="0" y="1577339"/>
                  </a:moveTo>
                  <a:lnTo>
                    <a:pt x="0" y="0"/>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198" name="Google Shape;1198;p31"/>
          <p:cNvSpPr txBox="1"/>
          <p:nvPr/>
        </p:nvSpPr>
        <p:spPr>
          <a:xfrm>
            <a:off x="8331200" y="4957762"/>
            <a:ext cx="223837"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1,05</a:t>
            </a:r>
            <a:endParaRPr/>
          </a:p>
        </p:txBody>
      </p:sp>
      <p:sp>
        <p:nvSpPr>
          <p:cNvPr id="1199" name="Google Shape;1199;p31"/>
          <p:cNvSpPr txBox="1"/>
          <p:nvPr/>
        </p:nvSpPr>
        <p:spPr>
          <a:xfrm>
            <a:off x="8396287" y="4432300"/>
            <a:ext cx="223837"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1,10</a:t>
            </a:r>
            <a:endParaRPr/>
          </a:p>
        </p:txBody>
      </p:sp>
      <p:sp>
        <p:nvSpPr>
          <p:cNvPr id="1200" name="Google Shape;1200;p31"/>
          <p:cNvSpPr txBox="1"/>
          <p:nvPr/>
        </p:nvSpPr>
        <p:spPr>
          <a:xfrm>
            <a:off x="9510712" y="3906837"/>
            <a:ext cx="223837" cy="1349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2,00</a:t>
            </a:r>
            <a:endParaRPr/>
          </a:p>
        </p:txBody>
      </p:sp>
      <p:sp>
        <p:nvSpPr>
          <p:cNvPr id="1201" name="Google Shape;1201;p31"/>
          <p:cNvSpPr txBox="1"/>
          <p:nvPr/>
        </p:nvSpPr>
        <p:spPr>
          <a:xfrm>
            <a:off x="8423275" y="4806950"/>
            <a:ext cx="223837"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1,12</a:t>
            </a:r>
            <a:endParaRPr/>
          </a:p>
        </p:txBody>
      </p:sp>
      <p:sp>
        <p:nvSpPr>
          <p:cNvPr id="1202" name="Google Shape;1202;p31"/>
          <p:cNvSpPr txBox="1"/>
          <p:nvPr/>
        </p:nvSpPr>
        <p:spPr>
          <a:xfrm>
            <a:off x="8661400" y="4281487"/>
            <a:ext cx="223837"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1,31</a:t>
            </a:r>
            <a:endParaRPr/>
          </a:p>
        </p:txBody>
      </p:sp>
      <p:sp>
        <p:nvSpPr>
          <p:cNvPr id="1203" name="Google Shape;1203;p31"/>
          <p:cNvSpPr txBox="1"/>
          <p:nvPr/>
        </p:nvSpPr>
        <p:spPr>
          <a:xfrm>
            <a:off x="9310687" y="3756025"/>
            <a:ext cx="223837"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1,84</a:t>
            </a:r>
            <a:endParaRPr/>
          </a:p>
        </p:txBody>
      </p:sp>
      <p:sp>
        <p:nvSpPr>
          <p:cNvPr id="1204" name="Google Shape;1204;p31"/>
          <p:cNvSpPr txBox="1"/>
          <p:nvPr/>
        </p:nvSpPr>
        <p:spPr>
          <a:xfrm>
            <a:off x="6899275" y="5257800"/>
            <a:ext cx="157162"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0,0</a:t>
            </a:r>
            <a:endParaRPr/>
          </a:p>
        </p:txBody>
      </p:sp>
      <p:sp>
        <p:nvSpPr>
          <p:cNvPr id="1205" name="Google Shape;1205;p31"/>
          <p:cNvSpPr txBox="1"/>
          <p:nvPr/>
        </p:nvSpPr>
        <p:spPr>
          <a:xfrm>
            <a:off x="8748712" y="5257800"/>
            <a:ext cx="158750"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1,5</a:t>
            </a:r>
            <a:endParaRPr/>
          </a:p>
        </p:txBody>
      </p:sp>
      <p:sp>
        <p:nvSpPr>
          <p:cNvPr id="1206" name="Google Shape;1206;p31"/>
          <p:cNvSpPr txBox="1"/>
          <p:nvPr/>
        </p:nvSpPr>
        <p:spPr>
          <a:xfrm>
            <a:off x="10599737" y="5257800"/>
            <a:ext cx="157162"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700"/>
              <a:buFont typeface="Arial"/>
              <a:buNone/>
            </a:pPr>
            <a:r>
              <a:rPr b="0" i="0" lang="en-US" sz="700" u="none">
                <a:solidFill>
                  <a:srgbClr val="53565A"/>
                </a:solidFill>
                <a:latin typeface="Arial"/>
                <a:ea typeface="Arial"/>
                <a:cs typeface="Arial"/>
                <a:sym typeface="Arial"/>
              </a:rPr>
              <a:t>3,0</a:t>
            </a:r>
            <a:endParaRPr/>
          </a:p>
        </p:txBody>
      </p:sp>
      <p:sp>
        <p:nvSpPr>
          <p:cNvPr id="1207" name="Google Shape;1207;p31"/>
          <p:cNvSpPr txBox="1"/>
          <p:nvPr/>
        </p:nvSpPr>
        <p:spPr>
          <a:xfrm>
            <a:off x="6456362" y="4883150"/>
            <a:ext cx="425450"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002060"/>
              </a:buClr>
              <a:buSzPts val="700"/>
              <a:buFont typeface="Arial"/>
              <a:buNone/>
            </a:pPr>
            <a:r>
              <a:rPr b="0" i="0" lang="en-US" sz="700" u="none">
                <a:solidFill>
                  <a:srgbClr val="002060"/>
                </a:solidFill>
                <a:latin typeface="Arial"/>
                <a:ea typeface="Arial"/>
                <a:cs typeface="Arial"/>
                <a:sym typeface="Arial"/>
              </a:rPr>
              <a:t>2018 йил</a:t>
            </a:r>
            <a:endParaRPr/>
          </a:p>
        </p:txBody>
      </p:sp>
      <p:sp>
        <p:nvSpPr>
          <p:cNvPr id="1208" name="Google Shape;1208;p31"/>
          <p:cNvSpPr txBox="1"/>
          <p:nvPr/>
        </p:nvSpPr>
        <p:spPr>
          <a:xfrm>
            <a:off x="6456362" y="4357687"/>
            <a:ext cx="425450"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002060"/>
              </a:buClr>
              <a:buSzPts val="700"/>
              <a:buFont typeface="Arial"/>
              <a:buNone/>
            </a:pPr>
            <a:r>
              <a:rPr b="0" i="0" lang="en-US" sz="700" u="none">
                <a:solidFill>
                  <a:srgbClr val="002060"/>
                </a:solidFill>
                <a:latin typeface="Arial"/>
                <a:ea typeface="Arial"/>
                <a:cs typeface="Arial"/>
                <a:sym typeface="Arial"/>
              </a:rPr>
              <a:t>2019 йил</a:t>
            </a:r>
            <a:endParaRPr/>
          </a:p>
        </p:txBody>
      </p:sp>
      <p:sp>
        <p:nvSpPr>
          <p:cNvPr id="1209" name="Google Shape;1209;p31"/>
          <p:cNvSpPr txBox="1"/>
          <p:nvPr/>
        </p:nvSpPr>
        <p:spPr>
          <a:xfrm>
            <a:off x="6456362" y="3832225"/>
            <a:ext cx="425450" cy="1285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002060"/>
              </a:buClr>
              <a:buSzPts val="700"/>
              <a:buFont typeface="Arial"/>
              <a:buNone/>
            </a:pPr>
            <a:r>
              <a:rPr b="0" i="0" lang="en-US" sz="700" u="none">
                <a:solidFill>
                  <a:srgbClr val="002060"/>
                </a:solidFill>
                <a:latin typeface="Arial"/>
                <a:ea typeface="Arial"/>
                <a:cs typeface="Arial"/>
                <a:sym typeface="Arial"/>
              </a:rPr>
              <a:t>2020 йил</a:t>
            </a:r>
            <a:endParaRPr/>
          </a:p>
        </p:txBody>
      </p:sp>
      <p:sp>
        <p:nvSpPr>
          <p:cNvPr id="1210" name="Google Shape;1210;p31"/>
          <p:cNvSpPr/>
          <p:nvPr/>
        </p:nvSpPr>
        <p:spPr>
          <a:xfrm>
            <a:off x="6442075" y="5672137"/>
            <a:ext cx="58737" cy="58737"/>
          </a:xfrm>
          <a:custGeom>
            <a:rect b="b" l="l" r="r" t="t"/>
            <a:pathLst>
              <a:path extrusionOk="0" h="58420" w="58420">
                <a:moveTo>
                  <a:pt x="57912" y="0"/>
                </a:moveTo>
                <a:lnTo>
                  <a:pt x="0" y="0"/>
                </a:lnTo>
                <a:lnTo>
                  <a:pt x="0" y="57912"/>
                </a:lnTo>
                <a:lnTo>
                  <a:pt x="57912" y="57912"/>
                </a:lnTo>
                <a:lnTo>
                  <a:pt x="57912"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11" name="Google Shape;1211;p31"/>
          <p:cNvSpPr txBox="1"/>
          <p:nvPr/>
        </p:nvSpPr>
        <p:spPr>
          <a:xfrm>
            <a:off x="6510337" y="5613400"/>
            <a:ext cx="4194175" cy="731837"/>
          </a:xfrm>
          <a:prstGeom prst="rect">
            <a:avLst/>
          </a:prstGeom>
          <a:noFill/>
          <a:ln>
            <a:noFill/>
          </a:ln>
        </p:spPr>
        <p:txBody>
          <a:bodyPr anchorCtr="0" anchor="t" bIns="0" lIns="0" spcFirstLastPara="1" rIns="0" wrap="square" tIns="20950">
            <a:spAutoFit/>
          </a:bodyPr>
          <a:lstStyle/>
          <a:p>
            <a:pPr indent="0" lvl="0" marL="12700" marR="0" rtl="0" algn="l">
              <a:lnSpc>
                <a:spcPct val="111111"/>
              </a:lnSpc>
              <a:spcBef>
                <a:spcPts val="0"/>
              </a:spcBef>
              <a:spcAft>
                <a:spcPts val="0"/>
              </a:spcAft>
              <a:buClr>
                <a:srgbClr val="3E4043"/>
              </a:buClr>
              <a:buSzPts val="900"/>
              <a:buFont typeface="Arial"/>
              <a:buNone/>
            </a:pPr>
            <a:r>
              <a:rPr b="0" i="0" lang="en-US" sz="900" u="none">
                <a:solidFill>
                  <a:srgbClr val="3E4043"/>
                </a:solidFill>
                <a:latin typeface="Arial"/>
                <a:ea typeface="Arial"/>
                <a:cs typeface="Arial"/>
                <a:sym typeface="Arial"/>
              </a:rPr>
              <a:t>Давлат ташқи қарзига хизмат кўрсатиш харажатларининг ЯИМга нисбати,  фоизда</a:t>
            </a:r>
            <a:endParaRPr b="0" i="0" sz="9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chemeClr val="dk1"/>
              </a:buClr>
              <a:buSzPts val="1100"/>
              <a:buFont typeface="Century Gothic"/>
              <a:buNone/>
            </a:pPr>
            <a:r>
              <a:t/>
            </a:r>
            <a:endParaRPr b="0" i="0" sz="1100" u="none">
              <a:solidFill>
                <a:schemeClr val="dk1"/>
              </a:solidFill>
              <a:latin typeface="Arial"/>
              <a:ea typeface="Arial"/>
              <a:cs typeface="Arial"/>
              <a:sym typeface="Arial"/>
            </a:endParaRPr>
          </a:p>
          <a:p>
            <a:pPr indent="0" lvl="0" marL="12700" marR="0" rtl="0" algn="l">
              <a:lnSpc>
                <a:spcPct val="111111"/>
              </a:lnSpc>
              <a:spcBef>
                <a:spcPts val="0"/>
              </a:spcBef>
              <a:spcAft>
                <a:spcPts val="0"/>
              </a:spcAft>
              <a:buClr>
                <a:srgbClr val="3E4043"/>
              </a:buClr>
              <a:buSzPts val="900"/>
              <a:buFont typeface="Arial"/>
              <a:buNone/>
            </a:pPr>
            <a:r>
              <a:rPr b="0" i="0" lang="en-US" sz="900" u="none">
                <a:solidFill>
                  <a:srgbClr val="3E4043"/>
                </a:solidFill>
                <a:latin typeface="Arial"/>
                <a:ea typeface="Arial"/>
                <a:cs typeface="Arial"/>
                <a:sym typeface="Arial"/>
              </a:rPr>
              <a:t>Давлат бюджетидан хизмат кўрсатиш харажатларининг Консолидациялашган  бюджет даромадларига нисбати, фоизда</a:t>
            </a:r>
            <a:endParaRPr/>
          </a:p>
        </p:txBody>
      </p:sp>
      <p:sp>
        <p:nvSpPr>
          <p:cNvPr id="1212" name="Google Shape;1212;p31"/>
          <p:cNvSpPr/>
          <p:nvPr/>
        </p:nvSpPr>
        <p:spPr>
          <a:xfrm>
            <a:off x="6442075" y="6108700"/>
            <a:ext cx="58737" cy="57150"/>
          </a:xfrm>
          <a:custGeom>
            <a:rect b="b" l="l" r="r" t="t"/>
            <a:pathLst>
              <a:path extrusionOk="0" h="58420" w="58420">
                <a:moveTo>
                  <a:pt x="57912" y="0"/>
                </a:moveTo>
                <a:lnTo>
                  <a:pt x="0" y="0"/>
                </a:lnTo>
                <a:lnTo>
                  <a:pt x="0" y="57912"/>
                </a:lnTo>
                <a:lnTo>
                  <a:pt x="57912" y="57912"/>
                </a:lnTo>
                <a:lnTo>
                  <a:pt x="57912"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13" name="Google Shape;1213;p31"/>
          <p:cNvSpPr txBox="1"/>
          <p:nvPr/>
        </p:nvSpPr>
        <p:spPr>
          <a:xfrm>
            <a:off x="1295400" y="565150"/>
            <a:ext cx="3376612" cy="390525"/>
          </a:xfrm>
          <a:prstGeom prst="rect">
            <a:avLst/>
          </a:prstGeom>
          <a:noFill/>
          <a:ln>
            <a:noFill/>
          </a:ln>
        </p:spPr>
        <p:txBody>
          <a:bodyPr anchorCtr="0" anchor="t" bIns="0" lIns="0" spcFirstLastPara="1" rIns="0" wrap="square" tIns="12700">
            <a:spAutoFit/>
          </a:bodyPr>
          <a:lstStyle/>
          <a:p>
            <a:pPr indent="-42862" lvl="0" marL="53975" marR="0" rtl="0" algn="l">
              <a:lnSpc>
                <a:spcPct val="100000"/>
              </a:lnSpc>
              <a:spcBef>
                <a:spcPts val="0"/>
              </a:spcBef>
              <a:spcAft>
                <a:spcPts val="0"/>
              </a:spcAft>
              <a:buClr>
                <a:srgbClr val="004F8A"/>
              </a:buClr>
              <a:buSzPts val="1200"/>
              <a:buFont typeface="Arial"/>
              <a:buNone/>
            </a:pPr>
            <a:r>
              <a:rPr b="1" i="0" lang="en-US" sz="1200" u="none">
                <a:solidFill>
                  <a:srgbClr val="004F8A"/>
                </a:solidFill>
                <a:latin typeface="Arial"/>
                <a:ea typeface="Arial"/>
                <a:cs typeface="Arial"/>
                <a:sym typeface="Arial"/>
              </a:rPr>
              <a:t>Давлат ташқи қарзи иқтисодиёт тармоқлари  кесимида тақсимланиши*</a:t>
            </a:r>
            <a:endParaRPr/>
          </a:p>
        </p:txBody>
      </p:sp>
      <p:sp>
        <p:nvSpPr>
          <p:cNvPr id="1214" name="Google Shape;1214;p31"/>
          <p:cNvSpPr txBox="1"/>
          <p:nvPr/>
        </p:nvSpPr>
        <p:spPr>
          <a:xfrm>
            <a:off x="1377950" y="6511925"/>
            <a:ext cx="8882062" cy="38100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Манба: Молия вазирлиги [*] Дастлабки ҳисоб-китоблар [**] Давлат ташқи қарзига хизмат кўрсатиш харажатлари асосий қарз ва фоиз тўловларини ўз ичига олади.</a:t>
            </a:r>
            <a:endParaRPr/>
          </a:p>
        </p:txBody>
      </p:sp>
      <p:sp>
        <p:nvSpPr>
          <p:cNvPr id="1215" name="Google Shape;1215;p31"/>
          <p:cNvSpPr txBox="1"/>
          <p:nvPr/>
        </p:nvSpPr>
        <p:spPr>
          <a:xfrm>
            <a:off x="1295400" y="6702425"/>
            <a:ext cx="82550" cy="136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2</a:t>
            </a:r>
            <a:endParaRPr/>
          </a:p>
        </p:txBody>
      </p:sp>
      <p:grpSp>
        <p:nvGrpSpPr>
          <p:cNvPr id="1216" name="Google Shape;1216;p31"/>
          <p:cNvGrpSpPr/>
          <p:nvPr/>
        </p:nvGrpSpPr>
        <p:grpSpPr>
          <a:xfrm>
            <a:off x="2665666" y="1281365"/>
            <a:ext cx="948689" cy="3931986"/>
            <a:chOff x="1523237" y="1280921"/>
            <a:chExt cx="948689" cy="3932301"/>
          </a:xfrm>
        </p:grpSpPr>
        <p:sp>
          <p:nvSpPr>
            <p:cNvPr id="1217" name="Google Shape;1217;p31"/>
            <p:cNvSpPr/>
            <p:nvPr/>
          </p:nvSpPr>
          <p:spPr>
            <a:xfrm>
              <a:off x="1529333" y="1280921"/>
              <a:ext cx="806450" cy="611505"/>
            </a:xfrm>
            <a:custGeom>
              <a:rect b="b" l="l" r="r" t="t"/>
              <a:pathLst>
                <a:path extrusionOk="0" h="611505" w="806450">
                  <a:moveTo>
                    <a:pt x="806196" y="0"/>
                  </a:moveTo>
                  <a:lnTo>
                    <a:pt x="134365" y="0"/>
                  </a:lnTo>
                  <a:lnTo>
                    <a:pt x="107287" y="6207"/>
                  </a:lnTo>
                  <a:lnTo>
                    <a:pt x="59241" y="52185"/>
                  </a:lnTo>
                  <a:lnTo>
                    <a:pt x="39355" y="89496"/>
                  </a:lnTo>
                  <a:lnTo>
                    <a:pt x="22948" y="134719"/>
                  </a:lnTo>
                  <a:lnTo>
                    <a:pt x="10559" y="186623"/>
                  </a:lnTo>
                  <a:lnTo>
                    <a:pt x="2729" y="243980"/>
                  </a:lnTo>
                  <a:lnTo>
                    <a:pt x="0" y="305562"/>
                  </a:lnTo>
                  <a:lnTo>
                    <a:pt x="2729" y="367143"/>
                  </a:lnTo>
                  <a:lnTo>
                    <a:pt x="10559" y="424500"/>
                  </a:lnTo>
                  <a:lnTo>
                    <a:pt x="22948" y="476404"/>
                  </a:lnTo>
                  <a:lnTo>
                    <a:pt x="39355" y="521627"/>
                  </a:lnTo>
                  <a:lnTo>
                    <a:pt x="59241" y="558938"/>
                  </a:lnTo>
                  <a:lnTo>
                    <a:pt x="107287" y="604916"/>
                  </a:lnTo>
                  <a:lnTo>
                    <a:pt x="134365" y="611124"/>
                  </a:lnTo>
                  <a:lnTo>
                    <a:pt x="806196" y="611124"/>
                  </a:lnTo>
                  <a:lnTo>
                    <a:pt x="779117" y="604916"/>
                  </a:lnTo>
                  <a:lnTo>
                    <a:pt x="753895" y="587111"/>
                  </a:lnTo>
                  <a:lnTo>
                    <a:pt x="711185" y="521627"/>
                  </a:lnTo>
                  <a:lnTo>
                    <a:pt x="694778" y="476404"/>
                  </a:lnTo>
                  <a:lnTo>
                    <a:pt x="682389" y="424500"/>
                  </a:lnTo>
                  <a:lnTo>
                    <a:pt x="674559" y="367143"/>
                  </a:lnTo>
                  <a:lnTo>
                    <a:pt x="671830" y="305562"/>
                  </a:lnTo>
                  <a:lnTo>
                    <a:pt x="674559" y="243980"/>
                  </a:lnTo>
                  <a:lnTo>
                    <a:pt x="682389" y="186623"/>
                  </a:lnTo>
                  <a:lnTo>
                    <a:pt x="694778" y="134719"/>
                  </a:lnTo>
                  <a:lnTo>
                    <a:pt x="711185" y="89496"/>
                  </a:lnTo>
                  <a:lnTo>
                    <a:pt x="731071" y="52185"/>
                  </a:lnTo>
                  <a:lnTo>
                    <a:pt x="779117" y="6207"/>
                  </a:lnTo>
                  <a:lnTo>
                    <a:pt x="806196"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18" name="Google Shape;1218;p31"/>
            <p:cNvSpPr/>
            <p:nvPr/>
          </p:nvSpPr>
          <p:spPr>
            <a:xfrm>
              <a:off x="1529333" y="1280921"/>
              <a:ext cx="806450" cy="611505"/>
            </a:xfrm>
            <a:custGeom>
              <a:rect b="b" l="l" r="r" t="t"/>
              <a:pathLst>
                <a:path extrusionOk="0" h="611505" w="806450">
                  <a:moveTo>
                    <a:pt x="134365" y="0"/>
                  </a:moveTo>
                  <a:lnTo>
                    <a:pt x="806196" y="0"/>
                  </a:lnTo>
                  <a:lnTo>
                    <a:pt x="779117" y="6207"/>
                  </a:lnTo>
                  <a:lnTo>
                    <a:pt x="753895" y="24012"/>
                  </a:lnTo>
                  <a:lnTo>
                    <a:pt x="711185" y="89496"/>
                  </a:lnTo>
                  <a:lnTo>
                    <a:pt x="694778" y="134719"/>
                  </a:lnTo>
                  <a:lnTo>
                    <a:pt x="682389" y="186623"/>
                  </a:lnTo>
                  <a:lnTo>
                    <a:pt x="674559" y="243980"/>
                  </a:lnTo>
                  <a:lnTo>
                    <a:pt x="671830" y="305562"/>
                  </a:lnTo>
                  <a:lnTo>
                    <a:pt x="674559" y="367143"/>
                  </a:lnTo>
                  <a:lnTo>
                    <a:pt x="682389" y="424500"/>
                  </a:lnTo>
                  <a:lnTo>
                    <a:pt x="694778" y="476404"/>
                  </a:lnTo>
                  <a:lnTo>
                    <a:pt x="711185" y="521627"/>
                  </a:lnTo>
                  <a:lnTo>
                    <a:pt x="731071" y="558938"/>
                  </a:lnTo>
                  <a:lnTo>
                    <a:pt x="779117" y="604916"/>
                  </a:lnTo>
                  <a:lnTo>
                    <a:pt x="806196" y="611124"/>
                  </a:lnTo>
                  <a:lnTo>
                    <a:pt x="134365" y="611124"/>
                  </a:lnTo>
                  <a:lnTo>
                    <a:pt x="82065" y="587111"/>
                  </a:lnTo>
                  <a:lnTo>
                    <a:pt x="39355" y="521627"/>
                  </a:lnTo>
                  <a:lnTo>
                    <a:pt x="22948" y="476404"/>
                  </a:lnTo>
                  <a:lnTo>
                    <a:pt x="10559" y="424500"/>
                  </a:lnTo>
                  <a:lnTo>
                    <a:pt x="2729" y="367143"/>
                  </a:lnTo>
                  <a:lnTo>
                    <a:pt x="0" y="305562"/>
                  </a:lnTo>
                  <a:lnTo>
                    <a:pt x="2729" y="243980"/>
                  </a:lnTo>
                  <a:lnTo>
                    <a:pt x="10559" y="186623"/>
                  </a:lnTo>
                  <a:lnTo>
                    <a:pt x="22948" y="134719"/>
                  </a:lnTo>
                  <a:lnTo>
                    <a:pt x="39355" y="89496"/>
                  </a:lnTo>
                  <a:lnTo>
                    <a:pt x="59241" y="52185"/>
                  </a:lnTo>
                  <a:lnTo>
                    <a:pt x="107287" y="6207"/>
                  </a:lnTo>
                  <a:lnTo>
                    <a:pt x="134365"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19" name="Google Shape;1219;p31"/>
            <p:cNvSpPr/>
            <p:nvPr/>
          </p:nvSpPr>
          <p:spPr>
            <a:xfrm>
              <a:off x="1529333" y="1945385"/>
              <a:ext cx="806450" cy="612775"/>
            </a:xfrm>
            <a:custGeom>
              <a:rect b="b" l="l" r="r" t="t"/>
              <a:pathLst>
                <a:path extrusionOk="0" h="612775" w="806450">
                  <a:moveTo>
                    <a:pt x="806196" y="0"/>
                  </a:moveTo>
                  <a:lnTo>
                    <a:pt x="134365" y="0"/>
                  </a:lnTo>
                  <a:lnTo>
                    <a:pt x="107287" y="6223"/>
                  </a:lnTo>
                  <a:lnTo>
                    <a:pt x="59241" y="52315"/>
                  </a:lnTo>
                  <a:lnTo>
                    <a:pt x="39355" y="89720"/>
                  </a:lnTo>
                  <a:lnTo>
                    <a:pt x="22948" y="135055"/>
                  </a:lnTo>
                  <a:lnTo>
                    <a:pt x="10559" y="187089"/>
                  </a:lnTo>
                  <a:lnTo>
                    <a:pt x="2729" y="244589"/>
                  </a:lnTo>
                  <a:lnTo>
                    <a:pt x="0" y="306324"/>
                  </a:lnTo>
                  <a:lnTo>
                    <a:pt x="2729" y="368058"/>
                  </a:lnTo>
                  <a:lnTo>
                    <a:pt x="10559" y="425558"/>
                  </a:lnTo>
                  <a:lnTo>
                    <a:pt x="22948" y="477592"/>
                  </a:lnTo>
                  <a:lnTo>
                    <a:pt x="39355" y="522927"/>
                  </a:lnTo>
                  <a:lnTo>
                    <a:pt x="59241" y="560332"/>
                  </a:lnTo>
                  <a:lnTo>
                    <a:pt x="107287" y="606424"/>
                  </a:lnTo>
                  <a:lnTo>
                    <a:pt x="134365" y="612648"/>
                  </a:lnTo>
                  <a:lnTo>
                    <a:pt x="806196" y="612648"/>
                  </a:lnTo>
                  <a:lnTo>
                    <a:pt x="779117" y="606424"/>
                  </a:lnTo>
                  <a:lnTo>
                    <a:pt x="753895" y="588575"/>
                  </a:lnTo>
                  <a:lnTo>
                    <a:pt x="711185" y="522927"/>
                  </a:lnTo>
                  <a:lnTo>
                    <a:pt x="694778" y="477592"/>
                  </a:lnTo>
                  <a:lnTo>
                    <a:pt x="682389" y="425558"/>
                  </a:lnTo>
                  <a:lnTo>
                    <a:pt x="674559" y="368058"/>
                  </a:lnTo>
                  <a:lnTo>
                    <a:pt x="671830" y="306324"/>
                  </a:lnTo>
                  <a:lnTo>
                    <a:pt x="674559" y="244589"/>
                  </a:lnTo>
                  <a:lnTo>
                    <a:pt x="682389" y="187089"/>
                  </a:lnTo>
                  <a:lnTo>
                    <a:pt x="694778" y="135055"/>
                  </a:lnTo>
                  <a:lnTo>
                    <a:pt x="711185" y="89720"/>
                  </a:lnTo>
                  <a:lnTo>
                    <a:pt x="731071" y="52315"/>
                  </a:lnTo>
                  <a:lnTo>
                    <a:pt x="779117" y="6223"/>
                  </a:lnTo>
                  <a:lnTo>
                    <a:pt x="806196"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0" name="Google Shape;1220;p31"/>
            <p:cNvSpPr/>
            <p:nvPr/>
          </p:nvSpPr>
          <p:spPr>
            <a:xfrm>
              <a:off x="1529333" y="1945385"/>
              <a:ext cx="806450" cy="612775"/>
            </a:xfrm>
            <a:custGeom>
              <a:rect b="b" l="l" r="r" t="t"/>
              <a:pathLst>
                <a:path extrusionOk="0" h="612775" w="806450">
                  <a:moveTo>
                    <a:pt x="134365" y="0"/>
                  </a:moveTo>
                  <a:lnTo>
                    <a:pt x="806196" y="0"/>
                  </a:lnTo>
                  <a:lnTo>
                    <a:pt x="779117" y="6223"/>
                  </a:lnTo>
                  <a:lnTo>
                    <a:pt x="753895" y="24072"/>
                  </a:lnTo>
                  <a:lnTo>
                    <a:pt x="711185" y="89720"/>
                  </a:lnTo>
                  <a:lnTo>
                    <a:pt x="694778" y="135055"/>
                  </a:lnTo>
                  <a:lnTo>
                    <a:pt x="682389" y="187089"/>
                  </a:lnTo>
                  <a:lnTo>
                    <a:pt x="674559" y="244589"/>
                  </a:lnTo>
                  <a:lnTo>
                    <a:pt x="671830" y="306324"/>
                  </a:lnTo>
                  <a:lnTo>
                    <a:pt x="674559" y="368058"/>
                  </a:lnTo>
                  <a:lnTo>
                    <a:pt x="682389" y="425558"/>
                  </a:lnTo>
                  <a:lnTo>
                    <a:pt x="694778" y="477592"/>
                  </a:lnTo>
                  <a:lnTo>
                    <a:pt x="711185" y="522927"/>
                  </a:lnTo>
                  <a:lnTo>
                    <a:pt x="731071" y="560332"/>
                  </a:lnTo>
                  <a:lnTo>
                    <a:pt x="779117" y="606424"/>
                  </a:lnTo>
                  <a:lnTo>
                    <a:pt x="806196" y="612648"/>
                  </a:lnTo>
                  <a:lnTo>
                    <a:pt x="134365" y="612648"/>
                  </a:lnTo>
                  <a:lnTo>
                    <a:pt x="82065" y="588575"/>
                  </a:lnTo>
                  <a:lnTo>
                    <a:pt x="39355" y="522927"/>
                  </a:lnTo>
                  <a:lnTo>
                    <a:pt x="22948" y="477592"/>
                  </a:lnTo>
                  <a:lnTo>
                    <a:pt x="10559" y="425558"/>
                  </a:lnTo>
                  <a:lnTo>
                    <a:pt x="2729" y="368058"/>
                  </a:lnTo>
                  <a:lnTo>
                    <a:pt x="0" y="306324"/>
                  </a:lnTo>
                  <a:lnTo>
                    <a:pt x="2729" y="244589"/>
                  </a:lnTo>
                  <a:lnTo>
                    <a:pt x="10559" y="187089"/>
                  </a:lnTo>
                  <a:lnTo>
                    <a:pt x="22948" y="135055"/>
                  </a:lnTo>
                  <a:lnTo>
                    <a:pt x="39355" y="89720"/>
                  </a:lnTo>
                  <a:lnTo>
                    <a:pt x="59241" y="52315"/>
                  </a:lnTo>
                  <a:lnTo>
                    <a:pt x="107287" y="6223"/>
                  </a:lnTo>
                  <a:lnTo>
                    <a:pt x="134365"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1" name="Google Shape;1221;p31"/>
            <p:cNvSpPr/>
            <p:nvPr/>
          </p:nvSpPr>
          <p:spPr>
            <a:xfrm>
              <a:off x="1523237" y="2599181"/>
              <a:ext cx="805180" cy="611505"/>
            </a:xfrm>
            <a:custGeom>
              <a:rect b="b" l="l" r="r" t="t"/>
              <a:pathLst>
                <a:path extrusionOk="0" h="611505" w="805180">
                  <a:moveTo>
                    <a:pt x="804672" y="0"/>
                  </a:moveTo>
                  <a:lnTo>
                    <a:pt x="134112" y="0"/>
                  </a:lnTo>
                  <a:lnTo>
                    <a:pt x="107084" y="6207"/>
                  </a:lnTo>
                  <a:lnTo>
                    <a:pt x="59129" y="52185"/>
                  </a:lnTo>
                  <a:lnTo>
                    <a:pt x="39281" y="89496"/>
                  </a:lnTo>
                  <a:lnTo>
                    <a:pt x="22904" y="134719"/>
                  </a:lnTo>
                  <a:lnTo>
                    <a:pt x="10539" y="186623"/>
                  </a:lnTo>
                  <a:lnTo>
                    <a:pt x="2724" y="243980"/>
                  </a:lnTo>
                  <a:lnTo>
                    <a:pt x="0" y="305562"/>
                  </a:lnTo>
                  <a:lnTo>
                    <a:pt x="2724" y="367143"/>
                  </a:lnTo>
                  <a:lnTo>
                    <a:pt x="10539" y="424500"/>
                  </a:lnTo>
                  <a:lnTo>
                    <a:pt x="22904" y="476404"/>
                  </a:lnTo>
                  <a:lnTo>
                    <a:pt x="39281" y="521627"/>
                  </a:lnTo>
                  <a:lnTo>
                    <a:pt x="59129" y="558938"/>
                  </a:lnTo>
                  <a:lnTo>
                    <a:pt x="107084" y="604916"/>
                  </a:lnTo>
                  <a:lnTo>
                    <a:pt x="134112" y="611124"/>
                  </a:lnTo>
                  <a:lnTo>
                    <a:pt x="804672" y="611124"/>
                  </a:lnTo>
                  <a:lnTo>
                    <a:pt x="777644" y="604916"/>
                  </a:lnTo>
                  <a:lnTo>
                    <a:pt x="752470" y="587111"/>
                  </a:lnTo>
                  <a:lnTo>
                    <a:pt x="709841" y="521627"/>
                  </a:lnTo>
                  <a:lnTo>
                    <a:pt x="693464" y="476404"/>
                  </a:lnTo>
                  <a:lnTo>
                    <a:pt x="681099" y="424500"/>
                  </a:lnTo>
                  <a:lnTo>
                    <a:pt x="673284" y="367143"/>
                  </a:lnTo>
                  <a:lnTo>
                    <a:pt x="670560" y="305562"/>
                  </a:lnTo>
                  <a:lnTo>
                    <a:pt x="673284" y="243980"/>
                  </a:lnTo>
                  <a:lnTo>
                    <a:pt x="681099" y="186623"/>
                  </a:lnTo>
                  <a:lnTo>
                    <a:pt x="693464" y="134719"/>
                  </a:lnTo>
                  <a:lnTo>
                    <a:pt x="709841" y="89496"/>
                  </a:lnTo>
                  <a:lnTo>
                    <a:pt x="729689" y="52185"/>
                  </a:lnTo>
                  <a:lnTo>
                    <a:pt x="777644" y="6207"/>
                  </a:lnTo>
                  <a:lnTo>
                    <a:pt x="804672"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2" name="Google Shape;1222;p31"/>
            <p:cNvSpPr/>
            <p:nvPr/>
          </p:nvSpPr>
          <p:spPr>
            <a:xfrm>
              <a:off x="1523237" y="2599181"/>
              <a:ext cx="805180" cy="611505"/>
            </a:xfrm>
            <a:custGeom>
              <a:rect b="b" l="l" r="r" t="t"/>
              <a:pathLst>
                <a:path extrusionOk="0" h="611505" w="805180">
                  <a:moveTo>
                    <a:pt x="134112" y="0"/>
                  </a:moveTo>
                  <a:lnTo>
                    <a:pt x="804672" y="0"/>
                  </a:lnTo>
                  <a:lnTo>
                    <a:pt x="777644" y="6207"/>
                  </a:lnTo>
                  <a:lnTo>
                    <a:pt x="752470" y="24012"/>
                  </a:lnTo>
                  <a:lnTo>
                    <a:pt x="709841" y="89496"/>
                  </a:lnTo>
                  <a:lnTo>
                    <a:pt x="693464" y="134719"/>
                  </a:lnTo>
                  <a:lnTo>
                    <a:pt x="681099" y="186623"/>
                  </a:lnTo>
                  <a:lnTo>
                    <a:pt x="673284" y="243980"/>
                  </a:lnTo>
                  <a:lnTo>
                    <a:pt x="670560" y="305562"/>
                  </a:lnTo>
                  <a:lnTo>
                    <a:pt x="673284" y="367143"/>
                  </a:lnTo>
                  <a:lnTo>
                    <a:pt x="681099" y="424500"/>
                  </a:lnTo>
                  <a:lnTo>
                    <a:pt x="693464" y="476404"/>
                  </a:lnTo>
                  <a:lnTo>
                    <a:pt x="709841" y="521627"/>
                  </a:lnTo>
                  <a:lnTo>
                    <a:pt x="729689" y="558938"/>
                  </a:lnTo>
                  <a:lnTo>
                    <a:pt x="777644" y="604916"/>
                  </a:lnTo>
                  <a:lnTo>
                    <a:pt x="804672" y="611124"/>
                  </a:lnTo>
                  <a:lnTo>
                    <a:pt x="134112" y="611124"/>
                  </a:lnTo>
                  <a:lnTo>
                    <a:pt x="81910" y="587111"/>
                  </a:lnTo>
                  <a:lnTo>
                    <a:pt x="39281" y="521627"/>
                  </a:lnTo>
                  <a:lnTo>
                    <a:pt x="22904" y="476404"/>
                  </a:lnTo>
                  <a:lnTo>
                    <a:pt x="10539" y="424500"/>
                  </a:lnTo>
                  <a:lnTo>
                    <a:pt x="2724" y="367143"/>
                  </a:lnTo>
                  <a:lnTo>
                    <a:pt x="0" y="305562"/>
                  </a:lnTo>
                  <a:lnTo>
                    <a:pt x="2724" y="243980"/>
                  </a:lnTo>
                  <a:lnTo>
                    <a:pt x="10539" y="186623"/>
                  </a:lnTo>
                  <a:lnTo>
                    <a:pt x="22904" y="134719"/>
                  </a:lnTo>
                  <a:lnTo>
                    <a:pt x="39281" y="89496"/>
                  </a:lnTo>
                  <a:lnTo>
                    <a:pt x="59129" y="52185"/>
                  </a:lnTo>
                  <a:lnTo>
                    <a:pt x="107084" y="6207"/>
                  </a:lnTo>
                  <a:lnTo>
                    <a:pt x="134112"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3" name="Google Shape;1223;p31"/>
            <p:cNvSpPr/>
            <p:nvPr/>
          </p:nvSpPr>
          <p:spPr>
            <a:xfrm>
              <a:off x="1524761" y="3265169"/>
              <a:ext cx="806450" cy="611505"/>
            </a:xfrm>
            <a:custGeom>
              <a:rect b="b" l="l" r="r" t="t"/>
              <a:pathLst>
                <a:path extrusionOk="0" h="611504" w="806450">
                  <a:moveTo>
                    <a:pt x="806196" y="0"/>
                  </a:moveTo>
                  <a:lnTo>
                    <a:pt x="134365" y="0"/>
                  </a:lnTo>
                  <a:lnTo>
                    <a:pt x="107287" y="6207"/>
                  </a:lnTo>
                  <a:lnTo>
                    <a:pt x="59241" y="52185"/>
                  </a:lnTo>
                  <a:lnTo>
                    <a:pt x="39355" y="89496"/>
                  </a:lnTo>
                  <a:lnTo>
                    <a:pt x="22948" y="134719"/>
                  </a:lnTo>
                  <a:lnTo>
                    <a:pt x="10559" y="186623"/>
                  </a:lnTo>
                  <a:lnTo>
                    <a:pt x="2729" y="243980"/>
                  </a:lnTo>
                  <a:lnTo>
                    <a:pt x="0" y="305562"/>
                  </a:lnTo>
                  <a:lnTo>
                    <a:pt x="2729" y="367143"/>
                  </a:lnTo>
                  <a:lnTo>
                    <a:pt x="10559" y="424500"/>
                  </a:lnTo>
                  <a:lnTo>
                    <a:pt x="22948" y="476404"/>
                  </a:lnTo>
                  <a:lnTo>
                    <a:pt x="39355" y="521627"/>
                  </a:lnTo>
                  <a:lnTo>
                    <a:pt x="59241" y="558938"/>
                  </a:lnTo>
                  <a:lnTo>
                    <a:pt x="107287" y="604916"/>
                  </a:lnTo>
                  <a:lnTo>
                    <a:pt x="134365" y="611124"/>
                  </a:lnTo>
                  <a:lnTo>
                    <a:pt x="806196" y="611124"/>
                  </a:lnTo>
                  <a:lnTo>
                    <a:pt x="779117" y="604916"/>
                  </a:lnTo>
                  <a:lnTo>
                    <a:pt x="753895" y="587111"/>
                  </a:lnTo>
                  <a:lnTo>
                    <a:pt x="711185" y="521627"/>
                  </a:lnTo>
                  <a:lnTo>
                    <a:pt x="694778" y="476404"/>
                  </a:lnTo>
                  <a:lnTo>
                    <a:pt x="682389" y="424500"/>
                  </a:lnTo>
                  <a:lnTo>
                    <a:pt x="674559" y="367143"/>
                  </a:lnTo>
                  <a:lnTo>
                    <a:pt x="671830" y="305562"/>
                  </a:lnTo>
                  <a:lnTo>
                    <a:pt x="674559" y="243980"/>
                  </a:lnTo>
                  <a:lnTo>
                    <a:pt x="682389" y="186623"/>
                  </a:lnTo>
                  <a:lnTo>
                    <a:pt x="694778" y="134719"/>
                  </a:lnTo>
                  <a:lnTo>
                    <a:pt x="711185" y="89496"/>
                  </a:lnTo>
                  <a:lnTo>
                    <a:pt x="731071" y="52185"/>
                  </a:lnTo>
                  <a:lnTo>
                    <a:pt x="779117" y="6207"/>
                  </a:lnTo>
                  <a:lnTo>
                    <a:pt x="806196"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4" name="Google Shape;1224;p31"/>
            <p:cNvSpPr/>
            <p:nvPr/>
          </p:nvSpPr>
          <p:spPr>
            <a:xfrm>
              <a:off x="1524761" y="3265169"/>
              <a:ext cx="806450" cy="611505"/>
            </a:xfrm>
            <a:custGeom>
              <a:rect b="b" l="l" r="r" t="t"/>
              <a:pathLst>
                <a:path extrusionOk="0" h="611504" w="806450">
                  <a:moveTo>
                    <a:pt x="134365" y="0"/>
                  </a:moveTo>
                  <a:lnTo>
                    <a:pt x="806196" y="0"/>
                  </a:lnTo>
                  <a:lnTo>
                    <a:pt x="779117" y="6207"/>
                  </a:lnTo>
                  <a:lnTo>
                    <a:pt x="753895" y="24012"/>
                  </a:lnTo>
                  <a:lnTo>
                    <a:pt x="711185" y="89496"/>
                  </a:lnTo>
                  <a:lnTo>
                    <a:pt x="694778" y="134719"/>
                  </a:lnTo>
                  <a:lnTo>
                    <a:pt x="682389" y="186623"/>
                  </a:lnTo>
                  <a:lnTo>
                    <a:pt x="674559" y="243980"/>
                  </a:lnTo>
                  <a:lnTo>
                    <a:pt x="671830" y="305562"/>
                  </a:lnTo>
                  <a:lnTo>
                    <a:pt x="674559" y="367143"/>
                  </a:lnTo>
                  <a:lnTo>
                    <a:pt x="682389" y="424500"/>
                  </a:lnTo>
                  <a:lnTo>
                    <a:pt x="694778" y="476404"/>
                  </a:lnTo>
                  <a:lnTo>
                    <a:pt x="711185" y="521627"/>
                  </a:lnTo>
                  <a:lnTo>
                    <a:pt x="731071" y="558938"/>
                  </a:lnTo>
                  <a:lnTo>
                    <a:pt x="779117" y="604916"/>
                  </a:lnTo>
                  <a:lnTo>
                    <a:pt x="806196" y="611124"/>
                  </a:lnTo>
                  <a:lnTo>
                    <a:pt x="134365" y="611124"/>
                  </a:lnTo>
                  <a:lnTo>
                    <a:pt x="82065" y="587111"/>
                  </a:lnTo>
                  <a:lnTo>
                    <a:pt x="39355" y="521627"/>
                  </a:lnTo>
                  <a:lnTo>
                    <a:pt x="22948" y="476404"/>
                  </a:lnTo>
                  <a:lnTo>
                    <a:pt x="10559" y="424500"/>
                  </a:lnTo>
                  <a:lnTo>
                    <a:pt x="2729" y="367143"/>
                  </a:lnTo>
                  <a:lnTo>
                    <a:pt x="0" y="305562"/>
                  </a:lnTo>
                  <a:lnTo>
                    <a:pt x="2729" y="243980"/>
                  </a:lnTo>
                  <a:lnTo>
                    <a:pt x="10559" y="186623"/>
                  </a:lnTo>
                  <a:lnTo>
                    <a:pt x="22948" y="134719"/>
                  </a:lnTo>
                  <a:lnTo>
                    <a:pt x="39355" y="89496"/>
                  </a:lnTo>
                  <a:lnTo>
                    <a:pt x="59241" y="52185"/>
                  </a:lnTo>
                  <a:lnTo>
                    <a:pt x="107287" y="6207"/>
                  </a:lnTo>
                  <a:lnTo>
                    <a:pt x="134365"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5" name="Google Shape;1225;p31"/>
            <p:cNvSpPr/>
            <p:nvPr/>
          </p:nvSpPr>
          <p:spPr>
            <a:xfrm>
              <a:off x="1527809" y="4601717"/>
              <a:ext cx="806450" cy="611505"/>
            </a:xfrm>
            <a:custGeom>
              <a:rect b="b" l="l" r="r" t="t"/>
              <a:pathLst>
                <a:path extrusionOk="0" h="611504" w="806450">
                  <a:moveTo>
                    <a:pt x="806196" y="0"/>
                  </a:moveTo>
                  <a:lnTo>
                    <a:pt x="134365" y="0"/>
                  </a:lnTo>
                  <a:lnTo>
                    <a:pt x="107287" y="6207"/>
                  </a:lnTo>
                  <a:lnTo>
                    <a:pt x="59241" y="52185"/>
                  </a:lnTo>
                  <a:lnTo>
                    <a:pt x="39355" y="89496"/>
                  </a:lnTo>
                  <a:lnTo>
                    <a:pt x="22948" y="134719"/>
                  </a:lnTo>
                  <a:lnTo>
                    <a:pt x="10559" y="186623"/>
                  </a:lnTo>
                  <a:lnTo>
                    <a:pt x="2729" y="243980"/>
                  </a:lnTo>
                  <a:lnTo>
                    <a:pt x="0" y="305561"/>
                  </a:lnTo>
                  <a:lnTo>
                    <a:pt x="2729" y="367143"/>
                  </a:lnTo>
                  <a:lnTo>
                    <a:pt x="10559" y="424500"/>
                  </a:lnTo>
                  <a:lnTo>
                    <a:pt x="22948" y="476404"/>
                  </a:lnTo>
                  <a:lnTo>
                    <a:pt x="39355" y="521627"/>
                  </a:lnTo>
                  <a:lnTo>
                    <a:pt x="59241" y="558938"/>
                  </a:lnTo>
                  <a:lnTo>
                    <a:pt x="107287" y="604916"/>
                  </a:lnTo>
                  <a:lnTo>
                    <a:pt x="134365" y="611123"/>
                  </a:lnTo>
                  <a:lnTo>
                    <a:pt x="806196" y="611123"/>
                  </a:lnTo>
                  <a:lnTo>
                    <a:pt x="779117" y="604916"/>
                  </a:lnTo>
                  <a:lnTo>
                    <a:pt x="753895" y="587111"/>
                  </a:lnTo>
                  <a:lnTo>
                    <a:pt x="711185" y="521627"/>
                  </a:lnTo>
                  <a:lnTo>
                    <a:pt x="694778" y="476404"/>
                  </a:lnTo>
                  <a:lnTo>
                    <a:pt x="682389" y="424500"/>
                  </a:lnTo>
                  <a:lnTo>
                    <a:pt x="674559" y="367143"/>
                  </a:lnTo>
                  <a:lnTo>
                    <a:pt x="671830" y="305561"/>
                  </a:lnTo>
                  <a:lnTo>
                    <a:pt x="674559" y="243980"/>
                  </a:lnTo>
                  <a:lnTo>
                    <a:pt x="682389" y="186623"/>
                  </a:lnTo>
                  <a:lnTo>
                    <a:pt x="694778" y="134719"/>
                  </a:lnTo>
                  <a:lnTo>
                    <a:pt x="711185" y="89496"/>
                  </a:lnTo>
                  <a:lnTo>
                    <a:pt x="731071" y="52185"/>
                  </a:lnTo>
                  <a:lnTo>
                    <a:pt x="779117" y="6207"/>
                  </a:lnTo>
                  <a:lnTo>
                    <a:pt x="806196"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6" name="Google Shape;1226;p31"/>
            <p:cNvSpPr/>
            <p:nvPr/>
          </p:nvSpPr>
          <p:spPr>
            <a:xfrm>
              <a:off x="1527809" y="4601717"/>
              <a:ext cx="806450" cy="611505"/>
            </a:xfrm>
            <a:custGeom>
              <a:rect b="b" l="l" r="r" t="t"/>
              <a:pathLst>
                <a:path extrusionOk="0" h="611504" w="806450">
                  <a:moveTo>
                    <a:pt x="134365" y="0"/>
                  </a:moveTo>
                  <a:lnTo>
                    <a:pt x="806196" y="0"/>
                  </a:lnTo>
                  <a:lnTo>
                    <a:pt x="779117" y="6207"/>
                  </a:lnTo>
                  <a:lnTo>
                    <a:pt x="753895" y="24012"/>
                  </a:lnTo>
                  <a:lnTo>
                    <a:pt x="711185" y="89496"/>
                  </a:lnTo>
                  <a:lnTo>
                    <a:pt x="694778" y="134719"/>
                  </a:lnTo>
                  <a:lnTo>
                    <a:pt x="682389" y="186623"/>
                  </a:lnTo>
                  <a:lnTo>
                    <a:pt x="674559" y="243980"/>
                  </a:lnTo>
                  <a:lnTo>
                    <a:pt x="671830" y="305561"/>
                  </a:lnTo>
                  <a:lnTo>
                    <a:pt x="674559" y="367143"/>
                  </a:lnTo>
                  <a:lnTo>
                    <a:pt x="682389" y="424500"/>
                  </a:lnTo>
                  <a:lnTo>
                    <a:pt x="694778" y="476404"/>
                  </a:lnTo>
                  <a:lnTo>
                    <a:pt x="711185" y="521627"/>
                  </a:lnTo>
                  <a:lnTo>
                    <a:pt x="731071" y="558938"/>
                  </a:lnTo>
                  <a:lnTo>
                    <a:pt x="779117" y="604916"/>
                  </a:lnTo>
                  <a:lnTo>
                    <a:pt x="806196" y="611123"/>
                  </a:lnTo>
                  <a:lnTo>
                    <a:pt x="134365" y="611123"/>
                  </a:lnTo>
                  <a:lnTo>
                    <a:pt x="82065" y="587111"/>
                  </a:lnTo>
                  <a:lnTo>
                    <a:pt x="39355" y="521627"/>
                  </a:lnTo>
                  <a:lnTo>
                    <a:pt x="22948" y="476404"/>
                  </a:lnTo>
                  <a:lnTo>
                    <a:pt x="10559" y="424500"/>
                  </a:lnTo>
                  <a:lnTo>
                    <a:pt x="2729" y="367143"/>
                  </a:lnTo>
                  <a:lnTo>
                    <a:pt x="0" y="305561"/>
                  </a:lnTo>
                  <a:lnTo>
                    <a:pt x="2729" y="243980"/>
                  </a:lnTo>
                  <a:lnTo>
                    <a:pt x="10559" y="186623"/>
                  </a:lnTo>
                  <a:lnTo>
                    <a:pt x="22948" y="134719"/>
                  </a:lnTo>
                  <a:lnTo>
                    <a:pt x="39355" y="89496"/>
                  </a:lnTo>
                  <a:lnTo>
                    <a:pt x="59241" y="52185"/>
                  </a:lnTo>
                  <a:lnTo>
                    <a:pt x="107287" y="6207"/>
                  </a:lnTo>
                  <a:lnTo>
                    <a:pt x="134365"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7" name="Google Shape;1227;p31"/>
            <p:cNvSpPr/>
            <p:nvPr/>
          </p:nvSpPr>
          <p:spPr>
            <a:xfrm>
              <a:off x="1524761" y="3938777"/>
              <a:ext cx="806450" cy="611505"/>
            </a:xfrm>
            <a:custGeom>
              <a:rect b="b" l="l" r="r" t="t"/>
              <a:pathLst>
                <a:path extrusionOk="0" h="611504" w="806450">
                  <a:moveTo>
                    <a:pt x="806196" y="0"/>
                  </a:moveTo>
                  <a:lnTo>
                    <a:pt x="134365" y="0"/>
                  </a:lnTo>
                  <a:lnTo>
                    <a:pt x="107287" y="6207"/>
                  </a:lnTo>
                  <a:lnTo>
                    <a:pt x="59241" y="52185"/>
                  </a:lnTo>
                  <a:lnTo>
                    <a:pt x="39355" y="89496"/>
                  </a:lnTo>
                  <a:lnTo>
                    <a:pt x="22948" y="134719"/>
                  </a:lnTo>
                  <a:lnTo>
                    <a:pt x="10559" y="186623"/>
                  </a:lnTo>
                  <a:lnTo>
                    <a:pt x="2729" y="243980"/>
                  </a:lnTo>
                  <a:lnTo>
                    <a:pt x="0" y="305562"/>
                  </a:lnTo>
                  <a:lnTo>
                    <a:pt x="2729" y="367143"/>
                  </a:lnTo>
                  <a:lnTo>
                    <a:pt x="10559" y="424500"/>
                  </a:lnTo>
                  <a:lnTo>
                    <a:pt x="22948" y="476404"/>
                  </a:lnTo>
                  <a:lnTo>
                    <a:pt x="39355" y="521627"/>
                  </a:lnTo>
                  <a:lnTo>
                    <a:pt x="59241" y="558938"/>
                  </a:lnTo>
                  <a:lnTo>
                    <a:pt x="107287" y="604916"/>
                  </a:lnTo>
                  <a:lnTo>
                    <a:pt x="134365" y="611124"/>
                  </a:lnTo>
                  <a:lnTo>
                    <a:pt x="806196" y="611124"/>
                  </a:lnTo>
                  <a:lnTo>
                    <a:pt x="779117" y="604916"/>
                  </a:lnTo>
                  <a:lnTo>
                    <a:pt x="753895" y="587111"/>
                  </a:lnTo>
                  <a:lnTo>
                    <a:pt x="711185" y="521627"/>
                  </a:lnTo>
                  <a:lnTo>
                    <a:pt x="694778" y="476404"/>
                  </a:lnTo>
                  <a:lnTo>
                    <a:pt x="682389" y="424500"/>
                  </a:lnTo>
                  <a:lnTo>
                    <a:pt x="674559" y="367143"/>
                  </a:lnTo>
                  <a:lnTo>
                    <a:pt x="671830" y="305562"/>
                  </a:lnTo>
                  <a:lnTo>
                    <a:pt x="674559" y="243980"/>
                  </a:lnTo>
                  <a:lnTo>
                    <a:pt x="682389" y="186623"/>
                  </a:lnTo>
                  <a:lnTo>
                    <a:pt x="694778" y="134719"/>
                  </a:lnTo>
                  <a:lnTo>
                    <a:pt x="711185" y="89496"/>
                  </a:lnTo>
                  <a:lnTo>
                    <a:pt x="731071" y="52185"/>
                  </a:lnTo>
                  <a:lnTo>
                    <a:pt x="779117" y="6207"/>
                  </a:lnTo>
                  <a:lnTo>
                    <a:pt x="806196"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8" name="Google Shape;1228;p31"/>
            <p:cNvSpPr/>
            <p:nvPr/>
          </p:nvSpPr>
          <p:spPr>
            <a:xfrm>
              <a:off x="1524761" y="3938777"/>
              <a:ext cx="806450" cy="611505"/>
            </a:xfrm>
            <a:custGeom>
              <a:rect b="b" l="l" r="r" t="t"/>
              <a:pathLst>
                <a:path extrusionOk="0" h="611504" w="806450">
                  <a:moveTo>
                    <a:pt x="134365" y="0"/>
                  </a:moveTo>
                  <a:lnTo>
                    <a:pt x="806196" y="0"/>
                  </a:lnTo>
                  <a:lnTo>
                    <a:pt x="779117" y="6207"/>
                  </a:lnTo>
                  <a:lnTo>
                    <a:pt x="753895" y="24012"/>
                  </a:lnTo>
                  <a:lnTo>
                    <a:pt x="711185" y="89496"/>
                  </a:lnTo>
                  <a:lnTo>
                    <a:pt x="694778" y="134719"/>
                  </a:lnTo>
                  <a:lnTo>
                    <a:pt x="682389" y="186623"/>
                  </a:lnTo>
                  <a:lnTo>
                    <a:pt x="674559" y="243980"/>
                  </a:lnTo>
                  <a:lnTo>
                    <a:pt x="671830" y="305562"/>
                  </a:lnTo>
                  <a:lnTo>
                    <a:pt x="674559" y="367143"/>
                  </a:lnTo>
                  <a:lnTo>
                    <a:pt x="682389" y="424500"/>
                  </a:lnTo>
                  <a:lnTo>
                    <a:pt x="694778" y="476404"/>
                  </a:lnTo>
                  <a:lnTo>
                    <a:pt x="711185" y="521627"/>
                  </a:lnTo>
                  <a:lnTo>
                    <a:pt x="731071" y="558938"/>
                  </a:lnTo>
                  <a:lnTo>
                    <a:pt x="779117" y="604916"/>
                  </a:lnTo>
                  <a:lnTo>
                    <a:pt x="806196" y="611124"/>
                  </a:lnTo>
                  <a:lnTo>
                    <a:pt x="134365" y="611124"/>
                  </a:lnTo>
                  <a:lnTo>
                    <a:pt x="82065" y="587111"/>
                  </a:lnTo>
                  <a:lnTo>
                    <a:pt x="39355" y="521627"/>
                  </a:lnTo>
                  <a:lnTo>
                    <a:pt x="22948" y="476404"/>
                  </a:lnTo>
                  <a:lnTo>
                    <a:pt x="10559" y="424500"/>
                  </a:lnTo>
                  <a:lnTo>
                    <a:pt x="2729" y="367143"/>
                  </a:lnTo>
                  <a:lnTo>
                    <a:pt x="0" y="305562"/>
                  </a:lnTo>
                  <a:lnTo>
                    <a:pt x="2729" y="243980"/>
                  </a:lnTo>
                  <a:lnTo>
                    <a:pt x="10559" y="186623"/>
                  </a:lnTo>
                  <a:lnTo>
                    <a:pt x="22948" y="134719"/>
                  </a:lnTo>
                  <a:lnTo>
                    <a:pt x="39355" y="89496"/>
                  </a:lnTo>
                  <a:lnTo>
                    <a:pt x="59241" y="52185"/>
                  </a:lnTo>
                  <a:lnTo>
                    <a:pt x="107287" y="6207"/>
                  </a:lnTo>
                  <a:lnTo>
                    <a:pt x="134365" y="0"/>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29" name="Google Shape;1229;p31"/>
            <p:cNvSpPr txBox="1"/>
            <p:nvPr/>
          </p:nvSpPr>
          <p:spPr>
            <a:xfrm>
              <a:off x="1677923" y="2711195"/>
              <a:ext cx="457200" cy="428243"/>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0" name="Google Shape;1230;p31"/>
            <p:cNvSpPr txBox="1"/>
            <p:nvPr/>
          </p:nvSpPr>
          <p:spPr>
            <a:xfrm>
              <a:off x="1699259" y="2039111"/>
              <a:ext cx="464819" cy="463296"/>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1" name="Google Shape;1231;p31"/>
            <p:cNvSpPr txBox="1"/>
            <p:nvPr/>
          </p:nvSpPr>
          <p:spPr>
            <a:xfrm>
              <a:off x="1665731" y="3342132"/>
              <a:ext cx="457200" cy="45720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2" name="Google Shape;1232;p31"/>
            <p:cNvSpPr txBox="1"/>
            <p:nvPr/>
          </p:nvSpPr>
          <p:spPr>
            <a:xfrm>
              <a:off x="1665731" y="4038600"/>
              <a:ext cx="457200" cy="406907"/>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3" name="Google Shape;1233;p31"/>
            <p:cNvSpPr txBox="1"/>
            <p:nvPr/>
          </p:nvSpPr>
          <p:spPr>
            <a:xfrm>
              <a:off x="1679447" y="4657344"/>
              <a:ext cx="457200" cy="45720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4" name="Google Shape;1234;p31"/>
            <p:cNvSpPr txBox="1"/>
            <p:nvPr/>
          </p:nvSpPr>
          <p:spPr>
            <a:xfrm>
              <a:off x="1626107" y="1402079"/>
              <a:ext cx="548640" cy="365760"/>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5" name="Google Shape;1235;p31"/>
            <p:cNvSpPr txBox="1"/>
            <p:nvPr/>
          </p:nvSpPr>
          <p:spPr>
            <a:xfrm>
              <a:off x="2299715" y="4678679"/>
              <a:ext cx="140207" cy="464819"/>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6" name="Google Shape;1236;p31"/>
            <p:cNvSpPr txBox="1"/>
            <p:nvPr/>
          </p:nvSpPr>
          <p:spPr>
            <a:xfrm>
              <a:off x="2331719" y="3988307"/>
              <a:ext cx="140207" cy="464819"/>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7" name="Google Shape;1237;p31"/>
            <p:cNvSpPr txBox="1"/>
            <p:nvPr/>
          </p:nvSpPr>
          <p:spPr>
            <a:xfrm>
              <a:off x="2328672" y="3332988"/>
              <a:ext cx="140207" cy="464819"/>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8" name="Google Shape;1238;p31"/>
            <p:cNvSpPr txBox="1"/>
            <p:nvPr/>
          </p:nvSpPr>
          <p:spPr>
            <a:xfrm>
              <a:off x="2328672" y="2685287"/>
              <a:ext cx="140207" cy="46482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39" name="Google Shape;1239;p31"/>
            <p:cNvSpPr txBox="1"/>
            <p:nvPr/>
          </p:nvSpPr>
          <p:spPr>
            <a:xfrm>
              <a:off x="2328672" y="2008631"/>
              <a:ext cx="140207" cy="46482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0" name="Google Shape;1240;p31"/>
            <p:cNvSpPr txBox="1"/>
            <p:nvPr/>
          </p:nvSpPr>
          <p:spPr>
            <a:xfrm>
              <a:off x="2299715" y="1360944"/>
              <a:ext cx="140207" cy="464807"/>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1241" name="Google Shape;1241;p31"/>
          <p:cNvGrpSpPr/>
          <p:nvPr/>
        </p:nvGrpSpPr>
        <p:grpSpPr>
          <a:xfrm>
            <a:off x="3754437" y="1271840"/>
            <a:ext cx="921825" cy="3938082"/>
            <a:chOff x="2612136" y="1271778"/>
            <a:chExt cx="921511" cy="3938397"/>
          </a:xfrm>
        </p:grpSpPr>
        <p:sp>
          <p:nvSpPr>
            <p:cNvPr id="1242" name="Google Shape;1242;p31"/>
            <p:cNvSpPr/>
            <p:nvPr/>
          </p:nvSpPr>
          <p:spPr>
            <a:xfrm>
              <a:off x="2721101" y="1271778"/>
              <a:ext cx="806450" cy="611505"/>
            </a:xfrm>
            <a:custGeom>
              <a:rect b="b" l="l" r="r" t="t"/>
              <a:pathLst>
                <a:path extrusionOk="0" h="611505" w="806450">
                  <a:moveTo>
                    <a:pt x="671830" y="0"/>
                  </a:moveTo>
                  <a:lnTo>
                    <a:pt x="0" y="0"/>
                  </a:lnTo>
                  <a:lnTo>
                    <a:pt x="27078" y="6207"/>
                  </a:lnTo>
                  <a:lnTo>
                    <a:pt x="52300" y="24012"/>
                  </a:lnTo>
                  <a:lnTo>
                    <a:pt x="95010" y="89496"/>
                  </a:lnTo>
                  <a:lnTo>
                    <a:pt x="111417" y="134719"/>
                  </a:lnTo>
                  <a:lnTo>
                    <a:pt x="123806" y="186623"/>
                  </a:lnTo>
                  <a:lnTo>
                    <a:pt x="131636" y="243980"/>
                  </a:lnTo>
                  <a:lnTo>
                    <a:pt x="134366" y="305562"/>
                  </a:lnTo>
                  <a:lnTo>
                    <a:pt x="131636" y="367143"/>
                  </a:lnTo>
                  <a:lnTo>
                    <a:pt x="123806" y="424500"/>
                  </a:lnTo>
                  <a:lnTo>
                    <a:pt x="111417" y="476404"/>
                  </a:lnTo>
                  <a:lnTo>
                    <a:pt x="95010" y="521627"/>
                  </a:lnTo>
                  <a:lnTo>
                    <a:pt x="75124" y="558938"/>
                  </a:lnTo>
                  <a:lnTo>
                    <a:pt x="27078" y="604916"/>
                  </a:lnTo>
                  <a:lnTo>
                    <a:pt x="0" y="611124"/>
                  </a:lnTo>
                  <a:lnTo>
                    <a:pt x="671830" y="611124"/>
                  </a:lnTo>
                  <a:lnTo>
                    <a:pt x="724130" y="587111"/>
                  </a:lnTo>
                  <a:lnTo>
                    <a:pt x="766840" y="521627"/>
                  </a:lnTo>
                  <a:lnTo>
                    <a:pt x="783247" y="476404"/>
                  </a:lnTo>
                  <a:lnTo>
                    <a:pt x="795636" y="424500"/>
                  </a:lnTo>
                  <a:lnTo>
                    <a:pt x="803466" y="367143"/>
                  </a:lnTo>
                  <a:lnTo>
                    <a:pt x="806196" y="305562"/>
                  </a:lnTo>
                  <a:lnTo>
                    <a:pt x="803466" y="243980"/>
                  </a:lnTo>
                  <a:lnTo>
                    <a:pt x="795636" y="186623"/>
                  </a:lnTo>
                  <a:lnTo>
                    <a:pt x="783247" y="134719"/>
                  </a:lnTo>
                  <a:lnTo>
                    <a:pt x="766840" y="89496"/>
                  </a:lnTo>
                  <a:lnTo>
                    <a:pt x="746954" y="52185"/>
                  </a:lnTo>
                  <a:lnTo>
                    <a:pt x="698908" y="6207"/>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3" name="Google Shape;1243;p31"/>
            <p:cNvSpPr/>
            <p:nvPr/>
          </p:nvSpPr>
          <p:spPr>
            <a:xfrm>
              <a:off x="2721101" y="1271778"/>
              <a:ext cx="806450" cy="611505"/>
            </a:xfrm>
            <a:custGeom>
              <a:rect b="b" l="l" r="r" t="t"/>
              <a:pathLst>
                <a:path extrusionOk="0" h="611505" w="806450">
                  <a:moveTo>
                    <a:pt x="671830" y="611124"/>
                  </a:moveTo>
                  <a:lnTo>
                    <a:pt x="0" y="611124"/>
                  </a:lnTo>
                  <a:lnTo>
                    <a:pt x="27078" y="604916"/>
                  </a:lnTo>
                  <a:lnTo>
                    <a:pt x="52300" y="587111"/>
                  </a:lnTo>
                  <a:lnTo>
                    <a:pt x="95010" y="521627"/>
                  </a:lnTo>
                  <a:lnTo>
                    <a:pt x="111417" y="476404"/>
                  </a:lnTo>
                  <a:lnTo>
                    <a:pt x="123806" y="424500"/>
                  </a:lnTo>
                  <a:lnTo>
                    <a:pt x="131636" y="367143"/>
                  </a:lnTo>
                  <a:lnTo>
                    <a:pt x="134366" y="305562"/>
                  </a:lnTo>
                  <a:lnTo>
                    <a:pt x="131636" y="243980"/>
                  </a:lnTo>
                  <a:lnTo>
                    <a:pt x="123806" y="186623"/>
                  </a:lnTo>
                  <a:lnTo>
                    <a:pt x="111417" y="134719"/>
                  </a:lnTo>
                  <a:lnTo>
                    <a:pt x="95010" y="89496"/>
                  </a:lnTo>
                  <a:lnTo>
                    <a:pt x="75124" y="52185"/>
                  </a:lnTo>
                  <a:lnTo>
                    <a:pt x="27078" y="6207"/>
                  </a:lnTo>
                  <a:lnTo>
                    <a:pt x="0" y="0"/>
                  </a:lnTo>
                  <a:lnTo>
                    <a:pt x="671830" y="0"/>
                  </a:lnTo>
                  <a:lnTo>
                    <a:pt x="724130" y="24012"/>
                  </a:lnTo>
                  <a:lnTo>
                    <a:pt x="766840" y="89496"/>
                  </a:lnTo>
                  <a:lnTo>
                    <a:pt x="783247" y="134719"/>
                  </a:lnTo>
                  <a:lnTo>
                    <a:pt x="795636" y="186623"/>
                  </a:lnTo>
                  <a:lnTo>
                    <a:pt x="803466" y="243980"/>
                  </a:lnTo>
                  <a:lnTo>
                    <a:pt x="806196" y="305562"/>
                  </a:lnTo>
                  <a:lnTo>
                    <a:pt x="803466" y="367143"/>
                  </a:lnTo>
                  <a:lnTo>
                    <a:pt x="795636" y="424500"/>
                  </a:lnTo>
                  <a:lnTo>
                    <a:pt x="783247" y="476404"/>
                  </a:lnTo>
                  <a:lnTo>
                    <a:pt x="766840" y="521627"/>
                  </a:lnTo>
                  <a:lnTo>
                    <a:pt x="746954" y="558938"/>
                  </a:lnTo>
                  <a:lnTo>
                    <a:pt x="698908" y="604916"/>
                  </a:lnTo>
                  <a:lnTo>
                    <a:pt x="671830" y="611124"/>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4" name="Google Shape;1244;p31"/>
            <p:cNvSpPr/>
            <p:nvPr/>
          </p:nvSpPr>
          <p:spPr>
            <a:xfrm>
              <a:off x="2727197" y="1936242"/>
              <a:ext cx="806450" cy="612775"/>
            </a:xfrm>
            <a:custGeom>
              <a:rect b="b" l="l" r="r" t="t"/>
              <a:pathLst>
                <a:path extrusionOk="0" h="612775" w="806450">
                  <a:moveTo>
                    <a:pt x="671830" y="0"/>
                  </a:moveTo>
                  <a:lnTo>
                    <a:pt x="0" y="0"/>
                  </a:lnTo>
                  <a:lnTo>
                    <a:pt x="27078" y="6223"/>
                  </a:lnTo>
                  <a:lnTo>
                    <a:pt x="52300" y="24072"/>
                  </a:lnTo>
                  <a:lnTo>
                    <a:pt x="95010" y="89720"/>
                  </a:lnTo>
                  <a:lnTo>
                    <a:pt x="111417" y="135055"/>
                  </a:lnTo>
                  <a:lnTo>
                    <a:pt x="123806" y="187089"/>
                  </a:lnTo>
                  <a:lnTo>
                    <a:pt x="131636" y="244589"/>
                  </a:lnTo>
                  <a:lnTo>
                    <a:pt x="134366" y="306324"/>
                  </a:lnTo>
                  <a:lnTo>
                    <a:pt x="131636" y="368058"/>
                  </a:lnTo>
                  <a:lnTo>
                    <a:pt x="123806" y="425558"/>
                  </a:lnTo>
                  <a:lnTo>
                    <a:pt x="111417" y="477592"/>
                  </a:lnTo>
                  <a:lnTo>
                    <a:pt x="95010" y="522927"/>
                  </a:lnTo>
                  <a:lnTo>
                    <a:pt x="75124" y="560332"/>
                  </a:lnTo>
                  <a:lnTo>
                    <a:pt x="27078" y="606424"/>
                  </a:lnTo>
                  <a:lnTo>
                    <a:pt x="0" y="612648"/>
                  </a:lnTo>
                  <a:lnTo>
                    <a:pt x="671830" y="612648"/>
                  </a:lnTo>
                  <a:lnTo>
                    <a:pt x="724130" y="588575"/>
                  </a:lnTo>
                  <a:lnTo>
                    <a:pt x="766840" y="522927"/>
                  </a:lnTo>
                  <a:lnTo>
                    <a:pt x="783247" y="477592"/>
                  </a:lnTo>
                  <a:lnTo>
                    <a:pt x="795636" y="425558"/>
                  </a:lnTo>
                  <a:lnTo>
                    <a:pt x="803466" y="368058"/>
                  </a:lnTo>
                  <a:lnTo>
                    <a:pt x="806196" y="306324"/>
                  </a:lnTo>
                  <a:lnTo>
                    <a:pt x="803466" y="244589"/>
                  </a:lnTo>
                  <a:lnTo>
                    <a:pt x="795636" y="187089"/>
                  </a:lnTo>
                  <a:lnTo>
                    <a:pt x="783247" y="135055"/>
                  </a:lnTo>
                  <a:lnTo>
                    <a:pt x="766840" y="89720"/>
                  </a:lnTo>
                  <a:lnTo>
                    <a:pt x="746954" y="52315"/>
                  </a:lnTo>
                  <a:lnTo>
                    <a:pt x="698908" y="6223"/>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5" name="Google Shape;1245;p31"/>
            <p:cNvSpPr/>
            <p:nvPr/>
          </p:nvSpPr>
          <p:spPr>
            <a:xfrm>
              <a:off x="2727197" y="1936242"/>
              <a:ext cx="806450" cy="612775"/>
            </a:xfrm>
            <a:custGeom>
              <a:rect b="b" l="l" r="r" t="t"/>
              <a:pathLst>
                <a:path extrusionOk="0" h="612775" w="806450">
                  <a:moveTo>
                    <a:pt x="671830" y="612648"/>
                  </a:moveTo>
                  <a:lnTo>
                    <a:pt x="0" y="612648"/>
                  </a:lnTo>
                  <a:lnTo>
                    <a:pt x="27078" y="606424"/>
                  </a:lnTo>
                  <a:lnTo>
                    <a:pt x="52300" y="588575"/>
                  </a:lnTo>
                  <a:lnTo>
                    <a:pt x="95010" y="522927"/>
                  </a:lnTo>
                  <a:lnTo>
                    <a:pt x="111417" y="477592"/>
                  </a:lnTo>
                  <a:lnTo>
                    <a:pt x="123806" y="425558"/>
                  </a:lnTo>
                  <a:lnTo>
                    <a:pt x="131636" y="368058"/>
                  </a:lnTo>
                  <a:lnTo>
                    <a:pt x="134366" y="306324"/>
                  </a:lnTo>
                  <a:lnTo>
                    <a:pt x="131636" y="244589"/>
                  </a:lnTo>
                  <a:lnTo>
                    <a:pt x="123806" y="187089"/>
                  </a:lnTo>
                  <a:lnTo>
                    <a:pt x="111417" y="135055"/>
                  </a:lnTo>
                  <a:lnTo>
                    <a:pt x="95010" y="89720"/>
                  </a:lnTo>
                  <a:lnTo>
                    <a:pt x="75124" y="52315"/>
                  </a:lnTo>
                  <a:lnTo>
                    <a:pt x="27078" y="6223"/>
                  </a:lnTo>
                  <a:lnTo>
                    <a:pt x="0" y="0"/>
                  </a:lnTo>
                  <a:lnTo>
                    <a:pt x="671830" y="0"/>
                  </a:lnTo>
                  <a:lnTo>
                    <a:pt x="724130" y="24072"/>
                  </a:lnTo>
                  <a:lnTo>
                    <a:pt x="766840" y="89720"/>
                  </a:lnTo>
                  <a:lnTo>
                    <a:pt x="783247" y="135055"/>
                  </a:lnTo>
                  <a:lnTo>
                    <a:pt x="795636" y="187089"/>
                  </a:lnTo>
                  <a:lnTo>
                    <a:pt x="803466" y="244589"/>
                  </a:lnTo>
                  <a:lnTo>
                    <a:pt x="806196" y="306324"/>
                  </a:lnTo>
                  <a:lnTo>
                    <a:pt x="803466" y="368058"/>
                  </a:lnTo>
                  <a:lnTo>
                    <a:pt x="795636" y="425558"/>
                  </a:lnTo>
                  <a:lnTo>
                    <a:pt x="783247" y="477592"/>
                  </a:lnTo>
                  <a:lnTo>
                    <a:pt x="766840" y="522927"/>
                  </a:lnTo>
                  <a:lnTo>
                    <a:pt x="746954" y="560332"/>
                  </a:lnTo>
                  <a:lnTo>
                    <a:pt x="698908" y="606424"/>
                  </a:lnTo>
                  <a:lnTo>
                    <a:pt x="671830" y="612648"/>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6" name="Google Shape;1246;p31"/>
            <p:cNvSpPr/>
            <p:nvPr/>
          </p:nvSpPr>
          <p:spPr>
            <a:xfrm>
              <a:off x="2721101" y="3931158"/>
              <a:ext cx="806450" cy="611505"/>
            </a:xfrm>
            <a:custGeom>
              <a:rect b="b" l="l" r="r" t="t"/>
              <a:pathLst>
                <a:path extrusionOk="0" h="611504" w="806450">
                  <a:moveTo>
                    <a:pt x="671830" y="0"/>
                  </a:moveTo>
                  <a:lnTo>
                    <a:pt x="0" y="0"/>
                  </a:lnTo>
                  <a:lnTo>
                    <a:pt x="27078" y="6207"/>
                  </a:lnTo>
                  <a:lnTo>
                    <a:pt x="52300" y="24012"/>
                  </a:lnTo>
                  <a:lnTo>
                    <a:pt x="95010" y="89496"/>
                  </a:lnTo>
                  <a:lnTo>
                    <a:pt x="111417" y="134719"/>
                  </a:lnTo>
                  <a:lnTo>
                    <a:pt x="123806" y="186623"/>
                  </a:lnTo>
                  <a:lnTo>
                    <a:pt x="131636" y="243980"/>
                  </a:lnTo>
                  <a:lnTo>
                    <a:pt x="134366" y="305562"/>
                  </a:lnTo>
                  <a:lnTo>
                    <a:pt x="131636" y="367143"/>
                  </a:lnTo>
                  <a:lnTo>
                    <a:pt x="123806" y="424500"/>
                  </a:lnTo>
                  <a:lnTo>
                    <a:pt x="111417" y="476404"/>
                  </a:lnTo>
                  <a:lnTo>
                    <a:pt x="95010" y="521627"/>
                  </a:lnTo>
                  <a:lnTo>
                    <a:pt x="75124" y="558938"/>
                  </a:lnTo>
                  <a:lnTo>
                    <a:pt x="27078" y="604916"/>
                  </a:lnTo>
                  <a:lnTo>
                    <a:pt x="0" y="611124"/>
                  </a:lnTo>
                  <a:lnTo>
                    <a:pt x="671830" y="611124"/>
                  </a:lnTo>
                  <a:lnTo>
                    <a:pt x="724130" y="587111"/>
                  </a:lnTo>
                  <a:lnTo>
                    <a:pt x="766840" y="521627"/>
                  </a:lnTo>
                  <a:lnTo>
                    <a:pt x="783247" y="476404"/>
                  </a:lnTo>
                  <a:lnTo>
                    <a:pt x="795636" y="424500"/>
                  </a:lnTo>
                  <a:lnTo>
                    <a:pt x="803466" y="367143"/>
                  </a:lnTo>
                  <a:lnTo>
                    <a:pt x="806196" y="305562"/>
                  </a:lnTo>
                  <a:lnTo>
                    <a:pt x="803466" y="243980"/>
                  </a:lnTo>
                  <a:lnTo>
                    <a:pt x="795636" y="186623"/>
                  </a:lnTo>
                  <a:lnTo>
                    <a:pt x="783247" y="134719"/>
                  </a:lnTo>
                  <a:lnTo>
                    <a:pt x="766840" y="89496"/>
                  </a:lnTo>
                  <a:lnTo>
                    <a:pt x="746954" y="52185"/>
                  </a:lnTo>
                  <a:lnTo>
                    <a:pt x="698908" y="6207"/>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7" name="Google Shape;1247;p31"/>
            <p:cNvSpPr/>
            <p:nvPr/>
          </p:nvSpPr>
          <p:spPr>
            <a:xfrm>
              <a:off x="2721101" y="3931158"/>
              <a:ext cx="806450" cy="611505"/>
            </a:xfrm>
            <a:custGeom>
              <a:rect b="b" l="l" r="r" t="t"/>
              <a:pathLst>
                <a:path extrusionOk="0" h="611504" w="806450">
                  <a:moveTo>
                    <a:pt x="671830" y="611124"/>
                  </a:moveTo>
                  <a:lnTo>
                    <a:pt x="0" y="611124"/>
                  </a:lnTo>
                  <a:lnTo>
                    <a:pt x="27078" y="604916"/>
                  </a:lnTo>
                  <a:lnTo>
                    <a:pt x="52300" y="587111"/>
                  </a:lnTo>
                  <a:lnTo>
                    <a:pt x="95010" y="521627"/>
                  </a:lnTo>
                  <a:lnTo>
                    <a:pt x="111417" y="476404"/>
                  </a:lnTo>
                  <a:lnTo>
                    <a:pt x="123806" y="424500"/>
                  </a:lnTo>
                  <a:lnTo>
                    <a:pt x="131636" y="367143"/>
                  </a:lnTo>
                  <a:lnTo>
                    <a:pt x="134366" y="305562"/>
                  </a:lnTo>
                  <a:lnTo>
                    <a:pt x="131636" y="243980"/>
                  </a:lnTo>
                  <a:lnTo>
                    <a:pt x="123806" y="186623"/>
                  </a:lnTo>
                  <a:lnTo>
                    <a:pt x="111417" y="134719"/>
                  </a:lnTo>
                  <a:lnTo>
                    <a:pt x="95010" y="89496"/>
                  </a:lnTo>
                  <a:lnTo>
                    <a:pt x="75124" y="52185"/>
                  </a:lnTo>
                  <a:lnTo>
                    <a:pt x="27078" y="6207"/>
                  </a:lnTo>
                  <a:lnTo>
                    <a:pt x="0" y="0"/>
                  </a:lnTo>
                  <a:lnTo>
                    <a:pt x="671830" y="0"/>
                  </a:lnTo>
                  <a:lnTo>
                    <a:pt x="724130" y="24012"/>
                  </a:lnTo>
                  <a:lnTo>
                    <a:pt x="766840" y="89496"/>
                  </a:lnTo>
                  <a:lnTo>
                    <a:pt x="783247" y="134719"/>
                  </a:lnTo>
                  <a:lnTo>
                    <a:pt x="795636" y="186623"/>
                  </a:lnTo>
                  <a:lnTo>
                    <a:pt x="803466" y="243980"/>
                  </a:lnTo>
                  <a:lnTo>
                    <a:pt x="806196" y="305562"/>
                  </a:lnTo>
                  <a:lnTo>
                    <a:pt x="803466" y="367143"/>
                  </a:lnTo>
                  <a:lnTo>
                    <a:pt x="795636" y="424500"/>
                  </a:lnTo>
                  <a:lnTo>
                    <a:pt x="783247" y="476404"/>
                  </a:lnTo>
                  <a:lnTo>
                    <a:pt x="766840" y="521627"/>
                  </a:lnTo>
                  <a:lnTo>
                    <a:pt x="746954" y="558938"/>
                  </a:lnTo>
                  <a:lnTo>
                    <a:pt x="698908" y="604916"/>
                  </a:lnTo>
                  <a:lnTo>
                    <a:pt x="671830" y="611124"/>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8" name="Google Shape;1248;p31"/>
            <p:cNvSpPr/>
            <p:nvPr/>
          </p:nvSpPr>
          <p:spPr>
            <a:xfrm>
              <a:off x="2727197" y="3268218"/>
              <a:ext cx="806450" cy="611505"/>
            </a:xfrm>
            <a:custGeom>
              <a:rect b="b" l="l" r="r" t="t"/>
              <a:pathLst>
                <a:path extrusionOk="0" h="611504" w="806450">
                  <a:moveTo>
                    <a:pt x="671830" y="0"/>
                  </a:moveTo>
                  <a:lnTo>
                    <a:pt x="0" y="0"/>
                  </a:lnTo>
                  <a:lnTo>
                    <a:pt x="27078" y="6207"/>
                  </a:lnTo>
                  <a:lnTo>
                    <a:pt x="52300" y="24012"/>
                  </a:lnTo>
                  <a:lnTo>
                    <a:pt x="95010" y="89496"/>
                  </a:lnTo>
                  <a:lnTo>
                    <a:pt x="111417" y="134719"/>
                  </a:lnTo>
                  <a:lnTo>
                    <a:pt x="123806" y="186623"/>
                  </a:lnTo>
                  <a:lnTo>
                    <a:pt x="131636" y="243980"/>
                  </a:lnTo>
                  <a:lnTo>
                    <a:pt x="134366" y="305561"/>
                  </a:lnTo>
                  <a:lnTo>
                    <a:pt x="131636" y="367143"/>
                  </a:lnTo>
                  <a:lnTo>
                    <a:pt x="123806" y="424500"/>
                  </a:lnTo>
                  <a:lnTo>
                    <a:pt x="111417" y="476404"/>
                  </a:lnTo>
                  <a:lnTo>
                    <a:pt x="95010" y="521627"/>
                  </a:lnTo>
                  <a:lnTo>
                    <a:pt x="75124" y="558938"/>
                  </a:lnTo>
                  <a:lnTo>
                    <a:pt x="27078" y="604916"/>
                  </a:lnTo>
                  <a:lnTo>
                    <a:pt x="0" y="611123"/>
                  </a:lnTo>
                  <a:lnTo>
                    <a:pt x="671830" y="611123"/>
                  </a:lnTo>
                  <a:lnTo>
                    <a:pt x="724130" y="587111"/>
                  </a:lnTo>
                  <a:lnTo>
                    <a:pt x="766840" y="521627"/>
                  </a:lnTo>
                  <a:lnTo>
                    <a:pt x="783247" y="476404"/>
                  </a:lnTo>
                  <a:lnTo>
                    <a:pt x="795636" y="424500"/>
                  </a:lnTo>
                  <a:lnTo>
                    <a:pt x="803466" y="367143"/>
                  </a:lnTo>
                  <a:lnTo>
                    <a:pt x="806196" y="305561"/>
                  </a:lnTo>
                  <a:lnTo>
                    <a:pt x="803466" y="243980"/>
                  </a:lnTo>
                  <a:lnTo>
                    <a:pt x="795636" y="186623"/>
                  </a:lnTo>
                  <a:lnTo>
                    <a:pt x="783247" y="134719"/>
                  </a:lnTo>
                  <a:lnTo>
                    <a:pt x="766840" y="89496"/>
                  </a:lnTo>
                  <a:lnTo>
                    <a:pt x="746954" y="52185"/>
                  </a:lnTo>
                  <a:lnTo>
                    <a:pt x="698908" y="6207"/>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49" name="Google Shape;1249;p31"/>
            <p:cNvSpPr/>
            <p:nvPr/>
          </p:nvSpPr>
          <p:spPr>
            <a:xfrm>
              <a:off x="2727197" y="3268218"/>
              <a:ext cx="806450" cy="611505"/>
            </a:xfrm>
            <a:custGeom>
              <a:rect b="b" l="l" r="r" t="t"/>
              <a:pathLst>
                <a:path extrusionOk="0" h="611504" w="806450">
                  <a:moveTo>
                    <a:pt x="671830" y="611123"/>
                  </a:moveTo>
                  <a:lnTo>
                    <a:pt x="0" y="611123"/>
                  </a:lnTo>
                  <a:lnTo>
                    <a:pt x="27078" y="604916"/>
                  </a:lnTo>
                  <a:lnTo>
                    <a:pt x="52300" y="587111"/>
                  </a:lnTo>
                  <a:lnTo>
                    <a:pt x="95010" y="521627"/>
                  </a:lnTo>
                  <a:lnTo>
                    <a:pt x="111417" y="476404"/>
                  </a:lnTo>
                  <a:lnTo>
                    <a:pt x="123806" y="424500"/>
                  </a:lnTo>
                  <a:lnTo>
                    <a:pt x="131636" y="367143"/>
                  </a:lnTo>
                  <a:lnTo>
                    <a:pt x="134366" y="305561"/>
                  </a:lnTo>
                  <a:lnTo>
                    <a:pt x="131636" y="243980"/>
                  </a:lnTo>
                  <a:lnTo>
                    <a:pt x="123806" y="186623"/>
                  </a:lnTo>
                  <a:lnTo>
                    <a:pt x="111417" y="134719"/>
                  </a:lnTo>
                  <a:lnTo>
                    <a:pt x="95010" y="89496"/>
                  </a:lnTo>
                  <a:lnTo>
                    <a:pt x="75124" y="52185"/>
                  </a:lnTo>
                  <a:lnTo>
                    <a:pt x="27078" y="6207"/>
                  </a:lnTo>
                  <a:lnTo>
                    <a:pt x="0" y="0"/>
                  </a:lnTo>
                  <a:lnTo>
                    <a:pt x="671830" y="0"/>
                  </a:lnTo>
                  <a:lnTo>
                    <a:pt x="724130" y="24012"/>
                  </a:lnTo>
                  <a:lnTo>
                    <a:pt x="766840" y="89496"/>
                  </a:lnTo>
                  <a:lnTo>
                    <a:pt x="783247" y="134719"/>
                  </a:lnTo>
                  <a:lnTo>
                    <a:pt x="795636" y="186623"/>
                  </a:lnTo>
                  <a:lnTo>
                    <a:pt x="803466" y="243980"/>
                  </a:lnTo>
                  <a:lnTo>
                    <a:pt x="806196" y="305561"/>
                  </a:lnTo>
                  <a:lnTo>
                    <a:pt x="803466" y="367143"/>
                  </a:lnTo>
                  <a:lnTo>
                    <a:pt x="795636" y="424500"/>
                  </a:lnTo>
                  <a:lnTo>
                    <a:pt x="783247" y="476404"/>
                  </a:lnTo>
                  <a:lnTo>
                    <a:pt x="766840" y="521627"/>
                  </a:lnTo>
                  <a:lnTo>
                    <a:pt x="746954" y="558938"/>
                  </a:lnTo>
                  <a:lnTo>
                    <a:pt x="698908" y="604916"/>
                  </a:lnTo>
                  <a:lnTo>
                    <a:pt x="671830" y="611123"/>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0" name="Google Shape;1250;p31"/>
            <p:cNvSpPr/>
            <p:nvPr/>
          </p:nvSpPr>
          <p:spPr>
            <a:xfrm>
              <a:off x="2724149" y="2599182"/>
              <a:ext cx="806450" cy="612775"/>
            </a:xfrm>
            <a:custGeom>
              <a:rect b="b" l="l" r="r" t="t"/>
              <a:pathLst>
                <a:path extrusionOk="0" h="612775" w="806450">
                  <a:moveTo>
                    <a:pt x="671830" y="0"/>
                  </a:moveTo>
                  <a:lnTo>
                    <a:pt x="0" y="0"/>
                  </a:lnTo>
                  <a:lnTo>
                    <a:pt x="27078" y="6223"/>
                  </a:lnTo>
                  <a:lnTo>
                    <a:pt x="52300" y="24072"/>
                  </a:lnTo>
                  <a:lnTo>
                    <a:pt x="95010" y="89720"/>
                  </a:lnTo>
                  <a:lnTo>
                    <a:pt x="111417" y="135055"/>
                  </a:lnTo>
                  <a:lnTo>
                    <a:pt x="123806" y="187089"/>
                  </a:lnTo>
                  <a:lnTo>
                    <a:pt x="131636" y="244589"/>
                  </a:lnTo>
                  <a:lnTo>
                    <a:pt x="134366" y="306324"/>
                  </a:lnTo>
                  <a:lnTo>
                    <a:pt x="131636" y="368058"/>
                  </a:lnTo>
                  <a:lnTo>
                    <a:pt x="123806" y="425558"/>
                  </a:lnTo>
                  <a:lnTo>
                    <a:pt x="111417" y="477592"/>
                  </a:lnTo>
                  <a:lnTo>
                    <a:pt x="95010" y="522927"/>
                  </a:lnTo>
                  <a:lnTo>
                    <a:pt x="75124" y="560332"/>
                  </a:lnTo>
                  <a:lnTo>
                    <a:pt x="27078" y="606424"/>
                  </a:lnTo>
                  <a:lnTo>
                    <a:pt x="0" y="612648"/>
                  </a:lnTo>
                  <a:lnTo>
                    <a:pt x="671830" y="612648"/>
                  </a:lnTo>
                  <a:lnTo>
                    <a:pt x="724130" y="588575"/>
                  </a:lnTo>
                  <a:lnTo>
                    <a:pt x="766840" y="522927"/>
                  </a:lnTo>
                  <a:lnTo>
                    <a:pt x="783247" y="477592"/>
                  </a:lnTo>
                  <a:lnTo>
                    <a:pt x="795636" y="425558"/>
                  </a:lnTo>
                  <a:lnTo>
                    <a:pt x="803466" y="368058"/>
                  </a:lnTo>
                  <a:lnTo>
                    <a:pt x="806196" y="306324"/>
                  </a:lnTo>
                  <a:lnTo>
                    <a:pt x="803466" y="244589"/>
                  </a:lnTo>
                  <a:lnTo>
                    <a:pt x="795636" y="187089"/>
                  </a:lnTo>
                  <a:lnTo>
                    <a:pt x="783247" y="135055"/>
                  </a:lnTo>
                  <a:lnTo>
                    <a:pt x="766840" y="89720"/>
                  </a:lnTo>
                  <a:lnTo>
                    <a:pt x="746954" y="52315"/>
                  </a:lnTo>
                  <a:lnTo>
                    <a:pt x="698908" y="6223"/>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1" name="Google Shape;1251;p31"/>
            <p:cNvSpPr/>
            <p:nvPr/>
          </p:nvSpPr>
          <p:spPr>
            <a:xfrm>
              <a:off x="2724149" y="2599182"/>
              <a:ext cx="806450" cy="612775"/>
            </a:xfrm>
            <a:custGeom>
              <a:rect b="b" l="l" r="r" t="t"/>
              <a:pathLst>
                <a:path extrusionOk="0" h="612775" w="806450">
                  <a:moveTo>
                    <a:pt x="671830" y="612648"/>
                  </a:moveTo>
                  <a:lnTo>
                    <a:pt x="0" y="612648"/>
                  </a:lnTo>
                  <a:lnTo>
                    <a:pt x="27078" y="606424"/>
                  </a:lnTo>
                  <a:lnTo>
                    <a:pt x="52300" y="588575"/>
                  </a:lnTo>
                  <a:lnTo>
                    <a:pt x="95010" y="522927"/>
                  </a:lnTo>
                  <a:lnTo>
                    <a:pt x="111417" y="477592"/>
                  </a:lnTo>
                  <a:lnTo>
                    <a:pt x="123806" y="425558"/>
                  </a:lnTo>
                  <a:lnTo>
                    <a:pt x="131636" y="368058"/>
                  </a:lnTo>
                  <a:lnTo>
                    <a:pt x="134366" y="306324"/>
                  </a:lnTo>
                  <a:lnTo>
                    <a:pt x="131636" y="244589"/>
                  </a:lnTo>
                  <a:lnTo>
                    <a:pt x="123806" y="187089"/>
                  </a:lnTo>
                  <a:lnTo>
                    <a:pt x="111417" y="135055"/>
                  </a:lnTo>
                  <a:lnTo>
                    <a:pt x="95010" y="89720"/>
                  </a:lnTo>
                  <a:lnTo>
                    <a:pt x="75124" y="52315"/>
                  </a:lnTo>
                  <a:lnTo>
                    <a:pt x="27078" y="6223"/>
                  </a:lnTo>
                  <a:lnTo>
                    <a:pt x="0" y="0"/>
                  </a:lnTo>
                  <a:lnTo>
                    <a:pt x="671830" y="0"/>
                  </a:lnTo>
                  <a:lnTo>
                    <a:pt x="724130" y="24072"/>
                  </a:lnTo>
                  <a:lnTo>
                    <a:pt x="766840" y="89720"/>
                  </a:lnTo>
                  <a:lnTo>
                    <a:pt x="783247" y="135055"/>
                  </a:lnTo>
                  <a:lnTo>
                    <a:pt x="795636" y="187089"/>
                  </a:lnTo>
                  <a:lnTo>
                    <a:pt x="803466" y="244589"/>
                  </a:lnTo>
                  <a:lnTo>
                    <a:pt x="806196" y="306324"/>
                  </a:lnTo>
                  <a:lnTo>
                    <a:pt x="803466" y="368058"/>
                  </a:lnTo>
                  <a:lnTo>
                    <a:pt x="795636" y="425558"/>
                  </a:lnTo>
                  <a:lnTo>
                    <a:pt x="783247" y="477592"/>
                  </a:lnTo>
                  <a:lnTo>
                    <a:pt x="766840" y="522927"/>
                  </a:lnTo>
                  <a:lnTo>
                    <a:pt x="746954" y="560332"/>
                  </a:lnTo>
                  <a:lnTo>
                    <a:pt x="698908" y="606424"/>
                  </a:lnTo>
                  <a:lnTo>
                    <a:pt x="671830" y="612648"/>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2" name="Google Shape;1252;p31"/>
            <p:cNvSpPr/>
            <p:nvPr/>
          </p:nvSpPr>
          <p:spPr>
            <a:xfrm>
              <a:off x="2716529" y="4598670"/>
              <a:ext cx="806450" cy="611505"/>
            </a:xfrm>
            <a:custGeom>
              <a:rect b="b" l="l" r="r" t="t"/>
              <a:pathLst>
                <a:path extrusionOk="0" h="611504" w="806450">
                  <a:moveTo>
                    <a:pt x="671830" y="0"/>
                  </a:moveTo>
                  <a:lnTo>
                    <a:pt x="0" y="0"/>
                  </a:lnTo>
                  <a:lnTo>
                    <a:pt x="27078" y="6207"/>
                  </a:lnTo>
                  <a:lnTo>
                    <a:pt x="52300" y="24012"/>
                  </a:lnTo>
                  <a:lnTo>
                    <a:pt x="95010" y="89496"/>
                  </a:lnTo>
                  <a:lnTo>
                    <a:pt x="111417" y="134719"/>
                  </a:lnTo>
                  <a:lnTo>
                    <a:pt x="123806" y="186623"/>
                  </a:lnTo>
                  <a:lnTo>
                    <a:pt x="131636" y="243980"/>
                  </a:lnTo>
                  <a:lnTo>
                    <a:pt x="134366" y="305561"/>
                  </a:lnTo>
                  <a:lnTo>
                    <a:pt x="131636" y="367143"/>
                  </a:lnTo>
                  <a:lnTo>
                    <a:pt x="123806" y="424500"/>
                  </a:lnTo>
                  <a:lnTo>
                    <a:pt x="111417" y="476404"/>
                  </a:lnTo>
                  <a:lnTo>
                    <a:pt x="95010" y="521627"/>
                  </a:lnTo>
                  <a:lnTo>
                    <a:pt x="75124" y="558938"/>
                  </a:lnTo>
                  <a:lnTo>
                    <a:pt x="27078" y="604916"/>
                  </a:lnTo>
                  <a:lnTo>
                    <a:pt x="0" y="611123"/>
                  </a:lnTo>
                  <a:lnTo>
                    <a:pt x="671830" y="611123"/>
                  </a:lnTo>
                  <a:lnTo>
                    <a:pt x="724130" y="587111"/>
                  </a:lnTo>
                  <a:lnTo>
                    <a:pt x="766840" y="521627"/>
                  </a:lnTo>
                  <a:lnTo>
                    <a:pt x="783247" y="476404"/>
                  </a:lnTo>
                  <a:lnTo>
                    <a:pt x="795636" y="424500"/>
                  </a:lnTo>
                  <a:lnTo>
                    <a:pt x="803466" y="367143"/>
                  </a:lnTo>
                  <a:lnTo>
                    <a:pt x="806196" y="305561"/>
                  </a:lnTo>
                  <a:lnTo>
                    <a:pt x="803466" y="243980"/>
                  </a:lnTo>
                  <a:lnTo>
                    <a:pt x="795636" y="186623"/>
                  </a:lnTo>
                  <a:lnTo>
                    <a:pt x="783247" y="134719"/>
                  </a:lnTo>
                  <a:lnTo>
                    <a:pt x="766840" y="89496"/>
                  </a:lnTo>
                  <a:lnTo>
                    <a:pt x="746954" y="52185"/>
                  </a:lnTo>
                  <a:lnTo>
                    <a:pt x="698908" y="6207"/>
                  </a:lnTo>
                  <a:lnTo>
                    <a:pt x="67183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3" name="Google Shape;1253;p31"/>
            <p:cNvSpPr/>
            <p:nvPr/>
          </p:nvSpPr>
          <p:spPr>
            <a:xfrm>
              <a:off x="2716529" y="4598670"/>
              <a:ext cx="806450" cy="611505"/>
            </a:xfrm>
            <a:custGeom>
              <a:rect b="b" l="l" r="r" t="t"/>
              <a:pathLst>
                <a:path extrusionOk="0" h="611504" w="806450">
                  <a:moveTo>
                    <a:pt x="671830" y="611123"/>
                  </a:moveTo>
                  <a:lnTo>
                    <a:pt x="0" y="611123"/>
                  </a:lnTo>
                  <a:lnTo>
                    <a:pt x="27078" y="604916"/>
                  </a:lnTo>
                  <a:lnTo>
                    <a:pt x="52300" y="587111"/>
                  </a:lnTo>
                  <a:lnTo>
                    <a:pt x="95010" y="521627"/>
                  </a:lnTo>
                  <a:lnTo>
                    <a:pt x="111417" y="476404"/>
                  </a:lnTo>
                  <a:lnTo>
                    <a:pt x="123806" y="424500"/>
                  </a:lnTo>
                  <a:lnTo>
                    <a:pt x="131636" y="367143"/>
                  </a:lnTo>
                  <a:lnTo>
                    <a:pt x="134366" y="305561"/>
                  </a:lnTo>
                  <a:lnTo>
                    <a:pt x="131636" y="243980"/>
                  </a:lnTo>
                  <a:lnTo>
                    <a:pt x="123806" y="186623"/>
                  </a:lnTo>
                  <a:lnTo>
                    <a:pt x="111417" y="134719"/>
                  </a:lnTo>
                  <a:lnTo>
                    <a:pt x="95010" y="89496"/>
                  </a:lnTo>
                  <a:lnTo>
                    <a:pt x="75124" y="52185"/>
                  </a:lnTo>
                  <a:lnTo>
                    <a:pt x="27078" y="6207"/>
                  </a:lnTo>
                  <a:lnTo>
                    <a:pt x="0" y="0"/>
                  </a:lnTo>
                  <a:lnTo>
                    <a:pt x="671830" y="0"/>
                  </a:lnTo>
                  <a:lnTo>
                    <a:pt x="724130" y="24012"/>
                  </a:lnTo>
                  <a:lnTo>
                    <a:pt x="766840" y="89496"/>
                  </a:lnTo>
                  <a:lnTo>
                    <a:pt x="783247" y="134719"/>
                  </a:lnTo>
                  <a:lnTo>
                    <a:pt x="795636" y="186623"/>
                  </a:lnTo>
                  <a:lnTo>
                    <a:pt x="803466" y="243980"/>
                  </a:lnTo>
                  <a:lnTo>
                    <a:pt x="806196" y="305561"/>
                  </a:lnTo>
                  <a:lnTo>
                    <a:pt x="803466" y="367143"/>
                  </a:lnTo>
                  <a:lnTo>
                    <a:pt x="795636" y="424500"/>
                  </a:lnTo>
                  <a:lnTo>
                    <a:pt x="783247" y="476404"/>
                  </a:lnTo>
                  <a:lnTo>
                    <a:pt x="766840" y="521627"/>
                  </a:lnTo>
                  <a:lnTo>
                    <a:pt x="746954" y="558938"/>
                  </a:lnTo>
                  <a:lnTo>
                    <a:pt x="698908" y="604916"/>
                  </a:lnTo>
                  <a:lnTo>
                    <a:pt x="671830" y="611123"/>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4" name="Google Shape;1254;p31"/>
            <p:cNvSpPr txBox="1"/>
            <p:nvPr/>
          </p:nvSpPr>
          <p:spPr>
            <a:xfrm>
              <a:off x="2916935" y="1367028"/>
              <a:ext cx="457200" cy="457200"/>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5" name="Google Shape;1255;p31"/>
            <p:cNvSpPr txBox="1"/>
            <p:nvPr/>
          </p:nvSpPr>
          <p:spPr>
            <a:xfrm>
              <a:off x="2926079" y="1978152"/>
              <a:ext cx="457199" cy="457200"/>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6" name="Google Shape;1256;p31"/>
            <p:cNvSpPr txBox="1"/>
            <p:nvPr/>
          </p:nvSpPr>
          <p:spPr>
            <a:xfrm>
              <a:off x="2926079" y="2674620"/>
              <a:ext cx="457199" cy="457200"/>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7" name="Google Shape;1257;p31"/>
            <p:cNvSpPr txBox="1"/>
            <p:nvPr/>
          </p:nvSpPr>
          <p:spPr>
            <a:xfrm>
              <a:off x="2912363" y="3317747"/>
              <a:ext cx="461772" cy="461771"/>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8" name="Google Shape;1258;p31"/>
            <p:cNvSpPr txBox="1"/>
            <p:nvPr/>
          </p:nvSpPr>
          <p:spPr>
            <a:xfrm>
              <a:off x="2956559" y="3986784"/>
              <a:ext cx="457200" cy="457200"/>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59" name="Google Shape;1259;p31"/>
            <p:cNvSpPr txBox="1"/>
            <p:nvPr/>
          </p:nvSpPr>
          <p:spPr>
            <a:xfrm>
              <a:off x="2926079" y="4652771"/>
              <a:ext cx="457199" cy="457200"/>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0" name="Google Shape;1260;p31"/>
            <p:cNvSpPr txBox="1"/>
            <p:nvPr/>
          </p:nvSpPr>
          <p:spPr>
            <a:xfrm>
              <a:off x="2612136" y="1365504"/>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1" name="Google Shape;1261;p31"/>
            <p:cNvSpPr txBox="1"/>
            <p:nvPr/>
          </p:nvSpPr>
          <p:spPr>
            <a:xfrm>
              <a:off x="2647187" y="2016252"/>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2" name="Google Shape;1262;p31"/>
            <p:cNvSpPr txBox="1"/>
            <p:nvPr/>
          </p:nvSpPr>
          <p:spPr>
            <a:xfrm>
              <a:off x="2650236" y="4681727"/>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3" name="Google Shape;1263;p31"/>
            <p:cNvSpPr txBox="1"/>
            <p:nvPr/>
          </p:nvSpPr>
          <p:spPr>
            <a:xfrm>
              <a:off x="2650236" y="4003547"/>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4" name="Google Shape;1264;p31"/>
            <p:cNvSpPr txBox="1"/>
            <p:nvPr/>
          </p:nvSpPr>
          <p:spPr>
            <a:xfrm>
              <a:off x="2650236" y="3349752"/>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65" name="Google Shape;1265;p31"/>
            <p:cNvSpPr txBox="1"/>
            <p:nvPr/>
          </p:nvSpPr>
          <p:spPr>
            <a:xfrm>
              <a:off x="2650236" y="2679191"/>
              <a:ext cx="132587" cy="457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266" name="Google Shape;1266;p31"/>
          <p:cNvSpPr txBox="1"/>
          <p:nvPr/>
        </p:nvSpPr>
        <p:spPr>
          <a:xfrm>
            <a:off x="1387475" y="1300162"/>
            <a:ext cx="1219200" cy="530225"/>
          </a:xfrm>
          <a:prstGeom prst="rect">
            <a:avLst/>
          </a:prstGeom>
          <a:noFill/>
          <a:ln>
            <a:noFill/>
          </a:ln>
        </p:spPr>
        <p:txBody>
          <a:bodyPr anchorCtr="0" anchor="t" bIns="0" lIns="0" spcFirstLastPara="1" rIns="0" wrap="square" tIns="13325">
            <a:spAutoFit/>
          </a:bodyPr>
          <a:lstStyle/>
          <a:p>
            <a:pPr indent="260350" lvl="0" marL="1270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Бюджетни  қўллаб-қувватлаш  </a:t>
            </a:r>
            <a:r>
              <a:rPr b="1" i="0" lang="en-US" sz="1100" u="none">
                <a:solidFill>
                  <a:schemeClr val="dk1"/>
                </a:solidFill>
                <a:latin typeface="Arial"/>
                <a:ea typeface="Arial"/>
                <a:cs typeface="Arial"/>
                <a:sym typeface="Arial"/>
              </a:rPr>
              <a:t>3,7 млрд. долл.</a:t>
            </a:r>
            <a:endParaRPr/>
          </a:p>
        </p:txBody>
      </p:sp>
      <p:sp>
        <p:nvSpPr>
          <p:cNvPr id="1267" name="Google Shape;1267;p31"/>
          <p:cNvSpPr txBox="1"/>
          <p:nvPr/>
        </p:nvSpPr>
        <p:spPr>
          <a:xfrm>
            <a:off x="1401762" y="2560637"/>
            <a:ext cx="1131887" cy="1319212"/>
          </a:xfrm>
          <a:prstGeom prst="rect">
            <a:avLst/>
          </a:prstGeom>
          <a:noFill/>
          <a:ln>
            <a:noFill/>
          </a:ln>
        </p:spPr>
        <p:txBody>
          <a:bodyPr anchorCtr="0" anchor="t" bIns="0" lIns="0" spcFirstLastPara="1" rIns="0" wrap="square" tIns="13325">
            <a:spAutoFit/>
          </a:bodyPr>
          <a:lstStyle/>
          <a:p>
            <a:pPr indent="1587" lvl="0" marL="49212"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Энергетика  (нефт ва газ)  </a:t>
            </a:r>
            <a:r>
              <a:rPr b="1" i="0" lang="en-US" sz="1100" u="none">
                <a:solidFill>
                  <a:schemeClr val="dk1"/>
                </a:solidFill>
                <a:latin typeface="Arial"/>
                <a:ea typeface="Arial"/>
                <a:cs typeface="Arial"/>
                <a:sym typeface="Arial"/>
              </a:rPr>
              <a:t>2,6 млрд. долл.</a:t>
            </a:r>
            <a:endParaRPr b="0" i="0" sz="1100" u="none">
              <a:solidFill>
                <a:schemeClr val="dk1"/>
              </a:solidFill>
              <a:latin typeface="Arial"/>
              <a:ea typeface="Arial"/>
              <a:cs typeface="Arial"/>
              <a:sym typeface="Arial"/>
            </a:endParaRPr>
          </a:p>
          <a:p>
            <a:pPr indent="1587" lvl="0" marL="49212" marR="0" rtl="0" algn="ctr">
              <a:lnSpc>
                <a:spcPct val="100000"/>
              </a:lnSpc>
              <a:spcBef>
                <a:spcPts val="90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Транспорт ва  транспорт  инфратузилмаси  </a:t>
            </a:r>
            <a:r>
              <a:rPr b="1" i="0" lang="en-US" sz="1100" u="none">
                <a:solidFill>
                  <a:schemeClr val="dk1"/>
                </a:solidFill>
                <a:latin typeface="Arial"/>
                <a:ea typeface="Arial"/>
                <a:cs typeface="Arial"/>
                <a:sym typeface="Arial"/>
              </a:rPr>
              <a:t>2,4 млрд. долл.</a:t>
            </a:r>
            <a:endParaRPr/>
          </a:p>
        </p:txBody>
      </p:sp>
      <p:sp>
        <p:nvSpPr>
          <p:cNvPr id="1268" name="Google Shape;1268;p31"/>
          <p:cNvSpPr txBox="1"/>
          <p:nvPr/>
        </p:nvSpPr>
        <p:spPr>
          <a:xfrm>
            <a:off x="1371600" y="2011362"/>
            <a:ext cx="1250950" cy="361950"/>
          </a:xfrm>
          <a:prstGeom prst="rect">
            <a:avLst/>
          </a:prstGeom>
          <a:noFill/>
          <a:ln>
            <a:noFill/>
          </a:ln>
        </p:spPr>
        <p:txBody>
          <a:bodyPr anchorCtr="0" anchor="t" bIns="0" lIns="0" spcFirstLastPara="1" rIns="0" wrap="square" tIns="13325">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Электр-энергетика</a:t>
            </a:r>
            <a:endParaRPr/>
          </a:p>
          <a:p>
            <a:pPr indent="0" lvl="0" marL="0" marR="0" rtl="0" algn="ctr">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3,1 млрд. долл.</a:t>
            </a:r>
            <a:endParaRPr/>
          </a:p>
        </p:txBody>
      </p:sp>
      <p:sp>
        <p:nvSpPr>
          <p:cNvPr id="1269" name="Google Shape;1269;p31"/>
          <p:cNvSpPr txBox="1"/>
          <p:nvPr/>
        </p:nvSpPr>
        <p:spPr>
          <a:xfrm>
            <a:off x="1419225" y="4070350"/>
            <a:ext cx="1157287" cy="3619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Қишлоқ ҳўжалиги</a:t>
            </a:r>
            <a:endParaRPr/>
          </a:p>
          <a:p>
            <a:pPr indent="0" lvl="0" marL="12700" marR="0" rtl="0" algn="l">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2,3 млрд. долл.</a:t>
            </a:r>
            <a:endParaRPr/>
          </a:p>
        </p:txBody>
      </p:sp>
      <p:sp>
        <p:nvSpPr>
          <p:cNvPr id="1270" name="Google Shape;1270;p31"/>
          <p:cNvSpPr txBox="1"/>
          <p:nvPr/>
        </p:nvSpPr>
        <p:spPr>
          <a:xfrm>
            <a:off x="1387475" y="4576762"/>
            <a:ext cx="1163637" cy="530225"/>
          </a:xfrm>
          <a:prstGeom prst="rect">
            <a:avLst/>
          </a:prstGeom>
          <a:noFill/>
          <a:ln>
            <a:noFill/>
          </a:ln>
        </p:spPr>
        <p:txBody>
          <a:bodyPr anchorCtr="0" anchor="t" bIns="0" lIns="0" spcFirstLastPara="1" rIns="0" wrap="square" tIns="12700">
            <a:spAutoFit/>
          </a:bodyPr>
          <a:lstStyle/>
          <a:p>
            <a:pPr indent="-19050" lvl="0" marL="31750" marR="0" rtl="0" algn="just">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Уй-жой коммунал  хизмат кўрсатиш  </a:t>
            </a:r>
            <a:r>
              <a:rPr b="1" i="0" lang="en-US" sz="1100" u="none">
                <a:solidFill>
                  <a:schemeClr val="dk1"/>
                </a:solidFill>
                <a:latin typeface="Arial"/>
                <a:ea typeface="Arial"/>
                <a:cs typeface="Arial"/>
                <a:sym typeface="Arial"/>
              </a:rPr>
              <a:t>2,0 млрд. долл.</a:t>
            </a:r>
            <a:endParaRPr/>
          </a:p>
        </p:txBody>
      </p:sp>
      <p:sp>
        <p:nvSpPr>
          <p:cNvPr id="1271" name="Google Shape;1271;p31"/>
          <p:cNvSpPr txBox="1"/>
          <p:nvPr/>
        </p:nvSpPr>
        <p:spPr>
          <a:xfrm>
            <a:off x="4843462" y="1320800"/>
            <a:ext cx="1143000" cy="530225"/>
          </a:xfrm>
          <a:prstGeom prst="rect">
            <a:avLst/>
          </a:prstGeom>
          <a:noFill/>
          <a:ln>
            <a:noFill/>
          </a:ln>
        </p:spPr>
        <p:txBody>
          <a:bodyPr anchorCtr="0" anchor="t" bIns="0" lIns="0" spcFirstLastPara="1" rIns="0" wrap="square" tIns="13325">
            <a:spAutoFit/>
          </a:bodyPr>
          <a:lstStyle/>
          <a:p>
            <a:pPr indent="0" lvl="0" marL="1270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Суверен халқаро  облигациялар  </a:t>
            </a:r>
            <a:r>
              <a:rPr b="1" i="0" lang="en-US" sz="1100" u="none">
                <a:solidFill>
                  <a:schemeClr val="dk1"/>
                </a:solidFill>
                <a:latin typeface="Arial"/>
                <a:ea typeface="Arial"/>
                <a:cs typeface="Arial"/>
                <a:sym typeface="Arial"/>
              </a:rPr>
              <a:t>1,7 млрд. долл.</a:t>
            </a:r>
            <a:endParaRPr/>
          </a:p>
        </p:txBody>
      </p:sp>
      <p:sp>
        <p:nvSpPr>
          <p:cNvPr id="1272" name="Google Shape;1272;p31"/>
          <p:cNvSpPr txBox="1"/>
          <p:nvPr/>
        </p:nvSpPr>
        <p:spPr>
          <a:xfrm>
            <a:off x="4868862" y="2046287"/>
            <a:ext cx="1089025" cy="361950"/>
          </a:xfrm>
          <a:prstGeom prst="rect">
            <a:avLst/>
          </a:prstGeom>
          <a:noFill/>
          <a:ln>
            <a:noFill/>
          </a:ln>
        </p:spPr>
        <p:txBody>
          <a:bodyPr anchorCtr="0" anchor="t" bIns="0" lIns="0" spcFirstLastPara="1" rIns="0" wrap="square" tIns="13325">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Кимё саноати</a:t>
            </a:r>
            <a:endParaRPr/>
          </a:p>
          <a:p>
            <a:pPr indent="0" lvl="0" marL="0" marR="0" rtl="0" algn="ctr">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1,0 млрд. долл.</a:t>
            </a:r>
            <a:endParaRPr/>
          </a:p>
        </p:txBody>
      </p:sp>
      <p:sp>
        <p:nvSpPr>
          <p:cNvPr id="1273" name="Google Shape;1273;p31"/>
          <p:cNvSpPr txBox="1"/>
          <p:nvPr/>
        </p:nvSpPr>
        <p:spPr>
          <a:xfrm>
            <a:off x="4829175" y="2555875"/>
            <a:ext cx="1123950" cy="530225"/>
          </a:xfrm>
          <a:prstGeom prst="rect">
            <a:avLst/>
          </a:prstGeom>
          <a:noFill/>
          <a:ln>
            <a:noFill/>
          </a:ln>
        </p:spPr>
        <p:txBody>
          <a:bodyPr anchorCtr="0" anchor="t" bIns="0" lIns="0" spcFirstLastPara="1" rIns="0" wrap="square" tIns="13325">
            <a:spAutoFit/>
          </a:bodyPr>
          <a:lstStyle/>
          <a:p>
            <a:pPr indent="-1586" lvl="0" marL="1270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Таълим ва  соғлиқни сақлаш  </a:t>
            </a:r>
            <a:r>
              <a:rPr b="1" i="0" lang="en-US" sz="1100" u="none">
                <a:solidFill>
                  <a:schemeClr val="dk1"/>
                </a:solidFill>
                <a:latin typeface="Arial"/>
                <a:ea typeface="Arial"/>
                <a:cs typeface="Arial"/>
                <a:sym typeface="Arial"/>
              </a:rPr>
              <a:t>0,7 млрд. долл.</a:t>
            </a:r>
            <a:endParaRPr/>
          </a:p>
        </p:txBody>
      </p:sp>
      <p:sp>
        <p:nvSpPr>
          <p:cNvPr id="1274" name="Google Shape;1274;p31"/>
          <p:cNvSpPr txBox="1"/>
          <p:nvPr/>
        </p:nvSpPr>
        <p:spPr>
          <a:xfrm>
            <a:off x="4845050" y="3387725"/>
            <a:ext cx="1089025" cy="361950"/>
          </a:xfrm>
          <a:prstGeom prst="rect">
            <a:avLst/>
          </a:prstGeom>
          <a:noFill/>
          <a:ln>
            <a:noFill/>
          </a:ln>
        </p:spPr>
        <p:txBody>
          <a:bodyPr anchorCtr="0" anchor="t" bIns="0" lIns="0" spcFirstLastPara="1" rIns="0" wrap="square" tIns="13325">
            <a:spAutoFit/>
          </a:bodyPr>
          <a:lstStyle/>
          <a:p>
            <a:pPr indent="0" lvl="0" marL="47625"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Молиявий соҳа</a:t>
            </a:r>
            <a:endParaRPr/>
          </a:p>
          <a:p>
            <a:pPr indent="0" lvl="0" marL="47625" marR="0" rtl="0" algn="l">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0,3 млрд. долл.</a:t>
            </a:r>
            <a:endParaRPr/>
          </a:p>
        </p:txBody>
      </p:sp>
      <p:sp>
        <p:nvSpPr>
          <p:cNvPr id="1275" name="Google Shape;1275;p31"/>
          <p:cNvSpPr txBox="1"/>
          <p:nvPr/>
        </p:nvSpPr>
        <p:spPr>
          <a:xfrm>
            <a:off x="4716462" y="4037012"/>
            <a:ext cx="1279525" cy="361950"/>
          </a:xfrm>
          <a:prstGeom prst="rect">
            <a:avLst/>
          </a:prstGeom>
          <a:noFill/>
          <a:ln>
            <a:noFill/>
          </a:ln>
        </p:spPr>
        <p:txBody>
          <a:bodyPr anchorCtr="0" anchor="t" bIns="0" lIns="0" spcFirstLastPara="1" rIns="0" wrap="square" tIns="12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Телекоммуникация</a:t>
            </a:r>
            <a:endParaRPr/>
          </a:p>
          <a:p>
            <a:pPr indent="0" lvl="0" marL="0" marR="0" rtl="0" algn="ctr">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0,2 млрд. долл.</a:t>
            </a:r>
            <a:endParaRPr/>
          </a:p>
        </p:txBody>
      </p:sp>
      <p:sp>
        <p:nvSpPr>
          <p:cNvPr id="1276" name="Google Shape;1276;p31"/>
          <p:cNvSpPr txBox="1"/>
          <p:nvPr/>
        </p:nvSpPr>
        <p:spPr>
          <a:xfrm>
            <a:off x="4845050" y="4727575"/>
            <a:ext cx="1090612" cy="361950"/>
          </a:xfrm>
          <a:prstGeom prst="rect">
            <a:avLst/>
          </a:prstGeom>
          <a:noFill/>
          <a:ln>
            <a:noFill/>
          </a:ln>
        </p:spPr>
        <p:txBody>
          <a:bodyPr anchorCtr="0" anchor="t" bIns="0" lIns="0" spcFirstLastPara="1" rIns="0" wrap="square" tIns="12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Бошқалар</a:t>
            </a:r>
            <a:endParaRPr/>
          </a:p>
          <a:p>
            <a:pPr indent="0" lvl="0" marL="0" marR="0" rtl="0" algn="ctr">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1,1 млрд. долл.</a:t>
            </a:r>
            <a:endParaRPr/>
          </a:p>
        </p:txBody>
      </p:sp>
      <p:sp>
        <p:nvSpPr>
          <p:cNvPr id="1277" name="Google Shape;1277;p31"/>
          <p:cNvSpPr/>
          <p:nvPr/>
        </p:nvSpPr>
        <p:spPr>
          <a:xfrm>
            <a:off x="7202487" y="1887537"/>
            <a:ext cx="284162" cy="92075"/>
          </a:xfrm>
          <a:custGeom>
            <a:rect b="b" l="l" r="r" t="t"/>
            <a:pathLst>
              <a:path extrusionOk="0" h="91439" w="283845">
                <a:moveTo>
                  <a:pt x="283463" y="0"/>
                </a:moveTo>
                <a:lnTo>
                  <a:pt x="0" y="0"/>
                </a:lnTo>
                <a:lnTo>
                  <a:pt x="0" y="91439"/>
                </a:lnTo>
                <a:lnTo>
                  <a:pt x="283463" y="91439"/>
                </a:lnTo>
                <a:lnTo>
                  <a:pt x="283463" y="0"/>
                </a:lnTo>
                <a:close/>
              </a:path>
            </a:pathLst>
          </a:custGeom>
          <a:solidFill>
            <a:srgbClr val="DADADA"/>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78" name="Google Shape;1278;p31"/>
          <p:cNvSpPr/>
          <p:nvPr/>
        </p:nvSpPr>
        <p:spPr>
          <a:xfrm>
            <a:off x="6877050" y="2324100"/>
            <a:ext cx="3743325" cy="0"/>
          </a:xfrm>
          <a:custGeom>
            <a:rect b="b" l="l" r="r" t="t"/>
            <a:pathLst>
              <a:path extrusionOk="0" h="120000" w="3744595">
                <a:moveTo>
                  <a:pt x="0" y="0"/>
                </a:moveTo>
                <a:lnTo>
                  <a:pt x="3744467" y="0"/>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79" name="Google Shape;1279;p31"/>
          <p:cNvSpPr txBox="1"/>
          <p:nvPr/>
        </p:nvSpPr>
        <p:spPr>
          <a:xfrm>
            <a:off x="7202487" y="1979612"/>
            <a:ext cx="284162" cy="238125"/>
          </a:xfrm>
          <a:prstGeom prst="rect">
            <a:avLst/>
          </a:prstGeom>
          <a:solidFill>
            <a:srgbClr val="13559C"/>
          </a:solidFill>
          <a:ln>
            <a:noFill/>
          </a:ln>
        </p:spPr>
        <p:txBody>
          <a:bodyPr anchorCtr="0" anchor="t" bIns="0" lIns="0" spcFirstLastPara="1" rIns="0" wrap="square" tIns="98425">
            <a:spAutoFit/>
          </a:bodyPr>
          <a:lstStyle/>
          <a:p>
            <a:pPr indent="0" lvl="0" marL="60325" marR="0" rtl="0" algn="l">
              <a:lnSpc>
                <a:spcPct val="100000"/>
              </a:lnSpc>
              <a:spcBef>
                <a:spcPts val="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0,4</a:t>
            </a:r>
            <a:endParaRPr/>
          </a:p>
        </p:txBody>
      </p:sp>
      <p:sp>
        <p:nvSpPr>
          <p:cNvPr id="1280" name="Google Shape;1280;p31"/>
          <p:cNvSpPr txBox="1"/>
          <p:nvPr/>
        </p:nvSpPr>
        <p:spPr>
          <a:xfrm>
            <a:off x="8137525" y="1909762"/>
            <a:ext cx="285750" cy="290512"/>
          </a:xfrm>
          <a:prstGeom prst="rect">
            <a:avLst/>
          </a:prstGeom>
          <a:solidFill>
            <a:srgbClr val="13559C"/>
          </a:solidFill>
          <a:ln>
            <a:noFill/>
          </a:ln>
        </p:spPr>
        <p:txBody>
          <a:bodyPr anchorCtr="0" anchor="t" bIns="0" lIns="0" spcFirstLastPara="1" rIns="0" wrap="square" tIns="5700">
            <a:spAutoFit/>
          </a:bodyPr>
          <a:lstStyle/>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0,4</a:t>
            </a:r>
            <a:endParaRPr/>
          </a:p>
        </p:txBody>
      </p:sp>
      <p:sp>
        <p:nvSpPr>
          <p:cNvPr id="1281" name="Google Shape;1281;p31"/>
          <p:cNvSpPr txBox="1"/>
          <p:nvPr/>
        </p:nvSpPr>
        <p:spPr>
          <a:xfrm>
            <a:off x="9075737" y="1817687"/>
            <a:ext cx="284162" cy="341312"/>
          </a:xfrm>
          <a:prstGeom prst="rect">
            <a:avLst/>
          </a:prstGeom>
          <a:solidFill>
            <a:srgbClr val="13559C"/>
          </a:solidFill>
          <a:ln>
            <a:noFill/>
          </a:ln>
        </p:spPr>
        <p:txBody>
          <a:bodyPr anchorCtr="0" anchor="t" bIns="0" lIns="0" spcFirstLastPara="1" rIns="0" wrap="square" tIns="3175">
            <a:spAutoFit/>
          </a:bodyPr>
          <a:lstStyle/>
          <a:p>
            <a:pPr indent="0" lvl="0" marL="0" marR="0" rtl="0" algn="l">
              <a:lnSpc>
                <a:spcPct val="100000"/>
              </a:lnSpc>
              <a:spcBef>
                <a:spcPts val="0"/>
              </a:spcBef>
              <a:spcAft>
                <a:spcPts val="0"/>
              </a:spcAft>
              <a:buClr>
                <a:schemeClr val="dk1"/>
              </a:buClr>
              <a:buSzPts val="1300"/>
              <a:buFont typeface="Century Gothic"/>
              <a:buNone/>
            </a:pPr>
            <a:r>
              <a:t/>
            </a:r>
            <a:endParaRPr b="0" i="0" sz="13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0,5</a:t>
            </a:r>
            <a:endParaRPr/>
          </a:p>
        </p:txBody>
      </p:sp>
      <p:sp>
        <p:nvSpPr>
          <p:cNvPr id="1282" name="Google Shape;1282;p31"/>
          <p:cNvSpPr txBox="1"/>
          <p:nvPr/>
        </p:nvSpPr>
        <p:spPr>
          <a:xfrm>
            <a:off x="10010775" y="1704975"/>
            <a:ext cx="284162" cy="382587"/>
          </a:xfrm>
          <a:prstGeom prst="rect">
            <a:avLst/>
          </a:prstGeom>
          <a:solidFill>
            <a:srgbClr val="13559C"/>
          </a:solid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chemeClr val="dk1"/>
              </a:solidFill>
              <a:latin typeface="Times New Roman"/>
              <a:ea typeface="Times New Roman"/>
              <a:cs typeface="Times New Roman"/>
              <a:sym typeface="Times New Roman"/>
            </a:endParaRPr>
          </a:p>
          <a:p>
            <a:pPr indent="0" lvl="0" marL="0" marR="0" rtl="0" algn="l">
              <a:lnSpc>
                <a:spcPct val="100000"/>
              </a:lnSpc>
              <a:spcBef>
                <a:spcPts val="700"/>
              </a:spcBef>
              <a:spcAft>
                <a:spcPts val="0"/>
              </a:spcAft>
              <a:buClr>
                <a:srgbClr val="FFFFFF"/>
              </a:buClr>
              <a:buSzPts val="900"/>
              <a:buFont typeface="Arial"/>
              <a:buNone/>
            </a:pPr>
            <a:r>
              <a:rPr b="0" i="0" lang="en-US" sz="900" u="none">
                <a:solidFill>
                  <a:srgbClr val="FFFFFF"/>
                </a:solidFill>
                <a:latin typeface="Arial"/>
                <a:ea typeface="Arial"/>
                <a:cs typeface="Arial"/>
                <a:sym typeface="Arial"/>
              </a:rPr>
              <a:t>0,7</a:t>
            </a:r>
            <a:endParaRPr/>
          </a:p>
        </p:txBody>
      </p:sp>
      <p:sp>
        <p:nvSpPr>
          <p:cNvPr id="1283" name="Google Shape;1283;p31"/>
          <p:cNvSpPr txBox="1"/>
          <p:nvPr/>
        </p:nvSpPr>
        <p:spPr>
          <a:xfrm>
            <a:off x="7251700" y="1847850"/>
            <a:ext cx="185737" cy="15081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0,1</a:t>
            </a:r>
            <a:endParaRPr/>
          </a:p>
        </p:txBody>
      </p:sp>
      <p:sp>
        <p:nvSpPr>
          <p:cNvPr id="1284" name="Google Shape;1284;p31"/>
          <p:cNvSpPr txBox="1"/>
          <p:nvPr/>
        </p:nvSpPr>
        <p:spPr>
          <a:xfrm>
            <a:off x="8137525" y="1817687"/>
            <a:ext cx="285750" cy="92075"/>
          </a:xfrm>
          <a:prstGeom prst="rect">
            <a:avLst/>
          </a:prstGeom>
          <a:solidFill>
            <a:srgbClr val="DADADA"/>
          </a:solidFill>
          <a:ln>
            <a:noFill/>
          </a:ln>
        </p:spPr>
        <p:txBody>
          <a:bodyPr anchorCtr="0" anchor="t" bIns="0" lIns="0" spcFirstLastPara="1" rIns="0" wrap="square" tIns="0">
            <a:spAutoFit/>
          </a:bodyPr>
          <a:lstStyle/>
          <a:p>
            <a:pPr indent="0" lvl="0" marL="60325" marR="0" rtl="0" algn="l">
              <a:lnSpc>
                <a:spcPct val="77777"/>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0,1</a:t>
            </a:r>
            <a:endParaRPr/>
          </a:p>
        </p:txBody>
      </p:sp>
      <p:sp>
        <p:nvSpPr>
          <p:cNvPr id="1285" name="Google Shape;1285;p31"/>
          <p:cNvSpPr txBox="1"/>
          <p:nvPr/>
        </p:nvSpPr>
        <p:spPr>
          <a:xfrm>
            <a:off x="9075737" y="1608137"/>
            <a:ext cx="284162" cy="182562"/>
          </a:xfrm>
          <a:prstGeom prst="rect">
            <a:avLst/>
          </a:prstGeom>
          <a:solidFill>
            <a:srgbClr val="DADADA"/>
          </a:solidFill>
          <a:ln>
            <a:noFill/>
          </a:ln>
        </p:spPr>
        <p:txBody>
          <a:bodyPr anchorCtr="0" anchor="t" bIns="0" lIns="0" spcFirstLastPara="1" rIns="0" wrap="square" tIns="44450">
            <a:spAutoFit/>
          </a:bodyPr>
          <a:lstStyle/>
          <a:p>
            <a:pPr indent="0" lvl="0" marL="6032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0,2</a:t>
            </a:r>
            <a:endParaRPr/>
          </a:p>
        </p:txBody>
      </p:sp>
      <p:sp>
        <p:nvSpPr>
          <p:cNvPr id="1286" name="Google Shape;1286;p31"/>
          <p:cNvSpPr txBox="1"/>
          <p:nvPr/>
        </p:nvSpPr>
        <p:spPr>
          <a:xfrm>
            <a:off x="10010775" y="1322387"/>
            <a:ext cx="284162" cy="261937"/>
          </a:xfrm>
          <a:prstGeom prst="rect">
            <a:avLst/>
          </a:prstGeom>
          <a:solidFill>
            <a:srgbClr val="DADADA"/>
          </a:solidFill>
          <a:ln>
            <a:noFill/>
          </a:ln>
        </p:spPr>
        <p:txBody>
          <a:bodyPr anchorCtr="0" anchor="t" bIns="0" lIns="0" spcFirstLastPara="1" rIns="0" wrap="square" tIns="625">
            <a:spAutoFit/>
          </a:bodyPr>
          <a:lstStyle/>
          <a:p>
            <a:pPr indent="0" lvl="0" marL="0" marR="0" rtl="0" algn="l">
              <a:lnSpc>
                <a:spcPct val="100000"/>
              </a:lnSpc>
              <a:spcBef>
                <a:spcPts val="0"/>
              </a:spcBef>
              <a:spcAft>
                <a:spcPts val="0"/>
              </a:spcAft>
              <a:buClr>
                <a:schemeClr val="dk1"/>
              </a:buClr>
              <a:buSzPts val="800"/>
              <a:buFont typeface="Century Gothic"/>
              <a:buNone/>
            </a:pPr>
            <a:r>
              <a:t/>
            </a:r>
            <a:endParaRPr b="0" i="0" sz="8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0,4</a:t>
            </a:r>
            <a:endParaRPr/>
          </a:p>
        </p:txBody>
      </p:sp>
      <p:sp>
        <p:nvSpPr>
          <p:cNvPr id="1287" name="Google Shape;1287;p31"/>
          <p:cNvSpPr txBox="1"/>
          <p:nvPr/>
        </p:nvSpPr>
        <p:spPr>
          <a:xfrm>
            <a:off x="7056437" y="1485900"/>
            <a:ext cx="576262" cy="16668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0,5 млрд.</a:t>
            </a:r>
            <a:endParaRPr/>
          </a:p>
        </p:txBody>
      </p:sp>
      <p:sp>
        <p:nvSpPr>
          <p:cNvPr id="1288" name="Google Shape;1288;p31"/>
          <p:cNvSpPr txBox="1"/>
          <p:nvPr/>
        </p:nvSpPr>
        <p:spPr>
          <a:xfrm>
            <a:off x="7169150" y="1631950"/>
            <a:ext cx="349250" cy="16668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долл.</a:t>
            </a:r>
            <a:endParaRPr/>
          </a:p>
        </p:txBody>
      </p:sp>
      <p:sp>
        <p:nvSpPr>
          <p:cNvPr id="1289" name="Google Shape;1289;p31"/>
          <p:cNvSpPr txBox="1"/>
          <p:nvPr/>
        </p:nvSpPr>
        <p:spPr>
          <a:xfrm>
            <a:off x="7993062" y="1390650"/>
            <a:ext cx="576262" cy="330200"/>
          </a:xfrm>
          <a:prstGeom prst="rect">
            <a:avLst/>
          </a:prstGeom>
          <a:noFill/>
          <a:ln>
            <a:noFill/>
          </a:ln>
        </p:spPr>
        <p:txBody>
          <a:bodyPr anchorCtr="0" anchor="t" bIns="0" lIns="0" spcFirstLastPara="1" rIns="0" wrap="square" tIns="22225">
            <a:spAutoFit/>
          </a:bodyPr>
          <a:lstStyle/>
          <a:p>
            <a:pPr indent="-112712" lvl="0" marL="123825" marR="0" rtl="0" algn="l">
              <a:lnSpc>
                <a:spcPct val="11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0,6 млрд.  долл.</a:t>
            </a:r>
            <a:endParaRPr/>
          </a:p>
        </p:txBody>
      </p:sp>
      <p:sp>
        <p:nvSpPr>
          <p:cNvPr id="1290" name="Google Shape;1290;p31"/>
          <p:cNvSpPr txBox="1"/>
          <p:nvPr/>
        </p:nvSpPr>
        <p:spPr>
          <a:xfrm>
            <a:off x="8997950" y="1238250"/>
            <a:ext cx="576262" cy="16668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0,8 млрд.</a:t>
            </a:r>
            <a:endParaRPr/>
          </a:p>
        </p:txBody>
      </p:sp>
      <p:sp>
        <p:nvSpPr>
          <p:cNvPr id="1291" name="Google Shape;1291;p31"/>
          <p:cNvSpPr txBox="1"/>
          <p:nvPr/>
        </p:nvSpPr>
        <p:spPr>
          <a:xfrm>
            <a:off x="9110662" y="1384300"/>
            <a:ext cx="349250" cy="16668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долл.</a:t>
            </a:r>
            <a:endParaRPr/>
          </a:p>
        </p:txBody>
      </p:sp>
      <p:sp>
        <p:nvSpPr>
          <p:cNvPr id="1292" name="Google Shape;1292;p31"/>
          <p:cNvSpPr txBox="1"/>
          <p:nvPr/>
        </p:nvSpPr>
        <p:spPr>
          <a:xfrm>
            <a:off x="9864725" y="922337"/>
            <a:ext cx="576262" cy="330200"/>
          </a:xfrm>
          <a:prstGeom prst="rect">
            <a:avLst/>
          </a:prstGeom>
          <a:noFill/>
          <a:ln>
            <a:noFill/>
          </a:ln>
        </p:spPr>
        <p:txBody>
          <a:bodyPr anchorCtr="0" anchor="t" bIns="0" lIns="0" spcFirstLastPara="1" rIns="0" wrap="square" tIns="22225">
            <a:spAutoFit/>
          </a:bodyPr>
          <a:lstStyle/>
          <a:p>
            <a:pPr indent="-112712" lvl="0" marL="123825" marR="0" rtl="0" algn="l">
              <a:lnSpc>
                <a:spcPct val="11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1,1 млрд.  долл.</a:t>
            </a:r>
            <a:endParaRPr/>
          </a:p>
        </p:txBody>
      </p:sp>
      <p:sp>
        <p:nvSpPr>
          <p:cNvPr id="1293" name="Google Shape;1293;p31"/>
          <p:cNvSpPr txBox="1"/>
          <p:nvPr/>
        </p:nvSpPr>
        <p:spPr>
          <a:xfrm>
            <a:off x="6607175" y="862012"/>
            <a:ext cx="184150" cy="1535112"/>
          </a:xfrm>
          <a:prstGeom prst="rect">
            <a:avLst/>
          </a:prstGeom>
          <a:noFill/>
          <a:ln>
            <a:noFill/>
          </a:ln>
        </p:spPr>
        <p:txBody>
          <a:bodyPr anchorCtr="0" anchor="t" bIns="0" lIns="0" spcFirstLastPara="1" rIns="0" wrap="square" tIns="64125">
            <a:spAutoFit/>
          </a:bodyPr>
          <a:lstStyle/>
          <a:p>
            <a:pPr indent="0" lvl="0" marL="1270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1,4</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1,2</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0,8</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0,6</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0,4</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0,2</a:t>
            </a:r>
            <a:endParaRPr b="0" i="0" sz="900" u="none">
              <a:solidFill>
                <a:schemeClr val="dk1"/>
              </a:solidFill>
              <a:latin typeface="Arial"/>
              <a:ea typeface="Arial"/>
              <a:cs typeface="Arial"/>
              <a:sym typeface="Arial"/>
            </a:endParaRPr>
          </a:p>
          <a:p>
            <a:pPr indent="0" lvl="0" marL="12700" marR="0" rtl="0" algn="l">
              <a:lnSpc>
                <a:spcPct val="100000"/>
              </a:lnSpc>
              <a:spcBef>
                <a:spcPts val="40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0,0</a:t>
            </a:r>
            <a:endParaRPr/>
          </a:p>
        </p:txBody>
      </p:sp>
      <p:sp>
        <p:nvSpPr>
          <p:cNvPr id="1294" name="Google Shape;1294;p31"/>
          <p:cNvSpPr/>
          <p:nvPr/>
        </p:nvSpPr>
        <p:spPr>
          <a:xfrm>
            <a:off x="6819900" y="2660650"/>
            <a:ext cx="58737" cy="57150"/>
          </a:xfrm>
          <a:custGeom>
            <a:rect b="b" l="l" r="r" t="t"/>
            <a:pathLst>
              <a:path extrusionOk="0" h="56514" w="58420">
                <a:moveTo>
                  <a:pt x="57912" y="0"/>
                </a:moveTo>
                <a:lnTo>
                  <a:pt x="0" y="0"/>
                </a:lnTo>
                <a:lnTo>
                  <a:pt x="0" y="56387"/>
                </a:lnTo>
                <a:lnTo>
                  <a:pt x="57912" y="56387"/>
                </a:lnTo>
                <a:lnTo>
                  <a:pt x="57912"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95" name="Google Shape;1295;p31"/>
          <p:cNvSpPr/>
          <p:nvPr/>
        </p:nvSpPr>
        <p:spPr>
          <a:xfrm>
            <a:off x="8337550" y="2660650"/>
            <a:ext cx="57150" cy="57150"/>
          </a:xfrm>
          <a:custGeom>
            <a:rect b="b" l="l" r="r" t="t"/>
            <a:pathLst>
              <a:path extrusionOk="0" h="56514" w="56515">
                <a:moveTo>
                  <a:pt x="56388" y="0"/>
                </a:moveTo>
                <a:lnTo>
                  <a:pt x="0" y="0"/>
                </a:lnTo>
                <a:lnTo>
                  <a:pt x="0" y="56387"/>
                </a:lnTo>
                <a:lnTo>
                  <a:pt x="56388" y="56387"/>
                </a:lnTo>
                <a:lnTo>
                  <a:pt x="56388" y="0"/>
                </a:lnTo>
                <a:close/>
              </a:path>
            </a:pathLst>
          </a:custGeom>
          <a:solidFill>
            <a:srgbClr val="DADADA"/>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296" name="Google Shape;1296;p31"/>
          <p:cNvSpPr txBox="1"/>
          <p:nvPr/>
        </p:nvSpPr>
        <p:spPr>
          <a:xfrm>
            <a:off x="6888162" y="2373312"/>
            <a:ext cx="3565525" cy="390525"/>
          </a:xfrm>
          <a:prstGeom prst="rect">
            <a:avLst/>
          </a:prstGeom>
          <a:noFill/>
          <a:ln>
            <a:noFill/>
          </a:ln>
        </p:spPr>
        <p:txBody>
          <a:bodyPr anchorCtr="0" anchor="t" bIns="0" lIns="0" spcFirstLastPara="1" rIns="0" wrap="square" tIns="12700">
            <a:spAutoFit/>
          </a:bodyPr>
          <a:lstStyle/>
          <a:p>
            <a:pPr indent="0" lvl="0" marL="27940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2017 й	2018 й	2019 й	2020 й</a:t>
            </a:r>
            <a:endParaRPr b="0" i="0" sz="900" u="none">
              <a:solidFill>
                <a:schemeClr val="dk1"/>
              </a:solidFill>
              <a:latin typeface="Arial"/>
              <a:ea typeface="Arial"/>
              <a:cs typeface="Arial"/>
              <a:sym typeface="Arial"/>
            </a:endParaRPr>
          </a:p>
          <a:p>
            <a:pPr indent="0" lvl="0" marL="279400" marR="0" rtl="0" algn="l">
              <a:lnSpc>
                <a:spcPct val="100000"/>
              </a:lnSpc>
              <a:spcBef>
                <a:spcPts val="700"/>
              </a:spcBef>
              <a:spcAft>
                <a:spcPts val="0"/>
              </a:spcAft>
              <a:buClr>
                <a:srgbClr val="3E4043"/>
              </a:buClr>
              <a:buSzPts val="900"/>
              <a:buFont typeface="Arial"/>
              <a:buNone/>
            </a:pPr>
            <a:r>
              <a:rPr b="0" i="0" lang="en-US" sz="900" u="none">
                <a:solidFill>
                  <a:srgbClr val="3E4043"/>
                </a:solidFill>
                <a:latin typeface="Arial"/>
                <a:ea typeface="Arial"/>
                <a:cs typeface="Arial"/>
                <a:sym typeface="Arial"/>
              </a:rPr>
              <a:t>Корхоналар ҳисобидан	Жами бюджет маблағлари ҳисобидан</a:t>
            </a:r>
            <a:endParaRPr/>
          </a:p>
        </p:txBody>
      </p:sp>
      <p:sp>
        <p:nvSpPr>
          <p:cNvPr id="1297" name="Google Shape;1297;p31"/>
          <p:cNvSpPr txBox="1"/>
          <p:nvPr/>
        </p:nvSpPr>
        <p:spPr>
          <a:xfrm>
            <a:off x="6329362" y="571500"/>
            <a:ext cx="4146550"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004F8A"/>
              </a:buClr>
              <a:buSzPts val="1200"/>
              <a:buFont typeface="Arial"/>
              <a:buNone/>
            </a:pPr>
            <a:r>
              <a:rPr b="1" i="0" lang="en-US" sz="1200" u="none">
                <a:solidFill>
                  <a:srgbClr val="004F8A"/>
                </a:solidFill>
                <a:latin typeface="Arial"/>
                <a:ea typeface="Arial"/>
                <a:cs typeface="Arial"/>
                <a:sym typeface="Arial"/>
              </a:rPr>
              <a:t>Давлат ташқи қарзига хизмат кўрсатиш харажатлари**</a:t>
            </a:r>
            <a:endParaRPr/>
          </a:p>
        </p:txBody>
      </p:sp>
      <p:sp>
        <p:nvSpPr>
          <p:cNvPr id="1298" name="Google Shape;1298;p31"/>
          <p:cNvSpPr txBox="1"/>
          <p:nvPr/>
        </p:nvSpPr>
        <p:spPr>
          <a:xfrm>
            <a:off x="6554787" y="2960687"/>
            <a:ext cx="4027487" cy="50006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004F8A"/>
              </a:buClr>
              <a:buSzPts val="1200"/>
              <a:buFont typeface="Arial"/>
              <a:buNone/>
            </a:pPr>
            <a:r>
              <a:rPr b="1" i="0" lang="en-US" sz="1200" u="none">
                <a:solidFill>
                  <a:srgbClr val="004F8A"/>
                </a:solidFill>
                <a:latin typeface="Arial"/>
                <a:ea typeface="Arial"/>
                <a:cs typeface="Arial"/>
                <a:sym typeface="Arial"/>
              </a:rPr>
              <a:t>Давлат ташқи қарзига хизмат кўрсатиш харажатлари  бўйича кўрсаткичлар</a:t>
            </a:r>
            <a:endParaRPr b="0" i="0" sz="12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004F8A"/>
              </a:buClr>
              <a:buSzPts val="700"/>
              <a:buFont typeface="Arial"/>
              <a:buNone/>
            </a:pPr>
            <a:r>
              <a:rPr b="0" i="0" lang="en-US" sz="700" u="none">
                <a:solidFill>
                  <a:srgbClr val="004F8A"/>
                </a:solidFill>
                <a:latin typeface="Arial"/>
                <a:ea typeface="Arial"/>
                <a:cs typeface="Arial"/>
                <a:sym typeface="Arial"/>
              </a:rPr>
              <a:t>2020 йил 31 декабрь ҳолатига*</a:t>
            </a:r>
            <a:endParaRPr/>
          </a:p>
        </p:txBody>
      </p:sp>
      <p:sp>
        <p:nvSpPr>
          <p:cNvPr id="1299" name="Google Shape;1299;p31"/>
          <p:cNvSpPr/>
          <p:nvPr/>
        </p:nvSpPr>
        <p:spPr>
          <a:xfrm>
            <a:off x="6110287" y="585787"/>
            <a:ext cx="0" cy="5867400"/>
          </a:xfrm>
          <a:custGeom>
            <a:rect b="b" l="l" r="r" t="t"/>
            <a:pathLst>
              <a:path extrusionOk="0" h="5867400" w="120000">
                <a:moveTo>
                  <a:pt x="0" y="5867400"/>
                </a:moveTo>
                <a:lnTo>
                  <a:pt x="0" y="0"/>
                </a:lnTo>
              </a:path>
            </a:pathLst>
          </a:custGeom>
          <a:noFill/>
          <a:ln cap="flat" cmpd="sng" w="9525">
            <a:solidFill>
              <a:srgbClr val="53565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00" name="Google Shape;1300;p31"/>
          <p:cNvSpPr/>
          <p:nvPr/>
        </p:nvSpPr>
        <p:spPr>
          <a:xfrm>
            <a:off x="6275387" y="2852737"/>
            <a:ext cx="4608512" cy="0"/>
          </a:xfrm>
          <a:custGeom>
            <a:rect b="b" l="l" r="r" t="t"/>
            <a:pathLst>
              <a:path extrusionOk="0" h="120000" w="4608830">
                <a:moveTo>
                  <a:pt x="0" y="0"/>
                </a:moveTo>
                <a:lnTo>
                  <a:pt x="4608576" y="0"/>
                </a:lnTo>
              </a:path>
            </a:pathLst>
          </a:custGeom>
          <a:noFill/>
          <a:ln cap="flat" cmpd="sng" w="9525">
            <a:solidFill>
              <a:srgbClr val="53565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01" name="Google Shape;1301;p31"/>
          <p:cNvSpPr txBox="1"/>
          <p:nvPr/>
        </p:nvSpPr>
        <p:spPr>
          <a:xfrm>
            <a:off x="9283700" y="0"/>
            <a:ext cx="1765300" cy="468312"/>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5" name="Shape 1305"/>
        <p:cNvGrpSpPr/>
        <p:nvPr/>
      </p:nvGrpSpPr>
      <p:grpSpPr>
        <a:xfrm>
          <a:off x="0" y="0"/>
          <a:ext cx="0" cy="0"/>
          <a:chOff x="0" y="0"/>
          <a:chExt cx="0" cy="0"/>
        </a:xfrm>
      </p:grpSpPr>
      <p:sp>
        <p:nvSpPr>
          <p:cNvPr id="1306" name="Google Shape;1306;p32"/>
          <p:cNvSpPr txBox="1"/>
          <p:nvPr>
            <p:ph type="title"/>
          </p:nvPr>
        </p:nvSpPr>
        <p:spPr>
          <a:xfrm>
            <a:off x="846137" y="365125"/>
            <a:ext cx="10515600" cy="46355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262626"/>
              </a:buClr>
              <a:buSzPts val="2200"/>
              <a:buFont typeface="Times New Roman"/>
              <a:buNone/>
            </a:pPr>
            <a:r>
              <a:rPr b="1" i="0" lang="en-US" sz="2200" u="none">
                <a:solidFill>
                  <a:srgbClr val="262626"/>
                </a:solidFill>
                <a:latin typeface="Times New Roman"/>
                <a:ea typeface="Times New Roman"/>
                <a:cs typeface="Times New Roman"/>
                <a:sym typeface="Times New Roman"/>
              </a:rPr>
              <a:t>Ўзбекистон ташқи қарзининг динамикаси, ЯИМга нисбатан фоиз ҳисобида*** </a:t>
            </a:r>
            <a:endParaRPr/>
          </a:p>
        </p:txBody>
      </p:sp>
      <p:sp>
        <p:nvSpPr>
          <p:cNvPr id="1307" name="Google Shape;1307;p32"/>
          <p:cNvSpPr txBox="1"/>
          <p:nvPr>
            <p:ph idx="1" type="body"/>
          </p:nvPr>
        </p:nvSpPr>
        <p:spPr>
          <a:xfrm>
            <a:off x="2589212" y="2133600"/>
            <a:ext cx="8915400" cy="3778250"/>
          </a:xfrm>
          <a:prstGeom prst="rect">
            <a:avLst/>
          </a:prstGeom>
          <a:noFill/>
          <a:ln>
            <a:noFill/>
          </a:ln>
        </p:spPr>
        <p:txBody>
          <a:bodyPr anchorCtr="0" anchor="t" bIns="45700" lIns="91425" spcFirstLastPara="1" rIns="91425" wrap="square" tIns="45700">
            <a:noAutofit/>
          </a:bodyPr>
          <a:lstStyle/>
          <a:p>
            <a:pPr indent="-228600" lvl="0" marL="342900" marR="0" rtl="0" algn="l">
              <a:spcBef>
                <a:spcPts val="0"/>
              </a:spcBef>
              <a:spcAft>
                <a:spcPts val="0"/>
              </a:spcAft>
              <a:buClr>
                <a:schemeClr val="accent1"/>
              </a:buClr>
              <a:buSzPts val="1800"/>
              <a:buFont typeface="Noto Sans Symbols"/>
              <a:buNone/>
            </a:pPr>
            <a:r>
              <a:t/>
            </a:r>
            <a:endParaRPr sz="1800">
              <a:solidFill>
                <a:srgbClr val="404040"/>
              </a:solidFill>
              <a:latin typeface="Century Gothic"/>
              <a:ea typeface="Century Gothic"/>
              <a:cs typeface="Century Gothic"/>
              <a:sym typeface="Century Gothic"/>
            </a:endParaRPr>
          </a:p>
        </p:txBody>
      </p:sp>
      <p:pic>
        <p:nvPicPr>
          <p:cNvPr id="1308" name="Google Shape;1308;p32"/>
          <p:cNvPicPr preferRelativeResize="0"/>
          <p:nvPr/>
        </p:nvPicPr>
        <p:blipFill rotWithShape="1">
          <a:blip r:embed="rId3">
            <a:alphaModFix/>
          </a:blip>
          <a:srcRect b="0" l="0" r="0" t="0"/>
          <a:stretch/>
        </p:blipFill>
        <p:spPr>
          <a:xfrm>
            <a:off x="427037" y="1008062"/>
            <a:ext cx="11425237" cy="5149850"/>
          </a:xfrm>
          <a:prstGeom prst="rect">
            <a:avLst/>
          </a:prstGeom>
          <a:noFill/>
          <a:ln>
            <a:noFill/>
          </a:ln>
        </p:spPr>
      </p:pic>
      <p:sp>
        <p:nvSpPr>
          <p:cNvPr id="1309" name="Google Shape;1309;p32"/>
          <p:cNvSpPr txBox="1"/>
          <p:nvPr/>
        </p:nvSpPr>
        <p:spPr>
          <a:xfrm>
            <a:off x="5408612" y="6337300"/>
            <a:ext cx="6096000" cy="369887"/>
          </a:xfrm>
          <a:prstGeom prst="rect">
            <a:avLst/>
          </a:prstGeom>
          <a:noFill/>
          <a:ln>
            <a:noFill/>
          </a:ln>
        </p:spPr>
        <p:txBody>
          <a:bodyPr anchorCtr="0" anchor="t" bIns="45700" lIns="91425" spcFirstLastPara="1" rIns="91425" wrap="square" tIns="45700">
            <a:spAutoFit/>
          </a:bodyPr>
          <a:lstStyle/>
          <a:p>
            <a:pPr indent="0" lvl="0" marL="103187"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***Манба: Молия вазирлиги ҳисоб-китоблари, 2022 й</a:t>
            </a:r>
            <a:endParaRP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3" name="Shape 1313"/>
        <p:cNvGrpSpPr/>
        <p:nvPr/>
      </p:nvGrpSpPr>
      <p:grpSpPr>
        <a:xfrm>
          <a:off x="0" y="0"/>
          <a:ext cx="0" cy="0"/>
          <a:chOff x="0" y="0"/>
          <a:chExt cx="0" cy="0"/>
        </a:xfrm>
      </p:grpSpPr>
      <p:pic>
        <p:nvPicPr>
          <p:cNvPr id="1314" name="Google Shape;1314;p33"/>
          <p:cNvPicPr preferRelativeResize="0"/>
          <p:nvPr>
            <p:ph idx="1" type="body"/>
          </p:nvPr>
        </p:nvPicPr>
        <p:blipFill rotWithShape="1">
          <a:blip r:embed="rId3">
            <a:alphaModFix/>
          </a:blip>
          <a:srcRect b="0" l="0" r="0" t="0"/>
          <a:stretch/>
        </p:blipFill>
        <p:spPr>
          <a:xfrm>
            <a:off x="1011237" y="341312"/>
            <a:ext cx="10863262" cy="5583237"/>
          </a:xfrm>
          <a:prstGeom prst="rect">
            <a:avLst/>
          </a:prstGeom>
          <a:noFill/>
          <a:ln>
            <a:noFill/>
          </a:ln>
        </p:spPr>
      </p:pic>
      <p:sp>
        <p:nvSpPr>
          <p:cNvPr id="1315" name="Google Shape;1315;p33"/>
          <p:cNvSpPr txBox="1"/>
          <p:nvPr/>
        </p:nvSpPr>
        <p:spPr>
          <a:xfrm>
            <a:off x="4792662" y="6216650"/>
            <a:ext cx="7062787" cy="36988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https://www.gazeta.uz/uz/2021/12/27/uzbekistan-debt</a:t>
            </a:r>
            <a:endParaRP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9" name="Shape 1319"/>
        <p:cNvGrpSpPr/>
        <p:nvPr/>
      </p:nvGrpSpPr>
      <p:grpSpPr>
        <a:xfrm>
          <a:off x="0" y="0"/>
          <a:ext cx="0" cy="0"/>
          <a:chOff x="0" y="0"/>
          <a:chExt cx="0" cy="0"/>
        </a:xfrm>
      </p:grpSpPr>
      <p:sp>
        <p:nvSpPr>
          <p:cNvPr id="1320" name="Google Shape;1320;p34"/>
          <p:cNvSpPr txBox="1"/>
          <p:nvPr/>
        </p:nvSpPr>
        <p:spPr>
          <a:xfrm>
            <a:off x="9283700" y="0"/>
            <a:ext cx="1765300" cy="46831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321" name="Google Shape;1321;p34"/>
          <p:cNvGrpSpPr/>
          <p:nvPr/>
        </p:nvGrpSpPr>
        <p:grpSpPr>
          <a:xfrm>
            <a:off x="4078287" y="803275"/>
            <a:ext cx="4454017" cy="4487862"/>
            <a:chOff x="2935223" y="803148"/>
            <a:chExt cx="4454652" cy="4488180"/>
          </a:xfrm>
        </p:grpSpPr>
        <p:sp>
          <p:nvSpPr>
            <p:cNvPr id="1322" name="Google Shape;1322;p34"/>
            <p:cNvSpPr txBox="1"/>
            <p:nvPr/>
          </p:nvSpPr>
          <p:spPr>
            <a:xfrm>
              <a:off x="3947159" y="1874520"/>
              <a:ext cx="2452116" cy="2357628"/>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3" name="Google Shape;1323;p34"/>
            <p:cNvSpPr/>
            <p:nvPr/>
          </p:nvSpPr>
          <p:spPr>
            <a:xfrm>
              <a:off x="4421885" y="2263901"/>
              <a:ext cx="1428115" cy="1430020"/>
            </a:xfrm>
            <a:custGeom>
              <a:rect b="b" l="l" r="r" t="t"/>
              <a:pathLst>
                <a:path extrusionOk="0" h="1430020" w="1428114">
                  <a:moveTo>
                    <a:pt x="713994" y="0"/>
                  </a:moveTo>
                  <a:lnTo>
                    <a:pt x="665110" y="1648"/>
                  </a:lnTo>
                  <a:lnTo>
                    <a:pt x="617110" y="6524"/>
                  </a:lnTo>
                  <a:lnTo>
                    <a:pt x="570100" y="14521"/>
                  </a:lnTo>
                  <a:lnTo>
                    <a:pt x="524188" y="25531"/>
                  </a:lnTo>
                  <a:lnTo>
                    <a:pt x="479478" y="39449"/>
                  </a:lnTo>
                  <a:lnTo>
                    <a:pt x="436077" y="56168"/>
                  </a:lnTo>
                  <a:lnTo>
                    <a:pt x="394092" y="75582"/>
                  </a:lnTo>
                  <a:lnTo>
                    <a:pt x="353630" y="97583"/>
                  </a:lnTo>
                  <a:lnTo>
                    <a:pt x="314795" y="122067"/>
                  </a:lnTo>
                  <a:lnTo>
                    <a:pt x="277695" y="148926"/>
                  </a:lnTo>
                  <a:lnTo>
                    <a:pt x="242437" y="178054"/>
                  </a:lnTo>
                  <a:lnTo>
                    <a:pt x="209126" y="209345"/>
                  </a:lnTo>
                  <a:lnTo>
                    <a:pt x="177868" y="242691"/>
                  </a:lnTo>
                  <a:lnTo>
                    <a:pt x="148771" y="277987"/>
                  </a:lnTo>
                  <a:lnTo>
                    <a:pt x="121940" y="315126"/>
                  </a:lnTo>
                  <a:lnTo>
                    <a:pt x="97482" y="354002"/>
                  </a:lnTo>
                  <a:lnTo>
                    <a:pt x="75503" y="394508"/>
                  </a:lnTo>
                  <a:lnTo>
                    <a:pt x="56109" y="436538"/>
                  </a:lnTo>
                  <a:lnTo>
                    <a:pt x="39408" y="479985"/>
                  </a:lnTo>
                  <a:lnTo>
                    <a:pt x="25504" y="524743"/>
                  </a:lnTo>
                  <a:lnTo>
                    <a:pt x="14506" y="570706"/>
                  </a:lnTo>
                  <a:lnTo>
                    <a:pt x="6518" y="617766"/>
                  </a:lnTo>
                  <a:lnTo>
                    <a:pt x="1647" y="665818"/>
                  </a:lnTo>
                  <a:lnTo>
                    <a:pt x="0" y="714756"/>
                  </a:lnTo>
                  <a:lnTo>
                    <a:pt x="1647" y="763693"/>
                  </a:lnTo>
                  <a:lnTo>
                    <a:pt x="6518" y="811745"/>
                  </a:lnTo>
                  <a:lnTo>
                    <a:pt x="14506" y="858805"/>
                  </a:lnTo>
                  <a:lnTo>
                    <a:pt x="25504" y="904768"/>
                  </a:lnTo>
                  <a:lnTo>
                    <a:pt x="39408" y="949526"/>
                  </a:lnTo>
                  <a:lnTo>
                    <a:pt x="56109" y="992973"/>
                  </a:lnTo>
                  <a:lnTo>
                    <a:pt x="75503" y="1035003"/>
                  </a:lnTo>
                  <a:lnTo>
                    <a:pt x="97482" y="1075509"/>
                  </a:lnTo>
                  <a:lnTo>
                    <a:pt x="121940" y="1114385"/>
                  </a:lnTo>
                  <a:lnTo>
                    <a:pt x="148771" y="1151524"/>
                  </a:lnTo>
                  <a:lnTo>
                    <a:pt x="177868" y="1186820"/>
                  </a:lnTo>
                  <a:lnTo>
                    <a:pt x="209126" y="1220166"/>
                  </a:lnTo>
                  <a:lnTo>
                    <a:pt x="242437" y="1251457"/>
                  </a:lnTo>
                  <a:lnTo>
                    <a:pt x="277695" y="1280585"/>
                  </a:lnTo>
                  <a:lnTo>
                    <a:pt x="314795" y="1307444"/>
                  </a:lnTo>
                  <a:lnTo>
                    <a:pt x="353630" y="1331928"/>
                  </a:lnTo>
                  <a:lnTo>
                    <a:pt x="394092" y="1353929"/>
                  </a:lnTo>
                  <a:lnTo>
                    <a:pt x="436077" y="1373343"/>
                  </a:lnTo>
                  <a:lnTo>
                    <a:pt x="479478" y="1390062"/>
                  </a:lnTo>
                  <a:lnTo>
                    <a:pt x="524188" y="1403980"/>
                  </a:lnTo>
                  <a:lnTo>
                    <a:pt x="570100" y="1414990"/>
                  </a:lnTo>
                  <a:lnTo>
                    <a:pt x="617110" y="1422987"/>
                  </a:lnTo>
                  <a:lnTo>
                    <a:pt x="665110" y="1427863"/>
                  </a:lnTo>
                  <a:lnTo>
                    <a:pt x="713994" y="1429512"/>
                  </a:lnTo>
                  <a:lnTo>
                    <a:pt x="762877" y="1427863"/>
                  </a:lnTo>
                  <a:lnTo>
                    <a:pt x="810877" y="1422987"/>
                  </a:lnTo>
                  <a:lnTo>
                    <a:pt x="857887" y="1414990"/>
                  </a:lnTo>
                  <a:lnTo>
                    <a:pt x="903799" y="1403980"/>
                  </a:lnTo>
                  <a:lnTo>
                    <a:pt x="948509" y="1390062"/>
                  </a:lnTo>
                  <a:lnTo>
                    <a:pt x="991910" y="1373343"/>
                  </a:lnTo>
                  <a:lnTo>
                    <a:pt x="1033895" y="1353929"/>
                  </a:lnTo>
                  <a:lnTo>
                    <a:pt x="1074357" y="1331928"/>
                  </a:lnTo>
                  <a:lnTo>
                    <a:pt x="1113192" y="1307444"/>
                  </a:lnTo>
                  <a:lnTo>
                    <a:pt x="1150292" y="1280585"/>
                  </a:lnTo>
                  <a:lnTo>
                    <a:pt x="1185550" y="1251457"/>
                  </a:lnTo>
                  <a:lnTo>
                    <a:pt x="1218861" y="1220166"/>
                  </a:lnTo>
                  <a:lnTo>
                    <a:pt x="1250119" y="1186820"/>
                  </a:lnTo>
                  <a:lnTo>
                    <a:pt x="1279216" y="1151524"/>
                  </a:lnTo>
                  <a:lnTo>
                    <a:pt x="1306047" y="1114385"/>
                  </a:lnTo>
                  <a:lnTo>
                    <a:pt x="1330505" y="1075509"/>
                  </a:lnTo>
                  <a:lnTo>
                    <a:pt x="1352484" y="1035003"/>
                  </a:lnTo>
                  <a:lnTo>
                    <a:pt x="1371878" y="992973"/>
                  </a:lnTo>
                  <a:lnTo>
                    <a:pt x="1388579" y="949526"/>
                  </a:lnTo>
                  <a:lnTo>
                    <a:pt x="1402483" y="904768"/>
                  </a:lnTo>
                  <a:lnTo>
                    <a:pt x="1413481" y="858805"/>
                  </a:lnTo>
                  <a:lnTo>
                    <a:pt x="1421469" y="811745"/>
                  </a:lnTo>
                  <a:lnTo>
                    <a:pt x="1426340" y="763693"/>
                  </a:lnTo>
                  <a:lnTo>
                    <a:pt x="1427988" y="714756"/>
                  </a:lnTo>
                  <a:lnTo>
                    <a:pt x="1426340" y="665818"/>
                  </a:lnTo>
                  <a:lnTo>
                    <a:pt x="1421469" y="617766"/>
                  </a:lnTo>
                  <a:lnTo>
                    <a:pt x="1413481" y="570706"/>
                  </a:lnTo>
                  <a:lnTo>
                    <a:pt x="1402483" y="524743"/>
                  </a:lnTo>
                  <a:lnTo>
                    <a:pt x="1388579" y="479985"/>
                  </a:lnTo>
                  <a:lnTo>
                    <a:pt x="1371878" y="436538"/>
                  </a:lnTo>
                  <a:lnTo>
                    <a:pt x="1352484" y="394508"/>
                  </a:lnTo>
                  <a:lnTo>
                    <a:pt x="1330505" y="354002"/>
                  </a:lnTo>
                  <a:lnTo>
                    <a:pt x="1306047" y="315126"/>
                  </a:lnTo>
                  <a:lnTo>
                    <a:pt x="1279216" y="277987"/>
                  </a:lnTo>
                  <a:lnTo>
                    <a:pt x="1250119" y="242691"/>
                  </a:lnTo>
                  <a:lnTo>
                    <a:pt x="1218861" y="209345"/>
                  </a:lnTo>
                  <a:lnTo>
                    <a:pt x="1185550" y="178054"/>
                  </a:lnTo>
                  <a:lnTo>
                    <a:pt x="1150292" y="148926"/>
                  </a:lnTo>
                  <a:lnTo>
                    <a:pt x="1113192" y="122067"/>
                  </a:lnTo>
                  <a:lnTo>
                    <a:pt x="1074357" y="97583"/>
                  </a:lnTo>
                  <a:lnTo>
                    <a:pt x="1033895" y="75582"/>
                  </a:lnTo>
                  <a:lnTo>
                    <a:pt x="991910" y="56168"/>
                  </a:lnTo>
                  <a:lnTo>
                    <a:pt x="948509" y="39449"/>
                  </a:lnTo>
                  <a:lnTo>
                    <a:pt x="903799" y="25531"/>
                  </a:lnTo>
                  <a:lnTo>
                    <a:pt x="857887" y="14521"/>
                  </a:lnTo>
                  <a:lnTo>
                    <a:pt x="810877" y="6524"/>
                  </a:lnTo>
                  <a:lnTo>
                    <a:pt x="762877" y="1648"/>
                  </a:lnTo>
                  <a:lnTo>
                    <a:pt x="71399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4" name="Google Shape;1324;p34"/>
            <p:cNvSpPr/>
            <p:nvPr/>
          </p:nvSpPr>
          <p:spPr>
            <a:xfrm>
              <a:off x="4421885" y="2263901"/>
              <a:ext cx="1428115" cy="1430020"/>
            </a:xfrm>
            <a:custGeom>
              <a:rect b="b" l="l" r="r" t="t"/>
              <a:pathLst>
                <a:path extrusionOk="0" h="1430020" w="1428114">
                  <a:moveTo>
                    <a:pt x="1427988" y="714756"/>
                  </a:moveTo>
                  <a:lnTo>
                    <a:pt x="1426340" y="665818"/>
                  </a:lnTo>
                  <a:lnTo>
                    <a:pt x="1421469" y="617766"/>
                  </a:lnTo>
                  <a:lnTo>
                    <a:pt x="1413481" y="570706"/>
                  </a:lnTo>
                  <a:lnTo>
                    <a:pt x="1402483" y="524743"/>
                  </a:lnTo>
                  <a:lnTo>
                    <a:pt x="1388579" y="479985"/>
                  </a:lnTo>
                  <a:lnTo>
                    <a:pt x="1371878" y="436538"/>
                  </a:lnTo>
                  <a:lnTo>
                    <a:pt x="1352484" y="394508"/>
                  </a:lnTo>
                  <a:lnTo>
                    <a:pt x="1330505" y="354002"/>
                  </a:lnTo>
                  <a:lnTo>
                    <a:pt x="1306047" y="315126"/>
                  </a:lnTo>
                  <a:lnTo>
                    <a:pt x="1279216" y="277987"/>
                  </a:lnTo>
                  <a:lnTo>
                    <a:pt x="1250119" y="242691"/>
                  </a:lnTo>
                  <a:lnTo>
                    <a:pt x="1218861" y="209345"/>
                  </a:lnTo>
                  <a:lnTo>
                    <a:pt x="1185550" y="178054"/>
                  </a:lnTo>
                  <a:lnTo>
                    <a:pt x="1150292" y="148926"/>
                  </a:lnTo>
                  <a:lnTo>
                    <a:pt x="1113192" y="122067"/>
                  </a:lnTo>
                  <a:lnTo>
                    <a:pt x="1074357" y="97583"/>
                  </a:lnTo>
                  <a:lnTo>
                    <a:pt x="1033895" y="75582"/>
                  </a:lnTo>
                  <a:lnTo>
                    <a:pt x="991910" y="56168"/>
                  </a:lnTo>
                  <a:lnTo>
                    <a:pt x="948509" y="39449"/>
                  </a:lnTo>
                  <a:lnTo>
                    <a:pt x="903799" y="25531"/>
                  </a:lnTo>
                  <a:lnTo>
                    <a:pt x="857887" y="14521"/>
                  </a:lnTo>
                  <a:lnTo>
                    <a:pt x="810877" y="6524"/>
                  </a:lnTo>
                  <a:lnTo>
                    <a:pt x="762877" y="1648"/>
                  </a:lnTo>
                  <a:lnTo>
                    <a:pt x="713994" y="0"/>
                  </a:lnTo>
                  <a:lnTo>
                    <a:pt x="665110" y="1648"/>
                  </a:lnTo>
                  <a:lnTo>
                    <a:pt x="617110" y="6524"/>
                  </a:lnTo>
                  <a:lnTo>
                    <a:pt x="570100" y="14521"/>
                  </a:lnTo>
                  <a:lnTo>
                    <a:pt x="524188" y="25531"/>
                  </a:lnTo>
                  <a:lnTo>
                    <a:pt x="479478" y="39449"/>
                  </a:lnTo>
                  <a:lnTo>
                    <a:pt x="436077" y="56168"/>
                  </a:lnTo>
                  <a:lnTo>
                    <a:pt x="394092" y="75582"/>
                  </a:lnTo>
                  <a:lnTo>
                    <a:pt x="353630" y="97583"/>
                  </a:lnTo>
                  <a:lnTo>
                    <a:pt x="314795" y="122067"/>
                  </a:lnTo>
                  <a:lnTo>
                    <a:pt x="277695" y="148926"/>
                  </a:lnTo>
                  <a:lnTo>
                    <a:pt x="242437" y="178054"/>
                  </a:lnTo>
                  <a:lnTo>
                    <a:pt x="209126" y="209345"/>
                  </a:lnTo>
                  <a:lnTo>
                    <a:pt x="177868" y="242691"/>
                  </a:lnTo>
                  <a:lnTo>
                    <a:pt x="148771" y="277987"/>
                  </a:lnTo>
                  <a:lnTo>
                    <a:pt x="121940" y="315126"/>
                  </a:lnTo>
                  <a:lnTo>
                    <a:pt x="97482" y="354002"/>
                  </a:lnTo>
                  <a:lnTo>
                    <a:pt x="75503" y="394508"/>
                  </a:lnTo>
                  <a:lnTo>
                    <a:pt x="56109" y="436538"/>
                  </a:lnTo>
                  <a:lnTo>
                    <a:pt x="39408" y="479985"/>
                  </a:lnTo>
                  <a:lnTo>
                    <a:pt x="25504" y="524743"/>
                  </a:lnTo>
                  <a:lnTo>
                    <a:pt x="14506" y="570706"/>
                  </a:lnTo>
                  <a:lnTo>
                    <a:pt x="6518" y="617766"/>
                  </a:lnTo>
                  <a:lnTo>
                    <a:pt x="1647" y="665818"/>
                  </a:lnTo>
                  <a:lnTo>
                    <a:pt x="0" y="714756"/>
                  </a:lnTo>
                  <a:lnTo>
                    <a:pt x="1647" y="763693"/>
                  </a:lnTo>
                  <a:lnTo>
                    <a:pt x="6518" y="811745"/>
                  </a:lnTo>
                  <a:lnTo>
                    <a:pt x="14506" y="858805"/>
                  </a:lnTo>
                  <a:lnTo>
                    <a:pt x="25504" y="904768"/>
                  </a:lnTo>
                  <a:lnTo>
                    <a:pt x="39408" y="949526"/>
                  </a:lnTo>
                  <a:lnTo>
                    <a:pt x="56109" y="992973"/>
                  </a:lnTo>
                  <a:lnTo>
                    <a:pt x="75503" y="1035003"/>
                  </a:lnTo>
                  <a:lnTo>
                    <a:pt x="97482" y="1075509"/>
                  </a:lnTo>
                  <a:lnTo>
                    <a:pt x="121940" y="1114385"/>
                  </a:lnTo>
                  <a:lnTo>
                    <a:pt x="148771" y="1151524"/>
                  </a:lnTo>
                  <a:lnTo>
                    <a:pt x="177868" y="1186820"/>
                  </a:lnTo>
                  <a:lnTo>
                    <a:pt x="209126" y="1220166"/>
                  </a:lnTo>
                  <a:lnTo>
                    <a:pt x="242437" y="1251457"/>
                  </a:lnTo>
                  <a:lnTo>
                    <a:pt x="277695" y="1280585"/>
                  </a:lnTo>
                  <a:lnTo>
                    <a:pt x="314795" y="1307444"/>
                  </a:lnTo>
                  <a:lnTo>
                    <a:pt x="353630" y="1331928"/>
                  </a:lnTo>
                  <a:lnTo>
                    <a:pt x="394092" y="1353929"/>
                  </a:lnTo>
                  <a:lnTo>
                    <a:pt x="436077" y="1373343"/>
                  </a:lnTo>
                  <a:lnTo>
                    <a:pt x="479478" y="1390062"/>
                  </a:lnTo>
                  <a:lnTo>
                    <a:pt x="524188" y="1403980"/>
                  </a:lnTo>
                  <a:lnTo>
                    <a:pt x="570100" y="1414990"/>
                  </a:lnTo>
                  <a:lnTo>
                    <a:pt x="617110" y="1422987"/>
                  </a:lnTo>
                  <a:lnTo>
                    <a:pt x="665110" y="1427863"/>
                  </a:lnTo>
                  <a:lnTo>
                    <a:pt x="713994" y="1429512"/>
                  </a:lnTo>
                  <a:lnTo>
                    <a:pt x="762877" y="1427863"/>
                  </a:lnTo>
                  <a:lnTo>
                    <a:pt x="810877" y="1422987"/>
                  </a:lnTo>
                  <a:lnTo>
                    <a:pt x="857887" y="1414990"/>
                  </a:lnTo>
                  <a:lnTo>
                    <a:pt x="903799" y="1403980"/>
                  </a:lnTo>
                  <a:lnTo>
                    <a:pt x="948509" y="1390062"/>
                  </a:lnTo>
                  <a:lnTo>
                    <a:pt x="991910" y="1373343"/>
                  </a:lnTo>
                  <a:lnTo>
                    <a:pt x="1033895" y="1353929"/>
                  </a:lnTo>
                  <a:lnTo>
                    <a:pt x="1074357" y="1331928"/>
                  </a:lnTo>
                  <a:lnTo>
                    <a:pt x="1113192" y="1307444"/>
                  </a:lnTo>
                  <a:lnTo>
                    <a:pt x="1150292" y="1280585"/>
                  </a:lnTo>
                  <a:lnTo>
                    <a:pt x="1185550" y="1251457"/>
                  </a:lnTo>
                  <a:lnTo>
                    <a:pt x="1218861" y="1220166"/>
                  </a:lnTo>
                  <a:lnTo>
                    <a:pt x="1250119" y="1186820"/>
                  </a:lnTo>
                  <a:lnTo>
                    <a:pt x="1279216" y="1151524"/>
                  </a:lnTo>
                  <a:lnTo>
                    <a:pt x="1306047" y="1114385"/>
                  </a:lnTo>
                  <a:lnTo>
                    <a:pt x="1330505" y="1075509"/>
                  </a:lnTo>
                  <a:lnTo>
                    <a:pt x="1352484" y="1035003"/>
                  </a:lnTo>
                  <a:lnTo>
                    <a:pt x="1371878" y="992973"/>
                  </a:lnTo>
                  <a:lnTo>
                    <a:pt x="1388579" y="949526"/>
                  </a:lnTo>
                  <a:lnTo>
                    <a:pt x="1402483" y="904768"/>
                  </a:lnTo>
                  <a:lnTo>
                    <a:pt x="1413481" y="858805"/>
                  </a:lnTo>
                  <a:lnTo>
                    <a:pt x="1421469" y="811745"/>
                  </a:lnTo>
                  <a:lnTo>
                    <a:pt x="1426340" y="763693"/>
                  </a:lnTo>
                  <a:lnTo>
                    <a:pt x="1427988" y="714756"/>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5" name="Google Shape;1325;p34"/>
            <p:cNvSpPr/>
            <p:nvPr/>
          </p:nvSpPr>
          <p:spPr>
            <a:xfrm>
              <a:off x="4306823" y="2148840"/>
              <a:ext cx="1656714" cy="1656714"/>
            </a:xfrm>
            <a:custGeom>
              <a:rect b="b" l="l" r="r" t="t"/>
              <a:pathLst>
                <a:path extrusionOk="0" h="1656714" w="1656714">
                  <a:moveTo>
                    <a:pt x="0" y="828293"/>
                  </a:moveTo>
                  <a:lnTo>
                    <a:pt x="1406" y="779625"/>
                  </a:lnTo>
                  <a:lnTo>
                    <a:pt x="5572" y="731697"/>
                  </a:lnTo>
                  <a:lnTo>
                    <a:pt x="12421" y="684587"/>
                  </a:lnTo>
                  <a:lnTo>
                    <a:pt x="21875" y="638373"/>
                  </a:lnTo>
                  <a:lnTo>
                    <a:pt x="33857" y="593133"/>
                  </a:lnTo>
                  <a:lnTo>
                    <a:pt x="48288" y="548944"/>
                  </a:lnTo>
                  <a:lnTo>
                    <a:pt x="65091" y="505884"/>
                  </a:lnTo>
                  <a:lnTo>
                    <a:pt x="84188" y="464031"/>
                  </a:lnTo>
                  <a:lnTo>
                    <a:pt x="105502" y="423462"/>
                  </a:lnTo>
                  <a:lnTo>
                    <a:pt x="128955" y="384255"/>
                  </a:lnTo>
                  <a:lnTo>
                    <a:pt x="154469" y="346488"/>
                  </a:lnTo>
                  <a:lnTo>
                    <a:pt x="181966" y="310238"/>
                  </a:lnTo>
                  <a:lnTo>
                    <a:pt x="211370" y="275583"/>
                  </a:lnTo>
                  <a:lnTo>
                    <a:pt x="242601" y="242601"/>
                  </a:lnTo>
                  <a:lnTo>
                    <a:pt x="275583" y="211370"/>
                  </a:lnTo>
                  <a:lnTo>
                    <a:pt x="310238" y="181966"/>
                  </a:lnTo>
                  <a:lnTo>
                    <a:pt x="346488" y="154469"/>
                  </a:lnTo>
                  <a:lnTo>
                    <a:pt x="384255" y="128955"/>
                  </a:lnTo>
                  <a:lnTo>
                    <a:pt x="423462" y="105502"/>
                  </a:lnTo>
                  <a:lnTo>
                    <a:pt x="464031" y="84188"/>
                  </a:lnTo>
                  <a:lnTo>
                    <a:pt x="505884" y="65091"/>
                  </a:lnTo>
                  <a:lnTo>
                    <a:pt x="548944" y="48288"/>
                  </a:lnTo>
                  <a:lnTo>
                    <a:pt x="593133" y="33857"/>
                  </a:lnTo>
                  <a:lnTo>
                    <a:pt x="638373" y="21875"/>
                  </a:lnTo>
                  <a:lnTo>
                    <a:pt x="684587" y="12421"/>
                  </a:lnTo>
                  <a:lnTo>
                    <a:pt x="731697" y="5572"/>
                  </a:lnTo>
                  <a:lnTo>
                    <a:pt x="779625" y="1406"/>
                  </a:lnTo>
                  <a:lnTo>
                    <a:pt x="828294" y="0"/>
                  </a:lnTo>
                  <a:lnTo>
                    <a:pt x="876962" y="1406"/>
                  </a:lnTo>
                  <a:lnTo>
                    <a:pt x="924890" y="5572"/>
                  </a:lnTo>
                  <a:lnTo>
                    <a:pt x="972000" y="12421"/>
                  </a:lnTo>
                  <a:lnTo>
                    <a:pt x="1018214" y="21875"/>
                  </a:lnTo>
                  <a:lnTo>
                    <a:pt x="1063454" y="33857"/>
                  </a:lnTo>
                  <a:lnTo>
                    <a:pt x="1107643" y="48288"/>
                  </a:lnTo>
                  <a:lnTo>
                    <a:pt x="1150703" y="65091"/>
                  </a:lnTo>
                  <a:lnTo>
                    <a:pt x="1192556" y="84188"/>
                  </a:lnTo>
                  <a:lnTo>
                    <a:pt x="1233125" y="105502"/>
                  </a:lnTo>
                  <a:lnTo>
                    <a:pt x="1272332" y="128955"/>
                  </a:lnTo>
                  <a:lnTo>
                    <a:pt x="1310099" y="154469"/>
                  </a:lnTo>
                  <a:lnTo>
                    <a:pt x="1346349" y="181966"/>
                  </a:lnTo>
                  <a:lnTo>
                    <a:pt x="1381004" y="211370"/>
                  </a:lnTo>
                  <a:lnTo>
                    <a:pt x="1413986" y="242601"/>
                  </a:lnTo>
                  <a:lnTo>
                    <a:pt x="1445217" y="275583"/>
                  </a:lnTo>
                  <a:lnTo>
                    <a:pt x="1474621" y="310238"/>
                  </a:lnTo>
                  <a:lnTo>
                    <a:pt x="1502118" y="346488"/>
                  </a:lnTo>
                  <a:lnTo>
                    <a:pt x="1527632" y="384255"/>
                  </a:lnTo>
                  <a:lnTo>
                    <a:pt x="1551085" y="423462"/>
                  </a:lnTo>
                  <a:lnTo>
                    <a:pt x="1572399" y="464031"/>
                  </a:lnTo>
                  <a:lnTo>
                    <a:pt x="1591496" y="505884"/>
                  </a:lnTo>
                  <a:lnTo>
                    <a:pt x="1608299" y="548944"/>
                  </a:lnTo>
                  <a:lnTo>
                    <a:pt x="1622730" y="593133"/>
                  </a:lnTo>
                  <a:lnTo>
                    <a:pt x="1634712" y="638373"/>
                  </a:lnTo>
                  <a:lnTo>
                    <a:pt x="1644166" y="684587"/>
                  </a:lnTo>
                  <a:lnTo>
                    <a:pt x="1651015" y="731697"/>
                  </a:lnTo>
                  <a:lnTo>
                    <a:pt x="1655181" y="779625"/>
                  </a:lnTo>
                  <a:lnTo>
                    <a:pt x="1656588" y="828293"/>
                  </a:lnTo>
                  <a:lnTo>
                    <a:pt x="1655181" y="876962"/>
                  </a:lnTo>
                  <a:lnTo>
                    <a:pt x="1651015" y="924890"/>
                  </a:lnTo>
                  <a:lnTo>
                    <a:pt x="1644166" y="972000"/>
                  </a:lnTo>
                  <a:lnTo>
                    <a:pt x="1634712" y="1018214"/>
                  </a:lnTo>
                  <a:lnTo>
                    <a:pt x="1622730" y="1063454"/>
                  </a:lnTo>
                  <a:lnTo>
                    <a:pt x="1608299" y="1107643"/>
                  </a:lnTo>
                  <a:lnTo>
                    <a:pt x="1591496" y="1150703"/>
                  </a:lnTo>
                  <a:lnTo>
                    <a:pt x="1572399" y="1192556"/>
                  </a:lnTo>
                  <a:lnTo>
                    <a:pt x="1551085" y="1233125"/>
                  </a:lnTo>
                  <a:lnTo>
                    <a:pt x="1527632" y="1272332"/>
                  </a:lnTo>
                  <a:lnTo>
                    <a:pt x="1502118" y="1310099"/>
                  </a:lnTo>
                  <a:lnTo>
                    <a:pt x="1474621" y="1346349"/>
                  </a:lnTo>
                  <a:lnTo>
                    <a:pt x="1445217" y="1381004"/>
                  </a:lnTo>
                  <a:lnTo>
                    <a:pt x="1413986" y="1413986"/>
                  </a:lnTo>
                  <a:lnTo>
                    <a:pt x="1381004" y="1445217"/>
                  </a:lnTo>
                  <a:lnTo>
                    <a:pt x="1346349" y="1474621"/>
                  </a:lnTo>
                  <a:lnTo>
                    <a:pt x="1310099" y="1502118"/>
                  </a:lnTo>
                  <a:lnTo>
                    <a:pt x="1272332" y="1527632"/>
                  </a:lnTo>
                  <a:lnTo>
                    <a:pt x="1233125" y="1551085"/>
                  </a:lnTo>
                  <a:lnTo>
                    <a:pt x="1192556" y="1572399"/>
                  </a:lnTo>
                  <a:lnTo>
                    <a:pt x="1150703" y="1591496"/>
                  </a:lnTo>
                  <a:lnTo>
                    <a:pt x="1107643" y="1608299"/>
                  </a:lnTo>
                  <a:lnTo>
                    <a:pt x="1063454" y="1622730"/>
                  </a:lnTo>
                  <a:lnTo>
                    <a:pt x="1018214" y="1634712"/>
                  </a:lnTo>
                  <a:lnTo>
                    <a:pt x="972000" y="1644166"/>
                  </a:lnTo>
                  <a:lnTo>
                    <a:pt x="924890" y="1651015"/>
                  </a:lnTo>
                  <a:lnTo>
                    <a:pt x="876962" y="1655181"/>
                  </a:lnTo>
                  <a:lnTo>
                    <a:pt x="828294" y="1656587"/>
                  </a:lnTo>
                  <a:lnTo>
                    <a:pt x="779625" y="1655181"/>
                  </a:lnTo>
                  <a:lnTo>
                    <a:pt x="731697" y="1651015"/>
                  </a:lnTo>
                  <a:lnTo>
                    <a:pt x="684587" y="1644166"/>
                  </a:lnTo>
                  <a:lnTo>
                    <a:pt x="638373" y="1634712"/>
                  </a:lnTo>
                  <a:lnTo>
                    <a:pt x="593133" y="1622730"/>
                  </a:lnTo>
                  <a:lnTo>
                    <a:pt x="548944" y="1608299"/>
                  </a:lnTo>
                  <a:lnTo>
                    <a:pt x="505884" y="1591496"/>
                  </a:lnTo>
                  <a:lnTo>
                    <a:pt x="464031" y="1572399"/>
                  </a:lnTo>
                  <a:lnTo>
                    <a:pt x="423462" y="1551085"/>
                  </a:lnTo>
                  <a:lnTo>
                    <a:pt x="384255" y="1527632"/>
                  </a:lnTo>
                  <a:lnTo>
                    <a:pt x="346488" y="1502118"/>
                  </a:lnTo>
                  <a:lnTo>
                    <a:pt x="310238" y="1474621"/>
                  </a:lnTo>
                  <a:lnTo>
                    <a:pt x="275583" y="1445217"/>
                  </a:lnTo>
                  <a:lnTo>
                    <a:pt x="242601" y="1413986"/>
                  </a:lnTo>
                  <a:lnTo>
                    <a:pt x="211370" y="1381004"/>
                  </a:lnTo>
                  <a:lnTo>
                    <a:pt x="181966" y="1346349"/>
                  </a:lnTo>
                  <a:lnTo>
                    <a:pt x="154469" y="1310099"/>
                  </a:lnTo>
                  <a:lnTo>
                    <a:pt x="128955" y="1272332"/>
                  </a:lnTo>
                  <a:lnTo>
                    <a:pt x="105502" y="1233125"/>
                  </a:lnTo>
                  <a:lnTo>
                    <a:pt x="84188" y="1192556"/>
                  </a:lnTo>
                  <a:lnTo>
                    <a:pt x="65091" y="1150703"/>
                  </a:lnTo>
                  <a:lnTo>
                    <a:pt x="48288" y="1107643"/>
                  </a:lnTo>
                  <a:lnTo>
                    <a:pt x="33857" y="1063454"/>
                  </a:lnTo>
                  <a:lnTo>
                    <a:pt x="21875" y="1018214"/>
                  </a:lnTo>
                  <a:lnTo>
                    <a:pt x="12421" y="972000"/>
                  </a:lnTo>
                  <a:lnTo>
                    <a:pt x="5572" y="924890"/>
                  </a:lnTo>
                  <a:lnTo>
                    <a:pt x="1406" y="876962"/>
                  </a:lnTo>
                  <a:lnTo>
                    <a:pt x="0" y="828293"/>
                  </a:lnTo>
                  <a:close/>
                </a:path>
              </a:pathLst>
            </a:custGeom>
            <a:noFill/>
            <a:ln cap="flat" cmpd="sng" w="12175">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6" name="Google Shape;1326;p34"/>
            <p:cNvSpPr/>
            <p:nvPr/>
          </p:nvSpPr>
          <p:spPr>
            <a:xfrm>
              <a:off x="4603940" y="1998321"/>
              <a:ext cx="1053465" cy="156845"/>
            </a:xfrm>
            <a:custGeom>
              <a:rect b="b" l="l" r="r" t="t"/>
              <a:pathLst>
                <a:path extrusionOk="0" h="156844" w="1053464">
                  <a:moveTo>
                    <a:pt x="0" y="156322"/>
                  </a:moveTo>
                  <a:lnTo>
                    <a:pt x="42247" y="130536"/>
                  </a:lnTo>
                  <a:lnTo>
                    <a:pt x="85435" y="107068"/>
                  </a:lnTo>
                  <a:lnTo>
                    <a:pt x="129476" y="85919"/>
                  </a:lnTo>
                  <a:lnTo>
                    <a:pt x="174281" y="67089"/>
                  </a:lnTo>
                  <a:lnTo>
                    <a:pt x="219761" y="50579"/>
                  </a:lnTo>
                  <a:lnTo>
                    <a:pt x="265829" y="36390"/>
                  </a:lnTo>
                  <a:lnTo>
                    <a:pt x="312395" y="24520"/>
                  </a:lnTo>
                  <a:lnTo>
                    <a:pt x="359372" y="14972"/>
                  </a:lnTo>
                  <a:lnTo>
                    <a:pt x="406671" y="7746"/>
                  </a:lnTo>
                  <a:lnTo>
                    <a:pt x="454203" y="2841"/>
                  </a:lnTo>
                  <a:lnTo>
                    <a:pt x="501881" y="259"/>
                  </a:lnTo>
                  <a:lnTo>
                    <a:pt x="549615" y="0"/>
                  </a:lnTo>
                  <a:lnTo>
                    <a:pt x="597318" y="2064"/>
                  </a:lnTo>
                  <a:lnTo>
                    <a:pt x="644900" y="6452"/>
                  </a:lnTo>
                  <a:lnTo>
                    <a:pt x="692275" y="13164"/>
                  </a:lnTo>
                  <a:lnTo>
                    <a:pt x="739352" y="22201"/>
                  </a:lnTo>
                  <a:lnTo>
                    <a:pt x="786045" y="33564"/>
                  </a:lnTo>
                  <a:lnTo>
                    <a:pt x="832264" y="47252"/>
                  </a:lnTo>
                  <a:lnTo>
                    <a:pt x="877920" y="63266"/>
                  </a:lnTo>
                  <a:lnTo>
                    <a:pt x="922927" y="81607"/>
                  </a:lnTo>
                  <a:lnTo>
                    <a:pt x="967194" y="102275"/>
                  </a:lnTo>
                  <a:lnTo>
                    <a:pt x="1010635" y="125270"/>
                  </a:lnTo>
                  <a:lnTo>
                    <a:pt x="1053160" y="150594"/>
                  </a:lnTo>
                </a:path>
              </a:pathLst>
            </a:custGeom>
            <a:noFill/>
            <a:ln cap="flat" cmpd="sng" w="12675">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7" name="Google Shape;1327;p34"/>
            <p:cNvSpPr txBox="1"/>
            <p:nvPr/>
          </p:nvSpPr>
          <p:spPr>
            <a:xfrm>
              <a:off x="5619000" y="2110813"/>
              <a:ext cx="76201" cy="76193"/>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8" name="Google Shape;1328;p34"/>
            <p:cNvSpPr txBox="1"/>
            <p:nvPr/>
          </p:nvSpPr>
          <p:spPr>
            <a:xfrm>
              <a:off x="4565837" y="2116531"/>
              <a:ext cx="76203" cy="76203"/>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29" name="Google Shape;1329;p34"/>
            <p:cNvSpPr/>
            <p:nvPr/>
          </p:nvSpPr>
          <p:spPr>
            <a:xfrm>
              <a:off x="4155724" y="2939643"/>
              <a:ext cx="532765" cy="909319"/>
            </a:xfrm>
            <a:custGeom>
              <a:rect b="b" l="l" r="r" t="t"/>
              <a:pathLst>
                <a:path extrusionOk="0" h="909320" w="532764">
                  <a:moveTo>
                    <a:pt x="532213" y="909193"/>
                  </a:moveTo>
                  <a:lnTo>
                    <a:pt x="488759" y="885497"/>
                  </a:lnTo>
                  <a:lnTo>
                    <a:pt x="446843" y="859829"/>
                  </a:lnTo>
                  <a:lnTo>
                    <a:pt x="406507" y="832262"/>
                  </a:lnTo>
                  <a:lnTo>
                    <a:pt x="367798" y="802875"/>
                  </a:lnTo>
                  <a:lnTo>
                    <a:pt x="330761" y="771743"/>
                  </a:lnTo>
                  <a:lnTo>
                    <a:pt x="295438" y="738942"/>
                  </a:lnTo>
                  <a:lnTo>
                    <a:pt x="261876" y="704549"/>
                  </a:lnTo>
                  <a:lnTo>
                    <a:pt x="230118" y="668641"/>
                  </a:lnTo>
                  <a:lnTo>
                    <a:pt x="200210" y="631293"/>
                  </a:lnTo>
                  <a:lnTo>
                    <a:pt x="172196" y="592581"/>
                  </a:lnTo>
                  <a:lnTo>
                    <a:pt x="146121" y="552583"/>
                  </a:lnTo>
                  <a:lnTo>
                    <a:pt x="122028" y="511374"/>
                  </a:lnTo>
                  <a:lnTo>
                    <a:pt x="99964" y="469030"/>
                  </a:lnTo>
                  <a:lnTo>
                    <a:pt x="79972" y="425629"/>
                  </a:lnTo>
                  <a:lnTo>
                    <a:pt x="62097" y="381246"/>
                  </a:lnTo>
                  <a:lnTo>
                    <a:pt x="46384" y="335958"/>
                  </a:lnTo>
                  <a:lnTo>
                    <a:pt x="32877" y="289840"/>
                  </a:lnTo>
                  <a:lnTo>
                    <a:pt x="21621" y="242970"/>
                  </a:lnTo>
                  <a:lnTo>
                    <a:pt x="12661" y="195424"/>
                  </a:lnTo>
                  <a:lnTo>
                    <a:pt x="6041" y="147277"/>
                  </a:lnTo>
                  <a:lnTo>
                    <a:pt x="1805" y="98607"/>
                  </a:lnTo>
                  <a:lnTo>
                    <a:pt x="0" y="49489"/>
                  </a:lnTo>
                  <a:lnTo>
                    <a:pt x="668" y="0"/>
                  </a:lnTo>
                </a:path>
              </a:pathLst>
            </a:custGeom>
            <a:noFill/>
            <a:ln cap="flat" cmpd="sng" w="127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0" name="Google Shape;1330;p34"/>
            <p:cNvSpPr txBox="1"/>
            <p:nvPr/>
          </p:nvSpPr>
          <p:spPr>
            <a:xfrm>
              <a:off x="4118648" y="2901879"/>
              <a:ext cx="75495" cy="75495"/>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1" name="Google Shape;1331;p34"/>
            <p:cNvSpPr txBox="1"/>
            <p:nvPr/>
          </p:nvSpPr>
          <p:spPr>
            <a:xfrm>
              <a:off x="4650186" y="3811084"/>
              <a:ext cx="75497" cy="75490"/>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2" name="Google Shape;1332;p34"/>
            <p:cNvSpPr/>
            <p:nvPr/>
          </p:nvSpPr>
          <p:spPr>
            <a:xfrm>
              <a:off x="5591530" y="2928988"/>
              <a:ext cx="523240" cy="915035"/>
            </a:xfrm>
            <a:custGeom>
              <a:rect b="b" l="l" r="r" t="t"/>
              <a:pathLst>
                <a:path extrusionOk="0" h="915035" w="523239">
                  <a:moveTo>
                    <a:pt x="521614" y="0"/>
                  </a:moveTo>
                  <a:lnTo>
                    <a:pt x="522820" y="49479"/>
                  </a:lnTo>
                  <a:lnTo>
                    <a:pt x="521549" y="98614"/>
                  </a:lnTo>
                  <a:lnTo>
                    <a:pt x="517843" y="147328"/>
                  </a:lnTo>
                  <a:lnTo>
                    <a:pt x="511747" y="195545"/>
                  </a:lnTo>
                  <a:lnTo>
                    <a:pt x="503305" y="243186"/>
                  </a:lnTo>
                  <a:lnTo>
                    <a:pt x="492560" y="290177"/>
                  </a:lnTo>
                  <a:lnTo>
                    <a:pt x="479556" y="336439"/>
                  </a:lnTo>
                  <a:lnTo>
                    <a:pt x="464337" y="381896"/>
                  </a:lnTo>
                  <a:lnTo>
                    <a:pt x="446946" y="426471"/>
                  </a:lnTo>
                  <a:lnTo>
                    <a:pt x="427428" y="470088"/>
                  </a:lnTo>
                  <a:lnTo>
                    <a:pt x="405826" y="512669"/>
                  </a:lnTo>
                  <a:lnTo>
                    <a:pt x="382183" y="554138"/>
                  </a:lnTo>
                  <a:lnTo>
                    <a:pt x="356545" y="594418"/>
                  </a:lnTo>
                  <a:lnTo>
                    <a:pt x="328954" y="633432"/>
                  </a:lnTo>
                  <a:lnTo>
                    <a:pt x="299455" y="671104"/>
                  </a:lnTo>
                  <a:lnTo>
                    <a:pt x="268090" y="707357"/>
                  </a:lnTo>
                  <a:lnTo>
                    <a:pt x="234905" y="742113"/>
                  </a:lnTo>
                  <a:lnTo>
                    <a:pt x="199942" y="775297"/>
                  </a:lnTo>
                  <a:lnTo>
                    <a:pt x="163245" y="806830"/>
                  </a:lnTo>
                  <a:lnTo>
                    <a:pt x="124859" y="836638"/>
                  </a:lnTo>
                  <a:lnTo>
                    <a:pt x="84827" y="864642"/>
                  </a:lnTo>
                  <a:lnTo>
                    <a:pt x="43192" y="890766"/>
                  </a:lnTo>
                  <a:lnTo>
                    <a:pt x="0" y="914933"/>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3" name="Google Shape;1333;p34"/>
            <p:cNvSpPr txBox="1"/>
            <p:nvPr/>
          </p:nvSpPr>
          <p:spPr>
            <a:xfrm>
              <a:off x="5553778" y="3806169"/>
              <a:ext cx="75492" cy="75492"/>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4" name="Google Shape;1334;p34"/>
            <p:cNvSpPr txBox="1"/>
            <p:nvPr/>
          </p:nvSpPr>
          <p:spPr>
            <a:xfrm>
              <a:off x="6075405" y="2891229"/>
              <a:ext cx="75490" cy="75497"/>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5" name="Google Shape;1335;p34"/>
            <p:cNvSpPr/>
            <p:nvPr/>
          </p:nvSpPr>
          <p:spPr>
            <a:xfrm>
              <a:off x="4529315" y="3932123"/>
              <a:ext cx="1222375" cy="181610"/>
            </a:xfrm>
            <a:custGeom>
              <a:rect b="b" l="l" r="r" t="t"/>
              <a:pathLst>
                <a:path extrusionOk="0" h="181610" w="1222375">
                  <a:moveTo>
                    <a:pt x="1221828" y="0"/>
                  </a:moveTo>
                  <a:lnTo>
                    <a:pt x="1180148" y="25653"/>
                  </a:lnTo>
                  <a:lnTo>
                    <a:pt x="1137664" y="49355"/>
                  </a:lnTo>
                  <a:lnTo>
                    <a:pt x="1094440" y="71105"/>
                  </a:lnTo>
                  <a:lnTo>
                    <a:pt x="1050540" y="90903"/>
                  </a:lnTo>
                  <a:lnTo>
                    <a:pt x="1006027" y="108748"/>
                  </a:lnTo>
                  <a:lnTo>
                    <a:pt x="960965" y="124640"/>
                  </a:lnTo>
                  <a:lnTo>
                    <a:pt x="915416" y="138579"/>
                  </a:lnTo>
                  <a:lnTo>
                    <a:pt x="869445" y="150565"/>
                  </a:lnTo>
                  <a:lnTo>
                    <a:pt x="823115" y="160596"/>
                  </a:lnTo>
                  <a:lnTo>
                    <a:pt x="776488" y="168673"/>
                  </a:lnTo>
                  <a:lnTo>
                    <a:pt x="729629" y="174796"/>
                  </a:lnTo>
                  <a:lnTo>
                    <a:pt x="682601" y="178964"/>
                  </a:lnTo>
                  <a:lnTo>
                    <a:pt x="635467" y="181176"/>
                  </a:lnTo>
                  <a:lnTo>
                    <a:pt x="588291" y="181433"/>
                  </a:lnTo>
                  <a:lnTo>
                    <a:pt x="541136" y="179734"/>
                  </a:lnTo>
                  <a:lnTo>
                    <a:pt x="494066" y="176078"/>
                  </a:lnTo>
                  <a:lnTo>
                    <a:pt x="447143" y="170466"/>
                  </a:lnTo>
                  <a:lnTo>
                    <a:pt x="400432" y="162897"/>
                  </a:lnTo>
                  <a:lnTo>
                    <a:pt x="353995" y="153371"/>
                  </a:lnTo>
                  <a:lnTo>
                    <a:pt x="307897" y="141887"/>
                  </a:lnTo>
                  <a:lnTo>
                    <a:pt x="262200" y="128445"/>
                  </a:lnTo>
                  <a:lnTo>
                    <a:pt x="216968" y="113044"/>
                  </a:lnTo>
                  <a:lnTo>
                    <a:pt x="172264" y="95685"/>
                  </a:lnTo>
                  <a:lnTo>
                    <a:pt x="128152" y="76367"/>
                  </a:lnTo>
                  <a:lnTo>
                    <a:pt x="84695" y="55089"/>
                  </a:lnTo>
                  <a:lnTo>
                    <a:pt x="41956" y="31852"/>
                  </a:lnTo>
                  <a:lnTo>
                    <a:pt x="0" y="6654"/>
                  </a:lnTo>
                </a:path>
              </a:pathLst>
            </a:custGeom>
            <a:noFill/>
            <a:ln cap="flat" cmpd="sng" w="127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6" name="Google Shape;1336;p34"/>
            <p:cNvSpPr txBox="1"/>
            <p:nvPr/>
          </p:nvSpPr>
          <p:spPr>
            <a:xfrm>
              <a:off x="4491200" y="3900662"/>
              <a:ext cx="76201" cy="76193"/>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7" name="Google Shape;1337;p34"/>
            <p:cNvSpPr txBox="1"/>
            <p:nvPr/>
          </p:nvSpPr>
          <p:spPr>
            <a:xfrm>
              <a:off x="5713031" y="3894020"/>
              <a:ext cx="76203" cy="76203"/>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8" name="Google Shape;1338;p34"/>
            <p:cNvSpPr/>
            <p:nvPr/>
          </p:nvSpPr>
          <p:spPr>
            <a:xfrm>
              <a:off x="5653684" y="1966582"/>
              <a:ext cx="617855" cy="1055370"/>
            </a:xfrm>
            <a:custGeom>
              <a:rect b="b" l="l" r="r" t="t"/>
              <a:pathLst>
                <a:path extrusionOk="0" h="1055370" w="617854">
                  <a:moveTo>
                    <a:pt x="0" y="0"/>
                  </a:moveTo>
                  <a:lnTo>
                    <a:pt x="43055" y="23270"/>
                  </a:lnTo>
                  <a:lnTo>
                    <a:pt x="84823" y="48212"/>
                  </a:lnTo>
                  <a:lnTo>
                    <a:pt x="125270" y="74770"/>
                  </a:lnTo>
                  <a:lnTo>
                    <a:pt x="164365" y="102890"/>
                  </a:lnTo>
                  <a:lnTo>
                    <a:pt x="202075" y="132517"/>
                  </a:lnTo>
                  <a:lnTo>
                    <a:pt x="238369" y="163596"/>
                  </a:lnTo>
                  <a:lnTo>
                    <a:pt x="273214" y="196073"/>
                  </a:lnTo>
                  <a:lnTo>
                    <a:pt x="306579" y="229892"/>
                  </a:lnTo>
                  <a:lnTo>
                    <a:pt x="338431" y="265000"/>
                  </a:lnTo>
                  <a:lnTo>
                    <a:pt x="368740" y="301340"/>
                  </a:lnTo>
                  <a:lnTo>
                    <a:pt x="397471" y="338860"/>
                  </a:lnTo>
                  <a:lnTo>
                    <a:pt x="424595" y="377503"/>
                  </a:lnTo>
                  <a:lnTo>
                    <a:pt x="450077" y="417216"/>
                  </a:lnTo>
                  <a:lnTo>
                    <a:pt x="473888" y="457943"/>
                  </a:lnTo>
                  <a:lnTo>
                    <a:pt x="495994" y="499629"/>
                  </a:lnTo>
                  <a:lnTo>
                    <a:pt x="516364" y="542221"/>
                  </a:lnTo>
                  <a:lnTo>
                    <a:pt x="534965" y="585663"/>
                  </a:lnTo>
                  <a:lnTo>
                    <a:pt x="551766" y="629901"/>
                  </a:lnTo>
                  <a:lnTo>
                    <a:pt x="566734" y="674879"/>
                  </a:lnTo>
                  <a:lnTo>
                    <a:pt x="579838" y="720544"/>
                  </a:lnTo>
                  <a:lnTo>
                    <a:pt x="591045" y="766840"/>
                  </a:lnTo>
                  <a:lnTo>
                    <a:pt x="600324" y="813712"/>
                  </a:lnTo>
                  <a:lnTo>
                    <a:pt x="607643" y="861107"/>
                  </a:lnTo>
                  <a:lnTo>
                    <a:pt x="612969" y="908969"/>
                  </a:lnTo>
                  <a:lnTo>
                    <a:pt x="616271" y="957243"/>
                  </a:lnTo>
                  <a:lnTo>
                    <a:pt x="617516" y="1005875"/>
                  </a:lnTo>
                  <a:lnTo>
                    <a:pt x="616673" y="1054811"/>
                  </a:lnTo>
                </a:path>
              </a:pathLst>
            </a:custGeom>
            <a:noFill/>
            <a:ln cap="flat" cmpd="sng" w="12675">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39" name="Google Shape;1339;p34"/>
            <p:cNvSpPr txBox="1"/>
            <p:nvPr/>
          </p:nvSpPr>
          <p:spPr>
            <a:xfrm>
              <a:off x="6232606" y="2983649"/>
              <a:ext cx="75495" cy="75495"/>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0" name="Google Shape;1340;p34"/>
            <p:cNvSpPr txBox="1"/>
            <p:nvPr/>
          </p:nvSpPr>
          <p:spPr>
            <a:xfrm>
              <a:off x="5615925" y="1928843"/>
              <a:ext cx="75497" cy="7549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1" name="Google Shape;1341;p34"/>
            <p:cNvSpPr/>
            <p:nvPr/>
          </p:nvSpPr>
          <p:spPr>
            <a:xfrm>
              <a:off x="3998832" y="1972284"/>
              <a:ext cx="607060" cy="1061720"/>
            </a:xfrm>
            <a:custGeom>
              <a:rect b="b" l="l" r="r" t="t"/>
              <a:pathLst>
                <a:path extrusionOk="0" h="1061720" w="607060">
                  <a:moveTo>
                    <a:pt x="1375" y="1061465"/>
                  </a:moveTo>
                  <a:lnTo>
                    <a:pt x="0" y="1012543"/>
                  </a:lnTo>
                  <a:lnTo>
                    <a:pt x="716" y="963900"/>
                  </a:lnTo>
                  <a:lnTo>
                    <a:pt x="3492" y="915593"/>
                  </a:lnTo>
                  <a:lnTo>
                    <a:pt x="8298" y="867676"/>
                  </a:lnTo>
                  <a:lnTo>
                    <a:pt x="15100" y="820204"/>
                  </a:lnTo>
                  <a:lnTo>
                    <a:pt x="23869" y="773233"/>
                  </a:lnTo>
                  <a:lnTo>
                    <a:pt x="34572" y="726818"/>
                  </a:lnTo>
                  <a:lnTo>
                    <a:pt x="47178" y="681013"/>
                  </a:lnTo>
                  <a:lnTo>
                    <a:pt x="61656" y="635874"/>
                  </a:lnTo>
                  <a:lnTo>
                    <a:pt x="77975" y="591456"/>
                  </a:lnTo>
                  <a:lnTo>
                    <a:pt x="96102" y="547814"/>
                  </a:lnTo>
                  <a:lnTo>
                    <a:pt x="116007" y="505003"/>
                  </a:lnTo>
                  <a:lnTo>
                    <a:pt x="137658" y="463077"/>
                  </a:lnTo>
                  <a:lnTo>
                    <a:pt x="161023" y="422093"/>
                  </a:lnTo>
                  <a:lnTo>
                    <a:pt x="186072" y="382105"/>
                  </a:lnTo>
                  <a:lnTo>
                    <a:pt x="212773" y="343169"/>
                  </a:lnTo>
                  <a:lnTo>
                    <a:pt x="241094" y="305338"/>
                  </a:lnTo>
                  <a:lnTo>
                    <a:pt x="271005" y="268669"/>
                  </a:lnTo>
                  <a:lnTo>
                    <a:pt x="302473" y="233217"/>
                  </a:lnTo>
                  <a:lnTo>
                    <a:pt x="335468" y="199036"/>
                  </a:lnTo>
                  <a:lnTo>
                    <a:pt x="369957" y="166182"/>
                  </a:lnTo>
                  <a:lnTo>
                    <a:pt x="405910" y="134709"/>
                  </a:lnTo>
                  <a:lnTo>
                    <a:pt x="443296" y="104673"/>
                  </a:lnTo>
                  <a:lnTo>
                    <a:pt x="482082" y="76129"/>
                  </a:lnTo>
                  <a:lnTo>
                    <a:pt x="522237" y="49132"/>
                  </a:lnTo>
                  <a:lnTo>
                    <a:pt x="563730" y="23737"/>
                  </a:lnTo>
                  <a:lnTo>
                    <a:pt x="606530" y="0"/>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2" name="Google Shape;1342;p34"/>
            <p:cNvSpPr txBox="1"/>
            <p:nvPr/>
          </p:nvSpPr>
          <p:spPr>
            <a:xfrm>
              <a:off x="4567621" y="1934543"/>
              <a:ext cx="75492" cy="75492"/>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3" name="Google Shape;1343;p34"/>
            <p:cNvSpPr txBox="1"/>
            <p:nvPr/>
          </p:nvSpPr>
          <p:spPr>
            <a:xfrm>
              <a:off x="3962468" y="2995998"/>
              <a:ext cx="75490" cy="75497"/>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4" name="Google Shape;1344;p34"/>
            <p:cNvSpPr txBox="1"/>
            <p:nvPr/>
          </p:nvSpPr>
          <p:spPr>
            <a:xfrm>
              <a:off x="4718303" y="803148"/>
              <a:ext cx="905255" cy="1281684"/>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5" name="Google Shape;1345;p34"/>
            <p:cNvSpPr/>
            <p:nvPr/>
          </p:nvSpPr>
          <p:spPr>
            <a:xfrm>
              <a:off x="5134355" y="1693164"/>
              <a:ext cx="0" cy="300355"/>
            </a:xfrm>
            <a:custGeom>
              <a:rect b="b" l="l" r="r" t="t"/>
              <a:pathLst>
                <a:path extrusionOk="0" h="300355" w="120000">
                  <a:moveTo>
                    <a:pt x="0" y="299808"/>
                  </a:moveTo>
                  <a:lnTo>
                    <a:pt x="0" y="0"/>
                  </a:lnTo>
                </a:path>
              </a:pathLst>
            </a:custGeom>
            <a:noFill/>
            <a:ln cap="flat" cmpd="sng" w="127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6" name="Google Shape;1346;p34"/>
            <p:cNvSpPr txBox="1"/>
            <p:nvPr/>
          </p:nvSpPr>
          <p:spPr>
            <a:xfrm>
              <a:off x="5096255" y="1655064"/>
              <a:ext cx="76200" cy="76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7" name="Google Shape;1347;p34"/>
            <p:cNvSpPr txBox="1"/>
            <p:nvPr/>
          </p:nvSpPr>
          <p:spPr>
            <a:xfrm>
              <a:off x="5096255" y="1954872"/>
              <a:ext cx="76200" cy="76200"/>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8" name="Google Shape;1348;p34"/>
            <p:cNvSpPr/>
            <p:nvPr/>
          </p:nvSpPr>
          <p:spPr>
            <a:xfrm>
              <a:off x="4790694" y="869442"/>
              <a:ext cx="707390" cy="706120"/>
            </a:xfrm>
            <a:custGeom>
              <a:rect b="b" l="l" r="r" t="t"/>
              <a:pathLst>
                <a:path extrusionOk="0" h="706119" w="707389">
                  <a:moveTo>
                    <a:pt x="353568" y="0"/>
                  </a:moveTo>
                  <a:lnTo>
                    <a:pt x="305589" y="3220"/>
                  </a:lnTo>
                  <a:lnTo>
                    <a:pt x="259573" y="12602"/>
                  </a:lnTo>
                  <a:lnTo>
                    <a:pt x="215941" y="27726"/>
                  </a:lnTo>
                  <a:lnTo>
                    <a:pt x="175113" y="48169"/>
                  </a:lnTo>
                  <a:lnTo>
                    <a:pt x="137511" y="73513"/>
                  </a:lnTo>
                  <a:lnTo>
                    <a:pt x="103555" y="103336"/>
                  </a:lnTo>
                  <a:lnTo>
                    <a:pt x="73668" y="137219"/>
                  </a:lnTo>
                  <a:lnTo>
                    <a:pt x="48271" y="174740"/>
                  </a:lnTo>
                  <a:lnTo>
                    <a:pt x="27784" y="215480"/>
                  </a:lnTo>
                  <a:lnTo>
                    <a:pt x="12629" y="259018"/>
                  </a:lnTo>
                  <a:lnTo>
                    <a:pt x="3227" y="304933"/>
                  </a:lnTo>
                  <a:lnTo>
                    <a:pt x="0" y="352805"/>
                  </a:lnTo>
                  <a:lnTo>
                    <a:pt x="3227" y="400678"/>
                  </a:lnTo>
                  <a:lnTo>
                    <a:pt x="12629" y="446593"/>
                  </a:lnTo>
                  <a:lnTo>
                    <a:pt x="27784" y="490131"/>
                  </a:lnTo>
                  <a:lnTo>
                    <a:pt x="48271" y="530871"/>
                  </a:lnTo>
                  <a:lnTo>
                    <a:pt x="73668" y="568392"/>
                  </a:lnTo>
                  <a:lnTo>
                    <a:pt x="103555" y="602275"/>
                  </a:lnTo>
                  <a:lnTo>
                    <a:pt x="137511" y="632098"/>
                  </a:lnTo>
                  <a:lnTo>
                    <a:pt x="175113" y="657442"/>
                  </a:lnTo>
                  <a:lnTo>
                    <a:pt x="215941" y="677885"/>
                  </a:lnTo>
                  <a:lnTo>
                    <a:pt x="259573" y="693009"/>
                  </a:lnTo>
                  <a:lnTo>
                    <a:pt x="305589" y="702391"/>
                  </a:lnTo>
                  <a:lnTo>
                    <a:pt x="353568" y="705611"/>
                  </a:lnTo>
                  <a:lnTo>
                    <a:pt x="401546" y="702391"/>
                  </a:lnTo>
                  <a:lnTo>
                    <a:pt x="447562" y="693009"/>
                  </a:lnTo>
                  <a:lnTo>
                    <a:pt x="491194" y="677885"/>
                  </a:lnTo>
                  <a:lnTo>
                    <a:pt x="532022" y="657442"/>
                  </a:lnTo>
                  <a:lnTo>
                    <a:pt x="569624" y="632098"/>
                  </a:lnTo>
                  <a:lnTo>
                    <a:pt x="603580" y="602275"/>
                  </a:lnTo>
                  <a:lnTo>
                    <a:pt x="633467" y="568392"/>
                  </a:lnTo>
                  <a:lnTo>
                    <a:pt x="658864" y="530871"/>
                  </a:lnTo>
                  <a:lnTo>
                    <a:pt x="679351" y="490131"/>
                  </a:lnTo>
                  <a:lnTo>
                    <a:pt x="694506" y="446593"/>
                  </a:lnTo>
                  <a:lnTo>
                    <a:pt x="703908" y="400678"/>
                  </a:lnTo>
                  <a:lnTo>
                    <a:pt x="707136" y="352805"/>
                  </a:lnTo>
                  <a:lnTo>
                    <a:pt x="703908" y="304933"/>
                  </a:lnTo>
                  <a:lnTo>
                    <a:pt x="694506" y="259018"/>
                  </a:lnTo>
                  <a:lnTo>
                    <a:pt x="679351" y="215480"/>
                  </a:lnTo>
                  <a:lnTo>
                    <a:pt x="658864" y="174740"/>
                  </a:lnTo>
                  <a:lnTo>
                    <a:pt x="633467" y="137219"/>
                  </a:lnTo>
                  <a:lnTo>
                    <a:pt x="603580" y="103336"/>
                  </a:lnTo>
                  <a:lnTo>
                    <a:pt x="569624" y="73513"/>
                  </a:lnTo>
                  <a:lnTo>
                    <a:pt x="532022" y="48169"/>
                  </a:lnTo>
                  <a:lnTo>
                    <a:pt x="491194" y="27726"/>
                  </a:lnTo>
                  <a:lnTo>
                    <a:pt x="447562" y="12602"/>
                  </a:lnTo>
                  <a:lnTo>
                    <a:pt x="401546" y="3220"/>
                  </a:lnTo>
                  <a:lnTo>
                    <a:pt x="353568" y="0"/>
                  </a:lnTo>
                  <a:close/>
                </a:path>
              </a:pathLst>
            </a:custGeom>
            <a:solidFill>
              <a:srgbClr val="13559C">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49" name="Google Shape;1349;p34"/>
            <p:cNvSpPr/>
            <p:nvPr/>
          </p:nvSpPr>
          <p:spPr>
            <a:xfrm>
              <a:off x="4790694" y="869442"/>
              <a:ext cx="707390" cy="706120"/>
            </a:xfrm>
            <a:custGeom>
              <a:rect b="b" l="l" r="r" t="t"/>
              <a:pathLst>
                <a:path extrusionOk="0" h="706119" w="707389">
                  <a:moveTo>
                    <a:pt x="707136" y="352805"/>
                  </a:moveTo>
                  <a:lnTo>
                    <a:pt x="703908" y="304933"/>
                  </a:lnTo>
                  <a:lnTo>
                    <a:pt x="694506" y="259018"/>
                  </a:lnTo>
                  <a:lnTo>
                    <a:pt x="679351" y="215480"/>
                  </a:lnTo>
                  <a:lnTo>
                    <a:pt x="658864" y="174740"/>
                  </a:lnTo>
                  <a:lnTo>
                    <a:pt x="633467" y="137219"/>
                  </a:lnTo>
                  <a:lnTo>
                    <a:pt x="603580" y="103336"/>
                  </a:lnTo>
                  <a:lnTo>
                    <a:pt x="569624" y="73513"/>
                  </a:lnTo>
                  <a:lnTo>
                    <a:pt x="532022" y="48169"/>
                  </a:lnTo>
                  <a:lnTo>
                    <a:pt x="491194" y="27726"/>
                  </a:lnTo>
                  <a:lnTo>
                    <a:pt x="447562" y="12602"/>
                  </a:lnTo>
                  <a:lnTo>
                    <a:pt x="401546" y="3220"/>
                  </a:lnTo>
                  <a:lnTo>
                    <a:pt x="353568" y="0"/>
                  </a:lnTo>
                  <a:lnTo>
                    <a:pt x="305589" y="3220"/>
                  </a:lnTo>
                  <a:lnTo>
                    <a:pt x="259573" y="12602"/>
                  </a:lnTo>
                  <a:lnTo>
                    <a:pt x="215941" y="27726"/>
                  </a:lnTo>
                  <a:lnTo>
                    <a:pt x="175113" y="48169"/>
                  </a:lnTo>
                  <a:lnTo>
                    <a:pt x="137511" y="73513"/>
                  </a:lnTo>
                  <a:lnTo>
                    <a:pt x="103555" y="103336"/>
                  </a:lnTo>
                  <a:lnTo>
                    <a:pt x="73668" y="137219"/>
                  </a:lnTo>
                  <a:lnTo>
                    <a:pt x="48271" y="174740"/>
                  </a:lnTo>
                  <a:lnTo>
                    <a:pt x="27784" y="215480"/>
                  </a:lnTo>
                  <a:lnTo>
                    <a:pt x="12629" y="259018"/>
                  </a:lnTo>
                  <a:lnTo>
                    <a:pt x="3227" y="304933"/>
                  </a:lnTo>
                  <a:lnTo>
                    <a:pt x="0" y="352805"/>
                  </a:lnTo>
                  <a:lnTo>
                    <a:pt x="3227" y="400678"/>
                  </a:lnTo>
                  <a:lnTo>
                    <a:pt x="12629" y="446593"/>
                  </a:lnTo>
                  <a:lnTo>
                    <a:pt x="27784" y="490131"/>
                  </a:lnTo>
                  <a:lnTo>
                    <a:pt x="48271" y="530871"/>
                  </a:lnTo>
                  <a:lnTo>
                    <a:pt x="73668" y="568392"/>
                  </a:lnTo>
                  <a:lnTo>
                    <a:pt x="103555" y="602275"/>
                  </a:lnTo>
                  <a:lnTo>
                    <a:pt x="137511" y="632098"/>
                  </a:lnTo>
                  <a:lnTo>
                    <a:pt x="175113" y="657442"/>
                  </a:lnTo>
                  <a:lnTo>
                    <a:pt x="215941" y="677885"/>
                  </a:lnTo>
                  <a:lnTo>
                    <a:pt x="259573" y="693009"/>
                  </a:lnTo>
                  <a:lnTo>
                    <a:pt x="305589" y="702391"/>
                  </a:lnTo>
                  <a:lnTo>
                    <a:pt x="353568" y="705611"/>
                  </a:lnTo>
                  <a:lnTo>
                    <a:pt x="401546" y="702391"/>
                  </a:lnTo>
                  <a:lnTo>
                    <a:pt x="447562" y="693009"/>
                  </a:lnTo>
                  <a:lnTo>
                    <a:pt x="491194" y="677885"/>
                  </a:lnTo>
                  <a:lnTo>
                    <a:pt x="532022" y="657442"/>
                  </a:lnTo>
                  <a:lnTo>
                    <a:pt x="569624" y="632098"/>
                  </a:lnTo>
                  <a:lnTo>
                    <a:pt x="603580" y="602275"/>
                  </a:lnTo>
                  <a:lnTo>
                    <a:pt x="633467" y="568392"/>
                  </a:lnTo>
                  <a:lnTo>
                    <a:pt x="658864" y="530871"/>
                  </a:lnTo>
                  <a:lnTo>
                    <a:pt x="679351" y="490131"/>
                  </a:lnTo>
                  <a:lnTo>
                    <a:pt x="694506" y="446593"/>
                  </a:lnTo>
                  <a:lnTo>
                    <a:pt x="703908" y="400678"/>
                  </a:lnTo>
                  <a:lnTo>
                    <a:pt x="707136" y="352805"/>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0" name="Google Shape;1350;p34"/>
            <p:cNvSpPr/>
            <p:nvPr/>
          </p:nvSpPr>
          <p:spPr>
            <a:xfrm>
              <a:off x="4771440" y="1517154"/>
              <a:ext cx="723900" cy="173355"/>
            </a:xfrm>
            <a:custGeom>
              <a:rect b="b" l="l" r="r" t="t"/>
              <a:pathLst>
                <a:path extrusionOk="0" h="173355" w="723900">
                  <a:moveTo>
                    <a:pt x="723290" y="4673"/>
                  </a:moveTo>
                  <a:lnTo>
                    <a:pt x="690755" y="39903"/>
                  </a:lnTo>
                  <a:lnTo>
                    <a:pt x="655512" y="71073"/>
                  </a:lnTo>
                  <a:lnTo>
                    <a:pt x="617892" y="98153"/>
                  </a:lnTo>
                  <a:lnTo>
                    <a:pt x="578228" y="121113"/>
                  </a:lnTo>
                  <a:lnTo>
                    <a:pt x="536851" y="139922"/>
                  </a:lnTo>
                  <a:lnTo>
                    <a:pt x="494093" y="154552"/>
                  </a:lnTo>
                  <a:lnTo>
                    <a:pt x="450285" y="164972"/>
                  </a:lnTo>
                  <a:lnTo>
                    <a:pt x="405760" y="171151"/>
                  </a:lnTo>
                  <a:lnTo>
                    <a:pt x="360848" y="173060"/>
                  </a:lnTo>
                  <a:lnTo>
                    <a:pt x="315881" y="170669"/>
                  </a:lnTo>
                  <a:lnTo>
                    <a:pt x="271192" y="163948"/>
                  </a:lnTo>
                  <a:lnTo>
                    <a:pt x="227112" y="152867"/>
                  </a:lnTo>
                  <a:lnTo>
                    <a:pt x="183972" y="137395"/>
                  </a:lnTo>
                  <a:lnTo>
                    <a:pt x="142104" y="117503"/>
                  </a:lnTo>
                  <a:lnTo>
                    <a:pt x="101840" y="93160"/>
                  </a:lnTo>
                  <a:lnTo>
                    <a:pt x="63512" y="64338"/>
                  </a:lnTo>
                  <a:lnTo>
                    <a:pt x="30199" y="33707"/>
                  </a:lnTo>
                  <a:lnTo>
                    <a:pt x="14697" y="17223"/>
                  </a:lnTo>
                  <a:lnTo>
                    <a:pt x="0" y="0"/>
                  </a:lnTo>
                </a:path>
              </a:pathLst>
            </a:custGeom>
            <a:noFill/>
            <a:ln cap="flat" cmpd="sng" w="127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1" name="Google Shape;1351;p34"/>
            <p:cNvSpPr txBox="1"/>
            <p:nvPr/>
          </p:nvSpPr>
          <p:spPr>
            <a:xfrm>
              <a:off x="4733369" y="1479083"/>
              <a:ext cx="76150" cy="76150"/>
            </a:xfrm>
            <a:prstGeom prst="rect">
              <a:avLst/>
            </a:prstGeom>
            <a:blipFill rotWithShape="1">
              <a:blip r:embed="rId1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2" name="Google Shape;1352;p34"/>
            <p:cNvSpPr txBox="1"/>
            <p:nvPr/>
          </p:nvSpPr>
          <p:spPr>
            <a:xfrm>
              <a:off x="5456653" y="1483750"/>
              <a:ext cx="76150" cy="76155"/>
            </a:xfrm>
            <a:prstGeom prst="rect">
              <a:avLst/>
            </a:prstGeom>
            <a:blipFill rotWithShape="1">
              <a:blip r:embed="rId1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3" name="Google Shape;1353;p34"/>
            <p:cNvSpPr txBox="1"/>
            <p:nvPr/>
          </p:nvSpPr>
          <p:spPr>
            <a:xfrm>
              <a:off x="6080759" y="1697736"/>
              <a:ext cx="1286256" cy="964691"/>
            </a:xfrm>
            <a:prstGeom prst="rect">
              <a:avLst/>
            </a:prstGeom>
            <a:blipFill rotWithShape="1">
              <a:blip r:embed="rId2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4" name="Google Shape;1354;p34"/>
            <p:cNvSpPr/>
            <p:nvPr/>
          </p:nvSpPr>
          <p:spPr>
            <a:xfrm>
              <a:off x="6134100" y="2298192"/>
              <a:ext cx="337820" cy="125730"/>
            </a:xfrm>
            <a:custGeom>
              <a:rect b="b" l="l" r="r" t="t"/>
              <a:pathLst>
                <a:path extrusionOk="0" h="125730" w="337820">
                  <a:moveTo>
                    <a:pt x="0" y="125628"/>
                  </a:moveTo>
                  <a:lnTo>
                    <a:pt x="337527" y="0"/>
                  </a:lnTo>
                </a:path>
              </a:pathLst>
            </a:custGeom>
            <a:noFill/>
            <a:ln cap="flat" cmpd="sng" w="127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5" name="Google Shape;1355;p34"/>
            <p:cNvSpPr txBox="1"/>
            <p:nvPr/>
          </p:nvSpPr>
          <p:spPr>
            <a:xfrm>
              <a:off x="6433527" y="2260092"/>
              <a:ext cx="76200" cy="76200"/>
            </a:xfrm>
            <a:prstGeom prst="rect">
              <a:avLst/>
            </a:prstGeom>
            <a:blipFill rotWithShape="1">
              <a:blip r:embed="rId2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6" name="Google Shape;1356;p34"/>
            <p:cNvSpPr txBox="1"/>
            <p:nvPr/>
          </p:nvSpPr>
          <p:spPr>
            <a:xfrm>
              <a:off x="6096000" y="2385720"/>
              <a:ext cx="76200" cy="76200"/>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7" name="Google Shape;1357;p34"/>
            <p:cNvSpPr/>
            <p:nvPr/>
          </p:nvSpPr>
          <p:spPr>
            <a:xfrm>
              <a:off x="6557428" y="1764029"/>
              <a:ext cx="705485" cy="705485"/>
            </a:xfrm>
            <a:custGeom>
              <a:rect b="b" l="l" r="r" t="t"/>
              <a:pathLst>
                <a:path extrusionOk="0" h="705485" w="705484">
                  <a:moveTo>
                    <a:pt x="336964" y="0"/>
                  </a:moveTo>
                  <a:lnTo>
                    <a:pt x="291132" y="5062"/>
                  </a:lnTo>
                  <a:lnTo>
                    <a:pt x="245621" y="16333"/>
                  </a:lnTo>
                  <a:lnTo>
                    <a:pt x="200991" y="34011"/>
                  </a:lnTo>
                  <a:lnTo>
                    <a:pt x="159131" y="57506"/>
                  </a:lnTo>
                  <a:lnTo>
                    <a:pt x="121688" y="85724"/>
                  </a:lnTo>
                  <a:lnTo>
                    <a:pt x="88863" y="118107"/>
                  </a:lnTo>
                  <a:lnTo>
                    <a:pt x="60852" y="154092"/>
                  </a:lnTo>
                  <a:lnTo>
                    <a:pt x="37857" y="193120"/>
                  </a:lnTo>
                  <a:lnTo>
                    <a:pt x="20074" y="234630"/>
                  </a:lnTo>
                  <a:lnTo>
                    <a:pt x="7705" y="278061"/>
                  </a:lnTo>
                  <a:lnTo>
                    <a:pt x="947" y="322853"/>
                  </a:lnTo>
                  <a:lnTo>
                    <a:pt x="0" y="368446"/>
                  </a:lnTo>
                  <a:lnTo>
                    <a:pt x="5062" y="414278"/>
                  </a:lnTo>
                  <a:lnTo>
                    <a:pt x="16333" y="459789"/>
                  </a:lnTo>
                  <a:lnTo>
                    <a:pt x="34011" y="504419"/>
                  </a:lnTo>
                  <a:lnTo>
                    <a:pt x="57508" y="546279"/>
                  </a:lnTo>
                  <a:lnTo>
                    <a:pt x="85729" y="583721"/>
                  </a:lnTo>
                  <a:lnTo>
                    <a:pt x="118112" y="616547"/>
                  </a:lnTo>
                  <a:lnTo>
                    <a:pt x="154098" y="644557"/>
                  </a:lnTo>
                  <a:lnTo>
                    <a:pt x="193125" y="667553"/>
                  </a:lnTo>
                  <a:lnTo>
                    <a:pt x="234635" y="685335"/>
                  </a:lnTo>
                  <a:lnTo>
                    <a:pt x="278065" y="697705"/>
                  </a:lnTo>
                  <a:lnTo>
                    <a:pt x="322856" y="704463"/>
                  </a:lnTo>
                  <a:lnTo>
                    <a:pt x="368448" y="705410"/>
                  </a:lnTo>
                  <a:lnTo>
                    <a:pt x="414279" y="700348"/>
                  </a:lnTo>
                  <a:lnTo>
                    <a:pt x="459789" y="689077"/>
                  </a:lnTo>
                  <a:lnTo>
                    <a:pt x="504419" y="671399"/>
                  </a:lnTo>
                  <a:lnTo>
                    <a:pt x="546279" y="647902"/>
                  </a:lnTo>
                  <a:lnTo>
                    <a:pt x="583721" y="619681"/>
                  </a:lnTo>
                  <a:lnTo>
                    <a:pt x="616547" y="587298"/>
                  </a:lnTo>
                  <a:lnTo>
                    <a:pt x="644557" y="551312"/>
                  </a:lnTo>
                  <a:lnTo>
                    <a:pt x="667553" y="512284"/>
                  </a:lnTo>
                  <a:lnTo>
                    <a:pt x="685335" y="470775"/>
                  </a:lnTo>
                  <a:lnTo>
                    <a:pt x="697705" y="427345"/>
                  </a:lnTo>
                  <a:lnTo>
                    <a:pt x="704463" y="382554"/>
                  </a:lnTo>
                  <a:lnTo>
                    <a:pt x="705410" y="336962"/>
                  </a:lnTo>
                  <a:lnTo>
                    <a:pt x="700348" y="291131"/>
                  </a:lnTo>
                  <a:lnTo>
                    <a:pt x="689077" y="245620"/>
                  </a:lnTo>
                  <a:lnTo>
                    <a:pt x="671399" y="200991"/>
                  </a:lnTo>
                  <a:lnTo>
                    <a:pt x="647904" y="159131"/>
                  </a:lnTo>
                  <a:lnTo>
                    <a:pt x="619686" y="121688"/>
                  </a:lnTo>
                  <a:lnTo>
                    <a:pt x="587303" y="88863"/>
                  </a:lnTo>
                  <a:lnTo>
                    <a:pt x="551318" y="60852"/>
                  </a:lnTo>
                  <a:lnTo>
                    <a:pt x="512290" y="37857"/>
                  </a:lnTo>
                  <a:lnTo>
                    <a:pt x="470780" y="20074"/>
                  </a:lnTo>
                  <a:lnTo>
                    <a:pt x="427349" y="7705"/>
                  </a:lnTo>
                  <a:lnTo>
                    <a:pt x="382556" y="947"/>
                  </a:lnTo>
                  <a:lnTo>
                    <a:pt x="336964" y="0"/>
                  </a:lnTo>
                  <a:close/>
                </a:path>
              </a:pathLst>
            </a:custGeom>
            <a:solidFill>
              <a:srgbClr val="ACC8DF">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8" name="Google Shape;1358;p34"/>
            <p:cNvSpPr/>
            <p:nvPr/>
          </p:nvSpPr>
          <p:spPr>
            <a:xfrm>
              <a:off x="6557428" y="1764029"/>
              <a:ext cx="705485" cy="705485"/>
            </a:xfrm>
            <a:custGeom>
              <a:rect b="b" l="l" r="r" t="t"/>
              <a:pathLst>
                <a:path extrusionOk="0" h="705485" w="705484">
                  <a:moveTo>
                    <a:pt x="504419" y="671399"/>
                  </a:moveTo>
                  <a:lnTo>
                    <a:pt x="546279" y="647902"/>
                  </a:lnTo>
                  <a:lnTo>
                    <a:pt x="583721" y="619681"/>
                  </a:lnTo>
                  <a:lnTo>
                    <a:pt x="616547" y="587298"/>
                  </a:lnTo>
                  <a:lnTo>
                    <a:pt x="644557" y="551312"/>
                  </a:lnTo>
                  <a:lnTo>
                    <a:pt x="667553" y="512284"/>
                  </a:lnTo>
                  <a:lnTo>
                    <a:pt x="685335" y="470775"/>
                  </a:lnTo>
                  <a:lnTo>
                    <a:pt x="697705" y="427345"/>
                  </a:lnTo>
                  <a:lnTo>
                    <a:pt x="704463" y="382554"/>
                  </a:lnTo>
                  <a:lnTo>
                    <a:pt x="705410" y="336962"/>
                  </a:lnTo>
                  <a:lnTo>
                    <a:pt x="700348" y="291131"/>
                  </a:lnTo>
                  <a:lnTo>
                    <a:pt x="689077" y="245620"/>
                  </a:lnTo>
                  <a:lnTo>
                    <a:pt x="671399" y="200991"/>
                  </a:lnTo>
                  <a:lnTo>
                    <a:pt x="647904" y="159131"/>
                  </a:lnTo>
                  <a:lnTo>
                    <a:pt x="619686" y="121688"/>
                  </a:lnTo>
                  <a:lnTo>
                    <a:pt x="587303" y="88863"/>
                  </a:lnTo>
                  <a:lnTo>
                    <a:pt x="551318" y="60852"/>
                  </a:lnTo>
                  <a:lnTo>
                    <a:pt x="512290" y="37857"/>
                  </a:lnTo>
                  <a:lnTo>
                    <a:pt x="470780" y="20074"/>
                  </a:lnTo>
                  <a:lnTo>
                    <a:pt x="427349" y="7705"/>
                  </a:lnTo>
                  <a:lnTo>
                    <a:pt x="382556" y="947"/>
                  </a:lnTo>
                  <a:lnTo>
                    <a:pt x="336964" y="0"/>
                  </a:lnTo>
                  <a:lnTo>
                    <a:pt x="291132" y="5062"/>
                  </a:lnTo>
                  <a:lnTo>
                    <a:pt x="245621" y="16333"/>
                  </a:lnTo>
                  <a:lnTo>
                    <a:pt x="200991" y="34011"/>
                  </a:lnTo>
                  <a:lnTo>
                    <a:pt x="159131" y="57506"/>
                  </a:lnTo>
                  <a:lnTo>
                    <a:pt x="121688" y="85724"/>
                  </a:lnTo>
                  <a:lnTo>
                    <a:pt x="88863" y="118107"/>
                  </a:lnTo>
                  <a:lnTo>
                    <a:pt x="60852" y="154092"/>
                  </a:lnTo>
                  <a:lnTo>
                    <a:pt x="37857" y="193120"/>
                  </a:lnTo>
                  <a:lnTo>
                    <a:pt x="20074" y="234630"/>
                  </a:lnTo>
                  <a:lnTo>
                    <a:pt x="7705" y="278061"/>
                  </a:lnTo>
                  <a:lnTo>
                    <a:pt x="947" y="322853"/>
                  </a:lnTo>
                  <a:lnTo>
                    <a:pt x="0" y="368446"/>
                  </a:lnTo>
                  <a:lnTo>
                    <a:pt x="5062" y="414278"/>
                  </a:lnTo>
                  <a:lnTo>
                    <a:pt x="16333" y="459789"/>
                  </a:lnTo>
                  <a:lnTo>
                    <a:pt x="34011" y="504419"/>
                  </a:lnTo>
                  <a:lnTo>
                    <a:pt x="57508" y="546279"/>
                  </a:lnTo>
                  <a:lnTo>
                    <a:pt x="85729" y="583721"/>
                  </a:lnTo>
                  <a:lnTo>
                    <a:pt x="118112" y="616547"/>
                  </a:lnTo>
                  <a:lnTo>
                    <a:pt x="154098" y="644557"/>
                  </a:lnTo>
                  <a:lnTo>
                    <a:pt x="193125" y="667553"/>
                  </a:lnTo>
                  <a:lnTo>
                    <a:pt x="234635" y="685335"/>
                  </a:lnTo>
                  <a:lnTo>
                    <a:pt x="278065" y="697705"/>
                  </a:lnTo>
                  <a:lnTo>
                    <a:pt x="322856" y="704463"/>
                  </a:lnTo>
                  <a:lnTo>
                    <a:pt x="368448" y="705410"/>
                  </a:lnTo>
                  <a:lnTo>
                    <a:pt x="414279" y="700348"/>
                  </a:lnTo>
                  <a:lnTo>
                    <a:pt x="459789" y="689077"/>
                  </a:lnTo>
                  <a:lnTo>
                    <a:pt x="504419" y="671399"/>
                  </a:lnTo>
                  <a:close/>
                </a:path>
              </a:pathLst>
            </a:custGeom>
            <a:noFill/>
            <a:ln cap="flat" cmpd="sng" w="25400">
              <a:solidFill>
                <a:srgbClr val="ACC8D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59" name="Google Shape;1359;p34"/>
            <p:cNvSpPr/>
            <p:nvPr/>
          </p:nvSpPr>
          <p:spPr>
            <a:xfrm>
              <a:off x="6442153" y="1915426"/>
              <a:ext cx="351790" cy="655320"/>
            </a:xfrm>
            <a:custGeom>
              <a:rect b="b" l="l" r="r" t="t"/>
              <a:pathLst>
                <a:path extrusionOk="0" h="655319" w="351790">
                  <a:moveTo>
                    <a:pt x="351685" y="655078"/>
                  </a:moveTo>
                  <a:lnTo>
                    <a:pt x="305891" y="640843"/>
                  </a:lnTo>
                  <a:lnTo>
                    <a:pt x="262598" y="622419"/>
                  </a:lnTo>
                  <a:lnTo>
                    <a:pt x="221977" y="600091"/>
                  </a:lnTo>
                  <a:lnTo>
                    <a:pt x="184197" y="574146"/>
                  </a:lnTo>
                  <a:lnTo>
                    <a:pt x="149429" y="544871"/>
                  </a:lnTo>
                  <a:lnTo>
                    <a:pt x="117841" y="512552"/>
                  </a:lnTo>
                  <a:lnTo>
                    <a:pt x="89604" y="477476"/>
                  </a:lnTo>
                  <a:lnTo>
                    <a:pt x="64886" y="439929"/>
                  </a:lnTo>
                  <a:lnTo>
                    <a:pt x="43858" y="400198"/>
                  </a:lnTo>
                  <a:lnTo>
                    <a:pt x="26689" y="358570"/>
                  </a:lnTo>
                  <a:lnTo>
                    <a:pt x="13549" y="315331"/>
                  </a:lnTo>
                  <a:lnTo>
                    <a:pt x="4608" y="270768"/>
                  </a:lnTo>
                  <a:lnTo>
                    <a:pt x="35" y="225166"/>
                  </a:lnTo>
                  <a:lnTo>
                    <a:pt x="0" y="178814"/>
                  </a:lnTo>
                  <a:lnTo>
                    <a:pt x="4672" y="131996"/>
                  </a:lnTo>
                  <a:lnTo>
                    <a:pt x="14221" y="85001"/>
                  </a:lnTo>
                  <a:lnTo>
                    <a:pt x="20367" y="63211"/>
                  </a:lnTo>
                  <a:lnTo>
                    <a:pt x="27556" y="41757"/>
                  </a:lnTo>
                  <a:lnTo>
                    <a:pt x="35774" y="20675"/>
                  </a:lnTo>
                  <a:lnTo>
                    <a:pt x="45006" y="0"/>
                  </a:lnTo>
                </a:path>
              </a:pathLst>
            </a:custGeom>
            <a:noFill/>
            <a:ln cap="flat" cmpd="sng" w="127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0" name="Google Shape;1360;p34"/>
            <p:cNvSpPr txBox="1"/>
            <p:nvPr/>
          </p:nvSpPr>
          <p:spPr>
            <a:xfrm>
              <a:off x="6449064" y="1877331"/>
              <a:ext cx="76202" cy="76197"/>
            </a:xfrm>
            <a:prstGeom prst="rect">
              <a:avLst/>
            </a:prstGeom>
            <a:blipFill rotWithShape="1">
              <a:blip r:embed="rId2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1" name="Google Shape;1361;p34"/>
            <p:cNvSpPr txBox="1"/>
            <p:nvPr/>
          </p:nvSpPr>
          <p:spPr>
            <a:xfrm>
              <a:off x="6755731" y="2532403"/>
              <a:ext cx="76202" cy="76199"/>
            </a:xfrm>
            <a:prstGeom prst="rect">
              <a:avLst/>
            </a:prstGeom>
            <a:blipFill rotWithShape="1">
              <a:blip r:embed="rId2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2" name="Google Shape;1362;p34"/>
            <p:cNvSpPr txBox="1"/>
            <p:nvPr/>
          </p:nvSpPr>
          <p:spPr>
            <a:xfrm>
              <a:off x="5899403" y="3424427"/>
              <a:ext cx="1490472" cy="1022603"/>
            </a:xfrm>
            <a:prstGeom prst="rect">
              <a:avLst/>
            </a:prstGeom>
            <a:blipFill rotWithShape="1">
              <a:blip r:embed="rId2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3" name="Google Shape;1363;p34"/>
            <p:cNvSpPr/>
            <p:nvPr/>
          </p:nvSpPr>
          <p:spPr>
            <a:xfrm>
              <a:off x="5952744" y="3515868"/>
              <a:ext cx="568325" cy="289560"/>
            </a:xfrm>
            <a:custGeom>
              <a:rect b="b" l="l" r="r" t="t"/>
              <a:pathLst>
                <a:path extrusionOk="0" h="289560" w="568325">
                  <a:moveTo>
                    <a:pt x="0" y="0"/>
                  </a:moveTo>
                  <a:lnTo>
                    <a:pt x="567791" y="289217"/>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4" name="Google Shape;1364;p34"/>
            <p:cNvSpPr txBox="1"/>
            <p:nvPr/>
          </p:nvSpPr>
          <p:spPr>
            <a:xfrm>
              <a:off x="6482435" y="3766985"/>
              <a:ext cx="76200" cy="76200"/>
            </a:xfrm>
            <a:prstGeom prst="rect">
              <a:avLst/>
            </a:prstGeom>
            <a:blipFill rotWithShape="1">
              <a:blip r:embed="rId2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5" name="Google Shape;1365;p34"/>
            <p:cNvSpPr txBox="1"/>
            <p:nvPr/>
          </p:nvSpPr>
          <p:spPr>
            <a:xfrm>
              <a:off x="5914644" y="3477768"/>
              <a:ext cx="76200" cy="76200"/>
            </a:xfrm>
            <a:prstGeom prst="rect">
              <a:avLst/>
            </a:prstGeom>
            <a:blipFill rotWithShape="1">
              <a:blip r:embed="rId2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6" name="Google Shape;1366;p34"/>
            <p:cNvSpPr/>
            <p:nvPr/>
          </p:nvSpPr>
          <p:spPr>
            <a:xfrm>
              <a:off x="6579252" y="3675644"/>
              <a:ext cx="706120" cy="706120"/>
            </a:xfrm>
            <a:custGeom>
              <a:rect b="b" l="l" r="r" t="t"/>
              <a:pathLst>
                <a:path extrusionOk="0" h="706120" w="706120">
                  <a:moveTo>
                    <a:pt x="341960" y="0"/>
                  </a:moveTo>
                  <a:lnTo>
                    <a:pt x="296870" y="4339"/>
                  </a:lnTo>
                  <a:lnTo>
                    <a:pt x="252838" y="14356"/>
                  </a:lnTo>
                  <a:lnTo>
                    <a:pt x="210432" y="29880"/>
                  </a:lnTo>
                  <a:lnTo>
                    <a:pt x="170225" y="50744"/>
                  </a:lnTo>
                  <a:lnTo>
                    <a:pt x="132785" y="76779"/>
                  </a:lnTo>
                  <a:lnTo>
                    <a:pt x="98685" y="107817"/>
                  </a:lnTo>
                  <a:lnTo>
                    <a:pt x="68493" y="143689"/>
                  </a:lnTo>
                  <a:lnTo>
                    <a:pt x="42781" y="184228"/>
                  </a:lnTo>
                  <a:lnTo>
                    <a:pt x="22727" y="227842"/>
                  </a:lnTo>
                  <a:lnTo>
                    <a:pt x="9025" y="272680"/>
                  </a:lnTo>
                  <a:lnTo>
                    <a:pt x="1505" y="318173"/>
                  </a:lnTo>
                  <a:lnTo>
                    <a:pt x="0" y="363750"/>
                  </a:lnTo>
                  <a:lnTo>
                    <a:pt x="4339" y="408839"/>
                  </a:lnTo>
                  <a:lnTo>
                    <a:pt x="14355" y="452872"/>
                  </a:lnTo>
                  <a:lnTo>
                    <a:pt x="29880" y="495278"/>
                  </a:lnTo>
                  <a:lnTo>
                    <a:pt x="50744" y="535485"/>
                  </a:lnTo>
                  <a:lnTo>
                    <a:pt x="76778" y="572924"/>
                  </a:lnTo>
                  <a:lnTo>
                    <a:pt x="107815" y="607025"/>
                  </a:lnTo>
                  <a:lnTo>
                    <a:pt x="143686" y="637217"/>
                  </a:lnTo>
                  <a:lnTo>
                    <a:pt x="184221" y="662929"/>
                  </a:lnTo>
                  <a:lnTo>
                    <a:pt x="227835" y="682980"/>
                  </a:lnTo>
                  <a:lnTo>
                    <a:pt x="272674" y="696680"/>
                  </a:lnTo>
                  <a:lnTo>
                    <a:pt x="318167" y="704199"/>
                  </a:lnTo>
                  <a:lnTo>
                    <a:pt x="363743" y="705705"/>
                  </a:lnTo>
                  <a:lnTo>
                    <a:pt x="408833" y="701365"/>
                  </a:lnTo>
                  <a:lnTo>
                    <a:pt x="452866" y="691350"/>
                  </a:lnTo>
                  <a:lnTo>
                    <a:pt x="495271" y="675826"/>
                  </a:lnTo>
                  <a:lnTo>
                    <a:pt x="535479" y="654963"/>
                  </a:lnTo>
                  <a:lnTo>
                    <a:pt x="572918" y="628930"/>
                  </a:lnTo>
                  <a:lnTo>
                    <a:pt x="607018" y="597894"/>
                  </a:lnTo>
                  <a:lnTo>
                    <a:pt x="637210" y="562024"/>
                  </a:lnTo>
                  <a:lnTo>
                    <a:pt x="662922" y="521489"/>
                  </a:lnTo>
                  <a:lnTo>
                    <a:pt x="682976" y="477872"/>
                  </a:lnTo>
                  <a:lnTo>
                    <a:pt x="696678" y="433031"/>
                  </a:lnTo>
                  <a:lnTo>
                    <a:pt x="704198" y="387536"/>
                  </a:lnTo>
                  <a:lnTo>
                    <a:pt x="705704" y="341958"/>
                  </a:lnTo>
                  <a:lnTo>
                    <a:pt x="701364" y="296867"/>
                  </a:lnTo>
                  <a:lnTo>
                    <a:pt x="691348" y="252833"/>
                  </a:lnTo>
                  <a:lnTo>
                    <a:pt x="675824" y="210427"/>
                  </a:lnTo>
                  <a:lnTo>
                    <a:pt x="654960" y="170219"/>
                  </a:lnTo>
                  <a:lnTo>
                    <a:pt x="628925" y="132779"/>
                  </a:lnTo>
                  <a:lnTo>
                    <a:pt x="597888" y="98679"/>
                  </a:lnTo>
                  <a:lnTo>
                    <a:pt x="562018" y="68487"/>
                  </a:lnTo>
                  <a:lnTo>
                    <a:pt x="521482" y="42775"/>
                  </a:lnTo>
                  <a:lnTo>
                    <a:pt x="477868" y="22724"/>
                  </a:lnTo>
                  <a:lnTo>
                    <a:pt x="433029" y="9023"/>
                  </a:lnTo>
                  <a:lnTo>
                    <a:pt x="387537" y="1505"/>
                  </a:lnTo>
                  <a:lnTo>
                    <a:pt x="341960" y="0"/>
                  </a:lnTo>
                  <a:close/>
                </a:path>
              </a:pathLst>
            </a:custGeom>
            <a:solidFill>
              <a:srgbClr val="179EBE">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7" name="Google Shape;1367;p34"/>
            <p:cNvSpPr/>
            <p:nvPr/>
          </p:nvSpPr>
          <p:spPr>
            <a:xfrm>
              <a:off x="6579252" y="3675644"/>
              <a:ext cx="706120" cy="706120"/>
            </a:xfrm>
            <a:custGeom>
              <a:rect b="b" l="l" r="r" t="t"/>
              <a:pathLst>
                <a:path extrusionOk="0" h="706120" w="706120">
                  <a:moveTo>
                    <a:pt x="184221" y="662929"/>
                  </a:moveTo>
                  <a:lnTo>
                    <a:pt x="227835" y="682980"/>
                  </a:lnTo>
                  <a:lnTo>
                    <a:pt x="272674" y="696680"/>
                  </a:lnTo>
                  <a:lnTo>
                    <a:pt x="318167" y="704199"/>
                  </a:lnTo>
                  <a:lnTo>
                    <a:pt x="363743" y="705705"/>
                  </a:lnTo>
                  <a:lnTo>
                    <a:pt x="408833" y="701365"/>
                  </a:lnTo>
                  <a:lnTo>
                    <a:pt x="452866" y="691350"/>
                  </a:lnTo>
                  <a:lnTo>
                    <a:pt x="495271" y="675826"/>
                  </a:lnTo>
                  <a:lnTo>
                    <a:pt x="535479" y="654963"/>
                  </a:lnTo>
                  <a:lnTo>
                    <a:pt x="572918" y="628930"/>
                  </a:lnTo>
                  <a:lnTo>
                    <a:pt x="607018" y="597894"/>
                  </a:lnTo>
                  <a:lnTo>
                    <a:pt x="637210" y="562024"/>
                  </a:lnTo>
                  <a:lnTo>
                    <a:pt x="662922" y="521489"/>
                  </a:lnTo>
                  <a:lnTo>
                    <a:pt x="682976" y="477872"/>
                  </a:lnTo>
                  <a:lnTo>
                    <a:pt x="696678" y="433031"/>
                  </a:lnTo>
                  <a:lnTo>
                    <a:pt x="704198" y="387536"/>
                  </a:lnTo>
                  <a:lnTo>
                    <a:pt x="705704" y="341958"/>
                  </a:lnTo>
                  <a:lnTo>
                    <a:pt x="701364" y="296867"/>
                  </a:lnTo>
                  <a:lnTo>
                    <a:pt x="691348" y="252833"/>
                  </a:lnTo>
                  <a:lnTo>
                    <a:pt x="675824" y="210427"/>
                  </a:lnTo>
                  <a:lnTo>
                    <a:pt x="654960" y="170219"/>
                  </a:lnTo>
                  <a:lnTo>
                    <a:pt x="628925" y="132779"/>
                  </a:lnTo>
                  <a:lnTo>
                    <a:pt x="597888" y="98679"/>
                  </a:lnTo>
                  <a:lnTo>
                    <a:pt x="562018" y="68487"/>
                  </a:lnTo>
                  <a:lnTo>
                    <a:pt x="521482" y="42775"/>
                  </a:lnTo>
                  <a:lnTo>
                    <a:pt x="477868" y="22724"/>
                  </a:lnTo>
                  <a:lnTo>
                    <a:pt x="433029" y="9023"/>
                  </a:lnTo>
                  <a:lnTo>
                    <a:pt x="387537" y="1505"/>
                  </a:lnTo>
                  <a:lnTo>
                    <a:pt x="341960" y="0"/>
                  </a:lnTo>
                  <a:lnTo>
                    <a:pt x="296870" y="4339"/>
                  </a:lnTo>
                  <a:lnTo>
                    <a:pt x="252838" y="14356"/>
                  </a:lnTo>
                  <a:lnTo>
                    <a:pt x="210432" y="29880"/>
                  </a:lnTo>
                  <a:lnTo>
                    <a:pt x="170225" y="50744"/>
                  </a:lnTo>
                  <a:lnTo>
                    <a:pt x="132785" y="76779"/>
                  </a:lnTo>
                  <a:lnTo>
                    <a:pt x="98685" y="107817"/>
                  </a:lnTo>
                  <a:lnTo>
                    <a:pt x="68493" y="143689"/>
                  </a:lnTo>
                  <a:lnTo>
                    <a:pt x="42781" y="184228"/>
                  </a:lnTo>
                  <a:lnTo>
                    <a:pt x="22727" y="227842"/>
                  </a:lnTo>
                  <a:lnTo>
                    <a:pt x="9025" y="272680"/>
                  </a:lnTo>
                  <a:lnTo>
                    <a:pt x="1505" y="318173"/>
                  </a:lnTo>
                  <a:lnTo>
                    <a:pt x="0" y="363750"/>
                  </a:lnTo>
                  <a:lnTo>
                    <a:pt x="4339" y="408839"/>
                  </a:lnTo>
                  <a:lnTo>
                    <a:pt x="14355" y="452872"/>
                  </a:lnTo>
                  <a:lnTo>
                    <a:pt x="29880" y="495278"/>
                  </a:lnTo>
                  <a:lnTo>
                    <a:pt x="50744" y="535485"/>
                  </a:lnTo>
                  <a:lnTo>
                    <a:pt x="76778" y="572924"/>
                  </a:lnTo>
                  <a:lnTo>
                    <a:pt x="107815" y="607025"/>
                  </a:lnTo>
                  <a:lnTo>
                    <a:pt x="143686" y="637217"/>
                  </a:lnTo>
                  <a:lnTo>
                    <a:pt x="184221" y="662929"/>
                  </a:lnTo>
                  <a:close/>
                </a:path>
              </a:pathLst>
            </a:custGeom>
            <a:noFill/>
            <a:ln cap="flat" cmpd="sng" w="25375">
              <a:solidFill>
                <a:srgbClr val="179EBE"/>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8" name="Google Shape;1368;p34"/>
            <p:cNvSpPr/>
            <p:nvPr/>
          </p:nvSpPr>
          <p:spPr>
            <a:xfrm>
              <a:off x="6463657" y="3567988"/>
              <a:ext cx="382905" cy="633730"/>
            </a:xfrm>
            <a:custGeom>
              <a:rect b="b" l="l" r="r" t="t"/>
              <a:pathLst>
                <a:path extrusionOk="0" h="633729" w="382904">
                  <a:moveTo>
                    <a:pt x="32989" y="633171"/>
                  </a:moveTo>
                  <a:lnTo>
                    <a:pt x="17583" y="587756"/>
                  </a:lnTo>
                  <a:lnTo>
                    <a:pt x="7037" y="541902"/>
                  </a:lnTo>
                  <a:lnTo>
                    <a:pt x="1220" y="495915"/>
                  </a:lnTo>
                  <a:lnTo>
                    <a:pt x="0" y="450101"/>
                  </a:lnTo>
                  <a:lnTo>
                    <a:pt x="3243" y="404765"/>
                  </a:lnTo>
                  <a:lnTo>
                    <a:pt x="10819" y="360213"/>
                  </a:lnTo>
                  <a:lnTo>
                    <a:pt x="22595" y="316750"/>
                  </a:lnTo>
                  <a:lnTo>
                    <a:pt x="38439" y="274683"/>
                  </a:lnTo>
                  <a:lnTo>
                    <a:pt x="58219" y="234317"/>
                  </a:lnTo>
                  <a:lnTo>
                    <a:pt x="81802" y="195957"/>
                  </a:lnTo>
                  <a:lnTo>
                    <a:pt x="109057" y="159910"/>
                  </a:lnTo>
                  <a:lnTo>
                    <a:pt x="139851" y="126481"/>
                  </a:lnTo>
                  <a:lnTo>
                    <a:pt x="174052" y="95975"/>
                  </a:lnTo>
                  <a:lnTo>
                    <a:pt x="211528" y="68699"/>
                  </a:lnTo>
                  <a:lnTo>
                    <a:pt x="252148" y="44957"/>
                  </a:lnTo>
                  <a:lnTo>
                    <a:pt x="295778" y="25057"/>
                  </a:lnTo>
                  <a:lnTo>
                    <a:pt x="338607" y="10423"/>
                  </a:lnTo>
                  <a:lnTo>
                    <a:pt x="360495" y="4679"/>
                  </a:lnTo>
                  <a:lnTo>
                    <a:pt x="382646" y="0"/>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69" name="Google Shape;1369;p34"/>
            <p:cNvSpPr txBox="1"/>
            <p:nvPr/>
          </p:nvSpPr>
          <p:spPr>
            <a:xfrm>
              <a:off x="6808607" y="3530287"/>
              <a:ext cx="75391" cy="75389"/>
            </a:xfrm>
            <a:prstGeom prst="rect">
              <a:avLst/>
            </a:prstGeom>
            <a:blipFill rotWithShape="1">
              <a:blip r:embed="rId2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0" name="Google Shape;1370;p34"/>
            <p:cNvSpPr txBox="1"/>
            <p:nvPr/>
          </p:nvSpPr>
          <p:spPr>
            <a:xfrm>
              <a:off x="6458951" y="4163464"/>
              <a:ext cx="75384" cy="75384"/>
            </a:xfrm>
            <a:prstGeom prst="rect">
              <a:avLst/>
            </a:prstGeom>
            <a:blipFill rotWithShape="1">
              <a:blip r:embed="rId2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1" name="Google Shape;1371;p34"/>
            <p:cNvSpPr txBox="1"/>
            <p:nvPr/>
          </p:nvSpPr>
          <p:spPr>
            <a:xfrm>
              <a:off x="4721351" y="4011168"/>
              <a:ext cx="906779" cy="1280160"/>
            </a:xfrm>
            <a:prstGeom prst="rect">
              <a:avLst/>
            </a:prstGeom>
            <a:blipFill rotWithShape="1">
              <a:blip r:embed="rId3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2" name="Google Shape;1372;p34"/>
            <p:cNvSpPr/>
            <p:nvPr/>
          </p:nvSpPr>
          <p:spPr>
            <a:xfrm>
              <a:off x="5134355" y="4102607"/>
              <a:ext cx="0" cy="300355"/>
            </a:xfrm>
            <a:custGeom>
              <a:rect b="b" l="l" r="r" t="t"/>
              <a:pathLst>
                <a:path extrusionOk="0" h="300354" w="120000">
                  <a:moveTo>
                    <a:pt x="0" y="299808"/>
                  </a:moveTo>
                  <a:lnTo>
                    <a:pt x="0" y="0"/>
                  </a:lnTo>
                </a:path>
              </a:pathLst>
            </a:custGeom>
            <a:noFill/>
            <a:ln cap="flat" cmpd="sng" w="127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3" name="Google Shape;1373;p34"/>
            <p:cNvSpPr txBox="1"/>
            <p:nvPr/>
          </p:nvSpPr>
          <p:spPr>
            <a:xfrm>
              <a:off x="5096255" y="4064507"/>
              <a:ext cx="76200" cy="76200"/>
            </a:xfrm>
            <a:prstGeom prst="rect">
              <a:avLst/>
            </a:prstGeom>
            <a:blipFill rotWithShape="1">
              <a:blip r:embed="rId3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4" name="Google Shape;1374;p34"/>
            <p:cNvSpPr txBox="1"/>
            <p:nvPr/>
          </p:nvSpPr>
          <p:spPr>
            <a:xfrm>
              <a:off x="5096255" y="4364317"/>
              <a:ext cx="76200" cy="76200"/>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5" name="Google Shape;1375;p34"/>
            <p:cNvSpPr/>
            <p:nvPr/>
          </p:nvSpPr>
          <p:spPr>
            <a:xfrm>
              <a:off x="4783073" y="4519421"/>
              <a:ext cx="706120" cy="706120"/>
            </a:xfrm>
            <a:custGeom>
              <a:rect b="b" l="l" r="r" t="t"/>
              <a:pathLst>
                <a:path extrusionOk="0" h="706120" w="706120">
                  <a:moveTo>
                    <a:pt x="352806" y="0"/>
                  </a:moveTo>
                  <a:lnTo>
                    <a:pt x="304933" y="3220"/>
                  </a:lnTo>
                  <a:lnTo>
                    <a:pt x="259018" y="12602"/>
                  </a:lnTo>
                  <a:lnTo>
                    <a:pt x="215480" y="27726"/>
                  </a:lnTo>
                  <a:lnTo>
                    <a:pt x="174740" y="48169"/>
                  </a:lnTo>
                  <a:lnTo>
                    <a:pt x="137219" y="73513"/>
                  </a:lnTo>
                  <a:lnTo>
                    <a:pt x="103336" y="103336"/>
                  </a:lnTo>
                  <a:lnTo>
                    <a:pt x="73513" y="137219"/>
                  </a:lnTo>
                  <a:lnTo>
                    <a:pt x="48169" y="174740"/>
                  </a:lnTo>
                  <a:lnTo>
                    <a:pt x="27726" y="215480"/>
                  </a:lnTo>
                  <a:lnTo>
                    <a:pt x="12602" y="259018"/>
                  </a:lnTo>
                  <a:lnTo>
                    <a:pt x="3220" y="304933"/>
                  </a:lnTo>
                  <a:lnTo>
                    <a:pt x="0" y="352805"/>
                  </a:lnTo>
                  <a:lnTo>
                    <a:pt x="3220" y="400678"/>
                  </a:lnTo>
                  <a:lnTo>
                    <a:pt x="12602" y="446593"/>
                  </a:lnTo>
                  <a:lnTo>
                    <a:pt x="27726" y="490131"/>
                  </a:lnTo>
                  <a:lnTo>
                    <a:pt x="48169" y="530871"/>
                  </a:lnTo>
                  <a:lnTo>
                    <a:pt x="73513" y="568392"/>
                  </a:lnTo>
                  <a:lnTo>
                    <a:pt x="103336" y="602275"/>
                  </a:lnTo>
                  <a:lnTo>
                    <a:pt x="137219" y="632098"/>
                  </a:lnTo>
                  <a:lnTo>
                    <a:pt x="174740" y="657442"/>
                  </a:lnTo>
                  <a:lnTo>
                    <a:pt x="215480" y="677885"/>
                  </a:lnTo>
                  <a:lnTo>
                    <a:pt x="259018" y="693009"/>
                  </a:lnTo>
                  <a:lnTo>
                    <a:pt x="304933" y="702391"/>
                  </a:lnTo>
                  <a:lnTo>
                    <a:pt x="352806" y="705611"/>
                  </a:lnTo>
                  <a:lnTo>
                    <a:pt x="400678" y="702391"/>
                  </a:lnTo>
                  <a:lnTo>
                    <a:pt x="446593" y="693009"/>
                  </a:lnTo>
                  <a:lnTo>
                    <a:pt x="490131" y="677885"/>
                  </a:lnTo>
                  <a:lnTo>
                    <a:pt x="530871" y="657442"/>
                  </a:lnTo>
                  <a:lnTo>
                    <a:pt x="568392" y="632098"/>
                  </a:lnTo>
                  <a:lnTo>
                    <a:pt x="602275" y="602275"/>
                  </a:lnTo>
                  <a:lnTo>
                    <a:pt x="632098" y="568392"/>
                  </a:lnTo>
                  <a:lnTo>
                    <a:pt x="657442" y="530871"/>
                  </a:lnTo>
                  <a:lnTo>
                    <a:pt x="677885" y="490131"/>
                  </a:lnTo>
                  <a:lnTo>
                    <a:pt x="693009" y="446593"/>
                  </a:lnTo>
                  <a:lnTo>
                    <a:pt x="702391" y="400678"/>
                  </a:lnTo>
                  <a:lnTo>
                    <a:pt x="705612" y="352805"/>
                  </a:lnTo>
                  <a:lnTo>
                    <a:pt x="702391" y="304933"/>
                  </a:lnTo>
                  <a:lnTo>
                    <a:pt x="693009" y="259018"/>
                  </a:lnTo>
                  <a:lnTo>
                    <a:pt x="677885" y="215480"/>
                  </a:lnTo>
                  <a:lnTo>
                    <a:pt x="657442" y="174740"/>
                  </a:lnTo>
                  <a:lnTo>
                    <a:pt x="632098" y="137219"/>
                  </a:lnTo>
                  <a:lnTo>
                    <a:pt x="602275" y="103336"/>
                  </a:lnTo>
                  <a:lnTo>
                    <a:pt x="568392" y="73513"/>
                  </a:lnTo>
                  <a:lnTo>
                    <a:pt x="530871" y="48169"/>
                  </a:lnTo>
                  <a:lnTo>
                    <a:pt x="490131" y="27726"/>
                  </a:lnTo>
                  <a:lnTo>
                    <a:pt x="446593" y="12602"/>
                  </a:lnTo>
                  <a:lnTo>
                    <a:pt x="400678" y="3220"/>
                  </a:lnTo>
                  <a:lnTo>
                    <a:pt x="352806" y="0"/>
                  </a:lnTo>
                  <a:close/>
                </a:path>
              </a:pathLst>
            </a:custGeom>
            <a:solidFill>
              <a:srgbClr val="13559C">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6" name="Google Shape;1376;p34"/>
            <p:cNvSpPr/>
            <p:nvPr/>
          </p:nvSpPr>
          <p:spPr>
            <a:xfrm>
              <a:off x="4783073" y="4519421"/>
              <a:ext cx="706120" cy="706120"/>
            </a:xfrm>
            <a:custGeom>
              <a:rect b="b" l="l" r="r" t="t"/>
              <a:pathLst>
                <a:path extrusionOk="0" h="706120" w="706120">
                  <a:moveTo>
                    <a:pt x="0" y="352805"/>
                  </a:moveTo>
                  <a:lnTo>
                    <a:pt x="3220" y="400678"/>
                  </a:lnTo>
                  <a:lnTo>
                    <a:pt x="12602" y="446593"/>
                  </a:lnTo>
                  <a:lnTo>
                    <a:pt x="27726" y="490131"/>
                  </a:lnTo>
                  <a:lnTo>
                    <a:pt x="48169" y="530871"/>
                  </a:lnTo>
                  <a:lnTo>
                    <a:pt x="73513" y="568392"/>
                  </a:lnTo>
                  <a:lnTo>
                    <a:pt x="103336" y="602275"/>
                  </a:lnTo>
                  <a:lnTo>
                    <a:pt x="137219" y="632098"/>
                  </a:lnTo>
                  <a:lnTo>
                    <a:pt x="174740" y="657442"/>
                  </a:lnTo>
                  <a:lnTo>
                    <a:pt x="215480" y="677885"/>
                  </a:lnTo>
                  <a:lnTo>
                    <a:pt x="259018" y="693009"/>
                  </a:lnTo>
                  <a:lnTo>
                    <a:pt x="304933" y="702391"/>
                  </a:lnTo>
                  <a:lnTo>
                    <a:pt x="352806" y="705611"/>
                  </a:lnTo>
                  <a:lnTo>
                    <a:pt x="400678" y="702391"/>
                  </a:lnTo>
                  <a:lnTo>
                    <a:pt x="446593" y="693009"/>
                  </a:lnTo>
                  <a:lnTo>
                    <a:pt x="490131" y="677885"/>
                  </a:lnTo>
                  <a:lnTo>
                    <a:pt x="530871" y="657442"/>
                  </a:lnTo>
                  <a:lnTo>
                    <a:pt x="568392" y="632098"/>
                  </a:lnTo>
                  <a:lnTo>
                    <a:pt x="602275" y="602275"/>
                  </a:lnTo>
                  <a:lnTo>
                    <a:pt x="632098" y="568392"/>
                  </a:lnTo>
                  <a:lnTo>
                    <a:pt x="657442" y="530871"/>
                  </a:lnTo>
                  <a:lnTo>
                    <a:pt x="677885" y="490131"/>
                  </a:lnTo>
                  <a:lnTo>
                    <a:pt x="693009" y="446593"/>
                  </a:lnTo>
                  <a:lnTo>
                    <a:pt x="702391" y="400678"/>
                  </a:lnTo>
                  <a:lnTo>
                    <a:pt x="705612" y="352805"/>
                  </a:lnTo>
                  <a:lnTo>
                    <a:pt x="702391" y="304933"/>
                  </a:lnTo>
                  <a:lnTo>
                    <a:pt x="693009" y="259018"/>
                  </a:lnTo>
                  <a:lnTo>
                    <a:pt x="677885" y="215480"/>
                  </a:lnTo>
                  <a:lnTo>
                    <a:pt x="657442" y="174740"/>
                  </a:lnTo>
                  <a:lnTo>
                    <a:pt x="632098" y="137219"/>
                  </a:lnTo>
                  <a:lnTo>
                    <a:pt x="602275" y="103336"/>
                  </a:lnTo>
                  <a:lnTo>
                    <a:pt x="568392" y="73513"/>
                  </a:lnTo>
                  <a:lnTo>
                    <a:pt x="530871" y="48169"/>
                  </a:lnTo>
                  <a:lnTo>
                    <a:pt x="490131" y="27726"/>
                  </a:lnTo>
                  <a:lnTo>
                    <a:pt x="446593" y="12602"/>
                  </a:lnTo>
                  <a:lnTo>
                    <a:pt x="400678" y="3220"/>
                  </a:lnTo>
                  <a:lnTo>
                    <a:pt x="352806" y="0"/>
                  </a:lnTo>
                  <a:lnTo>
                    <a:pt x="304933" y="3220"/>
                  </a:lnTo>
                  <a:lnTo>
                    <a:pt x="259018" y="12602"/>
                  </a:lnTo>
                  <a:lnTo>
                    <a:pt x="215480" y="27726"/>
                  </a:lnTo>
                  <a:lnTo>
                    <a:pt x="174740" y="48169"/>
                  </a:lnTo>
                  <a:lnTo>
                    <a:pt x="137219" y="73513"/>
                  </a:lnTo>
                  <a:lnTo>
                    <a:pt x="103336" y="103336"/>
                  </a:lnTo>
                  <a:lnTo>
                    <a:pt x="73513" y="137219"/>
                  </a:lnTo>
                  <a:lnTo>
                    <a:pt x="48169" y="174740"/>
                  </a:lnTo>
                  <a:lnTo>
                    <a:pt x="27726" y="215480"/>
                  </a:lnTo>
                  <a:lnTo>
                    <a:pt x="12602" y="259018"/>
                  </a:lnTo>
                  <a:lnTo>
                    <a:pt x="3220" y="304933"/>
                  </a:lnTo>
                  <a:lnTo>
                    <a:pt x="0" y="352805"/>
                  </a:lnTo>
                  <a:close/>
                </a:path>
              </a:pathLst>
            </a:custGeom>
            <a:noFill/>
            <a:ln cap="flat" cmpd="sng" w="25900">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7" name="Google Shape;1377;p34"/>
            <p:cNvSpPr/>
            <p:nvPr/>
          </p:nvSpPr>
          <p:spPr>
            <a:xfrm>
              <a:off x="4775288" y="4402837"/>
              <a:ext cx="723900" cy="173355"/>
            </a:xfrm>
            <a:custGeom>
              <a:rect b="b" l="l" r="r" t="t"/>
              <a:pathLst>
                <a:path extrusionOk="0" h="173354" w="723900">
                  <a:moveTo>
                    <a:pt x="0" y="168387"/>
                  </a:moveTo>
                  <a:lnTo>
                    <a:pt x="32537" y="133157"/>
                  </a:lnTo>
                  <a:lnTo>
                    <a:pt x="67781" y="101987"/>
                  </a:lnTo>
                  <a:lnTo>
                    <a:pt x="105402" y="74907"/>
                  </a:lnTo>
                  <a:lnTo>
                    <a:pt x="145066" y="51947"/>
                  </a:lnTo>
                  <a:lnTo>
                    <a:pt x="186444" y="33137"/>
                  </a:lnTo>
                  <a:lnTo>
                    <a:pt x="229202" y="18508"/>
                  </a:lnTo>
                  <a:lnTo>
                    <a:pt x="273009" y="8088"/>
                  </a:lnTo>
                  <a:lnTo>
                    <a:pt x="317534" y="1909"/>
                  </a:lnTo>
                  <a:lnTo>
                    <a:pt x="362446" y="0"/>
                  </a:lnTo>
                  <a:lnTo>
                    <a:pt x="407411" y="2390"/>
                  </a:lnTo>
                  <a:lnTo>
                    <a:pt x="452100" y="9112"/>
                  </a:lnTo>
                  <a:lnTo>
                    <a:pt x="496179" y="20193"/>
                  </a:lnTo>
                  <a:lnTo>
                    <a:pt x="539319" y="35665"/>
                  </a:lnTo>
                  <a:lnTo>
                    <a:pt x="581186" y="55557"/>
                  </a:lnTo>
                  <a:lnTo>
                    <a:pt x="621449" y="79899"/>
                  </a:lnTo>
                  <a:lnTo>
                    <a:pt x="659777" y="108722"/>
                  </a:lnTo>
                  <a:lnTo>
                    <a:pt x="693091" y="139353"/>
                  </a:lnTo>
                  <a:lnTo>
                    <a:pt x="708592" y="155837"/>
                  </a:lnTo>
                  <a:lnTo>
                    <a:pt x="723290" y="173060"/>
                  </a:lnTo>
                </a:path>
              </a:pathLst>
            </a:custGeom>
            <a:noFill/>
            <a:ln cap="flat" cmpd="sng" w="127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8" name="Google Shape;1378;p34"/>
            <p:cNvSpPr txBox="1"/>
            <p:nvPr/>
          </p:nvSpPr>
          <p:spPr>
            <a:xfrm>
              <a:off x="4737198" y="4533147"/>
              <a:ext cx="76155" cy="76155"/>
            </a:xfrm>
            <a:prstGeom prst="rect">
              <a:avLst/>
            </a:prstGeom>
            <a:blipFill rotWithShape="1">
              <a:blip r:embed="rId3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79" name="Google Shape;1379;p34"/>
            <p:cNvSpPr txBox="1"/>
            <p:nvPr/>
          </p:nvSpPr>
          <p:spPr>
            <a:xfrm>
              <a:off x="5460499" y="4537819"/>
              <a:ext cx="76150" cy="76150"/>
            </a:xfrm>
            <a:prstGeom prst="rect">
              <a:avLst/>
            </a:prstGeom>
            <a:blipFill rotWithShape="1">
              <a:blip r:embed="rId3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0" name="Google Shape;1380;p34"/>
            <p:cNvSpPr txBox="1"/>
            <p:nvPr/>
          </p:nvSpPr>
          <p:spPr>
            <a:xfrm>
              <a:off x="3054095" y="1642872"/>
              <a:ext cx="1211580" cy="964691"/>
            </a:xfrm>
            <a:prstGeom prst="rect">
              <a:avLst/>
            </a:prstGeom>
            <a:blipFill rotWithShape="1">
              <a:blip r:embed="rId3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1" name="Google Shape;1381;p34"/>
            <p:cNvSpPr/>
            <p:nvPr/>
          </p:nvSpPr>
          <p:spPr>
            <a:xfrm>
              <a:off x="3082377" y="1709190"/>
              <a:ext cx="705485" cy="705485"/>
            </a:xfrm>
            <a:custGeom>
              <a:rect b="b" l="l" r="r" t="t"/>
              <a:pathLst>
                <a:path extrusionOk="0" h="705485" w="705485">
                  <a:moveTo>
                    <a:pt x="368446" y="0"/>
                  </a:moveTo>
                  <a:lnTo>
                    <a:pt x="322853" y="947"/>
                  </a:lnTo>
                  <a:lnTo>
                    <a:pt x="278061" y="7705"/>
                  </a:lnTo>
                  <a:lnTo>
                    <a:pt x="234630" y="20074"/>
                  </a:lnTo>
                  <a:lnTo>
                    <a:pt x="193120" y="37857"/>
                  </a:lnTo>
                  <a:lnTo>
                    <a:pt x="154092" y="60852"/>
                  </a:lnTo>
                  <a:lnTo>
                    <a:pt x="118107" y="88863"/>
                  </a:lnTo>
                  <a:lnTo>
                    <a:pt x="85724" y="121688"/>
                  </a:lnTo>
                  <a:lnTo>
                    <a:pt x="57506" y="159131"/>
                  </a:lnTo>
                  <a:lnTo>
                    <a:pt x="34011" y="200991"/>
                  </a:lnTo>
                  <a:lnTo>
                    <a:pt x="16333" y="245620"/>
                  </a:lnTo>
                  <a:lnTo>
                    <a:pt x="5062" y="291131"/>
                  </a:lnTo>
                  <a:lnTo>
                    <a:pt x="0" y="336962"/>
                  </a:lnTo>
                  <a:lnTo>
                    <a:pt x="947" y="382554"/>
                  </a:lnTo>
                  <a:lnTo>
                    <a:pt x="7705" y="427345"/>
                  </a:lnTo>
                  <a:lnTo>
                    <a:pt x="20074" y="470775"/>
                  </a:lnTo>
                  <a:lnTo>
                    <a:pt x="37857" y="512284"/>
                  </a:lnTo>
                  <a:lnTo>
                    <a:pt x="60852" y="551312"/>
                  </a:lnTo>
                  <a:lnTo>
                    <a:pt x="88863" y="587298"/>
                  </a:lnTo>
                  <a:lnTo>
                    <a:pt x="121688" y="619681"/>
                  </a:lnTo>
                  <a:lnTo>
                    <a:pt x="159131" y="647902"/>
                  </a:lnTo>
                  <a:lnTo>
                    <a:pt x="200991" y="671399"/>
                  </a:lnTo>
                  <a:lnTo>
                    <a:pt x="245620" y="689077"/>
                  </a:lnTo>
                  <a:lnTo>
                    <a:pt x="291131" y="700348"/>
                  </a:lnTo>
                  <a:lnTo>
                    <a:pt x="336962" y="705410"/>
                  </a:lnTo>
                  <a:lnTo>
                    <a:pt x="382554" y="704463"/>
                  </a:lnTo>
                  <a:lnTo>
                    <a:pt x="427345" y="697705"/>
                  </a:lnTo>
                  <a:lnTo>
                    <a:pt x="470775" y="685335"/>
                  </a:lnTo>
                  <a:lnTo>
                    <a:pt x="512284" y="667553"/>
                  </a:lnTo>
                  <a:lnTo>
                    <a:pt x="551312" y="644557"/>
                  </a:lnTo>
                  <a:lnTo>
                    <a:pt x="587298" y="616547"/>
                  </a:lnTo>
                  <a:lnTo>
                    <a:pt x="619681" y="583721"/>
                  </a:lnTo>
                  <a:lnTo>
                    <a:pt x="647902" y="546279"/>
                  </a:lnTo>
                  <a:lnTo>
                    <a:pt x="671399" y="504419"/>
                  </a:lnTo>
                  <a:lnTo>
                    <a:pt x="689077" y="459789"/>
                  </a:lnTo>
                  <a:lnTo>
                    <a:pt x="700348" y="414278"/>
                  </a:lnTo>
                  <a:lnTo>
                    <a:pt x="705410" y="368446"/>
                  </a:lnTo>
                  <a:lnTo>
                    <a:pt x="704463" y="322853"/>
                  </a:lnTo>
                  <a:lnTo>
                    <a:pt x="697705" y="278061"/>
                  </a:lnTo>
                  <a:lnTo>
                    <a:pt x="685335" y="234630"/>
                  </a:lnTo>
                  <a:lnTo>
                    <a:pt x="667553" y="193120"/>
                  </a:lnTo>
                  <a:lnTo>
                    <a:pt x="644557" y="154092"/>
                  </a:lnTo>
                  <a:lnTo>
                    <a:pt x="616547" y="118107"/>
                  </a:lnTo>
                  <a:lnTo>
                    <a:pt x="583721" y="85724"/>
                  </a:lnTo>
                  <a:lnTo>
                    <a:pt x="546279" y="57506"/>
                  </a:lnTo>
                  <a:lnTo>
                    <a:pt x="504419" y="34011"/>
                  </a:lnTo>
                  <a:lnTo>
                    <a:pt x="459789" y="16333"/>
                  </a:lnTo>
                  <a:lnTo>
                    <a:pt x="414278" y="5062"/>
                  </a:lnTo>
                  <a:lnTo>
                    <a:pt x="368446" y="0"/>
                  </a:lnTo>
                  <a:close/>
                </a:path>
              </a:pathLst>
            </a:custGeom>
            <a:solidFill>
              <a:srgbClr val="179EBE">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2" name="Google Shape;1382;p34"/>
            <p:cNvSpPr/>
            <p:nvPr/>
          </p:nvSpPr>
          <p:spPr>
            <a:xfrm>
              <a:off x="3082377" y="1709190"/>
              <a:ext cx="705485" cy="705485"/>
            </a:xfrm>
            <a:custGeom>
              <a:rect b="b" l="l" r="r" t="t"/>
              <a:pathLst>
                <a:path extrusionOk="0" h="705485" w="705485">
                  <a:moveTo>
                    <a:pt x="200991" y="671399"/>
                  </a:moveTo>
                  <a:lnTo>
                    <a:pt x="159131" y="647902"/>
                  </a:lnTo>
                  <a:lnTo>
                    <a:pt x="121688" y="619681"/>
                  </a:lnTo>
                  <a:lnTo>
                    <a:pt x="88863" y="587298"/>
                  </a:lnTo>
                  <a:lnTo>
                    <a:pt x="60852" y="551312"/>
                  </a:lnTo>
                  <a:lnTo>
                    <a:pt x="37857" y="512284"/>
                  </a:lnTo>
                  <a:lnTo>
                    <a:pt x="20074" y="470775"/>
                  </a:lnTo>
                  <a:lnTo>
                    <a:pt x="7705" y="427345"/>
                  </a:lnTo>
                  <a:lnTo>
                    <a:pt x="947" y="382554"/>
                  </a:lnTo>
                  <a:lnTo>
                    <a:pt x="0" y="336962"/>
                  </a:lnTo>
                  <a:lnTo>
                    <a:pt x="5062" y="291131"/>
                  </a:lnTo>
                  <a:lnTo>
                    <a:pt x="16333" y="245620"/>
                  </a:lnTo>
                  <a:lnTo>
                    <a:pt x="34011" y="200991"/>
                  </a:lnTo>
                  <a:lnTo>
                    <a:pt x="57506" y="159131"/>
                  </a:lnTo>
                  <a:lnTo>
                    <a:pt x="85724" y="121688"/>
                  </a:lnTo>
                  <a:lnTo>
                    <a:pt x="118107" y="88863"/>
                  </a:lnTo>
                  <a:lnTo>
                    <a:pt x="154092" y="60852"/>
                  </a:lnTo>
                  <a:lnTo>
                    <a:pt x="193120" y="37857"/>
                  </a:lnTo>
                  <a:lnTo>
                    <a:pt x="234630" y="20074"/>
                  </a:lnTo>
                  <a:lnTo>
                    <a:pt x="278061" y="7705"/>
                  </a:lnTo>
                  <a:lnTo>
                    <a:pt x="322853" y="947"/>
                  </a:lnTo>
                  <a:lnTo>
                    <a:pt x="368446" y="0"/>
                  </a:lnTo>
                  <a:lnTo>
                    <a:pt x="414278" y="5062"/>
                  </a:lnTo>
                  <a:lnTo>
                    <a:pt x="459789" y="16333"/>
                  </a:lnTo>
                  <a:lnTo>
                    <a:pt x="504419" y="34011"/>
                  </a:lnTo>
                  <a:lnTo>
                    <a:pt x="546279" y="57506"/>
                  </a:lnTo>
                  <a:lnTo>
                    <a:pt x="583721" y="85724"/>
                  </a:lnTo>
                  <a:lnTo>
                    <a:pt x="616547" y="118107"/>
                  </a:lnTo>
                  <a:lnTo>
                    <a:pt x="644557" y="154092"/>
                  </a:lnTo>
                  <a:lnTo>
                    <a:pt x="667553" y="193120"/>
                  </a:lnTo>
                  <a:lnTo>
                    <a:pt x="685335" y="234630"/>
                  </a:lnTo>
                  <a:lnTo>
                    <a:pt x="697705" y="278061"/>
                  </a:lnTo>
                  <a:lnTo>
                    <a:pt x="704463" y="322853"/>
                  </a:lnTo>
                  <a:lnTo>
                    <a:pt x="705410" y="368446"/>
                  </a:lnTo>
                  <a:lnTo>
                    <a:pt x="700348" y="414278"/>
                  </a:lnTo>
                  <a:lnTo>
                    <a:pt x="689077" y="459789"/>
                  </a:lnTo>
                  <a:lnTo>
                    <a:pt x="671399" y="504419"/>
                  </a:lnTo>
                  <a:lnTo>
                    <a:pt x="647902" y="546279"/>
                  </a:lnTo>
                  <a:lnTo>
                    <a:pt x="619681" y="583721"/>
                  </a:lnTo>
                  <a:lnTo>
                    <a:pt x="587298" y="616547"/>
                  </a:lnTo>
                  <a:lnTo>
                    <a:pt x="551312" y="644557"/>
                  </a:lnTo>
                  <a:lnTo>
                    <a:pt x="512284" y="667553"/>
                  </a:lnTo>
                  <a:lnTo>
                    <a:pt x="470775" y="685335"/>
                  </a:lnTo>
                  <a:lnTo>
                    <a:pt x="427345" y="697705"/>
                  </a:lnTo>
                  <a:lnTo>
                    <a:pt x="382554" y="704463"/>
                  </a:lnTo>
                  <a:lnTo>
                    <a:pt x="336962" y="705410"/>
                  </a:lnTo>
                  <a:lnTo>
                    <a:pt x="291131" y="700348"/>
                  </a:lnTo>
                  <a:lnTo>
                    <a:pt x="245620" y="689077"/>
                  </a:lnTo>
                  <a:lnTo>
                    <a:pt x="200991" y="671399"/>
                  </a:lnTo>
                  <a:close/>
                </a:path>
              </a:pathLst>
            </a:custGeom>
            <a:noFill/>
            <a:ln cap="flat" cmpd="sng" w="25400">
              <a:solidFill>
                <a:srgbClr val="179EBE"/>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3" name="Google Shape;1383;p34"/>
            <p:cNvSpPr/>
            <p:nvPr/>
          </p:nvSpPr>
          <p:spPr>
            <a:xfrm>
              <a:off x="3848099" y="2263140"/>
              <a:ext cx="288290" cy="150495"/>
            </a:xfrm>
            <a:custGeom>
              <a:rect b="b" l="l" r="r" t="t"/>
              <a:pathLst>
                <a:path extrusionOk="0" h="150494" w="288289">
                  <a:moveTo>
                    <a:pt x="0" y="0"/>
                  </a:moveTo>
                  <a:lnTo>
                    <a:pt x="288036" y="149974"/>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4" name="Google Shape;1384;p34"/>
            <p:cNvSpPr txBox="1"/>
            <p:nvPr/>
          </p:nvSpPr>
          <p:spPr>
            <a:xfrm>
              <a:off x="4098035" y="2375026"/>
              <a:ext cx="76200" cy="76200"/>
            </a:xfrm>
            <a:prstGeom prst="rect">
              <a:avLst/>
            </a:prstGeom>
            <a:blipFill rotWithShape="1">
              <a:blip r:embed="rId2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5" name="Google Shape;1385;p34"/>
            <p:cNvSpPr txBox="1"/>
            <p:nvPr/>
          </p:nvSpPr>
          <p:spPr>
            <a:xfrm>
              <a:off x="3809999" y="2225040"/>
              <a:ext cx="76200" cy="76200"/>
            </a:xfrm>
            <a:prstGeom prst="rect">
              <a:avLst/>
            </a:prstGeom>
            <a:blipFill rotWithShape="1">
              <a:blip r:embed="rId2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6" name="Google Shape;1386;p34"/>
            <p:cNvSpPr/>
            <p:nvPr/>
          </p:nvSpPr>
          <p:spPr>
            <a:xfrm>
              <a:off x="3551389" y="1860588"/>
              <a:ext cx="351790" cy="655320"/>
            </a:xfrm>
            <a:custGeom>
              <a:rect b="b" l="l" r="r" t="t"/>
              <a:pathLst>
                <a:path extrusionOk="0" h="655319" w="351789">
                  <a:moveTo>
                    <a:pt x="0" y="655078"/>
                  </a:moveTo>
                  <a:lnTo>
                    <a:pt x="45794" y="640843"/>
                  </a:lnTo>
                  <a:lnTo>
                    <a:pt x="89087" y="622419"/>
                  </a:lnTo>
                  <a:lnTo>
                    <a:pt x="129708" y="600091"/>
                  </a:lnTo>
                  <a:lnTo>
                    <a:pt x="167487" y="574146"/>
                  </a:lnTo>
                  <a:lnTo>
                    <a:pt x="202256" y="544871"/>
                  </a:lnTo>
                  <a:lnTo>
                    <a:pt x="233844" y="512552"/>
                  </a:lnTo>
                  <a:lnTo>
                    <a:pt x="262081" y="477476"/>
                  </a:lnTo>
                  <a:lnTo>
                    <a:pt x="286799" y="439929"/>
                  </a:lnTo>
                  <a:lnTo>
                    <a:pt x="307827" y="400198"/>
                  </a:lnTo>
                  <a:lnTo>
                    <a:pt x="324996" y="358570"/>
                  </a:lnTo>
                  <a:lnTo>
                    <a:pt x="338135" y="315331"/>
                  </a:lnTo>
                  <a:lnTo>
                    <a:pt x="347077" y="270768"/>
                  </a:lnTo>
                  <a:lnTo>
                    <a:pt x="351650" y="225166"/>
                  </a:lnTo>
                  <a:lnTo>
                    <a:pt x="351685" y="178814"/>
                  </a:lnTo>
                  <a:lnTo>
                    <a:pt x="347013" y="131996"/>
                  </a:lnTo>
                  <a:lnTo>
                    <a:pt x="337464" y="85001"/>
                  </a:lnTo>
                  <a:lnTo>
                    <a:pt x="331318" y="63211"/>
                  </a:lnTo>
                  <a:lnTo>
                    <a:pt x="324129" y="41757"/>
                  </a:lnTo>
                  <a:lnTo>
                    <a:pt x="315911" y="20675"/>
                  </a:lnTo>
                  <a:lnTo>
                    <a:pt x="306679" y="0"/>
                  </a:lnTo>
                </a:path>
              </a:pathLst>
            </a:custGeom>
            <a:noFill/>
            <a:ln cap="flat" cmpd="sng" w="12700">
              <a:solidFill>
                <a:srgbClr val="179EBE"/>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7" name="Google Shape;1387;p34"/>
            <p:cNvSpPr txBox="1"/>
            <p:nvPr/>
          </p:nvSpPr>
          <p:spPr>
            <a:xfrm>
              <a:off x="3819961" y="1822493"/>
              <a:ext cx="76202" cy="76197"/>
            </a:xfrm>
            <a:prstGeom prst="rect">
              <a:avLst/>
            </a:prstGeom>
            <a:blipFill rotWithShape="1">
              <a:blip r:embed="rId3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8" name="Google Shape;1388;p34"/>
            <p:cNvSpPr txBox="1"/>
            <p:nvPr/>
          </p:nvSpPr>
          <p:spPr>
            <a:xfrm>
              <a:off x="3513294" y="2477564"/>
              <a:ext cx="76202" cy="76199"/>
            </a:xfrm>
            <a:prstGeom prst="rect">
              <a:avLst/>
            </a:prstGeom>
            <a:blipFill rotWithShape="1">
              <a:blip r:embed="rId3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89" name="Google Shape;1389;p34"/>
            <p:cNvSpPr txBox="1"/>
            <p:nvPr/>
          </p:nvSpPr>
          <p:spPr>
            <a:xfrm>
              <a:off x="2935223" y="3412236"/>
              <a:ext cx="1488948" cy="1062227"/>
            </a:xfrm>
            <a:prstGeom prst="rect">
              <a:avLst/>
            </a:prstGeom>
            <a:blipFill rotWithShape="1">
              <a:blip r:embed="rId3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0" name="Google Shape;1390;p34"/>
            <p:cNvSpPr/>
            <p:nvPr/>
          </p:nvSpPr>
          <p:spPr>
            <a:xfrm>
              <a:off x="3727703" y="3503676"/>
              <a:ext cx="567055" cy="330835"/>
            </a:xfrm>
            <a:custGeom>
              <a:rect b="b" l="l" r="r" t="t"/>
              <a:pathLst>
                <a:path extrusionOk="0" h="330835" w="567054">
                  <a:moveTo>
                    <a:pt x="0" y="330212"/>
                  </a:moveTo>
                  <a:lnTo>
                    <a:pt x="566496" y="0"/>
                  </a:lnTo>
                </a:path>
              </a:pathLst>
            </a:custGeom>
            <a:noFill/>
            <a:ln cap="flat" cmpd="sng" w="127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1" name="Google Shape;1391;p34"/>
            <p:cNvSpPr txBox="1"/>
            <p:nvPr/>
          </p:nvSpPr>
          <p:spPr>
            <a:xfrm>
              <a:off x="4256100" y="3465576"/>
              <a:ext cx="76200" cy="76200"/>
            </a:xfrm>
            <a:prstGeom prst="rect">
              <a:avLst/>
            </a:prstGeom>
            <a:blipFill rotWithShape="1">
              <a:blip r:embed="rId3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2" name="Google Shape;1392;p34"/>
            <p:cNvSpPr txBox="1"/>
            <p:nvPr/>
          </p:nvSpPr>
          <p:spPr>
            <a:xfrm>
              <a:off x="3689603" y="3795788"/>
              <a:ext cx="76200" cy="76200"/>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3" name="Google Shape;1393;p34"/>
            <p:cNvSpPr/>
            <p:nvPr/>
          </p:nvSpPr>
          <p:spPr>
            <a:xfrm>
              <a:off x="2963854" y="3702822"/>
              <a:ext cx="706120" cy="706120"/>
            </a:xfrm>
            <a:custGeom>
              <a:rect b="b" l="l" r="r" t="t"/>
              <a:pathLst>
                <a:path extrusionOk="0" h="706120" w="706120">
                  <a:moveTo>
                    <a:pt x="363743" y="0"/>
                  </a:moveTo>
                  <a:lnTo>
                    <a:pt x="318167" y="1505"/>
                  </a:lnTo>
                  <a:lnTo>
                    <a:pt x="272674" y="9023"/>
                  </a:lnTo>
                  <a:lnTo>
                    <a:pt x="227835" y="22724"/>
                  </a:lnTo>
                  <a:lnTo>
                    <a:pt x="184221" y="42775"/>
                  </a:lnTo>
                  <a:lnTo>
                    <a:pt x="143686" y="68487"/>
                  </a:lnTo>
                  <a:lnTo>
                    <a:pt x="107815" y="98679"/>
                  </a:lnTo>
                  <a:lnTo>
                    <a:pt x="76778" y="132779"/>
                  </a:lnTo>
                  <a:lnTo>
                    <a:pt x="50744" y="170219"/>
                  </a:lnTo>
                  <a:lnTo>
                    <a:pt x="29880" y="210427"/>
                  </a:lnTo>
                  <a:lnTo>
                    <a:pt x="14355" y="252833"/>
                  </a:lnTo>
                  <a:lnTo>
                    <a:pt x="4339" y="296867"/>
                  </a:lnTo>
                  <a:lnTo>
                    <a:pt x="0" y="341958"/>
                  </a:lnTo>
                  <a:lnTo>
                    <a:pt x="1505" y="387536"/>
                  </a:lnTo>
                  <a:lnTo>
                    <a:pt x="9025" y="433031"/>
                  </a:lnTo>
                  <a:lnTo>
                    <a:pt x="22727" y="477872"/>
                  </a:lnTo>
                  <a:lnTo>
                    <a:pt x="42781" y="521489"/>
                  </a:lnTo>
                  <a:lnTo>
                    <a:pt x="68493" y="562024"/>
                  </a:lnTo>
                  <a:lnTo>
                    <a:pt x="98685" y="597894"/>
                  </a:lnTo>
                  <a:lnTo>
                    <a:pt x="132785" y="628930"/>
                  </a:lnTo>
                  <a:lnTo>
                    <a:pt x="170225" y="654963"/>
                  </a:lnTo>
                  <a:lnTo>
                    <a:pt x="210432" y="675826"/>
                  </a:lnTo>
                  <a:lnTo>
                    <a:pt x="252838" y="691350"/>
                  </a:lnTo>
                  <a:lnTo>
                    <a:pt x="296870" y="701365"/>
                  </a:lnTo>
                  <a:lnTo>
                    <a:pt x="341960" y="705705"/>
                  </a:lnTo>
                  <a:lnTo>
                    <a:pt x="387537" y="704199"/>
                  </a:lnTo>
                  <a:lnTo>
                    <a:pt x="433029" y="696680"/>
                  </a:lnTo>
                  <a:lnTo>
                    <a:pt x="477868" y="682980"/>
                  </a:lnTo>
                  <a:lnTo>
                    <a:pt x="521482" y="662929"/>
                  </a:lnTo>
                  <a:lnTo>
                    <a:pt x="562018" y="637217"/>
                  </a:lnTo>
                  <a:lnTo>
                    <a:pt x="597888" y="607025"/>
                  </a:lnTo>
                  <a:lnTo>
                    <a:pt x="628925" y="572924"/>
                  </a:lnTo>
                  <a:lnTo>
                    <a:pt x="654960" y="535485"/>
                  </a:lnTo>
                  <a:lnTo>
                    <a:pt x="675824" y="495278"/>
                  </a:lnTo>
                  <a:lnTo>
                    <a:pt x="691349" y="452872"/>
                  </a:lnTo>
                  <a:lnTo>
                    <a:pt x="701367" y="408839"/>
                  </a:lnTo>
                  <a:lnTo>
                    <a:pt x="705707" y="363750"/>
                  </a:lnTo>
                  <a:lnTo>
                    <a:pt x="704203" y="318173"/>
                  </a:lnTo>
                  <a:lnTo>
                    <a:pt x="696685" y="272680"/>
                  </a:lnTo>
                  <a:lnTo>
                    <a:pt x="682986" y="227842"/>
                  </a:lnTo>
                  <a:lnTo>
                    <a:pt x="662935" y="184228"/>
                  </a:lnTo>
                  <a:lnTo>
                    <a:pt x="637220" y="143689"/>
                  </a:lnTo>
                  <a:lnTo>
                    <a:pt x="607026" y="107817"/>
                  </a:lnTo>
                  <a:lnTo>
                    <a:pt x="572923" y="76779"/>
                  </a:lnTo>
                  <a:lnTo>
                    <a:pt x="535482" y="50744"/>
                  </a:lnTo>
                  <a:lnTo>
                    <a:pt x="495274" y="29880"/>
                  </a:lnTo>
                  <a:lnTo>
                    <a:pt x="452867" y="14356"/>
                  </a:lnTo>
                  <a:lnTo>
                    <a:pt x="408834" y="4339"/>
                  </a:lnTo>
                  <a:lnTo>
                    <a:pt x="363743" y="0"/>
                  </a:lnTo>
                  <a:close/>
                </a:path>
              </a:pathLst>
            </a:custGeom>
            <a:solidFill>
              <a:srgbClr val="ACC8DF">
                <a:alpha val="79607"/>
              </a:srgbClr>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4" name="Google Shape;1394;p34"/>
            <p:cNvSpPr/>
            <p:nvPr/>
          </p:nvSpPr>
          <p:spPr>
            <a:xfrm>
              <a:off x="2963854" y="3702822"/>
              <a:ext cx="706120" cy="706120"/>
            </a:xfrm>
            <a:custGeom>
              <a:rect b="b" l="l" r="r" t="t"/>
              <a:pathLst>
                <a:path extrusionOk="0" h="706120" w="706120">
                  <a:moveTo>
                    <a:pt x="521482" y="662929"/>
                  </a:moveTo>
                  <a:lnTo>
                    <a:pt x="477868" y="682980"/>
                  </a:lnTo>
                  <a:lnTo>
                    <a:pt x="433029" y="696680"/>
                  </a:lnTo>
                  <a:lnTo>
                    <a:pt x="387537" y="704199"/>
                  </a:lnTo>
                  <a:lnTo>
                    <a:pt x="341960" y="705705"/>
                  </a:lnTo>
                  <a:lnTo>
                    <a:pt x="296870" y="701365"/>
                  </a:lnTo>
                  <a:lnTo>
                    <a:pt x="252838" y="691350"/>
                  </a:lnTo>
                  <a:lnTo>
                    <a:pt x="210432" y="675826"/>
                  </a:lnTo>
                  <a:lnTo>
                    <a:pt x="170225" y="654963"/>
                  </a:lnTo>
                  <a:lnTo>
                    <a:pt x="132785" y="628930"/>
                  </a:lnTo>
                  <a:lnTo>
                    <a:pt x="98685" y="597894"/>
                  </a:lnTo>
                  <a:lnTo>
                    <a:pt x="68493" y="562024"/>
                  </a:lnTo>
                  <a:lnTo>
                    <a:pt x="42781" y="521489"/>
                  </a:lnTo>
                  <a:lnTo>
                    <a:pt x="22727" y="477872"/>
                  </a:lnTo>
                  <a:lnTo>
                    <a:pt x="9025" y="433031"/>
                  </a:lnTo>
                  <a:lnTo>
                    <a:pt x="1505" y="387536"/>
                  </a:lnTo>
                  <a:lnTo>
                    <a:pt x="0" y="341958"/>
                  </a:lnTo>
                  <a:lnTo>
                    <a:pt x="4339" y="296867"/>
                  </a:lnTo>
                  <a:lnTo>
                    <a:pt x="14355" y="252833"/>
                  </a:lnTo>
                  <a:lnTo>
                    <a:pt x="29880" y="210427"/>
                  </a:lnTo>
                  <a:lnTo>
                    <a:pt x="50744" y="170219"/>
                  </a:lnTo>
                  <a:lnTo>
                    <a:pt x="76778" y="132779"/>
                  </a:lnTo>
                  <a:lnTo>
                    <a:pt x="107815" y="98679"/>
                  </a:lnTo>
                  <a:lnTo>
                    <a:pt x="143686" y="68487"/>
                  </a:lnTo>
                  <a:lnTo>
                    <a:pt x="184221" y="42775"/>
                  </a:lnTo>
                  <a:lnTo>
                    <a:pt x="227835" y="22724"/>
                  </a:lnTo>
                  <a:lnTo>
                    <a:pt x="272674" y="9023"/>
                  </a:lnTo>
                  <a:lnTo>
                    <a:pt x="318167" y="1505"/>
                  </a:lnTo>
                  <a:lnTo>
                    <a:pt x="363743" y="0"/>
                  </a:lnTo>
                  <a:lnTo>
                    <a:pt x="408834" y="4339"/>
                  </a:lnTo>
                  <a:lnTo>
                    <a:pt x="452867" y="14356"/>
                  </a:lnTo>
                  <a:lnTo>
                    <a:pt x="495274" y="29880"/>
                  </a:lnTo>
                  <a:lnTo>
                    <a:pt x="535482" y="50744"/>
                  </a:lnTo>
                  <a:lnTo>
                    <a:pt x="572923" y="76779"/>
                  </a:lnTo>
                  <a:lnTo>
                    <a:pt x="607026" y="107817"/>
                  </a:lnTo>
                  <a:lnTo>
                    <a:pt x="637220" y="143689"/>
                  </a:lnTo>
                  <a:lnTo>
                    <a:pt x="662935" y="184228"/>
                  </a:lnTo>
                  <a:lnTo>
                    <a:pt x="682986" y="227842"/>
                  </a:lnTo>
                  <a:lnTo>
                    <a:pt x="696685" y="272680"/>
                  </a:lnTo>
                  <a:lnTo>
                    <a:pt x="704203" y="318173"/>
                  </a:lnTo>
                  <a:lnTo>
                    <a:pt x="705707" y="363750"/>
                  </a:lnTo>
                  <a:lnTo>
                    <a:pt x="701367" y="408839"/>
                  </a:lnTo>
                  <a:lnTo>
                    <a:pt x="691349" y="452872"/>
                  </a:lnTo>
                  <a:lnTo>
                    <a:pt x="675824" y="495278"/>
                  </a:lnTo>
                  <a:lnTo>
                    <a:pt x="654960" y="535485"/>
                  </a:lnTo>
                  <a:lnTo>
                    <a:pt x="628925" y="572924"/>
                  </a:lnTo>
                  <a:lnTo>
                    <a:pt x="597888" y="607025"/>
                  </a:lnTo>
                  <a:lnTo>
                    <a:pt x="562018" y="637217"/>
                  </a:lnTo>
                  <a:lnTo>
                    <a:pt x="521482" y="662929"/>
                  </a:lnTo>
                  <a:close/>
                </a:path>
              </a:pathLst>
            </a:custGeom>
            <a:noFill/>
            <a:ln cap="flat" cmpd="sng" w="25400">
              <a:solidFill>
                <a:srgbClr val="ACC8D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5" name="Google Shape;1395;p34"/>
            <p:cNvSpPr/>
            <p:nvPr/>
          </p:nvSpPr>
          <p:spPr>
            <a:xfrm>
              <a:off x="3402507" y="3595166"/>
              <a:ext cx="382905" cy="633730"/>
            </a:xfrm>
            <a:custGeom>
              <a:rect b="b" l="l" r="r" t="t"/>
              <a:pathLst>
                <a:path extrusionOk="0" h="633729" w="382904">
                  <a:moveTo>
                    <a:pt x="349656" y="633171"/>
                  </a:moveTo>
                  <a:lnTo>
                    <a:pt x="365062" y="587756"/>
                  </a:lnTo>
                  <a:lnTo>
                    <a:pt x="375608" y="541902"/>
                  </a:lnTo>
                  <a:lnTo>
                    <a:pt x="381425" y="495915"/>
                  </a:lnTo>
                  <a:lnTo>
                    <a:pt x="382646" y="450101"/>
                  </a:lnTo>
                  <a:lnTo>
                    <a:pt x="379402" y="404765"/>
                  </a:lnTo>
                  <a:lnTo>
                    <a:pt x="371826" y="360213"/>
                  </a:lnTo>
                  <a:lnTo>
                    <a:pt x="360050" y="316750"/>
                  </a:lnTo>
                  <a:lnTo>
                    <a:pt x="344206" y="274683"/>
                  </a:lnTo>
                  <a:lnTo>
                    <a:pt x="324426" y="234317"/>
                  </a:lnTo>
                  <a:lnTo>
                    <a:pt x="300843" y="195957"/>
                  </a:lnTo>
                  <a:lnTo>
                    <a:pt x="273588" y="159910"/>
                  </a:lnTo>
                  <a:lnTo>
                    <a:pt x="242794" y="126481"/>
                  </a:lnTo>
                  <a:lnTo>
                    <a:pt x="208593" y="95975"/>
                  </a:lnTo>
                  <a:lnTo>
                    <a:pt x="171117" y="68699"/>
                  </a:lnTo>
                  <a:lnTo>
                    <a:pt x="130498" y="44957"/>
                  </a:lnTo>
                  <a:lnTo>
                    <a:pt x="86867" y="25057"/>
                  </a:lnTo>
                  <a:lnTo>
                    <a:pt x="44038" y="10423"/>
                  </a:lnTo>
                  <a:lnTo>
                    <a:pt x="22150" y="4679"/>
                  </a:lnTo>
                  <a:lnTo>
                    <a:pt x="0" y="0"/>
                  </a:lnTo>
                </a:path>
              </a:pathLst>
            </a:custGeom>
            <a:noFill/>
            <a:ln cap="flat" cmpd="sng" w="127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6" name="Google Shape;1396;p34"/>
            <p:cNvSpPr txBox="1"/>
            <p:nvPr/>
          </p:nvSpPr>
          <p:spPr>
            <a:xfrm>
              <a:off x="3364811" y="3557465"/>
              <a:ext cx="75386" cy="75389"/>
            </a:xfrm>
            <a:prstGeom prst="rect">
              <a:avLst/>
            </a:prstGeom>
            <a:blipFill rotWithShape="1">
              <a:blip r:embed="rId3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397" name="Google Shape;1397;p34"/>
            <p:cNvSpPr txBox="1"/>
            <p:nvPr/>
          </p:nvSpPr>
          <p:spPr>
            <a:xfrm>
              <a:off x="3714463" y="4190654"/>
              <a:ext cx="75384" cy="75384"/>
            </a:xfrm>
            <a:prstGeom prst="rect">
              <a:avLst/>
            </a:prstGeom>
            <a:blipFill rotWithShape="1">
              <a:blip r:embed="rId4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398" name="Google Shape;1398;p34"/>
          <p:cNvSpPr txBox="1"/>
          <p:nvPr/>
        </p:nvSpPr>
        <p:spPr>
          <a:xfrm>
            <a:off x="7213600" y="803275"/>
            <a:ext cx="3649662" cy="814387"/>
          </a:xfrm>
          <a:prstGeom prst="rect">
            <a:avLst/>
          </a:prstGeom>
          <a:noFill/>
          <a:ln>
            <a:noFill/>
          </a:ln>
        </p:spPr>
        <p:txBody>
          <a:bodyPr anchorCtr="0" anchor="t" bIns="0" lIns="0" spcFirstLastPara="1" rIns="0" wrap="square" tIns="12700">
            <a:spAutoFit/>
          </a:bodyPr>
          <a:lstStyle/>
          <a:p>
            <a:pPr indent="-593725" lvl="0" marL="606425" marR="0" rtl="0" algn="l">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Ташқи молиялаштириш манбалари  диверсификацияси</a:t>
            </a:r>
            <a:endParaRPr b="0" i="0" sz="1200" u="none">
              <a:solidFill>
                <a:schemeClr val="dk1"/>
              </a:solidFill>
              <a:latin typeface="Arial"/>
              <a:ea typeface="Arial"/>
              <a:cs typeface="Arial"/>
              <a:sym typeface="Arial"/>
            </a:endParaRPr>
          </a:p>
          <a:p>
            <a:pPr indent="-593725" lvl="0" marL="606425" marR="0" rtl="0" algn="l">
              <a:lnSpc>
                <a:spcPct val="100000"/>
              </a:lnSpc>
              <a:spcBef>
                <a:spcPts val="40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Тижорат шартлари асосида</a:t>
            </a:r>
            <a:endParaRPr b="0" i="0" sz="1200" u="none">
              <a:solidFill>
                <a:schemeClr val="dk1"/>
              </a:solidFill>
              <a:latin typeface="Arial"/>
              <a:ea typeface="Arial"/>
              <a:cs typeface="Arial"/>
              <a:sym typeface="Arial"/>
            </a:endParaRPr>
          </a:p>
          <a:p>
            <a:pPr indent="-593725" lvl="0" marL="606425"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Мақсадли ишлатиш шартисиз</a:t>
            </a:r>
            <a:endParaRPr/>
          </a:p>
        </p:txBody>
      </p:sp>
      <p:sp>
        <p:nvSpPr>
          <p:cNvPr id="1399" name="Google Shape;1399;p34"/>
          <p:cNvSpPr txBox="1"/>
          <p:nvPr/>
        </p:nvSpPr>
        <p:spPr>
          <a:xfrm>
            <a:off x="8550275" y="2478087"/>
            <a:ext cx="2273300" cy="7572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13559C"/>
              </a:buClr>
              <a:buSzPts val="1200"/>
              <a:buFont typeface="Arial"/>
              <a:buNone/>
            </a:pPr>
            <a:r>
              <a:rPr b="0" i="0" lang="en-US" sz="1200" u="none">
                <a:solidFill>
                  <a:srgbClr val="13559C"/>
                </a:solidFill>
                <a:latin typeface="Arial"/>
                <a:ea typeface="Arial"/>
                <a:cs typeface="Arial"/>
                <a:sym typeface="Arial"/>
              </a:rPr>
              <a:t>5 ва 10 йиллик облигацияларни  </a:t>
            </a:r>
            <a:r>
              <a:rPr b="1" i="0" lang="en-US" sz="1200" u="none">
                <a:solidFill>
                  <a:srgbClr val="13559C"/>
                </a:solidFill>
                <a:latin typeface="Arial"/>
                <a:ea typeface="Arial"/>
                <a:cs typeface="Arial"/>
                <a:sym typeface="Arial"/>
              </a:rPr>
              <a:t>150 дан ортиқ </a:t>
            </a:r>
            <a:r>
              <a:rPr b="0" i="0" lang="en-US" sz="1200" u="none">
                <a:solidFill>
                  <a:srgbClr val="13559C"/>
                </a:solidFill>
                <a:latin typeface="Arial"/>
                <a:ea typeface="Arial"/>
                <a:cs typeface="Arial"/>
                <a:sym typeface="Arial"/>
              </a:rPr>
              <a:t>хусусий  инвесторлари сотиб олди ва  уларнинг:</a:t>
            </a:r>
            <a:endParaRPr/>
          </a:p>
        </p:txBody>
      </p:sp>
      <p:sp>
        <p:nvSpPr>
          <p:cNvPr id="1400" name="Google Shape;1400;p34"/>
          <p:cNvSpPr txBox="1"/>
          <p:nvPr/>
        </p:nvSpPr>
        <p:spPr>
          <a:xfrm>
            <a:off x="8612187" y="3392487"/>
            <a:ext cx="1833562" cy="1122362"/>
          </a:xfrm>
          <a:prstGeom prst="rect">
            <a:avLst/>
          </a:prstGeom>
          <a:noFill/>
          <a:ln>
            <a:noFill/>
          </a:ln>
        </p:spPr>
        <p:txBody>
          <a:bodyPr anchorCtr="0" anchor="t" bIns="0" lIns="0" spcFirstLastPara="1" rIns="0" wrap="square" tIns="12700">
            <a:spAutoFit/>
          </a:bodyPr>
          <a:lstStyle/>
          <a:p>
            <a:pPr indent="-284162" lvl="0" marL="296862"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27% АҚШ</a:t>
            </a:r>
            <a:endParaRPr b="0" i="0" sz="1200" u="none">
              <a:solidFill>
                <a:schemeClr val="dk1"/>
              </a:solidFill>
              <a:latin typeface="Arial"/>
              <a:ea typeface="Arial"/>
              <a:cs typeface="Arial"/>
              <a:sym typeface="Arial"/>
            </a:endParaRPr>
          </a:p>
          <a:p>
            <a:pPr indent="-284162" lvl="0" marL="296862"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36% Буюк Британия</a:t>
            </a:r>
            <a:endParaRPr b="0" i="0" sz="1200" u="none">
              <a:solidFill>
                <a:schemeClr val="dk1"/>
              </a:solidFill>
              <a:latin typeface="Arial"/>
              <a:ea typeface="Arial"/>
              <a:cs typeface="Arial"/>
              <a:sym typeface="Arial"/>
            </a:endParaRPr>
          </a:p>
          <a:p>
            <a:pPr indent="-284162" lvl="0" marL="296862"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29% Европа қитъаси</a:t>
            </a:r>
            <a:endParaRPr b="0" i="0" sz="1200" u="none">
              <a:solidFill>
                <a:schemeClr val="dk1"/>
              </a:solidFill>
              <a:latin typeface="Arial"/>
              <a:ea typeface="Arial"/>
              <a:cs typeface="Arial"/>
              <a:sym typeface="Arial"/>
            </a:endParaRPr>
          </a:p>
          <a:p>
            <a:pPr indent="-284162" lvl="0" marL="296862"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8% Осиё, Яқин Шарқ,  Шимолий Африка  инвесторлари</a:t>
            </a:r>
            <a:endParaRPr/>
          </a:p>
        </p:txBody>
      </p:sp>
      <p:sp>
        <p:nvSpPr>
          <p:cNvPr id="1401" name="Google Shape;1401;p34"/>
          <p:cNvSpPr txBox="1"/>
          <p:nvPr/>
        </p:nvSpPr>
        <p:spPr>
          <a:xfrm>
            <a:off x="1995487" y="5251450"/>
            <a:ext cx="3486150" cy="757237"/>
          </a:xfrm>
          <a:prstGeom prst="rect">
            <a:avLst/>
          </a:prstGeom>
          <a:noFill/>
          <a:ln>
            <a:noFill/>
          </a:ln>
        </p:spPr>
        <p:txBody>
          <a:bodyPr anchorCtr="0" anchor="t" bIns="0" lIns="0" spcFirstLastPara="1" rIns="0" wrap="square" tIns="12700">
            <a:spAutoFit/>
          </a:bodyPr>
          <a:lstStyle/>
          <a:p>
            <a:pPr indent="-171450" lvl="0" marL="184150"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ЎзПСБ, Ўзмиллийбанк АЖ ва Ипотека-банк  АТИБ банклари ўз корпоратив халқаро  облигацияларини жойлаштириш орқали арзон  ресурс жалб қилишга эришди.</a:t>
            </a:r>
            <a:endParaRPr/>
          </a:p>
        </p:txBody>
      </p:sp>
      <p:sp>
        <p:nvSpPr>
          <p:cNvPr id="1402" name="Google Shape;1402;p34"/>
          <p:cNvSpPr txBox="1"/>
          <p:nvPr/>
        </p:nvSpPr>
        <p:spPr>
          <a:xfrm>
            <a:off x="1446212" y="4586287"/>
            <a:ext cx="4006850" cy="390525"/>
          </a:xfrm>
          <a:prstGeom prst="rect">
            <a:avLst/>
          </a:prstGeom>
          <a:noFill/>
          <a:ln>
            <a:noFill/>
          </a:ln>
        </p:spPr>
        <p:txBody>
          <a:bodyPr anchorCtr="0" anchor="t" bIns="0" lIns="0" spcFirstLastPara="1" rIns="0" wrap="square" tIns="12700">
            <a:spAutoFit/>
          </a:bodyPr>
          <a:lstStyle/>
          <a:p>
            <a:pPr indent="-85723" lvl="0" marL="96837" marR="0" rtl="0" algn="l">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Жаҳон молия бозорлар билан интеграциялашуви ва  корпоратив халқаро облигациялар учун имконият</a:t>
            </a:r>
            <a:endParaRPr/>
          </a:p>
        </p:txBody>
      </p:sp>
      <p:sp>
        <p:nvSpPr>
          <p:cNvPr id="1403" name="Google Shape;1403;p34"/>
          <p:cNvSpPr txBox="1"/>
          <p:nvPr/>
        </p:nvSpPr>
        <p:spPr>
          <a:xfrm>
            <a:off x="1400175" y="874712"/>
            <a:ext cx="3940175" cy="382587"/>
          </a:xfrm>
          <a:prstGeom prst="rect">
            <a:avLst/>
          </a:prstGeom>
          <a:noFill/>
          <a:ln>
            <a:noFill/>
          </a:ln>
        </p:spPr>
        <p:txBody>
          <a:bodyPr anchorCtr="0" anchor="t" bIns="0" lIns="0" spcFirstLastPara="1" rIns="0" wrap="square" tIns="12700">
            <a:spAutoFit/>
          </a:bodyPr>
          <a:lstStyle/>
          <a:p>
            <a:pPr indent="0" lvl="0" marL="0" marR="0" rtl="0" algn="r">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Инвесторлар учун макроиқтисодий ҳолат ва</a:t>
            </a:r>
            <a:endParaRPr b="0" i="0" sz="1200" u="none">
              <a:solidFill>
                <a:schemeClr val="dk1"/>
              </a:solidFill>
              <a:latin typeface="Arial"/>
              <a:ea typeface="Arial"/>
              <a:cs typeface="Arial"/>
              <a:sym typeface="Arial"/>
            </a:endParaRPr>
          </a:p>
          <a:p>
            <a:pPr indent="0" lvl="0" marL="0" marR="0" rtl="0" algn="r">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кутилмаларнинг “барометри”</a:t>
            </a:r>
            <a:endParaRPr/>
          </a:p>
        </p:txBody>
      </p:sp>
      <p:sp>
        <p:nvSpPr>
          <p:cNvPr id="1404" name="Google Shape;1404;p34"/>
          <p:cNvSpPr txBox="1"/>
          <p:nvPr/>
        </p:nvSpPr>
        <p:spPr>
          <a:xfrm>
            <a:off x="1087437" y="1679575"/>
            <a:ext cx="3133725" cy="574675"/>
          </a:xfrm>
          <a:prstGeom prst="rect">
            <a:avLst/>
          </a:prstGeom>
          <a:noFill/>
          <a:ln>
            <a:noFill/>
          </a:ln>
        </p:spPr>
        <p:txBody>
          <a:bodyPr anchorCtr="0" anchor="t" bIns="0" lIns="0" spcFirstLastPara="1" rIns="0" wrap="square" tIns="12700">
            <a:spAutoFit/>
          </a:bodyPr>
          <a:lstStyle/>
          <a:p>
            <a:pPr indent="-284162" lvl="0" marL="296862"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Инвестиция киритишдаги суверен  кредит нархини тўғри баҳолаш  имконияти</a:t>
            </a:r>
            <a:endParaRPr/>
          </a:p>
        </p:txBody>
      </p:sp>
      <p:sp>
        <p:nvSpPr>
          <p:cNvPr id="1405" name="Google Shape;1405;p34"/>
          <p:cNvSpPr txBox="1"/>
          <p:nvPr/>
        </p:nvSpPr>
        <p:spPr>
          <a:xfrm>
            <a:off x="1087437" y="3505200"/>
            <a:ext cx="3187700" cy="574675"/>
          </a:xfrm>
          <a:prstGeom prst="rect">
            <a:avLst/>
          </a:prstGeom>
          <a:noFill/>
          <a:ln>
            <a:noFill/>
          </a:ln>
        </p:spPr>
        <p:txBody>
          <a:bodyPr anchorCtr="0" anchor="t" bIns="0" lIns="0" spcFirstLastPara="1" rIns="0" wrap="square" tIns="12700">
            <a:spAutoFit/>
          </a:bodyPr>
          <a:lstStyle/>
          <a:p>
            <a:pPr indent="-171450" lvl="0" marL="184150"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Эмиссия рисоласи</a:t>
            </a:r>
            <a:endParaRPr b="0" i="0" sz="1200" u="none">
              <a:solidFill>
                <a:schemeClr val="dk1"/>
              </a:solidFill>
              <a:latin typeface="Arial"/>
              <a:ea typeface="Arial"/>
              <a:cs typeface="Arial"/>
              <a:sym typeface="Arial"/>
            </a:endParaRPr>
          </a:p>
          <a:p>
            <a:pPr indent="-171450" lvl="0" marL="184150"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Давлат қарзи динамикаси шарҳи</a:t>
            </a:r>
            <a:endParaRPr b="0" i="0" sz="1200" u="none">
              <a:solidFill>
                <a:schemeClr val="dk1"/>
              </a:solidFill>
              <a:latin typeface="Arial"/>
              <a:ea typeface="Arial"/>
              <a:cs typeface="Arial"/>
              <a:sym typeface="Arial"/>
            </a:endParaRPr>
          </a:p>
          <a:p>
            <a:pPr indent="-171450" lvl="0" marL="184150" marR="0" rtl="0" algn="l">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Ойлик ахборотнома</a:t>
            </a:r>
            <a:endParaRPr/>
          </a:p>
        </p:txBody>
      </p:sp>
      <p:sp>
        <p:nvSpPr>
          <p:cNvPr id="1406" name="Google Shape;1406;p34"/>
          <p:cNvSpPr txBox="1"/>
          <p:nvPr/>
        </p:nvSpPr>
        <p:spPr>
          <a:xfrm>
            <a:off x="1612900" y="3227387"/>
            <a:ext cx="1892300"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Шаффофлик ва очиқлик</a:t>
            </a:r>
            <a:endParaRPr/>
          </a:p>
        </p:txBody>
      </p:sp>
      <p:grpSp>
        <p:nvGrpSpPr>
          <p:cNvPr id="1407" name="Google Shape;1407;p34"/>
          <p:cNvGrpSpPr/>
          <p:nvPr/>
        </p:nvGrpSpPr>
        <p:grpSpPr>
          <a:xfrm>
            <a:off x="4354512" y="927099"/>
            <a:ext cx="4083050" cy="4184650"/>
            <a:chOff x="3165348" y="928115"/>
            <a:chExt cx="4083050" cy="4185285"/>
          </a:xfrm>
        </p:grpSpPr>
        <p:sp>
          <p:nvSpPr>
            <p:cNvPr id="1408" name="Google Shape;1408;p34"/>
            <p:cNvSpPr/>
            <p:nvPr/>
          </p:nvSpPr>
          <p:spPr>
            <a:xfrm>
              <a:off x="3165348" y="928115"/>
              <a:ext cx="4083050" cy="4185285"/>
            </a:xfrm>
            <a:custGeom>
              <a:rect b="b" l="l" r="r" t="t"/>
              <a:pathLst>
                <a:path extrusionOk="0" h="4185285" w="4083050">
                  <a:moveTo>
                    <a:pt x="53022" y="2965145"/>
                  </a:moveTo>
                  <a:lnTo>
                    <a:pt x="47510" y="2959608"/>
                  </a:lnTo>
                  <a:lnTo>
                    <a:pt x="33896" y="2959608"/>
                  </a:lnTo>
                  <a:lnTo>
                    <a:pt x="28371" y="2965145"/>
                  </a:lnTo>
                  <a:lnTo>
                    <a:pt x="28371" y="3014116"/>
                  </a:lnTo>
                  <a:lnTo>
                    <a:pt x="33896" y="3019653"/>
                  </a:lnTo>
                  <a:lnTo>
                    <a:pt x="47510" y="3019653"/>
                  </a:lnTo>
                  <a:lnTo>
                    <a:pt x="53022" y="3014116"/>
                  </a:lnTo>
                  <a:lnTo>
                    <a:pt x="53022" y="2965145"/>
                  </a:lnTo>
                  <a:close/>
                </a:path>
                <a:path extrusionOk="0" h="4185285" w="4083050">
                  <a:moveTo>
                    <a:pt x="113728" y="2965145"/>
                  </a:moveTo>
                  <a:lnTo>
                    <a:pt x="108204" y="2959608"/>
                  </a:lnTo>
                  <a:lnTo>
                    <a:pt x="94589" y="2959608"/>
                  </a:lnTo>
                  <a:lnTo>
                    <a:pt x="89065" y="2965145"/>
                  </a:lnTo>
                  <a:lnTo>
                    <a:pt x="89065" y="3014116"/>
                  </a:lnTo>
                  <a:lnTo>
                    <a:pt x="94589" y="3019653"/>
                  </a:lnTo>
                  <a:lnTo>
                    <a:pt x="108204" y="3019653"/>
                  </a:lnTo>
                  <a:lnTo>
                    <a:pt x="113728" y="3014116"/>
                  </a:lnTo>
                  <a:lnTo>
                    <a:pt x="113728" y="2965145"/>
                  </a:lnTo>
                  <a:close/>
                </a:path>
                <a:path extrusionOk="0" h="4185285" w="4083050">
                  <a:moveTo>
                    <a:pt x="174421" y="2965145"/>
                  </a:moveTo>
                  <a:lnTo>
                    <a:pt x="168910" y="2959608"/>
                  </a:lnTo>
                  <a:lnTo>
                    <a:pt x="155282" y="2959608"/>
                  </a:lnTo>
                  <a:lnTo>
                    <a:pt x="149771" y="2965145"/>
                  </a:lnTo>
                  <a:lnTo>
                    <a:pt x="149771" y="3014116"/>
                  </a:lnTo>
                  <a:lnTo>
                    <a:pt x="155282" y="3019653"/>
                  </a:lnTo>
                  <a:lnTo>
                    <a:pt x="168910" y="3019653"/>
                  </a:lnTo>
                  <a:lnTo>
                    <a:pt x="174421" y="3014116"/>
                  </a:lnTo>
                  <a:lnTo>
                    <a:pt x="174421" y="2965145"/>
                  </a:lnTo>
                  <a:close/>
                </a:path>
                <a:path extrusionOk="0" h="4185285" w="4083050">
                  <a:moveTo>
                    <a:pt x="235127" y="2965145"/>
                  </a:moveTo>
                  <a:lnTo>
                    <a:pt x="229603" y="2959608"/>
                  </a:lnTo>
                  <a:lnTo>
                    <a:pt x="215988" y="2959608"/>
                  </a:lnTo>
                  <a:lnTo>
                    <a:pt x="210464" y="2965145"/>
                  </a:lnTo>
                  <a:lnTo>
                    <a:pt x="210464" y="3014116"/>
                  </a:lnTo>
                  <a:lnTo>
                    <a:pt x="215988" y="3019653"/>
                  </a:lnTo>
                  <a:lnTo>
                    <a:pt x="229603" y="3019653"/>
                  </a:lnTo>
                  <a:lnTo>
                    <a:pt x="235127" y="3014116"/>
                  </a:lnTo>
                  <a:lnTo>
                    <a:pt x="235127" y="2965145"/>
                  </a:lnTo>
                  <a:close/>
                </a:path>
                <a:path extrusionOk="0" h="4185285" w="4083050">
                  <a:moveTo>
                    <a:pt x="295821" y="2965145"/>
                  </a:moveTo>
                  <a:lnTo>
                    <a:pt x="290296" y="2959608"/>
                  </a:lnTo>
                  <a:lnTo>
                    <a:pt x="276682" y="2959608"/>
                  </a:lnTo>
                  <a:lnTo>
                    <a:pt x="271170" y="2965145"/>
                  </a:lnTo>
                  <a:lnTo>
                    <a:pt x="271170" y="3014116"/>
                  </a:lnTo>
                  <a:lnTo>
                    <a:pt x="276682" y="3019653"/>
                  </a:lnTo>
                  <a:lnTo>
                    <a:pt x="290296" y="3019653"/>
                  </a:lnTo>
                  <a:lnTo>
                    <a:pt x="295821" y="3014116"/>
                  </a:lnTo>
                  <a:lnTo>
                    <a:pt x="295821" y="2965145"/>
                  </a:lnTo>
                  <a:close/>
                </a:path>
                <a:path extrusionOk="0" h="4185285" w="4083050">
                  <a:moveTo>
                    <a:pt x="316992" y="2989630"/>
                  </a:moveTo>
                  <a:lnTo>
                    <a:pt x="306387" y="2989630"/>
                  </a:lnTo>
                  <a:lnTo>
                    <a:pt x="306387" y="3005721"/>
                  </a:lnTo>
                  <a:lnTo>
                    <a:pt x="304584" y="3014662"/>
                  </a:lnTo>
                  <a:lnTo>
                    <a:pt x="299681" y="3021965"/>
                  </a:lnTo>
                  <a:lnTo>
                    <a:pt x="292392" y="3026880"/>
                  </a:lnTo>
                  <a:lnTo>
                    <a:pt x="283489" y="3028683"/>
                  </a:lnTo>
                  <a:lnTo>
                    <a:pt x="274574" y="3026880"/>
                  </a:lnTo>
                  <a:lnTo>
                    <a:pt x="267296" y="3021965"/>
                  </a:lnTo>
                  <a:lnTo>
                    <a:pt x="262394" y="3014662"/>
                  </a:lnTo>
                  <a:lnTo>
                    <a:pt x="260604" y="3005721"/>
                  </a:lnTo>
                  <a:lnTo>
                    <a:pt x="260604" y="2989630"/>
                  </a:lnTo>
                  <a:lnTo>
                    <a:pt x="253593" y="2989630"/>
                  </a:lnTo>
                  <a:lnTo>
                    <a:pt x="253593" y="3235312"/>
                  </a:lnTo>
                  <a:lnTo>
                    <a:pt x="250444" y="3238474"/>
                  </a:lnTo>
                  <a:lnTo>
                    <a:pt x="66560" y="3238474"/>
                  </a:lnTo>
                  <a:lnTo>
                    <a:pt x="63398" y="3235312"/>
                  </a:lnTo>
                  <a:lnTo>
                    <a:pt x="63398" y="3227501"/>
                  </a:lnTo>
                  <a:lnTo>
                    <a:pt x="66560" y="3224339"/>
                  </a:lnTo>
                  <a:lnTo>
                    <a:pt x="250444" y="3224339"/>
                  </a:lnTo>
                  <a:lnTo>
                    <a:pt x="253593" y="3227501"/>
                  </a:lnTo>
                  <a:lnTo>
                    <a:pt x="253593" y="3202800"/>
                  </a:lnTo>
                  <a:lnTo>
                    <a:pt x="250444" y="3205962"/>
                  </a:lnTo>
                  <a:lnTo>
                    <a:pt x="66560" y="3205962"/>
                  </a:lnTo>
                  <a:lnTo>
                    <a:pt x="63398" y="3202800"/>
                  </a:lnTo>
                  <a:lnTo>
                    <a:pt x="63398" y="3195002"/>
                  </a:lnTo>
                  <a:lnTo>
                    <a:pt x="66560" y="3191840"/>
                  </a:lnTo>
                  <a:lnTo>
                    <a:pt x="250444" y="3191840"/>
                  </a:lnTo>
                  <a:lnTo>
                    <a:pt x="253593" y="3195002"/>
                  </a:lnTo>
                  <a:lnTo>
                    <a:pt x="253593" y="3170301"/>
                  </a:lnTo>
                  <a:lnTo>
                    <a:pt x="250444" y="3173463"/>
                  </a:lnTo>
                  <a:lnTo>
                    <a:pt x="66560" y="3173463"/>
                  </a:lnTo>
                  <a:lnTo>
                    <a:pt x="63398" y="3170301"/>
                  </a:lnTo>
                  <a:lnTo>
                    <a:pt x="63398" y="3162503"/>
                  </a:lnTo>
                  <a:lnTo>
                    <a:pt x="66560" y="3159328"/>
                  </a:lnTo>
                  <a:lnTo>
                    <a:pt x="250444" y="3159328"/>
                  </a:lnTo>
                  <a:lnTo>
                    <a:pt x="253593" y="3162503"/>
                  </a:lnTo>
                  <a:lnTo>
                    <a:pt x="253593" y="3137801"/>
                  </a:lnTo>
                  <a:lnTo>
                    <a:pt x="250444" y="3140964"/>
                  </a:lnTo>
                  <a:lnTo>
                    <a:pt x="66560" y="3140964"/>
                  </a:lnTo>
                  <a:lnTo>
                    <a:pt x="63398" y="3137801"/>
                  </a:lnTo>
                  <a:lnTo>
                    <a:pt x="63398" y="3129991"/>
                  </a:lnTo>
                  <a:lnTo>
                    <a:pt x="66560" y="3126829"/>
                  </a:lnTo>
                  <a:lnTo>
                    <a:pt x="250444" y="3126829"/>
                  </a:lnTo>
                  <a:lnTo>
                    <a:pt x="253593" y="3129991"/>
                  </a:lnTo>
                  <a:lnTo>
                    <a:pt x="253593" y="3105302"/>
                  </a:lnTo>
                  <a:lnTo>
                    <a:pt x="250444" y="3108464"/>
                  </a:lnTo>
                  <a:lnTo>
                    <a:pt x="66560" y="3108464"/>
                  </a:lnTo>
                  <a:lnTo>
                    <a:pt x="63398" y="3105302"/>
                  </a:lnTo>
                  <a:lnTo>
                    <a:pt x="63398" y="3097492"/>
                  </a:lnTo>
                  <a:lnTo>
                    <a:pt x="66560" y="3094329"/>
                  </a:lnTo>
                  <a:lnTo>
                    <a:pt x="250444" y="3094329"/>
                  </a:lnTo>
                  <a:lnTo>
                    <a:pt x="253593" y="3097492"/>
                  </a:lnTo>
                  <a:lnTo>
                    <a:pt x="253593" y="3072790"/>
                  </a:lnTo>
                  <a:lnTo>
                    <a:pt x="250444" y="3075952"/>
                  </a:lnTo>
                  <a:lnTo>
                    <a:pt x="66560" y="3075952"/>
                  </a:lnTo>
                  <a:lnTo>
                    <a:pt x="63398" y="3072790"/>
                  </a:lnTo>
                  <a:lnTo>
                    <a:pt x="63398" y="3064992"/>
                  </a:lnTo>
                  <a:lnTo>
                    <a:pt x="66560" y="3061830"/>
                  </a:lnTo>
                  <a:lnTo>
                    <a:pt x="250444" y="3061830"/>
                  </a:lnTo>
                  <a:lnTo>
                    <a:pt x="253593" y="3064992"/>
                  </a:lnTo>
                  <a:lnTo>
                    <a:pt x="253593" y="2989630"/>
                  </a:lnTo>
                  <a:lnTo>
                    <a:pt x="245694" y="2989630"/>
                  </a:lnTo>
                  <a:lnTo>
                    <a:pt x="245694" y="3005721"/>
                  </a:lnTo>
                  <a:lnTo>
                    <a:pt x="243890" y="3014662"/>
                  </a:lnTo>
                  <a:lnTo>
                    <a:pt x="238975" y="3021965"/>
                  </a:lnTo>
                  <a:lnTo>
                    <a:pt x="231698" y="3026880"/>
                  </a:lnTo>
                  <a:lnTo>
                    <a:pt x="222796" y="3028683"/>
                  </a:lnTo>
                  <a:lnTo>
                    <a:pt x="213880" y="3026880"/>
                  </a:lnTo>
                  <a:lnTo>
                    <a:pt x="206603" y="3021965"/>
                  </a:lnTo>
                  <a:lnTo>
                    <a:pt x="201688" y="3014662"/>
                  </a:lnTo>
                  <a:lnTo>
                    <a:pt x="199898" y="3005721"/>
                  </a:lnTo>
                  <a:lnTo>
                    <a:pt x="199898" y="2989630"/>
                  </a:lnTo>
                  <a:lnTo>
                    <a:pt x="184988" y="2989630"/>
                  </a:lnTo>
                  <a:lnTo>
                    <a:pt x="184988" y="3005721"/>
                  </a:lnTo>
                  <a:lnTo>
                    <a:pt x="183184" y="3014662"/>
                  </a:lnTo>
                  <a:lnTo>
                    <a:pt x="178282" y="3021965"/>
                  </a:lnTo>
                  <a:lnTo>
                    <a:pt x="170992" y="3026880"/>
                  </a:lnTo>
                  <a:lnTo>
                    <a:pt x="162090" y="3028683"/>
                  </a:lnTo>
                  <a:lnTo>
                    <a:pt x="153174" y="3026880"/>
                  </a:lnTo>
                  <a:lnTo>
                    <a:pt x="145897" y="3021965"/>
                  </a:lnTo>
                  <a:lnTo>
                    <a:pt x="140995" y="3014662"/>
                  </a:lnTo>
                  <a:lnTo>
                    <a:pt x="139204" y="3005721"/>
                  </a:lnTo>
                  <a:lnTo>
                    <a:pt x="139204" y="2989630"/>
                  </a:lnTo>
                  <a:lnTo>
                    <a:pt x="124294" y="2989630"/>
                  </a:lnTo>
                  <a:lnTo>
                    <a:pt x="124294" y="3005721"/>
                  </a:lnTo>
                  <a:lnTo>
                    <a:pt x="122491" y="3014662"/>
                  </a:lnTo>
                  <a:lnTo>
                    <a:pt x="117589" y="3021965"/>
                  </a:lnTo>
                  <a:lnTo>
                    <a:pt x="110299" y="3026880"/>
                  </a:lnTo>
                  <a:lnTo>
                    <a:pt x="101396" y="3028683"/>
                  </a:lnTo>
                  <a:lnTo>
                    <a:pt x="92481" y="3026880"/>
                  </a:lnTo>
                  <a:lnTo>
                    <a:pt x="85204" y="3021965"/>
                  </a:lnTo>
                  <a:lnTo>
                    <a:pt x="80289" y="3014662"/>
                  </a:lnTo>
                  <a:lnTo>
                    <a:pt x="78498" y="3005721"/>
                  </a:lnTo>
                  <a:lnTo>
                    <a:pt x="78498" y="2989630"/>
                  </a:lnTo>
                  <a:lnTo>
                    <a:pt x="63588" y="2989630"/>
                  </a:lnTo>
                  <a:lnTo>
                    <a:pt x="63588" y="3005721"/>
                  </a:lnTo>
                  <a:lnTo>
                    <a:pt x="61785" y="3014662"/>
                  </a:lnTo>
                  <a:lnTo>
                    <a:pt x="56883" y="3021965"/>
                  </a:lnTo>
                  <a:lnTo>
                    <a:pt x="49606" y="3026880"/>
                  </a:lnTo>
                  <a:lnTo>
                    <a:pt x="40703" y="3028683"/>
                  </a:lnTo>
                  <a:lnTo>
                    <a:pt x="31788" y="3026880"/>
                  </a:lnTo>
                  <a:lnTo>
                    <a:pt x="24511" y="3021965"/>
                  </a:lnTo>
                  <a:lnTo>
                    <a:pt x="19596" y="3014662"/>
                  </a:lnTo>
                  <a:lnTo>
                    <a:pt x="17805" y="3005721"/>
                  </a:lnTo>
                  <a:lnTo>
                    <a:pt x="17805" y="2989630"/>
                  </a:lnTo>
                  <a:lnTo>
                    <a:pt x="0" y="2989630"/>
                  </a:lnTo>
                  <a:lnTo>
                    <a:pt x="0" y="3276600"/>
                  </a:lnTo>
                  <a:lnTo>
                    <a:pt x="316992" y="3276600"/>
                  </a:lnTo>
                  <a:lnTo>
                    <a:pt x="316992" y="3238474"/>
                  </a:lnTo>
                  <a:lnTo>
                    <a:pt x="316992" y="3224339"/>
                  </a:lnTo>
                  <a:lnTo>
                    <a:pt x="316992" y="3028683"/>
                  </a:lnTo>
                  <a:lnTo>
                    <a:pt x="316992" y="2989630"/>
                  </a:lnTo>
                  <a:close/>
                </a:path>
                <a:path extrusionOk="0" h="4185285" w="4083050">
                  <a:moveTo>
                    <a:pt x="413004" y="961644"/>
                  </a:moveTo>
                  <a:lnTo>
                    <a:pt x="375488" y="961644"/>
                  </a:lnTo>
                  <a:lnTo>
                    <a:pt x="375488" y="998880"/>
                  </a:lnTo>
                  <a:lnTo>
                    <a:pt x="375488" y="1020013"/>
                  </a:lnTo>
                  <a:lnTo>
                    <a:pt x="375119" y="1020013"/>
                  </a:lnTo>
                  <a:lnTo>
                    <a:pt x="375119" y="1240942"/>
                  </a:lnTo>
                  <a:lnTo>
                    <a:pt x="249669" y="1240942"/>
                  </a:lnTo>
                  <a:lnTo>
                    <a:pt x="270129" y="1195997"/>
                  </a:lnTo>
                  <a:lnTo>
                    <a:pt x="292252" y="1149883"/>
                  </a:lnTo>
                  <a:lnTo>
                    <a:pt x="292455" y="1149451"/>
                  </a:lnTo>
                  <a:lnTo>
                    <a:pt x="316268" y="1103287"/>
                  </a:lnTo>
                  <a:lnTo>
                    <a:pt x="341198" y="1059484"/>
                  </a:lnTo>
                  <a:lnTo>
                    <a:pt x="366864" y="1020013"/>
                  </a:lnTo>
                  <a:lnTo>
                    <a:pt x="314045" y="1020013"/>
                  </a:lnTo>
                  <a:lnTo>
                    <a:pt x="294144" y="1053134"/>
                  </a:lnTo>
                  <a:lnTo>
                    <a:pt x="277926" y="1083030"/>
                  </a:lnTo>
                  <a:lnTo>
                    <a:pt x="262839" y="1113891"/>
                  </a:lnTo>
                  <a:lnTo>
                    <a:pt x="246341" y="1149883"/>
                  </a:lnTo>
                  <a:lnTo>
                    <a:pt x="228168" y="1125601"/>
                  </a:lnTo>
                  <a:lnTo>
                    <a:pt x="209740" y="1106462"/>
                  </a:lnTo>
                  <a:lnTo>
                    <a:pt x="186410" y="1090968"/>
                  </a:lnTo>
                  <a:lnTo>
                    <a:pt x="153492" y="1077595"/>
                  </a:lnTo>
                  <a:lnTo>
                    <a:pt x="137350" y="1125296"/>
                  </a:lnTo>
                  <a:lnTo>
                    <a:pt x="173799" y="1139571"/>
                  </a:lnTo>
                  <a:lnTo>
                    <a:pt x="202120" y="1169377"/>
                  </a:lnTo>
                  <a:lnTo>
                    <a:pt x="224917" y="1206055"/>
                  </a:lnTo>
                  <a:lnTo>
                    <a:pt x="244817" y="1240942"/>
                  </a:lnTo>
                  <a:lnTo>
                    <a:pt x="132372" y="1240942"/>
                  </a:lnTo>
                  <a:lnTo>
                    <a:pt x="132372" y="999350"/>
                  </a:lnTo>
                  <a:lnTo>
                    <a:pt x="135331" y="999350"/>
                  </a:lnTo>
                  <a:lnTo>
                    <a:pt x="135331" y="998880"/>
                  </a:lnTo>
                  <a:lnTo>
                    <a:pt x="375488" y="998880"/>
                  </a:lnTo>
                  <a:lnTo>
                    <a:pt x="375488" y="961644"/>
                  </a:lnTo>
                  <a:lnTo>
                    <a:pt x="94488" y="961644"/>
                  </a:lnTo>
                  <a:lnTo>
                    <a:pt x="94488" y="1278636"/>
                  </a:lnTo>
                  <a:lnTo>
                    <a:pt x="413004" y="1278636"/>
                  </a:lnTo>
                  <a:lnTo>
                    <a:pt x="413004" y="1240942"/>
                  </a:lnTo>
                  <a:lnTo>
                    <a:pt x="413004" y="998880"/>
                  </a:lnTo>
                  <a:lnTo>
                    <a:pt x="413004" y="961644"/>
                  </a:lnTo>
                  <a:close/>
                </a:path>
                <a:path extrusionOk="0" h="4185285" w="4083050">
                  <a:moveTo>
                    <a:pt x="2040724" y="181851"/>
                  </a:moveTo>
                  <a:lnTo>
                    <a:pt x="2022703" y="156870"/>
                  </a:lnTo>
                  <a:lnTo>
                    <a:pt x="2017014" y="153162"/>
                  </a:lnTo>
                  <a:lnTo>
                    <a:pt x="2011311" y="150393"/>
                  </a:lnTo>
                  <a:lnTo>
                    <a:pt x="2005609" y="148539"/>
                  </a:lnTo>
                  <a:lnTo>
                    <a:pt x="1999399" y="146227"/>
                  </a:lnTo>
                  <a:lnTo>
                    <a:pt x="1993696" y="144373"/>
                  </a:lnTo>
                  <a:lnTo>
                    <a:pt x="1988515" y="142989"/>
                  </a:lnTo>
                  <a:lnTo>
                    <a:pt x="1982812" y="141605"/>
                  </a:lnTo>
                  <a:lnTo>
                    <a:pt x="1978672" y="139750"/>
                  </a:lnTo>
                  <a:lnTo>
                    <a:pt x="1975040" y="138366"/>
                  </a:lnTo>
                  <a:lnTo>
                    <a:pt x="1971421" y="136512"/>
                  </a:lnTo>
                  <a:lnTo>
                    <a:pt x="1969858" y="134658"/>
                  </a:lnTo>
                  <a:lnTo>
                    <a:pt x="1969858" y="129565"/>
                  </a:lnTo>
                  <a:lnTo>
                    <a:pt x="1970900" y="128181"/>
                  </a:lnTo>
                  <a:lnTo>
                    <a:pt x="1972449" y="126326"/>
                  </a:lnTo>
                  <a:lnTo>
                    <a:pt x="1974532" y="124942"/>
                  </a:lnTo>
                  <a:lnTo>
                    <a:pt x="1977123" y="124015"/>
                  </a:lnTo>
                  <a:lnTo>
                    <a:pt x="1987473" y="124015"/>
                  </a:lnTo>
                  <a:lnTo>
                    <a:pt x="1993696" y="124942"/>
                  </a:lnTo>
                  <a:lnTo>
                    <a:pt x="2006130" y="128638"/>
                  </a:lnTo>
                  <a:lnTo>
                    <a:pt x="2011832" y="131876"/>
                  </a:lnTo>
                  <a:lnTo>
                    <a:pt x="2017522" y="136042"/>
                  </a:lnTo>
                  <a:lnTo>
                    <a:pt x="2025675" y="124015"/>
                  </a:lnTo>
                  <a:lnTo>
                    <a:pt x="2038248" y="105511"/>
                  </a:lnTo>
                  <a:lnTo>
                    <a:pt x="2029218" y="99809"/>
                  </a:lnTo>
                  <a:lnTo>
                    <a:pt x="2019274" y="95224"/>
                  </a:lnTo>
                  <a:lnTo>
                    <a:pt x="2008441" y="91846"/>
                  </a:lnTo>
                  <a:lnTo>
                    <a:pt x="1996808" y="89776"/>
                  </a:lnTo>
                  <a:lnTo>
                    <a:pt x="1996808" y="69418"/>
                  </a:lnTo>
                  <a:lnTo>
                    <a:pt x="1967268" y="69418"/>
                  </a:lnTo>
                  <a:lnTo>
                    <a:pt x="1967268" y="90233"/>
                  </a:lnTo>
                  <a:lnTo>
                    <a:pt x="1960016" y="91630"/>
                  </a:lnTo>
                  <a:lnTo>
                    <a:pt x="1927898" y="115684"/>
                  </a:lnTo>
                  <a:lnTo>
                    <a:pt x="1923338" y="144373"/>
                  </a:lnTo>
                  <a:lnTo>
                    <a:pt x="1924786" y="150850"/>
                  </a:lnTo>
                  <a:lnTo>
                    <a:pt x="1932051" y="161963"/>
                  </a:lnTo>
                  <a:lnTo>
                    <a:pt x="1936191" y="166585"/>
                  </a:lnTo>
                  <a:lnTo>
                    <a:pt x="1941893" y="169824"/>
                  </a:lnTo>
                  <a:lnTo>
                    <a:pt x="1947075" y="173062"/>
                  </a:lnTo>
                  <a:lnTo>
                    <a:pt x="1952764" y="175844"/>
                  </a:lnTo>
                  <a:lnTo>
                    <a:pt x="1958987" y="178155"/>
                  </a:lnTo>
                  <a:lnTo>
                    <a:pt x="1965198" y="180009"/>
                  </a:lnTo>
                  <a:lnTo>
                    <a:pt x="1970900" y="181851"/>
                  </a:lnTo>
                  <a:lnTo>
                    <a:pt x="1976081" y="183248"/>
                  </a:lnTo>
                  <a:lnTo>
                    <a:pt x="1981263" y="185089"/>
                  </a:lnTo>
                  <a:lnTo>
                    <a:pt x="1985924" y="186486"/>
                  </a:lnTo>
                  <a:lnTo>
                    <a:pt x="1989556" y="187871"/>
                  </a:lnTo>
                  <a:lnTo>
                    <a:pt x="1992655" y="189725"/>
                  </a:lnTo>
                  <a:lnTo>
                    <a:pt x="1994738" y="191579"/>
                  </a:lnTo>
                  <a:lnTo>
                    <a:pt x="1994738" y="197129"/>
                  </a:lnTo>
                  <a:lnTo>
                    <a:pt x="1993176" y="198983"/>
                  </a:lnTo>
                  <a:lnTo>
                    <a:pt x="1990585" y="200825"/>
                  </a:lnTo>
                  <a:lnTo>
                    <a:pt x="1987473" y="202222"/>
                  </a:lnTo>
                  <a:lnTo>
                    <a:pt x="1983854" y="203136"/>
                  </a:lnTo>
                  <a:lnTo>
                    <a:pt x="1971941" y="203136"/>
                  </a:lnTo>
                  <a:lnTo>
                    <a:pt x="1964690" y="201752"/>
                  </a:lnTo>
                  <a:lnTo>
                    <a:pt x="1950173" y="196202"/>
                  </a:lnTo>
                  <a:lnTo>
                    <a:pt x="1944484" y="192493"/>
                  </a:lnTo>
                  <a:lnTo>
                    <a:pt x="1939810" y="187871"/>
                  </a:lnTo>
                  <a:lnTo>
                    <a:pt x="1918055" y="218871"/>
                  </a:lnTo>
                  <a:lnTo>
                    <a:pt x="1959394" y="236715"/>
                  </a:lnTo>
                  <a:lnTo>
                    <a:pt x="1967268" y="237388"/>
                  </a:lnTo>
                  <a:lnTo>
                    <a:pt x="1967268" y="257276"/>
                  </a:lnTo>
                  <a:lnTo>
                    <a:pt x="1996808" y="257276"/>
                  </a:lnTo>
                  <a:lnTo>
                    <a:pt x="1996808" y="236918"/>
                  </a:lnTo>
                  <a:lnTo>
                    <a:pt x="2006409" y="234594"/>
                  </a:lnTo>
                  <a:lnTo>
                    <a:pt x="2037981" y="207251"/>
                  </a:lnTo>
                  <a:lnTo>
                    <a:pt x="2039073" y="203136"/>
                  </a:lnTo>
                  <a:lnTo>
                    <a:pt x="2040140" y="199136"/>
                  </a:lnTo>
                  <a:lnTo>
                    <a:pt x="2040724" y="191579"/>
                  </a:lnTo>
                  <a:lnTo>
                    <a:pt x="2040724" y="181851"/>
                  </a:lnTo>
                  <a:close/>
                </a:path>
                <a:path extrusionOk="0" h="4185285" w="4083050">
                  <a:moveTo>
                    <a:pt x="2137206" y="444220"/>
                  </a:moveTo>
                  <a:lnTo>
                    <a:pt x="2057933" y="444220"/>
                  </a:lnTo>
                  <a:lnTo>
                    <a:pt x="2057933" y="359549"/>
                  </a:lnTo>
                  <a:lnTo>
                    <a:pt x="2057933" y="346125"/>
                  </a:lnTo>
                  <a:lnTo>
                    <a:pt x="2038908" y="351942"/>
                  </a:lnTo>
                  <a:lnTo>
                    <a:pt x="2019198" y="356133"/>
                  </a:lnTo>
                  <a:lnTo>
                    <a:pt x="1998916" y="358698"/>
                  </a:lnTo>
                  <a:lnTo>
                    <a:pt x="1978152" y="359549"/>
                  </a:lnTo>
                  <a:lnTo>
                    <a:pt x="1957374" y="358698"/>
                  </a:lnTo>
                  <a:lnTo>
                    <a:pt x="1937092" y="356133"/>
                  </a:lnTo>
                  <a:lnTo>
                    <a:pt x="1917382" y="351942"/>
                  </a:lnTo>
                  <a:lnTo>
                    <a:pt x="1898370" y="346125"/>
                  </a:lnTo>
                  <a:lnTo>
                    <a:pt x="1898370" y="444220"/>
                  </a:lnTo>
                  <a:lnTo>
                    <a:pt x="1819109" y="444220"/>
                  </a:lnTo>
                  <a:lnTo>
                    <a:pt x="1978152" y="586740"/>
                  </a:lnTo>
                  <a:lnTo>
                    <a:pt x="2137206" y="444220"/>
                  </a:lnTo>
                  <a:close/>
                </a:path>
                <a:path extrusionOk="0" h="4185285" w="4083050">
                  <a:moveTo>
                    <a:pt x="2161032" y="163347"/>
                  </a:moveTo>
                  <a:lnTo>
                    <a:pt x="2154491" y="119926"/>
                  </a:lnTo>
                  <a:lnTo>
                    <a:pt x="2136063" y="80899"/>
                  </a:lnTo>
                  <a:lnTo>
                    <a:pt x="2126843" y="70243"/>
                  </a:lnTo>
                  <a:lnTo>
                    <a:pt x="2126843" y="163347"/>
                  </a:lnTo>
                  <a:lnTo>
                    <a:pt x="2119287" y="205422"/>
                  </a:lnTo>
                  <a:lnTo>
                    <a:pt x="2098217" y="241884"/>
                  </a:lnTo>
                  <a:lnTo>
                    <a:pt x="2066074" y="270598"/>
                  </a:lnTo>
                  <a:lnTo>
                    <a:pt x="2025243" y="289407"/>
                  </a:lnTo>
                  <a:lnTo>
                    <a:pt x="1978152" y="296151"/>
                  </a:lnTo>
                  <a:lnTo>
                    <a:pt x="1931047" y="289407"/>
                  </a:lnTo>
                  <a:lnTo>
                    <a:pt x="1890217" y="270598"/>
                  </a:lnTo>
                  <a:lnTo>
                    <a:pt x="1858073" y="241884"/>
                  </a:lnTo>
                  <a:lnTo>
                    <a:pt x="1837004" y="205422"/>
                  </a:lnTo>
                  <a:lnTo>
                    <a:pt x="1829460" y="163347"/>
                  </a:lnTo>
                  <a:lnTo>
                    <a:pt x="1837004" y="121285"/>
                  </a:lnTo>
                  <a:lnTo>
                    <a:pt x="1858073" y="84823"/>
                  </a:lnTo>
                  <a:lnTo>
                    <a:pt x="1890217" y="56108"/>
                  </a:lnTo>
                  <a:lnTo>
                    <a:pt x="1931047" y="37299"/>
                  </a:lnTo>
                  <a:lnTo>
                    <a:pt x="1978152" y="30543"/>
                  </a:lnTo>
                  <a:lnTo>
                    <a:pt x="2025243" y="37299"/>
                  </a:lnTo>
                  <a:lnTo>
                    <a:pt x="2066074" y="56108"/>
                  </a:lnTo>
                  <a:lnTo>
                    <a:pt x="2098217" y="84823"/>
                  </a:lnTo>
                  <a:lnTo>
                    <a:pt x="2119287" y="121285"/>
                  </a:lnTo>
                  <a:lnTo>
                    <a:pt x="2126843" y="163347"/>
                  </a:lnTo>
                  <a:lnTo>
                    <a:pt x="2126843" y="70243"/>
                  </a:lnTo>
                  <a:lnTo>
                    <a:pt x="2082406" y="30543"/>
                  </a:lnTo>
                  <a:lnTo>
                    <a:pt x="2026767" y="5842"/>
                  </a:lnTo>
                  <a:lnTo>
                    <a:pt x="1978152" y="0"/>
                  </a:lnTo>
                  <a:lnTo>
                    <a:pt x="1929523" y="5842"/>
                  </a:lnTo>
                  <a:lnTo>
                    <a:pt x="1885835" y="22301"/>
                  </a:lnTo>
                  <a:lnTo>
                    <a:pt x="1848815" y="47840"/>
                  </a:lnTo>
                  <a:lnTo>
                    <a:pt x="1820227" y="80899"/>
                  </a:lnTo>
                  <a:lnTo>
                    <a:pt x="1801799" y="119926"/>
                  </a:lnTo>
                  <a:lnTo>
                    <a:pt x="1795272" y="163347"/>
                  </a:lnTo>
                  <a:lnTo>
                    <a:pt x="1801799" y="206781"/>
                  </a:lnTo>
                  <a:lnTo>
                    <a:pt x="1820227" y="245808"/>
                  </a:lnTo>
                  <a:lnTo>
                    <a:pt x="1848815" y="278866"/>
                  </a:lnTo>
                  <a:lnTo>
                    <a:pt x="1885835" y="304406"/>
                  </a:lnTo>
                  <a:lnTo>
                    <a:pt x="1929523" y="320865"/>
                  </a:lnTo>
                  <a:lnTo>
                    <a:pt x="1978152" y="326694"/>
                  </a:lnTo>
                  <a:lnTo>
                    <a:pt x="2026767" y="320865"/>
                  </a:lnTo>
                  <a:lnTo>
                    <a:pt x="2070455" y="304406"/>
                  </a:lnTo>
                  <a:lnTo>
                    <a:pt x="2082406" y="296151"/>
                  </a:lnTo>
                  <a:lnTo>
                    <a:pt x="2107476" y="278866"/>
                  </a:lnTo>
                  <a:lnTo>
                    <a:pt x="2136063" y="245808"/>
                  </a:lnTo>
                  <a:lnTo>
                    <a:pt x="2154491" y="206781"/>
                  </a:lnTo>
                  <a:lnTo>
                    <a:pt x="2161032" y="163347"/>
                  </a:lnTo>
                  <a:close/>
                </a:path>
                <a:path extrusionOk="0" h="4185285" w="4083050">
                  <a:moveTo>
                    <a:pt x="2199132" y="3938181"/>
                  </a:moveTo>
                  <a:lnTo>
                    <a:pt x="2194331" y="3888397"/>
                  </a:lnTo>
                  <a:lnTo>
                    <a:pt x="2180564" y="3842016"/>
                  </a:lnTo>
                  <a:lnTo>
                    <a:pt x="2172614" y="3826700"/>
                  </a:lnTo>
                  <a:lnTo>
                    <a:pt x="2172614" y="3929176"/>
                  </a:lnTo>
                  <a:lnTo>
                    <a:pt x="2172131" y="3929176"/>
                  </a:lnTo>
                  <a:lnTo>
                    <a:pt x="2172131" y="3957078"/>
                  </a:lnTo>
                  <a:lnTo>
                    <a:pt x="2167458" y="3988193"/>
                  </a:lnTo>
                  <a:lnTo>
                    <a:pt x="2158771" y="4017683"/>
                  </a:lnTo>
                  <a:lnTo>
                    <a:pt x="2146338" y="4045229"/>
                  </a:lnTo>
                  <a:lnTo>
                    <a:pt x="2130475" y="4070477"/>
                  </a:lnTo>
                  <a:lnTo>
                    <a:pt x="2125205" y="4066476"/>
                  </a:lnTo>
                  <a:lnTo>
                    <a:pt x="2119363" y="4062031"/>
                  </a:lnTo>
                  <a:lnTo>
                    <a:pt x="2113369" y="4058018"/>
                  </a:lnTo>
                  <a:lnTo>
                    <a:pt x="2113369" y="4091279"/>
                  </a:lnTo>
                  <a:lnTo>
                    <a:pt x="2093277" y="4110380"/>
                  </a:lnTo>
                  <a:lnTo>
                    <a:pt x="2070912" y="4126598"/>
                  </a:lnTo>
                  <a:lnTo>
                    <a:pt x="2046528" y="4139654"/>
                  </a:lnTo>
                  <a:lnTo>
                    <a:pt x="2020392" y="4149242"/>
                  </a:lnTo>
                  <a:lnTo>
                    <a:pt x="2036546" y="4130433"/>
                  </a:lnTo>
                  <a:lnTo>
                    <a:pt x="2050884" y="4110291"/>
                  </a:lnTo>
                  <a:lnTo>
                    <a:pt x="2063419" y="4088930"/>
                  </a:lnTo>
                  <a:lnTo>
                    <a:pt x="2074100" y="4066476"/>
                  </a:lnTo>
                  <a:lnTo>
                    <a:pt x="2084285" y="4071810"/>
                  </a:lnTo>
                  <a:lnTo>
                    <a:pt x="2094242" y="4077703"/>
                  </a:lnTo>
                  <a:lnTo>
                    <a:pt x="2103945" y="4084193"/>
                  </a:lnTo>
                  <a:lnTo>
                    <a:pt x="2113369" y="4091279"/>
                  </a:lnTo>
                  <a:lnTo>
                    <a:pt x="2113369" y="4058018"/>
                  </a:lnTo>
                  <a:lnTo>
                    <a:pt x="2107895" y="4054335"/>
                  </a:lnTo>
                  <a:lnTo>
                    <a:pt x="2096096" y="4047363"/>
                  </a:lnTo>
                  <a:lnTo>
                    <a:pt x="2084070" y="4041114"/>
                  </a:lnTo>
                  <a:lnTo>
                    <a:pt x="2084438" y="4039870"/>
                  </a:lnTo>
                  <a:lnTo>
                    <a:pt x="2087778" y="4028656"/>
                  </a:lnTo>
                  <a:lnTo>
                    <a:pt x="2090140" y="4020756"/>
                  </a:lnTo>
                  <a:lnTo>
                    <a:pt x="2094763" y="3999903"/>
                  </a:lnTo>
                  <a:lnTo>
                    <a:pt x="2097887" y="3978656"/>
                  </a:lnTo>
                  <a:lnTo>
                    <a:pt x="2099462" y="3957078"/>
                  </a:lnTo>
                  <a:lnTo>
                    <a:pt x="2172131" y="3957078"/>
                  </a:lnTo>
                  <a:lnTo>
                    <a:pt x="2172131" y="3929176"/>
                  </a:lnTo>
                  <a:lnTo>
                    <a:pt x="2099411" y="3929176"/>
                  </a:lnTo>
                  <a:lnTo>
                    <a:pt x="2097582" y="3905351"/>
                  </a:lnTo>
                  <a:lnTo>
                    <a:pt x="2093874" y="3881932"/>
                  </a:lnTo>
                  <a:lnTo>
                    <a:pt x="2088362" y="3859022"/>
                  </a:lnTo>
                  <a:lnTo>
                    <a:pt x="2085009" y="3848709"/>
                  </a:lnTo>
                  <a:lnTo>
                    <a:pt x="2081415" y="3837660"/>
                  </a:lnTo>
                  <a:lnTo>
                    <a:pt x="2081339" y="3837406"/>
                  </a:lnTo>
                  <a:lnTo>
                    <a:pt x="2081123" y="3836733"/>
                  </a:lnTo>
                  <a:lnTo>
                    <a:pt x="2093874" y="3830142"/>
                  </a:lnTo>
                  <a:lnTo>
                    <a:pt x="2106333" y="3822763"/>
                  </a:lnTo>
                  <a:lnTo>
                    <a:pt x="2118436" y="3814572"/>
                  </a:lnTo>
                  <a:lnTo>
                    <a:pt x="2122119" y="3811727"/>
                  </a:lnTo>
                  <a:lnTo>
                    <a:pt x="2130145" y="3805555"/>
                  </a:lnTo>
                  <a:lnTo>
                    <a:pt x="2147201" y="3832910"/>
                  </a:lnTo>
                  <a:lnTo>
                    <a:pt x="2160219" y="3862908"/>
                  </a:lnTo>
                  <a:lnTo>
                    <a:pt x="2168817" y="3895140"/>
                  </a:lnTo>
                  <a:lnTo>
                    <a:pt x="2172614" y="3929176"/>
                  </a:lnTo>
                  <a:lnTo>
                    <a:pt x="2172614" y="3826700"/>
                  </a:lnTo>
                  <a:lnTo>
                    <a:pt x="2161641" y="3805555"/>
                  </a:lnTo>
                  <a:lnTo>
                    <a:pt x="2158784" y="3800056"/>
                  </a:lnTo>
                  <a:lnTo>
                    <a:pt x="2129942" y="3763492"/>
                  </a:lnTo>
                  <a:lnTo>
                    <a:pt x="2113153" y="3749014"/>
                  </a:lnTo>
                  <a:lnTo>
                    <a:pt x="2113153" y="3784663"/>
                  </a:lnTo>
                  <a:lnTo>
                    <a:pt x="2102942" y="3792474"/>
                  </a:lnTo>
                  <a:lnTo>
                    <a:pt x="2092413" y="3799573"/>
                  </a:lnTo>
                  <a:lnTo>
                    <a:pt x="2081580" y="3805986"/>
                  </a:lnTo>
                  <a:lnTo>
                    <a:pt x="2070493" y="3811727"/>
                  </a:lnTo>
                  <a:lnTo>
                    <a:pt x="2068741" y="3808374"/>
                  </a:lnTo>
                  <a:lnTo>
                    <a:pt x="2068741" y="3957078"/>
                  </a:lnTo>
                  <a:lnTo>
                    <a:pt x="2067306" y="3975443"/>
                  </a:lnTo>
                  <a:lnTo>
                    <a:pt x="2064613" y="3993540"/>
                  </a:lnTo>
                  <a:lnTo>
                    <a:pt x="2060702" y="4011295"/>
                  </a:lnTo>
                  <a:lnTo>
                    <a:pt x="2055583" y="4028656"/>
                  </a:lnTo>
                  <a:lnTo>
                    <a:pt x="2049386" y="4026649"/>
                  </a:lnTo>
                  <a:lnTo>
                    <a:pt x="2045804" y="4025493"/>
                  </a:lnTo>
                  <a:lnTo>
                    <a:pt x="2045804" y="4054030"/>
                  </a:lnTo>
                  <a:lnTo>
                    <a:pt x="2032355" y="4080980"/>
                  </a:lnTo>
                  <a:lnTo>
                    <a:pt x="2015934" y="4106100"/>
                  </a:lnTo>
                  <a:lnTo>
                    <a:pt x="1996668" y="4129113"/>
                  </a:lnTo>
                  <a:lnTo>
                    <a:pt x="1974672" y="4149712"/>
                  </a:lnTo>
                  <a:lnTo>
                    <a:pt x="1974672" y="4141279"/>
                  </a:lnTo>
                  <a:lnTo>
                    <a:pt x="1974672" y="4039870"/>
                  </a:lnTo>
                  <a:lnTo>
                    <a:pt x="1992693" y="4041368"/>
                  </a:lnTo>
                  <a:lnTo>
                    <a:pt x="2010613" y="4044238"/>
                  </a:lnTo>
                  <a:lnTo>
                    <a:pt x="2028342" y="4048468"/>
                  </a:lnTo>
                  <a:lnTo>
                    <a:pt x="2045804" y="4054030"/>
                  </a:lnTo>
                  <a:lnTo>
                    <a:pt x="2045804" y="4025493"/>
                  </a:lnTo>
                  <a:lnTo>
                    <a:pt x="2035721" y="4022229"/>
                  </a:lnTo>
                  <a:lnTo>
                    <a:pt x="2015566" y="4017378"/>
                  </a:lnTo>
                  <a:lnTo>
                    <a:pt x="1995182" y="4014127"/>
                  </a:lnTo>
                  <a:lnTo>
                    <a:pt x="1974672" y="4012488"/>
                  </a:lnTo>
                  <a:lnTo>
                    <a:pt x="1974672" y="3957078"/>
                  </a:lnTo>
                  <a:lnTo>
                    <a:pt x="2068741" y="3957078"/>
                  </a:lnTo>
                  <a:lnTo>
                    <a:pt x="2068741" y="3808374"/>
                  </a:lnTo>
                  <a:lnTo>
                    <a:pt x="2068664" y="3808222"/>
                  </a:lnTo>
                  <a:lnTo>
                    <a:pt x="2068664" y="3929176"/>
                  </a:lnTo>
                  <a:lnTo>
                    <a:pt x="1974672" y="3929176"/>
                  </a:lnTo>
                  <a:lnTo>
                    <a:pt x="1974672" y="3864762"/>
                  </a:lnTo>
                  <a:lnTo>
                    <a:pt x="1994446" y="3863035"/>
                  </a:lnTo>
                  <a:lnTo>
                    <a:pt x="2014080" y="3859771"/>
                  </a:lnTo>
                  <a:lnTo>
                    <a:pt x="2033498" y="3854983"/>
                  </a:lnTo>
                  <a:lnTo>
                    <a:pt x="2043747" y="3851618"/>
                  </a:lnTo>
                  <a:lnTo>
                    <a:pt x="2052624" y="3848709"/>
                  </a:lnTo>
                  <a:lnTo>
                    <a:pt x="2058898" y="3868128"/>
                  </a:lnTo>
                  <a:lnTo>
                    <a:pt x="2063699" y="3888067"/>
                  </a:lnTo>
                  <a:lnTo>
                    <a:pt x="2066975" y="3908450"/>
                  </a:lnTo>
                  <a:lnTo>
                    <a:pt x="2068664" y="3929176"/>
                  </a:lnTo>
                  <a:lnTo>
                    <a:pt x="2068664" y="3808222"/>
                  </a:lnTo>
                  <a:lnTo>
                    <a:pt x="2057946" y="3787635"/>
                  </a:lnTo>
                  <a:lnTo>
                    <a:pt x="2043277" y="3764851"/>
                  </a:lnTo>
                  <a:lnTo>
                    <a:pt x="2042020" y="3763251"/>
                  </a:lnTo>
                  <a:lnTo>
                    <a:pt x="2042020" y="3823741"/>
                  </a:lnTo>
                  <a:lnTo>
                    <a:pt x="2025472" y="3828999"/>
                  </a:lnTo>
                  <a:lnTo>
                    <a:pt x="2008695" y="3833050"/>
                  </a:lnTo>
                  <a:lnTo>
                    <a:pt x="1991741" y="3835857"/>
                  </a:lnTo>
                  <a:lnTo>
                    <a:pt x="1974672" y="3837406"/>
                  </a:lnTo>
                  <a:lnTo>
                    <a:pt x="1974672" y="3738638"/>
                  </a:lnTo>
                  <a:lnTo>
                    <a:pt x="1974672" y="3736822"/>
                  </a:lnTo>
                  <a:lnTo>
                    <a:pt x="1995030" y="3755682"/>
                  </a:lnTo>
                  <a:lnTo>
                    <a:pt x="2013102" y="3776611"/>
                  </a:lnTo>
                  <a:lnTo>
                    <a:pt x="2028786" y="3799382"/>
                  </a:lnTo>
                  <a:lnTo>
                    <a:pt x="2042020" y="3823741"/>
                  </a:lnTo>
                  <a:lnTo>
                    <a:pt x="2042020" y="3763251"/>
                  </a:lnTo>
                  <a:lnTo>
                    <a:pt x="2026564" y="3743553"/>
                  </a:lnTo>
                  <a:lnTo>
                    <a:pt x="2020189" y="3736822"/>
                  </a:lnTo>
                  <a:lnTo>
                    <a:pt x="2008073" y="3724059"/>
                  </a:lnTo>
                  <a:lnTo>
                    <a:pt x="2007895" y="3723868"/>
                  </a:lnTo>
                  <a:lnTo>
                    <a:pt x="2037600" y="3732936"/>
                  </a:lnTo>
                  <a:lnTo>
                    <a:pt x="2065286" y="3746360"/>
                  </a:lnTo>
                  <a:lnTo>
                    <a:pt x="2090585" y="3763734"/>
                  </a:lnTo>
                  <a:lnTo>
                    <a:pt x="2113153" y="3784663"/>
                  </a:lnTo>
                  <a:lnTo>
                    <a:pt x="2113153" y="3749014"/>
                  </a:lnTo>
                  <a:lnTo>
                    <a:pt x="2078329" y="3723868"/>
                  </a:lnTo>
                  <a:lnTo>
                    <a:pt x="2010511" y="3696157"/>
                  </a:lnTo>
                  <a:lnTo>
                    <a:pt x="1962912" y="3691128"/>
                  </a:lnTo>
                  <a:lnTo>
                    <a:pt x="1947989" y="3692677"/>
                  </a:lnTo>
                  <a:lnTo>
                    <a:pt x="1947989" y="3738638"/>
                  </a:lnTo>
                  <a:lnTo>
                    <a:pt x="1947989" y="3837660"/>
                  </a:lnTo>
                  <a:lnTo>
                    <a:pt x="1947989" y="4141279"/>
                  </a:lnTo>
                  <a:lnTo>
                    <a:pt x="1928177" y="4121810"/>
                  </a:lnTo>
                  <a:lnTo>
                    <a:pt x="1913140" y="4103268"/>
                  </a:lnTo>
                  <a:lnTo>
                    <a:pt x="1913140" y="4151490"/>
                  </a:lnTo>
                  <a:lnTo>
                    <a:pt x="1884349" y="4141940"/>
                  </a:lnTo>
                  <a:lnTo>
                    <a:pt x="1857565" y="4128274"/>
                  </a:lnTo>
                  <a:lnTo>
                    <a:pt x="1833105" y="4110888"/>
                  </a:lnTo>
                  <a:lnTo>
                    <a:pt x="1811337" y="4090085"/>
                  </a:lnTo>
                  <a:lnTo>
                    <a:pt x="1821675" y="4082377"/>
                  </a:lnTo>
                  <a:lnTo>
                    <a:pt x="1832368" y="4075404"/>
                  </a:lnTo>
                  <a:lnTo>
                    <a:pt x="1843227" y="4069169"/>
                  </a:lnTo>
                  <a:lnTo>
                    <a:pt x="1854581" y="4063454"/>
                  </a:lnTo>
                  <a:lnTo>
                    <a:pt x="1866099" y="4087495"/>
                  </a:lnTo>
                  <a:lnTo>
                    <a:pt x="1879815" y="4110380"/>
                  </a:lnTo>
                  <a:lnTo>
                    <a:pt x="1895449" y="4131678"/>
                  </a:lnTo>
                  <a:lnTo>
                    <a:pt x="1913140" y="4151490"/>
                  </a:lnTo>
                  <a:lnTo>
                    <a:pt x="1913140" y="4103268"/>
                  </a:lnTo>
                  <a:lnTo>
                    <a:pt x="1910740" y="4100296"/>
                  </a:lnTo>
                  <a:lnTo>
                    <a:pt x="1895767" y="4076979"/>
                  </a:lnTo>
                  <a:lnTo>
                    <a:pt x="1889010" y="4063454"/>
                  </a:lnTo>
                  <a:lnTo>
                    <a:pt x="1883346" y="4052100"/>
                  </a:lnTo>
                  <a:lnTo>
                    <a:pt x="1899246" y="4047363"/>
                  </a:lnTo>
                  <a:lnTo>
                    <a:pt x="1915363" y="4043730"/>
                  </a:lnTo>
                  <a:lnTo>
                    <a:pt x="1931619" y="4041216"/>
                  </a:lnTo>
                  <a:lnTo>
                    <a:pt x="1947989" y="4039832"/>
                  </a:lnTo>
                  <a:lnTo>
                    <a:pt x="1947989" y="4012476"/>
                  </a:lnTo>
                  <a:lnTo>
                    <a:pt x="1929104" y="4013974"/>
                  </a:lnTo>
                  <a:lnTo>
                    <a:pt x="1910334" y="4016845"/>
                  </a:lnTo>
                  <a:lnTo>
                    <a:pt x="1891753" y="4021086"/>
                  </a:lnTo>
                  <a:lnTo>
                    <a:pt x="1873427" y="4026649"/>
                  </a:lnTo>
                  <a:lnTo>
                    <a:pt x="1868297" y="4009796"/>
                  </a:lnTo>
                  <a:lnTo>
                    <a:pt x="1864309" y="3992537"/>
                  </a:lnTo>
                  <a:lnTo>
                    <a:pt x="1861515" y="3974947"/>
                  </a:lnTo>
                  <a:lnTo>
                    <a:pt x="1859927" y="3957078"/>
                  </a:lnTo>
                  <a:lnTo>
                    <a:pt x="1947989" y="3957078"/>
                  </a:lnTo>
                  <a:lnTo>
                    <a:pt x="1947989" y="3929176"/>
                  </a:lnTo>
                  <a:lnTo>
                    <a:pt x="1859673" y="3929176"/>
                  </a:lnTo>
                  <a:lnTo>
                    <a:pt x="1861019" y="3909263"/>
                  </a:lnTo>
                  <a:lnTo>
                    <a:pt x="1863852" y="3889641"/>
                  </a:lnTo>
                  <a:lnTo>
                    <a:pt x="1868106" y="3870401"/>
                  </a:lnTo>
                  <a:lnTo>
                    <a:pt x="1873745" y="3851618"/>
                  </a:lnTo>
                  <a:lnTo>
                    <a:pt x="1892007" y="3856977"/>
                  </a:lnTo>
                  <a:lnTo>
                    <a:pt x="1910524" y="3861016"/>
                  </a:lnTo>
                  <a:lnTo>
                    <a:pt x="1929206" y="3863695"/>
                  </a:lnTo>
                  <a:lnTo>
                    <a:pt x="1947989" y="3865003"/>
                  </a:lnTo>
                  <a:lnTo>
                    <a:pt x="1947989" y="3837660"/>
                  </a:lnTo>
                  <a:lnTo>
                    <a:pt x="1931771" y="3836466"/>
                  </a:lnTo>
                  <a:lnTo>
                    <a:pt x="1915655" y="3834155"/>
                  </a:lnTo>
                  <a:lnTo>
                    <a:pt x="1899666" y="3830739"/>
                  </a:lnTo>
                  <a:lnTo>
                    <a:pt x="1883879" y="3826230"/>
                  </a:lnTo>
                  <a:lnTo>
                    <a:pt x="1889455" y="3815270"/>
                  </a:lnTo>
                  <a:lnTo>
                    <a:pt x="1896300" y="3801846"/>
                  </a:lnTo>
                  <a:lnTo>
                    <a:pt x="1911184" y="3778961"/>
                  </a:lnTo>
                  <a:lnTo>
                    <a:pt x="1928444" y="3757815"/>
                  </a:lnTo>
                  <a:lnTo>
                    <a:pt x="1947989" y="3738638"/>
                  </a:lnTo>
                  <a:lnTo>
                    <a:pt x="1947989" y="3692677"/>
                  </a:lnTo>
                  <a:lnTo>
                    <a:pt x="1917052" y="3695877"/>
                  </a:lnTo>
                  <a:lnTo>
                    <a:pt x="1917052" y="3724059"/>
                  </a:lnTo>
                  <a:lnTo>
                    <a:pt x="1898307" y="3744531"/>
                  </a:lnTo>
                  <a:lnTo>
                    <a:pt x="1881657" y="3766680"/>
                  </a:lnTo>
                  <a:lnTo>
                    <a:pt x="1867179" y="3790315"/>
                  </a:lnTo>
                  <a:lnTo>
                    <a:pt x="1854987" y="3815270"/>
                  </a:lnTo>
                  <a:lnTo>
                    <a:pt x="1844878" y="3810292"/>
                  </a:lnTo>
                  <a:lnTo>
                    <a:pt x="1844878" y="3840518"/>
                  </a:lnTo>
                  <a:lnTo>
                    <a:pt x="1844675" y="3841204"/>
                  </a:lnTo>
                  <a:lnTo>
                    <a:pt x="1844675" y="4038041"/>
                  </a:lnTo>
                  <a:lnTo>
                    <a:pt x="1831594" y="4044607"/>
                  </a:lnTo>
                  <a:lnTo>
                    <a:pt x="1818817" y="4051960"/>
                  </a:lnTo>
                  <a:lnTo>
                    <a:pt x="1806397" y="4060126"/>
                  </a:lnTo>
                  <a:lnTo>
                    <a:pt x="1794383" y="4069169"/>
                  </a:lnTo>
                  <a:lnTo>
                    <a:pt x="1778889" y="4044150"/>
                  </a:lnTo>
                  <a:lnTo>
                    <a:pt x="1766735" y="4016845"/>
                  </a:lnTo>
                  <a:lnTo>
                    <a:pt x="1758251" y="3987787"/>
                  </a:lnTo>
                  <a:lnTo>
                    <a:pt x="1753679" y="3957078"/>
                  </a:lnTo>
                  <a:lnTo>
                    <a:pt x="1829181" y="3957078"/>
                  </a:lnTo>
                  <a:lnTo>
                    <a:pt x="1830895" y="3977881"/>
                  </a:lnTo>
                  <a:lnTo>
                    <a:pt x="1834083" y="3998353"/>
                  </a:lnTo>
                  <a:lnTo>
                    <a:pt x="1838680" y="4018432"/>
                  </a:lnTo>
                  <a:lnTo>
                    <a:pt x="1844675" y="4038041"/>
                  </a:lnTo>
                  <a:lnTo>
                    <a:pt x="1844675" y="3841204"/>
                  </a:lnTo>
                  <a:lnTo>
                    <a:pt x="1838426" y="3861981"/>
                  </a:lnTo>
                  <a:lnTo>
                    <a:pt x="1833587" y="3883977"/>
                  </a:lnTo>
                  <a:lnTo>
                    <a:pt x="1830400" y="3906405"/>
                  </a:lnTo>
                  <a:lnTo>
                    <a:pt x="1828939" y="3929176"/>
                  </a:lnTo>
                  <a:lnTo>
                    <a:pt x="1753209" y="3929176"/>
                  </a:lnTo>
                  <a:lnTo>
                    <a:pt x="1756765" y="3896360"/>
                  </a:lnTo>
                  <a:lnTo>
                    <a:pt x="1764792" y="3865207"/>
                  </a:lnTo>
                  <a:lnTo>
                    <a:pt x="1776958" y="3836111"/>
                  </a:lnTo>
                  <a:lnTo>
                    <a:pt x="1792922" y="3809415"/>
                  </a:lnTo>
                  <a:lnTo>
                    <a:pt x="1805419" y="3818394"/>
                  </a:lnTo>
                  <a:lnTo>
                    <a:pt x="1818271" y="3826560"/>
                  </a:lnTo>
                  <a:lnTo>
                    <a:pt x="1831428" y="3833939"/>
                  </a:lnTo>
                  <a:lnTo>
                    <a:pt x="1844878" y="3840518"/>
                  </a:lnTo>
                  <a:lnTo>
                    <a:pt x="1844878" y="3810292"/>
                  </a:lnTo>
                  <a:lnTo>
                    <a:pt x="1843112" y="3809415"/>
                  </a:lnTo>
                  <a:lnTo>
                    <a:pt x="1831797" y="3803040"/>
                  </a:lnTo>
                  <a:lnTo>
                    <a:pt x="1820646" y="3795852"/>
                  </a:lnTo>
                  <a:lnTo>
                    <a:pt x="1809851" y="3787864"/>
                  </a:lnTo>
                  <a:lnTo>
                    <a:pt x="1832610" y="3765893"/>
                  </a:lnTo>
                  <a:lnTo>
                    <a:pt x="1858327" y="3747655"/>
                  </a:lnTo>
                  <a:lnTo>
                    <a:pt x="1886597" y="3733571"/>
                  </a:lnTo>
                  <a:lnTo>
                    <a:pt x="1917052" y="3724059"/>
                  </a:lnTo>
                  <a:lnTo>
                    <a:pt x="1917052" y="3695877"/>
                  </a:lnTo>
                  <a:lnTo>
                    <a:pt x="1872843" y="3709720"/>
                  </a:lnTo>
                  <a:lnTo>
                    <a:pt x="1833359" y="3731577"/>
                  </a:lnTo>
                  <a:lnTo>
                    <a:pt x="1798764" y="3760546"/>
                  </a:lnTo>
                  <a:lnTo>
                    <a:pt x="1769948" y="3795725"/>
                  </a:lnTo>
                  <a:lnTo>
                    <a:pt x="1747812" y="3836174"/>
                  </a:lnTo>
                  <a:lnTo>
                    <a:pt x="1733232" y="3880980"/>
                  </a:lnTo>
                  <a:lnTo>
                    <a:pt x="1727123" y="3929176"/>
                  </a:lnTo>
                  <a:lnTo>
                    <a:pt x="1726692" y="3929176"/>
                  </a:lnTo>
                  <a:lnTo>
                    <a:pt x="1726692" y="3957078"/>
                  </a:lnTo>
                  <a:lnTo>
                    <a:pt x="1727593" y="3957078"/>
                  </a:lnTo>
                  <a:lnTo>
                    <a:pt x="1736356" y="4007853"/>
                  </a:lnTo>
                  <a:lnTo>
                    <a:pt x="1754505" y="4054424"/>
                  </a:lnTo>
                  <a:lnTo>
                    <a:pt x="1780959" y="4095673"/>
                  </a:lnTo>
                  <a:lnTo>
                    <a:pt x="1814652" y="4130459"/>
                  </a:lnTo>
                  <a:lnTo>
                    <a:pt x="1854403" y="4157586"/>
                  </a:lnTo>
                  <a:lnTo>
                    <a:pt x="1899221" y="4175976"/>
                  </a:lnTo>
                  <a:lnTo>
                    <a:pt x="1947989" y="4184472"/>
                  </a:lnTo>
                  <a:lnTo>
                    <a:pt x="1947989" y="4184904"/>
                  </a:lnTo>
                  <a:lnTo>
                    <a:pt x="1974672" y="4184904"/>
                  </a:lnTo>
                  <a:lnTo>
                    <a:pt x="1974672" y="4184612"/>
                  </a:lnTo>
                  <a:lnTo>
                    <a:pt x="2020201" y="4177703"/>
                  </a:lnTo>
                  <a:lnTo>
                    <a:pt x="2062480" y="4162145"/>
                  </a:lnTo>
                  <a:lnTo>
                    <a:pt x="2079904" y="4151490"/>
                  </a:lnTo>
                  <a:lnTo>
                    <a:pt x="2082812" y="4149712"/>
                  </a:lnTo>
                  <a:lnTo>
                    <a:pt x="2133777" y="4108729"/>
                  </a:lnTo>
                  <a:lnTo>
                    <a:pt x="2161070" y="4072686"/>
                  </a:lnTo>
                  <a:lnTo>
                    <a:pt x="2162175" y="4070477"/>
                  </a:lnTo>
                  <a:lnTo>
                    <a:pt x="2181631" y="4031653"/>
                  </a:lnTo>
                  <a:lnTo>
                    <a:pt x="2194610" y="3986517"/>
                  </a:lnTo>
                  <a:lnTo>
                    <a:pt x="2199132" y="3938181"/>
                  </a:lnTo>
                  <a:close/>
                </a:path>
                <a:path extrusionOk="0" h="4185285" w="4083050">
                  <a:moveTo>
                    <a:pt x="4082796" y="3286836"/>
                  </a:moveTo>
                  <a:lnTo>
                    <a:pt x="4082008" y="3284524"/>
                  </a:lnTo>
                  <a:lnTo>
                    <a:pt x="4080421" y="3283140"/>
                  </a:lnTo>
                  <a:lnTo>
                    <a:pt x="4078033" y="3282670"/>
                  </a:lnTo>
                  <a:lnTo>
                    <a:pt x="4074858" y="3281743"/>
                  </a:lnTo>
                  <a:lnTo>
                    <a:pt x="3514928" y="3281743"/>
                  </a:lnTo>
                  <a:lnTo>
                    <a:pt x="3535083" y="3251238"/>
                  </a:lnTo>
                  <a:lnTo>
                    <a:pt x="3606266" y="3143542"/>
                  </a:lnTo>
                  <a:lnTo>
                    <a:pt x="3672979" y="3209645"/>
                  </a:lnTo>
                  <a:lnTo>
                    <a:pt x="3675367" y="3211957"/>
                  </a:lnTo>
                  <a:lnTo>
                    <a:pt x="3678542" y="3213341"/>
                  </a:lnTo>
                  <a:lnTo>
                    <a:pt x="3688867" y="3214725"/>
                  </a:lnTo>
                  <a:lnTo>
                    <a:pt x="3693630" y="3214268"/>
                  </a:lnTo>
                  <a:lnTo>
                    <a:pt x="3696805" y="3213341"/>
                  </a:lnTo>
                  <a:lnTo>
                    <a:pt x="3700780" y="3211487"/>
                  </a:lnTo>
                  <a:lnTo>
                    <a:pt x="3703155" y="3209175"/>
                  </a:lnTo>
                  <a:lnTo>
                    <a:pt x="3726053" y="3182836"/>
                  </a:lnTo>
                  <a:lnTo>
                    <a:pt x="3804818" y="3092246"/>
                  </a:lnTo>
                  <a:lnTo>
                    <a:pt x="3850881" y="3139389"/>
                  </a:lnTo>
                  <a:lnTo>
                    <a:pt x="3854856" y="3141700"/>
                  </a:lnTo>
                  <a:lnTo>
                    <a:pt x="3862006" y="3144469"/>
                  </a:lnTo>
                  <a:lnTo>
                    <a:pt x="3866769" y="3144469"/>
                  </a:lnTo>
                  <a:lnTo>
                    <a:pt x="3876306" y="3143085"/>
                  </a:lnTo>
                  <a:lnTo>
                    <a:pt x="3880269" y="3140773"/>
                  </a:lnTo>
                  <a:lnTo>
                    <a:pt x="3882656" y="3138462"/>
                  </a:lnTo>
                  <a:lnTo>
                    <a:pt x="3903103" y="3111652"/>
                  </a:lnTo>
                  <a:lnTo>
                    <a:pt x="3954932" y="3043707"/>
                  </a:lnTo>
                  <a:lnTo>
                    <a:pt x="3997820" y="3054807"/>
                  </a:lnTo>
                  <a:lnTo>
                    <a:pt x="4000995" y="3054807"/>
                  </a:lnTo>
                  <a:lnTo>
                    <a:pt x="4004970" y="3055264"/>
                  </a:lnTo>
                  <a:lnTo>
                    <a:pt x="4007345" y="3055264"/>
                  </a:lnTo>
                  <a:lnTo>
                    <a:pt x="4011320" y="3054807"/>
                  </a:lnTo>
                  <a:lnTo>
                    <a:pt x="4022598" y="3043707"/>
                  </a:lnTo>
                  <a:lnTo>
                    <a:pt x="4023906" y="3029839"/>
                  </a:lnTo>
                  <a:lnTo>
                    <a:pt x="4029354" y="2972066"/>
                  </a:lnTo>
                  <a:lnTo>
                    <a:pt x="4031970" y="2944330"/>
                  </a:lnTo>
                  <a:lnTo>
                    <a:pt x="4030383" y="2941561"/>
                  </a:lnTo>
                  <a:lnTo>
                    <a:pt x="4027995" y="2937865"/>
                  </a:lnTo>
                  <a:lnTo>
                    <a:pt x="4025608" y="2935554"/>
                  </a:lnTo>
                  <a:lnTo>
                    <a:pt x="4020845" y="2934170"/>
                  </a:lnTo>
                  <a:lnTo>
                    <a:pt x="4009733" y="2933700"/>
                  </a:lnTo>
                  <a:lnTo>
                    <a:pt x="4000195" y="2936938"/>
                  </a:lnTo>
                  <a:lnTo>
                    <a:pt x="3993845" y="2941040"/>
                  </a:lnTo>
                  <a:lnTo>
                    <a:pt x="3993845" y="2972066"/>
                  </a:lnTo>
                  <a:lnTo>
                    <a:pt x="3987495" y="3029839"/>
                  </a:lnTo>
                  <a:lnTo>
                    <a:pt x="3927132" y="3015513"/>
                  </a:lnTo>
                  <a:lnTo>
                    <a:pt x="3993845" y="2972066"/>
                  </a:lnTo>
                  <a:lnTo>
                    <a:pt x="3993845" y="2941040"/>
                  </a:lnTo>
                  <a:lnTo>
                    <a:pt x="3884244" y="3011817"/>
                  </a:lnTo>
                  <a:lnTo>
                    <a:pt x="3881856" y="3014129"/>
                  </a:lnTo>
                  <a:lnTo>
                    <a:pt x="3880269" y="3015970"/>
                  </a:lnTo>
                  <a:lnTo>
                    <a:pt x="3880269" y="3021063"/>
                  </a:lnTo>
                  <a:lnTo>
                    <a:pt x="3881856" y="3023832"/>
                  </a:lnTo>
                  <a:lnTo>
                    <a:pt x="3887419" y="3027527"/>
                  </a:lnTo>
                  <a:lnTo>
                    <a:pt x="3923157" y="3035846"/>
                  </a:lnTo>
                  <a:lnTo>
                    <a:pt x="3864381" y="3111652"/>
                  </a:lnTo>
                  <a:lnTo>
                    <a:pt x="3844836" y="3092246"/>
                  </a:lnTo>
                  <a:lnTo>
                    <a:pt x="3818318" y="3065894"/>
                  </a:lnTo>
                  <a:lnTo>
                    <a:pt x="3815943" y="3064052"/>
                  </a:lnTo>
                  <a:lnTo>
                    <a:pt x="3811968" y="3062198"/>
                  </a:lnTo>
                  <a:lnTo>
                    <a:pt x="3807206" y="3060814"/>
                  </a:lnTo>
                  <a:lnTo>
                    <a:pt x="3802443" y="3060814"/>
                  </a:lnTo>
                  <a:lnTo>
                    <a:pt x="3796881" y="3061741"/>
                  </a:lnTo>
                  <a:lnTo>
                    <a:pt x="3793706" y="3062198"/>
                  </a:lnTo>
                  <a:lnTo>
                    <a:pt x="3789730" y="3064510"/>
                  </a:lnTo>
                  <a:lnTo>
                    <a:pt x="3787343" y="3066821"/>
                  </a:lnTo>
                  <a:lnTo>
                    <a:pt x="3685692" y="3182836"/>
                  </a:lnTo>
                  <a:lnTo>
                    <a:pt x="3647351" y="3143542"/>
                  </a:lnTo>
                  <a:lnTo>
                    <a:pt x="3618966" y="3114433"/>
                  </a:lnTo>
                  <a:lnTo>
                    <a:pt x="3615004" y="3112122"/>
                  </a:lnTo>
                  <a:lnTo>
                    <a:pt x="3611829" y="3110725"/>
                  </a:lnTo>
                  <a:lnTo>
                    <a:pt x="3606266" y="3109341"/>
                  </a:lnTo>
                  <a:lnTo>
                    <a:pt x="3601504" y="3109341"/>
                  </a:lnTo>
                  <a:lnTo>
                    <a:pt x="3596729" y="3110268"/>
                  </a:lnTo>
                  <a:lnTo>
                    <a:pt x="3589591" y="3113036"/>
                  </a:lnTo>
                  <a:lnTo>
                    <a:pt x="3587204" y="3115818"/>
                  </a:lnTo>
                  <a:lnTo>
                    <a:pt x="3498253" y="3251238"/>
                  </a:lnTo>
                  <a:lnTo>
                    <a:pt x="3498253" y="2945727"/>
                  </a:lnTo>
                  <a:lnTo>
                    <a:pt x="3496665" y="2943415"/>
                  </a:lnTo>
                  <a:lnTo>
                    <a:pt x="3495078" y="2942018"/>
                  </a:lnTo>
                  <a:lnTo>
                    <a:pt x="3492690" y="2941561"/>
                  </a:lnTo>
                  <a:lnTo>
                    <a:pt x="3489515" y="2940634"/>
                  </a:lnTo>
                  <a:lnTo>
                    <a:pt x="3485540" y="2941561"/>
                  </a:lnTo>
                  <a:lnTo>
                    <a:pt x="3483165" y="2942018"/>
                  </a:lnTo>
                  <a:lnTo>
                    <a:pt x="3482365" y="2943415"/>
                  </a:lnTo>
                  <a:lnTo>
                    <a:pt x="3480778" y="2945727"/>
                  </a:lnTo>
                  <a:lnTo>
                    <a:pt x="3480778" y="3277590"/>
                  </a:lnTo>
                  <a:lnTo>
                    <a:pt x="3478390" y="3280359"/>
                  </a:lnTo>
                  <a:lnTo>
                    <a:pt x="3478390" y="3281743"/>
                  </a:lnTo>
                  <a:lnTo>
                    <a:pt x="3452977" y="3281743"/>
                  </a:lnTo>
                  <a:lnTo>
                    <a:pt x="3450590" y="3282670"/>
                  </a:lnTo>
                  <a:lnTo>
                    <a:pt x="3446627" y="3283140"/>
                  </a:lnTo>
                  <a:lnTo>
                    <a:pt x="3445040" y="3284524"/>
                  </a:lnTo>
                  <a:lnTo>
                    <a:pt x="3444240" y="3286836"/>
                  </a:lnTo>
                  <a:lnTo>
                    <a:pt x="3445040" y="3288677"/>
                  </a:lnTo>
                  <a:lnTo>
                    <a:pt x="3446627" y="3290532"/>
                  </a:lnTo>
                  <a:lnTo>
                    <a:pt x="3450590" y="3290989"/>
                  </a:lnTo>
                  <a:lnTo>
                    <a:pt x="3452977" y="3291916"/>
                  </a:lnTo>
                  <a:lnTo>
                    <a:pt x="3480778" y="3291916"/>
                  </a:lnTo>
                  <a:lnTo>
                    <a:pt x="3480778" y="3308096"/>
                  </a:lnTo>
                  <a:lnTo>
                    <a:pt x="3482365" y="3310407"/>
                  </a:lnTo>
                  <a:lnTo>
                    <a:pt x="3483165" y="3311791"/>
                  </a:lnTo>
                  <a:lnTo>
                    <a:pt x="3485540" y="3312249"/>
                  </a:lnTo>
                  <a:lnTo>
                    <a:pt x="3489515" y="3313176"/>
                  </a:lnTo>
                  <a:lnTo>
                    <a:pt x="3492690" y="3312249"/>
                  </a:lnTo>
                  <a:lnTo>
                    <a:pt x="3495078" y="3311791"/>
                  </a:lnTo>
                  <a:lnTo>
                    <a:pt x="3496665" y="3310407"/>
                  </a:lnTo>
                  <a:lnTo>
                    <a:pt x="3498253" y="3308096"/>
                  </a:lnTo>
                  <a:lnTo>
                    <a:pt x="3498253" y="3293300"/>
                  </a:lnTo>
                  <a:lnTo>
                    <a:pt x="3500628" y="3293300"/>
                  </a:lnTo>
                  <a:lnTo>
                    <a:pt x="3501428" y="3292373"/>
                  </a:lnTo>
                  <a:lnTo>
                    <a:pt x="3503803" y="3291916"/>
                  </a:lnTo>
                  <a:lnTo>
                    <a:pt x="4074858" y="3291916"/>
                  </a:lnTo>
                  <a:lnTo>
                    <a:pt x="4078033" y="3290989"/>
                  </a:lnTo>
                  <a:lnTo>
                    <a:pt x="4080421" y="3290532"/>
                  </a:lnTo>
                  <a:lnTo>
                    <a:pt x="4082008" y="3288677"/>
                  </a:lnTo>
                  <a:lnTo>
                    <a:pt x="4082796" y="3286836"/>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09" name="Google Shape;1409;p34"/>
            <p:cNvSpPr txBox="1"/>
            <p:nvPr/>
          </p:nvSpPr>
          <p:spPr>
            <a:xfrm>
              <a:off x="6641592" y="1889760"/>
              <a:ext cx="530351" cy="530351"/>
            </a:xfrm>
            <a:prstGeom prst="rect">
              <a:avLst/>
            </a:prstGeom>
            <a:blipFill rotWithShape="1">
              <a:blip r:embed="rId4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10" name="Google Shape;1410;p34"/>
          <p:cNvSpPr txBox="1"/>
          <p:nvPr/>
        </p:nvSpPr>
        <p:spPr>
          <a:xfrm>
            <a:off x="1443037" y="5129212"/>
            <a:ext cx="400050" cy="466725"/>
          </a:xfrm>
          <a:prstGeom prst="rect">
            <a:avLst/>
          </a:prstGeom>
          <a:blipFill rotWithShape="1">
            <a:blip r:embed="rId4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11" name="Google Shape;1411;p34"/>
          <p:cNvSpPr txBox="1"/>
          <p:nvPr/>
        </p:nvSpPr>
        <p:spPr>
          <a:xfrm>
            <a:off x="1400175" y="5649912"/>
            <a:ext cx="438150" cy="381000"/>
          </a:xfrm>
          <a:prstGeom prst="rect">
            <a:avLst/>
          </a:prstGeom>
          <a:blipFill rotWithShape="1">
            <a:blip r:embed="rId4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12" name="Google Shape;1412;p34"/>
          <p:cNvSpPr txBox="1"/>
          <p:nvPr/>
        </p:nvSpPr>
        <p:spPr>
          <a:xfrm>
            <a:off x="5630862" y="2711450"/>
            <a:ext cx="1335087" cy="482600"/>
          </a:xfrm>
          <a:prstGeom prst="rect">
            <a:avLst/>
          </a:prstGeom>
          <a:noFill/>
          <a:ln>
            <a:noFill/>
          </a:ln>
        </p:spPr>
        <p:txBody>
          <a:bodyPr anchorCtr="0" anchor="t" bIns="0" lIns="0" spcFirstLastPara="1" rIns="0" wrap="square" tIns="12700">
            <a:spAutoFit/>
          </a:bodyPr>
          <a:lstStyle/>
          <a:p>
            <a:pPr indent="328612" lvl="0" marL="12700" marR="0" rtl="0" algn="l">
              <a:lnSpc>
                <a:spcPct val="100000"/>
              </a:lnSpc>
              <a:spcBef>
                <a:spcPts val="0"/>
              </a:spcBef>
              <a:spcAft>
                <a:spcPts val="0"/>
              </a:spcAft>
              <a:buClr>
                <a:srgbClr val="FFFFFF"/>
              </a:buClr>
              <a:buSzPts val="1500"/>
              <a:buFont typeface="Arial"/>
              <a:buNone/>
            </a:pPr>
            <a:r>
              <a:rPr b="1" i="0" lang="en-US" sz="1500" u="none">
                <a:solidFill>
                  <a:srgbClr val="FFFFFF"/>
                </a:solidFill>
                <a:latin typeface="Arial"/>
                <a:ea typeface="Arial"/>
                <a:cs typeface="Arial"/>
                <a:sym typeface="Arial"/>
              </a:rPr>
              <a:t>1 млрд  АҚШ доллари</a:t>
            </a:r>
            <a:endParaRPr/>
          </a:p>
        </p:txBody>
      </p:sp>
      <p:sp>
        <p:nvSpPr>
          <p:cNvPr id="1413" name="Google Shape;1413;p34"/>
          <p:cNvSpPr txBox="1"/>
          <p:nvPr/>
        </p:nvSpPr>
        <p:spPr>
          <a:xfrm>
            <a:off x="7064375" y="5248275"/>
            <a:ext cx="2922587" cy="574675"/>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rgbClr val="13559C"/>
              </a:buClr>
              <a:buSzPts val="1200"/>
              <a:buFont typeface="Arial"/>
              <a:buChar char="•"/>
            </a:pPr>
            <a:r>
              <a:rPr b="0" i="0" lang="en-US" sz="1200" u="none">
                <a:solidFill>
                  <a:srgbClr val="13559C"/>
                </a:solidFill>
                <a:latin typeface="Arial"/>
                <a:ea typeface="Arial"/>
                <a:cs typeface="Arial"/>
                <a:sym typeface="Arial"/>
              </a:rPr>
              <a:t>Халқаро облигацияларнинг иккиламчи  бозордаги номиналдан юқори нархи –  фаол савдодан далолат беради</a:t>
            </a:r>
            <a:endParaRPr/>
          </a:p>
        </p:txBody>
      </p:sp>
      <p:sp>
        <p:nvSpPr>
          <p:cNvPr id="1414" name="Google Shape;1414;p34"/>
          <p:cNvSpPr txBox="1"/>
          <p:nvPr/>
        </p:nvSpPr>
        <p:spPr>
          <a:xfrm>
            <a:off x="7273925" y="4729162"/>
            <a:ext cx="2794000" cy="392112"/>
          </a:xfrm>
          <a:prstGeom prst="rect">
            <a:avLst/>
          </a:prstGeom>
          <a:noFill/>
          <a:ln>
            <a:noFill/>
          </a:ln>
        </p:spPr>
        <p:txBody>
          <a:bodyPr anchorCtr="0" anchor="t" bIns="0" lIns="0" spcFirstLastPara="1" rIns="0" wrap="square" tIns="12700">
            <a:spAutoFit/>
          </a:bodyPr>
          <a:lstStyle/>
          <a:p>
            <a:pPr indent="-946150" lvl="0" marL="958850" marR="0" rtl="0" algn="l">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Корхона ва банклар учун андоза ёки  “бенчмарк”</a:t>
            </a:r>
            <a:endParaRPr/>
          </a:p>
        </p:txBody>
      </p:sp>
      <p:sp>
        <p:nvSpPr>
          <p:cNvPr id="1415" name="Google Shape;1415;p34"/>
          <p:cNvSpPr txBox="1"/>
          <p:nvPr/>
        </p:nvSpPr>
        <p:spPr>
          <a:xfrm>
            <a:off x="1314450" y="6076950"/>
            <a:ext cx="635000" cy="381000"/>
          </a:xfrm>
          <a:prstGeom prst="rect">
            <a:avLst/>
          </a:prstGeom>
          <a:blipFill rotWithShape="1">
            <a:blip r:embed="rId4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16" name="Google Shape;1416;p34"/>
          <p:cNvSpPr txBox="1"/>
          <p:nvPr/>
        </p:nvSpPr>
        <p:spPr>
          <a:xfrm>
            <a:off x="8609012" y="1897062"/>
            <a:ext cx="1709737" cy="392112"/>
          </a:xfrm>
          <a:prstGeom prst="rect">
            <a:avLst/>
          </a:prstGeom>
          <a:noFill/>
          <a:ln>
            <a:noFill/>
          </a:ln>
        </p:spPr>
        <p:txBody>
          <a:bodyPr anchorCtr="0" anchor="t" bIns="0" lIns="0" spcFirstLastPara="1" rIns="0" wrap="square" tIns="12700">
            <a:spAutoFit/>
          </a:bodyPr>
          <a:lstStyle/>
          <a:p>
            <a:pPr indent="-73025" lvl="0" marL="85725" marR="0" rtl="0" algn="l">
              <a:lnSpc>
                <a:spcPct val="100000"/>
              </a:lnSpc>
              <a:spcBef>
                <a:spcPts val="0"/>
              </a:spcBef>
              <a:spcAft>
                <a:spcPts val="0"/>
              </a:spcAft>
              <a:buClr>
                <a:srgbClr val="7C8086"/>
              </a:buClr>
              <a:buSzPts val="1200"/>
              <a:buFont typeface="Arial"/>
              <a:buNone/>
            </a:pPr>
            <a:r>
              <a:rPr b="1" i="0" lang="en-US" sz="1200" u="none">
                <a:solidFill>
                  <a:srgbClr val="7C8086"/>
                </a:solidFill>
                <a:latin typeface="Arial"/>
                <a:ea typeface="Arial"/>
                <a:cs typeface="Arial"/>
                <a:sym typeface="Arial"/>
              </a:rPr>
              <a:t>Кенгайган салоҳиятли  инвесторлар базаси</a:t>
            </a:r>
            <a:endParaRPr/>
          </a:p>
        </p:txBody>
      </p:sp>
      <p:sp>
        <p:nvSpPr>
          <p:cNvPr id="1417" name="Google Shape;1417;p34"/>
          <p:cNvSpPr txBox="1"/>
          <p:nvPr/>
        </p:nvSpPr>
        <p:spPr>
          <a:xfrm>
            <a:off x="1320800" y="6591300"/>
            <a:ext cx="179387" cy="200025"/>
          </a:xfrm>
          <a:prstGeom prst="rect">
            <a:avLst/>
          </a:prstGeom>
          <a:noFill/>
          <a:ln>
            <a:noFill/>
          </a:ln>
        </p:spPr>
        <p:txBody>
          <a:bodyPr anchorCtr="0" anchor="t" bIns="0" lIns="0" spcFirstLastPara="1" rIns="0" wrap="square" tIns="75550">
            <a:spAutoFit/>
          </a:bodyPr>
          <a:lstStyle/>
          <a:p>
            <a:pPr indent="0" lvl="0" marL="10795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3</a:t>
            </a:r>
            <a:endParaRPr/>
          </a:p>
        </p:txBody>
      </p:sp>
      <p:sp>
        <p:nvSpPr>
          <p:cNvPr id="1418" name="Google Shape;1418;p34"/>
          <p:cNvSpPr txBox="1"/>
          <p:nvPr>
            <p:ph type="title"/>
          </p:nvPr>
        </p:nvSpPr>
        <p:spPr>
          <a:xfrm>
            <a:off x="490537" y="165100"/>
            <a:ext cx="10280650" cy="382587"/>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Суверен халқаро облигациялар чиқарилди ва жойлаштирилди</a:t>
            </a:r>
            <a:r>
              <a:rPr b="0" i="0" lang="en-US" sz="2400" u="none">
                <a:solidFill>
                  <a:schemeClr val="dk1"/>
                </a:solidFill>
                <a:latin typeface="Century Gothic"/>
                <a:ea typeface="Century Gothic"/>
                <a:cs typeface="Century Gothic"/>
                <a:sym typeface="Century Gothic"/>
              </a:rPr>
              <a:t>***</a:t>
            </a:r>
            <a:endParaRPr/>
          </a:p>
        </p:txBody>
      </p:sp>
      <p:sp>
        <p:nvSpPr>
          <p:cNvPr id="1419" name="Google Shape;1419;p34"/>
          <p:cNvSpPr txBox="1"/>
          <p:nvPr/>
        </p:nvSpPr>
        <p:spPr>
          <a:xfrm>
            <a:off x="5251450" y="6138862"/>
            <a:ext cx="6797675" cy="369887"/>
          </a:xfrm>
          <a:prstGeom prst="rect">
            <a:avLst/>
          </a:prstGeom>
          <a:noFill/>
          <a:ln>
            <a:noFill/>
          </a:ln>
        </p:spPr>
        <p:txBody>
          <a:bodyPr anchorCtr="0" anchor="t" bIns="45700" lIns="91425" spcFirstLastPara="1" rIns="91425" wrap="square" tIns="45700">
            <a:spAutoFit/>
          </a:bodyPr>
          <a:lstStyle/>
          <a:p>
            <a:pPr indent="0" lvl="0" marL="103187"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Манба: Молия вазирлиги, [*] Дастлабки ҳисоб-китоблар</a:t>
            </a:r>
            <a:endParaRP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3" name="Shape 1423"/>
        <p:cNvGrpSpPr/>
        <p:nvPr/>
      </p:nvGrpSpPr>
      <p:grpSpPr>
        <a:xfrm>
          <a:off x="0" y="0"/>
          <a:ext cx="0" cy="0"/>
          <a:chOff x="0" y="0"/>
          <a:chExt cx="0" cy="0"/>
        </a:xfrm>
      </p:grpSpPr>
      <p:sp>
        <p:nvSpPr>
          <p:cNvPr id="1424" name="Google Shape;1424;p35"/>
          <p:cNvSpPr txBox="1"/>
          <p:nvPr>
            <p:ph type="title"/>
          </p:nvPr>
        </p:nvSpPr>
        <p:spPr>
          <a:xfrm>
            <a:off x="1027112" y="134937"/>
            <a:ext cx="7353300" cy="382587"/>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Суверен халқаро облигациялар</a:t>
            </a:r>
            <a:r>
              <a:rPr b="0" i="0" lang="en-US" sz="2400" u="none">
                <a:solidFill>
                  <a:schemeClr val="dk1"/>
                </a:solidFill>
                <a:latin typeface="Century Gothic"/>
                <a:ea typeface="Century Gothic"/>
                <a:cs typeface="Century Gothic"/>
                <a:sym typeface="Century Gothic"/>
              </a:rPr>
              <a:t>***</a:t>
            </a:r>
            <a:endParaRPr/>
          </a:p>
        </p:txBody>
      </p:sp>
      <p:graphicFrame>
        <p:nvGraphicFramePr>
          <p:cNvPr id="1425" name="Google Shape;1425;p35"/>
          <p:cNvGraphicFramePr/>
          <p:nvPr/>
        </p:nvGraphicFramePr>
        <p:xfrm>
          <a:off x="304800" y="579437"/>
          <a:ext cx="3000000" cy="3000000"/>
        </p:xfrm>
        <a:graphic>
          <a:graphicData uri="http://schemas.openxmlformats.org/drawingml/2006/table">
            <a:tbl>
              <a:tblPr>
                <a:noFill/>
                <a:tableStyleId>{71F56F9B-C6D1-4FD7-9EF7-8D4FD2A72A4D}</a:tableStyleId>
              </a:tblPr>
              <a:tblGrid>
                <a:gridCol w="1833550"/>
                <a:gridCol w="1003300"/>
                <a:gridCol w="1230300"/>
                <a:gridCol w="1500175"/>
                <a:gridCol w="1538275"/>
              </a:tblGrid>
              <a:tr h="182550">
                <a:tc>
                  <a:txBody>
                    <a:bodyPr/>
                    <a:lstStyle/>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txBody>
                  <a:tcPr marT="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4C98E9"/>
                        </a:buClr>
                        <a:buSzPts val="700"/>
                        <a:buFont typeface="Arial"/>
                        <a:buNone/>
                      </a:pPr>
                      <a:r>
                        <a:rPr b="1" i="0" lang="en-US" sz="700" u="none">
                          <a:solidFill>
                            <a:srgbClr val="4C98E9"/>
                          </a:solidFill>
                          <a:latin typeface="Arial"/>
                          <a:ea typeface="Arial"/>
                          <a:cs typeface="Arial"/>
                          <a:sym typeface="Arial"/>
                        </a:rPr>
                        <a:t>2019</a:t>
                      </a:r>
                      <a:endParaRPr/>
                    </a:p>
                  </a:txBody>
                  <a:tcPr marT="5142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4C98E9"/>
                        </a:buClr>
                        <a:buSzPts val="700"/>
                        <a:buFont typeface="Arial"/>
                        <a:buNone/>
                      </a:pPr>
                      <a:r>
                        <a:rPr b="1" i="0" lang="en-US" sz="700" u="none">
                          <a:solidFill>
                            <a:srgbClr val="4C98E9"/>
                          </a:solidFill>
                          <a:latin typeface="Arial"/>
                          <a:ea typeface="Arial"/>
                          <a:cs typeface="Arial"/>
                          <a:sym typeface="Arial"/>
                        </a:rPr>
                        <a:t>2020</a:t>
                      </a:r>
                      <a:endParaRPr/>
                    </a:p>
                  </a:txBody>
                  <a:tcPr marT="5142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Эмиссия рейтинглари:</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52705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BB- (S&amp;P) / BB- (Fitch)</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87947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BB- (S&amp;P) / BB- (Fitch)</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Формат:</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48260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Regulation S / Rule 144A</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83502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Regulation S / Rule 144A</a:t>
                      </a:r>
                      <a:endParaRPr/>
                    </a:p>
                  </a:txBody>
                  <a:tcPr marT="438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1793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Нархлаш санаси: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538162"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2019 йил 13 февраль</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2020 йил 19 ноябрь</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Умумий ҳажми: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55245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 млн. АҚШ доллари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60960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тахминан 747,5 млн. АҚШ доллари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Сўндириш муддати: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5 йил / 2024</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 йил / 2024</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 йил / 2030</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3 йил / 2023</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317500">
                <a:tc>
                  <a:txBody>
                    <a:bodyPr/>
                    <a:lstStyle/>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Транш ҳажми:</a:t>
                      </a:r>
                      <a:endParaRPr/>
                    </a:p>
                  </a:txBody>
                  <a:tcPr marT="19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114298" lvl="0" marL="265112"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500 млн. АҚШ  доллари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114300" lvl="0" marL="36512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500 млн. АҚШ  доллари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555 млн. АҚШ доллари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 трлн. сўм (~192,5 млн.</a:t>
                      </a:r>
                      <a:endParaRPr b="0" i="0" sz="9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АҚШ доллари экв.)</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1793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Купон:</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4,750%</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5,375%</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3,70%</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14,50%</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Қайта таклиф қилинган нарх:</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0" lvl="0" marL="109537"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100.0 (номинал)</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20955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100.0 (номинал)</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100,0 (номинал)</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100,0 (номинал)</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1793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Бенчмарк:</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UST 2,500%</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UST 2.625%</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UST 0,875%</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Мавжуд эмас</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Бунчмаркка нисбатан спред:</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222,1 б.п.</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266,4 б.п.</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285 б.п.</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Мавжуд эмас</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r>
              <a:tr h="180975">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Листинг:</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51435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Лондон Фонд Биржаси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86677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Лондон Фонд Биржаси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317500">
                <a:tc>
                  <a:txBody>
                    <a:bodyPr/>
                    <a:lstStyle/>
                    <a:p>
                      <a:pPr indent="0" lvl="0" marL="90487"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Қўшма лид-менеджерлар ва  букраннерлар</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J.P. Morgan, Citi ва Gazprombank</a:t>
                      </a:r>
                      <a:endParaRPr/>
                    </a:p>
                  </a:txBody>
                  <a:tcPr marT="190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1027112" lvl="0" marL="1196975" marR="0" rtl="0" algn="l">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Citi, Gazprombank, J.P. Morgan, Societe Generale ва VTB  Capital</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r h="3502025">
                <a:tc>
                  <a:txBody>
                    <a:bodyPr/>
                    <a:lstStyle/>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900"/>
                        <a:buFont typeface="Century Gothic"/>
                        <a:buNone/>
                      </a:pPr>
                      <a:r>
                        <a:t/>
                      </a:r>
                      <a:endParaRPr b="0" i="0" sz="9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FFFF"/>
                        </a:buClr>
                        <a:buSzPts val="900"/>
                        <a:buFont typeface="Arial"/>
                        <a:buNone/>
                      </a:pPr>
                      <a:r>
                        <a:rPr b="1" i="0" lang="en-US" sz="900" u="none">
                          <a:solidFill>
                            <a:srgbClr val="FFFFFF"/>
                          </a:solidFill>
                          <a:latin typeface="Arial"/>
                          <a:ea typeface="Arial"/>
                          <a:cs typeface="Arial"/>
                          <a:sym typeface="Arial"/>
                        </a:rPr>
                        <a:t>Транзакция  муваффақиятлари</a:t>
                      </a:r>
                      <a:endParaRPr/>
                    </a:p>
                  </a:txBody>
                  <a:tcPr marT="0"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solidFill>
                      <a:srgbClr val="179EBE"/>
                    </a:solidFill>
                  </a:tcPr>
                </a:tc>
                <a:tc gridSpan="2">
                  <a:txBody>
                    <a:bodyPr/>
                    <a:lstStyle/>
                    <a:p>
                      <a:pPr indent="0" lvl="0" marL="90487" marR="0" rtl="0" algn="l">
                        <a:lnSpc>
                          <a:spcPct val="100000"/>
                        </a:lnSpc>
                        <a:spcBef>
                          <a:spcPts val="0"/>
                        </a:spcBef>
                        <a:spcAft>
                          <a:spcPts val="0"/>
                        </a:spcAft>
                        <a:buClr>
                          <a:srgbClr val="C99700"/>
                        </a:buClr>
                        <a:buSzPts val="900"/>
                        <a:buFont typeface="Arial"/>
                        <a:buNone/>
                      </a:pPr>
                      <a:r>
                        <a:rPr b="1" i="0" lang="en-US" sz="900" u="sng">
                          <a:solidFill>
                            <a:srgbClr val="C99700"/>
                          </a:solidFill>
                          <a:latin typeface="Arial"/>
                          <a:ea typeface="Arial"/>
                          <a:cs typeface="Arial"/>
                          <a:sym typeface="Arial"/>
                        </a:rPr>
                        <a:t>Доллар транш</a:t>
                      </a:r>
                      <a:endParaRPr b="0" i="0" sz="900" u="none">
                        <a:solidFill>
                          <a:schemeClr val="dk1"/>
                        </a:solidFill>
                        <a:latin typeface="Arial"/>
                        <a:ea typeface="Arial"/>
                        <a:cs typeface="Arial"/>
                        <a:sym typeface="Arial"/>
                      </a:endParaRPr>
                    </a:p>
                    <a:p>
                      <a:pPr indent="-85725" lvl="0" marL="90487" marR="0" rtl="0" algn="just">
                        <a:lnSpc>
                          <a:spcPct val="100000"/>
                        </a:lnSpc>
                        <a:spcBef>
                          <a:spcPts val="600"/>
                        </a:spcBef>
                        <a:spcAft>
                          <a:spcPts val="0"/>
                        </a:spcAft>
                        <a:buClr>
                          <a:srgbClr val="179EBE"/>
                        </a:buClr>
                        <a:buSzPts val="1350"/>
                        <a:buFont typeface="Noto Sans Symbols"/>
                        <a:buChar char="✔"/>
                      </a:pPr>
                      <a:r>
                        <a:rPr b="0" i="0" lang="en-US" sz="900" u="none">
                          <a:solidFill>
                            <a:srgbClr val="53565A"/>
                          </a:solidFill>
                          <a:latin typeface="Arial"/>
                          <a:ea typeface="Arial"/>
                          <a:cs typeface="Arial"/>
                          <a:sym typeface="Arial"/>
                        </a:rPr>
                        <a:t>2017 йилдан бери Марказий ва  Шарқий Европа, Яқин Шарқ ва Африка  минтақасидан 2017 йилдан буён </a:t>
                      </a:r>
                      <a:r>
                        <a:rPr b="1" i="0" lang="en-US" sz="900" u="none">
                          <a:solidFill>
                            <a:srgbClr val="53565A"/>
                          </a:solidFill>
                          <a:latin typeface="Arial"/>
                          <a:ea typeface="Arial"/>
                          <a:cs typeface="Arial"/>
                          <a:sym typeface="Arial"/>
                        </a:rPr>
                        <a:t>илк  суверен эмиссия.</a:t>
                      </a:r>
                      <a:endParaRPr b="0" i="0" sz="900" u="none">
                        <a:solidFill>
                          <a:schemeClr val="dk1"/>
                        </a:solidFill>
                        <a:latin typeface="Arial"/>
                        <a:ea typeface="Arial"/>
                        <a:cs typeface="Arial"/>
                        <a:sym typeface="Arial"/>
                      </a:endParaRPr>
                    </a:p>
                    <a:p>
                      <a:pPr indent="-85725" lvl="0" marL="90487" marR="0" rtl="0" algn="just">
                        <a:lnSpc>
                          <a:spcPct val="100000"/>
                        </a:lnSpc>
                        <a:spcBef>
                          <a:spcPts val="600"/>
                        </a:spcBef>
                        <a:spcAft>
                          <a:spcPts val="0"/>
                        </a:spcAft>
                        <a:buClr>
                          <a:srgbClr val="179EBE"/>
                        </a:buClr>
                        <a:buSzPts val="1350"/>
                        <a:buFont typeface="Noto Sans Symbols"/>
                        <a:buChar char="✔"/>
                      </a:pPr>
                      <a:r>
                        <a:rPr b="0" i="0" lang="en-US" sz="900" u="none">
                          <a:solidFill>
                            <a:srgbClr val="53565A"/>
                          </a:solidFill>
                          <a:latin typeface="Arial"/>
                          <a:ea typeface="Arial"/>
                          <a:cs typeface="Arial"/>
                          <a:sym typeface="Arial"/>
                        </a:rPr>
                        <a:t>Минтақадаги	</a:t>
                      </a:r>
                      <a:r>
                        <a:rPr b="1" i="0" lang="en-US" sz="900" u="none">
                          <a:solidFill>
                            <a:srgbClr val="53565A"/>
                          </a:solidFill>
                          <a:latin typeface="Arial"/>
                          <a:ea typeface="Arial"/>
                          <a:cs typeface="Arial"/>
                          <a:sym typeface="Arial"/>
                        </a:rPr>
                        <a:t>илк	суверен  транзакциясида энг паст фоиз  ставкасига </a:t>
                      </a:r>
                      <a:r>
                        <a:rPr b="0" i="0" lang="en-US" sz="900" u="none">
                          <a:solidFill>
                            <a:srgbClr val="53565A"/>
                          </a:solidFill>
                          <a:latin typeface="Arial"/>
                          <a:ea typeface="Arial"/>
                          <a:cs typeface="Arial"/>
                          <a:sym typeface="Arial"/>
                        </a:rPr>
                        <a:t>эришган транзакция (МДҲ  ва Туркия).</a:t>
                      </a:r>
                      <a:endParaRPr b="0" i="0" sz="900" u="none">
                        <a:solidFill>
                          <a:schemeClr val="dk1"/>
                        </a:solidFill>
                        <a:latin typeface="Arial"/>
                        <a:ea typeface="Arial"/>
                        <a:cs typeface="Arial"/>
                        <a:sym typeface="Arial"/>
                      </a:endParaRPr>
                    </a:p>
                    <a:p>
                      <a:pPr indent="-85725" lvl="0" marL="90487" marR="0" rtl="0" algn="just">
                        <a:lnSpc>
                          <a:spcPct val="100000"/>
                        </a:lnSpc>
                        <a:spcBef>
                          <a:spcPts val="300"/>
                        </a:spcBef>
                        <a:spcAft>
                          <a:spcPts val="0"/>
                        </a:spcAft>
                        <a:buClr>
                          <a:srgbClr val="179EBE"/>
                        </a:buClr>
                        <a:buSzPts val="1350"/>
                        <a:buFont typeface="Noto Sans Symbols"/>
                        <a:buChar char="✔"/>
                      </a:pPr>
                      <a:r>
                        <a:rPr b="0" i="0" lang="en-US" sz="900" u="none">
                          <a:solidFill>
                            <a:srgbClr val="53565A"/>
                          </a:solidFill>
                          <a:latin typeface="Arial"/>
                          <a:ea typeface="Arial"/>
                          <a:cs typeface="Arial"/>
                          <a:sym typeface="Arial"/>
                        </a:rPr>
                        <a:t>Минтақадаги </a:t>
                      </a:r>
                      <a:r>
                        <a:rPr b="1" i="0" lang="en-US" sz="900" u="none">
                          <a:solidFill>
                            <a:srgbClr val="53565A"/>
                          </a:solidFill>
                          <a:latin typeface="Arial"/>
                          <a:ea typeface="Arial"/>
                          <a:cs typeface="Arial"/>
                          <a:sym typeface="Arial"/>
                        </a:rPr>
                        <a:t>иккинчи энг катта илк  суверен халқаро транзакция </a:t>
                      </a:r>
                      <a:r>
                        <a:rPr b="0" i="0" lang="en-US" sz="900" u="none">
                          <a:solidFill>
                            <a:srgbClr val="53565A"/>
                          </a:solidFill>
                          <a:latin typeface="Arial"/>
                          <a:ea typeface="Arial"/>
                          <a:cs typeface="Arial"/>
                          <a:sym typeface="Arial"/>
                        </a:rPr>
                        <a:t>(МДҲ  ва Туркия).</a:t>
                      </a:r>
                      <a:endParaRPr b="0" i="0" sz="900" u="none">
                        <a:solidFill>
                          <a:schemeClr val="dk1"/>
                        </a:solidFill>
                        <a:latin typeface="Arial"/>
                        <a:ea typeface="Arial"/>
                        <a:cs typeface="Arial"/>
                        <a:sym typeface="Arial"/>
                      </a:endParaRPr>
                    </a:p>
                    <a:p>
                      <a:pPr indent="-85725" lvl="0" marL="90487" marR="0" rtl="0" algn="l">
                        <a:lnSpc>
                          <a:spcPct val="100000"/>
                        </a:lnSpc>
                        <a:spcBef>
                          <a:spcPts val="300"/>
                        </a:spcBef>
                        <a:spcAft>
                          <a:spcPts val="0"/>
                        </a:spcAft>
                        <a:buClr>
                          <a:srgbClr val="179EBE"/>
                        </a:buClr>
                        <a:buSzPts val="1350"/>
                        <a:buFont typeface="Noto Sans Symbols"/>
                        <a:buChar char="✔"/>
                      </a:pPr>
                      <a:r>
                        <a:rPr b="1" i="0" lang="en-US" sz="900" u="none">
                          <a:solidFill>
                            <a:srgbClr val="53565A"/>
                          </a:solidFill>
                          <a:latin typeface="Arial"/>
                          <a:ea typeface="Arial"/>
                          <a:cs typeface="Arial"/>
                          <a:sym typeface="Arial"/>
                        </a:rPr>
                        <a:t>Буюртмалар китобининг таклифга</a:t>
                      </a:r>
                      <a:endParaRPr b="0" i="0" sz="900" u="none">
                        <a:solidFill>
                          <a:schemeClr val="dk1"/>
                        </a:solidFill>
                        <a:latin typeface="Arial"/>
                        <a:ea typeface="Arial"/>
                        <a:cs typeface="Arial"/>
                        <a:sym typeface="Arial"/>
                      </a:endParaRPr>
                    </a:p>
                    <a:p>
                      <a:pPr indent="0" lvl="0" marL="90487" marR="0" rtl="0" algn="just">
                        <a:lnSpc>
                          <a:spcPct val="100000"/>
                        </a:lnSpc>
                        <a:spcBef>
                          <a:spcPts val="0"/>
                        </a:spcBef>
                        <a:spcAft>
                          <a:spcPts val="0"/>
                        </a:spcAft>
                        <a:buClr>
                          <a:srgbClr val="53565A"/>
                        </a:buClr>
                        <a:buSzPts val="900"/>
                        <a:buFont typeface="Arial"/>
                        <a:buNone/>
                      </a:pPr>
                      <a:r>
                        <a:rPr b="0" i="0" lang="en-US" sz="900" u="none">
                          <a:solidFill>
                            <a:srgbClr val="53565A"/>
                          </a:solidFill>
                          <a:latin typeface="Arial"/>
                          <a:ea typeface="Arial"/>
                          <a:cs typeface="Arial"/>
                          <a:sym typeface="Arial"/>
                        </a:rPr>
                        <a:t>нисбатан 8,5 баробар катта.</a:t>
                      </a:r>
                      <a:endParaRPr b="0" i="0" sz="900" u="none">
                        <a:solidFill>
                          <a:schemeClr val="dk1"/>
                        </a:solidFill>
                        <a:latin typeface="Arial"/>
                        <a:ea typeface="Arial"/>
                        <a:cs typeface="Arial"/>
                        <a:sym typeface="Arial"/>
                      </a:endParaRPr>
                    </a:p>
                    <a:p>
                      <a:pPr indent="-85725" lvl="0" marL="90487" marR="0" rtl="0" algn="just">
                        <a:lnSpc>
                          <a:spcPct val="100000"/>
                        </a:lnSpc>
                        <a:spcBef>
                          <a:spcPts val="300"/>
                        </a:spcBef>
                        <a:spcAft>
                          <a:spcPts val="0"/>
                        </a:spcAft>
                        <a:buClr>
                          <a:srgbClr val="179EBE"/>
                        </a:buClr>
                        <a:buSzPts val="1350"/>
                        <a:buFont typeface="Noto Sans Symbols"/>
                        <a:buChar char="✔"/>
                      </a:pPr>
                      <a:r>
                        <a:rPr b="0" i="0" lang="en-US" sz="900" u="none">
                          <a:solidFill>
                            <a:srgbClr val="53565A"/>
                          </a:solidFill>
                          <a:latin typeface="Arial"/>
                          <a:ea typeface="Arial"/>
                          <a:cs typeface="Arial"/>
                          <a:sym typeface="Arial"/>
                        </a:rPr>
                        <a:t>Якуний фоиз ставкасининг 5 йиллик  ҳамда 10 йиллик фоиз ставкасининг  дастлабки фоиз ставкасига нисбатан  </a:t>
                      </a:r>
                      <a:r>
                        <a:rPr b="1" i="0" lang="en-US" sz="900" u="none">
                          <a:solidFill>
                            <a:srgbClr val="53565A"/>
                          </a:solidFill>
                          <a:latin typeface="Arial"/>
                          <a:ea typeface="Arial"/>
                          <a:cs typeface="Arial"/>
                          <a:sym typeface="Arial"/>
                        </a:rPr>
                        <a:t>62,5 базис пункт </a:t>
                      </a:r>
                      <a:r>
                        <a:rPr b="0" i="0" lang="en-US" sz="900" u="none">
                          <a:solidFill>
                            <a:srgbClr val="53565A"/>
                          </a:solidFill>
                          <a:latin typeface="Arial"/>
                          <a:ea typeface="Arial"/>
                          <a:cs typeface="Arial"/>
                          <a:sym typeface="Arial"/>
                        </a:rPr>
                        <a:t>тушишига имкон  берди.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c gridSpan="2">
                  <a:txBody>
                    <a:bodyPr/>
                    <a:lstStyle/>
                    <a:p>
                      <a:pPr indent="0" lvl="0" marL="90487" marR="0" rtl="0" algn="just">
                        <a:lnSpc>
                          <a:spcPct val="100000"/>
                        </a:lnSpc>
                        <a:spcBef>
                          <a:spcPts val="0"/>
                        </a:spcBef>
                        <a:spcAft>
                          <a:spcPts val="0"/>
                        </a:spcAft>
                        <a:buClr>
                          <a:srgbClr val="C99700"/>
                        </a:buClr>
                        <a:buSzPts val="900"/>
                        <a:buFont typeface="Arial"/>
                        <a:buNone/>
                      </a:pPr>
                      <a:r>
                        <a:rPr b="1" i="0" lang="en-US" sz="900" u="sng">
                          <a:solidFill>
                            <a:srgbClr val="C99700"/>
                          </a:solidFill>
                          <a:latin typeface="Arial"/>
                          <a:ea typeface="Arial"/>
                          <a:cs typeface="Arial"/>
                          <a:sym typeface="Arial"/>
                        </a:rPr>
                        <a:t>Доллар транш</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2029 йилда сўндириладиган халқаро облигациялар  даромадлилигининг 10 базис пунктга тушди ва  халқаро облигациялар эгри чизиғининг (the curve)  сезиларли даражада </a:t>
                      </a:r>
                      <a:r>
                        <a:rPr b="1" i="0" lang="en-US" sz="900" u="none">
                          <a:solidFill>
                            <a:srgbClr val="53565A"/>
                          </a:solidFill>
                          <a:latin typeface="Arial"/>
                          <a:ea typeface="Arial"/>
                          <a:cs typeface="Arial"/>
                          <a:sym typeface="Arial"/>
                        </a:rPr>
                        <a:t>қайта баҳоланганди.</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Буюртмалар китобининг таклифга нисбатан 6,5  баробар катта бўлгани якуний фоиз ставкасининг  дастлабкига нисбатан </a:t>
                      </a:r>
                      <a:r>
                        <a:rPr b="1" i="0" lang="en-US" sz="900" u="none">
                          <a:solidFill>
                            <a:srgbClr val="53565A"/>
                          </a:solidFill>
                          <a:latin typeface="Arial"/>
                          <a:ea typeface="Arial"/>
                          <a:cs typeface="Arial"/>
                          <a:sym typeface="Arial"/>
                        </a:rPr>
                        <a:t>55 базис пункт </a:t>
                      </a:r>
                      <a:r>
                        <a:rPr b="0" i="0" lang="en-US" sz="900" u="none">
                          <a:solidFill>
                            <a:srgbClr val="53565A"/>
                          </a:solidFill>
                          <a:latin typeface="Arial"/>
                          <a:ea typeface="Arial"/>
                          <a:cs typeface="Arial"/>
                          <a:sym typeface="Arial"/>
                        </a:rPr>
                        <a:t>тушишига  имкон берди.</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2011 йилдан буён МДҲ давлатлар орасида </a:t>
                      </a:r>
                      <a:r>
                        <a:rPr b="1" i="0" lang="en-US" sz="900" u="none">
                          <a:solidFill>
                            <a:srgbClr val="53565A"/>
                          </a:solidFill>
                          <a:latin typeface="Arial"/>
                          <a:ea typeface="Arial"/>
                          <a:cs typeface="Arial"/>
                          <a:sym typeface="Arial"/>
                        </a:rPr>
                        <a:t>миллий  валютадаги биринчи суверен халқаро  облигация </a:t>
                      </a:r>
                      <a:r>
                        <a:rPr b="0" i="0" lang="en-US" sz="900" u="none">
                          <a:solidFill>
                            <a:srgbClr val="53565A"/>
                          </a:solidFill>
                          <a:latin typeface="Arial"/>
                          <a:ea typeface="Arial"/>
                          <a:cs typeface="Arial"/>
                          <a:sym typeface="Arial"/>
                        </a:rPr>
                        <a:t>бўлди.</a:t>
                      </a:r>
                      <a:endParaRPr b="0" i="0" sz="900" u="none">
                        <a:solidFill>
                          <a:schemeClr val="dk1"/>
                        </a:solidFill>
                        <a:latin typeface="Arial"/>
                        <a:ea typeface="Arial"/>
                        <a:cs typeface="Arial"/>
                        <a:sym typeface="Arial"/>
                      </a:endParaRPr>
                    </a:p>
                    <a:p>
                      <a:pPr indent="0" lvl="0" marL="90487" marR="0" rtl="0" algn="just">
                        <a:lnSpc>
                          <a:spcPct val="100000"/>
                        </a:lnSpc>
                        <a:spcBef>
                          <a:spcPts val="600"/>
                        </a:spcBef>
                        <a:spcAft>
                          <a:spcPts val="0"/>
                        </a:spcAft>
                        <a:buClr>
                          <a:srgbClr val="C99700"/>
                        </a:buClr>
                        <a:buSzPts val="900"/>
                        <a:buFont typeface="Arial"/>
                        <a:buNone/>
                      </a:pPr>
                      <a:r>
                        <a:rPr b="1" i="0" lang="en-US" sz="900" u="sng">
                          <a:solidFill>
                            <a:srgbClr val="C99700"/>
                          </a:solidFill>
                          <a:latin typeface="Arial"/>
                          <a:ea typeface="Arial"/>
                          <a:cs typeface="Arial"/>
                          <a:sym typeface="Arial"/>
                        </a:rPr>
                        <a:t>Сўм транш</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2011 йилдан буён МДҲ давлатлар орасида </a:t>
                      </a:r>
                      <a:r>
                        <a:rPr b="1" i="0" lang="en-US" sz="900" u="none">
                          <a:solidFill>
                            <a:srgbClr val="53565A"/>
                          </a:solidFill>
                          <a:latin typeface="Arial"/>
                          <a:ea typeface="Arial"/>
                          <a:cs typeface="Arial"/>
                          <a:sym typeface="Arial"/>
                        </a:rPr>
                        <a:t>миллий  валютадаги биринчи суверен халқаро  облигация </a:t>
                      </a:r>
                      <a:r>
                        <a:rPr b="0" i="0" lang="en-US" sz="900" u="none">
                          <a:solidFill>
                            <a:srgbClr val="53565A"/>
                          </a:solidFill>
                          <a:latin typeface="Arial"/>
                          <a:ea typeface="Arial"/>
                          <a:cs typeface="Arial"/>
                          <a:sym typeface="Arial"/>
                        </a:rPr>
                        <a:t>бўлди;</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Буюртмалар китобининг таклифга нисбатан 2,5  баробар катта бўлгани якуний фоиз ставкасининг  дастлабкига нисбатан </a:t>
                      </a:r>
                      <a:r>
                        <a:rPr b="1" i="0" lang="en-US" sz="900" u="none">
                          <a:solidFill>
                            <a:srgbClr val="53565A"/>
                          </a:solidFill>
                          <a:latin typeface="Arial"/>
                          <a:ea typeface="Arial"/>
                          <a:cs typeface="Arial"/>
                          <a:sym typeface="Arial"/>
                        </a:rPr>
                        <a:t>75 базис пункт </a:t>
                      </a:r>
                      <a:r>
                        <a:rPr b="0" i="0" lang="en-US" sz="900" u="none">
                          <a:solidFill>
                            <a:srgbClr val="53565A"/>
                          </a:solidFill>
                          <a:latin typeface="Arial"/>
                          <a:ea typeface="Arial"/>
                          <a:cs typeface="Arial"/>
                          <a:sym typeface="Arial"/>
                        </a:rPr>
                        <a:t>тушишига  имкон берди.</a:t>
                      </a:r>
                      <a:endParaRPr b="0" i="0" sz="900" u="none">
                        <a:solidFill>
                          <a:schemeClr val="dk1"/>
                        </a:solidFill>
                        <a:latin typeface="Arial"/>
                        <a:ea typeface="Arial"/>
                        <a:cs typeface="Arial"/>
                        <a:sym typeface="Arial"/>
                      </a:endParaRPr>
                    </a:p>
                    <a:p>
                      <a:pPr indent="-84010" lvl="0" marL="90487" marR="0" rtl="0" algn="just">
                        <a:lnSpc>
                          <a:spcPct val="100000"/>
                        </a:lnSpc>
                        <a:spcBef>
                          <a:spcPts val="300"/>
                        </a:spcBef>
                        <a:spcAft>
                          <a:spcPts val="0"/>
                        </a:spcAft>
                        <a:buClr>
                          <a:srgbClr val="179EBE"/>
                        </a:buClr>
                        <a:buSzPts val="1323"/>
                        <a:buFont typeface="Noto Sans Symbols"/>
                        <a:buChar char="✔"/>
                      </a:pPr>
                      <a:r>
                        <a:rPr b="0" i="0" lang="en-US" sz="900" u="none">
                          <a:solidFill>
                            <a:srgbClr val="53565A"/>
                          </a:solidFill>
                          <a:latin typeface="Arial"/>
                          <a:ea typeface="Arial"/>
                          <a:cs typeface="Arial"/>
                          <a:sym typeface="Arial"/>
                        </a:rPr>
                        <a:t>Илк миллий валютадаги </a:t>
                      </a:r>
                      <a:r>
                        <a:rPr b="1" i="0" lang="en-US" sz="900" u="none">
                          <a:solidFill>
                            <a:srgbClr val="53565A"/>
                          </a:solidFill>
                          <a:latin typeface="Arial"/>
                          <a:ea typeface="Arial"/>
                          <a:cs typeface="Arial"/>
                          <a:sym typeface="Arial"/>
                        </a:rPr>
                        <a:t>ривожлантиришни  молиялаштириш	ташаббусларига  </a:t>
                      </a:r>
                      <a:r>
                        <a:rPr b="0" i="0" lang="en-US" sz="900" u="none">
                          <a:solidFill>
                            <a:srgbClr val="53565A"/>
                          </a:solidFill>
                          <a:latin typeface="Arial"/>
                          <a:ea typeface="Arial"/>
                          <a:cs typeface="Arial"/>
                          <a:sym typeface="Arial"/>
                        </a:rPr>
                        <a:t>йўналтириладиган транзакция ҳисобланди.</a:t>
                      </a:r>
                      <a:endParaRPr/>
                    </a:p>
                  </a:txBody>
                  <a:tcPr marT="43175" marB="0" marR="0" marL="0">
                    <a:lnL cap="flat" cmpd="sng" w="12700">
                      <a:solidFill>
                        <a:srgbClr val="DCDDDF"/>
                      </a:solidFill>
                      <a:prstDash val="solid"/>
                      <a:round/>
                      <a:headEnd len="sm" w="sm" type="none"/>
                      <a:tailEnd len="sm" w="sm" type="none"/>
                    </a:lnL>
                    <a:lnR cap="flat" cmpd="sng" w="12700">
                      <a:solidFill>
                        <a:srgbClr val="DCDDDF"/>
                      </a:solidFill>
                      <a:prstDash val="solid"/>
                      <a:round/>
                      <a:headEnd len="sm" w="sm" type="none"/>
                      <a:tailEnd len="sm" w="sm" type="none"/>
                    </a:lnR>
                    <a:lnT cap="flat" cmpd="sng" w="12700">
                      <a:solidFill>
                        <a:srgbClr val="DCDDDF"/>
                      </a:solidFill>
                      <a:prstDash val="solid"/>
                      <a:round/>
                      <a:headEnd len="sm" w="sm" type="none"/>
                      <a:tailEnd len="sm" w="sm" type="none"/>
                    </a:lnT>
                    <a:lnB cap="flat" cmpd="sng" w="12700">
                      <a:solidFill>
                        <a:srgbClr val="DCDDDF"/>
                      </a:solidFill>
                      <a:prstDash val="solid"/>
                      <a:round/>
                      <a:headEnd len="sm" w="sm" type="none"/>
                      <a:tailEnd len="sm" w="sm" type="none"/>
                    </a:lnB>
                  </a:tcPr>
                </a:tc>
                <a:tc hMerge="1"/>
              </a:tr>
            </a:tbl>
          </a:graphicData>
        </a:graphic>
      </p:graphicFrame>
      <p:grpSp>
        <p:nvGrpSpPr>
          <p:cNvPr id="1426" name="Google Shape;1426;p35"/>
          <p:cNvGrpSpPr/>
          <p:nvPr/>
        </p:nvGrpSpPr>
        <p:grpSpPr>
          <a:xfrm>
            <a:off x="7645400" y="5160962"/>
            <a:ext cx="754062" cy="754062"/>
            <a:chOff x="6502031" y="5160276"/>
            <a:chExt cx="754380" cy="754380"/>
          </a:xfrm>
        </p:grpSpPr>
        <p:sp>
          <p:nvSpPr>
            <p:cNvPr id="1427" name="Google Shape;1427;p35"/>
            <p:cNvSpPr/>
            <p:nvPr/>
          </p:nvSpPr>
          <p:spPr>
            <a:xfrm>
              <a:off x="6502031" y="5160276"/>
              <a:ext cx="754380" cy="754380"/>
            </a:xfrm>
            <a:custGeom>
              <a:rect b="b" l="l" r="r" t="t"/>
              <a:pathLst>
                <a:path extrusionOk="0" h="754379" w="754379">
                  <a:moveTo>
                    <a:pt x="377024" y="0"/>
                  </a:moveTo>
                  <a:lnTo>
                    <a:pt x="377024" y="188518"/>
                  </a:lnTo>
                  <a:lnTo>
                    <a:pt x="427140" y="195252"/>
                  </a:lnTo>
                  <a:lnTo>
                    <a:pt x="472173" y="214254"/>
                  </a:lnTo>
                  <a:lnTo>
                    <a:pt x="510327" y="243728"/>
                  </a:lnTo>
                  <a:lnTo>
                    <a:pt x="539805" y="281879"/>
                  </a:lnTo>
                  <a:lnTo>
                    <a:pt x="558809" y="326910"/>
                  </a:lnTo>
                  <a:lnTo>
                    <a:pt x="565543" y="377024"/>
                  </a:lnTo>
                  <a:lnTo>
                    <a:pt x="558809" y="427140"/>
                  </a:lnTo>
                  <a:lnTo>
                    <a:pt x="539805" y="472173"/>
                  </a:lnTo>
                  <a:lnTo>
                    <a:pt x="510327" y="510327"/>
                  </a:lnTo>
                  <a:lnTo>
                    <a:pt x="472173" y="539805"/>
                  </a:lnTo>
                  <a:lnTo>
                    <a:pt x="427140" y="558809"/>
                  </a:lnTo>
                  <a:lnTo>
                    <a:pt x="377024" y="565543"/>
                  </a:lnTo>
                  <a:lnTo>
                    <a:pt x="326909" y="558809"/>
                  </a:lnTo>
                  <a:lnTo>
                    <a:pt x="281876" y="539805"/>
                  </a:lnTo>
                  <a:lnTo>
                    <a:pt x="243722" y="510327"/>
                  </a:lnTo>
                  <a:lnTo>
                    <a:pt x="214244" y="472173"/>
                  </a:lnTo>
                  <a:lnTo>
                    <a:pt x="195240" y="427140"/>
                  </a:lnTo>
                  <a:lnTo>
                    <a:pt x="188506" y="377024"/>
                  </a:lnTo>
                  <a:lnTo>
                    <a:pt x="0" y="377024"/>
                  </a:lnTo>
                  <a:lnTo>
                    <a:pt x="2937" y="424318"/>
                  </a:lnTo>
                  <a:lnTo>
                    <a:pt x="11514" y="469859"/>
                  </a:lnTo>
                  <a:lnTo>
                    <a:pt x="25377" y="513293"/>
                  </a:lnTo>
                  <a:lnTo>
                    <a:pt x="44173" y="554268"/>
                  </a:lnTo>
                  <a:lnTo>
                    <a:pt x="67549" y="592429"/>
                  </a:lnTo>
                  <a:lnTo>
                    <a:pt x="95151" y="627423"/>
                  </a:lnTo>
                  <a:lnTo>
                    <a:pt x="126626" y="658898"/>
                  </a:lnTo>
                  <a:lnTo>
                    <a:pt x="161620" y="686500"/>
                  </a:lnTo>
                  <a:lnTo>
                    <a:pt x="199781" y="709876"/>
                  </a:lnTo>
                  <a:lnTo>
                    <a:pt x="240756" y="728672"/>
                  </a:lnTo>
                  <a:lnTo>
                    <a:pt x="284190" y="742535"/>
                  </a:lnTo>
                  <a:lnTo>
                    <a:pt x="329730" y="751112"/>
                  </a:lnTo>
                  <a:lnTo>
                    <a:pt x="377024" y="754049"/>
                  </a:lnTo>
                  <a:lnTo>
                    <a:pt x="424318" y="751112"/>
                  </a:lnTo>
                  <a:lnTo>
                    <a:pt x="469859" y="742535"/>
                  </a:lnTo>
                  <a:lnTo>
                    <a:pt x="513293" y="728672"/>
                  </a:lnTo>
                  <a:lnTo>
                    <a:pt x="554268" y="709876"/>
                  </a:lnTo>
                  <a:lnTo>
                    <a:pt x="592429" y="686500"/>
                  </a:lnTo>
                  <a:lnTo>
                    <a:pt x="627423" y="658898"/>
                  </a:lnTo>
                  <a:lnTo>
                    <a:pt x="658898" y="627423"/>
                  </a:lnTo>
                  <a:lnTo>
                    <a:pt x="686500" y="592429"/>
                  </a:lnTo>
                  <a:lnTo>
                    <a:pt x="709876" y="554268"/>
                  </a:lnTo>
                  <a:lnTo>
                    <a:pt x="728672" y="513293"/>
                  </a:lnTo>
                  <a:lnTo>
                    <a:pt x="742535" y="469859"/>
                  </a:lnTo>
                  <a:lnTo>
                    <a:pt x="751112" y="424318"/>
                  </a:lnTo>
                  <a:lnTo>
                    <a:pt x="754049" y="377024"/>
                  </a:lnTo>
                  <a:lnTo>
                    <a:pt x="751112" y="329730"/>
                  </a:lnTo>
                  <a:lnTo>
                    <a:pt x="742535" y="284190"/>
                  </a:lnTo>
                  <a:lnTo>
                    <a:pt x="728672" y="240756"/>
                  </a:lnTo>
                  <a:lnTo>
                    <a:pt x="709876" y="199781"/>
                  </a:lnTo>
                  <a:lnTo>
                    <a:pt x="686500" y="161620"/>
                  </a:lnTo>
                  <a:lnTo>
                    <a:pt x="658898" y="126626"/>
                  </a:lnTo>
                  <a:lnTo>
                    <a:pt x="627423" y="95151"/>
                  </a:lnTo>
                  <a:lnTo>
                    <a:pt x="592429" y="67549"/>
                  </a:lnTo>
                  <a:lnTo>
                    <a:pt x="554268" y="44173"/>
                  </a:lnTo>
                  <a:lnTo>
                    <a:pt x="513293" y="25377"/>
                  </a:lnTo>
                  <a:lnTo>
                    <a:pt x="469859" y="11514"/>
                  </a:lnTo>
                  <a:lnTo>
                    <a:pt x="424318" y="2937"/>
                  </a:lnTo>
                  <a:lnTo>
                    <a:pt x="37702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28" name="Google Shape;1428;p35"/>
            <p:cNvSpPr/>
            <p:nvPr/>
          </p:nvSpPr>
          <p:spPr>
            <a:xfrm>
              <a:off x="6502031" y="5178729"/>
              <a:ext cx="318770" cy="358775"/>
            </a:xfrm>
            <a:custGeom>
              <a:rect b="b" l="l" r="r" t="t"/>
              <a:pathLst>
                <a:path extrusionOk="0" h="358775" w="318770">
                  <a:moveTo>
                    <a:pt x="260515" y="0"/>
                  </a:moveTo>
                  <a:lnTo>
                    <a:pt x="215474" y="17894"/>
                  </a:lnTo>
                  <a:lnTo>
                    <a:pt x="173773" y="40991"/>
                  </a:lnTo>
                  <a:lnTo>
                    <a:pt x="135741" y="68838"/>
                  </a:lnTo>
                  <a:lnTo>
                    <a:pt x="101709" y="100979"/>
                  </a:lnTo>
                  <a:lnTo>
                    <a:pt x="72007" y="136961"/>
                  </a:lnTo>
                  <a:lnTo>
                    <a:pt x="46965" y="176329"/>
                  </a:lnTo>
                  <a:lnTo>
                    <a:pt x="26913" y="218628"/>
                  </a:lnTo>
                  <a:lnTo>
                    <a:pt x="12181" y="263404"/>
                  </a:lnTo>
                  <a:lnTo>
                    <a:pt x="3100" y="310204"/>
                  </a:lnTo>
                  <a:lnTo>
                    <a:pt x="0" y="358571"/>
                  </a:lnTo>
                  <a:lnTo>
                    <a:pt x="188518" y="358571"/>
                  </a:lnTo>
                  <a:lnTo>
                    <a:pt x="194608" y="310985"/>
                  </a:lnTo>
                  <a:lnTo>
                    <a:pt x="211997" y="267447"/>
                  </a:lnTo>
                  <a:lnTo>
                    <a:pt x="239366" y="229773"/>
                  </a:lnTo>
                  <a:lnTo>
                    <a:pt x="275397" y="199781"/>
                  </a:lnTo>
                  <a:lnTo>
                    <a:pt x="318770" y="179285"/>
                  </a:lnTo>
                  <a:lnTo>
                    <a:pt x="260515"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29" name="Google Shape;1429;p35"/>
            <p:cNvSpPr txBox="1"/>
            <p:nvPr/>
          </p:nvSpPr>
          <p:spPr>
            <a:xfrm>
              <a:off x="6762546" y="5160276"/>
              <a:ext cx="116509" cy="197739"/>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30" name="Google Shape;1430;p35"/>
          <p:cNvSpPr/>
          <p:nvPr/>
        </p:nvSpPr>
        <p:spPr>
          <a:xfrm>
            <a:off x="8445500" y="5053012"/>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31" name="Google Shape;1431;p35"/>
          <p:cNvSpPr txBox="1"/>
          <p:nvPr/>
        </p:nvSpPr>
        <p:spPr>
          <a:xfrm>
            <a:off x="8477250" y="5014912"/>
            <a:ext cx="727075" cy="1666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Актив бошқарувчилари,</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75,0%</a:t>
            </a:r>
            <a:endParaRPr/>
          </a:p>
        </p:txBody>
      </p:sp>
      <p:sp>
        <p:nvSpPr>
          <p:cNvPr id="1432" name="Google Shape;1432;p35"/>
          <p:cNvSpPr/>
          <p:nvPr/>
        </p:nvSpPr>
        <p:spPr>
          <a:xfrm>
            <a:off x="8445500" y="5438775"/>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33" name="Google Shape;1433;p35"/>
          <p:cNvSpPr txBox="1"/>
          <p:nvPr/>
        </p:nvSpPr>
        <p:spPr>
          <a:xfrm>
            <a:off x="8477250" y="5400675"/>
            <a:ext cx="714375" cy="325437"/>
          </a:xfrm>
          <a:prstGeom prst="rect">
            <a:avLst/>
          </a:prstGeom>
          <a:noFill/>
          <a:ln>
            <a:noFill/>
          </a:ln>
        </p:spPr>
        <p:txBody>
          <a:bodyPr anchorCtr="0" anchor="t" bIns="0" lIns="0" spcFirstLastPara="1" rIns="0" wrap="square" tIns="17775">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Суверен жамғармалар,  суғурта компаниялари  ва пенсия  жамғармалари, 20.0%</a:t>
            </a:r>
            <a:endParaRPr/>
          </a:p>
        </p:txBody>
      </p:sp>
      <p:sp>
        <p:nvSpPr>
          <p:cNvPr id="1434" name="Google Shape;1434;p35"/>
          <p:cNvSpPr/>
          <p:nvPr/>
        </p:nvSpPr>
        <p:spPr>
          <a:xfrm>
            <a:off x="8445500" y="5822950"/>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E0C65A"/>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35" name="Google Shape;1435;p35"/>
          <p:cNvSpPr txBox="1"/>
          <p:nvPr/>
        </p:nvSpPr>
        <p:spPr>
          <a:xfrm>
            <a:off x="8477250" y="5784850"/>
            <a:ext cx="454025" cy="904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Банклар, 5.0%</a:t>
            </a:r>
            <a:endParaRPr/>
          </a:p>
        </p:txBody>
      </p:sp>
      <p:grpSp>
        <p:nvGrpSpPr>
          <p:cNvPr id="1436" name="Google Shape;1436;p35"/>
          <p:cNvGrpSpPr/>
          <p:nvPr/>
        </p:nvGrpSpPr>
        <p:grpSpPr>
          <a:xfrm>
            <a:off x="9259887" y="5181600"/>
            <a:ext cx="769937" cy="769937"/>
            <a:chOff x="8117395" y="5181866"/>
            <a:chExt cx="768985" cy="768985"/>
          </a:xfrm>
        </p:grpSpPr>
        <p:sp>
          <p:nvSpPr>
            <p:cNvPr id="1437" name="Google Shape;1437;p35"/>
            <p:cNvSpPr/>
            <p:nvPr/>
          </p:nvSpPr>
          <p:spPr>
            <a:xfrm>
              <a:off x="8117395" y="5181866"/>
              <a:ext cx="768985" cy="768985"/>
            </a:xfrm>
            <a:custGeom>
              <a:rect b="b" l="l" r="r" t="t"/>
              <a:pathLst>
                <a:path extrusionOk="0" h="768985" w="768984">
                  <a:moveTo>
                    <a:pt x="384428" y="0"/>
                  </a:moveTo>
                  <a:lnTo>
                    <a:pt x="384428" y="192214"/>
                  </a:lnTo>
                  <a:lnTo>
                    <a:pt x="393487" y="192428"/>
                  </a:lnTo>
                  <a:lnTo>
                    <a:pt x="402518" y="193068"/>
                  </a:lnTo>
                  <a:lnTo>
                    <a:pt x="462788" y="208861"/>
                  </a:lnTo>
                  <a:lnTo>
                    <a:pt x="499820" y="230646"/>
                  </a:lnTo>
                  <a:lnTo>
                    <a:pt x="530625" y="259622"/>
                  </a:lnTo>
                  <a:lnTo>
                    <a:pt x="554286" y="294439"/>
                  </a:lnTo>
                  <a:lnTo>
                    <a:pt x="569887" y="333749"/>
                  </a:lnTo>
                  <a:lnTo>
                    <a:pt x="576510" y="376201"/>
                  </a:lnTo>
                  <a:lnTo>
                    <a:pt x="573239" y="420446"/>
                  </a:lnTo>
                  <a:lnTo>
                    <a:pt x="559992" y="462783"/>
                  </a:lnTo>
                  <a:lnTo>
                    <a:pt x="538205" y="499811"/>
                  </a:lnTo>
                  <a:lnTo>
                    <a:pt x="509230" y="530614"/>
                  </a:lnTo>
                  <a:lnTo>
                    <a:pt x="474414" y="554274"/>
                  </a:lnTo>
                  <a:lnTo>
                    <a:pt x="435106" y="569874"/>
                  </a:lnTo>
                  <a:lnTo>
                    <a:pt x="392655" y="576498"/>
                  </a:lnTo>
                  <a:lnTo>
                    <a:pt x="348411" y="573227"/>
                  </a:lnTo>
                  <a:lnTo>
                    <a:pt x="306069" y="559983"/>
                  </a:lnTo>
                  <a:lnTo>
                    <a:pt x="269037" y="538199"/>
                  </a:lnTo>
                  <a:lnTo>
                    <a:pt x="238232" y="509223"/>
                  </a:lnTo>
                  <a:lnTo>
                    <a:pt x="214571" y="474407"/>
                  </a:lnTo>
                  <a:lnTo>
                    <a:pt x="198970" y="435100"/>
                  </a:lnTo>
                  <a:lnTo>
                    <a:pt x="192347" y="392651"/>
                  </a:lnTo>
                  <a:lnTo>
                    <a:pt x="195618" y="348411"/>
                  </a:lnTo>
                  <a:lnTo>
                    <a:pt x="6819" y="312394"/>
                  </a:lnTo>
                  <a:lnTo>
                    <a:pt x="3841" y="330263"/>
                  </a:lnTo>
                  <a:lnTo>
                    <a:pt x="1709" y="348245"/>
                  </a:lnTo>
                  <a:lnTo>
                    <a:pt x="428" y="366310"/>
                  </a:lnTo>
                  <a:lnTo>
                    <a:pt x="0" y="384429"/>
                  </a:lnTo>
                  <a:lnTo>
                    <a:pt x="2995" y="432649"/>
                  </a:lnTo>
                  <a:lnTo>
                    <a:pt x="11741" y="479081"/>
                  </a:lnTo>
                  <a:lnTo>
                    <a:pt x="25877" y="523367"/>
                  </a:lnTo>
                  <a:lnTo>
                    <a:pt x="45043" y="565144"/>
                  </a:lnTo>
                  <a:lnTo>
                    <a:pt x="68879" y="604053"/>
                  </a:lnTo>
                  <a:lnTo>
                    <a:pt x="97023" y="639734"/>
                  </a:lnTo>
                  <a:lnTo>
                    <a:pt x="129117" y="671826"/>
                  </a:lnTo>
                  <a:lnTo>
                    <a:pt x="164800" y="699970"/>
                  </a:lnTo>
                  <a:lnTo>
                    <a:pt x="203710" y="723804"/>
                  </a:lnTo>
                  <a:lnTo>
                    <a:pt x="245489" y="742969"/>
                  </a:lnTo>
                  <a:lnTo>
                    <a:pt x="289775" y="757104"/>
                  </a:lnTo>
                  <a:lnTo>
                    <a:pt x="336208" y="765850"/>
                  </a:lnTo>
                  <a:lnTo>
                    <a:pt x="384428" y="768845"/>
                  </a:lnTo>
                  <a:lnTo>
                    <a:pt x="432649" y="765850"/>
                  </a:lnTo>
                  <a:lnTo>
                    <a:pt x="479082" y="757104"/>
                  </a:lnTo>
                  <a:lnTo>
                    <a:pt x="523368" y="742969"/>
                  </a:lnTo>
                  <a:lnTo>
                    <a:pt x="565147" y="723804"/>
                  </a:lnTo>
                  <a:lnTo>
                    <a:pt x="604057" y="699970"/>
                  </a:lnTo>
                  <a:lnTo>
                    <a:pt x="639740" y="671826"/>
                  </a:lnTo>
                  <a:lnTo>
                    <a:pt x="671834" y="639734"/>
                  </a:lnTo>
                  <a:lnTo>
                    <a:pt x="699978" y="604053"/>
                  </a:lnTo>
                  <a:lnTo>
                    <a:pt x="723814" y="565144"/>
                  </a:lnTo>
                  <a:lnTo>
                    <a:pt x="742980" y="523367"/>
                  </a:lnTo>
                  <a:lnTo>
                    <a:pt x="757116" y="479081"/>
                  </a:lnTo>
                  <a:lnTo>
                    <a:pt x="765862" y="432649"/>
                  </a:lnTo>
                  <a:lnTo>
                    <a:pt x="768857" y="384429"/>
                  </a:lnTo>
                  <a:lnTo>
                    <a:pt x="765862" y="336206"/>
                  </a:lnTo>
                  <a:lnTo>
                    <a:pt x="757116" y="289771"/>
                  </a:lnTo>
                  <a:lnTo>
                    <a:pt x="742980" y="245484"/>
                  </a:lnTo>
                  <a:lnTo>
                    <a:pt x="723814" y="203705"/>
                  </a:lnTo>
                  <a:lnTo>
                    <a:pt x="699978" y="164794"/>
                  </a:lnTo>
                  <a:lnTo>
                    <a:pt x="671834" y="129112"/>
                  </a:lnTo>
                  <a:lnTo>
                    <a:pt x="639740" y="97019"/>
                  </a:lnTo>
                  <a:lnTo>
                    <a:pt x="604057" y="68875"/>
                  </a:lnTo>
                  <a:lnTo>
                    <a:pt x="565147" y="45041"/>
                  </a:lnTo>
                  <a:lnTo>
                    <a:pt x="523368" y="25875"/>
                  </a:lnTo>
                  <a:lnTo>
                    <a:pt x="479082" y="11740"/>
                  </a:lnTo>
                  <a:lnTo>
                    <a:pt x="432649" y="2995"/>
                  </a:lnTo>
                  <a:lnTo>
                    <a:pt x="384428"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38" name="Google Shape;1438;p35"/>
            <p:cNvSpPr/>
            <p:nvPr/>
          </p:nvSpPr>
          <p:spPr>
            <a:xfrm>
              <a:off x="8124202" y="5208866"/>
              <a:ext cx="307340" cy="321945"/>
            </a:xfrm>
            <a:custGeom>
              <a:rect b="b" l="l" r="r" t="t"/>
              <a:pathLst>
                <a:path extrusionOk="0" h="321945" w="307340">
                  <a:moveTo>
                    <a:pt x="236093" y="0"/>
                  </a:moveTo>
                  <a:lnTo>
                    <a:pt x="191831" y="20871"/>
                  </a:lnTo>
                  <a:lnTo>
                    <a:pt x="151054" y="46853"/>
                  </a:lnTo>
                  <a:lnTo>
                    <a:pt x="114126" y="77506"/>
                  </a:lnTo>
                  <a:lnTo>
                    <a:pt x="81413" y="112388"/>
                  </a:lnTo>
                  <a:lnTo>
                    <a:pt x="53278" y="151059"/>
                  </a:lnTo>
                  <a:lnTo>
                    <a:pt x="30088" y="193077"/>
                  </a:lnTo>
                  <a:lnTo>
                    <a:pt x="12207" y="238003"/>
                  </a:lnTo>
                  <a:lnTo>
                    <a:pt x="0" y="285394"/>
                  </a:lnTo>
                  <a:lnTo>
                    <a:pt x="188810" y="321411"/>
                  </a:lnTo>
                  <a:lnTo>
                    <a:pt x="203855" y="275249"/>
                  </a:lnTo>
                  <a:lnTo>
                    <a:pt x="229517" y="234903"/>
                  </a:lnTo>
                  <a:lnTo>
                    <a:pt x="264338" y="202137"/>
                  </a:lnTo>
                  <a:lnTo>
                    <a:pt x="306857" y="178714"/>
                  </a:lnTo>
                  <a:lnTo>
                    <a:pt x="23609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39" name="Google Shape;1439;p35"/>
            <p:cNvSpPr txBox="1"/>
            <p:nvPr/>
          </p:nvSpPr>
          <p:spPr>
            <a:xfrm>
              <a:off x="8360308" y="5181866"/>
              <a:ext cx="141516" cy="20571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40" name="Google Shape;1440;p35"/>
          <p:cNvSpPr/>
          <p:nvPr/>
        </p:nvSpPr>
        <p:spPr>
          <a:xfrm>
            <a:off x="10120312" y="5087937"/>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41" name="Google Shape;1441;p35"/>
          <p:cNvSpPr txBox="1"/>
          <p:nvPr/>
        </p:nvSpPr>
        <p:spPr>
          <a:xfrm>
            <a:off x="10152062" y="5049837"/>
            <a:ext cx="727075" cy="1666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Актив бошқарувчилари,</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78,0%</a:t>
            </a:r>
            <a:endParaRPr/>
          </a:p>
        </p:txBody>
      </p:sp>
      <p:sp>
        <p:nvSpPr>
          <p:cNvPr id="1442" name="Google Shape;1442;p35"/>
          <p:cNvSpPr/>
          <p:nvPr/>
        </p:nvSpPr>
        <p:spPr>
          <a:xfrm>
            <a:off x="10120312" y="5470525"/>
            <a:ext cx="33337" cy="33337"/>
          </a:xfrm>
          <a:custGeom>
            <a:rect b="b" l="l" r="r" t="t"/>
            <a:pathLst>
              <a:path extrusionOk="0" h="32385" w="32384">
                <a:moveTo>
                  <a:pt x="32003" y="0"/>
                </a:moveTo>
                <a:lnTo>
                  <a:pt x="0" y="0"/>
                </a:lnTo>
                <a:lnTo>
                  <a:pt x="0" y="32003"/>
                </a:lnTo>
                <a:lnTo>
                  <a:pt x="32003" y="32003"/>
                </a:lnTo>
                <a:lnTo>
                  <a:pt x="3200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43" name="Google Shape;1443;p35"/>
          <p:cNvSpPr txBox="1"/>
          <p:nvPr/>
        </p:nvSpPr>
        <p:spPr>
          <a:xfrm>
            <a:off x="10152062" y="5432425"/>
            <a:ext cx="773112" cy="327025"/>
          </a:xfrm>
          <a:prstGeom prst="rect">
            <a:avLst/>
          </a:prstGeom>
          <a:noFill/>
          <a:ln>
            <a:noFill/>
          </a:ln>
        </p:spPr>
        <p:txBody>
          <a:bodyPr anchorCtr="0" anchor="t" bIns="0" lIns="0" spcFirstLastPara="1" rIns="0" wrap="square" tIns="17775">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Суверен жамғармалар,  суғурта компаниялари ва  пенсия жамғармалари,  16,0%</a:t>
            </a:r>
            <a:endParaRPr/>
          </a:p>
        </p:txBody>
      </p:sp>
      <p:sp>
        <p:nvSpPr>
          <p:cNvPr id="1444" name="Google Shape;1444;p35"/>
          <p:cNvSpPr/>
          <p:nvPr/>
        </p:nvSpPr>
        <p:spPr>
          <a:xfrm>
            <a:off x="10120312" y="5854700"/>
            <a:ext cx="33337" cy="33337"/>
          </a:xfrm>
          <a:custGeom>
            <a:rect b="b" l="l" r="r" t="t"/>
            <a:pathLst>
              <a:path extrusionOk="0" h="32385" w="32384">
                <a:moveTo>
                  <a:pt x="32003" y="0"/>
                </a:moveTo>
                <a:lnTo>
                  <a:pt x="0" y="0"/>
                </a:lnTo>
                <a:lnTo>
                  <a:pt x="0" y="32003"/>
                </a:lnTo>
                <a:lnTo>
                  <a:pt x="32003" y="32003"/>
                </a:lnTo>
                <a:lnTo>
                  <a:pt x="32003" y="0"/>
                </a:lnTo>
                <a:close/>
              </a:path>
            </a:pathLst>
          </a:custGeom>
          <a:solidFill>
            <a:srgbClr val="E0C65A"/>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45" name="Google Shape;1445;p35"/>
          <p:cNvSpPr txBox="1"/>
          <p:nvPr/>
        </p:nvSpPr>
        <p:spPr>
          <a:xfrm>
            <a:off x="10152062" y="5816600"/>
            <a:ext cx="454025" cy="904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95958"/>
              </a:buClr>
              <a:buSzPts val="500"/>
              <a:buFont typeface="Arial"/>
              <a:buNone/>
            </a:pPr>
            <a:r>
              <a:rPr b="0" i="0" lang="en-US" sz="500" u="none">
                <a:solidFill>
                  <a:srgbClr val="595958"/>
                </a:solidFill>
                <a:latin typeface="Arial"/>
                <a:ea typeface="Arial"/>
                <a:cs typeface="Arial"/>
                <a:sym typeface="Arial"/>
              </a:rPr>
              <a:t>Банклар, 6,0%</a:t>
            </a:r>
            <a:endParaRPr/>
          </a:p>
        </p:txBody>
      </p:sp>
      <p:sp>
        <p:nvSpPr>
          <p:cNvPr id="1446" name="Google Shape;1446;p35"/>
          <p:cNvSpPr txBox="1"/>
          <p:nvPr/>
        </p:nvSpPr>
        <p:spPr>
          <a:xfrm>
            <a:off x="7847012" y="5408612"/>
            <a:ext cx="357187" cy="227012"/>
          </a:xfrm>
          <a:prstGeom prst="rect">
            <a:avLst/>
          </a:prstGeom>
          <a:noFill/>
          <a:ln>
            <a:noFill/>
          </a:ln>
        </p:spPr>
        <p:txBody>
          <a:bodyPr anchorCtr="0" anchor="t" bIns="0" lIns="0" spcFirstLastPara="1" rIns="0" wrap="square" tIns="12050">
            <a:spAutoFit/>
          </a:bodyPr>
          <a:lstStyle/>
          <a:p>
            <a:pPr indent="44450" lvl="0" marL="12700" marR="0" rtl="0" algn="l">
              <a:lnSpc>
                <a:spcPct val="100000"/>
              </a:lnSpc>
              <a:spcBef>
                <a:spcPts val="0"/>
              </a:spcBef>
              <a:spcAft>
                <a:spcPts val="0"/>
              </a:spcAft>
              <a:buClr>
                <a:srgbClr val="C99700"/>
              </a:buClr>
              <a:buSzPts val="700"/>
              <a:buFont typeface="Arial"/>
              <a:buNone/>
            </a:pPr>
            <a:r>
              <a:rPr b="1" i="0" lang="en-US" sz="700" u="sng">
                <a:solidFill>
                  <a:srgbClr val="C99700"/>
                </a:solidFill>
                <a:latin typeface="Arial"/>
                <a:ea typeface="Arial"/>
                <a:cs typeface="Arial"/>
                <a:sym typeface="Arial"/>
              </a:rPr>
              <a:t>5 йил </a:t>
            </a:r>
            <a:r>
              <a:rPr b="1" i="0" lang="en-US" sz="700" u="none">
                <a:solidFill>
                  <a:srgbClr val="C99700"/>
                </a:solidFill>
                <a:latin typeface="Arial"/>
                <a:ea typeface="Arial"/>
                <a:cs typeface="Arial"/>
                <a:sym typeface="Arial"/>
              </a:rPr>
              <a:t> Доллар</a:t>
            </a:r>
            <a:endParaRPr/>
          </a:p>
        </p:txBody>
      </p:sp>
      <p:sp>
        <p:nvSpPr>
          <p:cNvPr id="1447" name="Google Shape;1447;p35"/>
          <p:cNvSpPr txBox="1"/>
          <p:nvPr/>
        </p:nvSpPr>
        <p:spPr>
          <a:xfrm rot="-5400000">
            <a:off x="7379844" y="5439517"/>
            <a:ext cx="374015" cy="179536"/>
          </a:xfrm>
          <a:prstGeom prst="rect">
            <a:avLst/>
          </a:prstGeom>
          <a:noFill/>
          <a:ln>
            <a:noFill/>
          </a:ln>
        </p:spPr>
        <p:txBody>
          <a:bodyPr anchorCtr="0" anchor="t" bIns="0" lIns="0" spcFirstLastPara="1" rIns="0" wrap="square" tIns="0">
            <a:spAutoFit/>
          </a:bodyPr>
          <a:lstStyle/>
          <a:p>
            <a:pPr indent="0" lvl="0" marL="12700" marR="0" rtl="0" algn="l">
              <a:lnSpc>
                <a:spcPct val="118750"/>
              </a:lnSpc>
              <a:spcBef>
                <a:spcPts val="0"/>
              </a:spcBef>
              <a:spcAft>
                <a:spcPts val="0"/>
              </a:spcAft>
              <a:buClr>
                <a:srgbClr val="4C98E9"/>
              </a:buClr>
              <a:buSzPts val="1200"/>
              <a:buFont typeface="Arial"/>
              <a:buNone/>
            </a:pPr>
            <a:r>
              <a:rPr b="1" i="0" lang="en-US" sz="1200" u="none" cap="none" strike="noStrike">
                <a:solidFill>
                  <a:srgbClr val="4C98E9"/>
                </a:solidFill>
                <a:latin typeface="Arial"/>
                <a:ea typeface="Arial"/>
                <a:cs typeface="Arial"/>
                <a:sym typeface="Arial"/>
              </a:rPr>
              <a:t>2019</a:t>
            </a:r>
            <a:endParaRPr b="0" i="0" sz="1200" u="none" cap="none" strike="noStrike">
              <a:solidFill>
                <a:schemeClr val="dk1"/>
              </a:solidFill>
              <a:latin typeface="Arial"/>
              <a:ea typeface="Arial"/>
              <a:cs typeface="Arial"/>
              <a:sym typeface="Arial"/>
            </a:endParaRPr>
          </a:p>
        </p:txBody>
      </p:sp>
      <p:sp>
        <p:nvSpPr>
          <p:cNvPr id="1448" name="Google Shape;1448;p35"/>
          <p:cNvSpPr txBox="1"/>
          <p:nvPr/>
        </p:nvSpPr>
        <p:spPr>
          <a:xfrm>
            <a:off x="7507287" y="2995612"/>
            <a:ext cx="3125787" cy="182562"/>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12549C"/>
              </a:buClr>
              <a:buSzPts val="1100"/>
              <a:buFont typeface="Arial"/>
              <a:buNone/>
            </a:pPr>
            <a:r>
              <a:rPr b="1" i="0" lang="en-US" sz="1100" u="none">
                <a:solidFill>
                  <a:srgbClr val="12549C"/>
                </a:solidFill>
                <a:latin typeface="Arial"/>
                <a:ea typeface="Arial"/>
                <a:cs typeface="Arial"/>
                <a:sym typeface="Arial"/>
              </a:rPr>
              <a:t>Инвесторлар тури бўйича жойлаштирилиши</a:t>
            </a:r>
            <a:endParaRPr/>
          </a:p>
        </p:txBody>
      </p:sp>
      <p:sp>
        <p:nvSpPr>
          <p:cNvPr id="1449" name="Google Shape;1449;p35"/>
          <p:cNvSpPr txBox="1"/>
          <p:nvPr/>
        </p:nvSpPr>
        <p:spPr>
          <a:xfrm rot="-5400000">
            <a:off x="7353796" y="3801411"/>
            <a:ext cx="374015" cy="179536"/>
          </a:xfrm>
          <a:prstGeom prst="rect">
            <a:avLst/>
          </a:prstGeom>
          <a:noFill/>
          <a:ln>
            <a:noFill/>
          </a:ln>
        </p:spPr>
        <p:txBody>
          <a:bodyPr anchorCtr="0" anchor="t" bIns="0" lIns="0" spcFirstLastPara="1" rIns="0" wrap="square" tIns="0">
            <a:spAutoFit/>
          </a:bodyPr>
          <a:lstStyle/>
          <a:p>
            <a:pPr indent="0" lvl="0" marL="12700" marR="0" rtl="0" algn="l">
              <a:lnSpc>
                <a:spcPct val="118750"/>
              </a:lnSpc>
              <a:spcBef>
                <a:spcPts val="0"/>
              </a:spcBef>
              <a:spcAft>
                <a:spcPts val="0"/>
              </a:spcAft>
              <a:buClr>
                <a:srgbClr val="4C98E9"/>
              </a:buClr>
              <a:buSzPts val="1200"/>
              <a:buFont typeface="Arial"/>
              <a:buNone/>
            </a:pPr>
            <a:r>
              <a:rPr b="1" i="0" lang="en-US" sz="1200" u="none" cap="none" strike="noStrike">
                <a:solidFill>
                  <a:srgbClr val="4C98E9"/>
                </a:solidFill>
                <a:latin typeface="Arial"/>
                <a:ea typeface="Arial"/>
                <a:cs typeface="Arial"/>
                <a:sym typeface="Arial"/>
              </a:rPr>
              <a:t>2020</a:t>
            </a:r>
            <a:endParaRPr b="0" i="0" sz="1200" u="none" cap="none" strike="noStrike">
              <a:solidFill>
                <a:schemeClr val="dk1"/>
              </a:solidFill>
              <a:latin typeface="Arial"/>
              <a:ea typeface="Arial"/>
              <a:cs typeface="Arial"/>
              <a:sym typeface="Arial"/>
            </a:endParaRPr>
          </a:p>
        </p:txBody>
      </p:sp>
      <p:grpSp>
        <p:nvGrpSpPr>
          <p:cNvPr id="1450" name="Google Shape;1450;p35"/>
          <p:cNvGrpSpPr/>
          <p:nvPr/>
        </p:nvGrpSpPr>
        <p:grpSpPr>
          <a:xfrm>
            <a:off x="9264650" y="3627437"/>
            <a:ext cx="722312" cy="722312"/>
            <a:chOff x="8121637" y="3628135"/>
            <a:chExt cx="721995" cy="721995"/>
          </a:xfrm>
        </p:grpSpPr>
        <p:sp>
          <p:nvSpPr>
            <p:cNvPr id="1451" name="Google Shape;1451;p35"/>
            <p:cNvSpPr/>
            <p:nvPr/>
          </p:nvSpPr>
          <p:spPr>
            <a:xfrm>
              <a:off x="8121637" y="3628135"/>
              <a:ext cx="721995" cy="721995"/>
            </a:xfrm>
            <a:custGeom>
              <a:rect b="b" l="l" r="r" t="t"/>
              <a:pathLst>
                <a:path extrusionOk="0" h="721995" w="721995">
                  <a:moveTo>
                    <a:pt x="360946" y="0"/>
                  </a:moveTo>
                  <a:lnTo>
                    <a:pt x="360946" y="180467"/>
                  </a:lnTo>
                  <a:lnTo>
                    <a:pt x="392088" y="183175"/>
                  </a:lnTo>
                  <a:lnTo>
                    <a:pt x="422079" y="191141"/>
                  </a:lnTo>
                  <a:lnTo>
                    <a:pt x="475983" y="221894"/>
                  </a:lnTo>
                  <a:lnTo>
                    <a:pt x="508840" y="257440"/>
                  </a:lnTo>
                  <a:lnTo>
                    <a:pt x="530461" y="298936"/>
                  </a:lnTo>
                  <a:lnTo>
                    <a:pt x="540616" y="343962"/>
                  </a:lnTo>
                  <a:lnTo>
                    <a:pt x="539077" y="390093"/>
                  </a:lnTo>
                  <a:lnTo>
                    <a:pt x="525615" y="434907"/>
                  </a:lnTo>
                  <a:lnTo>
                    <a:pt x="499999" y="475983"/>
                  </a:lnTo>
                  <a:lnTo>
                    <a:pt x="464453" y="508840"/>
                  </a:lnTo>
                  <a:lnTo>
                    <a:pt x="422956" y="530461"/>
                  </a:lnTo>
                  <a:lnTo>
                    <a:pt x="377931" y="540616"/>
                  </a:lnTo>
                  <a:lnTo>
                    <a:pt x="331800" y="539077"/>
                  </a:lnTo>
                  <a:lnTo>
                    <a:pt x="286985" y="525615"/>
                  </a:lnTo>
                  <a:lnTo>
                    <a:pt x="245910" y="499998"/>
                  </a:lnTo>
                  <a:lnTo>
                    <a:pt x="213053" y="464453"/>
                  </a:lnTo>
                  <a:lnTo>
                    <a:pt x="191432" y="422956"/>
                  </a:lnTo>
                  <a:lnTo>
                    <a:pt x="181276" y="377931"/>
                  </a:lnTo>
                  <a:lnTo>
                    <a:pt x="182815" y="331800"/>
                  </a:lnTo>
                  <a:lnTo>
                    <a:pt x="196278" y="286985"/>
                  </a:lnTo>
                  <a:lnTo>
                    <a:pt x="221894" y="245910"/>
                  </a:lnTo>
                  <a:lnTo>
                    <a:pt x="82829" y="130873"/>
                  </a:lnTo>
                  <a:lnTo>
                    <a:pt x="53659" y="171589"/>
                  </a:lnTo>
                  <a:lnTo>
                    <a:pt x="30548" y="215626"/>
                  </a:lnTo>
                  <a:lnTo>
                    <a:pt x="13739" y="262313"/>
                  </a:lnTo>
                  <a:lnTo>
                    <a:pt x="3475" y="310976"/>
                  </a:lnTo>
                  <a:lnTo>
                    <a:pt x="0" y="360946"/>
                  </a:lnTo>
                  <a:lnTo>
                    <a:pt x="3295" y="409923"/>
                  </a:lnTo>
                  <a:lnTo>
                    <a:pt x="12893" y="456898"/>
                  </a:lnTo>
                  <a:lnTo>
                    <a:pt x="28365" y="501440"/>
                  </a:lnTo>
                  <a:lnTo>
                    <a:pt x="49281" y="543120"/>
                  </a:lnTo>
                  <a:lnTo>
                    <a:pt x="75209" y="581507"/>
                  </a:lnTo>
                  <a:lnTo>
                    <a:pt x="105721" y="616172"/>
                  </a:lnTo>
                  <a:lnTo>
                    <a:pt x="140385" y="646683"/>
                  </a:lnTo>
                  <a:lnTo>
                    <a:pt x="178772" y="672612"/>
                  </a:lnTo>
                  <a:lnTo>
                    <a:pt x="220452" y="693527"/>
                  </a:lnTo>
                  <a:lnTo>
                    <a:pt x="264994" y="708999"/>
                  </a:lnTo>
                  <a:lnTo>
                    <a:pt x="311969" y="718598"/>
                  </a:lnTo>
                  <a:lnTo>
                    <a:pt x="360946" y="721893"/>
                  </a:lnTo>
                  <a:lnTo>
                    <a:pt x="409923" y="718598"/>
                  </a:lnTo>
                  <a:lnTo>
                    <a:pt x="456898" y="708999"/>
                  </a:lnTo>
                  <a:lnTo>
                    <a:pt x="501440" y="693527"/>
                  </a:lnTo>
                  <a:lnTo>
                    <a:pt x="543120" y="672612"/>
                  </a:lnTo>
                  <a:lnTo>
                    <a:pt x="581507" y="646683"/>
                  </a:lnTo>
                  <a:lnTo>
                    <a:pt x="616172" y="616172"/>
                  </a:lnTo>
                  <a:lnTo>
                    <a:pt x="646683" y="581507"/>
                  </a:lnTo>
                  <a:lnTo>
                    <a:pt x="672612" y="543120"/>
                  </a:lnTo>
                  <a:lnTo>
                    <a:pt x="693527" y="501440"/>
                  </a:lnTo>
                  <a:lnTo>
                    <a:pt x="708999" y="456898"/>
                  </a:lnTo>
                  <a:lnTo>
                    <a:pt x="718598" y="409923"/>
                  </a:lnTo>
                  <a:lnTo>
                    <a:pt x="721893" y="360946"/>
                  </a:lnTo>
                  <a:lnTo>
                    <a:pt x="718598" y="311966"/>
                  </a:lnTo>
                  <a:lnTo>
                    <a:pt x="708999" y="264990"/>
                  </a:lnTo>
                  <a:lnTo>
                    <a:pt x="693527" y="220447"/>
                  </a:lnTo>
                  <a:lnTo>
                    <a:pt x="672612" y="178767"/>
                  </a:lnTo>
                  <a:lnTo>
                    <a:pt x="646683" y="140380"/>
                  </a:lnTo>
                  <a:lnTo>
                    <a:pt x="616172" y="105716"/>
                  </a:lnTo>
                  <a:lnTo>
                    <a:pt x="581507" y="75205"/>
                  </a:lnTo>
                  <a:lnTo>
                    <a:pt x="543120" y="49278"/>
                  </a:lnTo>
                  <a:lnTo>
                    <a:pt x="501440" y="28364"/>
                  </a:lnTo>
                  <a:lnTo>
                    <a:pt x="456898" y="12892"/>
                  </a:lnTo>
                  <a:lnTo>
                    <a:pt x="409923" y="3294"/>
                  </a:lnTo>
                  <a:lnTo>
                    <a:pt x="360946"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52" name="Google Shape;1452;p35"/>
            <p:cNvSpPr txBox="1"/>
            <p:nvPr/>
          </p:nvSpPr>
          <p:spPr>
            <a:xfrm>
              <a:off x="8204466" y="3628135"/>
              <a:ext cx="278117" cy="245897"/>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53" name="Google Shape;1453;p35"/>
          <p:cNvSpPr/>
          <p:nvPr/>
        </p:nvSpPr>
        <p:spPr>
          <a:xfrm>
            <a:off x="10091737" y="3495675"/>
            <a:ext cx="33337" cy="33337"/>
          </a:xfrm>
          <a:custGeom>
            <a:rect b="b" l="l" r="r" t="t"/>
            <a:pathLst>
              <a:path extrusionOk="0" h="32385" w="32384">
                <a:moveTo>
                  <a:pt x="32003" y="0"/>
                </a:moveTo>
                <a:lnTo>
                  <a:pt x="0" y="0"/>
                </a:lnTo>
                <a:lnTo>
                  <a:pt x="0" y="32003"/>
                </a:lnTo>
                <a:lnTo>
                  <a:pt x="32003" y="32003"/>
                </a:lnTo>
                <a:lnTo>
                  <a:pt x="32003"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54" name="Google Shape;1454;p35"/>
          <p:cNvSpPr txBox="1"/>
          <p:nvPr/>
        </p:nvSpPr>
        <p:spPr>
          <a:xfrm>
            <a:off x="10121900" y="3457575"/>
            <a:ext cx="728662" cy="166687"/>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Актив бошқарувчилари,</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86,0%</a:t>
            </a:r>
            <a:endParaRPr/>
          </a:p>
        </p:txBody>
      </p:sp>
      <p:sp>
        <p:nvSpPr>
          <p:cNvPr id="1455" name="Google Shape;1455;p35"/>
          <p:cNvSpPr/>
          <p:nvPr/>
        </p:nvSpPr>
        <p:spPr>
          <a:xfrm>
            <a:off x="10091737" y="3759200"/>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56" name="Google Shape;1456;p35"/>
          <p:cNvSpPr txBox="1"/>
          <p:nvPr/>
        </p:nvSpPr>
        <p:spPr>
          <a:xfrm>
            <a:off x="10121900" y="3721100"/>
            <a:ext cx="715962" cy="1666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Суверен жамғармалар,</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9,0%</a:t>
            </a:r>
            <a:endParaRPr/>
          </a:p>
        </p:txBody>
      </p:sp>
      <p:sp>
        <p:nvSpPr>
          <p:cNvPr id="1457" name="Google Shape;1457;p35"/>
          <p:cNvSpPr/>
          <p:nvPr/>
        </p:nvSpPr>
        <p:spPr>
          <a:xfrm>
            <a:off x="10091737" y="4024312"/>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C1B27B"/>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58" name="Google Shape;1458;p35"/>
          <p:cNvSpPr/>
          <p:nvPr/>
        </p:nvSpPr>
        <p:spPr>
          <a:xfrm>
            <a:off x="10091737" y="4287837"/>
            <a:ext cx="33337" cy="33337"/>
          </a:xfrm>
          <a:custGeom>
            <a:rect b="b" l="l" r="r" t="t"/>
            <a:pathLst>
              <a:path extrusionOk="0" h="32385" w="32384">
                <a:moveTo>
                  <a:pt x="32003" y="0"/>
                </a:moveTo>
                <a:lnTo>
                  <a:pt x="0" y="0"/>
                </a:lnTo>
                <a:lnTo>
                  <a:pt x="0" y="32004"/>
                </a:lnTo>
                <a:lnTo>
                  <a:pt x="32003" y="32004"/>
                </a:lnTo>
                <a:lnTo>
                  <a:pt x="32003" y="0"/>
                </a:lnTo>
                <a:close/>
              </a:path>
            </a:pathLst>
          </a:custGeom>
          <a:solidFill>
            <a:srgbClr val="717375"/>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59" name="Google Shape;1459;p35"/>
          <p:cNvSpPr txBox="1"/>
          <p:nvPr/>
        </p:nvSpPr>
        <p:spPr>
          <a:xfrm>
            <a:off x="10121900" y="3986212"/>
            <a:ext cx="787400" cy="366712"/>
          </a:xfrm>
          <a:prstGeom prst="rect">
            <a:avLst/>
          </a:prstGeom>
          <a:noFill/>
          <a:ln>
            <a:noFill/>
          </a:ln>
        </p:spPr>
        <p:txBody>
          <a:bodyPr anchorCtr="0" anchor="t" bIns="0" lIns="0" spcFirstLastPara="1" rIns="0" wrap="square" tIns="17775">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Суғурта компаниялари ва  пенсия жамғармалари,  3,0%</a:t>
            </a:r>
            <a:endParaRPr b="0" i="0" sz="500" u="none">
              <a:solidFill>
                <a:schemeClr val="dk1"/>
              </a:solidFill>
              <a:latin typeface="Arial"/>
              <a:ea typeface="Arial"/>
              <a:cs typeface="Arial"/>
              <a:sym typeface="Arial"/>
            </a:endParaRPr>
          </a:p>
          <a:p>
            <a:pPr indent="0" lvl="0" marL="12700" marR="0" rtl="0" algn="l">
              <a:lnSpc>
                <a:spcPct val="100000"/>
              </a:lnSpc>
              <a:spcBef>
                <a:spcPts val="30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Банклар, 2,0%</a:t>
            </a:r>
            <a:endParaRPr/>
          </a:p>
        </p:txBody>
      </p:sp>
      <p:grpSp>
        <p:nvGrpSpPr>
          <p:cNvPr id="1460" name="Google Shape;1460;p35"/>
          <p:cNvGrpSpPr/>
          <p:nvPr/>
        </p:nvGrpSpPr>
        <p:grpSpPr>
          <a:xfrm>
            <a:off x="7621587" y="3603625"/>
            <a:ext cx="758825" cy="758825"/>
            <a:chOff x="6478244" y="3603866"/>
            <a:chExt cx="758825" cy="758825"/>
          </a:xfrm>
        </p:grpSpPr>
        <p:sp>
          <p:nvSpPr>
            <p:cNvPr id="1461" name="Google Shape;1461;p35"/>
            <p:cNvSpPr/>
            <p:nvPr/>
          </p:nvSpPr>
          <p:spPr>
            <a:xfrm>
              <a:off x="6478244" y="3603866"/>
              <a:ext cx="758825" cy="758825"/>
            </a:xfrm>
            <a:custGeom>
              <a:rect b="b" l="l" r="r" t="t"/>
              <a:pathLst>
                <a:path extrusionOk="0" h="758825" w="758825">
                  <a:moveTo>
                    <a:pt x="379133" y="0"/>
                  </a:moveTo>
                  <a:lnTo>
                    <a:pt x="379133" y="189572"/>
                  </a:lnTo>
                  <a:lnTo>
                    <a:pt x="426630" y="195616"/>
                  </a:lnTo>
                  <a:lnTo>
                    <a:pt x="470458" y="213020"/>
                  </a:lnTo>
                  <a:lnTo>
                    <a:pt x="508638" y="240697"/>
                  </a:lnTo>
                  <a:lnTo>
                    <a:pt x="539191" y="277558"/>
                  </a:lnTo>
                  <a:lnTo>
                    <a:pt x="560476" y="323739"/>
                  </a:lnTo>
                  <a:lnTo>
                    <a:pt x="568605" y="372214"/>
                  </a:lnTo>
                  <a:lnTo>
                    <a:pt x="564137" y="420492"/>
                  </a:lnTo>
                  <a:lnTo>
                    <a:pt x="547626" y="466078"/>
                  </a:lnTo>
                  <a:lnTo>
                    <a:pt x="519631" y="506479"/>
                  </a:lnTo>
                  <a:lnTo>
                    <a:pt x="480707" y="539203"/>
                  </a:lnTo>
                  <a:lnTo>
                    <a:pt x="434531" y="560487"/>
                  </a:lnTo>
                  <a:lnTo>
                    <a:pt x="386057" y="568615"/>
                  </a:lnTo>
                  <a:lnTo>
                    <a:pt x="337780" y="564145"/>
                  </a:lnTo>
                  <a:lnTo>
                    <a:pt x="292194" y="547633"/>
                  </a:lnTo>
                  <a:lnTo>
                    <a:pt x="251794" y="519639"/>
                  </a:lnTo>
                  <a:lnTo>
                    <a:pt x="219075" y="480720"/>
                  </a:lnTo>
                  <a:lnTo>
                    <a:pt x="197790" y="434539"/>
                  </a:lnTo>
                  <a:lnTo>
                    <a:pt x="189660" y="386064"/>
                  </a:lnTo>
                  <a:lnTo>
                    <a:pt x="194129" y="337786"/>
                  </a:lnTo>
                  <a:lnTo>
                    <a:pt x="210639" y="292200"/>
                  </a:lnTo>
                  <a:lnTo>
                    <a:pt x="238634" y="251799"/>
                  </a:lnTo>
                  <a:lnTo>
                    <a:pt x="277558" y="219075"/>
                  </a:lnTo>
                  <a:lnTo>
                    <a:pt x="175983" y="59016"/>
                  </a:lnTo>
                  <a:lnTo>
                    <a:pt x="136958" y="87419"/>
                  </a:lnTo>
                  <a:lnTo>
                    <a:pt x="102253" y="120127"/>
                  </a:lnTo>
                  <a:lnTo>
                    <a:pt x="72142" y="156648"/>
                  </a:lnTo>
                  <a:lnTo>
                    <a:pt x="46896" y="196486"/>
                  </a:lnTo>
                  <a:lnTo>
                    <a:pt x="26787" y="239148"/>
                  </a:lnTo>
                  <a:lnTo>
                    <a:pt x="12086" y="284139"/>
                  </a:lnTo>
                  <a:lnTo>
                    <a:pt x="3066" y="330965"/>
                  </a:lnTo>
                  <a:lnTo>
                    <a:pt x="0" y="379133"/>
                  </a:lnTo>
                  <a:lnTo>
                    <a:pt x="2953" y="426692"/>
                  </a:lnTo>
                  <a:lnTo>
                    <a:pt x="11578" y="472489"/>
                  </a:lnTo>
                  <a:lnTo>
                    <a:pt x="25518" y="516167"/>
                  </a:lnTo>
                  <a:lnTo>
                    <a:pt x="44419" y="557371"/>
                  </a:lnTo>
                  <a:lnTo>
                    <a:pt x="67925" y="595747"/>
                  </a:lnTo>
                  <a:lnTo>
                    <a:pt x="95681" y="630939"/>
                  </a:lnTo>
                  <a:lnTo>
                    <a:pt x="127332" y="662591"/>
                  </a:lnTo>
                  <a:lnTo>
                    <a:pt x="162522" y="690348"/>
                  </a:lnTo>
                  <a:lnTo>
                    <a:pt x="200897" y="713856"/>
                  </a:lnTo>
                  <a:lnTo>
                    <a:pt x="242100" y="732758"/>
                  </a:lnTo>
                  <a:lnTo>
                    <a:pt x="285777" y="746699"/>
                  </a:lnTo>
                  <a:lnTo>
                    <a:pt x="331573" y="755324"/>
                  </a:lnTo>
                  <a:lnTo>
                    <a:pt x="379133" y="758278"/>
                  </a:lnTo>
                  <a:lnTo>
                    <a:pt x="426692" y="755324"/>
                  </a:lnTo>
                  <a:lnTo>
                    <a:pt x="472488" y="746699"/>
                  </a:lnTo>
                  <a:lnTo>
                    <a:pt x="516165" y="732758"/>
                  </a:lnTo>
                  <a:lnTo>
                    <a:pt x="557369" y="713856"/>
                  </a:lnTo>
                  <a:lnTo>
                    <a:pt x="595743" y="690348"/>
                  </a:lnTo>
                  <a:lnTo>
                    <a:pt x="630933" y="662591"/>
                  </a:lnTo>
                  <a:lnTo>
                    <a:pt x="662584" y="630939"/>
                  </a:lnTo>
                  <a:lnTo>
                    <a:pt x="690340" y="595747"/>
                  </a:lnTo>
                  <a:lnTo>
                    <a:pt x="713846" y="557371"/>
                  </a:lnTo>
                  <a:lnTo>
                    <a:pt x="732747" y="516167"/>
                  </a:lnTo>
                  <a:lnTo>
                    <a:pt x="746687" y="472489"/>
                  </a:lnTo>
                  <a:lnTo>
                    <a:pt x="755312" y="426692"/>
                  </a:lnTo>
                  <a:lnTo>
                    <a:pt x="758266" y="379133"/>
                  </a:lnTo>
                  <a:lnTo>
                    <a:pt x="755312" y="331576"/>
                  </a:lnTo>
                  <a:lnTo>
                    <a:pt x="746687" y="285782"/>
                  </a:lnTo>
                  <a:lnTo>
                    <a:pt x="732747" y="242105"/>
                  </a:lnTo>
                  <a:lnTo>
                    <a:pt x="713846" y="200902"/>
                  </a:lnTo>
                  <a:lnTo>
                    <a:pt x="690340" y="162528"/>
                  </a:lnTo>
                  <a:lnTo>
                    <a:pt x="662584" y="127337"/>
                  </a:lnTo>
                  <a:lnTo>
                    <a:pt x="630933" y="95686"/>
                  </a:lnTo>
                  <a:lnTo>
                    <a:pt x="595743" y="67929"/>
                  </a:lnTo>
                  <a:lnTo>
                    <a:pt x="557369" y="44422"/>
                  </a:lnTo>
                  <a:lnTo>
                    <a:pt x="516165" y="25520"/>
                  </a:lnTo>
                  <a:lnTo>
                    <a:pt x="472488" y="11579"/>
                  </a:lnTo>
                  <a:lnTo>
                    <a:pt x="426692" y="2954"/>
                  </a:lnTo>
                  <a:lnTo>
                    <a:pt x="379133"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62" name="Google Shape;1462;p35"/>
            <p:cNvSpPr txBox="1"/>
            <p:nvPr/>
          </p:nvSpPr>
          <p:spPr>
            <a:xfrm>
              <a:off x="6654228" y="3603866"/>
              <a:ext cx="203161" cy="219075"/>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63" name="Google Shape;1463;p35"/>
          <p:cNvSpPr/>
          <p:nvPr/>
        </p:nvSpPr>
        <p:spPr>
          <a:xfrm>
            <a:off x="8424862" y="3486150"/>
            <a:ext cx="31750" cy="33337"/>
          </a:xfrm>
          <a:custGeom>
            <a:rect b="b" l="l" r="r" t="t"/>
            <a:pathLst>
              <a:path extrusionOk="0" h="32385" w="32384">
                <a:moveTo>
                  <a:pt x="32003" y="0"/>
                </a:moveTo>
                <a:lnTo>
                  <a:pt x="0" y="0"/>
                </a:lnTo>
                <a:lnTo>
                  <a:pt x="0" y="32003"/>
                </a:lnTo>
                <a:lnTo>
                  <a:pt x="32003" y="32003"/>
                </a:lnTo>
                <a:lnTo>
                  <a:pt x="32003"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64" name="Google Shape;1464;p35"/>
          <p:cNvSpPr txBox="1"/>
          <p:nvPr/>
        </p:nvSpPr>
        <p:spPr>
          <a:xfrm>
            <a:off x="8455025" y="3448050"/>
            <a:ext cx="727075" cy="168275"/>
          </a:xfrm>
          <a:prstGeom prst="rect">
            <a:avLst/>
          </a:prstGeom>
          <a:noFill/>
          <a:ln>
            <a:noFill/>
          </a:ln>
        </p:spPr>
        <p:txBody>
          <a:bodyPr anchorCtr="0" anchor="t" bIns="0" lIns="0" spcFirstLastPara="1" rIns="0" wrap="square" tIns="13325">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Актив бошқарувчилари,</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91,0%</a:t>
            </a:r>
            <a:endParaRPr/>
          </a:p>
        </p:txBody>
      </p:sp>
      <p:sp>
        <p:nvSpPr>
          <p:cNvPr id="1465" name="Google Shape;1465;p35"/>
          <p:cNvSpPr/>
          <p:nvPr/>
        </p:nvSpPr>
        <p:spPr>
          <a:xfrm>
            <a:off x="8424862" y="3776662"/>
            <a:ext cx="31750" cy="31750"/>
          </a:xfrm>
          <a:custGeom>
            <a:rect b="b" l="l" r="r" t="t"/>
            <a:pathLst>
              <a:path extrusionOk="0" h="32385" w="32384">
                <a:moveTo>
                  <a:pt x="32003" y="0"/>
                </a:moveTo>
                <a:lnTo>
                  <a:pt x="0" y="0"/>
                </a:lnTo>
                <a:lnTo>
                  <a:pt x="0" y="32004"/>
                </a:lnTo>
                <a:lnTo>
                  <a:pt x="32003" y="32004"/>
                </a:lnTo>
                <a:lnTo>
                  <a:pt x="32003"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66" name="Google Shape;1466;p35"/>
          <p:cNvSpPr txBox="1"/>
          <p:nvPr/>
        </p:nvSpPr>
        <p:spPr>
          <a:xfrm>
            <a:off x="8455025" y="3736975"/>
            <a:ext cx="714375" cy="1666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Суверен жамғармалар,</a:t>
            </a:r>
            <a:endParaRPr b="0" i="0" sz="500" u="none">
              <a:solidFill>
                <a:schemeClr val="dk1"/>
              </a:solidFill>
              <a:latin typeface="Arial"/>
              <a:ea typeface="Arial"/>
              <a:cs typeface="Arial"/>
              <a:sym typeface="Arial"/>
            </a:endParaRPr>
          </a:p>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4,0%</a:t>
            </a:r>
            <a:endParaRPr/>
          </a:p>
        </p:txBody>
      </p:sp>
      <p:sp>
        <p:nvSpPr>
          <p:cNvPr id="1467" name="Google Shape;1467;p35"/>
          <p:cNvSpPr/>
          <p:nvPr/>
        </p:nvSpPr>
        <p:spPr>
          <a:xfrm>
            <a:off x="8424862" y="4064000"/>
            <a:ext cx="31750" cy="33337"/>
          </a:xfrm>
          <a:custGeom>
            <a:rect b="b" l="l" r="r" t="t"/>
            <a:pathLst>
              <a:path extrusionOk="0" h="32385" w="32384">
                <a:moveTo>
                  <a:pt x="32003" y="0"/>
                </a:moveTo>
                <a:lnTo>
                  <a:pt x="0" y="0"/>
                </a:lnTo>
                <a:lnTo>
                  <a:pt x="0" y="32004"/>
                </a:lnTo>
                <a:lnTo>
                  <a:pt x="32003" y="32004"/>
                </a:lnTo>
                <a:lnTo>
                  <a:pt x="32003" y="0"/>
                </a:lnTo>
                <a:close/>
              </a:path>
            </a:pathLst>
          </a:custGeom>
          <a:solidFill>
            <a:srgbClr val="C1B27B"/>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68" name="Google Shape;1468;p35"/>
          <p:cNvSpPr txBox="1"/>
          <p:nvPr/>
        </p:nvSpPr>
        <p:spPr>
          <a:xfrm>
            <a:off x="8455025" y="4025900"/>
            <a:ext cx="700087" cy="249237"/>
          </a:xfrm>
          <a:prstGeom prst="rect">
            <a:avLst/>
          </a:prstGeom>
          <a:noFill/>
          <a:ln>
            <a:noFill/>
          </a:ln>
        </p:spPr>
        <p:txBody>
          <a:bodyPr anchorCtr="0" anchor="t" bIns="0" lIns="0" spcFirstLastPara="1" rIns="0" wrap="square" tIns="17775">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Суғурта компаниялари  ва пенсия  жамғармалари, 3,0%</a:t>
            </a:r>
            <a:endParaRPr/>
          </a:p>
        </p:txBody>
      </p:sp>
      <p:sp>
        <p:nvSpPr>
          <p:cNvPr id="1469" name="Google Shape;1469;p35"/>
          <p:cNvSpPr/>
          <p:nvPr/>
        </p:nvSpPr>
        <p:spPr>
          <a:xfrm>
            <a:off x="8424862" y="4354512"/>
            <a:ext cx="31750" cy="31750"/>
          </a:xfrm>
          <a:custGeom>
            <a:rect b="b" l="l" r="r" t="t"/>
            <a:pathLst>
              <a:path extrusionOk="0" h="32385" w="32384">
                <a:moveTo>
                  <a:pt x="32003" y="0"/>
                </a:moveTo>
                <a:lnTo>
                  <a:pt x="0" y="0"/>
                </a:lnTo>
                <a:lnTo>
                  <a:pt x="0" y="32003"/>
                </a:lnTo>
                <a:lnTo>
                  <a:pt x="32003" y="32003"/>
                </a:lnTo>
                <a:lnTo>
                  <a:pt x="32003" y="0"/>
                </a:lnTo>
                <a:close/>
              </a:path>
            </a:pathLst>
          </a:custGeom>
          <a:solidFill>
            <a:srgbClr val="717375"/>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70" name="Google Shape;1470;p35"/>
          <p:cNvSpPr txBox="1"/>
          <p:nvPr/>
        </p:nvSpPr>
        <p:spPr>
          <a:xfrm>
            <a:off x="8455025" y="4314825"/>
            <a:ext cx="454025" cy="9048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500"/>
              <a:buFont typeface="Arial"/>
              <a:buNone/>
            </a:pPr>
            <a:r>
              <a:rPr b="0" i="0" lang="en-US" sz="500" u="none">
                <a:solidFill>
                  <a:srgbClr val="53565A"/>
                </a:solidFill>
                <a:latin typeface="Arial"/>
                <a:ea typeface="Arial"/>
                <a:cs typeface="Arial"/>
                <a:sym typeface="Arial"/>
              </a:rPr>
              <a:t>Банклар, 2,0%</a:t>
            </a:r>
            <a:endParaRPr/>
          </a:p>
        </p:txBody>
      </p:sp>
      <p:sp>
        <p:nvSpPr>
          <p:cNvPr id="1471" name="Google Shape;1471;p35"/>
          <p:cNvSpPr txBox="1"/>
          <p:nvPr/>
        </p:nvSpPr>
        <p:spPr>
          <a:xfrm>
            <a:off x="7834312" y="3832225"/>
            <a:ext cx="355600" cy="227012"/>
          </a:xfrm>
          <a:prstGeom prst="rect">
            <a:avLst/>
          </a:prstGeom>
          <a:noFill/>
          <a:ln>
            <a:noFill/>
          </a:ln>
        </p:spPr>
        <p:txBody>
          <a:bodyPr anchorCtr="0" anchor="t" bIns="0" lIns="0" spcFirstLastPara="1" rIns="0" wrap="square" tIns="12050">
            <a:spAutoFit/>
          </a:bodyPr>
          <a:lstStyle/>
          <a:p>
            <a:pPr indent="19050" lvl="0" marL="12700" marR="0" rtl="0" algn="l">
              <a:lnSpc>
                <a:spcPct val="100000"/>
              </a:lnSpc>
              <a:spcBef>
                <a:spcPts val="0"/>
              </a:spcBef>
              <a:spcAft>
                <a:spcPts val="0"/>
              </a:spcAft>
              <a:buClr>
                <a:srgbClr val="C99700"/>
              </a:buClr>
              <a:buSzPts val="700"/>
              <a:buFont typeface="Arial"/>
              <a:buNone/>
            </a:pPr>
            <a:r>
              <a:rPr b="1" i="0" lang="en-US" sz="700" u="sng">
                <a:solidFill>
                  <a:srgbClr val="C99700"/>
                </a:solidFill>
                <a:latin typeface="Arial"/>
                <a:ea typeface="Arial"/>
                <a:cs typeface="Arial"/>
                <a:sym typeface="Arial"/>
              </a:rPr>
              <a:t>10 йил </a:t>
            </a:r>
            <a:r>
              <a:rPr b="1" i="0" lang="en-US" sz="700" u="none">
                <a:solidFill>
                  <a:srgbClr val="C99700"/>
                </a:solidFill>
                <a:latin typeface="Arial"/>
                <a:ea typeface="Arial"/>
                <a:cs typeface="Arial"/>
                <a:sym typeface="Arial"/>
              </a:rPr>
              <a:t> Доллар</a:t>
            </a:r>
            <a:endParaRPr/>
          </a:p>
        </p:txBody>
      </p:sp>
      <p:sp>
        <p:nvSpPr>
          <p:cNvPr id="1472" name="Google Shape;1472;p35"/>
          <p:cNvSpPr txBox="1"/>
          <p:nvPr/>
        </p:nvSpPr>
        <p:spPr>
          <a:xfrm>
            <a:off x="9496425" y="3848100"/>
            <a:ext cx="266700" cy="227012"/>
          </a:xfrm>
          <a:prstGeom prst="rect">
            <a:avLst/>
          </a:prstGeom>
          <a:noFill/>
          <a:ln>
            <a:noFill/>
          </a:ln>
        </p:spPr>
        <p:txBody>
          <a:bodyPr anchorCtr="0" anchor="t" bIns="0" lIns="0" spcFirstLastPara="1" rIns="0" wrap="square" tIns="12050">
            <a:spAutoFit/>
          </a:bodyPr>
          <a:lstStyle/>
          <a:p>
            <a:pPr indent="-39687" lvl="0" marL="50800" marR="0" rtl="0" algn="l">
              <a:lnSpc>
                <a:spcPct val="100000"/>
              </a:lnSpc>
              <a:spcBef>
                <a:spcPts val="0"/>
              </a:spcBef>
              <a:spcAft>
                <a:spcPts val="0"/>
              </a:spcAft>
              <a:buClr>
                <a:srgbClr val="C99700"/>
              </a:buClr>
              <a:buSzPts val="700"/>
              <a:buFont typeface="Arial"/>
              <a:buNone/>
            </a:pPr>
            <a:r>
              <a:rPr b="1" i="0" lang="en-US" sz="700" u="sng">
                <a:solidFill>
                  <a:srgbClr val="C99700"/>
                </a:solidFill>
                <a:latin typeface="Arial"/>
                <a:ea typeface="Arial"/>
                <a:cs typeface="Arial"/>
                <a:sym typeface="Arial"/>
              </a:rPr>
              <a:t>3 йил </a:t>
            </a:r>
            <a:r>
              <a:rPr b="1" i="0" lang="en-US" sz="700" u="none">
                <a:solidFill>
                  <a:srgbClr val="C99700"/>
                </a:solidFill>
                <a:latin typeface="Arial"/>
                <a:ea typeface="Arial"/>
                <a:cs typeface="Arial"/>
                <a:sym typeface="Arial"/>
              </a:rPr>
              <a:t> сўм</a:t>
            </a:r>
            <a:endParaRPr/>
          </a:p>
        </p:txBody>
      </p:sp>
      <p:sp>
        <p:nvSpPr>
          <p:cNvPr id="1473" name="Google Shape;1473;p35"/>
          <p:cNvSpPr txBox="1"/>
          <p:nvPr/>
        </p:nvSpPr>
        <p:spPr>
          <a:xfrm>
            <a:off x="9267825" y="0"/>
            <a:ext cx="1781175" cy="45085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74" name="Google Shape;1474;p35"/>
          <p:cNvSpPr txBox="1"/>
          <p:nvPr/>
        </p:nvSpPr>
        <p:spPr>
          <a:xfrm>
            <a:off x="9482137" y="5424487"/>
            <a:ext cx="357187" cy="227012"/>
          </a:xfrm>
          <a:prstGeom prst="rect">
            <a:avLst/>
          </a:prstGeom>
          <a:noFill/>
          <a:ln>
            <a:noFill/>
          </a:ln>
        </p:spPr>
        <p:txBody>
          <a:bodyPr anchorCtr="0" anchor="t" bIns="0" lIns="0" spcFirstLastPara="1" rIns="0" wrap="square" tIns="12050">
            <a:spAutoFit/>
          </a:bodyPr>
          <a:lstStyle/>
          <a:p>
            <a:pPr indent="20637" lvl="0" marL="12700" marR="0" rtl="0" algn="l">
              <a:lnSpc>
                <a:spcPct val="100000"/>
              </a:lnSpc>
              <a:spcBef>
                <a:spcPts val="0"/>
              </a:spcBef>
              <a:spcAft>
                <a:spcPts val="0"/>
              </a:spcAft>
              <a:buClr>
                <a:srgbClr val="C99700"/>
              </a:buClr>
              <a:buSzPts val="700"/>
              <a:buFont typeface="Arial"/>
              <a:buNone/>
            </a:pPr>
            <a:r>
              <a:rPr b="1" i="0" lang="en-US" sz="700" u="sng">
                <a:solidFill>
                  <a:srgbClr val="C99700"/>
                </a:solidFill>
                <a:latin typeface="Arial"/>
                <a:ea typeface="Arial"/>
                <a:cs typeface="Arial"/>
                <a:sym typeface="Arial"/>
              </a:rPr>
              <a:t>10 йил </a:t>
            </a:r>
            <a:r>
              <a:rPr b="1" i="0" lang="en-US" sz="700" u="none">
                <a:solidFill>
                  <a:srgbClr val="C99700"/>
                </a:solidFill>
                <a:latin typeface="Arial"/>
                <a:ea typeface="Arial"/>
                <a:cs typeface="Arial"/>
                <a:sym typeface="Arial"/>
              </a:rPr>
              <a:t> Доллар</a:t>
            </a:r>
            <a:endParaRPr/>
          </a:p>
        </p:txBody>
      </p:sp>
      <p:grpSp>
        <p:nvGrpSpPr>
          <p:cNvPr id="1475" name="Google Shape;1475;p35"/>
          <p:cNvGrpSpPr/>
          <p:nvPr/>
        </p:nvGrpSpPr>
        <p:grpSpPr>
          <a:xfrm>
            <a:off x="7678737" y="1287275"/>
            <a:ext cx="3033102" cy="1501593"/>
            <a:chOff x="6535254" y="1287780"/>
            <a:chExt cx="3034055" cy="1500644"/>
          </a:xfrm>
        </p:grpSpPr>
        <p:sp>
          <p:nvSpPr>
            <p:cNvPr id="1476" name="Google Shape;1476;p35"/>
            <p:cNvSpPr/>
            <p:nvPr/>
          </p:nvSpPr>
          <p:spPr>
            <a:xfrm>
              <a:off x="6781799" y="1287780"/>
              <a:ext cx="2778760" cy="952500"/>
            </a:xfrm>
            <a:custGeom>
              <a:rect b="b" l="l" r="r" t="t"/>
              <a:pathLst>
                <a:path extrusionOk="0" h="952500" w="2778759">
                  <a:moveTo>
                    <a:pt x="0" y="952500"/>
                  </a:moveTo>
                  <a:lnTo>
                    <a:pt x="2778252" y="952500"/>
                  </a:lnTo>
                </a:path>
                <a:path extrusionOk="0" h="952500" w="2778759">
                  <a:moveTo>
                    <a:pt x="0" y="762000"/>
                  </a:moveTo>
                  <a:lnTo>
                    <a:pt x="2778252" y="762000"/>
                  </a:lnTo>
                </a:path>
                <a:path extrusionOk="0" h="952500" w="2778759">
                  <a:moveTo>
                    <a:pt x="0" y="571500"/>
                  </a:moveTo>
                  <a:lnTo>
                    <a:pt x="2778252" y="571500"/>
                  </a:lnTo>
                </a:path>
                <a:path extrusionOk="0" h="952500" w="2778759">
                  <a:moveTo>
                    <a:pt x="0" y="381000"/>
                  </a:moveTo>
                  <a:lnTo>
                    <a:pt x="2778252" y="381000"/>
                  </a:lnTo>
                </a:path>
                <a:path extrusionOk="0" h="952500" w="2778759">
                  <a:moveTo>
                    <a:pt x="0" y="190500"/>
                  </a:moveTo>
                  <a:lnTo>
                    <a:pt x="2778252" y="190500"/>
                  </a:lnTo>
                </a:path>
                <a:path extrusionOk="0" h="952500" w="2778759">
                  <a:moveTo>
                    <a:pt x="0" y="0"/>
                  </a:moveTo>
                  <a:lnTo>
                    <a:pt x="2778252" y="0"/>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77" name="Google Shape;1477;p35"/>
            <p:cNvSpPr/>
            <p:nvPr/>
          </p:nvSpPr>
          <p:spPr>
            <a:xfrm>
              <a:off x="6781799" y="2430780"/>
              <a:ext cx="2778760" cy="30480"/>
            </a:xfrm>
            <a:custGeom>
              <a:rect b="b" l="l" r="r" t="t"/>
              <a:pathLst>
                <a:path extrusionOk="0" h="30480" w="2778759">
                  <a:moveTo>
                    <a:pt x="0" y="0"/>
                  </a:moveTo>
                  <a:lnTo>
                    <a:pt x="2778252" y="0"/>
                  </a:lnTo>
                </a:path>
                <a:path extrusionOk="0" h="30480" w="2778759">
                  <a:moveTo>
                    <a:pt x="1063752" y="0"/>
                  </a:moveTo>
                  <a:lnTo>
                    <a:pt x="1063752" y="30480"/>
                  </a:lnTo>
                </a:path>
                <a:path extrusionOk="0" h="30480" w="2778759">
                  <a:moveTo>
                    <a:pt x="2350008" y="0"/>
                  </a:moveTo>
                  <a:lnTo>
                    <a:pt x="2350008" y="30480"/>
                  </a:lnTo>
                </a:path>
              </a:pathLst>
            </a:custGeom>
            <a:noFill/>
            <a:ln cap="flat" cmpd="sng" w="9525">
              <a:solidFill>
                <a:srgbClr val="E5E6E7"/>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78" name="Google Shape;1478;p35"/>
            <p:cNvSpPr txBox="1"/>
            <p:nvPr/>
          </p:nvSpPr>
          <p:spPr>
            <a:xfrm>
              <a:off x="6818375" y="1310640"/>
              <a:ext cx="2746248" cy="1085088"/>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79" name="Google Shape;1479;p35"/>
            <p:cNvSpPr txBox="1"/>
            <p:nvPr/>
          </p:nvSpPr>
          <p:spPr>
            <a:xfrm>
              <a:off x="6535254" y="2430780"/>
              <a:ext cx="3034055" cy="35764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80" name="Google Shape;1480;p35"/>
          <p:cNvSpPr/>
          <p:nvPr/>
        </p:nvSpPr>
        <p:spPr>
          <a:xfrm>
            <a:off x="7853362" y="925512"/>
            <a:ext cx="244475" cy="0"/>
          </a:xfrm>
          <a:custGeom>
            <a:rect b="b" l="l" r="r" t="t"/>
            <a:pathLst>
              <a:path extrusionOk="0" h="120000" w="243840">
                <a:moveTo>
                  <a:pt x="0" y="0"/>
                </a:moveTo>
                <a:lnTo>
                  <a:pt x="243840" y="0"/>
                </a:lnTo>
              </a:path>
            </a:pathLst>
          </a:custGeom>
          <a:noFill/>
          <a:ln cap="flat" cmpd="sng" w="2895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81" name="Google Shape;1481;p35"/>
          <p:cNvSpPr/>
          <p:nvPr/>
        </p:nvSpPr>
        <p:spPr>
          <a:xfrm>
            <a:off x="9437687" y="925512"/>
            <a:ext cx="242887" cy="0"/>
          </a:xfrm>
          <a:custGeom>
            <a:rect b="b" l="l" r="r" t="t"/>
            <a:pathLst>
              <a:path extrusionOk="0" h="120000" w="243840">
                <a:moveTo>
                  <a:pt x="0" y="0"/>
                </a:moveTo>
                <a:lnTo>
                  <a:pt x="243840" y="0"/>
                </a:lnTo>
              </a:path>
            </a:pathLst>
          </a:custGeom>
          <a:noFill/>
          <a:ln cap="flat" cmpd="sng" w="2895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82" name="Google Shape;1482;p35"/>
          <p:cNvSpPr/>
          <p:nvPr/>
        </p:nvSpPr>
        <p:spPr>
          <a:xfrm>
            <a:off x="7853362" y="1090612"/>
            <a:ext cx="244475" cy="0"/>
          </a:xfrm>
          <a:custGeom>
            <a:rect b="b" l="l" r="r" t="t"/>
            <a:pathLst>
              <a:path extrusionOk="0" h="120000" w="243840">
                <a:moveTo>
                  <a:pt x="0" y="0"/>
                </a:moveTo>
                <a:lnTo>
                  <a:pt x="243840" y="0"/>
                </a:lnTo>
              </a:path>
            </a:pathLst>
          </a:custGeom>
          <a:noFill/>
          <a:ln cap="flat" cmpd="sng" w="28950">
            <a:solidFill>
              <a:srgbClr val="106C82"/>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83" name="Google Shape;1483;p35"/>
          <p:cNvSpPr txBox="1"/>
          <p:nvPr/>
        </p:nvSpPr>
        <p:spPr>
          <a:xfrm>
            <a:off x="7656512" y="465137"/>
            <a:ext cx="2901950" cy="2030412"/>
          </a:xfrm>
          <a:prstGeom prst="rect">
            <a:avLst/>
          </a:prstGeom>
          <a:noFill/>
          <a:ln>
            <a:noFill/>
          </a:ln>
        </p:spPr>
        <p:txBody>
          <a:bodyPr anchorCtr="0" anchor="t" bIns="0" lIns="0" spcFirstLastPara="1" rIns="0" wrap="square" tIns="13325">
            <a:spAutoFit/>
          </a:bodyPr>
          <a:lstStyle/>
          <a:p>
            <a:pPr indent="-587375" lvl="0" marL="847725" marR="0" rtl="0" algn="l">
              <a:lnSpc>
                <a:spcPct val="100000"/>
              </a:lnSpc>
              <a:spcBef>
                <a:spcPts val="0"/>
              </a:spcBef>
              <a:spcAft>
                <a:spcPts val="0"/>
              </a:spcAft>
              <a:buClr>
                <a:srgbClr val="12549C"/>
              </a:buClr>
              <a:buSzPts val="1100"/>
              <a:buFont typeface="Arial"/>
              <a:buNone/>
            </a:pPr>
            <a:r>
              <a:rPr b="1" i="0" lang="en-US" sz="1100" u="none">
                <a:solidFill>
                  <a:srgbClr val="12549C"/>
                </a:solidFill>
                <a:latin typeface="Arial"/>
                <a:ea typeface="Arial"/>
                <a:cs typeface="Arial"/>
                <a:sym typeface="Arial"/>
              </a:rPr>
              <a:t>Суверен халқаро облигацияларнинг  даромадлилиги (%)</a:t>
            </a:r>
            <a:endParaRPr b="0" i="0" sz="1100" u="none">
              <a:solidFill>
                <a:schemeClr val="dk1"/>
              </a:solidFill>
              <a:latin typeface="Arial"/>
              <a:ea typeface="Arial"/>
              <a:cs typeface="Arial"/>
              <a:sym typeface="Arial"/>
            </a:endParaRPr>
          </a:p>
          <a:p>
            <a:pPr indent="-587375" lvl="0" marL="847725" marR="0" rtl="0" algn="l">
              <a:lnSpc>
                <a:spcPct val="100000"/>
              </a:lnSpc>
              <a:spcBef>
                <a:spcPts val="400"/>
              </a:spcBef>
              <a:spcAft>
                <a:spcPts val="0"/>
              </a:spcAft>
              <a:buClr>
                <a:srgbClr val="8D9196"/>
              </a:buClr>
              <a:buSzPts val="700"/>
              <a:buFont typeface="Arial"/>
              <a:buNone/>
            </a:pPr>
            <a:r>
              <a:rPr b="0" i="0" lang="en-US" sz="700" u="none">
                <a:solidFill>
                  <a:srgbClr val="8D9196"/>
                </a:solidFill>
                <a:latin typeface="Arial"/>
                <a:ea typeface="Arial"/>
                <a:cs typeface="Arial"/>
                <a:sym typeface="Arial"/>
              </a:rPr>
              <a:t>UZBEK 4 ¾ 02 20 24	UZBEK 5 ⅜ 02 20 29</a:t>
            </a:r>
            <a:endParaRPr b="0" i="0" sz="700" u="none">
              <a:solidFill>
                <a:schemeClr val="dk1"/>
              </a:solidFill>
              <a:latin typeface="Arial"/>
              <a:ea typeface="Arial"/>
              <a:cs typeface="Arial"/>
              <a:sym typeface="Arial"/>
            </a:endParaRPr>
          </a:p>
          <a:p>
            <a:pPr indent="-587375" lvl="0" marL="847725" marR="0" rtl="0" algn="l">
              <a:lnSpc>
                <a:spcPct val="100000"/>
              </a:lnSpc>
              <a:spcBef>
                <a:spcPts val="400"/>
              </a:spcBef>
              <a:spcAft>
                <a:spcPts val="0"/>
              </a:spcAft>
              <a:buClr>
                <a:srgbClr val="8D9196"/>
              </a:buClr>
              <a:buSzPts val="700"/>
              <a:buFont typeface="Arial"/>
              <a:buNone/>
            </a:pPr>
            <a:r>
              <a:rPr b="0" i="0" lang="en-US" sz="700" u="none">
                <a:solidFill>
                  <a:srgbClr val="8D9196"/>
                </a:solidFill>
                <a:latin typeface="Arial"/>
                <a:ea typeface="Arial"/>
                <a:cs typeface="Arial"/>
                <a:sym typeface="Arial"/>
              </a:rPr>
              <a:t>UZBEK 3.7 25 11 30</a:t>
            </a:r>
            <a:endParaRPr b="0" i="0" sz="700" u="none">
              <a:solidFill>
                <a:schemeClr val="dk1"/>
              </a:solidFill>
              <a:latin typeface="Arial"/>
              <a:ea typeface="Arial"/>
              <a:cs typeface="Arial"/>
              <a:sym typeface="Arial"/>
            </a:endParaRPr>
          </a:p>
          <a:p>
            <a:pPr indent="-587375" lvl="0" marL="847725" marR="0" rtl="0" algn="l">
              <a:lnSpc>
                <a:spcPct val="100000"/>
              </a:lnSpc>
              <a:spcBef>
                <a:spcPts val="6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7,5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6,5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5,5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4,5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3,5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2,5</a:t>
            </a:r>
            <a:endParaRPr b="0" i="0" sz="800" u="none">
              <a:solidFill>
                <a:schemeClr val="dk1"/>
              </a:solidFill>
              <a:latin typeface="Arial"/>
              <a:ea typeface="Arial"/>
              <a:cs typeface="Arial"/>
              <a:sym typeface="Arial"/>
            </a:endParaRPr>
          </a:p>
          <a:p>
            <a:pPr indent="-587375" lvl="0" marL="847725" marR="0" rtl="0" algn="l">
              <a:lnSpc>
                <a:spcPct val="100000"/>
              </a:lnSpc>
              <a:spcBef>
                <a:spcPts val="500"/>
              </a:spcBef>
              <a:spcAft>
                <a:spcPts val="0"/>
              </a:spcAft>
              <a:buClr>
                <a:srgbClr val="8D9196"/>
              </a:buClr>
              <a:buSzPts val="800"/>
              <a:buFont typeface="Arial"/>
              <a:buNone/>
            </a:pPr>
            <a:r>
              <a:rPr b="0" i="0" lang="en-US" sz="800" u="none">
                <a:solidFill>
                  <a:srgbClr val="8D9196"/>
                </a:solidFill>
                <a:latin typeface="Arial"/>
                <a:ea typeface="Arial"/>
                <a:cs typeface="Arial"/>
                <a:sym typeface="Arial"/>
              </a:rPr>
              <a:t>1,5</a:t>
            </a:r>
            <a:endParaRPr/>
          </a:p>
        </p:txBody>
      </p:sp>
      <p:sp>
        <p:nvSpPr>
          <p:cNvPr id="1484" name="Google Shape;1484;p35"/>
          <p:cNvSpPr txBox="1"/>
          <p:nvPr/>
        </p:nvSpPr>
        <p:spPr>
          <a:xfrm>
            <a:off x="1320800" y="6591300"/>
            <a:ext cx="179387" cy="200025"/>
          </a:xfrm>
          <a:prstGeom prst="rect">
            <a:avLst/>
          </a:prstGeom>
          <a:noFill/>
          <a:ln>
            <a:noFill/>
          </a:ln>
        </p:spPr>
        <p:txBody>
          <a:bodyPr anchorCtr="0" anchor="t" bIns="0" lIns="0" spcFirstLastPara="1" rIns="0" wrap="square" tIns="75550">
            <a:spAutoFit/>
          </a:bodyPr>
          <a:lstStyle/>
          <a:p>
            <a:pPr indent="0" lvl="0" marL="10795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4</a:t>
            </a:r>
            <a:endParaRPr/>
          </a:p>
        </p:txBody>
      </p:sp>
      <p:sp>
        <p:nvSpPr>
          <p:cNvPr id="1485" name="Google Shape;1485;p35"/>
          <p:cNvSpPr txBox="1"/>
          <p:nvPr/>
        </p:nvSpPr>
        <p:spPr>
          <a:xfrm>
            <a:off x="7431087" y="6383337"/>
            <a:ext cx="6096000" cy="369887"/>
          </a:xfrm>
          <a:prstGeom prst="rect">
            <a:avLst/>
          </a:prstGeom>
          <a:noFill/>
          <a:ln>
            <a:noFill/>
          </a:ln>
        </p:spPr>
        <p:txBody>
          <a:bodyPr anchorCtr="0" anchor="t" bIns="45700" lIns="91425" spcFirstLastPara="1" rIns="91425" wrap="square" tIns="45700">
            <a:spAutoFit/>
          </a:bodyPr>
          <a:lstStyle/>
          <a:p>
            <a:pPr indent="0" lvl="0" marL="103187"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Манба: Молия вазирлиги маълумотлари</a:t>
            </a:r>
            <a:endParaRP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9" name="Shape 1489"/>
        <p:cNvGrpSpPr/>
        <p:nvPr/>
      </p:nvGrpSpPr>
      <p:grpSpPr>
        <a:xfrm>
          <a:off x="0" y="0"/>
          <a:ext cx="0" cy="0"/>
          <a:chOff x="0" y="0"/>
          <a:chExt cx="0" cy="0"/>
        </a:xfrm>
      </p:grpSpPr>
      <p:sp>
        <p:nvSpPr>
          <p:cNvPr id="1490" name="Google Shape;1490;p36"/>
          <p:cNvSpPr txBox="1"/>
          <p:nvPr/>
        </p:nvSpPr>
        <p:spPr>
          <a:xfrm>
            <a:off x="1433512" y="1258887"/>
            <a:ext cx="4659312" cy="5397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91" name="Google Shape;1491;p36"/>
          <p:cNvSpPr txBox="1"/>
          <p:nvPr/>
        </p:nvSpPr>
        <p:spPr>
          <a:xfrm>
            <a:off x="1855787" y="1409700"/>
            <a:ext cx="3930650" cy="15081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002060"/>
              </a:buClr>
              <a:buSzPts val="900"/>
              <a:buFont typeface="Arial"/>
              <a:buNone/>
            </a:pPr>
            <a:r>
              <a:rPr b="0" i="0" lang="en-US" sz="900" u="none">
                <a:solidFill>
                  <a:srgbClr val="002060"/>
                </a:solidFill>
                <a:latin typeface="Arial"/>
                <a:ea typeface="Arial"/>
                <a:cs typeface="Arial"/>
                <a:sym typeface="Arial"/>
              </a:rPr>
              <a:t>25 та янги мактаб қуриш ва мавжуд 21 та мактабни реконструкция қилиш</a:t>
            </a:r>
            <a:endParaRPr/>
          </a:p>
        </p:txBody>
      </p:sp>
      <p:sp>
        <p:nvSpPr>
          <p:cNvPr id="1492" name="Google Shape;1492;p36"/>
          <p:cNvSpPr txBox="1"/>
          <p:nvPr>
            <p:ph idx="1" type="body"/>
          </p:nvPr>
        </p:nvSpPr>
        <p:spPr>
          <a:xfrm>
            <a:off x="1047750" y="1781175"/>
            <a:ext cx="5199062" cy="4856162"/>
          </a:xfrm>
          <a:prstGeom prst="rect">
            <a:avLst/>
          </a:prstGeom>
          <a:noFill/>
          <a:ln>
            <a:noFill/>
          </a:ln>
        </p:spPr>
        <p:txBody>
          <a:bodyPr anchorCtr="0" anchor="t" bIns="0" lIns="0" spcFirstLastPara="1" rIns="0" wrap="square" tIns="33000">
            <a:spAutoFit/>
          </a:bodyPr>
          <a:lstStyle/>
          <a:p>
            <a:pPr indent="-714375" lvl="0" marL="857250" marR="0" rtl="0" algn="l">
              <a:lnSpc>
                <a:spcPct val="100000"/>
              </a:lnSpc>
              <a:spcBef>
                <a:spcPts val="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3 та янги соғлиқни сақлаш муассасасини қуриш ва мавжуд 14 та соғлиқни  сақлаш муассасасини реконструкция қилиш</a:t>
            </a:r>
            <a:endParaRPr/>
          </a:p>
          <a:p>
            <a:pPr indent="-650875" lvl="0" marL="857250" marR="0" rtl="0" algn="l">
              <a:lnSpc>
                <a:spcPct val="100000"/>
              </a:lnSpc>
              <a:spcBef>
                <a:spcPts val="1000"/>
              </a:spcBef>
              <a:spcAft>
                <a:spcPts val="0"/>
              </a:spcAft>
              <a:buClr>
                <a:schemeClr val="accent1"/>
              </a:buClr>
              <a:buSzPts val="1000"/>
              <a:buFont typeface="Noto Sans Symbols"/>
              <a:buNone/>
            </a:pPr>
            <a:r>
              <a:t/>
            </a:r>
            <a:endParaRPr b="0" i="0" sz="1000" u="none" cap="none" strike="noStrike">
              <a:solidFill>
                <a:srgbClr val="002060"/>
              </a:solidFill>
              <a:latin typeface="Arial"/>
              <a:ea typeface="Arial"/>
              <a:cs typeface="Arial"/>
              <a:sym typeface="Arial"/>
            </a:endParaRPr>
          </a:p>
          <a:p>
            <a:pPr indent="-714375" lvl="0" marL="857250" marR="0" rtl="0" algn="ctr">
              <a:lnSpc>
                <a:spcPct val="100000"/>
              </a:lnSpc>
              <a:spcBef>
                <a:spcPts val="10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Мамлакат бўйлаб 200 км дан ортиқ ичимлик суви, оқава сув қувурлари ва  иншоотларни қуриш</a:t>
            </a:r>
            <a:endParaRPr/>
          </a:p>
          <a:p>
            <a:pPr indent="-650875" lvl="0" marL="857250" marR="0" rtl="0" algn="l">
              <a:lnSpc>
                <a:spcPct val="100000"/>
              </a:lnSpc>
              <a:spcBef>
                <a:spcPts val="1000"/>
              </a:spcBef>
              <a:spcAft>
                <a:spcPts val="0"/>
              </a:spcAft>
              <a:buClr>
                <a:schemeClr val="accent1"/>
              </a:buClr>
              <a:buSzPts val="1000"/>
              <a:buFont typeface="Noto Sans Symbols"/>
              <a:buNone/>
            </a:pPr>
            <a:r>
              <a:t/>
            </a:r>
            <a:endParaRPr b="0" i="0" sz="1000" u="none" cap="none" strike="noStrike">
              <a:solidFill>
                <a:srgbClr val="002060"/>
              </a:solidFill>
              <a:latin typeface="Arial"/>
              <a:ea typeface="Arial"/>
              <a:cs typeface="Arial"/>
              <a:sym typeface="Arial"/>
            </a:endParaRPr>
          </a:p>
          <a:p>
            <a:pPr indent="-714375" lvl="0" marL="857250" marR="0" rtl="0" algn="ctr">
              <a:lnSpc>
                <a:spcPct val="100000"/>
              </a:lnSpc>
              <a:spcBef>
                <a:spcPts val="10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Мамлакат бўйлаб камида 300 км узунликдаги умумий фойдаланишдаги  автомобиль йўлларини қуриш, реконструкция қилиш ва таъмирлаш</a:t>
            </a:r>
            <a:endParaRPr/>
          </a:p>
          <a:p>
            <a:pPr indent="-625475" lvl="0" marL="857250" marR="0" rtl="0" algn="l">
              <a:lnSpc>
                <a:spcPct val="100000"/>
              </a:lnSpc>
              <a:spcBef>
                <a:spcPts val="0"/>
              </a:spcBef>
              <a:spcAft>
                <a:spcPts val="0"/>
              </a:spcAft>
              <a:buClr>
                <a:schemeClr val="accent1"/>
              </a:buClr>
              <a:buSzPts val="1400"/>
              <a:buFont typeface="Noto Sans Symbols"/>
              <a:buNone/>
            </a:pPr>
            <a:r>
              <a:t/>
            </a:r>
            <a:endParaRPr b="0" i="0" sz="1400" u="none" cap="none" strike="noStrike">
              <a:solidFill>
                <a:srgbClr val="002060"/>
              </a:solidFill>
              <a:latin typeface="Arial"/>
              <a:ea typeface="Arial"/>
              <a:cs typeface="Arial"/>
              <a:sym typeface="Arial"/>
            </a:endParaRPr>
          </a:p>
          <a:p>
            <a:pPr indent="-714375" lvl="0" marL="857250" marR="0" rtl="0" algn="ctr">
              <a:lnSpc>
                <a:spcPct val="100000"/>
              </a:lnSpc>
              <a:spcBef>
                <a:spcPts val="10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Оғир ижтимоий вазиятга тушиб қолган аёллар ва оилаларга ҳамда  ногиронлиги бор аёлларга моддий ёрдам кўрсатиш</a:t>
            </a:r>
            <a:endParaRPr/>
          </a:p>
          <a:p>
            <a:pPr indent="-650875" lvl="0" marL="857250" marR="0" rtl="0" algn="l">
              <a:lnSpc>
                <a:spcPct val="100000"/>
              </a:lnSpc>
              <a:spcBef>
                <a:spcPts val="1000"/>
              </a:spcBef>
              <a:spcAft>
                <a:spcPts val="0"/>
              </a:spcAft>
              <a:buClr>
                <a:schemeClr val="accent1"/>
              </a:buClr>
              <a:buSzPts val="1000"/>
              <a:buFont typeface="Noto Sans Symbols"/>
              <a:buNone/>
            </a:pPr>
            <a:r>
              <a:t/>
            </a:r>
            <a:endParaRPr b="0" i="0" sz="1000" u="none" cap="none" strike="noStrike">
              <a:solidFill>
                <a:srgbClr val="002060"/>
              </a:solidFill>
              <a:latin typeface="Arial"/>
              <a:ea typeface="Arial"/>
              <a:cs typeface="Arial"/>
              <a:sym typeface="Arial"/>
            </a:endParaRPr>
          </a:p>
          <a:p>
            <a:pPr indent="-714375" lvl="0" marL="857250" marR="0" rtl="0" algn="ctr">
              <a:lnSpc>
                <a:spcPct val="100000"/>
              </a:lnSpc>
              <a:spcBef>
                <a:spcPts val="10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Хусусий ва оилавий тадбиркорлик фаолиятини ташкил этиш учун аёлларга  имтиёзли кредитлар бериш</a:t>
            </a:r>
            <a:endParaRPr/>
          </a:p>
          <a:p>
            <a:pPr indent="-650875" lvl="0" marL="857250" marR="0" rtl="0" algn="l">
              <a:lnSpc>
                <a:spcPct val="100000"/>
              </a:lnSpc>
              <a:spcBef>
                <a:spcPts val="1000"/>
              </a:spcBef>
              <a:spcAft>
                <a:spcPts val="0"/>
              </a:spcAft>
              <a:buClr>
                <a:schemeClr val="accent1"/>
              </a:buClr>
              <a:buSzPts val="1000"/>
              <a:buFont typeface="Noto Sans Symbols"/>
              <a:buNone/>
            </a:pPr>
            <a:r>
              <a:t/>
            </a:r>
            <a:endParaRPr b="0" i="0" sz="1000" u="none" cap="none" strike="noStrike">
              <a:solidFill>
                <a:srgbClr val="002060"/>
              </a:solidFill>
              <a:latin typeface="Arial"/>
              <a:ea typeface="Arial"/>
              <a:cs typeface="Arial"/>
              <a:sym typeface="Arial"/>
            </a:endParaRPr>
          </a:p>
          <a:p>
            <a:pPr indent="-714375" lvl="0" marL="857250" marR="0" rtl="0" algn="ctr">
              <a:lnSpc>
                <a:spcPct val="86000"/>
              </a:lnSpc>
              <a:spcBef>
                <a:spcPts val="10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Оналик ва болаликни ҳар томонлама қўллаб-қувватлаш, оила институтини  мустаҳкамлаш бўйича вазифаларни амалга оширишни молиявий қўллаб-  қувватлаш</a:t>
            </a:r>
            <a:endParaRPr/>
          </a:p>
          <a:p>
            <a:pPr indent="-650875" lvl="0" marL="857250" marR="0" rtl="0" algn="l">
              <a:lnSpc>
                <a:spcPct val="100000"/>
              </a:lnSpc>
              <a:spcBef>
                <a:spcPts val="1000"/>
              </a:spcBef>
              <a:spcAft>
                <a:spcPts val="0"/>
              </a:spcAft>
              <a:buClr>
                <a:schemeClr val="accent1"/>
              </a:buClr>
              <a:buSzPts val="1000"/>
              <a:buFont typeface="Noto Sans Symbols"/>
              <a:buNone/>
            </a:pPr>
            <a:r>
              <a:t/>
            </a:r>
            <a:endParaRPr b="0" i="0" sz="1000" u="none" cap="none" strike="noStrike">
              <a:solidFill>
                <a:srgbClr val="002060"/>
              </a:solidFill>
              <a:latin typeface="Arial"/>
              <a:ea typeface="Arial"/>
              <a:cs typeface="Arial"/>
              <a:sym typeface="Arial"/>
            </a:endParaRPr>
          </a:p>
          <a:p>
            <a:pPr indent="-714375" lvl="0" marL="857250" marR="0" rtl="0" algn="ctr">
              <a:lnSpc>
                <a:spcPct val="86000"/>
              </a:lnSpc>
              <a:spcBef>
                <a:spcPts val="700"/>
              </a:spcBef>
              <a:spcAft>
                <a:spcPts val="0"/>
              </a:spcAft>
              <a:buClr>
                <a:schemeClr val="accent1"/>
              </a:buClr>
              <a:buSzPts val="900"/>
              <a:buFont typeface="Noto Sans Symbols"/>
              <a:buChar char="🠶"/>
            </a:pPr>
            <a:r>
              <a:rPr b="0" i="0" lang="en-US" sz="900" u="none" cap="none" strike="noStrike">
                <a:solidFill>
                  <a:srgbClr val="002060"/>
                </a:solidFill>
                <a:latin typeface="Arial"/>
                <a:ea typeface="Arial"/>
                <a:cs typeface="Arial"/>
                <a:sym typeface="Arial"/>
              </a:rPr>
              <a:t>Оғир ижтимоий вазиятга тушиб қолган аёллар учун турар-жой сотиб  олишнинг бошланғич бадалларини қонунчиликда белгиланган тартибда  қоплаш</a:t>
            </a:r>
            <a:endParaRPr/>
          </a:p>
        </p:txBody>
      </p:sp>
      <p:sp>
        <p:nvSpPr>
          <p:cNvPr id="1493" name="Google Shape;1493;p36"/>
          <p:cNvSpPr txBox="1"/>
          <p:nvPr/>
        </p:nvSpPr>
        <p:spPr>
          <a:xfrm>
            <a:off x="2354262" y="6124575"/>
            <a:ext cx="2951162" cy="15081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002060"/>
              </a:buClr>
              <a:buSzPts val="900"/>
              <a:buFont typeface="Arial"/>
              <a:buNone/>
            </a:pPr>
            <a:r>
              <a:rPr b="0" i="0" lang="en-US" sz="900" u="none">
                <a:solidFill>
                  <a:srgbClr val="002060"/>
                </a:solidFill>
                <a:latin typeface="Arial"/>
                <a:ea typeface="Arial"/>
                <a:cs typeface="Arial"/>
                <a:sym typeface="Arial"/>
              </a:rPr>
              <a:t>Ишсизлик нафақаси учун тўловларни молиялаштириш</a:t>
            </a:r>
            <a:endParaRPr/>
          </a:p>
        </p:txBody>
      </p:sp>
      <p:sp>
        <p:nvSpPr>
          <p:cNvPr id="1494" name="Google Shape;1494;p36"/>
          <p:cNvSpPr txBox="1"/>
          <p:nvPr/>
        </p:nvSpPr>
        <p:spPr>
          <a:xfrm>
            <a:off x="1443037" y="608012"/>
            <a:ext cx="4338637" cy="482600"/>
          </a:xfrm>
          <a:prstGeom prst="rect">
            <a:avLst/>
          </a:prstGeom>
          <a:noFill/>
          <a:ln>
            <a:noFill/>
          </a:ln>
        </p:spPr>
        <p:txBody>
          <a:bodyPr anchorCtr="0" anchor="t" bIns="0" lIns="0" spcFirstLastPara="1" rIns="0" wrap="square" tIns="12050">
            <a:spAutoFit/>
          </a:bodyPr>
          <a:lstStyle/>
          <a:p>
            <a:pPr indent="0" lvl="0" marL="12700" marR="0" rtl="0" algn="ctr">
              <a:lnSpc>
                <a:spcPct val="100000"/>
              </a:lnSpc>
              <a:spcBef>
                <a:spcPts val="0"/>
              </a:spcBef>
              <a:spcAft>
                <a:spcPts val="0"/>
              </a:spcAft>
              <a:buClr>
                <a:srgbClr val="13559C"/>
              </a:buClr>
              <a:buSzPts val="1000"/>
              <a:buFont typeface="Arial"/>
              <a:buNone/>
            </a:pPr>
            <a:r>
              <a:rPr b="1" i="0" lang="en-US" sz="1000" u="none">
                <a:solidFill>
                  <a:srgbClr val="13559C"/>
                </a:solidFill>
                <a:latin typeface="Arial"/>
                <a:ea typeface="Arial"/>
                <a:cs typeface="Arial"/>
                <a:sym typeface="Arial"/>
              </a:rPr>
              <a:t>Миллий валютадаги халқаро облигациялар (2 трлн. сўм)  Бирлашган миллатлар ташкилотининг (БМТ) Барқарор ривожланиш  мақсадларига йўналтирилган</a:t>
            </a:r>
            <a:endParaRPr/>
          </a:p>
        </p:txBody>
      </p:sp>
      <p:sp>
        <p:nvSpPr>
          <p:cNvPr id="1495" name="Google Shape;1495;p36"/>
          <p:cNvSpPr/>
          <p:nvPr/>
        </p:nvSpPr>
        <p:spPr>
          <a:xfrm>
            <a:off x="6122987" y="508000"/>
            <a:ext cx="0" cy="5962650"/>
          </a:xfrm>
          <a:custGeom>
            <a:rect b="b" l="l" r="r" t="t"/>
            <a:pathLst>
              <a:path extrusionOk="0" h="5963920" w="120000">
                <a:moveTo>
                  <a:pt x="0" y="0"/>
                </a:moveTo>
                <a:lnTo>
                  <a:pt x="0" y="5963412"/>
                </a:lnTo>
              </a:path>
            </a:pathLst>
          </a:custGeom>
          <a:noFill/>
          <a:ln cap="flat" cmpd="sng" w="9525">
            <a:solidFill>
              <a:srgbClr val="53565A"/>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496" name="Google Shape;1496;p36"/>
          <p:cNvGrpSpPr/>
          <p:nvPr/>
        </p:nvGrpSpPr>
        <p:grpSpPr>
          <a:xfrm>
            <a:off x="6299515" y="1362389"/>
            <a:ext cx="4748901" cy="3163260"/>
            <a:chOff x="5156466" y="1361643"/>
            <a:chExt cx="4749534" cy="3164205"/>
          </a:xfrm>
        </p:grpSpPr>
        <p:sp>
          <p:nvSpPr>
            <p:cNvPr id="1497" name="Google Shape;1497;p36"/>
            <p:cNvSpPr/>
            <p:nvPr/>
          </p:nvSpPr>
          <p:spPr>
            <a:xfrm>
              <a:off x="5156466" y="1361643"/>
              <a:ext cx="670560" cy="3164205"/>
            </a:xfrm>
            <a:custGeom>
              <a:rect b="b" l="l" r="r" t="t"/>
              <a:pathLst>
                <a:path extrusionOk="0" h="3164204" w="670560">
                  <a:moveTo>
                    <a:pt x="15278" y="0"/>
                  </a:moveTo>
                  <a:lnTo>
                    <a:pt x="48876" y="34312"/>
                  </a:lnTo>
                  <a:lnTo>
                    <a:pt x="81590" y="69159"/>
                  </a:lnTo>
                  <a:lnTo>
                    <a:pt x="113419" y="104528"/>
                  </a:lnTo>
                  <a:lnTo>
                    <a:pt x="144365" y="140402"/>
                  </a:lnTo>
                  <a:lnTo>
                    <a:pt x="174426" y="176770"/>
                  </a:lnTo>
                  <a:lnTo>
                    <a:pt x="203603" y="213615"/>
                  </a:lnTo>
                  <a:lnTo>
                    <a:pt x="231897" y="250923"/>
                  </a:lnTo>
                  <a:lnTo>
                    <a:pt x="259305" y="288682"/>
                  </a:lnTo>
                  <a:lnTo>
                    <a:pt x="285830" y="326875"/>
                  </a:lnTo>
                  <a:lnTo>
                    <a:pt x="311471" y="365489"/>
                  </a:lnTo>
                  <a:lnTo>
                    <a:pt x="336227" y="404510"/>
                  </a:lnTo>
                  <a:lnTo>
                    <a:pt x="360100" y="443924"/>
                  </a:lnTo>
                  <a:lnTo>
                    <a:pt x="383088" y="483715"/>
                  </a:lnTo>
                  <a:lnTo>
                    <a:pt x="405192" y="523871"/>
                  </a:lnTo>
                  <a:lnTo>
                    <a:pt x="426412" y="564376"/>
                  </a:lnTo>
                  <a:lnTo>
                    <a:pt x="446747" y="605216"/>
                  </a:lnTo>
                  <a:lnTo>
                    <a:pt x="466199" y="646377"/>
                  </a:lnTo>
                  <a:lnTo>
                    <a:pt x="484766" y="687845"/>
                  </a:lnTo>
                  <a:lnTo>
                    <a:pt x="502449" y="729606"/>
                  </a:lnTo>
                  <a:lnTo>
                    <a:pt x="519248" y="771645"/>
                  </a:lnTo>
                  <a:lnTo>
                    <a:pt x="535163" y="813947"/>
                  </a:lnTo>
                  <a:lnTo>
                    <a:pt x="550194" y="856500"/>
                  </a:lnTo>
                  <a:lnTo>
                    <a:pt x="564340" y="899288"/>
                  </a:lnTo>
                  <a:lnTo>
                    <a:pt x="577603" y="942297"/>
                  </a:lnTo>
                  <a:lnTo>
                    <a:pt x="589981" y="985513"/>
                  </a:lnTo>
                  <a:lnTo>
                    <a:pt x="601475" y="1028921"/>
                  </a:lnTo>
                  <a:lnTo>
                    <a:pt x="612085" y="1072508"/>
                  </a:lnTo>
                  <a:lnTo>
                    <a:pt x="621811" y="1116259"/>
                  </a:lnTo>
                  <a:lnTo>
                    <a:pt x="630652" y="1160160"/>
                  </a:lnTo>
                  <a:lnTo>
                    <a:pt x="638610" y="1204196"/>
                  </a:lnTo>
                  <a:lnTo>
                    <a:pt x="645683" y="1248354"/>
                  </a:lnTo>
                  <a:lnTo>
                    <a:pt x="651872" y="1292619"/>
                  </a:lnTo>
                  <a:lnTo>
                    <a:pt x="657177" y="1336976"/>
                  </a:lnTo>
                  <a:lnTo>
                    <a:pt x="661598" y="1381412"/>
                  </a:lnTo>
                  <a:lnTo>
                    <a:pt x="665135" y="1425912"/>
                  </a:lnTo>
                  <a:lnTo>
                    <a:pt x="667787" y="1470462"/>
                  </a:lnTo>
                  <a:lnTo>
                    <a:pt x="669555" y="1515048"/>
                  </a:lnTo>
                  <a:lnTo>
                    <a:pt x="670439" y="1559655"/>
                  </a:lnTo>
                  <a:lnTo>
                    <a:pt x="670439" y="1604269"/>
                  </a:lnTo>
                  <a:lnTo>
                    <a:pt x="669555" y="1648877"/>
                  </a:lnTo>
                  <a:lnTo>
                    <a:pt x="667787" y="1693462"/>
                  </a:lnTo>
                  <a:lnTo>
                    <a:pt x="665135" y="1738012"/>
                  </a:lnTo>
                  <a:lnTo>
                    <a:pt x="661598" y="1782512"/>
                  </a:lnTo>
                  <a:lnTo>
                    <a:pt x="657177" y="1826948"/>
                  </a:lnTo>
                  <a:lnTo>
                    <a:pt x="651872" y="1871306"/>
                  </a:lnTo>
                  <a:lnTo>
                    <a:pt x="645683" y="1915570"/>
                  </a:lnTo>
                  <a:lnTo>
                    <a:pt x="638610" y="1959728"/>
                  </a:lnTo>
                  <a:lnTo>
                    <a:pt x="630652" y="2003764"/>
                  </a:lnTo>
                  <a:lnTo>
                    <a:pt x="621811" y="2047665"/>
                  </a:lnTo>
                  <a:lnTo>
                    <a:pt x="612085" y="2091416"/>
                  </a:lnTo>
                  <a:lnTo>
                    <a:pt x="601475" y="2135003"/>
                  </a:lnTo>
                  <a:lnTo>
                    <a:pt x="589981" y="2178412"/>
                  </a:lnTo>
                  <a:lnTo>
                    <a:pt x="577603" y="2221628"/>
                  </a:lnTo>
                  <a:lnTo>
                    <a:pt x="564340" y="2264637"/>
                  </a:lnTo>
                  <a:lnTo>
                    <a:pt x="550194" y="2307425"/>
                  </a:lnTo>
                  <a:lnTo>
                    <a:pt x="535163" y="2349977"/>
                  </a:lnTo>
                  <a:lnTo>
                    <a:pt x="519248" y="2392280"/>
                  </a:lnTo>
                  <a:lnTo>
                    <a:pt x="502449" y="2434319"/>
                  </a:lnTo>
                  <a:lnTo>
                    <a:pt x="484766" y="2476079"/>
                  </a:lnTo>
                  <a:lnTo>
                    <a:pt x="466199" y="2517547"/>
                  </a:lnTo>
                  <a:lnTo>
                    <a:pt x="446747" y="2558709"/>
                  </a:lnTo>
                  <a:lnTo>
                    <a:pt x="426412" y="2599549"/>
                  </a:lnTo>
                  <a:lnTo>
                    <a:pt x="405192" y="2640054"/>
                  </a:lnTo>
                  <a:lnTo>
                    <a:pt x="383088" y="2680209"/>
                  </a:lnTo>
                  <a:lnTo>
                    <a:pt x="360100" y="2720001"/>
                  </a:lnTo>
                  <a:lnTo>
                    <a:pt x="336227" y="2759414"/>
                  </a:lnTo>
                  <a:lnTo>
                    <a:pt x="311471" y="2798435"/>
                  </a:lnTo>
                  <a:lnTo>
                    <a:pt x="285830" y="2837049"/>
                  </a:lnTo>
                  <a:lnTo>
                    <a:pt x="259305" y="2875243"/>
                  </a:lnTo>
                  <a:lnTo>
                    <a:pt x="231897" y="2913001"/>
                  </a:lnTo>
                  <a:lnTo>
                    <a:pt x="203603" y="2950310"/>
                  </a:lnTo>
                  <a:lnTo>
                    <a:pt x="174426" y="2987155"/>
                  </a:lnTo>
                  <a:lnTo>
                    <a:pt x="144365" y="3023522"/>
                  </a:lnTo>
                  <a:lnTo>
                    <a:pt x="113419" y="3059397"/>
                  </a:lnTo>
                  <a:lnTo>
                    <a:pt x="81590" y="3094765"/>
                  </a:lnTo>
                  <a:lnTo>
                    <a:pt x="48876" y="3129613"/>
                  </a:lnTo>
                  <a:lnTo>
                    <a:pt x="15278" y="3163925"/>
                  </a:lnTo>
                  <a:lnTo>
                    <a:pt x="0" y="3148634"/>
                  </a:lnTo>
                  <a:lnTo>
                    <a:pt x="33705" y="3114203"/>
                  </a:lnTo>
                  <a:lnTo>
                    <a:pt x="66511" y="3079228"/>
                  </a:lnTo>
                  <a:lnTo>
                    <a:pt x="98419" y="3043723"/>
                  </a:lnTo>
                  <a:lnTo>
                    <a:pt x="129428" y="3007705"/>
                  </a:lnTo>
                  <a:lnTo>
                    <a:pt x="159538" y="2971187"/>
                  </a:lnTo>
                  <a:lnTo>
                    <a:pt x="188749" y="2934183"/>
                  </a:lnTo>
                  <a:lnTo>
                    <a:pt x="217061" y="2896710"/>
                  </a:lnTo>
                  <a:lnTo>
                    <a:pt x="244475" y="2858781"/>
                  </a:lnTo>
                  <a:lnTo>
                    <a:pt x="270990" y="2820411"/>
                  </a:lnTo>
                  <a:lnTo>
                    <a:pt x="296606" y="2781615"/>
                  </a:lnTo>
                  <a:lnTo>
                    <a:pt x="321323" y="2742407"/>
                  </a:lnTo>
                  <a:lnTo>
                    <a:pt x="345141" y="2702802"/>
                  </a:lnTo>
                  <a:lnTo>
                    <a:pt x="368061" y="2662816"/>
                  </a:lnTo>
                  <a:lnTo>
                    <a:pt x="390081" y="2622462"/>
                  </a:lnTo>
                  <a:lnTo>
                    <a:pt x="411203" y="2581755"/>
                  </a:lnTo>
                  <a:lnTo>
                    <a:pt x="431427" y="2540711"/>
                  </a:lnTo>
                  <a:lnTo>
                    <a:pt x="450751" y="2499343"/>
                  </a:lnTo>
                  <a:lnTo>
                    <a:pt x="469176" y="2457666"/>
                  </a:lnTo>
                  <a:lnTo>
                    <a:pt x="486703" y="2415695"/>
                  </a:lnTo>
                  <a:lnTo>
                    <a:pt x="503331" y="2373446"/>
                  </a:lnTo>
                  <a:lnTo>
                    <a:pt x="519060" y="2330931"/>
                  </a:lnTo>
                  <a:lnTo>
                    <a:pt x="533891" y="2288167"/>
                  </a:lnTo>
                  <a:lnTo>
                    <a:pt x="547822" y="2245168"/>
                  </a:lnTo>
                  <a:lnTo>
                    <a:pt x="560855" y="2201948"/>
                  </a:lnTo>
                  <a:lnTo>
                    <a:pt x="572989" y="2158523"/>
                  </a:lnTo>
                  <a:lnTo>
                    <a:pt x="584224" y="2114906"/>
                  </a:lnTo>
                  <a:lnTo>
                    <a:pt x="594560" y="2071114"/>
                  </a:lnTo>
                  <a:lnTo>
                    <a:pt x="603997" y="2027159"/>
                  </a:lnTo>
                  <a:lnTo>
                    <a:pt x="612536" y="1983058"/>
                  </a:lnTo>
                  <a:lnTo>
                    <a:pt x="620176" y="1938824"/>
                  </a:lnTo>
                  <a:lnTo>
                    <a:pt x="626917" y="1894473"/>
                  </a:lnTo>
                  <a:lnTo>
                    <a:pt x="632759" y="1850018"/>
                  </a:lnTo>
                  <a:lnTo>
                    <a:pt x="637703" y="1805476"/>
                  </a:lnTo>
                  <a:lnTo>
                    <a:pt x="641747" y="1760860"/>
                  </a:lnTo>
                  <a:lnTo>
                    <a:pt x="644893" y="1716186"/>
                  </a:lnTo>
                  <a:lnTo>
                    <a:pt x="647140" y="1671467"/>
                  </a:lnTo>
                  <a:lnTo>
                    <a:pt x="648488" y="1626719"/>
                  </a:lnTo>
                  <a:lnTo>
                    <a:pt x="648938" y="1581956"/>
                  </a:lnTo>
                  <a:lnTo>
                    <a:pt x="648488" y="1537193"/>
                  </a:lnTo>
                  <a:lnTo>
                    <a:pt x="647140" y="1492445"/>
                  </a:lnTo>
                  <a:lnTo>
                    <a:pt x="644893" y="1447726"/>
                  </a:lnTo>
                  <a:lnTo>
                    <a:pt x="641747" y="1403052"/>
                  </a:lnTo>
                  <a:lnTo>
                    <a:pt x="637703" y="1358436"/>
                  </a:lnTo>
                  <a:lnTo>
                    <a:pt x="632759" y="1313894"/>
                  </a:lnTo>
                  <a:lnTo>
                    <a:pt x="626917" y="1269439"/>
                  </a:lnTo>
                  <a:lnTo>
                    <a:pt x="620176" y="1225088"/>
                  </a:lnTo>
                  <a:lnTo>
                    <a:pt x="612536" y="1180854"/>
                  </a:lnTo>
                  <a:lnTo>
                    <a:pt x="603997" y="1136753"/>
                  </a:lnTo>
                  <a:lnTo>
                    <a:pt x="594560" y="1092798"/>
                  </a:lnTo>
                  <a:lnTo>
                    <a:pt x="584224" y="1049006"/>
                  </a:lnTo>
                  <a:lnTo>
                    <a:pt x="572989" y="1005389"/>
                  </a:lnTo>
                  <a:lnTo>
                    <a:pt x="560855" y="961964"/>
                  </a:lnTo>
                  <a:lnTo>
                    <a:pt x="547822" y="918744"/>
                  </a:lnTo>
                  <a:lnTo>
                    <a:pt x="533891" y="875745"/>
                  </a:lnTo>
                  <a:lnTo>
                    <a:pt x="519060" y="832980"/>
                  </a:lnTo>
                  <a:lnTo>
                    <a:pt x="503331" y="790466"/>
                  </a:lnTo>
                  <a:lnTo>
                    <a:pt x="486703" y="748216"/>
                  </a:lnTo>
                  <a:lnTo>
                    <a:pt x="469176" y="706246"/>
                  </a:lnTo>
                  <a:lnTo>
                    <a:pt x="450751" y="664569"/>
                  </a:lnTo>
                  <a:lnTo>
                    <a:pt x="431427" y="623201"/>
                  </a:lnTo>
                  <a:lnTo>
                    <a:pt x="411203" y="582157"/>
                  </a:lnTo>
                  <a:lnTo>
                    <a:pt x="390081" y="541450"/>
                  </a:lnTo>
                  <a:lnTo>
                    <a:pt x="368061" y="501096"/>
                  </a:lnTo>
                  <a:lnTo>
                    <a:pt x="345141" y="461109"/>
                  </a:lnTo>
                  <a:lnTo>
                    <a:pt x="321323" y="421505"/>
                  </a:lnTo>
                  <a:lnTo>
                    <a:pt x="296606" y="382297"/>
                  </a:lnTo>
                  <a:lnTo>
                    <a:pt x="270990" y="343501"/>
                  </a:lnTo>
                  <a:lnTo>
                    <a:pt x="244475" y="305131"/>
                  </a:lnTo>
                  <a:lnTo>
                    <a:pt x="217061" y="267202"/>
                  </a:lnTo>
                  <a:lnTo>
                    <a:pt x="188749" y="229729"/>
                  </a:lnTo>
                  <a:lnTo>
                    <a:pt x="159538" y="192725"/>
                  </a:lnTo>
                  <a:lnTo>
                    <a:pt x="129428" y="156207"/>
                  </a:lnTo>
                  <a:lnTo>
                    <a:pt x="98419" y="120188"/>
                  </a:lnTo>
                  <a:lnTo>
                    <a:pt x="66511" y="84684"/>
                  </a:lnTo>
                  <a:lnTo>
                    <a:pt x="33705" y="49709"/>
                  </a:lnTo>
                  <a:lnTo>
                    <a:pt x="0" y="15278"/>
                  </a:lnTo>
                  <a:lnTo>
                    <a:pt x="15278" y="0"/>
                  </a:lnTo>
                  <a:close/>
                </a:path>
              </a:pathLst>
            </a:custGeom>
            <a:noFill/>
            <a:ln cap="flat" cmpd="sng" w="25900">
              <a:solidFill>
                <a:srgbClr val="0D427B"/>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498" name="Google Shape;1498;p36"/>
            <p:cNvSpPr txBox="1"/>
            <p:nvPr/>
          </p:nvSpPr>
          <p:spPr>
            <a:xfrm>
              <a:off x="5541264" y="1586484"/>
              <a:ext cx="4364736" cy="774191"/>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499" name="Google Shape;1499;p36"/>
          <p:cNvSpPr txBox="1"/>
          <p:nvPr/>
        </p:nvSpPr>
        <p:spPr>
          <a:xfrm>
            <a:off x="7226300" y="1736725"/>
            <a:ext cx="3705225" cy="398462"/>
          </a:xfrm>
          <a:prstGeom prst="rect">
            <a:avLst/>
          </a:prstGeom>
          <a:noFill/>
          <a:ln>
            <a:noFill/>
          </a:ln>
        </p:spPr>
        <p:txBody>
          <a:bodyPr anchorCtr="0" anchor="t" bIns="0" lIns="0" spcFirstLastPara="1" rIns="0" wrap="square" tIns="31750">
            <a:spAutoFit/>
          </a:bodyPr>
          <a:lstStyle/>
          <a:p>
            <a:pPr indent="0" lvl="0" marL="12700" marR="0" rtl="0" algn="just">
              <a:lnSpc>
                <a:spcPct val="86000"/>
              </a:lnSpc>
              <a:spcBef>
                <a:spcPts val="0"/>
              </a:spcBef>
              <a:spcAft>
                <a:spcPts val="0"/>
              </a:spcAft>
              <a:buClr>
                <a:srgbClr val="002060"/>
              </a:buClr>
              <a:buSzPts val="900"/>
              <a:buFont typeface="Arial"/>
              <a:buNone/>
            </a:pPr>
            <a:r>
              <a:rPr b="0" i="0" lang="en-US" sz="900" u="none">
                <a:solidFill>
                  <a:srgbClr val="002060"/>
                </a:solidFill>
                <a:latin typeface="Arial"/>
                <a:ea typeface="Arial"/>
                <a:cs typeface="Arial"/>
                <a:sym typeface="Arial"/>
              </a:rPr>
              <a:t>Cуверен халқаро облигацияларини жойлаштиришдан тушган  маблағларнинг 889,2 млн. АҚШ доллари тижорат банклари орасида  аукцион ўтказиш орқали депозитга жойлаштириш;</a:t>
            </a:r>
            <a:endParaRPr/>
          </a:p>
        </p:txBody>
      </p:sp>
      <p:grpSp>
        <p:nvGrpSpPr>
          <p:cNvPr id="1500" name="Google Shape;1500;p36"/>
          <p:cNvGrpSpPr/>
          <p:nvPr/>
        </p:nvGrpSpPr>
        <p:grpSpPr>
          <a:xfrm>
            <a:off x="6249987" y="1506537"/>
            <a:ext cx="4798758" cy="1850771"/>
            <a:chOff x="5106923" y="1507236"/>
            <a:chExt cx="4799076" cy="1850135"/>
          </a:xfrm>
        </p:grpSpPr>
        <p:sp>
          <p:nvSpPr>
            <p:cNvPr id="1501" name="Google Shape;1501;p36"/>
            <p:cNvSpPr txBox="1"/>
            <p:nvPr/>
          </p:nvSpPr>
          <p:spPr>
            <a:xfrm>
              <a:off x="5106923" y="1507236"/>
              <a:ext cx="925068" cy="925068"/>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02" name="Google Shape;1502;p36"/>
            <p:cNvSpPr/>
            <p:nvPr/>
          </p:nvSpPr>
          <p:spPr>
            <a:xfrm>
              <a:off x="5154167" y="1531620"/>
              <a:ext cx="830580" cy="830580"/>
            </a:xfrm>
            <a:custGeom>
              <a:rect b="b" l="l" r="r" t="t"/>
              <a:pathLst>
                <a:path extrusionOk="0" h="830580" w="830579">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03" name="Google Shape;1503;p36"/>
            <p:cNvSpPr/>
            <p:nvPr/>
          </p:nvSpPr>
          <p:spPr>
            <a:xfrm>
              <a:off x="5154167" y="1531620"/>
              <a:ext cx="830580" cy="830580"/>
            </a:xfrm>
            <a:custGeom>
              <a:rect b="b" l="l" r="r" t="t"/>
              <a:pathLst>
                <a:path extrusionOk="0" h="830580" w="830579">
                  <a:moveTo>
                    <a:pt x="0" y="415289"/>
                  </a:moveTo>
                  <a:lnTo>
                    <a:pt x="2793" y="366857"/>
                  </a:lnTo>
                  <a:lnTo>
                    <a:pt x="10967" y="320066"/>
                  </a:lnTo>
                  <a:lnTo>
                    <a:pt x="24210" y="275228"/>
                  </a:lnTo>
                  <a:lnTo>
                    <a:pt x="42209" y="232654"/>
                  </a:lnTo>
                  <a:lnTo>
                    <a:pt x="64654" y="192656"/>
                  </a:lnTo>
                  <a:lnTo>
                    <a:pt x="91233" y="155545"/>
                  </a:lnTo>
                  <a:lnTo>
                    <a:pt x="121634" y="121634"/>
                  </a:lnTo>
                  <a:lnTo>
                    <a:pt x="155545" y="91233"/>
                  </a:lnTo>
                  <a:lnTo>
                    <a:pt x="192656" y="64654"/>
                  </a:lnTo>
                  <a:lnTo>
                    <a:pt x="232654" y="42209"/>
                  </a:lnTo>
                  <a:lnTo>
                    <a:pt x="275228" y="24210"/>
                  </a:lnTo>
                  <a:lnTo>
                    <a:pt x="320066" y="10967"/>
                  </a:lnTo>
                  <a:lnTo>
                    <a:pt x="366857" y="2793"/>
                  </a:lnTo>
                  <a:lnTo>
                    <a:pt x="415290" y="0"/>
                  </a:lnTo>
                  <a:lnTo>
                    <a:pt x="463722" y="2793"/>
                  </a:lnTo>
                  <a:lnTo>
                    <a:pt x="510513" y="10967"/>
                  </a:lnTo>
                  <a:lnTo>
                    <a:pt x="555351" y="24210"/>
                  </a:lnTo>
                  <a:lnTo>
                    <a:pt x="597925" y="42209"/>
                  </a:lnTo>
                  <a:lnTo>
                    <a:pt x="637923" y="64654"/>
                  </a:lnTo>
                  <a:lnTo>
                    <a:pt x="675034" y="91233"/>
                  </a:lnTo>
                  <a:lnTo>
                    <a:pt x="708945" y="121634"/>
                  </a:lnTo>
                  <a:lnTo>
                    <a:pt x="739346" y="155545"/>
                  </a:lnTo>
                  <a:lnTo>
                    <a:pt x="765925" y="192656"/>
                  </a:lnTo>
                  <a:lnTo>
                    <a:pt x="788370" y="232654"/>
                  </a:lnTo>
                  <a:lnTo>
                    <a:pt x="806369" y="275228"/>
                  </a:lnTo>
                  <a:lnTo>
                    <a:pt x="819612" y="320066"/>
                  </a:lnTo>
                  <a:lnTo>
                    <a:pt x="827786" y="366857"/>
                  </a:lnTo>
                  <a:lnTo>
                    <a:pt x="830580" y="415289"/>
                  </a:lnTo>
                  <a:lnTo>
                    <a:pt x="827786" y="463722"/>
                  </a:lnTo>
                  <a:lnTo>
                    <a:pt x="819612" y="510513"/>
                  </a:lnTo>
                  <a:lnTo>
                    <a:pt x="806369" y="555351"/>
                  </a:lnTo>
                  <a:lnTo>
                    <a:pt x="788370" y="597925"/>
                  </a:lnTo>
                  <a:lnTo>
                    <a:pt x="765925" y="637923"/>
                  </a:lnTo>
                  <a:lnTo>
                    <a:pt x="739346" y="675034"/>
                  </a:lnTo>
                  <a:lnTo>
                    <a:pt x="708945" y="708945"/>
                  </a:lnTo>
                  <a:lnTo>
                    <a:pt x="675034" y="739346"/>
                  </a:lnTo>
                  <a:lnTo>
                    <a:pt x="637923" y="765925"/>
                  </a:lnTo>
                  <a:lnTo>
                    <a:pt x="597925" y="788370"/>
                  </a:lnTo>
                  <a:lnTo>
                    <a:pt x="555351" y="806369"/>
                  </a:lnTo>
                  <a:lnTo>
                    <a:pt x="510513" y="819612"/>
                  </a:lnTo>
                  <a:lnTo>
                    <a:pt x="463722" y="827786"/>
                  </a:lnTo>
                  <a:lnTo>
                    <a:pt x="415290" y="830579"/>
                  </a:lnTo>
                  <a:lnTo>
                    <a:pt x="366857" y="827786"/>
                  </a:lnTo>
                  <a:lnTo>
                    <a:pt x="320066" y="819612"/>
                  </a:lnTo>
                  <a:lnTo>
                    <a:pt x="275228" y="806369"/>
                  </a:lnTo>
                  <a:lnTo>
                    <a:pt x="232654" y="788370"/>
                  </a:lnTo>
                  <a:lnTo>
                    <a:pt x="192656" y="765925"/>
                  </a:lnTo>
                  <a:lnTo>
                    <a:pt x="155545" y="739346"/>
                  </a:lnTo>
                  <a:lnTo>
                    <a:pt x="121634" y="708945"/>
                  </a:lnTo>
                  <a:lnTo>
                    <a:pt x="91233" y="675034"/>
                  </a:lnTo>
                  <a:lnTo>
                    <a:pt x="64654" y="637923"/>
                  </a:lnTo>
                  <a:lnTo>
                    <a:pt x="42209" y="597925"/>
                  </a:lnTo>
                  <a:lnTo>
                    <a:pt x="24210" y="555351"/>
                  </a:lnTo>
                  <a:lnTo>
                    <a:pt x="10967" y="510513"/>
                  </a:lnTo>
                  <a:lnTo>
                    <a:pt x="2793" y="463722"/>
                  </a:lnTo>
                  <a:lnTo>
                    <a:pt x="0" y="415289"/>
                  </a:lnTo>
                  <a:close/>
                </a:path>
              </a:pathLst>
            </a:custGeom>
            <a:noFill/>
            <a:ln cap="flat" cmpd="sng" w="9525">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04" name="Google Shape;1504;p36"/>
            <p:cNvSpPr txBox="1"/>
            <p:nvPr/>
          </p:nvSpPr>
          <p:spPr>
            <a:xfrm>
              <a:off x="5783579" y="2583180"/>
              <a:ext cx="4122420" cy="774191"/>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05" name="Google Shape;1505;p36"/>
          <p:cNvSpPr txBox="1"/>
          <p:nvPr/>
        </p:nvSpPr>
        <p:spPr>
          <a:xfrm>
            <a:off x="7467600" y="2673350"/>
            <a:ext cx="3463925" cy="400050"/>
          </a:xfrm>
          <a:prstGeom prst="rect">
            <a:avLst/>
          </a:prstGeom>
          <a:noFill/>
          <a:ln>
            <a:noFill/>
          </a:ln>
        </p:spPr>
        <p:txBody>
          <a:bodyPr anchorCtr="0" anchor="t" bIns="0" lIns="0" spcFirstLastPara="1" rIns="0" wrap="square" tIns="31750">
            <a:spAutoFit/>
          </a:bodyPr>
          <a:lstStyle/>
          <a:p>
            <a:pPr indent="0" lvl="0" marL="12700" marR="0" rtl="0" algn="just">
              <a:lnSpc>
                <a:spcPct val="86000"/>
              </a:lnSpc>
              <a:spcBef>
                <a:spcPts val="0"/>
              </a:spcBef>
              <a:spcAft>
                <a:spcPts val="0"/>
              </a:spcAft>
              <a:buClr>
                <a:srgbClr val="002060"/>
              </a:buClr>
              <a:buSzPts val="900"/>
              <a:buFont typeface="Arial"/>
              <a:buNone/>
            </a:pPr>
            <a:r>
              <a:rPr b="0" i="0" lang="en-US" sz="900" u="none">
                <a:solidFill>
                  <a:srgbClr val="002060"/>
                </a:solidFill>
                <a:latin typeface="Arial"/>
                <a:ea typeface="Arial"/>
                <a:cs typeface="Arial"/>
                <a:sym typeface="Arial"/>
              </a:rPr>
              <a:t>“Агробанк” акциядорлик тижорат банкига 20 млн. АҚШ доллари  миқдорида лойиҳаларни молиялаштириш учун субординар қарз  шаклидаги	кредит	линиясини	очиш;</a:t>
            </a:r>
            <a:endParaRPr/>
          </a:p>
        </p:txBody>
      </p:sp>
      <p:grpSp>
        <p:nvGrpSpPr>
          <p:cNvPr id="1506" name="Google Shape;1506;p36"/>
          <p:cNvGrpSpPr/>
          <p:nvPr/>
        </p:nvGrpSpPr>
        <p:grpSpPr>
          <a:xfrm>
            <a:off x="6491287" y="2503487"/>
            <a:ext cx="4557331" cy="1850772"/>
            <a:chOff x="5347715" y="2503932"/>
            <a:chExt cx="4558284" cy="1850136"/>
          </a:xfrm>
        </p:grpSpPr>
        <p:sp>
          <p:nvSpPr>
            <p:cNvPr id="1507" name="Google Shape;1507;p36"/>
            <p:cNvSpPr txBox="1"/>
            <p:nvPr/>
          </p:nvSpPr>
          <p:spPr>
            <a:xfrm>
              <a:off x="5347715" y="2503932"/>
              <a:ext cx="925067" cy="923544"/>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08" name="Google Shape;1508;p36"/>
            <p:cNvSpPr/>
            <p:nvPr/>
          </p:nvSpPr>
          <p:spPr>
            <a:xfrm>
              <a:off x="5394959" y="2528316"/>
              <a:ext cx="830580" cy="829310"/>
            </a:xfrm>
            <a:custGeom>
              <a:rect b="b" l="l" r="r" t="t"/>
              <a:pathLst>
                <a:path extrusionOk="0" h="829310" w="830579">
                  <a:moveTo>
                    <a:pt x="415290" y="0"/>
                  </a:moveTo>
                  <a:lnTo>
                    <a:pt x="366857" y="2788"/>
                  </a:lnTo>
                  <a:lnTo>
                    <a:pt x="320066" y="10947"/>
                  </a:lnTo>
                  <a:lnTo>
                    <a:pt x="275228" y="24165"/>
                  </a:lnTo>
                  <a:lnTo>
                    <a:pt x="232654" y="42132"/>
                  </a:lnTo>
                  <a:lnTo>
                    <a:pt x="192656" y="64535"/>
                  </a:lnTo>
                  <a:lnTo>
                    <a:pt x="155545" y="91065"/>
                  </a:lnTo>
                  <a:lnTo>
                    <a:pt x="121634" y="121410"/>
                  </a:lnTo>
                  <a:lnTo>
                    <a:pt x="91233" y="155259"/>
                  </a:lnTo>
                  <a:lnTo>
                    <a:pt x="64654" y="192302"/>
                  </a:lnTo>
                  <a:lnTo>
                    <a:pt x="42209" y="232226"/>
                  </a:lnTo>
                  <a:lnTo>
                    <a:pt x="24210" y="274722"/>
                  </a:lnTo>
                  <a:lnTo>
                    <a:pt x="10967" y="319478"/>
                  </a:lnTo>
                  <a:lnTo>
                    <a:pt x="2793" y="366184"/>
                  </a:lnTo>
                  <a:lnTo>
                    <a:pt x="0" y="414527"/>
                  </a:lnTo>
                  <a:lnTo>
                    <a:pt x="2793" y="462871"/>
                  </a:lnTo>
                  <a:lnTo>
                    <a:pt x="10967" y="509577"/>
                  </a:lnTo>
                  <a:lnTo>
                    <a:pt x="24210" y="554333"/>
                  </a:lnTo>
                  <a:lnTo>
                    <a:pt x="42209" y="596829"/>
                  </a:lnTo>
                  <a:lnTo>
                    <a:pt x="64654" y="636753"/>
                  </a:lnTo>
                  <a:lnTo>
                    <a:pt x="91233" y="673796"/>
                  </a:lnTo>
                  <a:lnTo>
                    <a:pt x="121634" y="707645"/>
                  </a:lnTo>
                  <a:lnTo>
                    <a:pt x="155545" y="737990"/>
                  </a:lnTo>
                  <a:lnTo>
                    <a:pt x="192656" y="764520"/>
                  </a:lnTo>
                  <a:lnTo>
                    <a:pt x="232654" y="786923"/>
                  </a:lnTo>
                  <a:lnTo>
                    <a:pt x="275228" y="804890"/>
                  </a:lnTo>
                  <a:lnTo>
                    <a:pt x="320066" y="818108"/>
                  </a:lnTo>
                  <a:lnTo>
                    <a:pt x="366857" y="826267"/>
                  </a:lnTo>
                  <a:lnTo>
                    <a:pt x="415290" y="829055"/>
                  </a:lnTo>
                  <a:lnTo>
                    <a:pt x="463722" y="826267"/>
                  </a:lnTo>
                  <a:lnTo>
                    <a:pt x="510513" y="818108"/>
                  </a:lnTo>
                  <a:lnTo>
                    <a:pt x="555351" y="804890"/>
                  </a:lnTo>
                  <a:lnTo>
                    <a:pt x="597925" y="786923"/>
                  </a:lnTo>
                  <a:lnTo>
                    <a:pt x="637923" y="764520"/>
                  </a:lnTo>
                  <a:lnTo>
                    <a:pt x="675034" y="737990"/>
                  </a:lnTo>
                  <a:lnTo>
                    <a:pt x="708945" y="707645"/>
                  </a:lnTo>
                  <a:lnTo>
                    <a:pt x="739346" y="673796"/>
                  </a:lnTo>
                  <a:lnTo>
                    <a:pt x="765925" y="636753"/>
                  </a:lnTo>
                  <a:lnTo>
                    <a:pt x="788370" y="596829"/>
                  </a:lnTo>
                  <a:lnTo>
                    <a:pt x="806369" y="554333"/>
                  </a:lnTo>
                  <a:lnTo>
                    <a:pt x="819612" y="509577"/>
                  </a:lnTo>
                  <a:lnTo>
                    <a:pt x="827786" y="462871"/>
                  </a:lnTo>
                  <a:lnTo>
                    <a:pt x="830580" y="414527"/>
                  </a:lnTo>
                  <a:lnTo>
                    <a:pt x="827786" y="366184"/>
                  </a:lnTo>
                  <a:lnTo>
                    <a:pt x="819612" y="319478"/>
                  </a:lnTo>
                  <a:lnTo>
                    <a:pt x="806369" y="274722"/>
                  </a:lnTo>
                  <a:lnTo>
                    <a:pt x="788370" y="232226"/>
                  </a:lnTo>
                  <a:lnTo>
                    <a:pt x="765925" y="192302"/>
                  </a:lnTo>
                  <a:lnTo>
                    <a:pt x="739346" y="155259"/>
                  </a:lnTo>
                  <a:lnTo>
                    <a:pt x="708945" y="121410"/>
                  </a:lnTo>
                  <a:lnTo>
                    <a:pt x="675034" y="91065"/>
                  </a:lnTo>
                  <a:lnTo>
                    <a:pt x="637923" y="64535"/>
                  </a:lnTo>
                  <a:lnTo>
                    <a:pt x="597925" y="42132"/>
                  </a:lnTo>
                  <a:lnTo>
                    <a:pt x="555351" y="24165"/>
                  </a:lnTo>
                  <a:lnTo>
                    <a:pt x="510513" y="10947"/>
                  </a:lnTo>
                  <a:lnTo>
                    <a:pt x="463722" y="2788"/>
                  </a:lnTo>
                  <a:lnTo>
                    <a:pt x="41529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09" name="Google Shape;1509;p36"/>
            <p:cNvSpPr/>
            <p:nvPr/>
          </p:nvSpPr>
          <p:spPr>
            <a:xfrm>
              <a:off x="5394959" y="2528316"/>
              <a:ext cx="830580" cy="829310"/>
            </a:xfrm>
            <a:custGeom>
              <a:rect b="b" l="l" r="r" t="t"/>
              <a:pathLst>
                <a:path extrusionOk="0" h="829310" w="830579">
                  <a:moveTo>
                    <a:pt x="0" y="414527"/>
                  </a:moveTo>
                  <a:lnTo>
                    <a:pt x="2793" y="366184"/>
                  </a:lnTo>
                  <a:lnTo>
                    <a:pt x="10967" y="319478"/>
                  </a:lnTo>
                  <a:lnTo>
                    <a:pt x="24210" y="274722"/>
                  </a:lnTo>
                  <a:lnTo>
                    <a:pt x="42209" y="232226"/>
                  </a:lnTo>
                  <a:lnTo>
                    <a:pt x="64654" y="192302"/>
                  </a:lnTo>
                  <a:lnTo>
                    <a:pt x="91233" y="155259"/>
                  </a:lnTo>
                  <a:lnTo>
                    <a:pt x="121634" y="121410"/>
                  </a:lnTo>
                  <a:lnTo>
                    <a:pt x="155545" y="91065"/>
                  </a:lnTo>
                  <a:lnTo>
                    <a:pt x="192656" y="64535"/>
                  </a:lnTo>
                  <a:lnTo>
                    <a:pt x="232654" y="42132"/>
                  </a:lnTo>
                  <a:lnTo>
                    <a:pt x="275228" y="24165"/>
                  </a:lnTo>
                  <a:lnTo>
                    <a:pt x="320066" y="10947"/>
                  </a:lnTo>
                  <a:lnTo>
                    <a:pt x="366857" y="2788"/>
                  </a:lnTo>
                  <a:lnTo>
                    <a:pt x="415290" y="0"/>
                  </a:lnTo>
                  <a:lnTo>
                    <a:pt x="463722" y="2788"/>
                  </a:lnTo>
                  <a:lnTo>
                    <a:pt x="510513" y="10947"/>
                  </a:lnTo>
                  <a:lnTo>
                    <a:pt x="555351" y="24165"/>
                  </a:lnTo>
                  <a:lnTo>
                    <a:pt x="597925" y="42132"/>
                  </a:lnTo>
                  <a:lnTo>
                    <a:pt x="637923" y="64535"/>
                  </a:lnTo>
                  <a:lnTo>
                    <a:pt x="675034" y="91065"/>
                  </a:lnTo>
                  <a:lnTo>
                    <a:pt x="708945" y="121410"/>
                  </a:lnTo>
                  <a:lnTo>
                    <a:pt x="739346" y="155259"/>
                  </a:lnTo>
                  <a:lnTo>
                    <a:pt x="765925" y="192302"/>
                  </a:lnTo>
                  <a:lnTo>
                    <a:pt x="788370" y="232226"/>
                  </a:lnTo>
                  <a:lnTo>
                    <a:pt x="806369" y="274722"/>
                  </a:lnTo>
                  <a:lnTo>
                    <a:pt x="819612" y="319478"/>
                  </a:lnTo>
                  <a:lnTo>
                    <a:pt x="827786" y="366184"/>
                  </a:lnTo>
                  <a:lnTo>
                    <a:pt x="830580" y="414527"/>
                  </a:lnTo>
                  <a:lnTo>
                    <a:pt x="827786" y="462871"/>
                  </a:lnTo>
                  <a:lnTo>
                    <a:pt x="819612" y="509577"/>
                  </a:lnTo>
                  <a:lnTo>
                    <a:pt x="806369" y="554333"/>
                  </a:lnTo>
                  <a:lnTo>
                    <a:pt x="788370" y="596829"/>
                  </a:lnTo>
                  <a:lnTo>
                    <a:pt x="765925" y="636753"/>
                  </a:lnTo>
                  <a:lnTo>
                    <a:pt x="739346" y="673796"/>
                  </a:lnTo>
                  <a:lnTo>
                    <a:pt x="708945" y="707645"/>
                  </a:lnTo>
                  <a:lnTo>
                    <a:pt x="675034" y="737990"/>
                  </a:lnTo>
                  <a:lnTo>
                    <a:pt x="637923" y="764520"/>
                  </a:lnTo>
                  <a:lnTo>
                    <a:pt x="597925" y="786923"/>
                  </a:lnTo>
                  <a:lnTo>
                    <a:pt x="555351" y="804890"/>
                  </a:lnTo>
                  <a:lnTo>
                    <a:pt x="510513" y="818108"/>
                  </a:lnTo>
                  <a:lnTo>
                    <a:pt x="463722" y="826267"/>
                  </a:lnTo>
                  <a:lnTo>
                    <a:pt x="415290" y="829055"/>
                  </a:lnTo>
                  <a:lnTo>
                    <a:pt x="366857" y="826267"/>
                  </a:lnTo>
                  <a:lnTo>
                    <a:pt x="320066" y="818108"/>
                  </a:lnTo>
                  <a:lnTo>
                    <a:pt x="275228" y="804890"/>
                  </a:lnTo>
                  <a:lnTo>
                    <a:pt x="232654" y="786923"/>
                  </a:lnTo>
                  <a:lnTo>
                    <a:pt x="192656" y="764520"/>
                  </a:lnTo>
                  <a:lnTo>
                    <a:pt x="155545" y="737990"/>
                  </a:lnTo>
                  <a:lnTo>
                    <a:pt x="121634" y="707645"/>
                  </a:lnTo>
                  <a:lnTo>
                    <a:pt x="91233" y="673796"/>
                  </a:lnTo>
                  <a:lnTo>
                    <a:pt x="64654" y="636753"/>
                  </a:lnTo>
                  <a:lnTo>
                    <a:pt x="42209" y="596829"/>
                  </a:lnTo>
                  <a:lnTo>
                    <a:pt x="24210" y="554333"/>
                  </a:lnTo>
                  <a:lnTo>
                    <a:pt x="10967" y="509577"/>
                  </a:lnTo>
                  <a:lnTo>
                    <a:pt x="2793" y="462871"/>
                  </a:lnTo>
                  <a:lnTo>
                    <a:pt x="0" y="414527"/>
                  </a:lnTo>
                  <a:close/>
                </a:path>
              </a:pathLst>
            </a:custGeom>
            <a:noFill/>
            <a:ln cap="flat" cmpd="sng" w="9525">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0" name="Google Shape;1510;p36"/>
            <p:cNvSpPr txBox="1"/>
            <p:nvPr/>
          </p:nvSpPr>
          <p:spPr>
            <a:xfrm>
              <a:off x="5541263" y="3579876"/>
              <a:ext cx="4364736" cy="77419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11" name="Google Shape;1511;p36"/>
          <p:cNvSpPr txBox="1"/>
          <p:nvPr/>
        </p:nvSpPr>
        <p:spPr>
          <a:xfrm>
            <a:off x="6138862" y="3670300"/>
            <a:ext cx="4857750" cy="515937"/>
          </a:xfrm>
          <a:prstGeom prst="rect">
            <a:avLst/>
          </a:prstGeom>
          <a:noFill/>
          <a:ln>
            <a:noFill/>
          </a:ln>
        </p:spPr>
        <p:txBody>
          <a:bodyPr anchorCtr="0" anchor="t" bIns="0" lIns="0" spcFirstLastPara="1" rIns="0" wrap="square" tIns="31750">
            <a:spAutoFit/>
          </a:bodyPr>
          <a:lstStyle/>
          <a:p>
            <a:pPr indent="-1089024" lvl="0" marL="1100137" marR="0" rtl="0" algn="l">
              <a:lnSpc>
                <a:spcPct val="86000"/>
              </a:lnSpc>
              <a:spcBef>
                <a:spcPts val="0"/>
              </a:spcBef>
              <a:spcAft>
                <a:spcPts val="0"/>
              </a:spcAft>
              <a:buClr>
                <a:srgbClr val="002060"/>
              </a:buClr>
              <a:buSzPts val="900"/>
              <a:buFont typeface="Arial"/>
              <a:buNone/>
            </a:pPr>
            <a:r>
              <a:rPr b="0" i="0" lang="en-US" sz="900" u="sng">
                <a:solidFill>
                  <a:srgbClr val="002060"/>
                </a:solidFill>
                <a:latin typeface="Arial"/>
                <a:ea typeface="Arial"/>
                <a:cs typeface="Arial"/>
                <a:sym typeface="Arial"/>
              </a:rPr>
              <a:t> 	“Навоий	кон-металлургия	комбинати”	давлат	корхонасининг </a:t>
            </a:r>
            <a:r>
              <a:rPr b="0" i="0" lang="en-US" sz="900" u="none">
                <a:solidFill>
                  <a:srgbClr val="002060"/>
                </a:solidFill>
                <a:latin typeface="Arial"/>
                <a:ea typeface="Arial"/>
                <a:cs typeface="Arial"/>
                <a:sym typeface="Arial"/>
              </a:rPr>
              <a:t> стратегик аҳамиятга эга бўлган лойиҳаларини молиялаштириш учун  89,9	млн.	АҚШ	доллари		қийматидаги	ссуда		ажратилиши  белгиланди.</a:t>
            </a:r>
            <a:endParaRPr/>
          </a:p>
        </p:txBody>
      </p:sp>
      <p:grpSp>
        <p:nvGrpSpPr>
          <p:cNvPr id="1512" name="Google Shape;1512;p36"/>
          <p:cNvGrpSpPr/>
          <p:nvPr/>
        </p:nvGrpSpPr>
        <p:grpSpPr>
          <a:xfrm>
            <a:off x="6249987" y="1570161"/>
            <a:ext cx="968383" cy="3176323"/>
            <a:chOff x="5106923" y="1568957"/>
            <a:chExt cx="969010" cy="2855214"/>
          </a:xfrm>
        </p:grpSpPr>
        <p:sp>
          <p:nvSpPr>
            <p:cNvPr id="1513" name="Google Shape;1513;p36"/>
            <p:cNvSpPr txBox="1"/>
            <p:nvPr/>
          </p:nvSpPr>
          <p:spPr>
            <a:xfrm>
              <a:off x="5106923" y="3499103"/>
              <a:ext cx="925068" cy="925068"/>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4" name="Google Shape;1514;p36"/>
            <p:cNvSpPr/>
            <p:nvPr/>
          </p:nvSpPr>
          <p:spPr>
            <a:xfrm>
              <a:off x="5154167" y="3523487"/>
              <a:ext cx="830580" cy="830580"/>
            </a:xfrm>
            <a:custGeom>
              <a:rect b="b" l="l" r="r" t="t"/>
              <a:pathLst>
                <a:path extrusionOk="0" h="830579" w="830579">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5" name="Google Shape;1515;p36"/>
            <p:cNvSpPr/>
            <p:nvPr/>
          </p:nvSpPr>
          <p:spPr>
            <a:xfrm>
              <a:off x="5154167" y="3523487"/>
              <a:ext cx="830580" cy="830580"/>
            </a:xfrm>
            <a:custGeom>
              <a:rect b="b" l="l" r="r" t="t"/>
              <a:pathLst>
                <a:path extrusionOk="0" h="830579" w="830579">
                  <a:moveTo>
                    <a:pt x="0" y="415289"/>
                  </a:moveTo>
                  <a:lnTo>
                    <a:pt x="2793" y="366857"/>
                  </a:lnTo>
                  <a:lnTo>
                    <a:pt x="10967" y="320066"/>
                  </a:lnTo>
                  <a:lnTo>
                    <a:pt x="24210" y="275228"/>
                  </a:lnTo>
                  <a:lnTo>
                    <a:pt x="42209" y="232654"/>
                  </a:lnTo>
                  <a:lnTo>
                    <a:pt x="64654" y="192656"/>
                  </a:lnTo>
                  <a:lnTo>
                    <a:pt x="91233" y="155545"/>
                  </a:lnTo>
                  <a:lnTo>
                    <a:pt x="121634" y="121634"/>
                  </a:lnTo>
                  <a:lnTo>
                    <a:pt x="155545" y="91233"/>
                  </a:lnTo>
                  <a:lnTo>
                    <a:pt x="192656" y="64654"/>
                  </a:lnTo>
                  <a:lnTo>
                    <a:pt x="232654" y="42209"/>
                  </a:lnTo>
                  <a:lnTo>
                    <a:pt x="275228" y="24210"/>
                  </a:lnTo>
                  <a:lnTo>
                    <a:pt x="320066" y="10967"/>
                  </a:lnTo>
                  <a:lnTo>
                    <a:pt x="366857" y="2793"/>
                  </a:lnTo>
                  <a:lnTo>
                    <a:pt x="415290" y="0"/>
                  </a:lnTo>
                  <a:lnTo>
                    <a:pt x="463722" y="2793"/>
                  </a:lnTo>
                  <a:lnTo>
                    <a:pt x="510513" y="10967"/>
                  </a:lnTo>
                  <a:lnTo>
                    <a:pt x="555351" y="24210"/>
                  </a:lnTo>
                  <a:lnTo>
                    <a:pt x="597925" y="42209"/>
                  </a:lnTo>
                  <a:lnTo>
                    <a:pt x="637923" y="64654"/>
                  </a:lnTo>
                  <a:lnTo>
                    <a:pt x="675034" y="91233"/>
                  </a:lnTo>
                  <a:lnTo>
                    <a:pt x="708945" y="121634"/>
                  </a:lnTo>
                  <a:lnTo>
                    <a:pt x="739346" y="155545"/>
                  </a:lnTo>
                  <a:lnTo>
                    <a:pt x="765925" y="192656"/>
                  </a:lnTo>
                  <a:lnTo>
                    <a:pt x="788370" y="232654"/>
                  </a:lnTo>
                  <a:lnTo>
                    <a:pt x="806369" y="275228"/>
                  </a:lnTo>
                  <a:lnTo>
                    <a:pt x="819612" y="320066"/>
                  </a:lnTo>
                  <a:lnTo>
                    <a:pt x="827786" y="366857"/>
                  </a:lnTo>
                  <a:lnTo>
                    <a:pt x="830580" y="415289"/>
                  </a:lnTo>
                  <a:lnTo>
                    <a:pt x="827786" y="463722"/>
                  </a:lnTo>
                  <a:lnTo>
                    <a:pt x="819612" y="510513"/>
                  </a:lnTo>
                  <a:lnTo>
                    <a:pt x="806369" y="555351"/>
                  </a:lnTo>
                  <a:lnTo>
                    <a:pt x="788370" y="597925"/>
                  </a:lnTo>
                  <a:lnTo>
                    <a:pt x="765925" y="637923"/>
                  </a:lnTo>
                  <a:lnTo>
                    <a:pt x="739346" y="675034"/>
                  </a:lnTo>
                  <a:lnTo>
                    <a:pt x="708945" y="708945"/>
                  </a:lnTo>
                  <a:lnTo>
                    <a:pt x="675034" y="739346"/>
                  </a:lnTo>
                  <a:lnTo>
                    <a:pt x="637923" y="765925"/>
                  </a:lnTo>
                  <a:lnTo>
                    <a:pt x="597925" y="788370"/>
                  </a:lnTo>
                  <a:lnTo>
                    <a:pt x="555351" y="806369"/>
                  </a:lnTo>
                  <a:lnTo>
                    <a:pt x="510513" y="819612"/>
                  </a:lnTo>
                  <a:lnTo>
                    <a:pt x="463722" y="827786"/>
                  </a:lnTo>
                  <a:lnTo>
                    <a:pt x="415290" y="830579"/>
                  </a:lnTo>
                  <a:lnTo>
                    <a:pt x="366857" y="827786"/>
                  </a:lnTo>
                  <a:lnTo>
                    <a:pt x="320066" y="819612"/>
                  </a:lnTo>
                  <a:lnTo>
                    <a:pt x="275228" y="806369"/>
                  </a:lnTo>
                  <a:lnTo>
                    <a:pt x="232654" y="788370"/>
                  </a:lnTo>
                  <a:lnTo>
                    <a:pt x="192656" y="765925"/>
                  </a:lnTo>
                  <a:lnTo>
                    <a:pt x="155545" y="739346"/>
                  </a:lnTo>
                  <a:lnTo>
                    <a:pt x="121634" y="708945"/>
                  </a:lnTo>
                  <a:lnTo>
                    <a:pt x="91233" y="675034"/>
                  </a:lnTo>
                  <a:lnTo>
                    <a:pt x="64654" y="637923"/>
                  </a:lnTo>
                  <a:lnTo>
                    <a:pt x="42209" y="597925"/>
                  </a:lnTo>
                  <a:lnTo>
                    <a:pt x="24210" y="555351"/>
                  </a:lnTo>
                  <a:lnTo>
                    <a:pt x="10967" y="510513"/>
                  </a:lnTo>
                  <a:lnTo>
                    <a:pt x="2793" y="463722"/>
                  </a:lnTo>
                  <a:lnTo>
                    <a:pt x="0" y="415289"/>
                  </a:lnTo>
                  <a:close/>
                </a:path>
              </a:pathLst>
            </a:custGeom>
            <a:noFill/>
            <a:ln cap="flat" cmpd="sng" w="9525">
              <a:solidFill>
                <a:srgbClr val="13559C"/>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6" name="Google Shape;1516;p36"/>
            <p:cNvSpPr txBox="1"/>
            <p:nvPr/>
          </p:nvSpPr>
          <p:spPr>
            <a:xfrm>
              <a:off x="5560313" y="2647950"/>
              <a:ext cx="515112" cy="50444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7" name="Google Shape;1517;p36"/>
            <p:cNvSpPr/>
            <p:nvPr/>
          </p:nvSpPr>
          <p:spPr>
            <a:xfrm>
              <a:off x="5560313" y="2647950"/>
              <a:ext cx="515620" cy="504825"/>
            </a:xfrm>
            <a:custGeom>
              <a:rect b="b" l="l" r="r" t="t"/>
              <a:pathLst>
                <a:path extrusionOk="0" h="504825" w="515620">
                  <a:moveTo>
                    <a:pt x="0" y="252222"/>
                  </a:moveTo>
                  <a:lnTo>
                    <a:pt x="4149" y="206886"/>
                  </a:lnTo>
                  <a:lnTo>
                    <a:pt x="16113" y="164215"/>
                  </a:lnTo>
                  <a:lnTo>
                    <a:pt x="35164" y="124922"/>
                  </a:lnTo>
                  <a:lnTo>
                    <a:pt x="60575" y="89720"/>
                  </a:lnTo>
                  <a:lnTo>
                    <a:pt x="91617" y="59321"/>
                  </a:lnTo>
                  <a:lnTo>
                    <a:pt x="127564" y="34436"/>
                  </a:lnTo>
                  <a:lnTo>
                    <a:pt x="167688" y="15780"/>
                  </a:lnTo>
                  <a:lnTo>
                    <a:pt x="211261" y="4063"/>
                  </a:lnTo>
                  <a:lnTo>
                    <a:pt x="257556" y="0"/>
                  </a:lnTo>
                  <a:lnTo>
                    <a:pt x="303850" y="4063"/>
                  </a:lnTo>
                  <a:lnTo>
                    <a:pt x="347423" y="15780"/>
                  </a:lnTo>
                  <a:lnTo>
                    <a:pt x="387547" y="34436"/>
                  </a:lnTo>
                  <a:lnTo>
                    <a:pt x="423494" y="59321"/>
                  </a:lnTo>
                  <a:lnTo>
                    <a:pt x="454536" y="89720"/>
                  </a:lnTo>
                  <a:lnTo>
                    <a:pt x="479947" y="124922"/>
                  </a:lnTo>
                  <a:lnTo>
                    <a:pt x="498998" y="164215"/>
                  </a:lnTo>
                  <a:lnTo>
                    <a:pt x="510962" y="206886"/>
                  </a:lnTo>
                  <a:lnTo>
                    <a:pt x="515112" y="252222"/>
                  </a:lnTo>
                  <a:lnTo>
                    <a:pt x="510962" y="297557"/>
                  </a:lnTo>
                  <a:lnTo>
                    <a:pt x="498998" y="340228"/>
                  </a:lnTo>
                  <a:lnTo>
                    <a:pt x="479947" y="379521"/>
                  </a:lnTo>
                  <a:lnTo>
                    <a:pt x="454536" y="414723"/>
                  </a:lnTo>
                  <a:lnTo>
                    <a:pt x="423494" y="445122"/>
                  </a:lnTo>
                  <a:lnTo>
                    <a:pt x="387547" y="470007"/>
                  </a:lnTo>
                  <a:lnTo>
                    <a:pt x="347423" y="488663"/>
                  </a:lnTo>
                  <a:lnTo>
                    <a:pt x="303850" y="500380"/>
                  </a:lnTo>
                  <a:lnTo>
                    <a:pt x="257556" y="504444"/>
                  </a:lnTo>
                  <a:lnTo>
                    <a:pt x="211261" y="500380"/>
                  </a:lnTo>
                  <a:lnTo>
                    <a:pt x="167688" y="488663"/>
                  </a:lnTo>
                  <a:lnTo>
                    <a:pt x="127564" y="470007"/>
                  </a:lnTo>
                  <a:lnTo>
                    <a:pt x="91617" y="445122"/>
                  </a:lnTo>
                  <a:lnTo>
                    <a:pt x="60575" y="414723"/>
                  </a:lnTo>
                  <a:lnTo>
                    <a:pt x="35164" y="379521"/>
                  </a:lnTo>
                  <a:lnTo>
                    <a:pt x="16113" y="340228"/>
                  </a:lnTo>
                  <a:lnTo>
                    <a:pt x="4149" y="297557"/>
                  </a:lnTo>
                  <a:lnTo>
                    <a:pt x="0" y="252222"/>
                  </a:lnTo>
                  <a:close/>
                </a:path>
              </a:pathLst>
            </a:custGeom>
            <a:noFill/>
            <a:ln cap="flat" cmpd="sng" w="259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8" name="Google Shape;1518;p36"/>
            <p:cNvSpPr txBox="1"/>
            <p:nvPr/>
          </p:nvSpPr>
          <p:spPr>
            <a:xfrm>
              <a:off x="5252465" y="3573018"/>
              <a:ext cx="675132" cy="641603"/>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19" name="Google Shape;1519;p36"/>
            <p:cNvSpPr/>
            <p:nvPr/>
          </p:nvSpPr>
          <p:spPr>
            <a:xfrm>
              <a:off x="5252465" y="3573018"/>
              <a:ext cx="675640" cy="641985"/>
            </a:xfrm>
            <a:custGeom>
              <a:rect b="b" l="l" r="r" t="t"/>
              <a:pathLst>
                <a:path extrusionOk="0" h="641985" w="675639">
                  <a:moveTo>
                    <a:pt x="0" y="320802"/>
                  </a:moveTo>
                  <a:lnTo>
                    <a:pt x="3660" y="273395"/>
                  </a:lnTo>
                  <a:lnTo>
                    <a:pt x="14291" y="228148"/>
                  </a:lnTo>
                  <a:lnTo>
                    <a:pt x="31373" y="185558"/>
                  </a:lnTo>
                  <a:lnTo>
                    <a:pt x="54383" y="146120"/>
                  </a:lnTo>
                  <a:lnTo>
                    <a:pt x="82798" y="110330"/>
                  </a:lnTo>
                  <a:lnTo>
                    <a:pt x="116096" y="78686"/>
                  </a:lnTo>
                  <a:lnTo>
                    <a:pt x="153756" y="51682"/>
                  </a:lnTo>
                  <a:lnTo>
                    <a:pt x="195255" y="29815"/>
                  </a:lnTo>
                  <a:lnTo>
                    <a:pt x="240071" y="13582"/>
                  </a:lnTo>
                  <a:lnTo>
                    <a:pt x="287682" y="3478"/>
                  </a:lnTo>
                  <a:lnTo>
                    <a:pt x="337566" y="0"/>
                  </a:lnTo>
                  <a:lnTo>
                    <a:pt x="387449" y="3478"/>
                  </a:lnTo>
                  <a:lnTo>
                    <a:pt x="435060" y="13582"/>
                  </a:lnTo>
                  <a:lnTo>
                    <a:pt x="479876" y="29815"/>
                  </a:lnTo>
                  <a:lnTo>
                    <a:pt x="521375" y="51682"/>
                  </a:lnTo>
                  <a:lnTo>
                    <a:pt x="559035" y="78686"/>
                  </a:lnTo>
                  <a:lnTo>
                    <a:pt x="592333" y="110330"/>
                  </a:lnTo>
                  <a:lnTo>
                    <a:pt x="620748" y="146120"/>
                  </a:lnTo>
                  <a:lnTo>
                    <a:pt x="643758" y="185558"/>
                  </a:lnTo>
                  <a:lnTo>
                    <a:pt x="660840" y="228148"/>
                  </a:lnTo>
                  <a:lnTo>
                    <a:pt x="671471" y="273395"/>
                  </a:lnTo>
                  <a:lnTo>
                    <a:pt x="675132" y="320802"/>
                  </a:lnTo>
                  <a:lnTo>
                    <a:pt x="671471" y="368208"/>
                  </a:lnTo>
                  <a:lnTo>
                    <a:pt x="660840" y="413455"/>
                  </a:lnTo>
                  <a:lnTo>
                    <a:pt x="643758" y="456045"/>
                  </a:lnTo>
                  <a:lnTo>
                    <a:pt x="620748" y="495483"/>
                  </a:lnTo>
                  <a:lnTo>
                    <a:pt x="592333" y="531273"/>
                  </a:lnTo>
                  <a:lnTo>
                    <a:pt x="559035" y="562917"/>
                  </a:lnTo>
                  <a:lnTo>
                    <a:pt x="521375" y="589921"/>
                  </a:lnTo>
                  <a:lnTo>
                    <a:pt x="479876" y="611788"/>
                  </a:lnTo>
                  <a:lnTo>
                    <a:pt x="435060" y="628021"/>
                  </a:lnTo>
                  <a:lnTo>
                    <a:pt x="387449" y="638125"/>
                  </a:lnTo>
                  <a:lnTo>
                    <a:pt x="337566" y="641604"/>
                  </a:lnTo>
                  <a:lnTo>
                    <a:pt x="287682" y="638125"/>
                  </a:lnTo>
                  <a:lnTo>
                    <a:pt x="240071" y="628021"/>
                  </a:lnTo>
                  <a:lnTo>
                    <a:pt x="195255" y="611788"/>
                  </a:lnTo>
                  <a:lnTo>
                    <a:pt x="153756" y="589921"/>
                  </a:lnTo>
                  <a:lnTo>
                    <a:pt x="116096" y="562917"/>
                  </a:lnTo>
                  <a:lnTo>
                    <a:pt x="82798" y="531273"/>
                  </a:lnTo>
                  <a:lnTo>
                    <a:pt x="54383" y="495483"/>
                  </a:lnTo>
                  <a:lnTo>
                    <a:pt x="31373" y="456045"/>
                  </a:lnTo>
                  <a:lnTo>
                    <a:pt x="14291" y="413455"/>
                  </a:lnTo>
                  <a:lnTo>
                    <a:pt x="3660" y="368208"/>
                  </a:lnTo>
                  <a:lnTo>
                    <a:pt x="0" y="320802"/>
                  </a:lnTo>
                  <a:close/>
                </a:path>
              </a:pathLst>
            </a:custGeom>
            <a:noFill/>
            <a:ln cap="flat" cmpd="sng" w="259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0" name="Google Shape;1520;p36"/>
            <p:cNvSpPr txBox="1"/>
            <p:nvPr/>
          </p:nvSpPr>
          <p:spPr>
            <a:xfrm>
              <a:off x="5281421" y="1568957"/>
              <a:ext cx="553212" cy="553212"/>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1" name="Google Shape;1521;p36"/>
            <p:cNvSpPr/>
            <p:nvPr/>
          </p:nvSpPr>
          <p:spPr>
            <a:xfrm>
              <a:off x="5281421" y="1568957"/>
              <a:ext cx="553720" cy="553720"/>
            </a:xfrm>
            <a:custGeom>
              <a:rect b="b" l="l" r="r" t="t"/>
              <a:pathLst>
                <a:path extrusionOk="0" h="553719" w="553720">
                  <a:moveTo>
                    <a:pt x="0" y="276606"/>
                  </a:moveTo>
                  <a:lnTo>
                    <a:pt x="4456" y="226884"/>
                  </a:lnTo>
                  <a:lnTo>
                    <a:pt x="17304" y="180087"/>
                  </a:lnTo>
                  <a:lnTo>
                    <a:pt x="37764" y="136996"/>
                  </a:lnTo>
                  <a:lnTo>
                    <a:pt x="65053" y="98391"/>
                  </a:lnTo>
                  <a:lnTo>
                    <a:pt x="98391" y="65053"/>
                  </a:lnTo>
                  <a:lnTo>
                    <a:pt x="136996" y="37764"/>
                  </a:lnTo>
                  <a:lnTo>
                    <a:pt x="180087" y="17304"/>
                  </a:lnTo>
                  <a:lnTo>
                    <a:pt x="226884" y="4456"/>
                  </a:lnTo>
                  <a:lnTo>
                    <a:pt x="276606" y="0"/>
                  </a:lnTo>
                  <a:lnTo>
                    <a:pt x="326327" y="4456"/>
                  </a:lnTo>
                  <a:lnTo>
                    <a:pt x="373124" y="17304"/>
                  </a:lnTo>
                  <a:lnTo>
                    <a:pt x="416215" y="37764"/>
                  </a:lnTo>
                  <a:lnTo>
                    <a:pt x="454820" y="65053"/>
                  </a:lnTo>
                  <a:lnTo>
                    <a:pt x="488158" y="98391"/>
                  </a:lnTo>
                  <a:lnTo>
                    <a:pt x="515447" y="136996"/>
                  </a:lnTo>
                  <a:lnTo>
                    <a:pt x="535907" y="180087"/>
                  </a:lnTo>
                  <a:lnTo>
                    <a:pt x="548755" y="226884"/>
                  </a:lnTo>
                  <a:lnTo>
                    <a:pt x="553212" y="276606"/>
                  </a:lnTo>
                  <a:lnTo>
                    <a:pt x="548755" y="326327"/>
                  </a:lnTo>
                  <a:lnTo>
                    <a:pt x="535907" y="373124"/>
                  </a:lnTo>
                  <a:lnTo>
                    <a:pt x="515447" y="416215"/>
                  </a:lnTo>
                  <a:lnTo>
                    <a:pt x="488158" y="454820"/>
                  </a:lnTo>
                  <a:lnTo>
                    <a:pt x="454820" y="488158"/>
                  </a:lnTo>
                  <a:lnTo>
                    <a:pt x="416215" y="515447"/>
                  </a:lnTo>
                  <a:lnTo>
                    <a:pt x="373124" y="535907"/>
                  </a:lnTo>
                  <a:lnTo>
                    <a:pt x="326327" y="548755"/>
                  </a:lnTo>
                  <a:lnTo>
                    <a:pt x="276606" y="553212"/>
                  </a:lnTo>
                  <a:lnTo>
                    <a:pt x="226884" y="548755"/>
                  </a:lnTo>
                  <a:lnTo>
                    <a:pt x="180087" y="535907"/>
                  </a:lnTo>
                  <a:lnTo>
                    <a:pt x="136996" y="515447"/>
                  </a:lnTo>
                  <a:lnTo>
                    <a:pt x="98391" y="488158"/>
                  </a:lnTo>
                  <a:lnTo>
                    <a:pt x="65053" y="454820"/>
                  </a:lnTo>
                  <a:lnTo>
                    <a:pt x="37764" y="416215"/>
                  </a:lnTo>
                  <a:lnTo>
                    <a:pt x="17304" y="373124"/>
                  </a:lnTo>
                  <a:lnTo>
                    <a:pt x="4456" y="326327"/>
                  </a:lnTo>
                  <a:lnTo>
                    <a:pt x="0" y="276606"/>
                  </a:lnTo>
                  <a:close/>
                </a:path>
              </a:pathLst>
            </a:custGeom>
            <a:noFill/>
            <a:ln cap="flat" cmpd="sng" w="259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grpSp>
        <p:nvGrpSpPr>
          <p:cNvPr id="1522" name="Google Shape;1522;p36"/>
          <p:cNvGrpSpPr/>
          <p:nvPr/>
        </p:nvGrpSpPr>
        <p:grpSpPr>
          <a:xfrm>
            <a:off x="614362" y="1227137"/>
            <a:ext cx="10555148" cy="5225797"/>
            <a:chOff x="0" y="1269491"/>
            <a:chExt cx="9726167" cy="5225797"/>
          </a:xfrm>
        </p:grpSpPr>
        <p:sp>
          <p:nvSpPr>
            <p:cNvPr id="1523" name="Google Shape;1523;p36"/>
            <p:cNvSpPr txBox="1"/>
            <p:nvPr/>
          </p:nvSpPr>
          <p:spPr>
            <a:xfrm>
              <a:off x="0" y="1845563"/>
              <a:ext cx="632460" cy="483108"/>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4" name="Google Shape;1524;p36"/>
            <p:cNvSpPr txBox="1"/>
            <p:nvPr/>
          </p:nvSpPr>
          <p:spPr>
            <a:xfrm>
              <a:off x="0" y="1281683"/>
              <a:ext cx="563880" cy="483107"/>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5" name="Google Shape;1525;p36"/>
            <p:cNvSpPr txBox="1"/>
            <p:nvPr/>
          </p:nvSpPr>
          <p:spPr>
            <a:xfrm>
              <a:off x="56388" y="1269491"/>
              <a:ext cx="576072" cy="492251"/>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6" name="Google Shape;1526;p36"/>
            <p:cNvSpPr txBox="1"/>
            <p:nvPr/>
          </p:nvSpPr>
          <p:spPr>
            <a:xfrm>
              <a:off x="56388" y="2395727"/>
              <a:ext cx="576072" cy="554736"/>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7" name="Google Shape;1527;p36"/>
            <p:cNvSpPr txBox="1"/>
            <p:nvPr/>
          </p:nvSpPr>
          <p:spPr>
            <a:xfrm>
              <a:off x="56388" y="3017519"/>
              <a:ext cx="576072" cy="483107"/>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8" name="Google Shape;1528;p36"/>
            <p:cNvSpPr txBox="1"/>
            <p:nvPr/>
          </p:nvSpPr>
          <p:spPr>
            <a:xfrm>
              <a:off x="16764" y="3569208"/>
              <a:ext cx="615696" cy="539495"/>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29" name="Google Shape;1529;p36"/>
            <p:cNvSpPr txBox="1"/>
            <p:nvPr/>
          </p:nvSpPr>
          <p:spPr>
            <a:xfrm>
              <a:off x="16764" y="4165091"/>
              <a:ext cx="615696" cy="566927"/>
            </a:xfrm>
            <a:prstGeom prst="rect">
              <a:avLst/>
            </a:prstGeom>
            <a:blipFill rotWithShape="1">
              <a:blip r:embed="rId1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0" name="Google Shape;1530;p36"/>
            <p:cNvSpPr txBox="1"/>
            <p:nvPr/>
          </p:nvSpPr>
          <p:spPr>
            <a:xfrm>
              <a:off x="0" y="4742688"/>
              <a:ext cx="632460" cy="573024"/>
            </a:xfrm>
            <a:prstGeom prst="rect">
              <a:avLst/>
            </a:prstGeom>
            <a:blipFill rotWithShape="1">
              <a:blip r:embed="rId1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1" name="Google Shape;1531;p36"/>
            <p:cNvSpPr txBox="1"/>
            <p:nvPr/>
          </p:nvSpPr>
          <p:spPr>
            <a:xfrm>
              <a:off x="25907" y="5951220"/>
              <a:ext cx="606552" cy="527304"/>
            </a:xfrm>
            <a:prstGeom prst="rect">
              <a:avLst/>
            </a:prstGeom>
            <a:blipFill rotWithShape="1">
              <a:blip r:embed="rId2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2" name="Google Shape;1532;p36"/>
            <p:cNvSpPr txBox="1"/>
            <p:nvPr/>
          </p:nvSpPr>
          <p:spPr>
            <a:xfrm>
              <a:off x="19811" y="5349239"/>
              <a:ext cx="612648" cy="550163"/>
            </a:xfrm>
            <a:prstGeom prst="rect">
              <a:avLst/>
            </a:prstGeom>
            <a:blipFill rotWithShape="1">
              <a:blip r:embed="rId2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3" name="Google Shape;1533;p36"/>
            <p:cNvSpPr txBox="1"/>
            <p:nvPr/>
          </p:nvSpPr>
          <p:spPr>
            <a:xfrm>
              <a:off x="5007864" y="4792980"/>
              <a:ext cx="4718303" cy="1702308"/>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34" name="Google Shape;1534;p36"/>
          <p:cNvSpPr txBox="1"/>
          <p:nvPr/>
        </p:nvSpPr>
        <p:spPr>
          <a:xfrm>
            <a:off x="6840537" y="5257800"/>
            <a:ext cx="3551237" cy="506412"/>
          </a:xfrm>
          <a:prstGeom prst="rect">
            <a:avLst/>
          </a:prstGeom>
          <a:noFill/>
          <a:ln>
            <a:noFill/>
          </a:ln>
        </p:spPr>
        <p:txBody>
          <a:bodyPr anchorCtr="0" anchor="t" bIns="0" lIns="0" spcFirstLastPara="1" rIns="0" wrap="square" tIns="13325">
            <a:spAutoFit/>
          </a:bodyPr>
          <a:lstStyle/>
          <a:p>
            <a:pPr indent="0" lvl="0" marL="12700" marR="0" rtl="0" algn="ctr">
              <a:lnSpc>
                <a:spcPct val="100000"/>
              </a:lnSpc>
              <a:spcBef>
                <a:spcPts val="0"/>
              </a:spcBef>
              <a:spcAft>
                <a:spcPts val="0"/>
              </a:spcAft>
              <a:buClr>
                <a:srgbClr val="002060"/>
              </a:buClr>
              <a:buSzPts val="1000"/>
              <a:buFont typeface="Arial"/>
              <a:buNone/>
            </a:pPr>
            <a:r>
              <a:rPr b="0" i="0" lang="en-US" sz="1000" u="none">
                <a:solidFill>
                  <a:srgbClr val="002060"/>
                </a:solidFill>
                <a:latin typeface="Arial"/>
                <a:ea typeface="Arial"/>
                <a:cs typeface="Arial"/>
                <a:sym typeface="Arial"/>
              </a:rPr>
              <a:t>555 млн. АҚШ доллари миқдоридаги суверен халқаро  облигацияларидан тушган маблағлар бюджетни қўллаб-  қувватлашга йўналтирилган.</a:t>
            </a:r>
            <a:endParaRPr/>
          </a:p>
        </p:txBody>
      </p:sp>
      <p:grpSp>
        <p:nvGrpSpPr>
          <p:cNvPr id="1535" name="Google Shape;1535;p36"/>
          <p:cNvGrpSpPr/>
          <p:nvPr/>
        </p:nvGrpSpPr>
        <p:grpSpPr>
          <a:xfrm>
            <a:off x="6153150" y="563562"/>
            <a:ext cx="4885944" cy="675766"/>
            <a:chOff x="5009388" y="563880"/>
            <a:chExt cx="4885944" cy="675131"/>
          </a:xfrm>
        </p:grpSpPr>
        <p:sp>
          <p:nvSpPr>
            <p:cNvPr id="1536" name="Google Shape;1536;p36"/>
            <p:cNvSpPr txBox="1"/>
            <p:nvPr/>
          </p:nvSpPr>
          <p:spPr>
            <a:xfrm>
              <a:off x="5009388" y="563880"/>
              <a:ext cx="4885944" cy="675131"/>
            </a:xfrm>
            <a:prstGeom prst="rect">
              <a:avLst/>
            </a:prstGeom>
            <a:blipFill rotWithShape="1">
              <a:blip r:embed="rId2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7" name="Google Shape;1537;p36"/>
            <p:cNvSpPr txBox="1"/>
            <p:nvPr/>
          </p:nvSpPr>
          <p:spPr>
            <a:xfrm>
              <a:off x="5178552" y="569976"/>
              <a:ext cx="4581144" cy="525779"/>
            </a:xfrm>
            <a:prstGeom prst="rect">
              <a:avLst/>
            </a:prstGeom>
            <a:blipFill rotWithShape="1">
              <a:blip r:embed="rId2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38" name="Google Shape;1538;p36"/>
            <p:cNvSpPr/>
            <p:nvPr/>
          </p:nvSpPr>
          <p:spPr>
            <a:xfrm>
              <a:off x="5035296" y="589788"/>
              <a:ext cx="4779645" cy="568960"/>
            </a:xfrm>
            <a:custGeom>
              <a:rect b="b" l="l" r="r" t="t"/>
              <a:pathLst>
                <a:path extrusionOk="0" h="568960" w="4779645">
                  <a:moveTo>
                    <a:pt x="4779263" y="0"/>
                  </a:moveTo>
                  <a:lnTo>
                    <a:pt x="0" y="0"/>
                  </a:lnTo>
                  <a:lnTo>
                    <a:pt x="0" y="568451"/>
                  </a:lnTo>
                  <a:lnTo>
                    <a:pt x="4779263" y="568451"/>
                  </a:lnTo>
                  <a:lnTo>
                    <a:pt x="4779263" y="0"/>
                  </a:lnTo>
                  <a:close/>
                </a:path>
              </a:pathLst>
            </a:custGeom>
            <a:solidFill>
              <a:srgbClr val="EEF4F9"/>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39" name="Google Shape;1539;p36"/>
          <p:cNvSpPr txBox="1"/>
          <p:nvPr/>
        </p:nvSpPr>
        <p:spPr>
          <a:xfrm>
            <a:off x="6410325" y="619125"/>
            <a:ext cx="4313237" cy="330200"/>
          </a:xfrm>
          <a:prstGeom prst="rect">
            <a:avLst/>
          </a:prstGeom>
          <a:noFill/>
          <a:ln>
            <a:noFill/>
          </a:ln>
        </p:spPr>
        <p:txBody>
          <a:bodyPr anchorCtr="0" anchor="t" bIns="0" lIns="0" spcFirstLastPara="1" rIns="0" wrap="square" tIns="12050">
            <a:spAutoFit/>
          </a:bodyPr>
          <a:lstStyle/>
          <a:p>
            <a:pPr indent="-192087" lvl="0" marL="203200" marR="0" rtl="0" algn="l">
              <a:lnSpc>
                <a:spcPct val="100000"/>
              </a:lnSpc>
              <a:spcBef>
                <a:spcPts val="0"/>
              </a:spcBef>
              <a:spcAft>
                <a:spcPts val="0"/>
              </a:spcAft>
              <a:buClr>
                <a:srgbClr val="13559C"/>
              </a:buClr>
              <a:buSzPts val="1000"/>
              <a:buFont typeface="Arial"/>
              <a:buNone/>
            </a:pPr>
            <a:r>
              <a:rPr b="1" i="0" lang="en-US" sz="1000" u="none">
                <a:solidFill>
                  <a:srgbClr val="13559C"/>
                </a:solidFill>
                <a:latin typeface="Arial"/>
                <a:ea typeface="Arial"/>
                <a:cs typeface="Arial"/>
                <a:sym typeface="Arial"/>
              </a:rPr>
              <a:t>2019 йилда чиқарилган 1 млрд. АҚШ доллари миқдоридаги суверен  халқаро облигациялар қуйидаги мақсадларга йўналтирилган:</a:t>
            </a:r>
            <a:endParaRPr/>
          </a:p>
        </p:txBody>
      </p:sp>
      <p:sp>
        <p:nvSpPr>
          <p:cNvPr id="1540" name="Google Shape;1540;p36"/>
          <p:cNvSpPr txBox="1"/>
          <p:nvPr/>
        </p:nvSpPr>
        <p:spPr>
          <a:xfrm>
            <a:off x="9267825" y="0"/>
            <a:ext cx="1781175" cy="450850"/>
          </a:xfrm>
          <a:prstGeom prst="rect">
            <a:avLst/>
          </a:prstGeom>
          <a:blipFill rotWithShape="1">
            <a:blip r:embed="rId2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41" name="Google Shape;1541;p36"/>
          <p:cNvSpPr txBox="1"/>
          <p:nvPr/>
        </p:nvSpPr>
        <p:spPr>
          <a:xfrm>
            <a:off x="1320800" y="6591300"/>
            <a:ext cx="179387" cy="200025"/>
          </a:xfrm>
          <a:prstGeom prst="rect">
            <a:avLst/>
          </a:prstGeom>
          <a:noFill/>
          <a:ln>
            <a:noFill/>
          </a:ln>
        </p:spPr>
        <p:txBody>
          <a:bodyPr anchorCtr="0" anchor="t" bIns="0" lIns="0" spcFirstLastPara="1" rIns="0" wrap="square" tIns="75550">
            <a:spAutoFit/>
          </a:bodyPr>
          <a:lstStyle/>
          <a:p>
            <a:pPr indent="0" lvl="0" marL="107950" marR="0" rtl="0" algn="l">
              <a:lnSpc>
                <a:spcPct val="100000"/>
              </a:lnSpc>
              <a:spcBef>
                <a:spcPts val="0"/>
              </a:spcBef>
              <a:spcAft>
                <a:spcPts val="0"/>
              </a:spcAft>
              <a:buClr>
                <a:srgbClr val="53565A"/>
              </a:buClr>
              <a:buSzPts val="800"/>
              <a:buFont typeface="Arial"/>
              <a:buNone/>
            </a:pPr>
            <a:r>
              <a:rPr b="0" i="0" lang="en-US" sz="800" u="none">
                <a:solidFill>
                  <a:srgbClr val="53565A"/>
                </a:solidFill>
                <a:latin typeface="Arial"/>
                <a:ea typeface="Arial"/>
                <a:cs typeface="Arial"/>
                <a:sym typeface="Arial"/>
              </a:rPr>
              <a:t>5</a:t>
            </a:r>
            <a:endParaRP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5" name="Shape 1545"/>
        <p:cNvGrpSpPr/>
        <p:nvPr/>
      </p:nvGrpSpPr>
      <p:grpSpPr>
        <a:xfrm>
          <a:off x="0" y="0"/>
          <a:ext cx="0" cy="0"/>
          <a:chOff x="0" y="0"/>
          <a:chExt cx="0" cy="0"/>
        </a:xfrm>
      </p:grpSpPr>
      <p:sp>
        <p:nvSpPr>
          <p:cNvPr id="1546" name="Google Shape;1546;p37"/>
          <p:cNvSpPr txBox="1"/>
          <p:nvPr>
            <p:ph type="title"/>
          </p:nvPr>
        </p:nvSpPr>
        <p:spPr>
          <a:xfrm>
            <a:off x="2538412" y="333375"/>
            <a:ext cx="8656637" cy="382587"/>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Clr>
                <a:schemeClr val="dk1"/>
              </a:buClr>
              <a:buSzPts val="2400"/>
              <a:buFont typeface="Arial"/>
              <a:buNone/>
            </a:pPr>
            <a:r>
              <a:rPr b="0" i="0" lang="en-US" sz="2400" u="none">
                <a:solidFill>
                  <a:schemeClr val="dk1"/>
                </a:solidFill>
                <a:latin typeface="Arial"/>
                <a:ea typeface="Arial"/>
                <a:cs typeface="Arial"/>
                <a:sym typeface="Arial"/>
              </a:rPr>
              <a:t>Ўзбекистон Республикаси суверен кредит рейтинги***</a:t>
            </a:r>
            <a:endParaRPr/>
          </a:p>
        </p:txBody>
      </p:sp>
      <p:grpSp>
        <p:nvGrpSpPr>
          <p:cNvPr id="1547" name="Google Shape;1547;p37"/>
          <p:cNvGrpSpPr/>
          <p:nvPr/>
        </p:nvGrpSpPr>
        <p:grpSpPr>
          <a:xfrm>
            <a:off x="2725737" y="3032125"/>
            <a:ext cx="8516429" cy="2751137"/>
            <a:chOff x="1356360" y="2916935"/>
            <a:chExt cx="8516112" cy="2750820"/>
          </a:xfrm>
        </p:grpSpPr>
        <p:sp>
          <p:nvSpPr>
            <p:cNvPr id="1548" name="Google Shape;1548;p37"/>
            <p:cNvSpPr txBox="1"/>
            <p:nvPr/>
          </p:nvSpPr>
          <p:spPr>
            <a:xfrm>
              <a:off x="1356360" y="2916935"/>
              <a:ext cx="8516112" cy="886968"/>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49" name="Google Shape;1549;p37"/>
            <p:cNvSpPr txBox="1"/>
            <p:nvPr/>
          </p:nvSpPr>
          <p:spPr>
            <a:xfrm>
              <a:off x="1371600"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0" name="Google Shape;1550;p37"/>
            <p:cNvSpPr txBox="1"/>
            <p:nvPr/>
          </p:nvSpPr>
          <p:spPr>
            <a:xfrm>
              <a:off x="1606296"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1" name="Google Shape;1551;p37"/>
            <p:cNvSpPr txBox="1"/>
            <p:nvPr/>
          </p:nvSpPr>
          <p:spPr>
            <a:xfrm>
              <a:off x="2199132" y="3256787"/>
              <a:ext cx="176783"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2" name="Google Shape;1552;p37"/>
            <p:cNvSpPr txBox="1"/>
            <p:nvPr/>
          </p:nvSpPr>
          <p:spPr>
            <a:xfrm>
              <a:off x="2668524" y="3256787"/>
              <a:ext cx="175260"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3" name="Google Shape;1553;p37"/>
            <p:cNvSpPr txBox="1"/>
            <p:nvPr/>
          </p:nvSpPr>
          <p:spPr>
            <a:xfrm>
              <a:off x="2903220" y="3256787"/>
              <a:ext cx="175260" cy="199644"/>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4" name="Google Shape;1554;p37"/>
            <p:cNvSpPr txBox="1"/>
            <p:nvPr/>
          </p:nvSpPr>
          <p:spPr>
            <a:xfrm>
              <a:off x="3137916"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5" name="Google Shape;1555;p37"/>
            <p:cNvSpPr txBox="1"/>
            <p:nvPr/>
          </p:nvSpPr>
          <p:spPr>
            <a:xfrm>
              <a:off x="3730752"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6" name="Google Shape;1556;p37"/>
            <p:cNvSpPr txBox="1"/>
            <p:nvPr/>
          </p:nvSpPr>
          <p:spPr>
            <a:xfrm>
              <a:off x="4200144"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7" name="Google Shape;1557;p37"/>
            <p:cNvSpPr txBox="1"/>
            <p:nvPr/>
          </p:nvSpPr>
          <p:spPr>
            <a:xfrm>
              <a:off x="4434839" y="3256787"/>
              <a:ext cx="176784" cy="199644"/>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8" name="Google Shape;1558;p37"/>
            <p:cNvSpPr txBox="1"/>
            <p:nvPr/>
          </p:nvSpPr>
          <p:spPr>
            <a:xfrm>
              <a:off x="4669536" y="3256787"/>
              <a:ext cx="176784" cy="199644"/>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59" name="Google Shape;1559;p37"/>
            <p:cNvSpPr txBox="1"/>
            <p:nvPr/>
          </p:nvSpPr>
          <p:spPr>
            <a:xfrm>
              <a:off x="5262372" y="3256787"/>
              <a:ext cx="176784" cy="19964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0" name="Google Shape;1560;p37"/>
            <p:cNvSpPr txBox="1"/>
            <p:nvPr/>
          </p:nvSpPr>
          <p:spPr>
            <a:xfrm>
              <a:off x="5731763"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1" name="Google Shape;1561;p37"/>
            <p:cNvSpPr txBox="1"/>
            <p:nvPr/>
          </p:nvSpPr>
          <p:spPr>
            <a:xfrm>
              <a:off x="5966460" y="3256787"/>
              <a:ext cx="176784" cy="19964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2" name="Google Shape;1562;p37"/>
            <p:cNvSpPr txBox="1"/>
            <p:nvPr/>
          </p:nvSpPr>
          <p:spPr>
            <a:xfrm>
              <a:off x="6201156"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3" name="Google Shape;1563;p37"/>
            <p:cNvSpPr txBox="1"/>
            <p:nvPr/>
          </p:nvSpPr>
          <p:spPr>
            <a:xfrm>
              <a:off x="6795516"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4" name="Google Shape;1564;p37"/>
            <p:cNvSpPr txBox="1"/>
            <p:nvPr/>
          </p:nvSpPr>
          <p:spPr>
            <a:xfrm>
              <a:off x="7264907"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5" name="Google Shape;1565;p37"/>
            <p:cNvSpPr txBox="1"/>
            <p:nvPr/>
          </p:nvSpPr>
          <p:spPr>
            <a:xfrm>
              <a:off x="7499604"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6" name="Google Shape;1566;p37"/>
            <p:cNvSpPr txBox="1"/>
            <p:nvPr/>
          </p:nvSpPr>
          <p:spPr>
            <a:xfrm>
              <a:off x="7734300"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7" name="Google Shape;1567;p37"/>
            <p:cNvSpPr txBox="1"/>
            <p:nvPr/>
          </p:nvSpPr>
          <p:spPr>
            <a:xfrm>
              <a:off x="8327136"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8" name="Google Shape;1568;p37"/>
            <p:cNvSpPr/>
            <p:nvPr/>
          </p:nvSpPr>
          <p:spPr>
            <a:xfrm>
              <a:off x="9328683" y="2970123"/>
              <a:ext cx="452120" cy="781050"/>
            </a:xfrm>
            <a:custGeom>
              <a:rect b="b" l="l" r="r" t="t"/>
              <a:pathLst>
                <a:path extrusionOk="0" h="781050" w="452120">
                  <a:moveTo>
                    <a:pt x="452069" y="421932"/>
                  </a:moveTo>
                  <a:lnTo>
                    <a:pt x="445985" y="390677"/>
                  </a:lnTo>
                  <a:lnTo>
                    <a:pt x="441566" y="384048"/>
                  </a:lnTo>
                  <a:lnTo>
                    <a:pt x="442582" y="382447"/>
                  </a:lnTo>
                  <a:lnTo>
                    <a:pt x="441210" y="319925"/>
                  </a:lnTo>
                  <a:lnTo>
                    <a:pt x="140525" y="23037"/>
                  </a:lnTo>
                  <a:lnTo>
                    <a:pt x="81254" y="0"/>
                  </a:lnTo>
                  <a:lnTo>
                    <a:pt x="50126" y="6756"/>
                  </a:lnTo>
                  <a:lnTo>
                    <a:pt x="23050" y="25603"/>
                  </a:lnTo>
                  <a:lnTo>
                    <a:pt x="5397" y="53479"/>
                  </a:lnTo>
                  <a:lnTo>
                    <a:pt x="0" y="84874"/>
                  </a:lnTo>
                  <a:lnTo>
                    <a:pt x="6769" y="116001"/>
                  </a:lnTo>
                  <a:lnTo>
                    <a:pt x="25615" y="143078"/>
                  </a:lnTo>
                  <a:lnTo>
                    <a:pt x="283489" y="389928"/>
                  </a:lnTo>
                  <a:lnTo>
                    <a:pt x="34340" y="639076"/>
                  </a:lnTo>
                  <a:lnTo>
                    <a:pt x="16078" y="666572"/>
                  </a:lnTo>
                  <a:lnTo>
                    <a:pt x="9994" y="697826"/>
                  </a:lnTo>
                  <a:lnTo>
                    <a:pt x="16078" y="729094"/>
                  </a:lnTo>
                  <a:lnTo>
                    <a:pt x="34340" y="756577"/>
                  </a:lnTo>
                  <a:lnTo>
                    <a:pt x="61823" y="774839"/>
                  </a:lnTo>
                  <a:lnTo>
                    <a:pt x="93091" y="780923"/>
                  </a:lnTo>
                  <a:lnTo>
                    <a:pt x="124345" y="774839"/>
                  </a:lnTo>
                  <a:lnTo>
                    <a:pt x="151841" y="756577"/>
                  </a:lnTo>
                  <a:lnTo>
                    <a:pt x="427736" y="480682"/>
                  </a:lnTo>
                  <a:lnTo>
                    <a:pt x="445985" y="453199"/>
                  </a:lnTo>
                  <a:lnTo>
                    <a:pt x="452069" y="421932"/>
                  </a:lnTo>
                  <a:close/>
                </a:path>
              </a:pathLst>
            </a:custGeom>
            <a:solidFill>
              <a:srgbClr val="C0C0C0"/>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69" name="Google Shape;1569;p37"/>
            <p:cNvSpPr/>
            <p:nvPr/>
          </p:nvSpPr>
          <p:spPr>
            <a:xfrm>
              <a:off x="1840992" y="3186683"/>
              <a:ext cx="300355" cy="340360"/>
            </a:xfrm>
            <a:custGeom>
              <a:rect b="b" l="l" r="r" t="t"/>
              <a:pathLst>
                <a:path extrusionOk="0" h="340360" w="300355">
                  <a:moveTo>
                    <a:pt x="150114" y="0"/>
                  </a:moveTo>
                  <a:lnTo>
                    <a:pt x="102666" y="8662"/>
                  </a:lnTo>
                  <a:lnTo>
                    <a:pt x="61458" y="32784"/>
                  </a:lnTo>
                  <a:lnTo>
                    <a:pt x="28963" y="69567"/>
                  </a:lnTo>
                  <a:lnTo>
                    <a:pt x="7652" y="116214"/>
                  </a:lnTo>
                  <a:lnTo>
                    <a:pt x="0" y="169925"/>
                  </a:lnTo>
                  <a:lnTo>
                    <a:pt x="7652" y="223637"/>
                  </a:lnTo>
                  <a:lnTo>
                    <a:pt x="28963" y="270284"/>
                  </a:lnTo>
                  <a:lnTo>
                    <a:pt x="61458" y="307067"/>
                  </a:lnTo>
                  <a:lnTo>
                    <a:pt x="102666" y="331189"/>
                  </a:lnTo>
                  <a:lnTo>
                    <a:pt x="150114" y="339852"/>
                  </a:lnTo>
                  <a:lnTo>
                    <a:pt x="197561" y="331189"/>
                  </a:lnTo>
                  <a:lnTo>
                    <a:pt x="238769" y="307067"/>
                  </a:lnTo>
                  <a:lnTo>
                    <a:pt x="271264" y="270284"/>
                  </a:lnTo>
                  <a:lnTo>
                    <a:pt x="292575" y="223637"/>
                  </a:lnTo>
                  <a:lnTo>
                    <a:pt x="300228" y="169925"/>
                  </a:lnTo>
                  <a:lnTo>
                    <a:pt x="292575" y="116214"/>
                  </a:lnTo>
                  <a:lnTo>
                    <a:pt x="271264" y="69567"/>
                  </a:lnTo>
                  <a:lnTo>
                    <a:pt x="238769" y="32784"/>
                  </a:lnTo>
                  <a:lnTo>
                    <a:pt x="197561" y="8662"/>
                  </a:lnTo>
                  <a:lnTo>
                    <a:pt x="150114"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0" name="Google Shape;1570;p37"/>
            <p:cNvSpPr/>
            <p:nvPr/>
          </p:nvSpPr>
          <p:spPr>
            <a:xfrm>
              <a:off x="3372611" y="3186683"/>
              <a:ext cx="300355" cy="340360"/>
            </a:xfrm>
            <a:custGeom>
              <a:rect b="b" l="l" r="r" t="t"/>
              <a:pathLst>
                <a:path extrusionOk="0" h="340360" w="300354">
                  <a:moveTo>
                    <a:pt x="150114" y="0"/>
                  </a:moveTo>
                  <a:lnTo>
                    <a:pt x="102666" y="8662"/>
                  </a:lnTo>
                  <a:lnTo>
                    <a:pt x="61458" y="32784"/>
                  </a:lnTo>
                  <a:lnTo>
                    <a:pt x="28963" y="69567"/>
                  </a:lnTo>
                  <a:lnTo>
                    <a:pt x="7652" y="116214"/>
                  </a:lnTo>
                  <a:lnTo>
                    <a:pt x="0" y="169925"/>
                  </a:lnTo>
                  <a:lnTo>
                    <a:pt x="7652" y="223637"/>
                  </a:lnTo>
                  <a:lnTo>
                    <a:pt x="28963" y="270284"/>
                  </a:lnTo>
                  <a:lnTo>
                    <a:pt x="61458" y="307067"/>
                  </a:lnTo>
                  <a:lnTo>
                    <a:pt x="102666" y="331189"/>
                  </a:lnTo>
                  <a:lnTo>
                    <a:pt x="150114" y="339852"/>
                  </a:lnTo>
                  <a:lnTo>
                    <a:pt x="197561" y="331189"/>
                  </a:lnTo>
                  <a:lnTo>
                    <a:pt x="238769" y="307067"/>
                  </a:lnTo>
                  <a:lnTo>
                    <a:pt x="271264" y="270284"/>
                  </a:lnTo>
                  <a:lnTo>
                    <a:pt x="292575" y="223637"/>
                  </a:lnTo>
                  <a:lnTo>
                    <a:pt x="300228" y="169925"/>
                  </a:lnTo>
                  <a:lnTo>
                    <a:pt x="292575" y="116214"/>
                  </a:lnTo>
                  <a:lnTo>
                    <a:pt x="271264" y="69567"/>
                  </a:lnTo>
                  <a:lnTo>
                    <a:pt x="238769" y="32784"/>
                  </a:lnTo>
                  <a:lnTo>
                    <a:pt x="197561" y="8662"/>
                  </a:lnTo>
                  <a:lnTo>
                    <a:pt x="15011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1" name="Google Shape;1571;p37"/>
            <p:cNvSpPr/>
            <p:nvPr/>
          </p:nvSpPr>
          <p:spPr>
            <a:xfrm>
              <a:off x="4904231" y="3186683"/>
              <a:ext cx="300355" cy="340360"/>
            </a:xfrm>
            <a:custGeom>
              <a:rect b="b" l="l" r="r" t="t"/>
              <a:pathLst>
                <a:path extrusionOk="0" h="340360" w="300354">
                  <a:moveTo>
                    <a:pt x="150114" y="0"/>
                  </a:moveTo>
                  <a:lnTo>
                    <a:pt x="102666" y="8662"/>
                  </a:lnTo>
                  <a:lnTo>
                    <a:pt x="61458" y="32784"/>
                  </a:lnTo>
                  <a:lnTo>
                    <a:pt x="28963" y="69567"/>
                  </a:lnTo>
                  <a:lnTo>
                    <a:pt x="7652" y="116214"/>
                  </a:lnTo>
                  <a:lnTo>
                    <a:pt x="0" y="169925"/>
                  </a:lnTo>
                  <a:lnTo>
                    <a:pt x="7652" y="223637"/>
                  </a:lnTo>
                  <a:lnTo>
                    <a:pt x="28963" y="270284"/>
                  </a:lnTo>
                  <a:lnTo>
                    <a:pt x="61458" y="307067"/>
                  </a:lnTo>
                  <a:lnTo>
                    <a:pt x="102666" y="331189"/>
                  </a:lnTo>
                  <a:lnTo>
                    <a:pt x="150114" y="339852"/>
                  </a:lnTo>
                  <a:lnTo>
                    <a:pt x="197561" y="331189"/>
                  </a:lnTo>
                  <a:lnTo>
                    <a:pt x="238769" y="307067"/>
                  </a:lnTo>
                  <a:lnTo>
                    <a:pt x="271264" y="270284"/>
                  </a:lnTo>
                  <a:lnTo>
                    <a:pt x="292575" y="223637"/>
                  </a:lnTo>
                  <a:lnTo>
                    <a:pt x="300228" y="169925"/>
                  </a:lnTo>
                  <a:lnTo>
                    <a:pt x="292575" y="116214"/>
                  </a:lnTo>
                  <a:lnTo>
                    <a:pt x="271264" y="69567"/>
                  </a:lnTo>
                  <a:lnTo>
                    <a:pt x="238769" y="32784"/>
                  </a:lnTo>
                  <a:lnTo>
                    <a:pt x="197561" y="8662"/>
                  </a:lnTo>
                  <a:lnTo>
                    <a:pt x="150114" y="0"/>
                  </a:lnTo>
                  <a:close/>
                </a:path>
              </a:pathLst>
            </a:custGeom>
            <a:solidFill>
              <a:srgbClr val="ACC8D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2" name="Google Shape;1572;p37"/>
            <p:cNvSpPr/>
            <p:nvPr/>
          </p:nvSpPr>
          <p:spPr>
            <a:xfrm>
              <a:off x="6435851" y="3186683"/>
              <a:ext cx="300355" cy="340360"/>
            </a:xfrm>
            <a:custGeom>
              <a:rect b="b" l="l" r="r" t="t"/>
              <a:pathLst>
                <a:path extrusionOk="0" h="340360" w="300354">
                  <a:moveTo>
                    <a:pt x="150114" y="0"/>
                  </a:moveTo>
                  <a:lnTo>
                    <a:pt x="102666" y="8662"/>
                  </a:lnTo>
                  <a:lnTo>
                    <a:pt x="61458" y="32784"/>
                  </a:lnTo>
                  <a:lnTo>
                    <a:pt x="28963" y="69567"/>
                  </a:lnTo>
                  <a:lnTo>
                    <a:pt x="7652" y="116214"/>
                  </a:lnTo>
                  <a:lnTo>
                    <a:pt x="0" y="169925"/>
                  </a:lnTo>
                  <a:lnTo>
                    <a:pt x="7652" y="223637"/>
                  </a:lnTo>
                  <a:lnTo>
                    <a:pt x="28963" y="270284"/>
                  </a:lnTo>
                  <a:lnTo>
                    <a:pt x="61458" y="307067"/>
                  </a:lnTo>
                  <a:lnTo>
                    <a:pt x="102666" y="331189"/>
                  </a:lnTo>
                  <a:lnTo>
                    <a:pt x="150114" y="339852"/>
                  </a:lnTo>
                  <a:lnTo>
                    <a:pt x="197561" y="331189"/>
                  </a:lnTo>
                  <a:lnTo>
                    <a:pt x="238769" y="307067"/>
                  </a:lnTo>
                  <a:lnTo>
                    <a:pt x="271264" y="270284"/>
                  </a:lnTo>
                  <a:lnTo>
                    <a:pt x="292575" y="223637"/>
                  </a:lnTo>
                  <a:lnTo>
                    <a:pt x="300228" y="169925"/>
                  </a:lnTo>
                  <a:lnTo>
                    <a:pt x="292575" y="116214"/>
                  </a:lnTo>
                  <a:lnTo>
                    <a:pt x="271264" y="69567"/>
                  </a:lnTo>
                  <a:lnTo>
                    <a:pt x="238769" y="32784"/>
                  </a:lnTo>
                  <a:lnTo>
                    <a:pt x="197561" y="8662"/>
                  </a:lnTo>
                  <a:lnTo>
                    <a:pt x="150114" y="0"/>
                  </a:lnTo>
                  <a:close/>
                </a:path>
              </a:pathLst>
            </a:custGeom>
            <a:solidFill>
              <a:srgbClr val="106C82"/>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3" name="Google Shape;1573;p37"/>
            <p:cNvSpPr/>
            <p:nvPr/>
          </p:nvSpPr>
          <p:spPr>
            <a:xfrm>
              <a:off x="7967472" y="3186683"/>
              <a:ext cx="300355" cy="340360"/>
            </a:xfrm>
            <a:custGeom>
              <a:rect b="b" l="l" r="r" t="t"/>
              <a:pathLst>
                <a:path extrusionOk="0" h="340360" w="300354">
                  <a:moveTo>
                    <a:pt x="150114" y="0"/>
                  </a:moveTo>
                  <a:lnTo>
                    <a:pt x="102666" y="8662"/>
                  </a:lnTo>
                  <a:lnTo>
                    <a:pt x="61458" y="32784"/>
                  </a:lnTo>
                  <a:lnTo>
                    <a:pt x="28963" y="69567"/>
                  </a:lnTo>
                  <a:lnTo>
                    <a:pt x="7652" y="116214"/>
                  </a:lnTo>
                  <a:lnTo>
                    <a:pt x="0" y="169925"/>
                  </a:lnTo>
                  <a:lnTo>
                    <a:pt x="7652" y="223637"/>
                  </a:lnTo>
                  <a:lnTo>
                    <a:pt x="28963" y="270284"/>
                  </a:lnTo>
                  <a:lnTo>
                    <a:pt x="61458" y="307067"/>
                  </a:lnTo>
                  <a:lnTo>
                    <a:pt x="102666" y="331189"/>
                  </a:lnTo>
                  <a:lnTo>
                    <a:pt x="150114" y="339852"/>
                  </a:lnTo>
                  <a:lnTo>
                    <a:pt x="197561" y="331189"/>
                  </a:lnTo>
                  <a:lnTo>
                    <a:pt x="238769" y="307067"/>
                  </a:lnTo>
                  <a:lnTo>
                    <a:pt x="271264" y="270284"/>
                  </a:lnTo>
                  <a:lnTo>
                    <a:pt x="292575" y="223637"/>
                  </a:lnTo>
                  <a:lnTo>
                    <a:pt x="300228" y="169925"/>
                  </a:lnTo>
                  <a:lnTo>
                    <a:pt x="292575" y="116214"/>
                  </a:lnTo>
                  <a:lnTo>
                    <a:pt x="271264" y="69567"/>
                  </a:lnTo>
                  <a:lnTo>
                    <a:pt x="238769" y="32784"/>
                  </a:lnTo>
                  <a:lnTo>
                    <a:pt x="197561" y="8662"/>
                  </a:lnTo>
                  <a:lnTo>
                    <a:pt x="150114" y="0"/>
                  </a:lnTo>
                  <a:close/>
                </a:path>
              </a:pathLst>
            </a:custGeom>
            <a:solidFill>
              <a:srgbClr val="13559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4" name="Google Shape;1574;p37"/>
            <p:cNvSpPr txBox="1"/>
            <p:nvPr/>
          </p:nvSpPr>
          <p:spPr>
            <a:xfrm>
              <a:off x="8796528"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5" name="Google Shape;1575;p37"/>
            <p:cNvSpPr txBox="1"/>
            <p:nvPr/>
          </p:nvSpPr>
          <p:spPr>
            <a:xfrm>
              <a:off x="9031224"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6" name="Google Shape;1576;p37"/>
            <p:cNvSpPr txBox="1"/>
            <p:nvPr/>
          </p:nvSpPr>
          <p:spPr>
            <a:xfrm>
              <a:off x="9265919" y="3256787"/>
              <a:ext cx="175259" cy="199644"/>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7" name="Google Shape;1577;p37"/>
            <p:cNvSpPr txBox="1"/>
            <p:nvPr/>
          </p:nvSpPr>
          <p:spPr>
            <a:xfrm>
              <a:off x="2433827" y="3256787"/>
              <a:ext cx="175260"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8" name="Google Shape;1578;p37"/>
            <p:cNvSpPr txBox="1"/>
            <p:nvPr/>
          </p:nvSpPr>
          <p:spPr>
            <a:xfrm>
              <a:off x="3965448"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79" name="Google Shape;1579;p37"/>
            <p:cNvSpPr txBox="1"/>
            <p:nvPr/>
          </p:nvSpPr>
          <p:spPr>
            <a:xfrm>
              <a:off x="5497068" y="3256787"/>
              <a:ext cx="176784" cy="199644"/>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0" name="Google Shape;1580;p37"/>
            <p:cNvSpPr txBox="1"/>
            <p:nvPr/>
          </p:nvSpPr>
          <p:spPr>
            <a:xfrm>
              <a:off x="7030212"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1" name="Google Shape;1581;p37"/>
            <p:cNvSpPr txBox="1"/>
            <p:nvPr/>
          </p:nvSpPr>
          <p:spPr>
            <a:xfrm>
              <a:off x="8561831" y="3256787"/>
              <a:ext cx="175259" cy="199644"/>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2" name="Google Shape;1582;p37"/>
            <p:cNvSpPr txBox="1"/>
            <p:nvPr/>
          </p:nvSpPr>
          <p:spPr>
            <a:xfrm>
              <a:off x="2052828" y="3413759"/>
              <a:ext cx="214884" cy="2253996"/>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3" name="Google Shape;1583;p37"/>
            <p:cNvSpPr/>
            <p:nvPr/>
          </p:nvSpPr>
          <p:spPr>
            <a:xfrm>
              <a:off x="2160270" y="3435857"/>
              <a:ext cx="17780" cy="2103755"/>
            </a:xfrm>
            <a:custGeom>
              <a:rect b="b" l="l" r="r" t="t"/>
              <a:pathLst>
                <a:path extrusionOk="0" h="2103754" w="17780">
                  <a:moveTo>
                    <a:pt x="17195" y="0"/>
                  </a:moveTo>
                  <a:lnTo>
                    <a:pt x="0" y="2103742"/>
                  </a:lnTo>
                </a:path>
              </a:pathLst>
            </a:custGeom>
            <a:noFill/>
            <a:ln cap="flat" cmpd="sng" w="259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4" name="Google Shape;1584;p37"/>
            <p:cNvSpPr txBox="1"/>
            <p:nvPr/>
          </p:nvSpPr>
          <p:spPr>
            <a:xfrm>
              <a:off x="2095500" y="5474830"/>
              <a:ext cx="129539" cy="129539"/>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85" name="Google Shape;1585;p37"/>
          <p:cNvSpPr txBox="1"/>
          <p:nvPr/>
        </p:nvSpPr>
        <p:spPr>
          <a:xfrm>
            <a:off x="1733550" y="1481137"/>
            <a:ext cx="1401762" cy="1519237"/>
          </a:xfrm>
          <a:prstGeom prst="rect">
            <a:avLst/>
          </a:prstGeom>
          <a:noFill/>
          <a:ln>
            <a:noFill/>
          </a:ln>
        </p:spPr>
        <p:txBody>
          <a:bodyPr anchorCtr="0" anchor="t" bIns="0" lIns="0" spcFirstLastPara="1" rIns="0" wrap="square" tIns="13325">
            <a:spAutoFit/>
          </a:bodyPr>
          <a:lstStyle/>
          <a:p>
            <a:pPr indent="0" lvl="0" marL="47625"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“ВВ-”</a:t>
            </a:r>
            <a:endParaRPr b="0" i="0" sz="1400" u="none">
              <a:solidFill>
                <a:schemeClr val="dk1"/>
              </a:solidFill>
              <a:latin typeface="Arial"/>
              <a:ea typeface="Arial"/>
              <a:cs typeface="Arial"/>
              <a:sym typeface="Arial"/>
            </a:endParaRPr>
          </a:p>
          <a:p>
            <a:pPr indent="0" lvl="0" marL="47625"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(“Барқарор”  прогнози)  даражасидаги  халқаро суверен  кредит рейтинги  олинди</a:t>
            </a:r>
            <a:endParaRPr/>
          </a:p>
        </p:txBody>
      </p:sp>
      <p:sp>
        <p:nvSpPr>
          <p:cNvPr id="1586" name="Google Shape;1586;p37"/>
          <p:cNvSpPr txBox="1"/>
          <p:nvPr/>
        </p:nvSpPr>
        <p:spPr>
          <a:xfrm>
            <a:off x="4959350" y="1570037"/>
            <a:ext cx="1343025" cy="881062"/>
          </a:xfrm>
          <a:prstGeom prst="rect">
            <a:avLst/>
          </a:prstGeom>
          <a:noFill/>
          <a:ln>
            <a:noFill/>
          </a:ln>
        </p:spPr>
        <p:txBody>
          <a:bodyPr anchorCtr="0" anchor="t" bIns="0" lIns="0" spcFirstLastPara="1" rIns="0" wrap="square" tIns="13325">
            <a:spAutoFit/>
          </a:bodyPr>
          <a:lstStyle/>
          <a:p>
            <a:pPr indent="0" lvl="0" marL="12700"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Шаффофлик ва  маълумотлар  ошкоралиги  таъминланди</a:t>
            </a:r>
            <a:endParaRPr/>
          </a:p>
        </p:txBody>
      </p:sp>
      <p:grpSp>
        <p:nvGrpSpPr>
          <p:cNvPr id="1587" name="Google Shape;1587;p37"/>
          <p:cNvGrpSpPr/>
          <p:nvPr/>
        </p:nvGrpSpPr>
        <p:grpSpPr>
          <a:xfrm>
            <a:off x="4733925" y="1200150"/>
            <a:ext cx="213933" cy="2241549"/>
            <a:chOff x="3590544" y="1200911"/>
            <a:chExt cx="214884" cy="2240279"/>
          </a:xfrm>
        </p:grpSpPr>
        <p:sp>
          <p:nvSpPr>
            <p:cNvPr id="1588" name="Google Shape;1588;p37"/>
            <p:cNvSpPr txBox="1"/>
            <p:nvPr/>
          </p:nvSpPr>
          <p:spPr>
            <a:xfrm>
              <a:off x="3590544" y="1200911"/>
              <a:ext cx="214884" cy="2240279"/>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89" name="Google Shape;1589;p37"/>
            <p:cNvSpPr/>
            <p:nvPr/>
          </p:nvSpPr>
          <p:spPr>
            <a:xfrm>
              <a:off x="3697986" y="1288541"/>
              <a:ext cx="5080" cy="2077720"/>
            </a:xfrm>
            <a:custGeom>
              <a:rect b="b" l="l" r="r" t="t"/>
              <a:pathLst>
                <a:path extrusionOk="0" h="2077720" w="5079">
                  <a:moveTo>
                    <a:pt x="0" y="0"/>
                  </a:moveTo>
                  <a:lnTo>
                    <a:pt x="4622" y="2077326"/>
                  </a:lnTo>
                </a:path>
              </a:pathLst>
            </a:custGeom>
            <a:noFill/>
            <a:ln cap="flat" cmpd="sng" w="259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0" name="Google Shape;1590;p37"/>
            <p:cNvSpPr txBox="1"/>
            <p:nvPr/>
          </p:nvSpPr>
          <p:spPr>
            <a:xfrm>
              <a:off x="3633216" y="1223771"/>
              <a:ext cx="129539" cy="129540"/>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591" name="Google Shape;1591;p37"/>
          <p:cNvSpPr txBox="1"/>
          <p:nvPr/>
        </p:nvSpPr>
        <p:spPr>
          <a:xfrm>
            <a:off x="2436812" y="3644900"/>
            <a:ext cx="819150" cy="4524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20616E"/>
              </a:buClr>
              <a:buSzPts val="2800"/>
              <a:buFont typeface="Arial"/>
              <a:buNone/>
            </a:pPr>
            <a:r>
              <a:rPr b="1" i="0" lang="en-US" sz="2800" u="none">
                <a:solidFill>
                  <a:srgbClr val="20616E"/>
                </a:solidFill>
                <a:latin typeface="Arial"/>
                <a:ea typeface="Arial"/>
                <a:cs typeface="Arial"/>
                <a:sym typeface="Arial"/>
              </a:rPr>
              <a:t>2018</a:t>
            </a:r>
            <a:endParaRPr/>
          </a:p>
        </p:txBody>
      </p:sp>
      <p:sp>
        <p:nvSpPr>
          <p:cNvPr id="1592" name="Google Shape;1592;p37"/>
          <p:cNvSpPr txBox="1"/>
          <p:nvPr/>
        </p:nvSpPr>
        <p:spPr>
          <a:xfrm>
            <a:off x="6446837" y="3730625"/>
            <a:ext cx="1381125" cy="1519237"/>
          </a:xfrm>
          <a:prstGeom prst="rect">
            <a:avLst/>
          </a:prstGeom>
          <a:noFill/>
          <a:ln>
            <a:noFill/>
          </a:ln>
        </p:spPr>
        <p:txBody>
          <a:bodyPr anchorCtr="0" anchor="t" bIns="0" lIns="0" spcFirstLastPara="1" rIns="0" wrap="square" tIns="12700">
            <a:spAutoFit/>
          </a:bodyPr>
          <a:lstStyle/>
          <a:p>
            <a:pPr indent="0" lvl="0" marL="12700"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Давлат тижорат  банкларининг  кредит рейтинги  бир поғона -  суверен рейтинг  даражасига  кўтарилди</a:t>
            </a:r>
            <a:endParaRPr/>
          </a:p>
        </p:txBody>
      </p:sp>
      <p:grpSp>
        <p:nvGrpSpPr>
          <p:cNvPr id="1593" name="Google Shape;1593;p37"/>
          <p:cNvGrpSpPr/>
          <p:nvPr/>
        </p:nvGrpSpPr>
        <p:grpSpPr>
          <a:xfrm>
            <a:off x="6276975" y="1200150"/>
            <a:ext cx="3312603" cy="4476624"/>
            <a:chOff x="5134355" y="1200911"/>
            <a:chExt cx="3311651" cy="4475989"/>
          </a:xfrm>
        </p:grpSpPr>
        <p:sp>
          <p:nvSpPr>
            <p:cNvPr id="1594" name="Google Shape;1594;p37"/>
            <p:cNvSpPr txBox="1"/>
            <p:nvPr/>
          </p:nvSpPr>
          <p:spPr>
            <a:xfrm>
              <a:off x="5134355" y="3377183"/>
              <a:ext cx="214884" cy="2253994"/>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5" name="Google Shape;1595;p37"/>
            <p:cNvSpPr/>
            <p:nvPr/>
          </p:nvSpPr>
          <p:spPr>
            <a:xfrm>
              <a:off x="5238749" y="3399282"/>
              <a:ext cx="3810" cy="2104390"/>
            </a:xfrm>
            <a:custGeom>
              <a:rect b="b" l="l" r="r" t="t"/>
              <a:pathLst>
                <a:path extrusionOk="0" h="2104390" w="3810">
                  <a:moveTo>
                    <a:pt x="0" y="0"/>
                  </a:moveTo>
                  <a:lnTo>
                    <a:pt x="3302" y="2104275"/>
                  </a:lnTo>
                </a:path>
              </a:pathLst>
            </a:custGeom>
            <a:noFill/>
            <a:ln cap="flat" cmpd="sng" w="25900">
              <a:solidFill>
                <a:srgbClr val="ACC8DF"/>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6" name="Google Shape;1596;p37"/>
            <p:cNvSpPr txBox="1"/>
            <p:nvPr/>
          </p:nvSpPr>
          <p:spPr>
            <a:xfrm>
              <a:off x="5177281" y="5438787"/>
              <a:ext cx="129539" cy="129539"/>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7" name="Google Shape;1597;p37"/>
            <p:cNvSpPr txBox="1"/>
            <p:nvPr/>
          </p:nvSpPr>
          <p:spPr>
            <a:xfrm>
              <a:off x="6633972" y="1200911"/>
              <a:ext cx="214883" cy="2313431"/>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8" name="Google Shape;1598;p37"/>
            <p:cNvSpPr/>
            <p:nvPr/>
          </p:nvSpPr>
          <p:spPr>
            <a:xfrm>
              <a:off x="6741413" y="1288541"/>
              <a:ext cx="12065" cy="2150110"/>
            </a:xfrm>
            <a:custGeom>
              <a:rect b="b" l="l" r="r" t="t"/>
              <a:pathLst>
                <a:path extrusionOk="0" h="2150110" w="12065">
                  <a:moveTo>
                    <a:pt x="0" y="0"/>
                  </a:moveTo>
                  <a:lnTo>
                    <a:pt x="12014" y="2149513"/>
                  </a:lnTo>
                </a:path>
              </a:pathLst>
            </a:custGeom>
            <a:noFill/>
            <a:ln cap="flat" cmpd="sng" w="25900">
              <a:solidFill>
                <a:srgbClr val="106C82"/>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599" name="Google Shape;1599;p37"/>
            <p:cNvSpPr txBox="1"/>
            <p:nvPr/>
          </p:nvSpPr>
          <p:spPr>
            <a:xfrm>
              <a:off x="6676644" y="1223771"/>
              <a:ext cx="129540" cy="129540"/>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00" name="Google Shape;1600;p37"/>
            <p:cNvSpPr txBox="1"/>
            <p:nvPr/>
          </p:nvSpPr>
          <p:spPr>
            <a:xfrm>
              <a:off x="8231123" y="3375660"/>
              <a:ext cx="214883" cy="2301240"/>
            </a:xfrm>
            <a:prstGeom prst="rect">
              <a:avLst/>
            </a:prstGeom>
            <a:blipFill rotWithShape="1">
              <a:blip r:embed="rId1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01" name="Google Shape;1601;p37"/>
            <p:cNvSpPr/>
            <p:nvPr/>
          </p:nvSpPr>
          <p:spPr>
            <a:xfrm>
              <a:off x="8298941" y="3399282"/>
              <a:ext cx="40005" cy="2150745"/>
            </a:xfrm>
            <a:custGeom>
              <a:rect b="b" l="l" r="r" t="t"/>
              <a:pathLst>
                <a:path extrusionOk="0" h="2150745" w="40004">
                  <a:moveTo>
                    <a:pt x="0" y="0"/>
                  </a:moveTo>
                  <a:lnTo>
                    <a:pt x="39763" y="2150211"/>
                  </a:lnTo>
                </a:path>
              </a:pathLst>
            </a:custGeom>
            <a:noFill/>
            <a:ln cap="flat" cmpd="sng" w="25900">
              <a:solidFill>
                <a:srgbClr val="13559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02" name="Google Shape;1602;p37"/>
            <p:cNvSpPr txBox="1"/>
            <p:nvPr/>
          </p:nvSpPr>
          <p:spPr>
            <a:xfrm>
              <a:off x="8273935" y="5484723"/>
              <a:ext cx="129540" cy="129539"/>
            </a:xfrm>
            <a:prstGeom prst="rect">
              <a:avLst/>
            </a:prstGeom>
            <a:blipFill rotWithShape="1">
              <a:blip r:embed="rId1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603" name="Google Shape;1603;p37"/>
          <p:cNvSpPr txBox="1"/>
          <p:nvPr/>
        </p:nvSpPr>
        <p:spPr>
          <a:xfrm>
            <a:off x="3349625" y="3662362"/>
            <a:ext cx="1670050" cy="1733550"/>
          </a:xfrm>
          <a:prstGeom prst="rect">
            <a:avLst/>
          </a:prstGeom>
          <a:noFill/>
          <a:ln>
            <a:noFill/>
          </a:ln>
        </p:spPr>
        <p:txBody>
          <a:bodyPr anchorCtr="0" anchor="t" bIns="0" lIns="0" spcFirstLastPara="1" rIns="0" wrap="square" tIns="12700">
            <a:spAutoFit/>
          </a:bodyPr>
          <a:lstStyle/>
          <a:p>
            <a:pPr indent="-1586" lvl="0" marL="12700"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Рейтинг  агентликларининг  холис баҳолари,  салоҳиятли  инвесторлар учун  Ўзбекистон рискини  тўғри баҳолаш  имконини берди</a:t>
            </a:r>
            <a:endParaRPr/>
          </a:p>
        </p:txBody>
      </p:sp>
      <p:sp>
        <p:nvSpPr>
          <p:cNvPr id="1604" name="Google Shape;1604;p37"/>
          <p:cNvSpPr txBox="1"/>
          <p:nvPr/>
        </p:nvSpPr>
        <p:spPr>
          <a:xfrm>
            <a:off x="6407150" y="2435225"/>
            <a:ext cx="817562" cy="4524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Clr>
                <a:srgbClr val="20616E"/>
              </a:buClr>
              <a:buSzPts val="2800"/>
              <a:buFont typeface="Arial"/>
              <a:buNone/>
            </a:pPr>
            <a:r>
              <a:rPr b="1" i="0" lang="en-US" sz="2800" u="none">
                <a:solidFill>
                  <a:srgbClr val="20616E"/>
                </a:solidFill>
                <a:latin typeface="Arial"/>
                <a:ea typeface="Arial"/>
                <a:cs typeface="Arial"/>
                <a:sym typeface="Arial"/>
              </a:rPr>
              <a:t>2019</a:t>
            </a:r>
            <a:endParaRPr/>
          </a:p>
        </p:txBody>
      </p:sp>
      <p:sp>
        <p:nvSpPr>
          <p:cNvPr id="1605" name="Google Shape;1605;p37"/>
          <p:cNvSpPr txBox="1"/>
          <p:nvPr/>
        </p:nvSpPr>
        <p:spPr>
          <a:xfrm>
            <a:off x="7958137" y="1439862"/>
            <a:ext cx="1379537" cy="1520825"/>
          </a:xfrm>
          <a:prstGeom prst="rect">
            <a:avLst/>
          </a:prstGeom>
          <a:noFill/>
          <a:ln>
            <a:noFill/>
          </a:ln>
        </p:spPr>
        <p:txBody>
          <a:bodyPr anchorCtr="0" anchor="t" bIns="0" lIns="0" spcFirstLastPara="1" rIns="0" wrap="square" tIns="13325">
            <a:spAutoFit/>
          </a:bodyPr>
          <a:lstStyle/>
          <a:p>
            <a:pPr indent="0" lvl="0" marL="11112"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Халқаро молия  бозорларидан  паст фоиз  ставкада ресурс  жалб қилиш  имкониятини  яратилди</a:t>
            </a:r>
            <a:endParaRPr/>
          </a:p>
        </p:txBody>
      </p:sp>
      <p:sp>
        <p:nvSpPr>
          <p:cNvPr id="1606" name="Google Shape;1606;p37"/>
          <p:cNvSpPr txBox="1"/>
          <p:nvPr/>
        </p:nvSpPr>
        <p:spPr>
          <a:xfrm>
            <a:off x="10174287" y="422275"/>
            <a:ext cx="1781175" cy="450850"/>
          </a:xfrm>
          <a:prstGeom prst="rect">
            <a:avLst/>
          </a:prstGeom>
          <a:blipFill rotWithShape="1">
            <a:blip r:embed="rId2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nvGrpSpPr>
          <p:cNvPr id="1607" name="Google Shape;1607;p37"/>
          <p:cNvGrpSpPr/>
          <p:nvPr/>
        </p:nvGrpSpPr>
        <p:grpSpPr>
          <a:xfrm>
            <a:off x="284162" y="620712"/>
            <a:ext cx="2949575" cy="4718050"/>
            <a:chOff x="237743" y="184124"/>
            <a:chExt cx="2483899" cy="4718899"/>
          </a:xfrm>
        </p:grpSpPr>
        <p:sp>
          <p:nvSpPr>
            <p:cNvPr id="1608" name="Google Shape;1608;p37"/>
            <p:cNvSpPr txBox="1"/>
            <p:nvPr/>
          </p:nvSpPr>
          <p:spPr>
            <a:xfrm>
              <a:off x="1091183" y="3212592"/>
              <a:ext cx="291084" cy="306324"/>
            </a:xfrm>
            <a:prstGeom prst="rect">
              <a:avLst/>
            </a:prstGeom>
            <a:blipFill rotWithShape="1">
              <a:blip r:embed="rId2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09" name="Google Shape;1609;p37"/>
            <p:cNvSpPr txBox="1"/>
            <p:nvPr/>
          </p:nvSpPr>
          <p:spPr>
            <a:xfrm>
              <a:off x="1106424" y="3265932"/>
              <a:ext cx="184403" cy="199644"/>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0" name="Google Shape;1610;p37"/>
            <p:cNvSpPr txBox="1"/>
            <p:nvPr/>
          </p:nvSpPr>
          <p:spPr>
            <a:xfrm>
              <a:off x="836675" y="3212592"/>
              <a:ext cx="291084" cy="306324"/>
            </a:xfrm>
            <a:prstGeom prst="rect">
              <a:avLst/>
            </a:prstGeom>
            <a:blipFill rotWithShape="1">
              <a:blip r:embed="rId2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1" name="Google Shape;1611;p37"/>
            <p:cNvSpPr txBox="1"/>
            <p:nvPr/>
          </p:nvSpPr>
          <p:spPr>
            <a:xfrm>
              <a:off x="851915" y="3265932"/>
              <a:ext cx="184403" cy="199644"/>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2" name="Google Shape;1612;p37"/>
            <p:cNvSpPr txBox="1"/>
            <p:nvPr/>
          </p:nvSpPr>
          <p:spPr>
            <a:xfrm>
              <a:off x="571500" y="3204972"/>
              <a:ext cx="291084" cy="306324"/>
            </a:xfrm>
            <a:prstGeom prst="rect">
              <a:avLst/>
            </a:prstGeom>
            <a:blipFill rotWithShape="1">
              <a:blip r:embed="rId2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3" name="Google Shape;1613;p37"/>
            <p:cNvSpPr txBox="1"/>
            <p:nvPr/>
          </p:nvSpPr>
          <p:spPr>
            <a:xfrm>
              <a:off x="586739" y="3258311"/>
              <a:ext cx="184403" cy="199644"/>
            </a:xfrm>
            <a:prstGeom prst="rect">
              <a:avLst/>
            </a:prstGeom>
            <a:blipFill rotWithShape="1">
              <a:blip r:embed="rId22">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4" name="Google Shape;1614;p37"/>
            <p:cNvSpPr/>
            <p:nvPr/>
          </p:nvSpPr>
          <p:spPr>
            <a:xfrm>
              <a:off x="237743" y="3195827"/>
              <a:ext cx="295910" cy="340360"/>
            </a:xfrm>
            <a:custGeom>
              <a:rect b="b" l="l" r="r" t="t"/>
              <a:pathLst>
                <a:path extrusionOk="0" h="340360" w="295909">
                  <a:moveTo>
                    <a:pt x="147828" y="0"/>
                  </a:moveTo>
                  <a:lnTo>
                    <a:pt x="101100" y="8662"/>
                  </a:lnTo>
                  <a:lnTo>
                    <a:pt x="60520" y="32784"/>
                  </a:lnTo>
                  <a:lnTo>
                    <a:pt x="28520" y="69567"/>
                  </a:lnTo>
                  <a:lnTo>
                    <a:pt x="7535" y="116214"/>
                  </a:lnTo>
                  <a:lnTo>
                    <a:pt x="0" y="169925"/>
                  </a:lnTo>
                  <a:lnTo>
                    <a:pt x="7535" y="223637"/>
                  </a:lnTo>
                  <a:lnTo>
                    <a:pt x="28520" y="270284"/>
                  </a:lnTo>
                  <a:lnTo>
                    <a:pt x="60520" y="307067"/>
                  </a:lnTo>
                  <a:lnTo>
                    <a:pt x="101100" y="331189"/>
                  </a:lnTo>
                  <a:lnTo>
                    <a:pt x="147828" y="339852"/>
                  </a:lnTo>
                  <a:lnTo>
                    <a:pt x="194555" y="331189"/>
                  </a:lnTo>
                  <a:lnTo>
                    <a:pt x="235135" y="307067"/>
                  </a:lnTo>
                  <a:lnTo>
                    <a:pt x="267135" y="270284"/>
                  </a:lnTo>
                  <a:lnTo>
                    <a:pt x="288120" y="223637"/>
                  </a:lnTo>
                  <a:lnTo>
                    <a:pt x="295656" y="169925"/>
                  </a:lnTo>
                  <a:lnTo>
                    <a:pt x="288120" y="116214"/>
                  </a:lnTo>
                  <a:lnTo>
                    <a:pt x="267135" y="69567"/>
                  </a:lnTo>
                  <a:lnTo>
                    <a:pt x="235135" y="32784"/>
                  </a:lnTo>
                  <a:lnTo>
                    <a:pt x="194555" y="8662"/>
                  </a:lnTo>
                  <a:lnTo>
                    <a:pt x="147828" y="0"/>
                  </a:lnTo>
                  <a:close/>
                </a:path>
              </a:pathLst>
            </a:custGeom>
            <a:solidFill>
              <a:srgbClr val="6599C4"/>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5" name="Google Shape;1615;p37"/>
            <p:cNvSpPr txBox="1"/>
            <p:nvPr/>
          </p:nvSpPr>
          <p:spPr>
            <a:xfrm>
              <a:off x="473963" y="1200911"/>
              <a:ext cx="214884" cy="2228088"/>
            </a:xfrm>
            <a:prstGeom prst="rect">
              <a:avLst/>
            </a:prstGeom>
            <a:blipFill rotWithShape="1">
              <a:blip r:embed="rId2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6" name="Google Shape;1616;p37"/>
            <p:cNvSpPr/>
            <p:nvPr/>
          </p:nvSpPr>
          <p:spPr>
            <a:xfrm>
              <a:off x="557021" y="1288541"/>
              <a:ext cx="24130" cy="2077720"/>
            </a:xfrm>
            <a:custGeom>
              <a:rect b="b" l="l" r="r" t="t"/>
              <a:pathLst>
                <a:path extrusionOk="0" h="2077720" w="24129">
                  <a:moveTo>
                    <a:pt x="0" y="2077326"/>
                  </a:moveTo>
                  <a:lnTo>
                    <a:pt x="23749" y="0"/>
                  </a:lnTo>
                </a:path>
              </a:pathLst>
            </a:custGeom>
            <a:noFill/>
            <a:ln cap="flat" cmpd="sng" w="25900">
              <a:solidFill>
                <a:srgbClr val="88BAF0"/>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7" name="Google Shape;1617;p37"/>
            <p:cNvSpPr txBox="1"/>
            <p:nvPr/>
          </p:nvSpPr>
          <p:spPr>
            <a:xfrm>
              <a:off x="516007" y="1223759"/>
              <a:ext cx="129540" cy="129540"/>
            </a:xfrm>
            <a:prstGeom prst="rect">
              <a:avLst/>
            </a:prstGeom>
            <a:blipFill rotWithShape="1">
              <a:blip r:embed="rId2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8" name="Google Shape;1618;p37"/>
            <p:cNvSpPr txBox="1"/>
            <p:nvPr/>
          </p:nvSpPr>
          <p:spPr>
            <a:xfrm>
              <a:off x="324885" y="184124"/>
              <a:ext cx="2179335" cy="890509"/>
            </a:xfrm>
            <a:prstGeom prst="rect">
              <a:avLst/>
            </a:prstGeom>
            <a:blipFill rotWithShape="1">
              <a:blip r:embed="rId2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19" name="Google Shape;1619;p37"/>
            <p:cNvSpPr txBox="1"/>
            <p:nvPr/>
          </p:nvSpPr>
          <p:spPr>
            <a:xfrm>
              <a:off x="1007142" y="3805743"/>
              <a:ext cx="1714500" cy="1097280"/>
            </a:xfrm>
            <a:prstGeom prst="rect">
              <a:avLst/>
            </a:prstGeom>
            <a:blipFill rotWithShape="1">
              <a:blip r:embed="rId2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620" name="Google Shape;1620;p37"/>
          <p:cNvSpPr txBox="1"/>
          <p:nvPr/>
        </p:nvSpPr>
        <p:spPr>
          <a:xfrm>
            <a:off x="9510712" y="3708400"/>
            <a:ext cx="1265237" cy="1946275"/>
          </a:xfrm>
          <a:prstGeom prst="rect">
            <a:avLst/>
          </a:prstGeom>
          <a:noFill/>
          <a:ln>
            <a:noFill/>
          </a:ln>
        </p:spPr>
        <p:txBody>
          <a:bodyPr anchorCtr="0" anchor="t" bIns="0" lIns="0" spcFirstLastPara="1" rIns="0" wrap="square" tIns="12700">
            <a:spAutoFit/>
          </a:bodyPr>
          <a:lstStyle/>
          <a:p>
            <a:pPr indent="0" lvl="0" marL="12700" marR="0" rtl="0" algn="ctr">
              <a:lnSpc>
                <a:spcPct val="100000"/>
              </a:lnSpc>
              <a:spcBef>
                <a:spcPts val="0"/>
              </a:spcBef>
              <a:spcAft>
                <a:spcPts val="0"/>
              </a:spcAft>
              <a:buClr>
                <a:srgbClr val="20616E"/>
              </a:buClr>
              <a:buSzPts val="1400"/>
              <a:buFont typeface="Arial"/>
              <a:buNone/>
            </a:pPr>
            <a:r>
              <a:rPr b="0" i="0" lang="en-US" sz="1400" u="none">
                <a:solidFill>
                  <a:srgbClr val="20616E"/>
                </a:solidFill>
                <a:latin typeface="Arial"/>
                <a:ea typeface="Arial"/>
                <a:cs typeface="Arial"/>
                <a:sym typeface="Arial"/>
              </a:rPr>
              <a:t>Корхона ва  ташкилотларга  (банклар)  халқаро молия  бозорларидан  ресурс жалб  қилиш  имкониятини  яратилди</a:t>
            </a:r>
            <a:endParaRPr/>
          </a:p>
        </p:txBody>
      </p:sp>
      <p:sp>
        <p:nvSpPr>
          <p:cNvPr id="1621" name="Google Shape;1621;p37"/>
          <p:cNvSpPr txBox="1"/>
          <p:nvPr/>
        </p:nvSpPr>
        <p:spPr>
          <a:xfrm>
            <a:off x="1143000" y="0"/>
            <a:ext cx="0" cy="280987"/>
          </a:xfrm>
          <a:prstGeom prst="rect">
            <a:avLst/>
          </a:prstGeom>
          <a:noFill/>
          <a:ln>
            <a:noFill/>
          </a:ln>
        </p:spPr>
        <p:txBody>
          <a:bodyPr anchorCtr="0" anchor="ctr" bIns="0" lIns="0" spcFirstLastPara="1" rIns="0" wrap="square" tIns="3175">
            <a:spAutoFit/>
          </a:bodyPr>
          <a:lstStyle/>
          <a:p>
            <a:pPr indent="0" lvl="0" marL="38100" marR="0" rtl="0" algn="r">
              <a:lnSpc>
                <a:spcPct val="100000"/>
              </a:lnSpc>
              <a:spcBef>
                <a:spcPts val="0"/>
              </a:spcBef>
              <a:spcAft>
                <a:spcPts val="0"/>
              </a:spcAft>
              <a:buClr>
                <a:srgbClr val="FEFFFF"/>
              </a:buClr>
              <a:buSzPts val="2000"/>
              <a:buFont typeface="Century Gothic"/>
              <a:buNone/>
            </a:pPr>
            <a:r>
              <a:rPr b="0" i="0" lang="en-US" sz="2000" u="none">
                <a:solidFill>
                  <a:srgbClr val="FEFFFF"/>
                </a:solidFill>
                <a:latin typeface="Century Gothic"/>
                <a:ea typeface="Century Gothic"/>
                <a:cs typeface="Century Gothic"/>
                <a:sym typeface="Century Gothic"/>
              </a:rPr>
              <a:t>7</a:t>
            </a:r>
            <a:endParaRPr/>
          </a:p>
        </p:txBody>
      </p:sp>
      <p:sp>
        <p:nvSpPr>
          <p:cNvPr id="1622" name="Google Shape;1622;p37"/>
          <p:cNvSpPr txBox="1"/>
          <p:nvPr/>
        </p:nvSpPr>
        <p:spPr>
          <a:xfrm>
            <a:off x="4948237" y="6122987"/>
            <a:ext cx="6096000" cy="646112"/>
          </a:xfrm>
          <a:prstGeom prst="rect">
            <a:avLst/>
          </a:prstGeom>
          <a:noFill/>
          <a:ln>
            <a:noFill/>
          </a:ln>
        </p:spPr>
        <p:txBody>
          <a:bodyPr anchorCtr="0" anchor="t" bIns="45700" lIns="91425" spcFirstLastPara="1" rIns="91425" wrap="square" tIns="45700">
            <a:spAutoFit/>
          </a:bodyPr>
          <a:lstStyle/>
          <a:p>
            <a:pPr indent="0" lvl="0" marL="103187"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Манба: Молия вазирлиги, [*] Дастлабки ҳисоб-китоблар</a:t>
            </a:r>
            <a:endParaRP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6" name="Shape 1626"/>
        <p:cNvGrpSpPr/>
        <p:nvPr/>
      </p:nvGrpSpPr>
      <p:grpSpPr>
        <a:xfrm>
          <a:off x="0" y="0"/>
          <a:ext cx="0" cy="0"/>
          <a:chOff x="0" y="0"/>
          <a:chExt cx="0" cy="0"/>
        </a:xfrm>
      </p:grpSpPr>
      <p:sp>
        <p:nvSpPr>
          <p:cNvPr id="1627" name="Google Shape;1627;p38"/>
          <p:cNvSpPr txBox="1"/>
          <p:nvPr/>
        </p:nvSpPr>
        <p:spPr>
          <a:xfrm>
            <a:off x="9267825" y="0"/>
            <a:ext cx="1781175" cy="4508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28" name="Google Shape;1628;p38"/>
          <p:cNvSpPr txBox="1"/>
          <p:nvPr/>
        </p:nvSpPr>
        <p:spPr>
          <a:xfrm>
            <a:off x="1736725" y="1677987"/>
            <a:ext cx="2535237" cy="750887"/>
          </a:xfrm>
          <a:prstGeom prst="rect">
            <a:avLst/>
          </a:prstGeom>
          <a:noFill/>
          <a:ln>
            <a:noFill/>
          </a:ln>
        </p:spPr>
        <p:txBody>
          <a:bodyPr anchorCtr="0" anchor="t" bIns="0" lIns="0" spcFirstLastPara="1" rIns="0" wrap="square" tIns="12700">
            <a:spAutoFit/>
          </a:bodyPr>
          <a:lstStyle/>
          <a:p>
            <a:pPr indent="-127000" lvl="0" marL="139700" marR="0" rtl="0" algn="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қарзи бўйича  шаффофликни  таъминлаш бўйича  чора-тадбирлар  кўрилмоқда.</a:t>
            </a:r>
            <a:endParaRPr/>
          </a:p>
        </p:txBody>
      </p:sp>
      <p:sp>
        <p:nvSpPr>
          <p:cNvPr id="1629" name="Google Shape;1629;p38"/>
          <p:cNvSpPr txBox="1"/>
          <p:nvPr/>
        </p:nvSpPr>
        <p:spPr>
          <a:xfrm>
            <a:off x="1795462" y="979487"/>
            <a:ext cx="2524125" cy="574675"/>
          </a:xfrm>
          <a:prstGeom prst="rect">
            <a:avLst/>
          </a:prstGeom>
          <a:noFill/>
          <a:ln>
            <a:noFill/>
          </a:ln>
        </p:spPr>
        <p:txBody>
          <a:bodyPr anchorCtr="0" anchor="t" bIns="0" lIns="0" spcFirstLastPara="1" rIns="0" wrap="square" tIns="12700">
            <a:spAutoFit/>
          </a:bodyPr>
          <a:lstStyle/>
          <a:p>
            <a:pPr indent="901700" lvl="0" marL="0" marR="0" rtl="0" algn="ct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қарзи  тўғрисида”ги қонун  лойиҳаси ишлаб чиқилди.</a:t>
            </a:r>
            <a:endParaRPr/>
          </a:p>
        </p:txBody>
      </p:sp>
      <p:sp>
        <p:nvSpPr>
          <p:cNvPr id="1630" name="Google Shape;1630;p38"/>
          <p:cNvSpPr txBox="1"/>
          <p:nvPr/>
        </p:nvSpPr>
        <p:spPr>
          <a:xfrm>
            <a:off x="7170737" y="1244600"/>
            <a:ext cx="1155700" cy="39211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бошқаришнинг</a:t>
            </a:r>
            <a:endParaRPr/>
          </a:p>
        </p:txBody>
      </p:sp>
      <p:sp>
        <p:nvSpPr>
          <p:cNvPr id="1631" name="Google Shape;1631;p38"/>
          <p:cNvSpPr txBox="1"/>
          <p:nvPr/>
        </p:nvSpPr>
        <p:spPr>
          <a:xfrm>
            <a:off x="8826500" y="1244600"/>
            <a:ext cx="633412" cy="392112"/>
          </a:xfrm>
          <a:prstGeom prst="rect">
            <a:avLst/>
          </a:prstGeom>
          <a:noFill/>
          <a:ln>
            <a:noFill/>
          </a:ln>
        </p:spPr>
        <p:txBody>
          <a:bodyPr anchorCtr="0" anchor="t" bIns="0" lIns="0" spcFirstLastPara="1" rIns="0" wrap="square" tIns="12700">
            <a:spAutoFit/>
          </a:bodyPr>
          <a:lstStyle/>
          <a:p>
            <a:pPr indent="0" lvl="0" marL="0" marR="0" rtl="0" algn="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қарзини</a:t>
            </a:r>
            <a:endParaRPr b="0" i="0" sz="1200" u="none">
              <a:solidFill>
                <a:schemeClr val="dk1"/>
              </a:solidFill>
              <a:latin typeface="Arial"/>
              <a:ea typeface="Arial"/>
              <a:cs typeface="Arial"/>
              <a:sym typeface="Arial"/>
            </a:endParaRPr>
          </a:p>
          <a:p>
            <a:pPr indent="0" lvl="0" marL="0" marR="0" rtl="0" algn="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ўрта</a:t>
            </a:r>
            <a:endParaRPr/>
          </a:p>
        </p:txBody>
      </p:sp>
      <p:sp>
        <p:nvSpPr>
          <p:cNvPr id="1632" name="Google Shape;1632;p38"/>
          <p:cNvSpPr txBox="1"/>
          <p:nvPr/>
        </p:nvSpPr>
        <p:spPr>
          <a:xfrm>
            <a:off x="7170737" y="1611312"/>
            <a:ext cx="2289175" cy="390525"/>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муддатли стратегияси ишлаб  чиқилди.</a:t>
            </a:r>
            <a:endParaRPr/>
          </a:p>
        </p:txBody>
      </p:sp>
      <p:sp>
        <p:nvSpPr>
          <p:cNvPr id="1633" name="Google Shape;1633;p38"/>
          <p:cNvSpPr txBox="1"/>
          <p:nvPr/>
        </p:nvSpPr>
        <p:spPr>
          <a:xfrm>
            <a:off x="7894637" y="2552700"/>
            <a:ext cx="889000" cy="573087"/>
          </a:xfrm>
          <a:prstGeom prst="rect">
            <a:avLst/>
          </a:prstGeom>
          <a:noFill/>
          <a:ln>
            <a:noFill/>
          </a:ln>
        </p:spPr>
        <p:txBody>
          <a:bodyPr anchorCtr="0" anchor="t" bIns="0" lIns="0" spcFirstLastPara="1" rIns="0" wrap="square" tIns="12700">
            <a:spAutoFit/>
          </a:bodyPr>
          <a:lstStyle/>
          <a:p>
            <a:pPr indent="-11112" lvl="0" marL="11112" marR="0" rtl="0" algn="ct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қарзининг  чегарасини  белгилаш</a:t>
            </a:r>
            <a:endParaRPr/>
          </a:p>
        </p:txBody>
      </p:sp>
      <p:sp>
        <p:nvSpPr>
          <p:cNvPr id="1634" name="Google Shape;1634;p38"/>
          <p:cNvSpPr txBox="1"/>
          <p:nvPr/>
        </p:nvSpPr>
        <p:spPr>
          <a:xfrm>
            <a:off x="8883650" y="2552700"/>
            <a:ext cx="574675" cy="573087"/>
          </a:xfrm>
          <a:prstGeom prst="rect">
            <a:avLst/>
          </a:prstGeom>
          <a:noFill/>
          <a:ln>
            <a:noFill/>
          </a:ln>
        </p:spPr>
        <p:txBody>
          <a:bodyPr anchorCtr="0" anchor="t" bIns="0" lIns="0" spcFirstLastPara="1" rIns="0" wrap="square" tIns="12700">
            <a:spAutoFit/>
          </a:bodyPr>
          <a:lstStyle/>
          <a:p>
            <a:pPr indent="-112712" lvl="0" marL="123825" marR="0" rtl="0" algn="just">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йиллик  қонун  йўлга</a:t>
            </a:r>
            <a:endParaRPr/>
          </a:p>
        </p:txBody>
      </p:sp>
      <p:sp>
        <p:nvSpPr>
          <p:cNvPr id="1635" name="Google Shape;1635;p38"/>
          <p:cNvSpPr txBox="1"/>
          <p:nvPr/>
        </p:nvSpPr>
        <p:spPr>
          <a:xfrm>
            <a:off x="7170737" y="2552700"/>
            <a:ext cx="698500" cy="7572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юқори  билан  қўйилди.</a:t>
            </a:r>
            <a:endParaRPr/>
          </a:p>
        </p:txBody>
      </p:sp>
      <p:sp>
        <p:nvSpPr>
          <p:cNvPr id="1636" name="Google Shape;1636;p38"/>
          <p:cNvSpPr txBox="1"/>
          <p:nvPr/>
        </p:nvSpPr>
        <p:spPr>
          <a:xfrm>
            <a:off x="7170737" y="3908425"/>
            <a:ext cx="2286000" cy="1984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қарзи	ҳисобидан</a:t>
            </a:r>
            <a:endParaRPr/>
          </a:p>
        </p:txBody>
      </p:sp>
      <p:sp>
        <p:nvSpPr>
          <p:cNvPr id="1637" name="Google Shape;1637;p38"/>
          <p:cNvSpPr txBox="1"/>
          <p:nvPr/>
        </p:nvSpPr>
        <p:spPr>
          <a:xfrm>
            <a:off x="7170737" y="4092575"/>
            <a:ext cx="2282825"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молиялаштирилган	ва</a:t>
            </a:r>
            <a:endParaRPr/>
          </a:p>
        </p:txBody>
      </p:sp>
      <p:sp>
        <p:nvSpPr>
          <p:cNvPr id="1638" name="Google Shape;1638;p38"/>
          <p:cNvSpPr txBox="1"/>
          <p:nvPr/>
        </p:nvSpPr>
        <p:spPr>
          <a:xfrm>
            <a:off x="7170737" y="4275137"/>
            <a:ext cx="2287587" cy="757237"/>
          </a:xfrm>
          <a:prstGeom prst="rect">
            <a:avLst/>
          </a:prstGeom>
          <a:noFill/>
          <a:ln>
            <a:noFill/>
          </a:ln>
        </p:spPr>
        <p:txBody>
          <a:bodyPr anchorCtr="0" anchor="t" bIns="0" lIns="0" spcFirstLastPara="1" rIns="0" wrap="square" tIns="12700">
            <a:spAutoFit/>
          </a:bodyPr>
          <a:lstStyle/>
          <a:p>
            <a:pPr indent="0" lvl="0" marL="12700" marR="0" rtl="0" algn="just">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якунланган барча лойиҳалар  мажбурий тартибда Ҳисоб  палатаси	томонидан  аудитдан ўтказилади.</a:t>
            </a:r>
            <a:endParaRPr/>
          </a:p>
        </p:txBody>
      </p:sp>
      <p:sp>
        <p:nvSpPr>
          <p:cNvPr id="1639" name="Google Shape;1639;p38"/>
          <p:cNvSpPr txBox="1"/>
          <p:nvPr/>
        </p:nvSpPr>
        <p:spPr>
          <a:xfrm>
            <a:off x="7170737" y="5322887"/>
            <a:ext cx="2392362"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Қарз	маблағларини	жалб</a:t>
            </a:r>
            <a:endParaRPr/>
          </a:p>
        </p:txBody>
      </p:sp>
      <p:sp>
        <p:nvSpPr>
          <p:cNvPr id="1640" name="Google Shape;1640;p38"/>
          <p:cNvSpPr txBox="1"/>
          <p:nvPr/>
        </p:nvSpPr>
        <p:spPr>
          <a:xfrm>
            <a:off x="7170737" y="5505450"/>
            <a:ext cx="692150"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қилишда</a:t>
            </a:r>
            <a:endParaRPr/>
          </a:p>
        </p:txBody>
      </p:sp>
      <p:sp>
        <p:nvSpPr>
          <p:cNvPr id="1641" name="Google Shape;1641;p38"/>
          <p:cNvSpPr txBox="1"/>
          <p:nvPr/>
        </p:nvSpPr>
        <p:spPr>
          <a:xfrm>
            <a:off x="8578850" y="5505450"/>
            <a:ext cx="984250" cy="390525"/>
          </a:xfrm>
          <a:prstGeom prst="rect">
            <a:avLst/>
          </a:prstGeom>
          <a:noFill/>
          <a:ln>
            <a:noFill/>
          </a:ln>
        </p:spPr>
        <p:txBody>
          <a:bodyPr anchorCtr="0" anchor="t" bIns="0" lIns="0" spcFirstLastPara="1" rIns="0" wrap="square" tIns="12700">
            <a:spAutoFit/>
          </a:bodyPr>
          <a:lstStyle/>
          <a:p>
            <a:pPr indent="-82548" lvl="0" marL="93662"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консерватив  хатарларни</a:t>
            </a:r>
            <a:endParaRPr/>
          </a:p>
        </p:txBody>
      </p:sp>
      <p:sp>
        <p:nvSpPr>
          <p:cNvPr id="1642" name="Google Shape;1642;p38"/>
          <p:cNvSpPr txBox="1"/>
          <p:nvPr/>
        </p:nvSpPr>
        <p:spPr>
          <a:xfrm>
            <a:off x="7170737" y="5688012"/>
            <a:ext cx="1260475" cy="392112"/>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ёндашувга	ва  бошқариш</a:t>
            </a:r>
            <a:endParaRPr/>
          </a:p>
        </p:txBody>
      </p:sp>
      <p:sp>
        <p:nvSpPr>
          <p:cNvPr id="1643" name="Google Shape;1643;p38"/>
          <p:cNvSpPr txBox="1"/>
          <p:nvPr/>
        </p:nvSpPr>
        <p:spPr>
          <a:xfrm>
            <a:off x="8375650" y="5870575"/>
            <a:ext cx="1189037" cy="198437"/>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тамойилларига</a:t>
            </a:r>
            <a:endParaRPr/>
          </a:p>
        </p:txBody>
      </p:sp>
      <p:sp>
        <p:nvSpPr>
          <p:cNvPr id="1644" name="Google Shape;1644;p38"/>
          <p:cNvSpPr txBox="1"/>
          <p:nvPr/>
        </p:nvSpPr>
        <p:spPr>
          <a:xfrm>
            <a:off x="7170737" y="6054725"/>
            <a:ext cx="1212850" cy="19685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амал қилинади.</a:t>
            </a:r>
            <a:endParaRPr/>
          </a:p>
        </p:txBody>
      </p:sp>
      <p:grpSp>
        <p:nvGrpSpPr>
          <p:cNvPr id="1645" name="Google Shape;1645;p38"/>
          <p:cNvGrpSpPr/>
          <p:nvPr/>
        </p:nvGrpSpPr>
        <p:grpSpPr>
          <a:xfrm>
            <a:off x="785875" y="1030287"/>
            <a:ext cx="10387978" cy="5403849"/>
            <a:chOff x="632459" y="596265"/>
            <a:chExt cx="7916038" cy="5837554"/>
          </a:xfrm>
        </p:grpSpPr>
        <p:sp>
          <p:nvSpPr>
            <p:cNvPr id="1646" name="Google Shape;1646;p38"/>
            <p:cNvSpPr txBox="1"/>
            <p:nvPr/>
          </p:nvSpPr>
          <p:spPr>
            <a:xfrm>
              <a:off x="3850487" y="596265"/>
              <a:ext cx="1707286" cy="3775075"/>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47" name="Google Shape;1647;p38"/>
            <p:cNvSpPr txBox="1"/>
            <p:nvPr/>
          </p:nvSpPr>
          <p:spPr>
            <a:xfrm>
              <a:off x="4133087" y="844296"/>
              <a:ext cx="495300" cy="50901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48" name="Google Shape;1648;p38"/>
            <p:cNvSpPr txBox="1"/>
            <p:nvPr/>
          </p:nvSpPr>
          <p:spPr>
            <a:xfrm>
              <a:off x="4143755" y="3624072"/>
              <a:ext cx="495300" cy="50901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49" name="Google Shape;1649;p38"/>
            <p:cNvSpPr txBox="1"/>
            <p:nvPr/>
          </p:nvSpPr>
          <p:spPr>
            <a:xfrm>
              <a:off x="4812792" y="2929128"/>
              <a:ext cx="495300" cy="50901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0" name="Google Shape;1650;p38"/>
            <p:cNvSpPr txBox="1"/>
            <p:nvPr/>
          </p:nvSpPr>
          <p:spPr>
            <a:xfrm>
              <a:off x="4799075" y="1537715"/>
              <a:ext cx="495300" cy="507491"/>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1" name="Google Shape;1651;p38"/>
            <p:cNvSpPr txBox="1"/>
            <p:nvPr/>
          </p:nvSpPr>
          <p:spPr>
            <a:xfrm>
              <a:off x="4120896" y="2246375"/>
              <a:ext cx="495300" cy="50901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2" name="Google Shape;1652;p38"/>
            <p:cNvSpPr txBox="1"/>
            <p:nvPr/>
          </p:nvSpPr>
          <p:spPr>
            <a:xfrm>
              <a:off x="3844137" y="4029074"/>
              <a:ext cx="1703476" cy="2404745"/>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3" name="Google Shape;1653;p38"/>
            <p:cNvSpPr txBox="1"/>
            <p:nvPr/>
          </p:nvSpPr>
          <p:spPr>
            <a:xfrm>
              <a:off x="4780787" y="5655563"/>
              <a:ext cx="495300" cy="50749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4" name="Google Shape;1654;p38"/>
            <p:cNvSpPr txBox="1"/>
            <p:nvPr/>
          </p:nvSpPr>
          <p:spPr>
            <a:xfrm>
              <a:off x="4789931" y="4277868"/>
              <a:ext cx="495300" cy="50901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5" name="Google Shape;1655;p38"/>
            <p:cNvSpPr txBox="1"/>
            <p:nvPr/>
          </p:nvSpPr>
          <p:spPr>
            <a:xfrm>
              <a:off x="4119372" y="4960619"/>
              <a:ext cx="495300" cy="50749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6" name="Google Shape;1656;p38"/>
            <p:cNvSpPr txBox="1"/>
            <p:nvPr/>
          </p:nvSpPr>
          <p:spPr>
            <a:xfrm>
              <a:off x="4639284" y="2126208"/>
              <a:ext cx="136702" cy="136702"/>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7" name="Google Shape;1657;p38"/>
            <p:cNvSpPr txBox="1"/>
            <p:nvPr/>
          </p:nvSpPr>
          <p:spPr>
            <a:xfrm>
              <a:off x="4634712" y="2834868"/>
              <a:ext cx="136702" cy="13670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8" name="Google Shape;1658;p38"/>
            <p:cNvSpPr txBox="1"/>
            <p:nvPr/>
          </p:nvSpPr>
          <p:spPr>
            <a:xfrm>
              <a:off x="4651476" y="3494760"/>
              <a:ext cx="136702" cy="136702"/>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59" name="Google Shape;1659;p38"/>
            <p:cNvSpPr txBox="1"/>
            <p:nvPr/>
          </p:nvSpPr>
          <p:spPr>
            <a:xfrm>
              <a:off x="4598136" y="1440408"/>
              <a:ext cx="136702" cy="13670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0" name="Google Shape;1660;p38"/>
            <p:cNvSpPr txBox="1"/>
            <p:nvPr/>
          </p:nvSpPr>
          <p:spPr>
            <a:xfrm>
              <a:off x="4662144" y="4880076"/>
              <a:ext cx="136702" cy="136702"/>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1" name="Google Shape;1661;p38"/>
            <p:cNvSpPr txBox="1"/>
            <p:nvPr/>
          </p:nvSpPr>
          <p:spPr>
            <a:xfrm>
              <a:off x="4595088" y="5553683"/>
              <a:ext cx="136702" cy="136702"/>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2" name="Google Shape;1662;p38"/>
            <p:cNvSpPr txBox="1"/>
            <p:nvPr/>
          </p:nvSpPr>
          <p:spPr>
            <a:xfrm>
              <a:off x="4620996" y="4194276"/>
              <a:ext cx="136702" cy="136702"/>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3" name="Google Shape;1663;p38"/>
            <p:cNvSpPr/>
            <p:nvPr/>
          </p:nvSpPr>
          <p:spPr>
            <a:xfrm>
              <a:off x="632459" y="4684775"/>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4" name="Google Shape;1664;p38"/>
            <p:cNvSpPr/>
            <p:nvPr/>
          </p:nvSpPr>
          <p:spPr>
            <a:xfrm>
              <a:off x="646175" y="3014472"/>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5" name="Google Shape;1665;p38"/>
            <p:cNvSpPr/>
            <p:nvPr/>
          </p:nvSpPr>
          <p:spPr>
            <a:xfrm>
              <a:off x="742187" y="1313688"/>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6" name="Google Shape;1666;p38"/>
            <p:cNvSpPr/>
            <p:nvPr/>
          </p:nvSpPr>
          <p:spPr>
            <a:xfrm>
              <a:off x="5064252" y="1112520"/>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7" name="Google Shape;1667;p38"/>
            <p:cNvSpPr/>
            <p:nvPr/>
          </p:nvSpPr>
          <p:spPr>
            <a:xfrm>
              <a:off x="5169420" y="2410968"/>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8" name="Google Shape;1668;p38"/>
            <p:cNvSpPr/>
            <p:nvPr/>
          </p:nvSpPr>
          <p:spPr>
            <a:xfrm>
              <a:off x="5239511" y="3755135"/>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69" name="Google Shape;1669;p38"/>
            <p:cNvSpPr/>
            <p:nvPr/>
          </p:nvSpPr>
          <p:spPr>
            <a:xfrm>
              <a:off x="5308092" y="5231879"/>
              <a:ext cx="3240405" cy="3175"/>
            </a:xfrm>
            <a:custGeom>
              <a:rect b="b" l="l" r="r" t="t"/>
              <a:pathLst>
                <a:path extrusionOk="0" h="3175" w="3240404">
                  <a:moveTo>
                    <a:pt x="3240354" y="2882"/>
                  </a:moveTo>
                  <a:lnTo>
                    <a:pt x="0" y="0"/>
                  </a:lnTo>
                </a:path>
              </a:pathLst>
            </a:custGeom>
            <a:noFill/>
            <a:ln cap="flat" cmpd="sng" w="12175">
              <a:solidFill>
                <a:srgbClr val="8FAADC"/>
              </a:solidFill>
              <a:prstDash val="solid"/>
              <a:round/>
              <a:headEnd len="med" w="med" type="none"/>
              <a:tailEnd len="med" w="med"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grpSp>
      <p:sp>
        <p:nvSpPr>
          <p:cNvPr id="1670" name="Google Shape;1670;p38"/>
          <p:cNvSpPr txBox="1"/>
          <p:nvPr/>
        </p:nvSpPr>
        <p:spPr>
          <a:xfrm>
            <a:off x="1554162" y="4957762"/>
            <a:ext cx="2765425" cy="755650"/>
          </a:xfrm>
          <a:prstGeom prst="rect">
            <a:avLst/>
          </a:prstGeom>
          <a:noFill/>
          <a:ln>
            <a:noFill/>
          </a:ln>
        </p:spPr>
        <p:txBody>
          <a:bodyPr anchorCtr="0" anchor="t" bIns="0" lIns="0" spcFirstLastPara="1" rIns="0" wrap="square" tIns="12700">
            <a:spAutoFit/>
          </a:bodyPr>
          <a:lstStyle/>
          <a:p>
            <a:pPr indent="201611" lvl="0" marL="12700" marR="0" rtl="0" algn="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Давлат қарзи ҳисоби ва  ҳисоботини юритиш тўлиқ  автоматлаштирилди</a:t>
            </a:r>
            <a:endParaRPr b="0" i="0" sz="1200" u="none">
              <a:solidFill>
                <a:schemeClr val="dk1"/>
              </a:solidFill>
              <a:latin typeface="Arial"/>
              <a:ea typeface="Arial"/>
              <a:cs typeface="Arial"/>
              <a:sym typeface="Arial"/>
            </a:endParaRPr>
          </a:p>
          <a:p>
            <a:pPr indent="201611" lvl="0" marL="12700" marR="0" rtl="0" algn="l">
              <a:lnSpc>
                <a:spcPct val="100000"/>
              </a:lnSpc>
              <a:spcBef>
                <a:spcPts val="0"/>
              </a:spcBef>
              <a:spcAft>
                <a:spcPts val="0"/>
              </a:spcAft>
              <a:buClr>
                <a:srgbClr val="53565A"/>
              </a:buClr>
              <a:buSzPts val="1200"/>
              <a:buFont typeface="Arial"/>
              <a:buNone/>
            </a:pPr>
            <a:r>
              <a:rPr b="0" i="0" lang="en-US" sz="1200" u="none">
                <a:solidFill>
                  <a:srgbClr val="53565A"/>
                </a:solidFill>
                <a:latin typeface="Arial"/>
                <a:ea typeface="Arial"/>
                <a:cs typeface="Arial"/>
                <a:sym typeface="Arial"/>
              </a:rPr>
              <a:t>DMFAS - 6</a:t>
            </a:r>
            <a:endParaRPr/>
          </a:p>
        </p:txBody>
      </p:sp>
      <p:sp>
        <p:nvSpPr>
          <p:cNvPr id="1671" name="Google Shape;1671;p38"/>
          <p:cNvSpPr txBox="1"/>
          <p:nvPr/>
        </p:nvSpPr>
        <p:spPr>
          <a:xfrm>
            <a:off x="1554162" y="3275012"/>
            <a:ext cx="2755900" cy="939800"/>
          </a:xfrm>
          <a:prstGeom prst="rect">
            <a:avLst/>
          </a:prstGeom>
          <a:noFill/>
          <a:ln>
            <a:noFill/>
          </a:ln>
        </p:spPr>
        <p:txBody>
          <a:bodyPr anchorCtr="0" anchor="t" bIns="0" lIns="0" spcFirstLastPara="1" rIns="0" wrap="square" tIns="12700">
            <a:spAutoFit/>
          </a:bodyPr>
          <a:lstStyle/>
          <a:p>
            <a:pPr indent="4762" lvl="0" marL="12700" marR="0" rtl="0" algn="r">
              <a:lnSpc>
                <a:spcPct val="100000"/>
              </a:lnSpc>
              <a:spcBef>
                <a:spcPts val="0"/>
              </a:spcBef>
              <a:spcAft>
                <a:spcPts val="0"/>
              </a:spcAft>
              <a:buClr>
                <a:srgbClr val="53565A"/>
              </a:buClr>
              <a:buSzPts val="1200"/>
              <a:buFont typeface="Arial"/>
              <a:buNone/>
            </a:pPr>
            <a:r>
              <a:rPr b="1" i="0" lang="en-US" sz="1200" u="none">
                <a:solidFill>
                  <a:srgbClr val="53565A"/>
                </a:solidFill>
                <a:latin typeface="Arial"/>
                <a:ea typeface="Arial"/>
                <a:cs typeface="Arial"/>
                <a:sym typeface="Arial"/>
              </a:rPr>
              <a:t>Молия вазирлиги томонидан  Халқаро валюта жамғармаси  кўмагида илк бор мустақил  равишда қарз барқарорлиги  таҳлили амалга оширилди.</a:t>
            </a:r>
            <a:endParaRPr/>
          </a:p>
        </p:txBody>
      </p:sp>
      <p:sp>
        <p:nvSpPr>
          <p:cNvPr id="1672" name="Google Shape;1672;p38"/>
          <p:cNvSpPr txBox="1"/>
          <p:nvPr>
            <p:ph type="title"/>
          </p:nvPr>
        </p:nvSpPr>
        <p:spPr>
          <a:xfrm>
            <a:off x="2867025" y="388937"/>
            <a:ext cx="6400800" cy="320675"/>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Давлат қарзини самарали бошқариш чоралари</a:t>
            </a:r>
            <a:endParaRP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6" name="Shape 1676"/>
        <p:cNvGrpSpPr/>
        <p:nvPr/>
      </p:nvGrpSpPr>
      <p:grpSpPr>
        <a:xfrm>
          <a:off x="0" y="0"/>
          <a:ext cx="0" cy="0"/>
          <a:chOff x="0" y="0"/>
          <a:chExt cx="0" cy="0"/>
        </a:xfrm>
      </p:grpSpPr>
      <p:sp>
        <p:nvSpPr>
          <p:cNvPr id="1677" name="Google Shape;1677;p39"/>
          <p:cNvSpPr txBox="1"/>
          <p:nvPr/>
        </p:nvSpPr>
        <p:spPr>
          <a:xfrm>
            <a:off x="9267825" y="0"/>
            <a:ext cx="1781175" cy="4508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
        <p:nvSpPr>
          <p:cNvPr id="1678" name="Google Shape;1678;p39"/>
          <p:cNvSpPr txBox="1"/>
          <p:nvPr>
            <p:ph type="title"/>
          </p:nvPr>
        </p:nvSpPr>
        <p:spPr>
          <a:xfrm>
            <a:off x="1662112" y="261937"/>
            <a:ext cx="8512175" cy="750887"/>
          </a:xfrm>
          <a:prstGeom prst="rect">
            <a:avLst/>
          </a:prstGeom>
          <a:noFill/>
          <a:ln>
            <a:noFill/>
          </a:ln>
        </p:spPr>
        <p:txBody>
          <a:bodyPr anchorCtr="0" anchor="t" bIns="0" lIns="0" spcFirstLastPara="1" rIns="0" wrap="square" tIns="12700">
            <a:spAutoFit/>
          </a:bodyPr>
          <a:lstStyle/>
          <a:p>
            <a:pPr indent="0" lvl="0" marL="12700" rtl="0" algn="ctr">
              <a:lnSpc>
                <a:spcPct val="100000"/>
              </a:lnSpc>
              <a:spcBef>
                <a:spcPts val="0"/>
              </a:spcBef>
              <a:spcAft>
                <a:spcPts val="0"/>
              </a:spcAft>
              <a:buClr>
                <a:schemeClr val="dk1"/>
              </a:buClr>
              <a:buSzPts val="2400"/>
              <a:buFont typeface="Arial"/>
              <a:buNone/>
            </a:pPr>
            <a:r>
              <a:rPr b="1" i="1" lang="en-US" sz="2400" u="none">
                <a:solidFill>
                  <a:schemeClr val="dk1"/>
                </a:solidFill>
                <a:latin typeface="Arial"/>
                <a:ea typeface="Arial"/>
                <a:cs typeface="Arial"/>
                <a:sym typeface="Arial"/>
              </a:rPr>
              <a:t>Давлат қарзининг бошқариш тамойиллари ва амалга оширилган ишлар</a:t>
            </a:r>
            <a:endParaRPr/>
          </a:p>
        </p:txBody>
      </p:sp>
      <p:sp>
        <p:nvSpPr>
          <p:cNvPr id="1679" name="Google Shape;1679;p39"/>
          <p:cNvSpPr txBox="1"/>
          <p:nvPr/>
        </p:nvSpPr>
        <p:spPr>
          <a:xfrm>
            <a:off x="1143000" y="1084262"/>
            <a:ext cx="9307512" cy="506412"/>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a:t>
            </a:r>
            <a:r>
              <a:rPr b="1" i="0" lang="en-US" sz="1600" u="none">
                <a:solidFill>
                  <a:schemeClr val="dk1"/>
                </a:solidFill>
                <a:latin typeface="Arial"/>
                <a:ea typeface="Arial"/>
                <a:cs typeface="Arial"/>
                <a:sym typeface="Arial"/>
              </a:rPr>
              <a:t>Ўзбекистон Республикасининг давлат қарзи барқарорлиги  таҳлили</a:t>
            </a:r>
            <a:r>
              <a:rPr b="0" i="0" lang="en-US" sz="1600" u="none">
                <a:solidFill>
                  <a:schemeClr val="dk1"/>
                </a:solidFill>
                <a:latin typeface="Arial"/>
                <a:ea typeface="Arial"/>
                <a:cs typeface="Arial"/>
                <a:sym typeface="Arial"/>
              </a:rPr>
              <a:t>” ўтказилди (Халқаро валюта жамғармаси билан  биргаликда</a:t>
            </a:r>
            <a:r>
              <a:rPr b="0" i="0" lang="en-US" sz="1100" u="none">
                <a:solidFill>
                  <a:schemeClr val="dk1"/>
                </a:solidFill>
                <a:latin typeface="Arial"/>
                <a:ea typeface="Arial"/>
                <a:cs typeface="Arial"/>
                <a:sym typeface="Arial"/>
              </a:rPr>
              <a:t>).</a:t>
            </a:r>
            <a:endParaRPr/>
          </a:p>
        </p:txBody>
      </p:sp>
      <p:sp>
        <p:nvSpPr>
          <p:cNvPr id="1680" name="Google Shape;1680;p39"/>
          <p:cNvSpPr txBox="1"/>
          <p:nvPr/>
        </p:nvSpPr>
        <p:spPr>
          <a:xfrm>
            <a:off x="1143000" y="0"/>
            <a:ext cx="0" cy="557212"/>
          </a:xfrm>
          <a:prstGeom prst="rect">
            <a:avLst/>
          </a:prstGeom>
          <a:noFill/>
          <a:ln>
            <a:noFill/>
          </a:ln>
        </p:spPr>
        <p:txBody>
          <a:bodyPr anchorCtr="0" anchor="ctr" bIns="0" lIns="0" spcFirstLastPara="1" rIns="0" wrap="square" tIns="3175">
            <a:spAutoFit/>
          </a:bodyPr>
          <a:lstStyle/>
          <a:p>
            <a:pPr indent="0" lvl="0" marL="38100" marR="0" rtl="0" algn="r">
              <a:lnSpc>
                <a:spcPct val="100000"/>
              </a:lnSpc>
              <a:spcBef>
                <a:spcPts val="0"/>
              </a:spcBef>
              <a:spcAft>
                <a:spcPts val="0"/>
              </a:spcAft>
              <a:buClr>
                <a:srgbClr val="FEFFFF"/>
              </a:buClr>
              <a:buSzPts val="2000"/>
              <a:buFont typeface="Century Gothic"/>
              <a:buNone/>
            </a:pPr>
            <a:r>
              <a:rPr b="0" i="0" lang="en-US" sz="2000" u="none">
                <a:solidFill>
                  <a:srgbClr val="FEFFFF"/>
                </a:solidFill>
                <a:latin typeface="Century Gothic"/>
                <a:ea typeface="Century Gothic"/>
                <a:cs typeface="Century Gothic"/>
                <a:sym typeface="Century Gothic"/>
              </a:rPr>
              <a:t>10</a:t>
            </a:r>
            <a:endParaRPr/>
          </a:p>
        </p:txBody>
      </p:sp>
      <p:sp>
        <p:nvSpPr>
          <p:cNvPr id="1681" name="Google Shape;1681;p39"/>
          <p:cNvSpPr txBox="1"/>
          <p:nvPr/>
        </p:nvSpPr>
        <p:spPr>
          <a:xfrm>
            <a:off x="1143000" y="1922462"/>
            <a:ext cx="9163050" cy="519112"/>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1" i="0" lang="en-US" sz="1600" u="none">
                <a:solidFill>
                  <a:schemeClr val="dk1"/>
                </a:solidFill>
                <a:latin typeface="Arial"/>
                <a:ea typeface="Arial"/>
                <a:cs typeface="Arial"/>
                <a:sym typeface="Arial"/>
              </a:rPr>
              <a:t>Давлат ички ва ташқи қарзларни жалб қилиш бўйича йиллик  лимит 5,5 млрд. доллар миқдорида белгиланди.</a:t>
            </a:r>
            <a:endParaRPr/>
          </a:p>
        </p:txBody>
      </p:sp>
      <p:sp>
        <p:nvSpPr>
          <p:cNvPr id="1682" name="Google Shape;1682;p39"/>
          <p:cNvSpPr txBox="1"/>
          <p:nvPr/>
        </p:nvSpPr>
        <p:spPr>
          <a:xfrm>
            <a:off x="1143000" y="2887662"/>
            <a:ext cx="8980487" cy="504825"/>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1" i="0" lang="en-US" sz="1600" u="none">
                <a:solidFill>
                  <a:schemeClr val="dk1"/>
                </a:solidFill>
                <a:latin typeface="Arial"/>
                <a:ea typeface="Arial"/>
                <a:cs typeface="Arial"/>
                <a:sym typeface="Arial"/>
              </a:rPr>
              <a:t>Умумий давлат қарзи миқдорини ЯИМга нисбатан 60 фоиздан  оширмаслик белгиланди.</a:t>
            </a:r>
            <a:endParaRPr/>
          </a:p>
        </p:txBody>
      </p:sp>
      <p:sp>
        <p:nvSpPr>
          <p:cNvPr id="1683" name="Google Shape;1683;p39"/>
          <p:cNvSpPr txBox="1"/>
          <p:nvPr/>
        </p:nvSpPr>
        <p:spPr>
          <a:xfrm>
            <a:off x="1143000" y="3697287"/>
            <a:ext cx="9550400" cy="750887"/>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1" i="0" lang="en-US" sz="1600" u="none">
                <a:solidFill>
                  <a:schemeClr val="dk1"/>
                </a:solidFill>
                <a:latin typeface="Arial"/>
                <a:ea typeface="Arial"/>
                <a:cs typeface="Arial"/>
                <a:sym typeface="Arial"/>
              </a:rPr>
              <a:t>Давлат қарзи ҳисобидан амалга оширилган барча лойиҳалар  Ҳисоб палатаси томонидан аудитдан ўтказилиши ҳамда ОАВ  ва Қонунчилик палатаси депутатлари иштирокида муҳокама  қилиниши белгиланган.</a:t>
            </a:r>
            <a:endParaRPr/>
          </a:p>
        </p:txBody>
      </p:sp>
      <p:sp>
        <p:nvSpPr>
          <p:cNvPr id="1684" name="Google Shape;1684;p39"/>
          <p:cNvSpPr txBox="1"/>
          <p:nvPr/>
        </p:nvSpPr>
        <p:spPr>
          <a:xfrm>
            <a:off x="1143000" y="4805362"/>
            <a:ext cx="9550400" cy="752475"/>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1" i="0" lang="en-US" sz="1600" u="none">
                <a:solidFill>
                  <a:schemeClr val="dk1"/>
                </a:solidFill>
                <a:latin typeface="Arial"/>
                <a:ea typeface="Arial"/>
                <a:cs typeface="Arial"/>
                <a:sym typeface="Arial"/>
              </a:rPr>
              <a:t>Ўзбекистон Республикасининг “Давлат қарзи тўғрисида”ги  қонун лойиҳаси ишлаб чиқилди (Халқаро валюта жамғармаси,  Жаҳон банки, Осиё тараққиёт банки ва АҚШ Ғазначилиги билан  ҳамкорликда).</a:t>
            </a:r>
            <a:endParaRPr/>
          </a:p>
        </p:txBody>
      </p:sp>
      <p:sp>
        <p:nvSpPr>
          <p:cNvPr id="1685" name="Google Shape;1685;p39"/>
          <p:cNvSpPr txBox="1"/>
          <p:nvPr/>
        </p:nvSpPr>
        <p:spPr>
          <a:xfrm>
            <a:off x="1143000" y="5905500"/>
            <a:ext cx="9550400" cy="506412"/>
          </a:xfrm>
          <a:prstGeom prst="rect">
            <a:avLst/>
          </a:prstGeom>
          <a:noFill/>
          <a:ln>
            <a:noFill/>
          </a:ln>
        </p:spPr>
        <p:txBody>
          <a:bodyPr anchorCtr="0" anchor="t" bIns="0" lIns="0" spcFirstLastPara="1" rIns="0" wrap="square" tIns="12700">
            <a:spAutoFit/>
          </a:bodyPr>
          <a:lstStyle/>
          <a:p>
            <a:pPr indent="-171450" lvl="0" marL="184150" marR="0" rtl="0" algn="just">
              <a:lnSpc>
                <a:spcPct val="100000"/>
              </a:lnSpc>
              <a:spcBef>
                <a:spcPts val="0"/>
              </a:spcBef>
              <a:spcAft>
                <a:spcPts val="0"/>
              </a:spcAft>
              <a:buClr>
                <a:schemeClr val="dk1"/>
              </a:buClr>
              <a:buSzPts val="1600"/>
              <a:buFont typeface="Noto Sans Symbols"/>
              <a:buChar char="❑"/>
            </a:pPr>
            <a:r>
              <a:rPr b="1" i="0" lang="en-US" sz="1600" u="none">
                <a:solidFill>
                  <a:schemeClr val="dk1"/>
                </a:solidFill>
                <a:latin typeface="Arial"/>
                <a:ea typeface="Arial"/>
                <a:cs typeface="Arial"/>
                <a:sym typeface="Arial"/>
              </a:rPr>
              <a:t>Давлат қарзини бошқариш ва молиявий таҳлил тизимига  (DMFAS-6 дастурий мажмуаси) давлат ташқи қарзи  тўғрисидаги маълумотлар киритилди ва автоматлаштирилди.</a:t>
            </a:r>
            <a:endParaRPr/>
          </a:p>
        </p:txBody>
      </p:sp>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9" name="Shape 1689"/>
        <p:cNvGrpSpPr/>
        <p:nvPr/>
      </p:nvGrpSpPr>
      <p:grpSpPr>
        <a:xfrm>
          <a:off x="0" y="0"/>
          <a:ext cx="0" cy="0"/>
          <a:chOff x="0" y="0"/>
          <a:chExt cx="0" cy="0"/>
        </a:xfrm>
      </p:grpSpPr>
      <p:pic>
        <p:nvPicPr>
          <p:cNvPr id="1690" name="Google Shape;1690;p40"/>
          <p:cNvPicPr preferRelativeResize="0"/>
          <p:nvPr/>
        </p:nvPicPr>
        <p:blipFill rotWithShape="1">
          <a:blip r:embed="rId3">
            <a:alphaModFix/>
          </a:blip>
          <a:srcRect b="0" l="0" r="0" t="0"/>
          <a:stretch/>
        </p:blipFill>
        <p:spPr>
          <a:xfrm>
            <a:off x="-79375" y="603250"/>
            <a:ext cx="11771312" cy="1304925"/>
          </a:xfrm>
          <a:prstGeom prst="rect">
            <a:avLst/>
          </a:prstGeom>
          <a:noFill/>
          <a:ln>
            <a:noFill/>
          </a:ln>
        </p:spPr>
      </p:pic>
      <p:pic>
        <p:nvPicPr>
          <p:cNvPr id="1691" name="Google Shape;1691;p40"/>
          <p:cNvPicPr preferRelativeResize="0"/>
          <p:nvPr>
            <p:ph idx="1" type="body"/>
          </p:nvPr>
        </p:nvPicPr>
        <p:blipFill rotWithShape="1">
          <a:blip r:embed="rId4">
            <a:alphaModFix/>
          </a:blip>
          <a:srcRect b="0" l="0" r="0" t="0"/>
          <a:stretch/>
        </p:blipFill>
        <p:spPr>
          <a:xfrm>
            <a:off x="280987" y="1889125"/>
            <a:ext cx="10795000" cy="4810125"/>
          </a:xfrm>
          <a:prstGeom prst="rect">
            <a:avLst/>
          </a:prstGeom>
          <a:noFill/>
          <a:ln>
            <a:noFill/>
          </a:ln>
        </p:spPr>
      </p:pic>
      <p:sp>
        <p:nvSpPr>
          <p:cNvPr id="1692" name="Google Shape;1692;p40"/>
          <p:cNvSpPr txBox="1"/>
          <p:nvPr/>
        </p:nvSpPr>
        <p:spPr>
          <a:xfrm>
            <a:off x="5294312" y="1419225"/>
            <a:ext cx="44450" cy="46037"/>
          </a:xfrm>
          <a:prstGeom prst="rect">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6" name="Shape 1696"/>
        <p:cNvGrpSpPr/>
        <p:nvPr/>
      </p:nvGrpSpPr>
      <p:grpSpPr>
        <a:xfrm>
          <a:off x="0" y="0"/>
          <a:ext cx="0" cy="0"/>
          <a:chOff x="0" y="0"/>
          <a:chExt cx="0" cy="0"/>
        </a:xfrm>
      </p:grpSpPr>
      <p:sp>
        <p:nvSpPr>
          <p:cNvPr id="1697" name="Google Shape;1697;p41"/>
          <p:cNvSpPr txBox="1"/>
          <p:nvPr>
            <p:ph type="title"/>
          </p:nvPr>
        </p:nvSpPr>
        <p:spPr>
          <a:xfrm>
            <a:off x="1387475" y="365125"/>
            <a:ext cx="9966325" cy="873125"/>
          </a:xfrm>
          <a:prstGeom prst="rect">
            <a:avLst/>
          </a:prstGeom>
          <a:solidFill>
            <a:schemeClr val="lt1"/>
          </a:solidFill>
          <a:ln cap="rnd" cmpd="sng" w="15875">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7C240C"/>
              </a:buClr>
              <a:buSzPts val="3600"/>
              <a:buFont typeface="Times New Roman"/>
              <a:buNone/>
            </a:pPr>
            <a:r>
              <a:rPr b="1" i="0" lang="en-US" sz="3600" u="none">
                <a:solidFill>
                  <a:srgbClr val="7C240C"/>
                </a:solidFill>
                <a:latin typeface="Times New Roman"/>
                <a:ea typeface="Times New Roman"/>
                <a:cs typeface="Times New Roman"/>
                <a:sym typeface="Times New Roman"/>
              </a:rPr>
              <a:t>Адабиётлар рўйхати</a:t>
            </a:r>
            <a:endParaRPr/>
          </a:p>
        </p:txBody>
      </p:sp>
      <p:sp>
        <p:nvSpPr>
          <p:cNvPr id="1698" name="Google Shape;1698;p41"/>
          <p:cNvSpPr txBox="1"/>
          <p:nvPr>
            <p:ph idx="1" type="body"/>
          </p:nvPr>
        </p:nvSpPr>
        <p:spPr>
          <a:xfrm>
            <a:off x="838200" y="1397000"/>
            <a:ext cx="10515600" cy="5060950"/>
          </a:xfrm>
          <a:prstGeom prst="rect">
            <a:avLst/>
          </a:prstGeom>
          <a:solidFill>
            <a:schemeClr val="lt1"/>
          </a:solidFill>
          <a:ln cap="rnd" cmpd="sng" w="15875">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Krugman Paul R. International economics: theory and policy/ Paul R. Krugman, Princeton University, Maurice Obstfeld, University of California, Berkeley, Marc J. Melitz, Harvard University. – 10 th edition, Pearson 2015. pp. 51-81.</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Vaxabov A.V., Tadjibayeva D.A., Xajibakiev Sh.X. Jahon iqtisodiyoti va xalqaro iqtisodiy munosabatlar. – Toshkent.: Baktria press, 2015. -584 b.</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Vaxabov A.V. Jahon iqtisodiyoti va xalqaro iqtisodiy munosabatlar: o’quv qo’llanma. / A.V. Vaxabov, Sh.X.Xajibakiev, Sh.I.Raxmanov. –Т.: “Voris-nashriyot”, 2014. – 320 b.</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Пашковская М.В. Мировая экономика / М.В. Пашковская, Ю.П. Господарик. – 5-е изд. – М.: Университет «Синергия», 2018. с. 632-675</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Википедия — свободная энциклопедия: сайт. URL: http://ru.wikipedia.org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Кругман П. Возвращение Великой депрессии? Мировой кризис глазами нобелевского лауреата. М., 2009.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Кудрин А.Л. Мировой финансовый кризис и его влияние на Россию // Вопросы экономики. 2009. № 1.</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Макроэкономическая статистика // Банк России: сайт. 2000–2012. URL: </a:t>
            </a:r>
            <a:r>
              <a:rPr b="0" i="0" lang="en-US" sz="1500" u="sng">
                <a:solidFill>
                  <a:schemeClr val="dk1"/>
                </a:solidFill>
                <a:latin typeface="Century Gothic"/>
                <a:ea typeface="Century Gothic"/>
                <a:cs typeface="Century Gothic"/>
                <a:sym typeface="Century Gothic"/>
                <a:hlinkClick r:id="rId3">
                  <a:extLst>
                    <a:ext uri="{A12FA001-AC4F-418D-AE19-62706E023703}">
                      <ahyp:hlinkClr val="tx"/>
                    </a:ext>
                  </a:extLst>
                </a:hlinkClick>
              </a:rPr>
              <a:t>http://www.cbr.ru/ststistics</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Миклашевская Н.А., Авдеева Е.Г. Валютный кризис 2008–2009 гг. в России: причины и особенности //Финансы и кредит. 2011. № 8.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Минин Б.В., Таранкова Л.Г. Деятельность «Группы 20» по преодолению мирового финансового кризиса // Деньги и кредит. 2009. № 5.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Финансовый кризис в России и в мире / Под ред. Е.Т. Гайдара. М., 2009. Durdu C.B., Mendoza E.G., Terrones M.E. On the Solvency of Nations: Cross-Country Evidence on the Dynamics of External Adjustment // NBER Working Paper. 2012. September. N 18380.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Free Exchange. Tide Barriers // The Economist. 2012. 6–12 October.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Grauwe P. de. International Money. Postwar Trends and Theories. 2nd ed. Oxford University Press, 1996. India’s External Debt as at End-December 2011 //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Ministry of Finance. Government of India Website. March, 2012. URL: http://finmin.nic.in/the_ ministry/dept_eco_affairs/economic_div/External_Debt_QDEC2011.pdf </a:t>
            </a:r>
            <a:endParaRPr/>
          </a:p>
          <a:p>
            <a:pPr indent="-323850" lvl="0" marL="323850" marR="0" rtl="0" algn="just">
              <a:lnSpc>
                <a:spcPct val="80000"/>
              </a:lnSpc>
              <a:spcBef>
                <a:spcPts val="0"/>
              </a:spcBef>
              <a:spcAft>
                <a:spcPts val="0"/>
              </a:spcAft>
              <a:buClr>
                <a:schemeClr val="accent1"/>
              </a:buClr>
              <a:buSzPts val="1500"/>
              <a:buFont typeface="Gill Sans"/>
              <a:buAutoNum type="arabicPeriod"/>
            </a:pPr>
            <a:r>
              <a:rPr b="0" i="0" lang="en-US" sz="1500" u="none">
                <a:solidFill>
                  <a:schemeClr val="dk1"/>
                </a:solidFill>
                <a:latin typeface="Arial"/>
                <a:ea typeface="Arial"/>
                <a:cs typeface="Arial"/>
                <a:sym typeface="Arial"/>
              </a:rPr>
              <a:t>World DataBank Website. 2013. URL: http://databank.worldbank.org/ddp/ home.do</a:t>
            </a:r>
            <a:endParaRPr/>
          </a:p>
        </p:txBody>
      </p:sp>
    </p:spTree>
  </p:cSld>
  <p:clrMapOvr>
    <a:masterClrMapping/>
  </p:clrMapOvr>
  <p:transition spd="med">
    <p:fade/>
  </p:transition>
</p:sld>
</file>

<file path=ppt/theme/theme1.xml><?xml version="1.0" encoding="utf-8"?>
<a:theme xmlns:a="http://schemas.openxmlformats.org/drawingml/2006/main" xmlns:r="http://schemas.openxmlformats.org/officeDocument/2006/relationships" name="10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4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9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3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3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5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15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11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xmlns:r="http://schemas.openxmlformats.org/officeDocument/2006/relationships" name="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3.xml><?xml version="1.0" encoding="utf-8"?>
<a:theme xmlns:a="http://schemas.openxmlformats.org/drawingml/2006/main" xmlns:r="http://schemas.openxmlformats.org/officeDocument/2006/relationships" name="6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4.xml><?xml version="1.0" encoding="utf-8"?>
<a:theme xmlns:a="http://schemas.openxmlformats.org/drawingml/2006/main" xmlns:r="http://schemas.openxmlformats.org/officeDocument/2006/relationships" name="7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5.xml><?xml version="1.0" encoding="utf-8"?>
<a:theme xmlns:a="http://schemas.openxmlformats.org/drawingml/2006/main" xmlns:r="http://schemas.openxmlformats.org/officeDocument/2006/relationships" name="12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6.xml><?xml version="1.0" encoding="utf-8"?>
<a:theme xmlns:a="http://schemas.openxmlformats.org/drawingml/2006/main" xmlns:r="http://schemas.openxmlformats.org/officeDocument/2006/relationships" name="16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7.xml><?xml version="1.0" encoding="utf-8"?>
<a:theme xmlns:a="http://schemas.openxmlformats.org/drawingml/2006/main" xmlns:r="http://schemas.openxmlformats.org/officeDocument/2006/relationships" name="17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8.xml><?xml version="1.0" encoding="utf-8"?>
<a:theme xmlns:a="http://schemas.openxmlformats.org/drawingml/2006/main" xmlns:r="http://schemas.openxmlformats.org/officeDocument/2006/relationships" name="2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9.xml><?xml version="1.0" encoding="utf-8"?>
<a:theme xmlns:a="http://schemas.openxmlformats.org/drawingml/2006/main" xmlns:r="http://schemas.openxmlformats.org/officeDocument/2006/relationships" name="4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0.xml><?xml version="1.0" encoding="utf-8"?>
<a:theme xmlns:a="http://schemas.openxmlformats.org/drawingml/2006/main" xmlns:r="http://schemas.openxmlformats.org/officeDocument/2006/relationships" name="8_Легкий дым">
  <a:themeElements>
    <a:clrScheme name="Легкий дым">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2016-03-07T06:22:46Z</dcterms:created>
  <dc:creator>eso</dc:creator>
</cp:coreProperties>
</file>

<file path=docProps/custom.xml><?xml version="1.0" encoding="utf-8"?>
<Properties xmlns="http://schemas.openxmlformats.org/officeDocument/2006/custom-properties" xmlns:vt="http://schemas.openxmlformats.org/officeDocument/2006/docPropsVTypes"/>
</file>