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302" r:id="rId3"/>
    <p:sldId id="275" r:id="rId4"/>
    <p:sldId id="277" r:id="rId5"/>
    <p:sldId id="276" r:id="rId6"/>
    <p:sldId id="278" r:id="rId7"/>
    <p:sldId id="293" r:id="rId8"/>
    <p:sldId id="298" r:id="rId9"/>
    <p:sldId id="303" r:id="rId10"/>
    <p:sldId id="304" r:id="rId11"/>
    <p:sldId id="299" r:id="rId12"/>
    <p:sldId id="297" r:id="rId13"/>
    <p:sldId id="288" r:id="rId14"/>
    <p:sldId id="301" r:id="rId15"/>
    <p:sldId id="284" r:id="rId16"/>
    <p:sldId id="285" r:id="rId17"/>
    <p:sldId id="287" r:id="rId18"/>
    <p:sldId id="280" r:id="rId19"/>
    <p:sldId id="296" r:id="rId20"/>
    <p:sldId id="281" r:id="rId21"/>
    <p:sldId id="282" r:id="rId22"/>
    <p:sldId id="283" r:id="rId23"/>
    <p:sldId id="28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6"/>
    <a:srgbClr val="860000"/>
    <a:srgbClr val="21C5FF"/>
    <a:srgbClr val="05BEFF"/>
    <a:srgbClr val="9E0000"/>
    <a:srgbClr val="DEA900"/>
    <a:srgbClr val="EEB500"/>
    <a:srgbClr val="00A400"/>
    <a:srgbClr val="00B800"/>
    <a:srgbClr val="B482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38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828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151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287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360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370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71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882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36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96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944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231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44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58947" y="1278534"/>
            <a:ext cx="1063283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sv-FI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5-Mavzu</a:t>
            </a:r>
            <a:r>
              <a:rPr lang="sv-FI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 K</a:t>
            </a:r>
            <a:r>
              <a:rPr lang="uz-Cyrl-UZ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rivoship-shatun</a:t>
            </a:r>
            <a:r>
              <a:rPr lang="it-IT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li</a:t>
            </a:r>
            <a:r>
              <a:rPr lang="uz-Cyrl-UZ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mexanizm</a:t>
            </a:r>
            <a:r>
              <a:rPr lang="it-IT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it-IT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KSHM</a:t>
            </a:r>
            <a:r>
              <a:rPr lang="it-IT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tuzilishi va ishlashi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6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Reja</a:t>
            </a:r>
            <a:r>
              <a:rPr lang="en-US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</a:t>
            </a:r>
          </a:p>
          <a:p>
            <a:pPr algn="ctr">
              <a:spcAft>
                <a:spcPts val="0"/>
              </a:spcAft>
            </a:pPr>
            <a:endParaRPr lang="en-US" sz="26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65125" indent="-365125">
              <a:lnSpc>
                <a:spcPct val="150000"/>
              </a:lnSpc>
              <a:buAutoNum type="arabicPeriod"/>
            </a:pP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Krivoship-shatun </a:t>
            </a:r>
            <a:r>
              <a:rPr lang="it-I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mexanizmi (KSHM) vazifasi, turlari va ularning kinematik sxemalari</a:t>
            </a: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2.  </a:t>
            </a: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KSHM detallari va ularning vazifalari</a:t>
            </a:r>
          </a:p>
          <a:p>
            <a:pPr>
              <a:spcAft>
                <a:spcPts val="0"/>
              </a:spcAft>
            </a:pPr>
            <a:endParaRPr lang="ru-RU" sz="26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691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0258" y="1622657"/>
            <a:ext cx="594121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i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Krivoship</a:t>
            </a:r>
            <a:r>
              <a:rPr lang="en-US" sz="28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i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shatunli</a:t>
            </a:r>
            <a:r>
              <a:rPr lang="en-US" sz="28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28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silindrda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yonilg‘i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aralashmasi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yonganidan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bosimini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porshenning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ilgarilama-qaytma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o‘zgartirib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003" y="1139198"/>
            <a:ext cx="3626348" cy="503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30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040906" y="1068659"/>
            <a:ext cx="363527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 </a:t>
            </a:r>
            <a:r>
              <a:rPr lang="en-US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</a:t>
            </a:r>
            <a:r>
              <a:rPr lang="en-US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bloki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pPr algn="just">
              <a:lnSpc>
                <a:spcPct val="150000"/>
              </a:lnSpc>
            </a:pP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2-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kallagi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golovka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</a:p>
          <a:p>
            <a:pPr algn="just">
              <a:lnSpc>
                <a:spcPct val="150000"/>
              </a:lnSpc>
            </a:pP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3-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klapani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4- </a:t>
            </a:r>
            <a:r>
              <a:rPr lang="en-GB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uchqunlatgich</a:t>
            </a: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GB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svecha</a:t>
            </a: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endParaRPr lang="en-GB" sz="2000" i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klapani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6-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7- </a:t>
            </a:r>
            <a:r>
              <a:rPr lang="en-GB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barmog’i</a:t>
            </a: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endParaRPr lang="en-GB" sz="2000" i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8-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shatun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  <a:p>
            <a:pPr algn="just">
              <a:lnSpc>
                <a:spcPct val="150000"/>
              </a:lnSpc>
            </a:pP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9-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maxovik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</a:p>
          <a:p>
            <a:pPr algn="just">
              <a:lnSpc>
                <a:spcPct val="150000"/>
              </a:lnSpc>
            </a:pP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10- </a:t>
            </a:r>
            <a:r>
              <a:rPr lang="en-GB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moy</a:t>
            </a: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karteri</a:t>
            </a:r>
            <a:r>
              <a:rPr lang="en-GB" sz="2000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endParaRPr lang="en-GB" sz="2000" i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11-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</a:t>
            </a:r>
            <a:r>
              <a:rPr lang="en-GB" sz="20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017" y="1068659"/>
            <a:ext cx="4890792" cy="5165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6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43593" y="1347597"/>
            <a:ext cx="111184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avtomobillarda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llarning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silindrlari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GB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qatorli</a:t>
            </a:r>
            <a:r>
              <a:rPr lang="en-GB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GB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(1) 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Ba'zi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llarda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holatdan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20-45</a:t>
            </a:r>
            <a:r>
              <a:rPr lang="en-GB" sz="2400" b="1" i="1" baseline="30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GB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GB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GB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(2)</a:t>
            </a:r>
            <a:r>
              <a:rPr lang="ru-RU" sz="24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yotiq</a:t>
            </a:r>
            <a:r>
              <a:rPr lang="en-GB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(3)</a:t>
            </a:r>
            <a:r>
              <a:rPr lang="en-GB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joylashishi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Silindrlarni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lning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balandlik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o’lchami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qisqartiriladi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llarnig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yotiq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o’rnatiladi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Agar 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llarda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180</a:t>
            </a:r>
            <a:r>
              <a:rPr lang="en-GB" sz="2400" baseline="30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V-</a:t>
            </a:r>
            <a:r>
              <a:rPr lang="en-GB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simon</a:t>
            </a:r>
            <a:r>
              <a:rPr lang="en-GB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(4)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llar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yiladi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Agar 180</a:t>
            </a:r>
            <a:r>
              <a:rPr lang="en-GB" sz="2400" baseline="30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GB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qatorli</a:t>
            </a:r>
            <a:r>
              <a:rPr lang="en-GB" sz="24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yotiq</a:t>
            </a:r>
            <a:r>
              <a:rPr lang="en-GB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(5)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llar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yiladi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V-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simonli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llarning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silindrlari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90</a:t>
            </a:r>
            <a:r>
              <a:rPr lang="en-GB" sz="2400" baseline="30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joylashadi</a:t>
            </a: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06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53590" y="1097661"/>
            <a:ext cx="104587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kumimoji="0" lang="it-IT" alt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 dvigatellarida </a:t>
            </a:r>
            <a:r>
              <a:rPr lang="it-IT" alt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 </a:t>
            </a:r>
            <a:r>
              <a:rPr kumimoji="0" lang="it-IT" alt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tarqalgan </a:t>
            </a:r>
            <a:r>
              <a:rPr lang="en-GB" altLang="ru-RU" sz="24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KSHM </a:t>
            </a:r>
            <a:r>
              <a:rPr lang="en-GB" alt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GB" alt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joylashish</a:t>
            </a:r>
            <a:r>
              <a:rPr lang="en-GB" alt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chizmalari</a:t>
            </a:r>
            <a:r>
              <a:rPr lang="en-GB" alt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 rotWithShape="1">
          <a:blip r:embed="rId4">
            <a:lum bright="-6000" contras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t="2229" r="73747" b="50055"/>
          <a:stretch/>
        </p:blipFill>
        <p:spPr bwMode="auto">
          <a:xfrm>
            <a:off x="647115" y="2148866"/>
            <a:ext cx="1378633" cy="250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985629" y="5401607"/>
            <a:ext cx="23435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en-GB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 rotWithShape="1">
          <a:blip r:embed="rId4">
            <a:lum bright="-6000" contras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46" t="2228" r="41549" b="45202"/>
          <a:stretch/>
        </p:blipFill>
        <p:spPr bwMode="auto">
          <a:xfrm>
            <a:off x="3114854" y="2221262"/>
            <a:ext cx="1772529" cy="276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 rotWithShape="1">
          <a:blip r:embed="rId4">
            <a:lum bright="-6000" contras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03" t="17421" r="1311" b="49494"/>
          <a:stretch/>
        </p:blipFill>
        <p:spPr bwMode="auto">
          <a:xfrm>
            <a:off x="5985629" y="2580107"/>
            <a:ext cx="2307101" cy="1738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 rotWithShape="1">
          <a:blip r:embed="rId4">
            <a:lum bright="-6000" contras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" t="54294" r="53047" b="6286"/>
          <a:stretch/>
        </p:blipFill>
        <p:spPr bwMode="auto">
          <a:xfrm>
            <a:off x="9004911" y="2331620"/>
            <a:ext cx="2672861" cy="2071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"/>
          <p:cNvPicPr>
            <a:picLocks noChangeAspect="1" noChangeArrowheads="1"/>
          </p:cNvPicPr>
          <p:nvPr/>
        </p:nvPicPr>
        <p:blipFill rotWithShape="1">
          <a:blip r:embed="rId4">
            <a:lum bright="-6000" contras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33" t="65845" r="3907" b="5796"/>
          <a:stretch/>
        </p:blipFill>
        <p:spPr bwMode="auto">
          <a:xfrm>
            <a:off x="4043319" y="4629128"/>
            <a:ext cx="3319975" cy="149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234299" y="3267443"/>
            <a:ext cx="677198" cy="887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727450" y="4600190"/>
            <a:ext cx="711200" cy="3996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71286" y="2138261"/>
            <a:ext cx="379828" cy="355183"/>
          </a:xfrm>
          <a:prstGeom prst="ellipse">
            <a:avLst/>
          </a:prstGeom>
          <a:solidFill>
            <a:srgbClr val="0070C0"/>
          </a:solidFill>
          <a:ln>
            <a:solidFill>
              <a:srgbClr val="004D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05456" y="2103454"/>
            <a:ext cx="32573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ru-RU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347622" y="2132336"/>
            <a:ext cx="379828" cy="355183"/>
          </a:xfrm>
          <a:prstGeom prst="ellipse">
            <a:avLst/>
          </a:prstGeom>
          <a:solidFill>
            <a:srgbClr val="0070C0"/>
          </a:solidFill>
          <a:ln>
            <a:solidFill>
              <a:srgbClr val="004D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379481" y="2103455"/>
            <a:ext cx="32573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219166" y="2136414"/>
            <a:ext cx="379828" cy="355183"/>
          </a:xfrm>
          <a:prstGeom prst="ellipse">
            <a:avLst/>
          </a:prstGeom>
          <a:solidFill>
            <a:srgbClr val="0070C0"/>
          </a:solidFill>
          <a:ln>
            <a:solidFill>
              <a:srgbClr val="004D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6251025" y="2092293"/>
            <a:ext cx="32573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0146618" y="2132336"/>
            <a:ext cx="379828" cy="355183"/>
          </a:xfrm>
          <a:prstGeom prst="ellipse">
            <a:avLst/>
          </a:prstGeom>
          <a:solidFill>
            <a:srgbClr val="0070C0"/>
          </a:solidFill>
          <a:ln>
            <a:solidFill>
              <a:srgbClr val="004D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0163237" y="2095835"/>
            <a:ext cx="32573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3562727" y="4954835"/>
            <a:ext cx="379828" cy="355183"/>
          </a:xfrm>
          <a:prstGeom prst="ellipse">
            <a:avLst/>
          </a:prstGeom>
          <a:solidFill>
            <a:srgbClr val="0070C0"/>
          </a:solidFill>
          <a:ln>
            <a:solidFill>
              <a:srgbClr val="004D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3594586" y="4925954"/>
            <a:ext cx="32573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87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75"/>
          <a:stretch/>
        </p:blipFill>
        <p:spPr>
          <a:xfrm>
            <a:off x="281355" y="1054069"/>
            <a:ext cx="7049591" cy="51852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6188" y="951269"/>
            <a:ext cx="1819793" cy="830997"/>
          </a:xfrm>
          <a:prstGeom prst="rect">
            <a:avLst/>
          </a:prstGeom>
          <a:solidFill>
            <a:srgbClr val="00A4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qopqog’i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6188" y="1560727"/>
            <a:ext cx="1819793" cy="754053"/>
          </a:xfrm>
          <a:prstGeom prst="rect">
            <a:avLst/>
          </a:prstGeom>
          <a:solidFill>
            <a:srgbClr val="004D8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6188" y="2124490"/>
            <a:ext cx="1819793" cy="507831"/>
          </a:xfrm>
          <a:prstGeom prst="rect">
            <a:avLst/>
          </a:prstGeom>
          <a:solidFill>
            <a:srgbClr val="DEA9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GTM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qopqog’i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6188" y="2627660"/>
            <a:ext cx="1819793" cy="507831"/>
          </a:xfrm>
          <a:prstGeom prst="rect">
            <a:avLst/>
          </a:prstGeom>
          <a:solidFill>
            <a:srgbClr val="86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6188" y="3146266"/>
            <a:ext cx="1819793" cy="584775"/>
          </a:xfrm>
          <a:prstGeom prst="rect">
            <a:avLst/>
          </a:prstGeom>
          <a:solidFill>
            <a:srgbClr val="21C5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karteri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955496" y="2627660"/>
            <a:ext cx="36503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Krivoship-shatun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mexanizmining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harakatsiz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detallari</a:t>
            </a:r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17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787361" y="1753329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Silindrlar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bloki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shaklga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benzilli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dvigatellar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aluminiy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qotishmasidan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dizel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dvigatellar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cho’yanlardan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nikel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30312" t="18571" r="30417" b="19429"/>
          <a:stretch/>
        </p:blipFill>
        <p:spPr>
          <a:xfrm>
            <a:off x="726869" y="1288776"/>
            <a:ext cx="4787900" cy="4249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94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24" y="1225722"/>
            <a:ext cx="5064370" cy="4858630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 flipV="1">
            <a:off x="7452360" y="1920240"/>
            <a:ext cx="632460" cy="29718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6585956" y="1399249"/>
            <a:ext cx="424798" cy="583221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6825875" y="1041056"/>
            <a:ext cx="40703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Sovituvchi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kanallari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g’ilofi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040874" y="1685290"/>
            <a:ext cx="1422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Moy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kanalari</a:t>
            </a:r>
            <a:endParaRPr lang="ru-RU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3570624" y="1410388"/>
            <a:ext cx="1547476" cy="274902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726869" y="1033099"/>
            <a:ext cx="32824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harakatlanuchi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gilza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ko’zgusi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091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953502" y="1485925"/>
            <a:ext cx="1055387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ichki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yuzasi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porsh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yo’naltirish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xizmat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ko’zgusi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d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ataladi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ko’zgusiga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aniq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ishlov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b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jilovlanadi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juda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xam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aniq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ishlov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b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rilishi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porsh</a:t>
            </a: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ichida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jips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yengil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harakatlanishini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ta'minlaydi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Suyuqlik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sovitilgan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dvigatellarning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bloki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qo’sh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devorli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qo’yiladi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bunda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ichki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devor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vazifasini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gilzasining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tashqi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sirti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o’taydi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Gilza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blok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orasidagi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bo’shliq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sovutgich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suyuqlik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moljallangan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bo’ib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suv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g’ilofi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deb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ataladi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gilzalari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blokka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o’rnatilishiga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qarab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quruq</a:t>
            </a:r>
            <a:r>
              <a:rPr lang="en-US" sz="2200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ho’l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Agar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gilzalari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sirtiga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suyuqlik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tegmasa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quruq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sovituvchi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suyuqlik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atrofini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o’rab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tursa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ho’l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gilzalar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deb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ataladi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2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2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0945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00" t="21948" r="30077" b="7282"/>
          <a:stretch/>
        </p:blipFill>
        <p:spPr>
          <a:xfrm>
            <a:off x="1336432" y="1361272"/>
            <a:ext cx="3423067" cy="34131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77" t="25230" r="32500" b="14872"/>
          <a:stretch/>
        </p:blipFill>
        <p:spPr>
          <a:xfrm>
            <a:off x="7361895" y="1361273"/>
            <a:ext cx="3309333" cy="343888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847665" y="5061986"/>
            <a:ext cx="2911834" cy="614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5770" algn="just">
              <a:lnSpc>
                <a:spcPct val="20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uruq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gilza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200517" y="5005916"/>
            <a:ext cx="2911834" cy="614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5770" algn="just">
              <a:lnSpc>
                <a:spcPct val="200000"/>
              </a:lnSpc>
              <a:spcAft>
                <a:spcPts val="0"/>
              </a:spcAft>
            </a:pP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ho’l</a:t>
            </a: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gilza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61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17306" y="6227167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93259" y="1118765"/>
            <a:ext cx="11005482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</a:t>
            </a:r>
            <a:r>
              <a:rPr lang="uz-Cyrl-UZ" sz="2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 afzalliklari</a:t>
            </a:r>
            <a:r>
              <a:rPr lang="uz-Cyrl-UZ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2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mustahkam; </a:t>
            </a:r>
            <a:endParaRPr lang="en-US" sz="22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Ishqalanishga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bardoshli; </a:t>
            </a:r>
            <a:endParaRPr lang="en-US" sz="22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emalol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quyiladi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2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sz="2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qotishmasining afzalligi uning 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yengilligi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sovishi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oson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 bloklarga 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cho’yandan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tayyorlangan gilzalar qo’yiladi. Keyingi paytda gilzalar qo’yilmasdan 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to’g’ridan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to’gri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silindr blok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o’zida alyuminiy 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qotishmasini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elektrolitik usulda kremniy bilan boyitish keng qo’llanilmoqda. Alyuminiy 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aralashmasidan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tayyorlangan bloklar asosan yengil benzinli dvigatellarda 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ishlatilmoqda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Dizel dvigatellarida esa kuchlanish katta bo’lganligi uchun hamon cho’yandan ishlangan 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bl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klar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qo’llanilmoqda.</a:t>
            </a:r>
            <a:endParaRPr lang="ru-RU" sz="2200" dirty="0">
              <a:solidFill>
                <a:schemeClr val="accent5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90267" y="1098234"/>
            <a:ext cx="6096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Cho’yanning ikkita kamchiligi bor: </a:t>
            </a:r>
            <a:endParaRPr lang="en-US" sz="2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Og’ir;  </a:t>
            </a:r>
            <a:endParaRPr lang="en-US" sz="2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AutoNum type="arabicPeriod"/>
            </a:pP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 yomon o’tkazadi.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40932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1083424"/>
            <a:ext cx="4295297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uz-Cyrl-U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3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Blok </a:t>
            </a:r>
            <a:r>
              <a:rPr lang="uz-Cyrl-UZ" sz="23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r>
              <a:rPr lang="en-US" sz="23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silindrlarning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tepasini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yopadigan</a:t>
            </a:r>
            <a:r>
              <a:rPr lang="uz-Cyrl-UZ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qopqoq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blokining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kallagi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konstruksiyaga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YUCHN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yetganda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tepasida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3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3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098" y="1753427"/>
            <a:ext cx="5426913" cy="351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69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66486" y="1302315"/>
            <a:ext cx="60343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dvigatelining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qismlarini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kirishidan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yog'larni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mo'ljallangan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Moy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karteri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po’lat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listdan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shtamlash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alyuminiy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qotishmasidan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quyish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7816">
            <a:off x="6894639" y="1529092"/>
            <a:ext cx="3458435" cy="25938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/>
          <a:srcRect l="27026" t="21825" r="27069" b="23895"/>
          <a:stretch/>
        </p:blipFill>
        <p:spPr>
          <a:xfrm>
            <a:off x="7985018" y="3799490"/>
            <a:ext cx="3701955" cy="246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3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3927" y="1576823"/>
            <a:ext cx="8325728" cy="494958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411475" y="1127243"/>
            <a:ext cx="54718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Krivoship-shatun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mexanizmining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harakat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</a:rPr>
              <a:t>qiluvchi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</a:rPr>
              <a:t>detallari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54822" y="5525160"/>
            <a:ext cx="1846777" cy="3376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320984" y="5427805"/>
            <a:ext cx="1502184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Tirsakli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val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49877" y="2407713"/>
            <a:ext cx="1046507" cy="291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8949877" y="2270142"/>
            <a:ext cx="1219143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Maxovik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82949" y="1422405"/>
            <a:ext cx="1231185" cy="383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408546" y="1399241"/>
            <a:ext cx="1148997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Porshen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315538" y="5000527"/>
            <a:ext cx="831051" cy="2915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315538" y="4892399"/>
            <a:ext cx="1036762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Shatun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631471" y="3367221"/>
            <a:ext cx="359844" cy="4614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5252823" y="3239788"/>
            <a:ext cx="2208205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Porshen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barmog’i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H="1" flipV="1">
            <a:off x="2806700" y="2303935"/>
            <a:ext cx="235745" cy="219969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H="1">
            <a:off x="2806700" y="2187896"/>
            <a:ext cx="235744" cy="116039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254500" y="2056599"/>
            <a:ext cx="27019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Bosim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hosil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qiluvchi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xalqa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flipH="1">
            <a:off x="2677160" y="3026096"/>
            <a:ext cx="365284" cy="341125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Прямоугольник 36"/>
          <p:cNvSpPr/>
          <p:nvPr/>
        </p:nvSpPr>
        <p:spPr>
          <a:xfrm>
            <a:off x="480863" y="3205122"/>
            <a:ext cx="2432533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Moy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sidiruvch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xalqa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7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2" r="5096"/>
          <a:stretch/>
        </p:blipFill>
        <p:spPr>
          <a:xfrm>
            <a:off x="726869" y="1668412"/>
            <a:ext cx="5935659" cy="379212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65849" y="1323630"/>
            <a:ext cx="3871185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Dvigatelda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bo’ladigan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siklining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jarayonlari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vositasida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yo’li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taktlarida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bosimga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haroratga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ta’sirida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qiziydi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yediriladi</a:t>
            </a:r>
            <a:endParaRPr lang="ru-RU" sz="22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47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0908" y="1483189"/>
            <a:ext cx="558467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dvigatellariga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AL25, AL30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AK10, M2H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qotishmasidan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yasalgan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o’rnatiladi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qotishmasidan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tayyorlangan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dvigatellarda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tirqish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0,05-0,010 mm, </a:t>
            </a:r>
            <a:r>
              <a:rPr lang="uz-Cyrl-UZ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ho’yanlarda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0,18-1,4 mm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oralig’ida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31" t="27879" r="19178" b="26875"/>
          <a:stretch/>
        </p:blipFill>
        <p:spPr>
          <a:xfrm rot="5400000">
            <a:off x="7787009" y="2138085"/>
            <a:ext cx="2569097" cy="332071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481762" y="2688707"/>
            <a:ext cx="1528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</a:rPr>
              <a:t>Halqa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ariqchalari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81762" y="3745347"/>
            <a:ext cx="1528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</a:rPr>
              <a:t>Porshen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yubkasi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81759" y="2595934"/>
            <a:ext cx="1528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</a:rPr>
              <a:t>Porshen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tubi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32475" y="3997797"/>
            <a:ext cx="1528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002060"/>
                </a:solidFill>
              </a:rPr>
              <a:t>babishka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7211255" y="4177270"/>
            <a:ext cx="1434905" cy="28136"/>
          </a:xfrm>
          <a:prstGeom prst="straightConnector1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6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75655" y="1323630"/>
            <a:ext cx="6086461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GB" sz="22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Shatun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porshenni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barmog’i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GB" sz="2200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i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valni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shatun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bo’yni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birlashtiradi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takti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porshendan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valga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yordamchi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siqish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taktlarda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valdan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porshenga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uzatadi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Demak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shatun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detal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hisoblanib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porshenning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tog’ri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chiziqli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ilgarilama-qaytma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valning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harakatiga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o’zgartirib</a:t>
            </a:r>
            <a:r>
              <a:rPr lang="en-GB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aksincha</a:t>
            </a:r>
            <a:r>
              <a:rPr lang="en-GB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2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69" y="1625192"/>
            <a:ext cx="4570535" cy="3656428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 flipH="1">
            <a:off x="596900" y="3609754"/>
            <a:ext cx="495253" cy="1127346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>
            <a:off x="4305300" y="4425877"/>
            <a:ext cx="406354" cy="666823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571766" y="5053294"/>
            <a:ext cx="1467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GB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kallak</a:t>
            </a:r>
            <a:r>
              <a:rPr lang="en-GB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0992" y="4703581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GB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kallak</a:t>
            </a:r>
            <a:r>
              <a:rPr lang="en-GB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47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077560" y="1347597"/>
            <a:ext cx="569343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 </a:t>
            </a:r>
            <a:r>
              <a:rPr lang="uz-Cyrl-U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 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uz-Cyrl-UZ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hatun </a:t>
            </a:r>
            <a:r>
              <a:rPr lang="uz-Cyrl-UZ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 porshendan kelayotgan kuchni o’ziga qabul qiladi va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harakatga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o’zgartirib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uz-Cyrl-UZ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 vallar yuqori mustahkamlikka ega bo’lgan </a:t>
            </a:r>
            <a:r>
              <a:rPr lang="uz-Cyrl-UZ" sz="24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</a:t>
            </a:r>
            <a:r>
              <a:rPr lang="uz-Cyrl-UZ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 </a:t>
            </a:r>
            <a:r>
              <a:rPr lang="uz-Cyrl-UZ" sz="24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po’latdan</a:t>
            </a:r>
            <a:r>
              <a:rPr lang="uz-Cyrl-UZ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Cho’yan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vallar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quyish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usuli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po’lat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vallar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esa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bolg’alash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usuli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tayyorlanadi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5" t="8679" r="6753" b="8561"/>
          <a:stretch/>
        </p:blipFill>
        <p:spPr>
          <a:xfrm>
            <a:off x="726869" y="1631356"/>
            <a:ext cx="4312963" cy="4014977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2831328" y="4352964"/>
            <a:ext cx="195812" cy="486362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793228" y="4756571"/>
            <a:ext cx="902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posangi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2281763" y="2432203"/>
            <a:ext cx="670060" cy="26174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2156460" y="2432204"/>
            <a:ext cx="125303" cy="874876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1538611" y="2067647"/>
            <a:ext cx="148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Shatun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bo’yni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3863340" y="2979420"/>
            <a:ext cx="511743" cy="793796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4083179" y="3691210"/>
            <a:ext cx="1409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O’zak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bo’yni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3512457" y="1474306"/>
            <a:ext cx="1082465" cy="396898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2788827" y="1187729"/>
            <a:ext cx="8251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flanets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62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53868" y="1392880"/>
            <a:ext cx="50135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barmog‘i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porshenni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sharnirli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tutashtirish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taktida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gazlarning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kuchini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porshendan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shatunga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taktlarda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siqish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shatunning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valdan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harakatini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porshenga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uzatadi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630" y="1195282"/>
            <a:ext cx="4819683" cy="481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0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316" y="3080897"/>
            <a:ext cx="4699507" cy="3062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15656" y="1095361"/>
            <a:ext cx="73291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halqalari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cho’yandan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yillarda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po’latdan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tayyorlanmoqda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halqalari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vazifalariga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compression </a:t>
            </a:r>
            <a:r>
              <a:rPr lang="en-GB" sz="20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moy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sidirgichli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Kompression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halqalari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oraliqlarini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jipslashtiradi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silindrda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gazlarni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karterga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moyni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kamerasiga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o’tishdan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saqlaydi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2" b="3573"/>
          <a:stretch/>
        </p:blipFill>
        <p:spPr>
          <a:xfrm rot="16200000">
            <a:off x="1072952" y="2759075"/>
            <a:ext cx="4330700" cy="2705100"/>
          </a:xfrm>
          <a:prstGeom prst="rect">
            <a:avLst/>
          </a:prstGeom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4370543" y="3094006"/>
            <a:ext cx="3357407" cy="970338"/>
          </a:xfrm>
          <a:prstGeom prst="line">
            <a:avLst/>
          </a:prstGeom>
          <a:ln w="15875" cap="flat">
            <a:solidFill>
              <a:srgbClr val="FF0000">
                <a:alpha val="98000"/>
              </a:srgbClr>
            </a:solidFill>
            <a:headEnd type="oval"/>
            <a:tailEnd type="triangle" w="sm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4370543" y="3874308"/>
            <a:ext cx="3662207" cy="826998"/>
          </a:xfrm>
          <a:prstGeom prst="line">
            <a:avLst/>
          </a:prstGeom>
          <a:ln w="15875" cap="flat">
            <a:solidFill>
              <a:srgbClr val="FF0000">
                <a:alpha val="98000"/>
              </a:srgbClr>
            </a:solidFill>
            <a:headEnd type="oval"/>
            <a:tailEnd type="triangle" w="sm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385295" y="3094005"/>
            <a:ext cx="3145805" cy="1324659"/>
          </a:xfrm>
          <a:prstGeom prst="line">
            <a:avLst/>
          </a:prstGeom>
          <a:ln w="15875" cap="flat">
            <a:solidFill>
              <a:srgbClr val="FF0000">
                <a:alpha val="98000"/>
              </a:srgbClr>
            </a:solidFill>
            <a:headEnd type="oval"/>
            <a:tailEnd type="triangle" w="sm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4455220" y="4791870"/>
            <a:ext cx="4276030" cy="152733"/>
          </a:xfrm>
          <a:prstGeom prst="line">
            <a:avLst/>
          </a:prstGeom>
          <a:ln w="25400" cap="flat">
            <a:solidFill>
              <a:schemeClr val="accent2"/>
            </a:solidFill>
            <a:prstDash val="dashDot"/>
            <a:headEnd type="oval"/>
            <a:tailEnd type="triangle" w="sm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370543" y="3874308"/>
            <a:ext cx="3979707" cy="1190577"/>
          </a:xfrm>
          <a:prstGeom prst="line">
            <a:avLst/>
          </a:prstGeom>
          <a:ln w="15875" cap="flat">
            <a:solidFill>
              <a:srgbClr val="FF0000">
                <a:alpha val="98000"/>
              </a:srgbClr>
            </a:solidFill>
            <a:headEnd type="oval"/>
            <a:tailEnd type="triangle" w="sm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flipH="1" flipV="1">
            <a:off x="1386680" y="2726578"/>
            <a:ext cx="597497" cy="259170"/>
          </a:xfrm>
          <a:prstGeom prst="line">
            <a:avLst/>
          </a:prstGeom>
          <a:ln w="15875" cap="flat">
            <a:solidFill>
              <a:srgbClr val="FF0000">
                <a:alpha val="98000"/>
              </a:srgbClr>
            </a:solidFill>
            <a:headEnd type="oval"/>
            <a:tailEnd type="triangle" w="sm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H="1" flipV="1">
            <a:off x="1367432" y="3832450"/>
            <a:ext cx="616745" cy="306163"/>
          </a:xfrm>
          <a:prstGeom prst="line">
            <a:avLst/>
          </a:prstGeom>
          <a:ln w="15875" cap="flat">
            <a:solidFill>
              <a:srgbClr val="FF0000">
                <a:alpha val="98000"/>
              </a:srgbClr>
            </a:solidFill>
            <a:headEnd type="oval"/>
            <a:tailEnd type="triangle" w="sm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 flipV="1">
            <a:off x="1485105" y="5064885"/>
            <a:ext cx="666707" cy="299279"/>
          </a:xfrm>
          <a:prstGeom prst="line">
            <a:avLst/>
          </a:prstGeom>
          <a:ln w="15875" cap="flat">
            <a:solidFill>
              <a:srgbClr val="FF0000">
                <a:alpha val="98000"/>
              </a:srgbClr>
            </a:solidFill>
            <a:headEnd type="oval"/>
            <a:tailEnd type="triangle" w="sm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248147" y="2171944"/>
            <a:ext cx="1422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b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osim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hosil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qiluvchi</a:t>
            </a:r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48388" y="3448597"/>
            <a:ext cx="1686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Moy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sidiruvchi</a:t>
            </a:r>
            <a:endParaRPr lang="ru-RU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-33512" y="4531191"/>
            <a:ext cx="16862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Moyni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yo’naltiruvchi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6428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9155" y="1323630"/>
            <a:ext cx="658833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uz-Cyrl-UZ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Maxovik</a:t>
            </a:r>
            <a:r>
              <a:rPr lang="en-US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dvigatelni</a:t>
            </a:r>
            <a:r>
              <a:rPr lang="uz-Cyrl-UZ" sz="2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valning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tekis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aylanishini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dvigatelni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yurgazish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dvigatelga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statordan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energiyani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o’tkazadi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Dvigatelni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stator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yurgizish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maxovikka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gardish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o’tkazilgan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 ishchi takt paytida o’ziga quvvatni yig’ib oladi va shu quvvat hisobiga </a:t>
            </a:r>
            <a:r>
              <a:rPr lang="uz-Cyrl-UZ" sz="2200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KS</a:t>
            </a:r>
            <a:r>
              <a:rPr lang="en-US" sz="2200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z-Cyrl-UZ" sz="2200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uz-Cyrl-UZ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 </a:t>
            </a:r>
            <a:r>
              <a:rPr lang="uz-Cyrl-UZ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chekka nuqtalardan chiqaradi. U cho’yandan ishlangan disksimon detaldir.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Maxovik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val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flanetsiga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o’rnatiladi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t="1905" r="12698"/>
          <a:stretch/>
        </p:blipFill>
        <p:spPr>
          <a:xfrm>
            <a:off x="7228114" y="1503595"/>
            <a:ext cx="4467439" cy="437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23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63" y="1045515"/>
            <a:ext cx="3354566" cy="250942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00616" y="1326972"/>
            <a:ext cx="6437601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Vkladish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val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shatun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kallagi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orasida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joylashib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yeyilishini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kamaytiradi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shatunnung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muddatini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U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po’latdan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tayyorlangan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1-3 mm,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yuzasiga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sust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ishqalanuvchi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qatlam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0,08-0,10mm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qalinlikda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qo’rg’oshinli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bronza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(30%-70%)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qalay-alumin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qotishma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(20%, 1%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79%) 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Aksariyat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vkladishlarning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yuza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qismiga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0,002-0,003 mm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qalinlikda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qalay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yuritiladi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98" y="3658380"/>
            <a:ext cx="4765760" cy="252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638"/>
          <a:stretch/>
        </p:blipFill>
        <p:spPr>
          <a:xfrm>
            <a:off x="9556203" y="963504"/>
            <a:ext cx="2327158" cy="41499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1" t="33652" r="22155" b="16770"/>
          <a:stretch/>
        </p:blipFill>
        <p:spPr>
          <a:xfrm>
            <a:off x="7721599" y="4194976"/>
            <a:ext cx="2423886" cy="1878808"/>
          </a:xfrm>
          <a:prstGeom prst="rect">
            <a:avLst/>
          </a:prstGeom>
        </p:spPr>
      </p:pic>
      <p:cxnSp>
        <p:nvCxnSpPr>
          <p:cNvPr id="5" name="Прямая соединительная линия 4"/>
          <p:cNvCxnSpPr/>
          <p:nvPr/>
        </p:nvCxnSpPr>
        <p:spPr>
          <a:xfrm flipV="1">
            <a:off x="10020300" y="4533900"/>
            <a:ext cx="699482" cy="220982"/>
          </a:xfrm>
          <a:prstGeom prst="line">
            <a:avLst/>
          </a:prstGeom>
          <a:ln w="15875">
            <a:solidFill>
              <a:schemeClr val="bg2">
                <a:lumMod val="25000"/>
              </a:schemeClr>
            </a:solidFill>
            <a:headEnd type="oval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958" y="1625993"/>
            <a:ext cx="6273344" cy="3487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94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2196</TotalTime>
  <Words>579</Words>
  <Application>Microsoft Office PowerPoint</Application>
  <PresentationFormat>Широкоэкранный</PresentationFormat>
  <Paragraphs>83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MS Mincho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199</cp:revision>
  <dcterms:created xsi:type="dcterms:W3CDTF">2019-01-02T14:52:14Z</dcterms:created>
  <dcterms:modified xsi:type="dcterms:W3CDTF">2019-04-15T07:38:45Z</dcterms:modified>
</cp:coreProperties>
</file>