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321" r:id="rId3"/>
    <p:sldId id="322" r:id="rId4"/>
    <p:sldId id="294" r:id="rId5"/>
    <p:sldId id="324" r:id="rId6"/>
    <p:sldId id="302" r:id="rId7"/>
    <p:sldId id="323" r:id="rId8"/>
    <p:sldId id="296" r:id="rId9"/>
    <p:sldId id="318" r:id="rId10"/>
    <p:sldId id="297" r:id="rId11"/>
    <p:sldId id="298" r:id="rId12"/>
    <p:sldId id="299" r:id="rId13"/>
    <p:sldId id="320" r:id="rId14"/>
    <p:sldId id="301" r:id="rId15"/>
    <p:sldId id="314" r:id="rId16"/>
    <p:sldId id="300" r:id="rId17"/>
    <p:sldId id="305" r:id="rId18"/>
    <p:sldId id="310" r:id="rId19"/>
    <p:sldId id="317" r:id="rId20"/>
    <p:sldId id="316" r:id="rId21"/>
    <p:sldId id="307" r:id="rId22"/>
    <p:sldId id="304" r:id="rId23"/>
    <p:sldId id="315" r:id="rId24"/>
    <p:sldId id="308" r:id="rId25"/>
    <p:sldId id="309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400"/>
    <a:srgbClr val="004D86"/>
    <a:srgbClr val="21C5FF"/>
    <a:srgbClr val="05BEFF"/>
    <a:srgbClr val="860000"/>
    <a:srgbClr val="9E0000"/>
    <a:srgbClr val="DEA900"/>
    <a:srgbClr val="EEB500"/>
    <a:srgbClr val="00B800"/>
    <a:srgbClr val="B48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82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151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28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360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37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1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882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36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6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944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231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44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93892" y="1450203"/>
            <a:ext cx="1021783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sv-FI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5-Mavzu: G</a:t>
            </a:r>
            <a:r>
              <a:rPr lang="uz-Cyrl-UZ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az taqsimlash mexanizm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(GTM)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ning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tuzilishi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ishlashi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Reja</a:t>
            </a:r>
            <a:r>
              <a:rPr 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</a:t>
            </a:r>
          </a:p>
          <a:p>
            <a:pPr algn="ctr">
              <a:spcAft>
                <a:spcPts val="0"/>
              </a:spcAft>
            </a:pPr>
            <a:endParaRPr lang="en-US" sz="2000" b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1.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 taqsimlash mexanizmi (GTM) vazifasi, turlari va tasnifi.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2.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GTM </a:t>
            </a: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 konstruksiyasi va ularning vazifalari.</a:t>
            </a:r>
          </a:p>
          <a:p>
            <a:pPr lvl="0">
              <a:lnSpc>
                <a:spcPct val="150000"/>
              </a:lnSpc>
            </a:pP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Gaz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 </a:t>
            </a: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fazalari.</a:t>
            </a:r>
          </a:p>
          <a:p>
            <a:pPr>
              <a:lnSpc>
                <a:spcPct val="150000"/>
              </a:lnSpc>
            </a:pP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 va koromislo orasidagi tirqishni rostlash yo`llari.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2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5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5816" y="1256148"/>
            <a:ext cx="454855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 </a:t>
            </a:r>
            <a:r>
              <a:rPr lang="uz-Cyrl-UZ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 mexanizmi</a:t>
            </a:r>
            <a:r>
              <a:rPr lang="uz-Cyrl-UZ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silindrlarga o’z vaqtida va kerakli miqdorda </a:t>
            </a:r>
            <a:r>
              <a:rPr lang="uz-Cyrl-UZ" sz="24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yonuvchi </a:t>
            </a:r>
            <a:r>
              <a:rPr lang="uz-Cyrl-UZ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aralashmani (benzinli dvigatellarda) va havoni (dizellarda) </a:t>
            </a:r>
            <a:r>
              <a:rPr lang="en-US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uz-Cyrl-UZ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etkazib berish va ishlatilgan gazlarni tashqariga chiqarib yuborish uchun xizmat qiladi</a:t>
            </a:r>
            <a:r>
              <a:rPr lang="en-US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384" y="1459563"/>
            <a:ext cx="5569176" cy="417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03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80068" y="1096434"/>
            <a:ext cx="102318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en-GB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GB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</a:t>
            </a:r>
            <a:r>
              <a:rPr lang="en-GB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llariga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asosan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klapanli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taqsimlash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xanizmi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o’rnatiladi</a:t>
            </a:r>
            <a:r>
              <a:rPr lang="en-GB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To’rt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taktli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llarida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blokini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xanizm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xanizmining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joylashganligidadir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xanizmida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kallagida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GB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Yonuvchi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silindrga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uzatib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ruvchi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kirituvchi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silindrdan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chiqaruvchilar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54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Газ таксим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4587" b="5712"/>
          <a:stretch/>
        </p:blipFill>
        <p:spPr bwMode="auto">
          <a:xfrm>
            <a:off x="951952" y="1014719"/>
            <a:ext cx="3047925" cy="519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59839" y="1088402"/>
            <a:ext cx="6505551" cy="5279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Klapani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pastda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joylashgan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KSHM.</a:t>
            </a:r>
          </a:p>
          <a:p>
            <a:pPr algn="just">
              <a:spcAft>
                <a:spcPts val="0"/>
              </a:spcAft>
            </a:pPr>
            <a:endParaRPr lang="ru-RU" sz="1000" b="1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2-tishli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g'ildiraklar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3-tirsakli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val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4-rostlash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boltlari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5-klapanlar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6-o'rindiqlar; 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7-prujina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8-tayanch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shayba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9-turtkich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10-mushtcha 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(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kulochok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)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6981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44192" t="34453" r="27615" b="18344"/>
          <a:stretch/>
        </p:blipFill>
        <p:spPr>
          <a:xfrm>
            <a:off x="393114" y="1068019"/>
            <a:ext cx="5258386" cy="494991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848100" y="963504"/>
            <a:ext cx="1612900" cy="3318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000500" y="1115904"/>
            <a:ext cx="1612900" cy="3318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848100" y="1555665"/>
            <a:ext cx="1412081" cy="175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000500" y="1197966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ostlash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bolti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16350" y="1471758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oromislo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25875" y="1876425"/>
            <a:ext cx="1606550" cy="247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778250" y="1850538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ontr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gayka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78250" y="2216150"/>
            <a:ext cx="1727200" cy="2063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3736975" y="2145299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hiqarish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78250" y="2971800"/>
            <a:ext cx="77589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813730" y="3411731"/>
            <a:ext cx="100973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38855" y="2882676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shtanga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78250" y="3339095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suruvchi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825875" y="3756660"/>
            <a:ext cx="2072005" cy="373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166195" y="4389081"/>
            <a:ext cx="2072005" cy="373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062730" y="3803133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aqsimlash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11850" y="4450244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kulachok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38855" y="5238750"/>
            <a:ext cx="627340" cy="2762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540680" y="5212616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42925" y="5238750"/>
            <a:ext cx="1114425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494070" y="5348367"/>
            <a:ext cx="1835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shesternyasi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95275" y="3234415"/>
            <a:ext cx="1933575" cy="5946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392772" y="3286671"/>
            <a:ext cx="1835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shesternyasi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100137" y="2464803"/>
            <a:ext cx="976313" cy="3988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564944" y="2577328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iritish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081087" y="1895475"/>
            <a:ext cx="909638" cy="3905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1788437" y="1902136"/>
            <a:ext cx="300038" cy="2898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418857" y="1996729"/>
            <a:ext cx="1835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081087" y="1100877"/>
            <a:ext cx="1146835" cy="3183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1027884" y="1112545"/>
            <a:ext cx="1120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koromislo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19510" y="1500927"/>
            <a:ext cx="956940" cy="3284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601527" y="1532803"/>
            <a:ext cx="1563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ssiqlik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tirqishi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145713" y="3139381"/>
            <a:ext cx="530305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6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Klapani</a:t>
            </a:r>
            <a:r>
              <a:rPr lang="en-US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yuqorida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joylashgan</a:t>
            </a:r>
            <a:r>
              <a:rPr lang="en-US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KSHM.</a:t>
            </a:r>
          </a:p>
        </p:txBody>
      </p:sp>
    </p:spTree>
    <p:extLst>
      <p:ext uri="{BB962C8B-B14F-4D97-AF65-F5344CB8AC3E}">
        <p14:creationId xmlns:p14="http://schemas.microsoft.com/office/powerpoint/2010/main" val="347219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99" y="1090504"/>
            <a:ext cx="4471971" cy="48276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54911" y="3329469"/>
            <a:ext cx="416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b)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26869" y="5710048"/>
            <a:ext cx="416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</a:t>
            </a:r>
            <a:r>
              <a:rPr lang="en-US" sz="1600" dirty="0" smtClean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)</a:t>
            </a:r>
            <a:endParaRPr lang="ru-RU" sz="1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354910" y="5684648"/>
            <a:ext cx="416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</a:t>
            </a:r>
            <a:r>
              <a:rPr lang="en-US" sz="1600" dirty="0" smtClean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)</a:t>
            </a: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56746" y="1194277"/>
            <a:ext cx="642166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</a:t>
            </a:r>
            <a:r>
              <a:rPr lang="en-GB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GB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taqsimlash</a:t>
            </a:r>
            <a:r>
              <a:rPr lang="en-GB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GB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mexanizmi</a:t>
            </a:r>
            <a:r>
              <a:rPr lang="en-GB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GB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detallarini</a:t>
            </a:r>
            <a:r>
              <a:rPr lang="en-GB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GB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joylashish</a:t>
            </a:r>
            <a:r>
              <a:rPr lang="en-GB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GB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sxemalari</a:t>
            </a:r>
            <a:r>
              <a:rPr lang="en-GB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</a:p>
          <a:p>
            <a:pPr algn="ctr">
              <a:spcAft>
                <a:spcPts val="0"/>
              </a:spcAft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klapanlari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taqsimlash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pastda-silindrlar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blokida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joylashgan</a:t>
            </a:r>
            <a:r>
              <a:rPr lang="en-US" sz="20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algn="ctr">
              <a:spcAft>
                <a:spcPts val="0"/>
              </a:spcAft>
            </a:pPr>
            <a:r>
              <a:rPr lang="en-US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</a:t>
            </a:r>
            <a:r>
              <a:rPr lang="en-US" sz="20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</a:t>
            </a:r>
            <a:r>
              <a:rPr lang="en-US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klapanlari</a:t>
            </a:r>
            <a:r>
              <a:rPr lang="en-US" sz="20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yuqorida-silindrlar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blokining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kallagida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taqsimlash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pastda-silindrlar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blokida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joylashgan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000" i="1" dirty="0" smtClean="0">
              <a:solidFill>
                <a:srgbClr val="C0000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</a:t>
            </a:r>
            <a:r>
              <a:rPr lang="en-US" sz="20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klapanlari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taqsimlash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yuqorida-silindrlar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blokining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kallagida</a:t>
            </a:r>
            <a:r>
              <a:rPr lang="en-US" sz="2000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joylashgan</a:t>
            </a:r>
            <a:r>
              <a:rPr lang="en-US" sz="20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en-US" sz="2000" dirty="0" smtClean="0">
              <a:solidFill>
                <a:srgbClr val="C0000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GB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 </a:t>
            </a:r>
            <a:endParaRPr lang="ru-RU" sz="1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206313"/>
              </p:ext>
            </p:extLst>
          </p:nvPr>
        </p:nvGraphicFramePr>
        <p:xfrm>
          <a:off x="5505300" y="4211320"/>
          <a:ext cx="6470800" cy="1706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15751"/>
                <a:gridCol w="2955049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taqsimlash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valining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mushtchasi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9-shtanga; 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2-turtkich;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10-koromislo; 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3-rostlash bolti;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11-koromislo </a:t>
                      </a:r>
                      <a:r>
                        <a:rPr lang="en-US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o'qi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4-klapan;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12-taqsimlash valining yuritmasi;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5-prujina;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13-tishli shkiv yoki zanjir;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6-kiritish kanali;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14-rostlovchi shayba; </a:t>
                      </a:r>
                      <a:endParaRPr lang="ru-RU" sz="16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</a:t>
                      </a:r>
                      <a:r>
                        <a:rPr lang="en-US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8-tishli </a:t>
                      </a:r>
                      <a:r>
                        <a:rPr lang="en-US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g'ildiraklar</a:t>
                      </a:r>
                      <a:r>
                        <a:rPr lang="en-US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A-</a:t>
                      </a:r>
                      <a:r>
                        <a:rPr lang="en-GB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issiqlik</a:t>
                      </a:r>
                      <a:r>
                        <a:rPr lang="en-GB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6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tirqishi</a:t>
                      </a:r>
                      <a:r>
                        <a:rPr lang="en-GB" sz="16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3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9884" y="1221524"/>
            <a:ext cx="6096000" cy="46858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76200">
              <a:lnSpc>
                <a:spcPct val="150000"/>
              </a:lnSpc>
            </a:pPr>
            <a:r>
              <a:rPr lang="uz-Cyrl-UZ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GTM ning detallari: </a:t>
            </a:r>
            <a:endParaRPr lang="en-US" sz="2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</a:pPr>
            <a:endParaRPr lang="en-US" sz="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 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vali;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Korom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slo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(g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idrokompensator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Yo’naltiruvchi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vtulka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 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prujinasi;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Suxari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shayba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35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044341" y="1976951"/>
            <a:ext cx="1659988" cy="1160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190" y="1232169"/>
            <a:ext cx="10214096" cy="473253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42190" y="1645920"/>
            <a:ext cx="1672884" cy="5908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5278" y="1590432"/>
            <a:ext cx="2488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yo’naltiruvchi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vtulka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2190" y="3241307"/>
            <a:ext cx="1096108" cy="5362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5839" y="2929815"/>
            <a:ext cx="248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sterjeni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41345" y="4761282"/>
            <a:ext cx="1256676" cy="10972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468" y="4814469"/>
            <a:ext cx="248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Suxarik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o’yiq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258822" y="5375619"/>
            <a:ext cx="2912504" cy="514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9993" y="5336508"/>
            <a:ext cx="2488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shayba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70483" y="5375619"/>
            <a:ext cx="1478755" cy="5890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47137" y="5580318"/>
            <a:ext cx="248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egari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412489" y="5488161"/>
            <a:ext cx="2602523" cy="3893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15065" y="5433436"/>
            <a:ext cx="248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Slindrlar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707140" y="1419894"/>
            <a:ext cx="930217" cy="2674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05374" y="2103051"/>
            <a:ext cx="1604592" cy="344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95999" y="1322577"/>
            <a:ext cx="248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41251" y="2015284"/>
            <a:ext cx="2134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tarelkasi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809966" y="1645920"/>
            <a:ext cx="2194551" cy="3401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80513" y="1590432"/>
            <a:ext cx="2134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235903" y="3019878"/>
            <a:ext cx="876448" cy="8900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098900" y="3096554"/>
            <a:ext cx="1737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shayba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091121" y="1645920"/>
            <a:ext cx="876448" cy="2954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660395" y="1477387"/>
            <a:ext cx="1737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Suxari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9660395" y="4572000"/>
            <a:ext cx="1595891" cy="6118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536088" y="4501116"/>
            <a:ext cx="1737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Zichlagich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23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293904"/>
            <a:ext cx="36059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yuritmasi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legirlangan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po’latdan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cho’yandan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647" y="1976951"/>
            <a:ext cx="6520388" cy="33265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636369" y="1976951"/>
            <a:ext cx="1659988" cy="1160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15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1" y="1481491"/>
            <a:ext cx="4216008" cy="361372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23914" y="110018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Koromislo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taqsimlash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muftchasidan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berilgan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harakatni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klapan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sterjeniga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uzatadi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 U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yelkali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uglerodli</a:t>
            </a:r>
            <a:r>
              <a:rPr lang="en-US" sz="24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po‘latdan</a:t>
            </a:r>
            <a:r>
              <a:rPr lang="en-US" sz="24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yelka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rostlash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vinti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klapanning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sterjeniga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tayanadi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yelka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taqsimlash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muftchasiga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tiraladi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 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Koromislolar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qo‘zg‘almas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o’qqa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o’rnatilib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yoniga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surilmasligini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keruvchi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prujinalar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ushlaydi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95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9" t="18759" r="38872" b="53846"/>
          <a:stretch/>
        </p:blipFill>
        <p:spPr>
          <a:xfrm rot="16200000">
            <a:off x="6149855" y="2303975"/>
            <a:ext cx="3992727" cy="27021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59" t="59263" r="42106" b="23622"/>
          <a:stretch/>
        </p:blipFill>
        <p:spPr>
          <a:xfrm rot="16200000">
            <a:off x="8628529" y="3049243"/>
            <a:ext cx="3425626" cy="168812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13261" y="1449151"/>
            <a:ext cx="60682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Klapan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prujinalari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ikkita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vazifani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birinchidan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klapan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berkligida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o‘rindig‘iga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zich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siqilib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yopiq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turishini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ta’minlasa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ikkinchidan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klapan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ochilganda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taqsimlash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valining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mushtchasi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turtkichning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bir-biriga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ishonchli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tiralib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turishini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inersiya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kuchi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ta ’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sirida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turtkichni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mushtchadan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uzilmasligini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ta’minlaydi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93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5" t="3238" r="13884" b="6819"/>
          <a:stretch/>
        </p:blipFill>
        <p:spPr>
          <a:xfrm>
            <a:off x="1709899" y="1330536"/>
            <a:ext cx="5120640" cy="46490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26" t="12340" b="50480"/>
          <a:stretch/>
        </p:blipFill>
        <p:spPr>
          <a:xfrm>
            <a:off x="8387412" y="1293885"/>
            <a:ext cx="1953930" cy="169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4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785877" y="978265"/>
            <a:ext cx="45554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76200">
              <a:buFontTx/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Klapan;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egari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Yo’naltiruvchi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vtulka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76200">
              <a:buFontTx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shayba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ichlagich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76200"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76200">
              <a:buFontTx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shayba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Suxari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Bo’lt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76200"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Koromislo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Koromislo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76200"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76200"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ilindrlar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76200"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istirgich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90"/>
          <a:stretch/>
        </p:blipFill>
        <p:spPr>
          <a:xfrm>
            <a:off x="672573" y="1217758"/>
            <a:ext cx="3696753" cy="4783994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4156676" y="2335339"/>
            <a:ext cx="276446" cy="10526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986555" y="2627736"/>
            <a:ext cx="276446" cy="506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3901495" y="2981401"/>
            <a:ext cx="276446" cy="3544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2059278" y="2799303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482344" y="2593787"/>
            <a:ext cx="540572" cy="608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2837690" y="2407025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3161139" y="2208808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3516801" y="2029101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3431994" y="2432539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3755757" y="1988387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4292828" y="1280107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3574681" y="4420718"/>
            <a:ext cx="317289" cy="256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4211264" y="4456308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351224" y="3799024"/>
            <a:ext cx="42377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1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908157" y="2140787"/>
            <a:ext cx="540572" cy="57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44"/>
          <p:cNvSpPr txBox="1"/>
          <p:nvPr/>
        </p:nvSpPr>
        <p:spPr>
          <a:xfrm>
            <a:off x="4177941" y="4525347"/>
            <a:ext cx="42377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1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20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6663" t="26009" r="48523" b="27068"/>
          <a:stretch/>
        </p:blipFill>
        <p:spPr>
          <a:xfrm>
            <a:off x="724657" y="1443330"/>
            <a:ext cx="5717938" cy="43328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294862" y="1573298"/>
            <a:ext cx="357846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1-issiqlik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tirqishini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rostlash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vinti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2-kontrgayka</a:t>
            </a: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3-tarelka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4-suxarik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5- </a:t>
            </a:r>
            <a:r>
              <a:rPr lang="en-US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klapan</a:t>
            </a: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sterjeni</a:t>
            </a: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6-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prujina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7-klapan </a:t>
            </a:r>
            <a:r>
              <a:rPr lang="en-US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salnigi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8-klapan </a:t>
            </a:r>
            <a:r>
              <a:rPr lang="en-US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yo‘naltiruvchi</a:t>
            </a: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vtulkasi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9-koromislo </a:t>
            </a:r>
            <a:r>
              <a:rPr lang="ru-RU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‘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qi;</a:t>
            </a:r>
          </a:p>
          <a:p>
            <a:pPr>
              <a:lnSpc>
                <a:spcPct val="150000"/>
              </a:lnSpc>
            </a:pP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10-taqsimlash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vali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mushtchasi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03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545" y="1203182"/>
            <a:ext cx="7617068" cy="472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3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5814" y="1127215"/>
            <a:ext cx="637735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yuritmasida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gidrokompensator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tuzilma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tirqishsiz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konstruksiyani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shovqinsiz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qarovda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qisqaradi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84" r="51888" b="10099"/>
          <a:stretch/>
        </p:blipFill>
        <p:spPr>
          <a:xfrm>
            <a:off x="8432279" y="3917537"/>
            <a:ext cx="2792765" cy="217475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8" t="16795" r="20428" b="16192"/>
          <a:stretch/>
        </p:blipFill>
        <p:spPr>
          <a:xfrm>
            <a:off x="8662963" y="1104603"/>
            <a:ext cx="2331398" cy="244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9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677" y="141589"/>
            <a:ext cx="11887205" cy="6555546"/>
          </a:xfrm>
          <a:prstGeom prst="rect">
            <a:avLst/>
          </a:prstGeom>
          <a:solidFill>
            <a:srgbClr val="EF8D4B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79011" y="267284"/>
            <a:ext cx="11580054" cy="630232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891116" y="139760"/>
            <a:ext cx="6122638" cy="400110"/>
          </a:xfrm>
          <a:prstGeom prst="rect">
            <a:avLst/>
          </a:prstGeom>
          <a:solidFill>
            <a:srgbClr val="EF8D4B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sv-FI" sz="2000" b="1" spc="3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IYoD gaz taqsimlash mexanizmi tuzilishi</a:t>
            </a:r>
            <a:endParaRPr lang="ru-RU" sz="2000" b="1" spc="300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332" y="883260"/>
            <a:ext cx="8036609" cy="535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14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695" y="1753427"/>
            <a:ext cx="7396406" cy="37649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302732" y="1352034"/>
            <a:ext cx="3635932" cy="60462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qaytish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ilindrlar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ulochok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urtkich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lunjer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plunjer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ilza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73600" y="2413000"/>
            <a:ext cx="444500" cy="406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776738" y="2408823"/>
            <a:ext cx="356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175500" y="3162300"/>
            <a:ext cx="254000" cy="241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062438" y="3113673"/>
            <a:ext cx="11272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 </a:t>
            </a:r>
            <a:r>
              <a:rPr lang="en-US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kanali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1138" y="1270238"/>
            <a:ext cx="306731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kulochok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endParaRPr lang="ru-RU" sz="2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56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60" y="1247505"/>
            <a:ext cx="7059440" cy="46905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67482" y="5332336"/>
            <a:ext cx="2209800" cy="3101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003040" y="5149256"/>
            <a:ext cx="2222500" cy="412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371521" y="5210658"/>
            <a:ext cx="16017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endParaRPr lang="ru-RU" sz="20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99000" y="5198786"/>
            <a:ext cx="16161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969835" y="2292166"/>
            <a:ext cx="3285758" cy="2421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kulochok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sterjeni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iritish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endParaRPr lang="en-US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97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15" t="17477" b="17908"/>
          <a:stretch/>
        </p:blipFill>
        <p:spPr>
          <a:xfrm>
            <a:off x="660056" y="1132823"/>
            <a:ext cx="11069494" cy="481781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0505" y="5781822"/>
            <a:ext cx="8370277" cy="365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89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677" y="141589"/>
            <a:ext cx="11887205" cy="6555546"/>
          </a:xfrm>
          <a:prstGeom prst="rect">
            <a:avLst/>
          </a:prstGeom>
          <a:solidFill>
            <a:srgbClr val="EF8D4B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79011" y="267284"/>
            <a:ext cx="11580054" cy="630232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891116" y="139760"/>
            <a:ext cx="6122638" cy="400110"/>
          </a:xfrm>
          <a:prstGeom prst="rect">
            <a:avLst/>
          </a:prstGeom>
          <a:solidFill>
            <a:srgbClr val="EF8D4B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sv-FI" sz="2000" b="1" spc="3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IYoD gaz taqsimlash mexanizmi tuzilishi</a:t>
            </a:r>
            <a:endParaRPr lang="ru-RU" sz="2000" b="1" spc="3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69" y="948030"/>
            <a:ext cx="6238239" cy="25126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653" y="2934540"/>
            <a:ext cx="5753383" cy="345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91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41" y="1317583"/>
            <a:ext cx="5869679" cy="45112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720" y="1235763"/>
            <a:ext cx="5383229" cy="46749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52700" y="2387600"/>
            <a:ext cx="723900" cy="165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30090" y="3572486"/>
            <a:ext cx="1914609" cy="7582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7306" y="3067172"/>
            <a:ext cx="2110139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idrokompensatorga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teshigi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72374" y="5410200"/>
            <a:ext cx="2853525" cy="4768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61672" y="5220252"/>
            <a:ext cx="2110139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kanali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53851" y="2212358"/>
            <a:ext cx="21101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81489" y="1537396"/>
            <a:ext cx="1086725" cy="9349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760330" y="1965481"/>
            <a:ext cx="21101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arakat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5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87"/>
          <a:stretch/>
        </p:blipFill>
        <p:spPr>
          <a:xfrm>
            <a:off x="1502899" y="1140794"/>
            <a:ext cx="9186202" cy="5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2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4400" y="1163399"/>
            <a:ext cx="6096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it-IT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Kiritish </a:t>
            </a:r>
            <a:r>
              <a:rPr lang="it-IT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 chiqarish klapanlarining porsh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it-IT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 ch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it-IT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kka nuqtalariga nisbatan ochiq turish davrini tirsakli valning aylanish burchaklari orqali ifodalanishi </a:t>
            </a:r>
            <a:r>
              <a:rPr lang="it-IT" sz="2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 taqsimlash fazalari</a:t>
            </a:r>
            <a:r>
              <a:rPr lang="it-IT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it-IT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it-IT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 ataladi.</a:t>
            </a:r>
            <a:endParaRPr lang="ru-RU" sz="28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3" t="21538" r="12220" b="21231"/>
          <a:stretch/>
        </p:blipFill>
        <p:spPr>
          <a:xfrm>
            <a:off x="8352606" y="1017224"/>
            <a:ext cx="3193366" cy="428340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530691" y="1163420"/>
            <a:ext cx="414997" cy="2672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904852" y="4899705"/>
            <a:ext cx="414997" cy="2672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9568936" y="2502154"/>
            <a:ext cx="272359" cy="284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9633798" y="3620925"/>
            <a:ext cx="207498" cy="284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1" t="41481" r="85541" b="32487"/>
          <a:stretch/>
        </p:blipFill>
        <p:spPr>
          <a:xfrm>
            <a:off x="5934445" y="4488830"/>
            <a:ext cx="1001486" cy="178525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35931" y="4535883"/>
            <a:ext cx="1012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35930" y="4956551"/>
            <a:ext cx="1012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Siqish</a:t>
            </a:r>
            <a:endParaRPr lang="ru-RU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35930" y="5381458"/>
            <a:ext cx="1012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00A4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endParaRPr lang="ru-RU" b="1" dirty="0">
              <a:solidFill>
                <a:srgbClr val="00A4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35929" y="5799474"/>
            <a:ext cx="1195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0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587695"/>
              </p:ext>
            </p:extLst>
          </p:nvPr>
        </p:nvGraphicFramePr>
        <p:xfrm>
          <a:off x="444677" y="1360031"/>
          <a:ext cx="5293154" cy="4499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88"/>
                <a:gridCol w="1487681"/>
                <a:gridCol w="1470377"/>
                <a:gridCol w="1011808"/>
              </a:tblGrid>
              <a:tr h="2804006">
                <a:tc>
                  <a:txBody>
                    <a:bodyPr/>
                    <a:lstStyle/>
                    <a:p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YCHN/</a:t>
                      </a:r>
                    </a:p>
                    <a:p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PCHN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yetmasdan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ochiladi</a:t>
                      </a:r>
                      <a:endParaRPr lang="ru-RU" sz="18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PCHN/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YCHN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…..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o’tganda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yopiladi</a:t>
                      </a:r>
                      <a:endParaRPr lang="ru-RU" sz="18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Kiritish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davri</a:t>
                      </a:r>
                      <a:r>
                        <a:rPr lang="en-US" sz="1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7721"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kiritish</a:t>
                      </a:r>
                      <a:endParaRPr lang="ru-RU" sz="18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en-US" sz="1800" kern="1200" baseline="300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64</a:t>
                      </a:r>
                      <a:r>
                        <a:rPr lang="en-US" sz="1800" kern="1200" baseline="300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268</a:t>
                      </a:r>
                      <a:r>
                        <a:rPr lang="en-US" sz="1800" kern="1200" baseline="300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7721"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chiqarish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r>
                        <a:rPr lang="en-US" sz="1800" kern="1200" baseline="30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kern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en-US" sz="1800" kern="1200" baseline="30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kern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252</a:t>
                      </a:r>
                      <a:r>
                        <a:rPr lang="en-US" sz="1800" kern="1200" baseline="300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kern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29529" t="28894" r="28845" b="10144"/>
          <a:stretch/>
        </p:blipFill>
        <p:spPr>
          <a:xfrm>
            <a:off x="5924622" y="1356511"/>
            <a:ext cx="5363187" cy="441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82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2341</TotalTime>
  <Words>498</Words>
  <Application>Microsoft Office PowerPoint</Application>
  <PresentationFormat>Широкоэкранный</PresentationFormat>
  <Paragraphs>155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200</cp:revision>
  <dcterms:created xsi:type="dcterms:W3CDTF">2019-01-02T14:52:14Z</dcterms:created>
  <dcterms:modified xsi:type="dcterms:W3CDTF">2019-04-15T12:04:03Z</dcterms:modified>
</cp:coreProperties>
</file>