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7" r:id="rId3"/>
    <p:sldId id="258" r:id="rId4"/>
    <p:sldId id="287" r:id="rId5"/>
    <p:sldId id="288" r:id="rId6"/>
    <p:sldId id="290" r:id="rId7"/>
    <p:sldId id="291" r:id="rId8"/>
    <p:sldId id="292" r:id="rId9"/>
    <p:sldId id="293" r:id="rId10"/>
    <p:sldId id="294" r:id="rId11"/>
    <p:sldId id="295" r:id="rId12"/>
    <p:sldId id="297" r:id="rId13"/>
    <p:sldId id="260" r:id="rId14"/>
    <p:sldId id="265" r:id="rId15"/>
    <p:sldId id="299" r:id="rId16"/>
    <p:sldId id="298" r:id="rId17"/>
    <p:sldId id="300" r:id="rId18"/>
    <p:sldId id="261" r:id="rId19"/>
    <p:sldId id="301" r:id="rId20"/>
    <p:sldId id="306" r:id="rId21"/>
    <p:sldId id="262" r:id="rId22"/>
    <p:sldId id="302" r:id="rId23"/>
    <p:sldId id="307" r:id="rId24"/>
    <p:sldId id="263" r:id="rId25"/>
    <p:sldId id="308" r:id="rId26"/>
    <p:sldId id="303" r:id="rId27"/>
    <p:sldId id="264" r:id="rId28"/>
    <p:sldId id="304" r:id="rId29"/>
    <p:sldId id="305" r:id="rId30"/>
    <p:sldId id="266" r:id="rId31"/>
    <p:sldId id="267" r:id="rId32"/>
    <p:sldId id="273" r:id="rId33"/>
    <p:sldId id="274"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115" d="100"/>
          <a:sy n="115" d="100"/>
        </p:scale>
        <p:origin x="3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93D23B-DDA8-4BCE-B1B1-6A97AEF90DDA}" type="doc">
      <dgm:prSet loTypeId="urn:microsoft.com/office/officeart/2005/8/layout/default" loCatId="list" qsTypeId="urn:microsoft.com/office/officeart/2005/8/quickstyle/simple1" qsCatId="simple" csTypeId="urn:microsoft.com/office/officeart/2005/8/colors/accent3_2" csCatId="accent3" phldr="1"/>
      <dgm:spPr/>
      <dgm:t>
        <a:bodyPr/>
        <a:lstStyle/>
        <a:p>
          <a:endParaRPr lang="en-US"/>
        </a:p>
      </dgm:t>
    </dgm:pt>
    <dgm:pt modelId="{FFD54D86-F876-4E1A-A97E-0167F63FA043}">
      <dgm:prSet phldrT="[Text]"/>
      <dgm:spPr/>
      <dgm:t>
        <a:bodyPr/>
        <a:lstStyle/>
        <a:p>
          <a:r>
            <a:rPr lang="en-US" b="1" dirty="0" smtClean="0">
              <a:latin typeface="Times New Roman" pitchFamily="18" charset="0"/>
            </a:rPr>
            <a:t>Strivers</a:t>
          </a:r>
          <a:endParaRPr lang="en-US" dirty="0"/>
        </a:p>
      </dgm:t>
    </dgm:pt>
    <dgm:pt modelId="{19FFB3DE-C563-46AF-8748-B4ECC28A2101}" type="parTrans" cxnId="{F593E824-5B6B-4D6C-B3E9-4E48827591DD}">
      <dgm:prSet/>
      <dgm:spPr/>
      <dgm:t>
        <a:bodyPr/>
        <a:lstStyle/>
        <a:p>
          <a:endParaRPr lang="en-US"/>
        </a:p>
      </dgm:t>
    </dgm:pt>
    <dgm:pt modelId="{AD62620C-16BA-43FA-892C-4B42F9825AE6}" type="sibTrans" cxnId="{F593E824-5B6B-4D6C-B3E9-4E48827591DD}">
      <dgm:prSet/>
      <dgm:spPr/>
      <dgm:t>
        <a:bodyPr/>
        <a:lstStyle/>
        <a:p>
          <a:endParaRPr lang="en-US"/>
        </a:p>
      </dgm:t>
    </dgm:pt>
    <dgm:pt modelId="{0A8CAEE4-7FF7-42EB-BDE4-9588CB18172A}">
      <dgm:prSet phldrT="[Text]"/>
      <dgm:spPr/>
      <dgm:t>
        <a:bodyPr/>
        <a:lstStyle/>
        <a:p>
          <a:r>
            <a:rPr lang="en-US" b="1" dirty="0" smtClean="0">
              <a:latin typeface="Times New Roman" pitchFamily="18" charset="0"/>
            </a:rPr>
            <a:t>Devouts</a:t>
          </a:r>
          <a:endParaRPr lang="en-US" dirty="0"/>
        </a:p>
      </dgm:t>
    </dgm:pt>
    <dgm:pt modelId="{29B7B508-1554-4A8A-9208-D051931BF7D9}" type="parTrans" cxnId="{7C0BE682-81A7-4F0F-AC26-E67BF6E78F0A}">
      <dgm:prSet/>
      <dgm:spPr/>
      <dgm:t>
        <a:bodyPr/>
        <a:lstStyle/>
        <a:p>
          <a:endParaRPr lang="en-US"/>
        </a:p>
      </dgm:t>
    </dgm:pt>
    <dgm:pt modelId="{8C2EA3EE-9615-48D0-88A3-99BDACFC7D61}" type="sibTrans" cxnId="{7C0BE682-81A7-4F0F-AC26-E67BF6E78F0A}">
      <dgm:prSet/>
      <dgm:spPr/>
      <dgm:t>
        <a:bodyPr/>
        <a:lstStyle/>
        <a:p>
          <a:endParaRPr lang="en-US"/>
        </a:p>
      </dgm:t>
    </dgm:pt>
    <dgm:pt modelId="{093B8818-9E96-4C44-97C5-6E34AD0A5A8A}">
      <dgm:prSet phldrT="[Text]"/>
      <dgm:spPr/>
      <dgm:t>
        <a:bodyPr/>
        <a:lstStyle/>
        <a:p>
          <a:r>
            <a:rPr lang="en-US" b="1" dirty="0" smtClean="0">
              <a:latin typeface="Times New Roman" pitchFamily="18" charset="0"/>
            </a:rPr>
            <a:t>Altruists</a:t>
          </a:r>
          <a:endParaRPr lang="en-US" dirty="0"/>
        </a:p>
      </dgm:t>
    </dgm:pt>
    <dgm:pt modelId="{D3D42136-7F0C-478D-8F32-F18692D06333}" type="parTrans" cxnId="{7FB3B6CC-50F9-4CC7-8EC2-03392192A44D}">
      <dgm:prSet/>
      <dgm:spPr/>
      <dgm:t>
        <a:bodyPr/>
        <a:lstStyle/>
        <a:p>
          <a:endParaRPr lang="en-US"/>
        </a:p>
      </dgm:t>
    </dgm:pt>
    <dgm:pt modelId="{C039C855-D2B9-471D-B500-F06F50948C5E}" type="sibTrans" cxnId="{7FB3B6CC-50F9-4CC7-8EC2-03392192A44D}">
      <dgm:prSet/>
      <dgm:spPr/>
      <dgm:t>
        <a:bodyPr/>
        <a:lstStyle/>
        <a:p>
          <a:endParaRPr lang="en-US"/>
        </a:p>
      </dgm:t>
    </dgm:pt>
    <dgm:pt modelId="{26FE9737-64F9-4723-80A6-6A6DB32B9AD5}">
      <dgm:prSet phldrT="[Text]"/>
      <dgm:spPr/>
      <dgm:t>
        <a:bodyPr/>
        <a:lstStyle/>
        <a:p>
          <a:r>
            <a:rPr lang="en-US" b="1" dirty="0" smtClean="0">
              <a:latin typeface="Times New Roman" pitchFamily="18" charset="0"/>
            </a:rPr>
            <a:t>Intimates</a:t>
          </a:r>
          <a:endParaRPr lang="en-US" dirty="0"/>
        </a:p>
      </dgm:t>
    </dgm:pt>
    <dgm:pt modelId="{972F2747-CA0F-4E47-AE8F-EBA264257272}" type="parTrans" cxnId="{04EC6E2C-C6CB-4D3E-AC9D-B766234EB3B9}">
      <dgm:prSet/>
      <dgm:spPr/>
      <dgm:t>
        <a:bodyPr/>
        <a:lstStyle/>
        <a:p>
          <a:endParaRPr lang="en-US"/>
        </a:p>
      </dgm:t>
    </dgm:pt>
    <dgm:pt modelId="{D9E3AA72-7FBA-4742-836B-5713565E14FF}" type="sibTrans" cxnId="{04EC6E2C-C6CB-4D3E-AC9D-B766234EB3B9}">
      <dgm:prSet/>
      <dgm:spPr/>
      <dgm:t>
        <a:bodyPr/>
        <a:lstStyle/>
        <a:p>
          <a:endParaRPr lang="en-US"/>
        </a:p>
      </dgm:t>
    </dgm:pt>
    <dgm:pt modelId="{BEF68C51-FD3D-483A-A366-0BB0A924A03B}">
      <dgm:prSet phldrT="[Text]"/>
      <dgm:spPr/>
      <dgm:t>
        <a:bodyPr/>
        <a:lstStyle/>
        <a:p>
          <a:r>
            <a:rPr lang="en-US" b="1" dirty="0" smtClean="0">
              <a:latin typeface="Times New Roman" pitchFamily="18" charset="0"/>
            </a:rPr>
            <a:t>Fun Seekers</a:t>
          </a:r>
          <a:endParaRPr lang="en-US" dirty="0"/>
        </a:p>
      </dgm:t>
    </dgm:pt>
    <dgm:pt modelId="{B5ED0115-650D-44FE-AECD-32AB096E9EEB}" type="parTrans" cxnId="{44DA3105-EEC1-47B0-A996-E73C0526A3EA}">
      <dgm:prSet/>
      <dgm:spPr/>
      <dgm:t>
        <a:bodyPr/>
        <a:lstStyle/>
        <a:p>
          <a:endParaRPr lang="en-US"/>
        </a:p>
      </dgm:t>
    </dgm:pt>
    <dgm:pt modelId="{7DDA50AD-AC9E-4F32-BA1A-AD3105EADA51}" type="sibTrans" cxnId="{44DA3105-EEC1-47B0-A996-E73C0526A3EA}">
      <dgm:prSet/>
      <dgm:spPr/>
      <dgm:t>
        <a:bodyPr/>
        <a:lstStyle/>
        <a:p>
          <a:endParaRPr lang="en-US"/>
        </a:p>
      </dgm:t>
    </dgm:pt>
    <dgm:pt modelId="{F720086F-CF13-40E4-A6C2-B56D3AC19C75}">
      <dgm:prSet phldrT="[Text]"/>
      <dgm:spPr/>
      <dgm:t>
        <a:bodyPr/>
        <a:lstStyle/>
        <a:p>
          <a:r>
            <a:rPr lang="en-US" b="1" dirty="0" smtClean="0">
              <a:latin typeface="Times New Roman" pitchFamily="18" charset="0"/>
            </a:rPr>
            <a:t>Creatives</a:t>
          </a:r>
          <a:endParaRPr lang="en-US" dirty="0"/>
        </a:p>
      </dgm:t>
    </dgm:pt>
    <dgm:pt modelId="{DFF3B80D-8E74-45AE-8DEB-99F1FC383FFA}" type="parTrans" cxnId="{57381261-2658-4BEE-9EC4-64798044404A}">
      <dgm:prSet/>
      <dgm:spPr/>
      <dgm:t>
        <a:bodyPr/>
        <a:lstStyle/>
        <a:p>
          <a:endParaRPr lang="en-US"/>
        </a:p>
      </dgm:t>
    </dgm:pt>
    <dgm:pt modelId="{6EB27013-19DE-4052-B399-8D96F1CE1AFA}" type="sibTrans" cxnId="{57381261-2658-4BEE-9EC4-64798044404A}">
      <dgm:prSet/>
      <dgm:spPr/>
      <dgm:t>
        <a:bodyPr/>
        <a:lstStyle/>
        <a:p>
          <a:endParaRPr lang="en-US"/>
        </a:p>
      </dgm:t>
    </dgm:pt>
    <dgm:pt modelId="{3048AFA0-5F33-4FDB-AF9E-53F8EE1C4B90}" type="pres">
      <dgm:prSet presAssocID="{5493D23B-DDA8-4BCE-B1B1-6A97AEF90DDA}" presName="diagram" presStyleCnt="0">
        <dgm:presLayoutVars>
          <dgm:dir/>
          <dgm:resizeHandles val="exact"/>
        </dgm:presLayoutVars>
      </dgm:prSet>
      <dgm:spPr/>
      <dgm:t>
        <a:bodyPr/>
        <a:lstStyle/>
        <a:p>
          <a:endParaRPr lang="en-US"/>
        </a:p>
      </dgm:t>
    </dgm:pt>
    <dgm:pt modelId="{5FA42FFC-3D62-4C8E-A230-C85CC06AF5F3}" type="pres">
      <dgm:prSet presAssocID="{FFD54D86-F876-4E1A-A97E-0167F63FA043}" presName="node" presStyleLbl="node1" presStyleIdx="0" presStyleCnt="6">
        <dgm:presLayoutVars>
          <dgm:bulletEnabled val="1"/>
        </dgm:presLayoutVars>
      </dgm:prSet>
      <dgm:spPr/>
      <dgm:t>
        <a:bodyPr/>
        <a:lstStyle/>
        <a:p>
          <a:endParaRPr lang="en-US"/>
        </a:p>
      </dgm:t>
    </dgm:pt>
    <dgm:pt modelId="{D2A870E0-9E5D-4EB8-B403-D86A92101BEC}" type="pres">
      <dgm:prSet presAssocID="{AD62620C-16BA-43FA-892C-4B42F9825AE6}" presName="sibTrans" presStyleCnt="0"/>
      <dgm:spPr/>
    </dgm:pt>
    <dgm:pt modelId="{45F0A84F-119C-41E3-9DAA-3B5579F42637}" type="pres">
      <dgm:prSet presAssocID="{0A8CAEE4-7FF7-42EB-BDE4-9588CB18172A}" presName="node" presStyleLbl="node1" presStyleIdx="1" presStyleCnt="6" custLinFactNeighborX="-1246" custLinFactNeighborY="-2248">
        <dgm:presLayoutVars>
          <dgm:bulletEnabled val="1"/>
        </dgm:presLayoutVars>
      </dgm:prSet>
      <dgm:spPr/>
      <dgm:t>
        <a:bodyPr/>
        <a:lstStyle/>
        <a:p>
          <a:endParaRPr lang="en-US"/>
        </a:p>
      </dgm:t>
    </dgm:pt>
    <dgm:pt modelId="{8DF39325-5A48-415D-97CB-EF4A9A0882FA}" type="pres">
      <dgm:prSet presAssocID="{8C2EA3EE-9615-48D0-88A3-99BDACFC7D61}" presName="sibTrans" presStyleCnt="0"/>
      <dgm:spPr/>
    </dgm:pt>
    <dgm:pt modelId="{91607D7C-E179-4C51-8D9B-55B15FA143C8}" type="pres">
      <dgm:prSet presAssocID="{093B8818-9E96-4C44-97C5-6E34AD0A5A8A}" presName="node" presStyleLbl="node1" presStyleIdx="2" presStyleCnt="6">
        <dgm:presLayoutVars>
          <dgm:bulletEnabled val="1"/>
        </dgm:presLayoutVars>
      </dgm:prSet>
      <dgm:spPr/>
      <dgm:t>
        <a:bodyPr/>
        <a:lstStyle/>
        <a:p>
          <a:endParaRPr lang="en-US"/>
        </a:p>
      </dgm:t>
    </dgm:pt>
    <dgm:pt modelId="{622905D0-BDC3-4248-8061-849333938BC6}" type="pres">
      <dgm:prSet presAssocID="{C039C855-D2B9-471D-B500-F06F50948C5E}" presName="sibTrans" presStyleCnt="0"/>
      <dgm:spPr/>
    </dgm:pt>
    <dgm:pt modelId="{B3695C99-4DD9-433C-9616-E357A7105F0C}" type="pres">
      <dgm:prSet presAssocID="{26FE9737-64F9-4723-80A6-6A6DB32B9AD5}" presName="node" presStyleLbl="node1" presStyleIdx="3" presStyleCnt="6">
        <dgm:presLayoutVars>
          <dgm:bulletEnabled val="1"/>
        </dgm:presLayoutVars>
      </dgm:prSet>
      <dgm:spPr/>
      <dgm:t>
        <a:bodyPr/>
        <a:lstStyle/>
        <a:p>
          <a:endParaRPr lang="en-US"/>
        </a:p>
      </dgm:t>
    </dgm:pt>
    <dgm:pt modelId="{C6C9697F-3D19-4DAD-8BE4-187D75AA2810}" type="pres">
      <dgm:prSet presAssocID="{D9E3AA72-7FBA-4742-836B-5713565E14FF}" presName="sibTrans" presStyleCnt="0"/>
      <dgm:spPr/>
    </dgm:pt>
    <dgm:pt modelId="{2BA64B4D-95B2-4ED8-BE22-D8C7DBE58F79}" type="pres">
      <dgm:prSet presAssocID="{BEF68C51-FD3D-483A-A366-0BB0A924A03B}" presName="node" presStyleLbl="node1" presStyleIdx="4" presStyleCnt="6">
        <dgm:presLayoutVars>
          <dgm:bulletEnabled val="1"/>
        </dgm:presLayoutVars>
      </dgm:prSet>
      <dgm:spPr/>
      <dgm:t>
        <a:bodyPr/>
        <a:lstStyle/>
        <a:p>
          <a:endParaRPr lang="en-US"/>
        </a:p>
      </dgm:t>
    </dgm:pt>
    <dgm:pt modelId="{16810036-5993-4C9A-8A42-DAA4FCF3DD14}" type="pres">
      <dgm:prSet presAssocID="{7DDA50AD-AC9E-4F32-BA1A-AD3105EADA51}" presName="sibTrans" presStyleCnt="0"/>
      <dgm:spPr/>
    </dgm:pt>
    <dgm:pt modelId="{326792B4-947E-4C7F-9207-150B7EFCCC1B}" type="pres">
      <dgm:prSet presAssocID="{F720086F-CF13-40E4-A6C2-B56D3AC19C75}" presName="node" presStyleLbl="node1" presStyleIdx="5" presStyleCnt="6">
        <dgm:presLayoutVars>
          <dgm:bulletEnabled val="1"/>
        </dgm:presLayoutVars>
      </dgm:prSet>
      <dgm:spPr/>
      <dgm:t>
        <a:bodyPr/>
        <a:lstStyle/>
        <a:p>
          <a:endParaRPr lang="en-US"/>
        </a:p>
      </dgm:t>
    </dgm:pt>
  </dgm:ptLst>
  <dgm:cxnLst>
    <dgm:cxn modelId="{F593E824-5B6B-4D6C-B3E9-4E48827591DD}" srcId="{5493D23B-DDA8-4BCE-B1B1-6A97AEF90DDA}" destId="{FFD54D86-F876-4E1A-A97E-0167F63FA043}" srcOrd="0" destOrd="0" parTransId="{19FFB3DE-C563-46AF-8748-B4ECC28A2101}" sibTransId="{AD62620C-16BA-43FA-892C-4B42F9825AE6}"/>
    <dgm:cxn modelId="{753E0448-EE66-4060-93F8-8B9C0A2A5689}" type="presOf" srcId="{093B8818-9E96-4C44-97C5-6E34AD0A5A8A}" destId="{91607D7C-E179-4C51-8D9B-55B15FA143C8}" srcOrd="0" destOrd="0" presId="urn:microsoft.com/office/officeart/2005/8/layout/default"/>
    <dgm:cxn modelId="{F4236EF1-D758-4146-B822-1BA19A7BCFEB}" type="presOf" srcId="{26FE9737-64F9-4723-80A6-6A6DB32B9AD5}" destId="{B3695C99-4DD9-433C-9616-E357A7105F0C}" srcOrd="0" destOrd="0" presId="urn:microsoft.com/office/officeart/2005/8/layout/default"/>
    <dgm:cxn modelId="{0ABE95FE-2D7B-4FA4-BE47-22C3BEB6ECEA}" type="presOf" srcId="{F720086F-CF13-40E4-A6C2-B56D3AC19C75}" destId="{326792B4-947E-4C7F-9207-150B7EFCCC1B}" srcOrd="0" destOrd="0" presId="urn:microsoft.com/office/officeart/2005/8/layout/default"/>
    <dgm:cxn modelId="{63961BE8-C4B8-4A46-AC15-02DA2FEC712B}" type="presOf" srcId="{0A8CAEE4-7FF7-42EB-BDE4-9588CB18172A}" destId="{45F0A84F-119C-41E3-9DAA-3B5579F42637}" srcOrd="0" destOrd="0" presId="urn:microsoft.com/office/officeart/2005/8/layout/default"/>
    <dgm:cxn modelId="{D71285C4-ADBC-4067-9D79-656FF8CB3D9D}" type="presOf" srcId="{FFD54D86-F876-4E1A-A97E-0167F63FA043}" destId="{5FA42FFC-3D62-4C8E-A230-C85CC06AF5F3}" srcOrd="0" destOrd="0" presId="urn:microsoft.com/office/officeart/2005/8/layout/default"/>
    <dgm:cxn modelId="{E1E512E9-07B3-48D9-ADD7-6FE93EF0708E}" type="presOf" srcId="{5493D23B-DDA8-4BCE-B1B1-6A97AEF90DDA}" destId="{3048AFA0-5F33-4FDB-AF9E-53F8EE1C4B90}" srcOrd="0" destOrd="0" presId="urn:microsoft.com/office/officeart/2005/8/layout/default"/>
    <dgm:cxn modelId="{44DA3105-EEC1-47B0-A996-E73C0526A3EA}" srcId="{5493D23B-DDA8-4BCE-B1B1-6A97AEF90DDA}" destId="{BEF68C51-FD3D-483A-A366-0BB0A924A03B}" srcOrd="4" destOrd="0" parTransId="{B5ED0115-650D-44FE-AECD-32AB096E9EEB}" sibTransId="{7DDA50AD-AC9E-4F32-BA1A-AD3105EADA51}"/>
    <dgm:cxn modelId="{7C0BE682-81A7-4F0F-AC26-E67BF6E78F0A}" srcId="{5493D23B-DDA8-4BCE-B1B1-6A97AEF90DDA}" destId="{0A8CAEE4-7FF7-42EB-BDE4-9588CB18172A}" srcOrd="1" destOrd="0" parTransId="{29B7B508-1554-4A8A-9208-D051931BF7D9}" sibTransId="{8C2EA3EE-9615-48D0-88A3-99BDACFC7D61}"/>
    <dgm:cxn modelId="{7FB3B6CC-50F9-4CC7-8EC2-03392192A44D}" srcId="{5493D23B-DDA8-4BCE-B1B1-6A97AEF90DDA}" destId="{093B8818-9E96-4C44-97C5-6E34AD0A5A8A}" srcOrd="2" destOrd="0" parTransId="{D3D42136-7F0C-478D-8F32-F18692D06333}" sibTransId="{C039C855-D2B9-471D-B500-F06F50948C5E}"/>
    <dgm:cxn modelId="{C2469F3A-F429-417D-857E-1EE2F2FBB098}" type="presOf" srcId="{BEF68C51-FD3D-483A-A366-0BB0A924A03B}" destId="{2BA64B4D-95B2-4ED8-BE22-D8C7DBE58F79}" srcOrd="0" destOrd="0" presId="urn:microsoft.com/office/officeart/2005/8/layout/default"/>
    <dgm:cxn modelId="{57381261-2658-4BEE-9EC4-64798044404A}" srcId="{5493D23B-DDA8-4BCE-B1B1-6A97AEF90DDA}" destId="{F720086F-CF13-40E4-A6C2-B56D3AC19C75}" srcOrd="5" destOrd="0" parTransId="{DFF3B80D-8E74-45AE-8DEB-99F1FC383FFA}" sibTransId="{6EB27013-19DE-4052-B399-8D96F1CE1AFA}"/>
    <dgm:cxn modelId="{04EC6E2C-C6CB-4D3E-AC9D-B766234EB3B9}" srcId="{5493D23B-DDA8-4BCE-B1B1-6A97AEF90DDA}" destId="{26FE9737-64F9-4723-80A6-6A6DB32B9AD5}" srcOrd="3" destOrd="0" parTransId="{972F2747-CA0F-4E47-AE8F-EBA264257272}" sibTransId="{D9E3AA72-7FBA-4742-836B-5713565E14FF}"/>
    <dgm:cxn modelId="{54641885-1BF8-40D3-8909-EA28750EF6E4}" type="presParOf" srcId="{3048AFA0-5F33-4FDB-AF9E-53F8EE1C4B90}" destId="{5FA42FFC-3D62-4C8E-A230-C85CC06AF5F3}" srcOrd="0" destOrd="0" presId="urn:microsoft.com/office/officeart/2005/8/layout/default"/>
    <dgm:cxn modelId="{C7A46093-8356-48E0-96E8-454F3E47C42D}" type="presParOf" srcId="{3048AFA0-5F33-4FDB-AF9E-53F8EE1C4B90}" destId="{D2A870E0-9E5D-4EB8-B403-D86A92101BEC}" srcOrd="1" destOrd="0" presId="urn:microsoft.com/office/officeart/2005/8/layout/default"/>
    <dgm:cxn modelId="{59C8620C-7D8F-497F-8866-A3E1D7F64FB4}" type="presParOf" srcId="{3048AFA0-5F33-4FDB-AF9E-53F8EE1C4B90}" destId="{45F0A84F-119C-41E3-9DAA-3B5579F42637}" srcOrd="2" destOrd="0" presId="urn:microsoft.com/office/officeart/2005/8/layout/default"/>
    <dgm:cxn modelId="{1562F922-EF1C-4773-BE4C-E8F1A9E3BC64}" type="presParOf" srcId="{3048AFA0-5F33-4FDB-AF9E-53F8EE1C4B90}" destId="{8DF39325-5A48-415D-97CB-EF4A9A0882FA}" srcOrd="3" destOrd="0" presId="urn:microsoft.com/office/officeart/2005/8/layout/default"/>
    <dgm:cxn modelId="{AA95D37C-5D0B-4680-850C-7FCDA9FDFC7E}" type="presParOf" srcId="{3048AFA0-5F33-4FDB-AF9E-53F8EE1C4B90}" destId="{91607D7C-E179-4C51-8D9B-55B15FA143C8}" srcOrd="4" destOrd="0" presId="urn:microsoft.com/office/officeart/2005/8/layout/default"/>
    <dgm:cxn modelId="{D6C15274-9B35-408C-A715-BE5C2FA7EC5E}" type="presParOf" srcId="{3048AFA0-5F33-4FDB-AF9E-53F8EE1C4B90}" destId="{622905D0-BDC3-4248-8061-849333938BC6}" srcOrd="5" destOrd="0" presId="urn:microsoft.com/office/officeart/2005/8/layout/default"/>
    <dgm:cxn modelId="{69CE40FA-D782-4B38-B6DD-43FEF95095F9}" type="presParOf" srcId="{3048AFA0-5F33-4FDB-AF9E-53F8EE1C4B90}" destId="{B3695C99-4DD9-433C-9616-E357A7105F0C}" srcOrd="6" destOrd="0" presId="urn:microsoft.com/office/officeart/2005/8/layout/default"/>
    <dgm:cxn modelId="{6D09A935-F037-405B-AB19-C2EBAB48B3A1}" type="presParOf" srcId="{3048AFA0-5F33-4FDB-AF9E-53F8EE1C4B90}" destId="{C6C9697F-3D19-4DAD-8BE4-187D75AA2810}" srcOrd="7" destOrd="0" presId="urn:microsoft.com/office/officeart/2005/8/layout/default"/>
    <dgm:cxn modelId="{28A66F41-9953-4ECC-8C96-D01D26120B59}" type="presParOf" srcId="{3048AFA0-5F33-4FDB-AF9E-53F8EE1C4B90}" destId="{2BA64B4D-95B2-4ED8-BE22-D8C7DBE58F79}" srcOrd="8" destOrd="0" presId="urn:microsoft.com/office/officeart/2005/8/layout/default"/>
    <dgm:cxn modelId="{B0D5ABFF-F7CC-4202-97D7-5B307A3A01BA}" type="presParOf" srcId="{3048AFA0-5F33-4FDB-AF9E-53F8EE1C4B90}" destId="{16810036-5993-4C9A-8A42-DAA4FCF3DD14}" srcOrd="9" destOrd="0" presId="urn:microsoft.com/office/officeart/2005/8/layout/default"/>
    <dgm:cxn modelId="{95E6B278-E929-4ECA-AD84-8886EF53E196}" type="presParOf" srcId="{3048AFA0-5F33-4FDB-AF9E-53F8EE1C4B90}" destId="{326792B4-947E-4C7F-9207-150B7EFCCC1B}"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A42FFC-3D62-4C8E-A230-C85CC06AF5F3}">
      <dsp:nvSpPr>
        <dsp:cNvPr id="0" name=""/>
        <dsp:cNvSpPr/>
      </dsp:nvSpPr>
      <dsp:spPr>
        <a:xfrm>
          <a:off x="0" y="163873"/>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Strivers</a:t>
          </a:r>
          <a:endParaRPr lang="en-US" sz="4600" kern="1200" dirty="0"/>
        </a:p>
      </dsp:txBody>
      <dsp:txXfrm>
        <a:off x="0" y="163873"/>
        <a:ext cx="2731943" cy="1639165"/>
      </dsp:txXfrm>
    </dsp:sp>
    <dsp:sp modelId="{45F0A84F-119C-41E3-9DAA-3B5579F42637}">
      <dsp:nvSpPr>
        <dsp:cNvPr id="0" name=""/>
        <dsp:cNvSpPr/>
      </dsp:nvSpPr>
      <dsp:spPr>
        <a:xfrm>
          <a:off x="2971097" y="127025"/>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Devouts</a:t>
          </a:r>
          <a:endParaRPr lang="en-US" sz="4600" kern="1200" dirty="0"/>
        </a:p>
      </dsp:txBody>
      <dsp:txXfrm>
        <a:off x="2971097" y="127025"/>
        <a:ext cx="2731943" cy="1639165"/>
      </dsp:txXfrm>
    </dsp:sp>
    <dsp:sp modelId="{91607D7C-E179-4C51-8D9B-55B15FA143C8}">
      <dsp:nvSpPr>
        <dsp:cNvPr id="0" name=""/>
        <dsp:cNvSpPr/>
      </dsp:nvSpPr>
      <dsp:spPr>
        <a:xfrm>
          <a:off x="6010274" y="163873"/>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Altruists</a:t>
          </a:r>
          <a:endParaRPr lang="en-US" sz="4600" kern="1200" dirty="0"/>
        </a:p>
      </dsp:txBody>
      <dsp:txXfrm>
        <a:off x="6010274" y="163873"/>
        <a:ext cx="2731943" cy="1639165"/>
      </dsp:txXfrm>
    </dsp:sp>
    <dsp:sp modelId="{B3695C99-4DD9-433C-9616-E357A7105F0C}">
      <dsp:nvSpPr>
        <dsp:cNvPr id="0" name=""/>
        <dsp:cNvSpPr/>
      </dsp:nvSpPr>
      <dsp:spPr>
        <a:xfrm>
          <a:off x="0" y="2076233"/>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Intimates</a:t>
          </a:r>
          <a:endParaRPr lang="en-US" sz="4600" kern="1200" dirty="0"/>
        </a:p>
      </dsp:txBody>
      <dsp:txXfrm>
        <a:off x="0" y="2076233"/>
        <a:ext cx="2731943" cy="1639165"/>
      </dsp:txXfrm>
    </dsp:sp>
    <dsp:sp modelId="{2BA64B4D-95B2-4ED8-BE22-D8C7DBE58F79}">
      <dsp:nvSpPr>
        <dsp:cNvPr id="0" name=""/>
        <dsp:cNvSpPr/>
      </dsp:nvSpPr>
      <dsp:spPr>
        <a:xfrm>
          <a:off x="3005137" y="2076233"/>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Fun Seekers</a:t>
          </a:r>
          <a:endParaRPr lang="en-US" sz="4600" kern="1200" dirty="0"/>
        </a:p>
      </dsp:txBody>
      <dsp:txXfrm>
        <a:off x="3005137" y="2076233"/>
        <a:ext cx="2731943" cy="1639165"/>
      </dsp:txXfrm>
    </dsp:sp>
    <dsp:sp modelId="{326792B4-947E-4C7F-9207-150B7EFCCC1B}">
      <dsp:nvSpPr>
        <dsp:cNvPr id="0" name=""/>
        <dsp:cNvSpPr/>
      </dsp:nvSpPr>
      <dsp:spPr>
        <a:xfrm>
          <a:off x="6010274" y="2076233"/>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Creatives</a:t>
          </a:r>
          <a:endParaRPr lang="en-US" sz="4600" kern="1200" dirty="0"/>
        </a:p>
      </dsp:txBody>
      <dsp:txXfrm>
        <a:off x="6010274" y="2076233"/>
        <a:ext cx="2731943" cy="16391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A1F64B-25D6-4E2E-825E-DF79F362067E}" type="datetimeFigureOut">
              <a:rPr lang="en-US" smtClean="0"/>
              <a:t>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AB016F-655D-4BC7-9AF0-272EC230CA19}" type="slidenum">
              <a:rPr lang="en-US" smtClean="0"/>
              <a:t>‹#›</a:t>
            </a:fld>
            <a:endParaRPr lang="en-US"/>
          </a:p>
        </p:txBody>
      </p:sp>
    </p:spTree>
    <p:extLst>
      <p:ext uri="{BB962C8B-B14F-4D97-AF65-F5344CB8AC3E}">
        <p14:creationId xmlns:p14="http://schemas.microsoft.com/office/powerpoint/2010/main" val="6647815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smtClean="0"/>
              <a:t>Cross-cultural consumer analysis</a:t>
            </a:r>
            <a:r>
              <a:rPr lang="en-US" altLang="en-US" smtClean="0"/>
              <a:t>, the similarity and differences between consumers in several nations, is important when deciding whether or not to enter a foreign market.  The analysis carefully considers the psychological, social, and cultural similarities and differences among people.</a:t>
            </a:r>
          </a:p>
        </p:txBody>
      </p:sp>
      <p:sp>
        <p:nvSpPr>
          <p:cNvPr id="4403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6F39D4B-2F79-4408-A6E1-EA119A1B5743}" type="slidenum">
              <a:rPr lang="en-US" altLang="en-US">
                <a:latin typeface="Calibri" panose="020F0502020204030204" pitchFamily="34" charset="0"/>
              </a:rPr>
              <a:pPr eaLnBrk="1" hangingPunct="1"/>
              <a:t>4</a:t>
            </a:fld>
            <a:endParaRPr lang="en-US" altLang="en-US">
              <a:latin typeface="Calibri" panose="020F0502020204030204" pitchFamily="34" charset="0"/>
            </a:endParaRPr>
          </a:p>
        </p:txBody>
      </p:sp>
    </p:spTree>
    <p:extLst>
      <p:ext uri="{BB962C8B-B14F-4D97-AF65-F5344CB8AC3E}">
        <p14:creationId xmlns:p14="http://schemas.microsoft.com/office/powerpoint/2010/main" val="2406751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more similar two nations, the more likely the marketer can use similar marketing strategies.</a:t>
            </a:r>
          </a:p>
          <a:p>
            <a:pPr eaLnBrk="1" hangingPunct="1">
              <a:spcBef>
                <a:spcPct val="0"/>
              </a:spcBef>
            </a:pPr>
            <a:endParaRPr lang="en-US" altLang="en-US" smtClean="0"/>
          </a:p>
          <a:p>
            <a:pPr eaLnBrk="1" hangingPunct="1">
              <a:spcBef>
                <a:spcPct val="0"/>
              </a:spcBef>
            </a:pPr>
            <a:r>
              <a:rPr lang="en-US" altLang="en-US" smtClean="0"/>
              <a:t>As a basis of similarity, marketers often look to see if a country is more collective in its culture vs. individualistic.  This is really the difference between a “we” culture and an “I” culture.  In a few slides, you can see detailed differences between a Chinese and an American consumer.</a:t>
            </a:r>
          </a:p>
        </p:txBody>
      </p:sp>
      <p:sp>
        <p:nvSpPr>
          <p:cNvPr id="45060"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0F7620A-12D5-4816-9C90-09A260ADDB95}" type="slidenum">
              <a:rPr lang="en-US" altLang="en-US">
                <a:latin typeface="Calibri" panose="020F0502020204030204" pitchFamily="34" charset="0"/>
              </a:rPr>
              <a:pPr eaLnBrk="1" hangingPunct="1"/>
              <a:t>5</a:t>
            </a:fld>
            <a:endParaRPr lang="en-US" altLang="en-US">
              <a:latin typeface="Calibri" panose="020F0502020204030204" pitchFamily="34" charset="0"/>
            </a:endParaRPr>
          </a:p>
        </p:txBody>
      </p:sp>
    </p:spTree>
    <p:extLst>
      <p:ext uri="{BB962C8B-B14F-4D97-AF65-F5344CB8AC3E}">
        <p14:creationId xmlns:p14="http://schemas.microsoft.com/office/powerpoint/2010/main" val="2745088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We can see some of the traits that are examined are values, faith, and attitude to authority.</a:t>
            </a:r>
          </a:p>
        </p:txBody>
      </p:sp>
      <p:sp>
        <p:nvSpPr>
          <p:cNvPr id="47108"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CDEF2E0-3B1C-4CDD-932B-CDCADBCFEAB7}" type="slidenum">
              <a:rPr lang="en-US" altLang="en-US">
                <a:latin typeface="Calibri" panose="020F0502020204030204" pitchFamily="34" charset="0"/>
              </a:rPr>
              <a:pPr eaLnBrk="1" hangingPunct="1"/>
              <a:t>6</a:t>
            </a:fld>
            <a:endParaRPr lang="en-US" altLang="en-US">
              <a:latin typeface="Calibri" panose="020F0502020204030204" pitchFamily="34" charset="0"/>
            </a:endParaRPr>
          </a:p>
        </p:txBody>
      </p:sp>
    </p:spTree>
    <p:extLst>
      <p:ext uri="{BB962C8B-B14F-4D97-AF65-F5344CB8AC3E}">
        <p14:creationId xmlns:p14="http://schemas.microsoft.com/office/powerpoint/2010/main" val="3550022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middle class will grow globally with the largest growth coming from China and India.  This creates significant opportunity to marketers who provide products and services for this middle class.  In some countries, the middle class is very large.  South Korea is considered to have more than 90 percent of its population as middle class.</a:t>
            </a:r>
          </a:p>
        </p:txBody>
      </p:sp>
      <p:sp>
        <p:nvSpPr>
          <p:cNvPr id="48132"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161CEEC-1362-441D-B1A3-56923500BCC0}" type="slidenum">
              <a:rPr lang="en-US" altLang="en-US">
                <a:latin typeface="Calibri" panose="020F0502020204030204" pitchFamily="34" charset="0"/>
              </a:rPr>
              <a:pPr eaLnBrk="1" hangingPunct="1"/>
              <a:t>7</a:t>
            </a:fld>
            <a:endParaRPr lang="en-US" altLang="en-US">
              <a:latin typeface="Calibri" panose="020F0502020204030204" pitchFamily="34" charset="0"/>
            </a:endParaRPr>
          </a:p>
        </p:txBody>
      </p:sp>
    </p:spTree>
    <p:extLst>
      <p:ext uri="{BB962C8B-B14F-4D97-AF65-F5344CB8AC3E}">
        <p14:creationId xmlns:p14="http://schemas.microsoft.com/office/powerpoint/2010/main" val="2420426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interesting thing about the teen market is the similarities teens share even when they live in vastly different countries.  Marketers realize that teens in most countries value their cell phone and online sources.</a:t>
            </a:r>
          </a:p>
        </p:txBody>
      </p:sp>
      <p:sp>
        <p:nvSpPr>
          <p:cNvPr id="4915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D7A842D-B291-477D-A655-7C5B497351EC}" type="slidenum">
              <a:rPr lang="en-US" altLang="en-US">
                <a:latin typeface="Calibri" panose="020F0502020204030204" pitchFamily="34" charset="0"/>
              </a:rPr>
              <a:pPr eaLnBrk="1" hangingPunct="1"/>
              <a:t>8</a:t>
            </a:fld>
            <a:endParaRPr lang="en-US" altLang="en-US">
              <a:latin typeface="Calibri" panose="020F0502020204030204" pitchFamily="34" charset="0"/>
            </a:endParaRPr>
          </a:p>
        </p:txBody>
      </p:sp>
    </p:spTree>
    <p:extLst>
      <p:ext uri="{BB962C8B-B14F-4D97-AF65-F5344CB8AC3E}">
        <p14:creationId xmlns:p14="http://schemas.microsoft.com/office/powerpoint/2010/main" val="258777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We have learned in previous chapters that when someone moves to a new country, they go through an acculturation process where they learn the customs, rituals, and attitudes.  Marketers must put themselves through an acculturation process before trying to market to a new country.  If they don’t truly understand the values, beliefs, and customs of the society, they cannot really market products effectively.</a:t>
            </a:r>
          </a:p>
        </p:txBody>
      </p:sp>
      <p:sp>
        <p:nvSpPr>
          <p:cNvPr id="50180"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05528C2-23A7-40CA-93BF-0F079D567806}" type="slidenum">
              <a:rPr lang="en-US" altLang="en-US">
                <a:latin typeface="Calibri" panose="020F0502020204030204" pitchFamily="34" charset="0"/>
              </a:rPr>
              <a:pPr eaLnBrk="1" hangingPunct="1"/>
              <a:t>9</a:t>
            </a:fld>
            <a:endParaRPr lang="en-US" altLang="en-US">
              <a:latin typeface="Calibri" panose="020F0502020204030204" pitchFamily="34" charset="0"/>
            </a:endParaRPr>
          </a:p>
        </p:txBody>
      </p:sp>
    </p:spTree>
    <p:extLst>
      <p:ext uri="{BB962C8B-B14F-4D97-AF65-F5344CB8AC3E}">
        <p14:creationId xmlns:p14="http://schemas.microsoft.com/office/powerpoint/2010/main" val="24903753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Cross-cultural analysis is very difficult for many reasons.  This chart gives some examples of the basic issues that multinational marketers must consider when planning cross-cultural research.</a:t>
            </a:r>
          </a:p>
        </p:txBody>
      </p:sp>
      <p:sp>
        <p:nvSpPr>
          <p:cNvPr id="51204"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6FCA168-E78E-4A35-8419-3BB1A021F353}" type="slidenum">
              <a:rPr lang="en-US" altLang="en-US">
                <a:latin typeface="Calibri" panose="020F0502020204030204" pitchFamily="34" charset="0"/>
              </a:rPr>
              <a:pPr eaLnBrk="1" hangingPunct="1"/>
              <a:t>10</a:t>
            </a:fld>
            <a:endParaRPr lang="en-US" altLang="en-US">
              <a:latin typeface="Calibri" panose="020F0502020204030204" pitchFamily="34" charset="0"/>
            </a:endParaRPr>
          </a:p>
        </p:txBody>
      </p:sp>
    </p:spTree>
    <p:extLst>
      <p:ext uri="{BB962C8B-B14F-4D97-AF65-F5344CB8AC3E}">
        <p14:creationId xmlns:p14="http://schemas.microsoft.com/office/powerpoint/2010/main" val="19680481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2228"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C00463D-66BD-4973-90B9-D65C0F749E75}" type="slidenum">
              <a:rPr lang="en-US" altLang="en-US">
                <a:latin typeface="Calibri" panose="020F0502020204030204" pitchFamily="34" charset="0"/>
              </a:rPr>
              <a:pPr eaLnBrk="1" hangingPunct="1"/>
              <a:t>11</a:t>
            </a:fld>
            <a:endParaRPr lang="en-US" altLang="en-US">
              <a:latin typeface="Calibri" panose="020F0502020204030204" pitchFamily="34" charset="0"/>
            </a:endParaRPr>
          </a:p>
        </p:txBody>
      </p:sp>
    </p:spTree>
    <p:extLst>
      <p:ext uri="{BB962C8B-B14F-4D97-AF65-F5344CB8AC3E}">
        <p14:creationId xmlns:p14="http://schemas.microsoft.com/office/powerpoint/2010/main" val="1817057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smtClean="0"/>
              <a:t>World brands </a:t>
            </a:r>
            <a:r>
              <a:rPr lang="en-US" altLang="en-US" smtClean="0"/>
              <a:t>are often created with very high-end products targeted to an affluent market.  But beyond this, other marketers, including P&amp;G, have moved to a world brand for a small percent of their product portfolio.</a:t>
            </a:r>
          </a:p>
        </p:txBody>
      </p:sp>
      <p:sp>
        <p:nvSpPr>
          <p:cNvPr id="5427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0257D09-729A-47E5-8098-C14B12704659}" type="slidenum">
              <a:rPr lang="en-US" altLang="en-US">
                <a:latin typeface="Calibri" panose="020F0502020204030204" pitchFamily="34" charset="0"/>
              </a:rPr>
              <a:pPr eaLnBrk="1" hangingPunct="1"/>
              <a:t>12</a:t>
            </a:fld>
            <a:endParaRPr lang="en-US" altLang="en-US">
              <a:latin typeface="Calibri" panose="020F0502020204030204" pitchFamily="34" charset="0"/>
            </a:endParaRPr>
          </a:p>
        </p:txBody>
      </p:sp>
    </p:spTree>
    <p:extLst>
      <p:ext uri="{BB962C8B-B14F-4D97-AF65-F5344CB8AC3E}">
        <p14:creationId xmlns:p14="http://schemas.microsoft.com/office/powerpoint/2010/main" val="3038609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B6FCB1B-A9BD-44E7-8E13-B39B6E6AEBED}" type="datetimeFigureOut">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2273022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6FCB1B-A9BD-44E7-8E13-B39B6E6AEBED}" type="datetimeFigureOut">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3148567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B6FCB1B-A9BD-44E7-8E13-B39B6E6AEBED}" type="datetimeFigureOut">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1155878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B6FCB1B-A9BD-44E7-8E13-B39B6E6AEBED}" type="datetimeFigureOut">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877365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B6FCB1B-A9BD-44E7-8E13-B39B6E6AEBED}" type="datetimeFigureOut">
              <a:rPr lang="en-US" smtClean="0"/>
              <a:t>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4178025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B6FCB1B-A9BD-44E7-8E13-B39B6E6AEBED}" type="datetimeFigureOut">
              <a:rPr lang="en-US" smtClean="0"/>
              <a:t>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1364312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6FCB1B-A9BD-44E7-8E13-B39B6E6AEBED}" type="datetimeFigureOut">
              <a:rPr lang="en-US" smtClean="0"/>
              <a:t>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4157600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B6FCB1B-A9BD-44E7-8E13-B39B6E6AEBED}" type="datetimeFigureOut">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2118882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B6FCB1B-A9BD-44E7-8E13-B39B6E6AEBED}" type="datetimeFigureOut">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597701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6FCB1B-A9BD-44E7-8E13-B39B6E6AEBED}" type="datetimeFigureOut">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3697287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6FCB1B-A9BD-44E7-8E13-B39B6E6AEBED}" type="datetimeFigureOut">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1984938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6FCB1B-A9BD-44E7-8E13-B39B6E6AEBED}" type="datetimeFigureOut">
              <a:rPr lang="en-US" smtClean="0"/>
              <a:t>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8B9B0B-E1C9-4311-A9DE-4511A1376D7A}" type="slidenum">
              <a:rPr lang="en-US" smtClean="0"/>
              <a:t>‹#›</a:t>
            </a:fld>
            <a:endParaRPr lang="en-US"/>
          </a:p>
        </p:txBody>
      </p:sp>
    </p:spTree>
    <p:extLst>
      <p:ext uri="{BB962C8B-B14F-4D97-AF65-F5344CB8AC3E}">
        <p14:creationId xmlns:p14="http://schemas.microsoft.com/office/powerpoint/2010/main" val="5873177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Consumer Behavior</a:t>
            </a:r>
            <a:br>
              <a:rPr lang="en-US" dirty="0" smtClean="0"/>
            </a:br>
            <a:r>
              <a:rPr lang="en-US" smtClean="0"/>
              <a:t>Week </a:t>
            </a:r>
            <a:r>
              <a:rPr lang="en-US" smtClean="0"/>
              <a:t>14</a:t>
            </a:r>
            <a:endParaRPr lang="en-US" dirty="0"/>
          </a:p>
        </p:txBody>
      </p:sp>
      <p:sp>
        <p:nvSpPr>
          <p:cNvPr id="3" name="Subtitle 2"/>
          <p:cNvSpPr>
            <a:spLocks noGrp="1"/>
          </p:cNvSpPr>
          <p:nvPr>
            <p:ph type="subTitle" idx="1"/>
          </p:nvPr>
        </p:nvSpPr>
        <p:spPr/>
        <p:txBody>
          <a:bodyPr/>
          <a:lstStyle/>
          <a:p>
            <a:r>
              <a:rPr lang="en-US" dirty="0" smtClean="0"/>
              <a:t>Cross-Cultural Consumer Behavior</a:t>
            </a:r>
          </a:p>
          <a:p>
            <a:r>
              <a:rPr lang="en-US" dirty="0" smtClean="0"/>
              <a:t>By </a:t>
            </a:r>
          </a:p>
          <a:p>
            <a:r>
              <a:rPr lang="en-US" dirty="0" smtClean="0"/>
              <a:t>Dr. </a:t>
            </a:r>
            <a:r>
              <a:rPr lang="en-US" dirty="0" err="1" smtClean="0"/>
              <a:t>Wanjiku</a:t>
            </a:r>
            <a:r>
              <a:rPr lang="en-US" dirty="0" smtClean="0"/>
              <a:t> </a:t>
            </a:r>
            <a:r>
              <a:rPr lang="en-US" dirty="0" err="1" smtClean="0"/>
              <a:t>Kinyanjui</a:t>
            </a:r>
            <a:endParaRPr lang="en-US" dirty="0"/>
          </a:p>
        </p:txBody>
      </p:sp>
    </p:spTree>
    <p:extLst>
      <p:ext uri="{BB962C8B-B14F-4D97-AF65-F5344CB8AC3E}">
        <p14:creationId xmlns:p14="http://schemas.microsoft.com/office/powerpoint/2010/main" val="2345088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lstStyle/>
          <a:p>
            <a:r>
              <a:rPr lang="en-US" dirty="0" smtClean="0"/>
              <a:t>To appreciate how cultural values and customs impact the buying patterns of consumers in other countries.</a:t>
            </a:r>
          </a:p>
          <a:p>
            <a:r>
              <a:rPr lang="en-US" dirty="0" smtClean="0"/>
              <a:t>To understand how to research the cultures of consumers in other countries. </a:t>
            </a:r>
          </a:p>
          <a:p>
            <a:r>
              <a:rPr lang="en-US" dirty="0" smtClean="0"/>
              <a:t>To recognize localization and standardization of products and promotions. </a:t>
            </a:r>
          </a:p>
          <a:p>
            <a:r>
              <a:rPr lang="en-US" dirty="0" smtClean="0"/>
              <a:t>To understand how to evaluate global marketing prospects.</a:t>
            </a:r>
            <a:endParaRPr lang="en-US" dirty="0"/>
          </a:p>
        </p:txBody>
      </p:sp>
    </p:spTree>
    <p:extLst>
      <p:ext uri="{BB962C8B-B14F-4D97-AF65-F5344CB8AC3E}">
        <p14:creationId xmlns:p14="http://schemas.microsoft.com/office/powerpoint/2010/main" val="36231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pPr>
              <a:spcBef>
                <a:spcPct val="0"/>
              </a:spcBef>
            </a:pPr>
            <a:r>
              <a:rPr lang="en-US" altLang="en-US" dirty="0" smtClean="0"/>
              <a:t>Most marketers agree that it is important to be a global marketer in order to survive in the market.  But they also realize there are serious challenges in global marketing.</a:t>
            </a:r>
          </a:p>
          <a:p>
            <a:pPr>
              <a:spcBef>
                <a:spcPct val="0"/>
              </a:spcBef>
            </a:pPr>
            <a:endParaRPr lang="en-US" altLang="en-US" dirty="0" smtClean="0"/>
          </a:p>
          <a:p>
            <a:pPr>
              <a:spcBef>
                <a:spcPct val="0"/>
              </a:spcBef>
            </a:pPr>
            <a:r>
              <a:rPr lang="en-US" altLang="en-US" dirty="0" smtClean="0"/>
              <a:t>Most governments are working to help the movement of goods and services by creating changes in their government.  </a:t>
            </a:r>
          </a:p>
          <a:p>
            <a:pPr lvl="1">
              <a:spcBef>
                <a:spcPct val="0"/>
              </a:spcBef>
            </a:pPr>
            <a:r>
              <a:rPr lang="en-US" altLang="en-US" dirty="0" smtClean="0"/>
              <a:t>Consider the European Union’s effort to form a single market and the establishment of NAFTA, which aids the U.S., Canada, and Mexico in trade relations. These are two strong examples of the government’s role in expanding business</a:t>
            </a:r>
            <a:endParaRPr lang="en-US" dirty="0"/>
          </a:p>
        </p:txBody>
      </p:sp>
    </p:spTree>
    <p:extLst>
      <p:ext uri="{BB962C8B-B14F-4D97-AF65-F5344CB8AC3E}">
        <p14:creationId xmlns:p14="http://schemas.microsoft.com/office/powerpoint/2010/main" val="3062071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2133600" y="533400"/>
            <a:ext cx="3505200" cy="5638800"/>
          </a:xfrm>
          <a:prstGeom prst="rect">
            <a:avLst/>
          </a:prstGeom>
          <a:solidFill>
            <a:srgbClr val="ABA761"/>
          </a:solidFill>
          <a:ln w="9525">
            <a:solidFill>
              <a:schemeClr val="accent2"/>
            </a:solidFill>
            <a:miter lim="800000"/>
            <a:headEnd/>
            <a:tailEnd/>
          </a:ln>
        </p:spPr>
        <p:txBody>
          <a:bodyPr lIns="365760" rIns="36576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3200" b="1" dirty="0">
                <a:solidFill>
                  <a:schemeClr val="bg1"/>
                </a:solidFill>
                <a:latin typeface="Times New Roman" panose="02020603050405020304" pitchFamily="18" charset="0"/>
              </a:rPr>
              <a:t>Cross-Cultural</a:t>
            </a:r>
          </a:p>
          <a:p>
            <a:pPr algn="ctr"/>
            <a:r>
              <a:rPr lang="en-US" altLang="en-US" sz="3200" b="1" dirty="0">
                <a:solidFill>
                  <a:schemeClr val="bg1"/>
                </a:solidFill>
                <a:latin typeface="Times New Roman" panose="02020603050405020304" pitchFamily="18" charset="0"/>
              </a:rPr>
              <a:t>Consumer Analysis</a:t>
            </a:r>
            <a:endParaRPr lang="en-US" altLang="en-US" sz="3200" dirty="0">
              <a:solidFill>
                <a:schemeClr val="bg1"/>
              </a:solidFill>
              <a:latin typeface="Times New Roman" panose="02020603050405020304" pitchFamily="18" charset="0"/>
            </a:endParaRPr>
          </a:p>
        </p:txBody>
      </p:sp>
      <p:sp>
        <p:nvSpPr>
          <p:cNvPr id="125955" name="Rectangle 3"/>
          <p:cNvSpPr>
            <a:spLocks noChangeArrowheads="1"/>
          </p:cNvSpPr>
          <p:nvPr/>
        </p:nvSpPr>
        <p:spPr bwMode="auto">
          <a:xfrm>
            <a:off x="5638800" y="533400"/>
            <a:ext cx="4419600" cy="5638800"/>
          </a:xfrm>
          <a:prstGeom prst="rect">
            <a:avLst/>
          </a:prstGeom>
          <a:solidFill>
            <a:schemeClr val="bg1">
              <a:lumMod val="95000"/>
            </a:schemeClr>
          </a:solidFill>
          <a:ln w="9525">
            <a:solidFill>
              <a:schemeClr val="accent2"/>
            </a:solidFill>
            <a:miter lim="800000"/>
            <a:headEnd/>
            <a:tailEnd/>
          </a:ln>
          <a:effectLst/>
        </p:spPr>
        <p:txBody>
          <a:bodyPr lIns="548640" rIns="548640" anchor="ctr"/>
          <a:lstStyle/>
          <a:p>
            <a:pPr algn="ctr" eaLnBrk="0" hangingPunct="0">
              <a:defRPr/>
            </a:pPr>
            <a:r>
              <a:rPr lang="en-US" sz="3200" dirty="0">
                <a:latin typeface="Times New Roman" pitchFamily="18" charset="0"/>
              </a:rPr>
              <a:t>The effort to determine to what extent the consumers of two or more nations are similar or different.</a:t>
            </a:r>
          </a:p>
        </p:txBody>
      </p:sp>
    </p:spTree>
    <p:extLst>
      <p:ext uri="{BB962C8B-B14F-4D97-AF65-F5344CB8AC3E}">
        <p14:creationId xmlns:p14="http://schemas.microsoft.com/office/powerpoint/2010/main" val="488729088"/>
      </p:ext>
    </p:extLst>
  </p:cSld>
  <p:clrMapOvr>
    <a:masterClrMapping/>
  </p:clrMapOvr>
  <p:transition>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altLang="en-US" smtClean="0"/>
              <a:t>Cross-Cultural Consumer Analysis</a:t>
            </a:r>
          </a:p>
        </p:txBody>
      </p:sp>
      <p:sp>
        <p:nvSpPr>
          <p:cNvPr id="18435" name="Rectangle 3"/>
          <p:cNvSpPr>
            <a:spLocks noGrp="1" noChangeArrowheads="1"/>
          </p:cNvSpPr>
          <p:nvPr>
            <p:ph type="body" sz="half" idx="1"/>
          </p:nvPr>
        </p:nvSpPr>
        <p:spPr>
          <a:xfrm>
            <a:off x="1981200" y="2743201"/>
            <a:ext cx="4114800" cy="4525963"/>
          </a:xfrm>
        </p:spPr>
        <p:txBody>
          <a:bodyPr/>
          <a:lstStyle/>
          <a:p>
            <a:pPr eaLnBrk="1" hangingPunct="1"/>
            <a:r>
              <a:rPr lang="en-US" altLang="en-US" dirty="0" smtClean="0"/>
              <a:t>Similarities and differences among people (buying styles)</a:t>
            </a:r>
          </a:p>
        </p:txBody>
      </p:sp>
      <p:sp>
        <p:nvSpPr>
          <p:cNvPr id="18436" name="Rectangle 4"/>
          <p:cNvSpPr>
            <a:spLocks noGrp="1" noChangeArrowheads="1"/>
          </p:cNvSpPr>
          <p:nvPr>
            <p:ph type="body" sz="half" idx="2"/>
          </p:nvPr>
        </p:nvSpPr>
        <p:spPr>
          <a:xfrm>
            <a:off x="6248400" y="2743201"/>
            <a:ext cx="4419600" cy="4525963"/>
          </a:xfrm>
        </p:spPr>
        <p:txBody>
          <a:bodyPr/>
          <a:lstStyle/>
          <a:p>
            <a:pPr marL="336550" indent="-336550">
              <a:spcBef>
                <a:spcPct val="0"/>
              </a:spcBef>
            </a:pPr>
            <a:r>
              <a:rPr lang="en-US" altLang="en-US" smtClean="0"/>
              <a:t>The greater the similarity between nations, the more feasible to use relatively similar marketing strategies</a:t>
            </a:r>
          </a:p>
          <a:p>
            <a:pPr marL="336550" indent="-336550">
              <a:spcBef>
                <a:spcPct val="0"/>
              </a:spcBef>
            </a:pPr>
            <a:r>
              <a:rPr lang="en-US" altLang="en-US" smtClean="0"/>
              <a:t>Marketers often speak to the same “types” of consumers globally</a:t>
            </a:r>
          </a:p>
        </p:txBody>
      </p:sp>
      <p:sp>
        <p:nvSpPr>
          <p:cNvPr id="18437" name="Rectangle 7"/>
          <p:cNvSpPr>
            <a:spLocks noChangeArrowheads="1"/>
          </p:cNvSpPr>
          <p:nvPr/>
        </p:nvSpPr>
        <p:spPr bwMode="auto">
          <a:xfrm>
            <a:off x="2133600" y="1935164"/>
            <a:ext cx="44958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b="1" i="1">
                <a:latin typeface="Calibri" panose="020F0502020204030204" pitchFamily="34" charset="0"/>
              </a:rPr>
              <a:t>Issues</a:t>
            </a:r>
          </a:p>
        </p:txBody>
      </p:sp>
    </p:spTree>
    <p:extLst>
      <p:ext uri="{BB962C8B-B14F-4D97-AF65-F5344CB8AC3E}">
        <p14:creationId xmlns:p14="http://schemas.microsoft.com/office/powerpoint/2010/main" val="1217328992"/>
      </p:ext>
    </p:extLst>
  </p:cSld>
  <p:clrMapOvr>
    <a:masterClrMapping/>
  </p:clrMapOvr>
  <p:transition>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p:txBody>
          <a:bodyPr rtlCol="0">
            <a:normAutofit/>
          </a:bodyPr>
          <a:lstStyle/>
          <a:p>
            <a:pPr>
              <a:defRPr/>
            </a:pPr>
            <a:r>
              <a:rPr lang="en-US" dirty="0" smtClean="0"/>
              <a:t>Comparisons of Chinese and American Cultural Traits  </a:t>
            </a:r>
            <a:endParaRPr lang="en-US" dirty="0"/>
          </a:p>
        </p:txBody>
      </p:sp>
      <p:sp>
        <p:nvSpPr>
          <p:cNvPr id="20483" name="Rectangle 3"/>
          <p:cNvSpPr>
            <a:spLocks noGrp="1" noChangeArrowheads="1"/>
          </p:cNvSpPr>
          <p:nvPr>
            <p:ph sz="half" idx="1"/>
          </p:nvPr>
        </p:nvSpPr>
        <p:spPr>
          <a:xfrm>
            <a:off x="838200" y="1864814"/>
            <a:ext cx="5181600" cy="4351338"/>
          </a:xfrm>
        </p:spPr>
        <p:txBody>
          <a:bodyPr/>
          <a:lstStyle/>
          <a:p>
            <a:pPr eaLnBrk="1" hangingPunct="1"/>
            <a:r>
              <a:rPr lang="en-US" altLang="en-US" smtClean="0"/>
              <a:t> Chinese Cultural Traits</a:t>
            </a:r>
          </a:p>
          <a:p>
            <a:pPr eaLnBrk="1" hangingPunct="1"/>
            <a:r>
              <a:rPr lang="en-US" altLang="en-US" smtClean="0"/>
              <a:t>Centered on Confucian doctrine</a:t>
            </a:r>
          </a:p>
          <a:p>
            <a:pPr eaLnBrk="1" hangingPunct="1"/>
            <a:r>
              <a:rPr lang="en-US" altLang="en-US" smtClean="0"/>
              <a:t>Submissive to authority</a:t>
            </a:r>
          </a:p>
          <a:p>
            <a:pPr eaLnBrk="1" hangingPunct="1"/>
            <a:r>
              <a:rPr lang="en-US" altLang="en-US" smtClean="0"/>
              <a:t>Ancestor worship</a:t>
            </a:r>
          </a:p>
          <a:p>
            <a:pPr eaLnBrk="1" hangingPunct="1"/>
            <a:r>
              <a:rPr lang="en-US" altLang="en-US" smtClean="0"/>
              <a:t>Values a person’s duty to family and state</a:t>
            </a:r>
          </a:p>
        </p:txBody>
      </p:sp>
      <p:sp>
        <p:nvSpPr>
          <p:cNvPr id="20484" name="Rectangle 4"/>
          <p:cNvSpPr>
            <a:spLocks noGrp="1" noChangeArrowheads="1"/>
          </p:cNvSpPr>
          <p:nvPr>
            <p:ph sz="half" idx="2"/>
          </p:nvPr>
        </p:nvSpPr>
        <p:spPr/>
        <p:txBody>
          <a:bodyPr/>
          <a:lstStyle/>
          <a:p>
            <a:pPr eaLnBrk="1" hangingPunct="1"/>
            <a:r>
              <a:rPr lang="en-US" altLang="en-US" smtClean="0"/>
              <a:t>American Cultural Traits</a:t>
            </a:r>
          </a:p>
          <a:p>
            <a:pPr eaLnBrk="1" hangingPunct="1"/>
            <a:r>
              <a:rPr lang="en-US" altLang="en-US" smtClean="0"/>
              <a:t>Individual centered</a:t>
            </a:r>
          </a:p>
          <a:p>
            <a:pPr eaLnBrk="1" hangingPunct="1"/>
            <a:r>
              <a:rPr lang="en-US" altLang="en-US" smtClean="0"/>
              <a:t>Emphasis on self-reliance</a:t>
            </a:r>
          </a:p>
          <a:p>
            <a:pPr eaLnBrk="1" hangingPunct="1"/>
            <a:r>
              <a:rPr lang="en-US" altLang="en-US" smtClean="0"/>
              <a:t>Primary faith in rationalism</a:t>
            </a:r>
          </a:p>
          <a:p>
            <a:pPr eaLnBrk="1" hangingPunct="1"/>
            <a:r>
              <a:rPr lang="en-US" altLang="en-US" smtClean="0"/>
              <a:t>Values individual personality</a:t>
            </a:r>
          </a:p>
        </p:txBody>
      </p:sp>
    </p:spTree>
    <p:extLst>
      <p:ext uri="{BB962C8B-B14F-4D97-AF65-F5344CB8AC3E}">
        <p14:creationId xmlns:p14="http://schemas.microsoft.com/office/powerpoint/2010/main" val="2346031400"/>
      </p:ext>
    </p:extLst>
  </p:cSld>
  <p:clrMapOvr>
    <a:masterClrMapping/>
  </p:clrMapOvr>
  <p:transition>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ltLang="en-US" smtClean="0"/>
              <a:t>Cross-Cultural Consumer Analysis</a:t>
            </a:r>
          </a:p>
        </p:txBody>
      </p:sp>
      <p:sp>
        <p:nvSpPr>
          <p:cNvPr id="21507" name="Rectangle 3"/>
          <p:cNvSpPr>
            <a:spLocks noGrp="1" noChangeArrowheads="1"/>
          </p:cNvSpPr>
          <p:nvPr>
            <p:ph type="body" sz="half" idx="1"/>
          </p:nvPr>
        </p:nvSpPr>
        <p:spPr>
          <a:xfrm>
            <a:off x="2057400" y="2743201"/>
            <a:ext cx="3962400" cy="4525963"/>
          </a:xfrm>
        </p:spPr>
        <p:txBody>
          <a:bodyPr/>
          <a:lstStyle/>
          <a:p>
            <a:pPr eaLnBrk="1" hangingPunct="1"/>
            <a:r>
              <a:rPr lang="en-US" altLang="en-US" dirty="0" smtClean="0"/>
              <a:t>The growing global middle class</a:t>
            </a:r>
          </a:p>
          <a:p>
            <a:pPr eaLnBrk="1" hangingPunct="1"/>
            <a:endParaRPr lang="en-US" altLang="en-US" dirty="0" smtClean="0">
              <a:solidFill>
                <a:schemeClr val="bg2"/>
              </a:solidFill>
            </a:endParaRPr>
          </a:p>
        </p:txBody>
      </p:sp>
      <p:sp>
        <p:nvSpPr>
          <p:cNvPr id="21508" name="Rectangle 4"/>
          <p:cNvSpPr>
            <a:spLocks noGrp="1" noChangeArrowheads="1"/>
          </p:cNvSpPr>
          <p:nvPr>
            <p:ph type="body" sz="half" idx="2"/>
          </p:nvPr>
        </p:nvSpPr>
        <p:spPr>
          <a:xfrm>
            <a:off x="6248400" y="2743201"/>
            <a:ext cx="4038600" cy="4525963"/>
          </a:xfrm>
        </p:spPr>
        <p:txBody>
          <a:bodyPr/>
          <a:lstStyle/>
          <a:p>
            <a:pPr marL="336550" indent="-336550">
              <a:spcBef>
                <a:spcPct val="0"/>
              </a:spcBef>
            </a:pPr>
            <a:r>
              <a:rPr lang="en-US" altLang="en-US" smtClean="0"/>
              <a:t>Growing in Asia, South America, and Eastern Europe</a:t>
            </a:r>
          </a:p>
          <a:p>
            <a:pPr marL="336550" indent="-336550">
              <a:spcBef>
                <a:spcPct val="0"/>
              </a:spcBef>
            </a:pPr>
            <a:r>
              <a:rPr lang="en-US" altLang="en-US" smtClean="0"/>
              <a:t>Marketers should focus on these markets</a:t>
            </a:r>
          </a:p>
        </p:txBody>
      </p:sp>
      <p:sp>
        <p:nvSpPr>
          <p:cNvPr id="21509" name="Rectangle 7"/>
          <p:cNvSpPr>
            <a:spLocks noChangeArrowheads="1"/>
          </p:cNvSpPr>
          <p:nvPr/>
        </p:nvSpPr>
        <p:spPr bwMode="auto">
          <a:xfrm>
            <a:off x="2133600" y="1935164"/>
            <a:ext cx="44958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b="1" i="1">
                <a:latin typeface="Calibri" panose="020F0502020204030204" pitchFamily="34" charset="0"/>
              </a:rPr>
              <a:t>Issues</a:t>
            </a:r>
          </a:p>
        </p:txBody>
      </p:sp>
    </p:spTree>
    <p:extLst>
      <p:ext uri="{BB962C8B-B14F-4D97-AF65-F5344CB8AC3E}">
        <p14:creationId xmlns:p14="http://schemas.microsoft.com/office/powerpoint/2010/main" val="2352988773"/>
      </p:ext>
    </p:extLst>
  </p:cSld>
  <p:clrMapOvr>
    <a:masterClrMapping/>
  </p:clrMapOvr>
  <p:transition>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en-US" smtClean="0"/>
              <a:t>Cross-Cultural Consumer Analysis</a:t>
            </a:r>
          </a:p>
        </p:txBody>
      </p:sp>
      <p:sp>
        <p:nvSpPr>
          <p:cNvPr id="22531" name="Rectangle 3"/>
          <p:cNvSpPr>
            <a:spLocks noGrp="1" noChangeArrowheads="1"/>
          </p:cNvSpPr>
          <p:nvPr>
            <p:ph type="body" sz="half" idx="1"/>
          </p:nvPr>
        </p:nvSpPr>
        <p:spPr>
          <a:xfrm>
            <a:off x="1981200" y="2743201"/>
            <a:ext cx="3886200" cy="4525963"/>
          </a:xfrm>
        </p:spPr>
        <p:txBody>
          <a:bodyPr/>
          <a:lstStyle/>
          <a:p>
            <a:pPr eaLnBrk="1" hangingPunct="1"/>
            <a:r>
              <a:rPr lang="en-US" altLang="en-US" dirty="0" smtClean="0"/>
              <a:t>The global teen market</a:t>
            </a:r>
          </a:p>
          <a:p>
            <a:pPr marL="0" indent="0" eaLnBrk="1" hangingPunct="1">
              <a:buNone/>
            </a:pPr>
            <a:endParaRPr lang="en-US" altLang="en-US" dirty="0" smtClean="0">
              <a:solidFill>
                <a:schemeClr val="bg2"/>
              </a:solidFill>
            </a:endParaRPr>
          </a:p>
        </p:txBody>
      </p:sp>
      <p:sp>
        <p:nvSpPr>
          <p:cNvPr id="22532" name="Rectangle 4"/>
          <p:cNvSpPr>
            <a:spLocks noGrp="1" noChangeArrowheads="1"/>
          </p:cNvSpPr>
          <p:nvPr>
            <p:ph type="body" sz="half" idx="2"/>
          </p:nvPr>
        </p:nvSpPr>
        <p:spPr>
          <a:xfrm>
            <a:off x="6248400" y="2743201"/>
            <a:ext cx="4419600" cy="4525963"/>
          </a:xfrm>
        </p:spPr>
        <p:txBody>
          <a:bodyPr/>
          <a:lstStyle/>
          <a:p>
            <a:pPr marL="336550" indent="-336550">
              <a:spcBef>
                <a:spcPct val="0"/>
              </a:spcBef>
            </a:pPr>
            <a:r>
              <a:rPr lang="en-US" altLang="en-US" sz="2600"/>
              <a:t>There has been growth in an affluent global teenage and young adult market.</a:t>
            </a:r>
          </a:p>
          <a:p>
            <a:pPr marL="336550" indent="-336550">
              <a:spcBef>
                <a:spcPct val="0"/>
              </a:spcBef>
            </a:pPr>
            <a:r>
              <a:rPr lang="en-US" altLang="en-US" sz="2600"/>
              <a:t>They appear to have similar interests, desires, and consumption behavior no matter where they live.</a:t>
            </a:r>
          </a:p>
        </p:txBody>
      </p:sp>
      <p:sp>
        <p:nvSpPr>
          <p:cNvPr id="22533" name="Rectangle 7"/>
          <p:cNvSpPr>
            <a:spLocks noChangeArrowheads="1"/>
          </p:cNvSpPr>
          <p:nvPr/>
        </p:nvSpPr>
        <p:spPr bwMode="auto">
          <a:xfrm>
            <a:off x="2133600" y="1935164"/>
            <a:ext cx="44958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b="1" i="1">
                <a:latin typeface="Calibri" panose="020F0502020204030204" pitchFamily="34" charset="0"/>
              </a:rPr>
              <a:t>Issues</a:t>
            </a:r>
          </a:p>
        </p:txBody>
      </p:sp>
    </p:spTree>
    <p:extLst>
      <p:ext uri="{BB962C8B-B14F-4D97-AF65-F5344CB8AC3E}">
        <p14:creationId xmlns:p14="http://schemas.microsoft.com/office/powerpoint/2010/main" val="1860365181"/>
      </p:ext>
    </p:extLst>
  </p:cSld>
  <p:clrMapOvr>
    <a:masterClrMapping/>
  </p:clrMapOvr>
  <p:transition>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tLang="en-US" smtClean="0"/>
              <a:t>Cross-Cultural Consumer Analysis</a:t>
            </a:r>
          </a:p>
        </p:txBody>
      </p:sp>
      <p:sp>
        <p:nvSpPr>
          <p:cNvPr id="23555" name="Rectangle 3"/>
          <p:cNvSpPr>
            <a:spLocks noGrp="1" noChangeArrowheads="1"/>
          </p:cNvSpPr>
          <p:nvPr>
            <p:ph type="body" sz="half" idx="1"/>
          </p:nvPr>
        </p:nvSpPr>
        <p:spPr>
          <a:xfrm>
            <a:off x="2019300" y="2743201"/>
            <a:ext cx="4038600" cy="4525963"/>
          </a:xfrm>
        </p:spPr>
        <p:txBody>
          <a:bodyPr/>
          <a:lstStyle/>
          <a:p>
            <a:pPr eaLnBrk="1" hangingPunct="1"/>
            <a:r>
              <a:rPr lang="en-US" altLang="en-US" dirty="0" smtClean="0"/>
              <a:t>Acculturation</a:t>
            </a:r>
          </a:p>
          <a:p>
            <a:pPr eaLnBrk="1" hangingPunct="1"/>
            <a:endParaRPr lang="en-US" altLang="en-US" dirty="0" smtClean="0"/>
          </a:p>
        </p:txBody>
      </p:sp>
      <p:sp>
        <p:nvSpPr>
          <p:cNvPr id="23556" name="Rectangle 4"/>
          <p:cNvSpPr>
            <a:spLocks noGrp="1" noChangeArrowheads="1"/>
          </p:cNvSpPr>
          <p:nvPr>
            <p:ph type="body" sz="half" idx="2"/>
          </p:nvPr>
        </p:nvSpPr>
        <p:spPr>
          <a:xfrm>
            <a:off x="6248400" y="2743201"/>
            <a:ext cx="4038600" cy="4525963"/>
          </a:xfrm>
        </p:spPr>
        <p:txBody>
          <a:bodyPr/>
          <a:lstStyle/>
          <a:p>
            <a:pPr marL="336550" indent="-336550">
              <a:spcBef>
                <a:spcPct val="0"/>
              </a:spcBef>
            </a:pPr>
            <a:r>
              <a:rPr lang="en-US" altLang="en-US" smtClean="0"/>
              <a:t>Marketers must learn everything that is relevant about the usage of their product and product categories in foreign countries</a:t>
            </a:r>
          </a:p>
        </p:txBody>
      </p:sp>
      <p:sp>
        <p:nvSpPr>
          <p:cNvPr id="23557" name="Rectangle 7"/>
          <p:cNvSpPr>
            <a:spLocks noChangeArrowheads="1"/>
          </p:cNvSpPr>
          <p:nvPr/>
        </p:nvSpPr>
        <p:spPr bwMode="auto">
          <a:xfrm>
            <a:off x="2133600" y="1935164"/>
            <a:ext cx="44958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b="1" i="1">
                <a:latin typeface="Calibri" panose="020F0502020204030204" pitchFamily="34" charset="0"/>
              </a:rPr>
              <a:t>Issues</a:t>
            </a:r>
          </a:p>
        </p:txBody>
      </p:sp>
    </p:spTree>
    <p:extLst>
      <p:ext uri="{BB962C8B-B14F-4D97-AF65-F5344CB8AC3E}">
        <p14:creationId xmlns:p14="http://schemas.microsoft.com/office/powerpoint/2010/main" val="856334182"/>
      </p:ext>
    </p:extLst>
  </p:cSld>
  <p:clrMapOvr>
    <a:masterClrMapping/>
  </p:clrMapOvr>
  <p:transition>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p:cNvSpPr>
            <a:spLocks noGrp="1"/>
          </p:cNvSpPr>
          <p:nvPr>
            <p:ph type="title"/>
          </p:nvPr>
        </p:nvSpPr>
        <p:spPr/>
        <p:txBody>
          <a:bodyPr>
            <a:normAutofit/>
          </a:bodyPr>
          <a:lstStyle/>
          <a:p>
            <a:pPr eaLnBrk="1" hangingPunct="1">
              <a:defRPr/>
            </a:pPr>
            <a:r>
              <a:rPr lang="en-US" dirty="0" smtClean="0"/>
              <a:t>Research Issues in Cross-Cultural Analysis</a:t>
            </a:r>
          </a:p>
        </p:txBody>
      </p:sp>
      <p:sp>
        <p:nvSpPr>
          <p:cNvPr id="16" name="Footer Placeholder 6"/>
          <p:cNvSpPr>
            <a:spLocks noGrp="1"/>
          </p:cNvSpPr>
          <p:nvPr>
            <p:ph type="ftr" sz="quarter" idx="10"/>
          </p:nvPr>
        </p:nvSpPr>
        <p:spPr>
          <a:xfrm>
            <a:off x="940526" y="5879058"/>
            <a:ext cx="4545874" cy="365125"/>
          </a:xfrm>
        </p:spPr>
        <p:txBody>
          <a:bodyPr/>
          <a:lstStyle/>
          <a:p>
            <a:pPr>
              <a:defRPr/>
            </a:pPr>
            <a:r>
              <a:rPr lang="en-US" dirty="0" smtClean="0"/>
              <a:t>Copyright 2010 Pearson Education, Inc. Publishing as Prentice Hall          </a:t>
            </a:r>
            <a:endParaRPr lang="en-US" dirty="0"/>
          </a:p>
        </p:txBody>
      </p:sp>
      <p:graphicFrame>
        <p:nvGraphicFramePr>
          <p:cNvPr id="18" name="Table 17"/>
          <p:cNvGraphicFramePr>
            <a:graphicFrameLocks noGrp="1"/>
          </p:cNvGraphicFramePr>
          <p:nvPr>
            <p:extLst>
              <p:ext uri="{D42A27DB-BD31-4B8C-83A1-F6EECF244321}">
                <p14:modId xmlns:p14="http://schemas.microsoft.com/office/powerpoint/2010/main" val="3849595195"/>
              </p:ext>
            </p:extLst>
          </p:nvPr>
        </p:nvGraphicFramePr>
        <p:xfrm>
          <a:off x="940526" y="1476102"/>
          <a:ext cx="9575074" cy="4402956"/>
        </p:xfrm>
        <a:graphic>
          <a:graphicData uri="http://schemas.openxmlformats.org/drawingml/2006/table">
            <a:tbl>
              <a:tblPr firstRow="1" bandRow="1">
                <a:tableStyleId>{F5AB1C69-6EDB-4FF4-983F-18BD219EF322}</a:tableStyleId>
              </a:tblPr>
              <a:tblGrid>
                <a:gridCol w="4787537">
                  <a:extLst>
                    <a:ext uri="{9D8B030D-6E8A-4147-A177-3AD203B41FA5}">
                      <a16:colId xmlns:a16="http://schemas.microsoft.com/office/drawing/2014/main" val="20000"/>
                    </a:ext>
                  </a:extLst>
                </a:gridCol>
                <a:gridCol w="4787537">
                  <a:extLst>
                    <a:ext uri="{9D8B030D-6E8A-4147-A177-3AD203B41FA5}">
                      <a16:colId xmlns:a16="http://schemas.microsoft.com/office/drawing/2014/main" val="20001"/>
                    </a:ext>
                  </a:extLst>
                </a:gridCol>
              </a:tblGrid>
              <a:tr h="356286">
                <a:tc>
                  <a:txBody>
                    <a:bodyPr/>
                    <a:lstStyle/>
                    <a:p>
                      <a:r>
                        <a:rPr lang="en-US" sz="2000" dirty="0" smtClean="0"/>
                        <a:t>FACTORS</a:t>
                      </a:r>
                      <a:endParaRPr lang="en-US" sz="2000" dirty="0"/>
                    </a:p>
                  </a:txBody>
                  <a:tcPr marT="45724" marB="45724"/>
                </a:tc>
                <a:tc>
                  <a:txBody>
                    <a:bodyPr/>
                    <a:lstStyle/>
                    <a:p>
                      <a:r>
                        <a:rPr lang="en-US" sz="2000" dirty="0" smtClean="0"/>
                        <a:t>EXAMPLES</a:t>
                      </a:r>
                      <a:endParaRPr lang="en-US" sz="2000" dirty="0"/>
                    </a:p>
                  </a:txBody>
                  <a:tcPr marT="45724" marB="45724"/>
                </a:tc>
                <a:extLst>
                  <a:ext uri="{0D108BD9-81ED-4DB2-BD59-A6C34878D82A}">
                    <a16:rowId xmlns:a16="http://schemas.microsoft.com/office/drawing/2014/main" val="10000"/>
                  </a:ext>
                </a:extLst>
              </a:tr>
              <a:tr h="871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language and meaning</a:t>
                      </a:r>
                    </a:p>
                    <a:p>
                      <a:endParaRPr lang="en-US" sz="2000" dirty="0"/>
                    </a:p>
                  </a:txBody>
                  <a:tcPr marT="45724" marB="4572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Words or concepts may not mean the same in two different countries.</a:t>
                      </a:r>
                      <a:endParaRPr lang="en-US" sz="2000" dirty="0"/>
                    </a:p>
                  </a:txBody>
                  <a:tcPr marT="45724" marB="45724"/>
                </a:tc>
                <a:extLst>
                  <a:ext uri="{0D108BD9-81ED-4DB2-BD59-A6C34878D82A}">
                    <a16:rowId xmlns:a16="http://schemas.microsoft.com/office/drawing/2014/main" val="10001"/>
                  </a:ext>
                </a:extLst>
              </a:tr>
              <a:tr h="11323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market segmentation opportunities</a:t>
                      </a:r>
                    </a:p>
                    <a:p>
                      <a:endParaRPr lang="en-US" sz="2000" dirty="0"/>
                    </a:p>
                  </a:txBody>
                  <a:tcPr marT="45724" marB="4572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The income, social class, age, and sex of target customers may differ dramatically in two different countries.</a:t>
                      </a:r>
                      <a:endParaRPr lang="en-US" sz="2000" dirty="0"/>
                    </a:p>
                  </a:txBody>
                  <a:tcPr marT="45724" marB="45724"/>
                </a:tc>
                <a:extLst>
                  <a:ext uri="{0D108BD9-81ED-4DB2-BD59-A6C34878D82A}">
                    <a16:rowId xmlns:a16="http://schemas.microsoft.com/office/drawing/2014/main" val="10002"/>
                  </a:ext>
                </a:extLst>
              </a:tr>
              <a:tr h="11323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consumption patterns</a:t>
                      </a:r>
                    </a:p>
                    <a:p>
                      <a:endParaRPr lang="en-US" sz="2000" dirty="0"/>
                    </a:p>
                  </a:txBody>
                  <a:tcPr marT="45724" marB="4572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Two countries may differ substantially in the level of consumption or use of products or services.</a:t>
                      </a:r>
                      <a:endParaRPr lang="en-US" sz="2000" dirty="0"/>
                    </a:p>
                  </a:txBody>
                  <a:tcPr marT="45724" marB="45724"/>
                </a:tc>
                <a:extLst>
                  <a:ext uri="{0D108BD9-81ED-4DB2-BD59-A6C34878D82A}">
                    <a16:rowId xmlns:a16="http://schemas.microsoft.com/office/drawing/2014/main" val="10003"/>
                  </a:ext>
                </a:extLst>
              </a:tr>
              <a:tr h="871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the perceived benefits of products and services</a:t>
                      </a:r>
                      <a:endParaRPr lang="en-US" sz="2000" dirty="0"/>
                    </a:p>
                  </a:txBody>
                  <a:tcPr marT="45724" marB="4572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Two nations may use or consume the same product in very different ways.</a:t>
                      </a:r>
                      <a:endParaRPr lang="en-US" sz="2000" dirty="0"/>
                    </a:p>
                  </a:txBody>
                  <a:tcPr marT="45724" marB="45724"/>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994133956"/>
      </p:ext>
    </p:extLst>
  </p:cSld>
  <p:clrMapOvr>
    <a:masterClrMapping/>
  </p:clrMapOvr>
  <p:transition>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6"/>
          <p:cNvSpPr>
            <a:spLocks noGrp="1"/>
          </p:cNvSpPr>
          <p:nvPr>
            <p:ph type="title"/>
          </p:nvPr>
        </p:nvSpPr>
        <p:spPr>
          <a:xfrm>
            <a:off x="838200" y="0"/>
            <a:ext cx="9525000" cy="1143000"/>
          </a:xfrm>
        </p:spPr>
        <p:txBody>
          <a:bodyPr/>
          <a:lstStyle/>
          <a:p>
            <a:pPr eaLnBrk="1" hangingPunct="1"/>
            <a:endParaRPr lang="en-US" altLang="en-US" dirty="0" smtClean="0"/>
          </a:p>
        </p:txBody>
      </p:sp>
      <p:sp>
        <p:nvSpPr>
          <p:cNvPr id="16" name="Footer Placeholder 6"/>
          <p:cNvSpPr>
            <a:spLocks noGrp="1"/>
          </p:cNvSpPr>
          <p:nvPr>
            <p:ph type="ftr" sz="quarter" idx="10"/>
          </p:nvPr>
        </p:nvSpPr>
        <p:spPr>
          <a:xfrm>
            <a:off x="838200" y="5991225"/>
            <a:ext cx="4334691" cy="365125"/>
          </a:xfrm>
        </p:spPr>
        <p:txBody>
          <a:bodyPr/>
          <a:lstStyle/>
          <a:p>
            <a:pPr>
              <a:defRPr/>
            </a:pPr>
            <a:r>
              <a:rPr lang="en-US" dirty="0" smtClean="0"/>
              <a:t>Copyright 2010 Pearson Education, Inc. Publishing as Prentice Hall          </a:t>
            </a:r>
            <a:endParaRPr lang="en-US" dirty="0"/>
          </a:p>
        </p:txBody>
      </p:sp>
      <p:graphicFrame>
        <p:nvGraphicFramePr>
          <p:cNvPr id="18" name="Table 17"/>
          <p:cNvGraphicFramePr>
            <a:graphicFrameLocks noGrp="1"/>
          </p:cNvGraphicFramePr>
          <p:nvPr>
            <p:extLst>
              <p:ext uri="{D42A27DB-BD31-4B8C-83A1-F6EECF244321}">
                <p14:modId xmlns:p14="http://schemas.microsoft.com/office/powerpoint/2010/main" val="3632748590"/>
              </p:ext>
            </p:extLst>
          </p:nvPr>
        </p:nvGraphicFramePr>
        <p:xfrm>
          <a:off x="838200" y="1098260"/>
          <a:ext cx="9677400" cy="4895494"/>
        </p:xfrm>
        <a:graphic>
          <a:graphicData uri="http://schemas.openxmlformats.org/drawingml/2006/table">
            <a:tbl>
              <a:tblPr firstRow="1" bandRow="1">
                <a:tableStyleId>{F5AB1C69-6EDB-4FF4-983F-18BD219EF322}</a:tableStyleId>
              </a:tblPr>
              <a:tblGrid>
                <a:gridCol w="4838700">
                  <a:extLst>
                    <a:ext uri="{9D8B030D-6E8A-4147-A177-3AD203B41FA5}">
                      <a16:colId xmlns:a16="http://schemas.microsoft.com/office/drawing/2014/main" val="20000"/>
                    </a:ext>
                  </a:extLst>
                </a:gridCol>
                <a:gridCol w="4838700">
                  <a:extLst>
                    <a:ext uri="{9D8B030D-6E8A-4147-A177-3AD203B41FA5}">
                      <a16:colId xmlns:a16="http://schemas.microsoft.com/office/drawing/2014/main" val="20001"/>
                    </a:ext>
                  </a:extLst>
                </a:gridCol>
              </a:tblGrid>
              <a:tr h="364437">
                <a:tc>
                  <a:txBody>
                    <a:bodyPr/>
                    <a:lstStyle/>
                    <a:p>
                      <a:r>
                        <a:rPr lang="en-US" sz="2000" dirty="0" smtClean="0"/>
                        <a:t>FACTORS</a:t>
                      </a:r>
                      <a:endParaRPr lang="en-US" sz="2000" dirty="0"/>
                    </a:p>
                  </a:txBody>
                  <a:tcPr marT="45714" marB="45714"/>
                </a:tc>
                <a:tc>
                  <a:txBody>
                    <a:bodyPr/>
                    <a:lstStyle/>
                    <a:p>
                      <a:r>
                        <a:rPr lang="en-US" sz="2000" dirty="0" smtClean="0"/>
                        <a:t>EXAMPLES</a:t>
                      </a:r>
                      <a:endParaRPr lang="en-US" sz="2000" dirty="0"/>
                    </a:p>
                  </a:txBody>
                  <a:tcPr marT="45714" marB="45714"/>
                </a:tc>
                <a:extLst>
                  <a:ext uri="{0D108BD9-81ED-4DB2-BD59-A6C34878D82A}">
                    <a16:rowId xmlns:a16="http://schemas.microsoft.com/office/drawing/2014/main" val="10000"/>
                  </a:ext>
                </a:extLst>
              </a:tr>
              <a:tr h="117698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the criteria for evaluating products and services</a:t>
                      </a:r>
                    </a:p>
                    <a:p>
                      <a:endParaRPr lang="en-US" sz="2000" dirty="0"/>
                    </a:p>
                  </a:txBody>
                  <a:tcPr marT="45714" marB="4571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The benefits sought from a service may differ from country to country.</a:t>
                      </a:r>
                    </a:p>
                  </a:txBody>
                  <a:tcPr marT="45714" marB="45714"/>
                </a:tc>
                <a:extLst>
                  <a:ext uri="{0D108BD9-81ED-4DB2-BD59-A6C34878D82A}">
                    <a16:rowId xmlns:a16="http://schemas.microsoft.com/office/drawing/2014/main" val="10001"/>
                  </a:ext>
                </a:extLst>
              </a:tr>
              <a:tr h="92512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economic and social conditions and family structure</a:t>
                      </a:r>
                    </a:p>
                    <a:p>
                      <a:endParaRPr lang="en-US" sz="2000" dirty="0"/>
                    </a:p>
                  </a:txBody>
                  <a:tcPr marT="45714" marB="4571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The “style” of  family decision making may vary significantly from country to country.</a:t>
                      </a:r>
                      <a:endParaRPr lang="en-US" sz="2000" dirty="0"/>
                    </a:p>
                  </a:txBody>
                  <a:tcPr marT="45714" marB="45714"/>
                </a:tc>
                <a:extLst>
                  <a:ext uri="{0D108BD9-81ED-4DB2-BD59-A6C34878D82A}">
                    <a16:rowId xmlns:a16="http://schemas.microsoft.com/office/drawing/2014/main" val="10002"/>
                  </a:ext>
                </a:extLst>
              </a:tr>
              <a:tr h="92512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marketing research and conditions</a:t>
                      </a:r>
                    </a:p>
                    <a:p>
                      <a:endParaRPr lang="en-US" sz="2000" dirty="0"/>
                    </a:p>
                  </a:txBody>
                  <a:tcPr marT="45714" marB="4571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The types and quality of retail outlets and direct-mail lists may vary greatly among countries.</a:t>
                      </a:r>
                      <a:endParaRPr lang="en-US" sz="2000" dirty="0"/>
                    </a:p>
                  </a:txBody>
                  <a:tcPr marT="45714" marB="45714"/>
                </a:tc>
                <a:extLst>
                  <a:ext uri="{0D108BD9-81ED-4DB2-BD59-A6C34878D82A}">
                    <a16:rowId xmlns:a16="http://schemas.microsoft.com/office/drawing/2014/main" val="10003"/>
                  </a:ext>
                </a:extLst>
              </a:tr>
              <a:tr h="120547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marketing research possibilities</a:t>
                      </a:r>
                    </a:p>
                    <a:p>
                      <a:endParaRPr lang="en-US" sz="2000" dirty="0"/>
                    </a:p>
                  </a:txBody>
                  <a:tcPr marT="45714" marB="4571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The availability of professional consumer researchers may vary considerably from country to country.</a:t>
                      </a:r>
                    </a:p>
                    <a:p>
                      <a:endParaRPr lang="en-US" sz="2000" dirty="0"/>
                    </a:p>
                  </a:txBody>
                  <a:tcPr marT="45714" marB="45714"/>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106932248"/>
      </p:ext>
    </p:extLst>
  </p:cSld>
  <p:clrMapOvr>
    <a:masterClrMapping/>
  </p:clrMapOvr>
  <p:transition>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2133600" y="533400"/>
            <a:ext cx="2971800" cy="5638800"/>
          </a:xfrm>
          <a:prstGeom prst="rect">
            <a:avLst/>
          </a:prstGeom>
          <a:solidFill>
            <a:srgbClr val="ABA761"/>
          </a:solidFill>
          <a:ln w="9525">
            <a:solidFill>
              <a:schemeClr val="accent2"/>
            </a:solidFill>
            <a:miter lim="800000"/>
            <a:headEnd/>
            <a:tailEnd/>
          </a:ln>
        </p:spPr>
        <p:txBody>
          <a:bodyPr lIns="365760" rIns="36576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3200" b="1" dirty="0" smtClean="0">
                <a:solidFill>
                  <a:schemeClr val="bg1"/>
                </a:solidFill>
                <a:latin typeface="Times New Roman" panose="02020603050405020304" pitchFamily="18" charset="0"/>
              </a:rPr>
              <a:t>Global/ World </a:t>
            </a:r>
            <a:endParaRPr lang="en-US" altLang="en-US" sz="3200" b="1" dirty="0">
              <a:solidFill>
                <a:schemeClr val="bg1"/>
              </a:solidFill>
              <a:latin typeface="Times New Roman" panose="02020603050405020304" pitchFamily="18" charset="0"/>
            </a:endParaRPr>
          </a:p>
          <a:p>
            <a:pPr algn="ctr"/>
            <a:r>
              <a:rPr lang="en-US" altLang="en-US" sz="3200" b="1" dirty="0">
                <a:solidFill>
                  <a:schemeClr val="bg1"/>
                </a:solidFill>
                <a:latin typeface="Times New Roman" panose="02020603050405020304" pitchFamily="18" charset="0"/>
              </a:rPr>
              <a:t>Brands</a:t>
            </a:r>
            <a:endParaRPr lang="en-US" altLang="en-US" sz="3200" dirty="0">
              <a:solidFill>
                <a:schemeClr val="bg1"/>
              </a:solidFill>
              <a:latin typeface="Times New Roman" panose="02020603050405020304" pitchFamily="18" charset="0"/>
            </a:endParaRPr>
          </a:p>
        </p:txBody>
      </p:sp>
      <p:sp>
        <p:nvSpPr>
          <p:cNvPr id="27651" name="Rectangle 3"/>
          <p:cNvSpPr>
            <a:spLocks noChangeArrowheads="1"/>
          </p:cNvSpPr>
          <p:nvPr/>
        </p:nvSpPr>
        <p:spPr bwMode="auto">
          <a:xfrm>
            <a:off x="5105400" y="533400"/>
            <a:ext cx="4953000" cy="5638800"/>
          </a:xfrm>
          <a:prstGeom prst="rect">
            <a:avLst/>
          </a:prstGeom>
          <a:solidFill>
            <a:schemeClr val="bg1"/>
          </a:solidFill>
          <a:ln w="9525">
            <a:solidFill>
              <a:schemeClr val="accent2"/>
            </a:solidFill>
            <a:miter lim="800000"/>
            <a:headEnd/>
            <a:tailEnd/>
          </a:ln>
        </p:spPr>
        <p:txBody>
          <a:bodyPr lIns="548640" rIns="54864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3200">
                <a:latin typeface="Times New Roman" panose="02020603050405020304" pitchFamily="18" charset="0"/>
              </a:rPr>
              <a:t>Products that are manufactured, packaged, and positioned the same way regardless of the country in which they are sold.</a:t>
            </a:r>
          </a:p>
        </p:txBody>
      </p:sp>
      <p:sp>
        <p:nvSpPr>
          <p:cNvPr id="5" name="Slide Number Placeholder 5"/>
          <p:cNvSpPr>
            <a:spLocks noGrp="1"/>
          </p:cNvSpPr>
          <p:nvPr>
            <p:ph type="sldNum" sz="quarter" idx="11"/>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dirty="0">
              <a:solidFill>
                <a:srgbClr val="898989"/>
              </a:solidFill>
              <a:latin typeface="Calibri" panose="020F0502020204030204" pitchFamily="34" charset="0"/>
            </a:endParaRPr>
          </a:p>
        </p:txBody>
      </p:sp>
    </p:spTree>
    <p:extLst>
      <p:ext uri="{BB962C8B-B14F-4D97-AF65-F5344CB8AC3E}">
        <p14:creationId xmlns:p14="http://schemas.microsoft.com/office/powerpoint/2010/main" val="2480187807"/>
      </p:ext>
    </p:extLst>
  </p:cSld>
  <p:clrMapOvr>
    <a:masterClrMapping/>
  </p:clrMapOvr>
  <p:transition>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Localization &amp; Standardization</a:t>
            </a:r>
            <a:endParaRPr lang="en-US" dirty="0"/>
          </a:p>
        </p:txBody>
      </p:sp>
      <p:sp>
        <p:nvSpPr>
          <p:cNvPr id="3" name="Content Placeholder 2"/>
          <p:cNvSpPr>
            <a:spLocks noGrp="1"/>
          </p:cNvSpPr>
          <p:nvPr>
            <p:ph idx="1"/>
          </p:nvPr>
        </p:nvSpPr>
        <p:spPr/>
        <p:txBody>
          <a:bodyPr/>
          <a:lstStyle/>
          <a:p>
            <a:r>
              <a:rPr lang="en-US" dirty="0"/>
              <a:t>A global marketing strategy is selling the same product using the same positioning approach and communications globally</a:t>
            </a:r>
            <a:r>
              <a:rPr lang="en-US" dirty="0" smtClean="0"/>
              <a:t>.</a:t>
            </a:r>
          </a:p>
          <a:p>
            <a:r>
              <a:rPr lang="en-US" dirty="0" smtClean="0"/>
              <a:t>A </a:t>
            </a:r>
            <a:r>
              <a:rPr lang="en-US" dirty="0"/>
              <a:t>local marketing strategy is customizing both the product and the communications program for each unique market, or standardizing either the product or advertising message, while customizing the other </a:t>
            </a:r>
            <a:r>
              <a:rPr lang="en-US" dirty="0" smtClean="0"/>
              <a:t>one.</a:t>
            </a:r>
          </a:p>
          <a:p>
            <a:endParaRPr lang="en-US" dirty="0"/>
          </a:p>
        </p:txBody>
      </p:sp>
    </p:spTree>
    <p:extLst>
      <p:ext uri="{BB962C8B-B14F-4D97-AF65-F5344CB8AC3E}">
        <p14:creationId xmlns:p14="http://schemas.microsoft.com/office/powerpoint/2010/main" val="10369073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Global Strategies</a:t>
            </a:r>
            <a:endParaRPr lang="en-US" dirty="0"/>
          </a:p>
        </p:txBody>
      </p:sp>
      <p:sp>
        <p:nvSpPr>
          <p:cNvPr id="3" name="Content Placeholder 2"/>
          <p:cNvSpPr>
            <a:spLocks noGrp="1"/>
          </p:cNvSpPr>
          <p:nvPr>
            <p:ph idx="1"/>
          </p:nvPr>
        </p:nvSpPr>
        <p:spPr>
          <a:xfrm>
            <a:off x="838199" y="1476002"/>
            <a:ext cx="10630989" cy="4950924"/>
          </a:xfrm>
        </p:spPr>
        <p:txBody>
          <a:bodyPr/>
          <a:lstStyle/>
          <a:p>
            <a:endParaRPr lang="en-US" dirty="0"/>
          </a:p>
        </p:txBody>
      </p:sp>
      <p:grpSp>
        <p:nvGrpSpPr>
          <p:cNvPr id="4" name="Group 3"/>
          <p:cNvGrpSpPr>
            <a:grpSpLocks/>
          </p:cNvGrpSpPr>
          <p:nvPr/>
        </p:nvGrpSpPr>
        <p:grpSpPr bwMode="auto">
          <a:xfrm>
            <a:off x="1557873" y="1567442"/>
            <a:ext cx="8330710" cy="4323907"/>
            <a:chOff x="576" y="1352"/>
            <a:chExt cx="4416" cy="2064"/>
          </a:xfrm>
        </p:grpSpPr>
        <p:sp>
          <p:nvSpPr>
            <p:cNvPr id="5" name="Rectangle 5"/>
            <p:cNvSpPr>
              <a:spLocks noChangeArrowheads="1"/>
            </p:cNvSpPr>
            <p:nvPr/>
          </p:nvSpPr>
          <p:spPr bwMode="auto">
            <a:xfrm>
              <a:off x="1880" y="1352"/>
              <a:ext cx="3112" cy="440"/>
            </a:xfrm>
            <a:prstGeom prst="rect">
              <a:avLst/>
            </a:prstGeom>
            <a:solidFill>
              <a:schemeClr val="accent2">
                <a:lumMod val="50000"/>
              </a:schemeClr>
            </a:solidFill>
            <a:ln w="9525">
              <a:solidFill>
                <a:schemeClr val="tx1"/>
              </a:solidFill>
              <a:miter lim="800000"/>
              <a:headEnd/>
              <a:tailEnd/>
            </a:ln>
            <a:effectLst/>
          </p:spPr>
          <p:txBody>
            <a:bodyPr/>
            <a:lstStyle/>
            <a:p>
              <a:pPr algn="ctr" eaLnBrk="0" fontAlgn="auto" hangingPunct="0">
                <a:spcBef>
                  <a:spcPts val="0"/>
                </a:spcBef>
                <a:spcAft>
                  <a:spcPts val="0"/>
                </a:spcAft>
                <a:defRPr/>
              </a:pPr>
              <a:r>
                <a:rPr lang="en-US" b="1" dirty="0">
                  <a:solidFill>
                    <a:schemeClr val="bg1"/>
                  </a:solidFill>
                  <a:latin typeface="Times New Roman" pitchFamily="18" charset="0"/>
                </a:rPr>
                <a:t>COMMUNICATON </a:t>
              </a:r>
            </a:p>
            <a:p>
              <a:pPr algn="ctr" eaLnBrk="0" fontAlgn="auto" hangingPunct="0">
                <a:spcBef>
                  <a:spcPts val="0"/>
                </a:spcBef>
                <a:spcAft>
                  <a:spcPts val="0"/>
                </a:spcAft>
                <a:defRPr/>
              </a:pPr>
              <a:r>
                <a:rPr lang="en-US" b="1" dirty="0">
                  <a:solidFill>
                    <a:schemeClr val="bg1"/>
                  </a:solidFill>
                  <a:latin typeface="Times New Roman" pitchFamily="18" charset="0"/>
                </a:rPr>
                <a:t>STRATEGY</a:t>
              </a:r>
            </a:p>
          </p:txBody>
        </p:sp>
        <p:sp>
          <p:nvSpPr>
            <p:cNvPr id="6" name="Rectangle 6"/>
            <p:cNvSpPr>
              <a:spLocks noChangeArrowheads="1"/>
            </p:cNvSpPr>
            <p:nvPr/>
          </p:nvSpPr>
          <p:spPr bwMode="auto">
            <a:xfrm>
              <a:off x="1880" y="1792"/>
              <a:ext cx="1544" cy="440"/>
            </a:xfrm>
            <a:prstGeom prst="rect">
              <a:avLst/>
            </a:prstGeom>
            <a:solidFill>
              <a:schemeClr val="tx1"/>
            </a:soli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b="1">
                  <a:solidFill>
                    <a:schemeClr val="bg1"/>
                  </a:solidFill>
                  <a:latin typeface="Times New Roman" panose="02020603050405020304" pitchFamily="18" charset="0"/>
                </a:rPr>
                <a:t>STANDARDIZED COMMUNICATIONS</a:t>
              </a:r>
            </a:p>
          </p:txBody>
        </p:sp>
        <p:sp>
          <p:nvSpPr>
            <p:cNvPr id="7" name="Rectangle 7"/>
            <p:cNvSpPr>
              <a:spLocks noChangeArrowheads="1"/>
            </p:cNvSpPr>
            <p:nvPr/>
          </p:nvSpPr>
          <p:spPr bwMode="auto">
            <a:xfrm>
              <a:off x="3424" y="1792"/>
              <a:ext cx="1568" cy="440"/>
            </a:xfrm>
            <a:prstGeom prst="rect">
              <a:avLst/>
            </a:prstGeom>
            <a:solidFill>
              <a:schemeClr val="tx1"/>
            </a:soli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b="1">
                  <a:solidFill>
                    <a:schemeClr val="bg1"/>
                  </a:solidFill>
                  <a:latin typeface="Times New Roman" panose="02020603050405020304" pitchFamily="18" charset="0"/>
                </a:rPr>
                <a:t>LOCALIZED COMMUNICATIONS</a:t>
              </a:r>
            </a:p>
          </p:txBody>
        </p:sp>
        <p:sp>
          <p:nvSpPr>
            <p:cNvPr id="8" name="Rectangle 8"/>
            <p:cNvSpPr>
              <a:spLocks noChangeArrowheads="1"/>
            </p:cNvSpPr>
            <p:nvPr/>
          </p:nvSpPr>
          <p:spPr bwMode="auto">
            <a:xfrm>
              <a:off x="576" y="2232"/>
              <a:ext cx="1304" cy="584"/>
            </a:xfrm>
            <a:prstGeom prst="rect">
              <a:avLst/>
            </a:prstGeom>
            <a:solidFill>
              <a:schemeClr val="tx1"/>
            </a:soli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b="1">
                  <a:solidFill>
                    <a:schemeClr val="bg1"/>
                  </a:solidFill>
                  <a:latin typeface="Times New Roman" panose="02020603050405020304" pitchFamily="18" charset="0"/>
                </a:rPr>
                <a:t>STANDARDIZED PRODUCT</a:t>
              </a:r>
            </a:p>
          </p:txBody>
        </p:sp>
        <p:sp>
          <p:nvSpPr>
            <p:cNvPr id="9" name="Rectangle 9"/>
            <p:cNvSpPr>
              <a:spLocks noChangeArrowheads="1"/>
            </p:cNvSpPr>
            <p:nvPr/>
          </p:nvSpPr>
          <p:spPr bwMode="auto">
            <a:xfrm>
              <a:off x="1880" y="2232"/>
              <a:ext cx="1544" cy="584"/>
            </a:xfrm>
            <a:prstGeom prst="rect">
              <a:avLst/>
            </a:prstGeom>
            <a:solidFill>
              <a:schemeClr val="bg2">
                <a:lumMod val="75000"/>
              </a:schemeClr>
            </a:solidFill>
            <a:ln w="9525">
              <a:solidFill>
                <a:schemeClr val="tx1"/>
              </a:solidFill>
              <a:miter lim="800000"/>
              <a:headEnd/>
              <a:tailEnd/>
            </a:ln>
            <a:effectLst/>
          </p:spPr>
          <p:txBody>
            <a:bodyPr/>
            <a:lstStyle/>
            <a:p>
              <a:pPr eaLnBrk="0" fontAlgn="auto" hangingPunct="0">
                <a:spcBef>
                  <a:spcPts val="0"/>
                </a:spcBef>
                <a:spcAft>
                  <a:spcPts val="0"/>
                </a:spcAft>
                <a:defRPr/>
              </a:pPr>
              <a:r>
                <a:rPr lang="en-US" b="1" dirty="0">
                  <a:latin typeface="Times New Roman" pitchFamily="18" charset="0"/>
                </a:rPr>
                <a:t>Global strategy:</a:t>
              </a:r>
              <a:endParaRPr lang="en-US" dirty="0">
                <a:latin typeface="Times New Roman" pitchFamily="18" charset="0"/>
              </a:endParaRPr>
            </a:p>
            <a:p>
              <a:pPr eaLnBrk="0" fontAlgn="auto" hangingPunct="0">
                <a:spcBef>
                  <a:spcPts val="0"/>
                </a:spcBef>
                <a:spcAft>
                  <a:spcPts val="0"/>
                </a:spcAft>
                <a:defRPr/>
              </a:pPr>
              <a:r>
                <a:rPr lang="en-US" dirty="0">
                  <a:latin typeface="Times New Roman" pitchFamily="18" charset="0"/>
                </a:rPr>
                <a:t>Uniform Product/ Uniform Message</a:t>
              </a:r>
              <a:endParaRPr lang="en-US" b="1" dirty="0">
                <a:latin typeface="Times New Roman" pitchFamily="18" charset="0"/>
              </a:endParaRPr>
            </a:p>
          </p:txBody>
        </p:sp>
        <p:sp>
          <p:nvSpPr>
            <p:cNvPr id="10" name="Rectangle 10"/>
            <p:cNvSpPr>
              <a:spLocks noChangeArrowheads="1"/>
            </p:cNvSpPr>
            <p:nvPr/>
          </p:nvSpPr>
          <p:spPr bwMode="auto">
            <a:xfrm>
              <a:off x="3424" y="2232"/>
              <a:ext cx="1568" cy="584"/>
            </a:xfrm>
            <a:prstGeom prst="rect">
              <a:avLst/>
            </a:prstGeom>
            <a:solidFill>
              <a:schemeClr val="accent2">
                <a:lumMod val="20000"/>
                <a:lumOff val="80000"/>
              </a:schemeClr>
            </a:solidFill>
            <a:ln w="9525">
              <a:solidFill>
                <a:schemeClr val="tx1"/>
              </a:solidFill>
              <a:miter lim="800000"/>
              <a:headEnd/>
              <a:tailEnd/>
            </a:ln>
            <a:effectLst/>
          </p:spPr>
          <p:txBody>
            <a:bodyPr/>
            <a:lstStyle/>
            <a:p>
              <a:pPr eaLnBrk="0" fontAlgn="auto" hangingPunct="0">
                <a:spcBef>
                  <a:spcPts val="0"/>
                </a:spcBef>
                <a:spcAft>
                  <a:spcPts val="0"/>
                </a:spcAft>
                <a:defRPr/>
              </a:pPr>
              <a:r>
                <a:rPr lang="en-US" b="1" dirty="0">
                  <a:latin typeface="Times New Roman" pitchFamily="18" charset="0"/>
                </a:rPr>
                <a:t>Mixed Strategy:</a:t>
              </a:r>
              <a:endParaRPr lang="en-US" dirty="0">
                <a:latin typeface="Times New Roman" pitchFamily="18" charset="0"/>
              </a:endParaRPr>
            </a:p>
            <a:p>
              <a:pPr eaLnBrk="0" fontAlgn="auto" hangingPunct="0">
                <a:spcBef>
                  <a:spcPts val="0"/>
                </a:spcBef>
                <a:spcAft>
                  <a:spcPts val="0"/>
                </a:spcAft>
                <a:defRPr/>
              </a:pPr>
              <a:r>
                <a:rPr lang="en-US" dirty="0">
                  <a:latin typeface="Times New Roman" pitchFamily="18" charset="0"/>
                </a:rPr>
                <a:t>Uniform Product/ Customized Message</a:t>
              </a:r>
              <a:endParaRPr lang="en-US" b="1" dirty="0">
                <a:latin typeface="Times New Roman" pitchFamily="18" charset="0"/>
              </a:endParaRPr>
            </a:p>
          </p:txBody>
        </p:sp>
        <p:sp>
          <p:nvSpPr>
            <p:cNvPr id="11" name="Rectangle 11"/>
            <p:cNvSpPr>
              <a:spLocks noChangeArrowheads="1"/>
            </p:cNvSpPr>
            <p:nvPr/>
          </p:nvSpPr>
          <p:spPr bwMode="auto">
            <a:xfrm>
              <a:off x="576" y="2816"/>
              <a:ext cx="1304" cy="600"/>
            </a:xfrm>
            <a:prstGeom prst="rect">
              <a:avLst/>
            </a:prstGeom>
            <a:solidFill>
              <a:schemeClr val="tx1"/>
            </a:soli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b="1">
                  <a:solidFill>
                    <a:schemeClr val="bg1"/>
                  </a:solidFill>
                  <a:latin typeface="Times New Roman" panose="02020603050405020304" pitchFamily="18" charset="0"/>
                </a:rPr>
                <a:t>LOCALIZED PRODUCT</a:t>
              </a:r>
            </a:p>
          </p:txBody>
        </p:sp>
        <p:sp>
          <p:nvSpPr>
            <p:cNvPr id="12" name="Rectangle 12"/>
            <p:cNvSpPr>
              <a:spLocks noChangeArrowheads="1"/>
            </p:cNvSpPr>
            <p:nvPr/>
          </p:nvSpPr>
          <p:spPr bwMode="auto">
            <a:xfrm>
              <a:off x="1880" y="2816"/>
              <a:ext cx="1544" cy="600"/>
            </a:xfrm>
            <a:prstGeom prst="rect">
              <a:avLst/>
            </a:prstGeom>
            <a:solidFill>
              <a:schemeClr val="bg2"/>
            </a:soli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b="1">
                  <a:latin typeface="Times New Roman" panose="02020603050405020304" pitchFamily="18" charset="0"/>
                </a:rPr>
                <a:t>Mixed strategy:</a:t>
              </a:r>
              <a:endParaRPr lang="en-US" altLang="en-US">
                <a:latin typeface="Times New Roman" panose="02020603050405020304" pitchFamily="18" charset="0"/>
              </a:endParaRPr>
            </a:p>
            <a:p>
              <a:r>
                <a:rPr lang="en-US" altLang="en-US">
                  <a:latin typeface="Times New Roman" panose="02020603050405020304" pitchFamily="18" charset="0"/>
                </a:rPr>
                <a:t>Customized Product/ Uniform Message</a:t>
              </a:r>
              <a:endParaRPr lang="en-US" altLang="en-US" b="1">
                <a:latin typeface="Times New Roman" panose="02020603050405020304" pitchFamily="18" charset="0"/>
              </a:endParaRPr>
            </a:p>
          </p:txBody>
        </p:sp>
        <p:sp>
          <p:nvSpPr>
            <p:cNvPr id="13" name="Rectangle 13"/>
            <p:cNvSpPr>
              <a:spLocks noChangeArrowheads="1"/>
            </p:cNvSpPr>
            <p:nvPr/>
          </p:nvSpPr>
          <p:spPr bwMode="auto">
            <a:xfrm>
              <a:off x="3424" y="2816"/>
              <a:ext cx="1568" cy="600"/>
            </a:xfrm>
            <a:prstGeom prst="rect">
              <a:avLst/>
            </a:prstGeom>
            <a:solidFill>
              <a:schemeClr val="bg2">
                <a:lumMod val="75000"/>
              </a:schemeClr>
            </a:solidFill>
            <a:ln w="9525">
              <a:solidFill>
                <a:schemeClr val="tx1"/>
              </a:solidFill>
              <a:miter lim="800000"/>
              <a:headEnd/>
              <a:tailEnd/>
            </a:ln>
            <a:effectLst/>
          </p:spPr>
          <p:txBody>
            <a:bodyPr/>
            <a:lstStyle/>
            <a:p>
              <a:pPr eaLnBrk="0" fontAlgn="auto" hangingPunct="0">
                <a:spcBef>
                  <a:spcPts val="0"/>
                </a:spcBef>
                <a:spcAft>
                  <a:spcPts val="0"/>
                </a:spcAft>
                <a:defRPr/>
              </a:pPr>
              <a:r>
                <a:rPr lang="en-US" b="1" dirty="0">
                  <a:latin typeface="Times New Roman" pitchFamily="18" charset="0"/>
                </a:rPr>
                <a:t>Local Strategy:</a:t>
              </a:r>
              <a:endParaRPr lang="en-US" dirty="0">
                <a:latin typeface="Times New Roman" pitchFamily="18" charset="0"/>
              </a:endParaRPr>
            </a:p>
            <a:p>
              <a:pPr eaLnBrk="0" fontAlgn="auto" hangingPunct="0">
                <a:spcBef>
                  <a:spcPts val="0"/>
                </a:spcBef>
                <a:spcAft>
                  <a:spcPts val="0"/>
                </a:spcAft>
                <a:defRPr/>
              </a:pPr>
              <a:r>
                <a:rPr lang="en-US" dirty="0">
                  <a:latin typeface="Times New Roman" pitchFamily="18" charset="0"/>
                </a:rPr>
                <a:t>Customized Product/ Customized Message</a:t>
              </a:r>
              <a:endParaRPr lang="en-US" b="1" dirty="0">
                <a:latin typeface="Times New Roman" pitchFamily="18" charset="0"/>
              </a:endParaRPr>
            </a:p>
          </p:txBody>
        </p:sp>
        <p:sp>
          <p:nvSpPr>
            <p:cNvPr id="14" name="Rectangle 14"/>
            <p:cNvSpPr>
              <a:spLocks noChangeArrowheads="1"/>
            </p:cNvSpPr>
            <p:nvPr/>
          </p:nvSpPr>
          <p:spPr bwMode="auto">
            <a:xfrm>
              <a:off x="576" y="1792"/>
              <a:ext cx="1304" cy="440"/>
            </a:xfrm>
            <a:prstGeom prst="rect">
              <a:avLst/>
            </a:prstGeom>
            <a:gradFill rotWithShape="0">
              <a:gsLst>
                <a:gs pos="0">
                  <a:srgbClr val="CCFFCC"/>
                </a:gs>
                <a:gs pos="50000">
                  <a:srgbClr val="F5FFF5"/>
                </a:gs>
                <a:gs pos="100000">
                  <a:srgbClr val="CCFFCC"/>
                </a:gs>
              </a:gsLst>
              <a:lin ang="18900000" scaled="1"/>
            </a:gra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b="1">
                <a:solidFill>
                  <a:schemeClr val="bg1"/>
                </a:solidFill>
                <a:latin typeface="Times New Roman" panose="02020603050405020304" pitchFamily="18" charset="0"/>
              </a:endParaRPr>
            </a:p>
          </p:txBody>
        </p:sp>
      </p:grpSp>
      <p:sp>
        <p:nvSpPr>
          <p:cNvPr id="15" name="TextBox 14"/>
          <p:cNvSpPr txBox="1"/>
          <p:nvPr/>
        </p:nvSpPr>
        <p:spPr>
          <a:xfrm>
            <a:off x="1606731" y="6087291"/>
            <a:ext cx="3670663" cy="646331"/>
          </a:xfrm>
          <a:prstGeom prst="rect">
            <a:avLst/>
          </a:prstGeom>
          <a:noFill/>
        </p:spPr>
        <p:txBody>
          <a:bodyPr wrap="square" rtlCol="0">
            <a:spAutoFit/>
          </a:bodyPr>
          <a:lstStyle/>
          <a:p>
            <a:r>
              <a:rPr lang="en-US" dirty="0" err="1"/>
              <a:t>Schiffman</a:t>
            </a:r>
            <a:r>
              <a:rPr lang="en-US" dirty="0"/>
              <a:t> and </a:t>
            </a:r>
            <a:r>
              <a:rPr lang="en-US" dirty="0" err="1" smtClean="0"/>
              <a:t>Kanuk</a:t>
            </a:r>
            <a:r>
              <a:rPr lang="en-US" dirty="0"/>
              <a:t>, 2009</a:t>
            </a:r>
          </a:p>
          <a:p>
            <a:endParaRPr lang="en-US" dirty="0"/>
          </a:p>
        </p:txBody>
      </p:sp>
    </p:spTree>
    <p:extLst>
      <p:ext uri="{BB962C8B-B14F-4D97-AF65-F5344CB8AC3E}">
        <p14:creationId xmlns:p14="http://schemas.microsoft.com/office/powerpoint/2010/main" val="22926486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Customization</a:t>
            </a:r>
            <a:endParaRPr lang="en-US" dirty="0"/>
          </a:p>
        </p:txBody>
      </p:sp>
      <p:sp>
        <p:nvSpPr>
          <p:cNvPr id="3" name="Content Placeholder 2"/>
          <p:cNvSpPr>
            <a:spLocks noGrp="1"/>
          </p:cNvSpPr>
          <p:nvPr>
            <p:ph idx="1"/>
          </p:nvPr>
        </p:nvSpPr>
        <p:spPr/>
        <p:txBody>
          <a:bodyPr/>
          <a:lstStyle/>
          <a:p>
            <a:r>
              <a:rPr lang="en-US" dirty="0"/>
              <a:t>Product customization refers to enabling customers to personalize a product according to their needs and preferences. Add </a:t>
            </a:r>
            <a:r>
              <a:rPr lang="en-US" dirty="0" err="1"/>
              <a:t>ons</a:t>
            </a:r>
            <a:r>
              <a:rPr lang="en-US" dirty="0"/>
              <a:t>, exclusive functionalities, templates, and flexibility with product design all count as different forms of personalization. </a:t>
            </a:r>
          </a:p>
          <a:p>
            <a:r>
              <a:rPr lang="en-US" dirty="0"/>
              <a:t>Product personalization is an essential element in delivering tailored customer experiences to different segments of users. It is the key to driving customer loyalty and increasing customer satisfaction</a:t>
            </a:r>
          </a:p>
          <a:p>
            <a:endParaRPr lang="en-US" dirty="0"/>
          </a:p>
        </p:txBody>
      </p:sp>
    </p:spTree>
    <p:extLst>
      <p:ext uri="{BB962C8B-B14F-4D97-AF65-F5344CB8AC3E}">
        <p14:creationId xmlns:p14="http://schemas.microsoft.com/office/powerpoint/2010/main" val="1865186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Advertising &amp; Branding</a:t>
            </a:r>
            <a:endParaRPr lang="en-US" dirty="0"/>
          </a:p>
        </p:txBody>
      </p:sp>
      <p:sp>
        <p:nvSpPr>
          <p:cNvPr id="3" name="Content Placeholder 2"/>
          <p:cNvSpPr>
            <a:spLocks noGrp="1"/>
          </p:cNvSpPr>
          <p:nvPr>
            <p:ph idx="1"/>
          </p:nvPr>
        </p:nvSpPr>
        <p:spPr/>
        <p:txBody>
          <a:bodyPr/>
          <a:lstStyle/>
          <a:p>
            <a:r>
              <a:rPr lang="en-US" dirty="0"/>
              <a:t>Many American brand names and slogans must be revised or changed altogether in </a:t>
            </a:r>
            <a:r>
              <a:rPr lang="en-US" dirty="0" smtClean="0"/>
              <a:t>non English-speaking </a:t>
            </a:r>
            <a:r>
              <a:rPr lang="en-US" dirty="0"/>
              <a:t>countries</a:t>
            </a:r>
            <a:r>
              <a:rPr lang="en-US" dirty="0" smtClean="0"/>
              <a:t>.</a:t>
            </a:r>
          </a:p>
          <a:p>
            <a:r>
              <a:rPr lang="en-US" dirty="0" smtClean="0"/>
              <a:t>Linguistic </a:t>
            </a:r>
            <a:r>
              <a:rPr lang="en-US" dirty="0"/>
              <a:t>differences are probably the most challenging </a:t>
            </a:r>
            <a:r>
              <a:rPr lang="en-US" dirty="0" smtClean="0"/>
              <a:t>factor </a:t>
            </a:r>
            <a:r>
              <a:rPr lang="en-US" dirty="0"/>
              <a:t>facing companies that are expanding </a:t>
            </a:r>
            <a:r>
              <a:rPr lang="en-US" dirty="0" smtClean="0"/>
              <a:t>globally</a:t>
            </a:r>
            <a:endParaRPr lang="en-US" dirty="0"/>
          </a:p>
        </p:txBody>
      </p:sp>
    </p:spTree>
    <p:extLst>
      <p:ext uri="{BB962C8B-B14F-4D97-AF65-F5344CB8AC3E}">
        <p14:creationId xmlns:p14="http://schemas.microsoft.com/office/powerpoint/2010/main" val="4919682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Promotional Appeals</a:t>
            </a:r>
            <a:endParaRPr lang="en-US" dirty="0"/>
          </a:p>
        </p:txBody>
      </p:sp>
      <p:sp>
        <p:nvSpPr>
          <p:cNvPr id="3" name="Content Placeholder 2"/>
          <p:cNvSpPr>
            <a:spLocks noGrp="1"/>
          </p:cNvSpPr>
          <p:nvPr>
            <p:ph idx="1"/>
          </p:nvPr>
        </p:nvSpPr>
        <p:spPr/>
        <p:txBody>
          <a:bodyPr/>
          <a:lstStyle/>
          <a:p>
            <a:r>
              <a:rPr lang="en-US" dirty="0"/>
              <a:t>Appealing to your audience's emotions can be achieved through strong imagery, impactful text or powerful music.</a:t>
            </a:r>
          </a:p>
        </p:txBody>
      </p:sp>
    </p:spTree>
    <p:extLst>
      <p:ext uri="{BB962C8B-B14F-4D97-AF65-F5344CB8AC3E}">
        <p14:creationId xmlns:p14="http://schemas.microsoft.com/office/powerpoint/2010/main" val="1973625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Barriers</a:t>
            </a:r>
            <a:endParaRPr lang="en-US" dirty="0"/>
          </a:p>
        </p:txBody>
      </p:sp>
      <p:sp>
        <p:nvSpPr>
          <p:cNvPr id="3" name="Content Placeholder 2"/>
          <p:cNvSpPr>
            <a:spLocks noGrp="1"/>
          </p:cNvSpPr>
          <p:nvPr>
            <p:ph idx="1"/>
          </p:nvPr>
        </p:nvSpPr>
        <p:spPr/>
        <p:txBody>
          <a:bodyPr/>
          <a:lstStyle/>
          <a:p>
            <a:r>
              <a:rPr lang="en-US" dirty="0"/>
              <a:t>Many local foreign laws forced American marketers to alter and their products and promotions: </a:t>
            </a:r>
            <a:endParaRPr lang="en-US" dirty="0" smtClean="0"/>
          </a:p>
          <a:p>
            <a:pPr lvl="1"/>
            <a:r>
              <a:rPr lang="en-US" dirty="0" smtClean="0"/>
              <a:t>In </a:t>
            </a:r>
            <a:r>
              <a:rPr lang="en-US" dirty="0"/>
              <a:t>Mexico, authorities have restricted food marketing to children on television and in movie theaters because of rising health problems as Mexicans continue to gain weight</a:t>
            </a:r>
            <a:r>
              <a:rPr lang="en-US" dirty="0" smtClean="0"/>
              <a:t>.</a:t>
            </a:r>
          </a:p>
          <a:p>
            <a:pPr lvl="1"/>
            <a:endParaRPr lang="en-US" dirty="0"/>
          </a:p>
        </p:txBody>
      </p:sp>
    </p:spTree>
    <p:extLst>
      <p:ext uri="{BB962C8B-B14F-4D97-AF65-F5344CB8AC3E}">
        <p14:creationId xmlns:p14="http://schemas.microsoft.com/office/powerpoint/2010/main" val="16390210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Global Marketing Prospects</a:t>
            </a:r>
            <a:endParaRPr lang="en-US" dirty="0"/>
          </a:p>
        </p:txBody>
      </p:sp>
      <p:sp>
        <p:nvSpPr>
          <p:cNvPr id="3" name="Content Placeholder 2"/>
          <p:cNvSpPr>
            <a:spLocks noGrp="1"/>
          </p:cNvSpPr>
          <p:nvPr>
            <p:ph idx="1"/>
          </p:nvPr>
        </p:nvSpPr>
        <p:spPr/>
        <p:txBody>
          <a:bodyPr>
            <a:normAutofit/>
          </a:bodyPr>
          <a:lstStyle/>
          <a:p>
            <a:r>
              <a:rPr lang="en-US" dirty="0"/>
              <a:t>Firms are increasingly selling their products worldwide for a variety of reasons. First, there has been an ongoing buildup of “multinational fever</a:t>
            </a:r>
            <a:r>
              <a:rPr lang="en-US" dirty="0" smtClean="0"/>
              <a:t>.”</a:t>
            </a:r>
          </a:p>
          <a:p>
            <a:r>
              <a:rPr lang="en-US" dirty="0" smtClean="0"/>
              <a:t> </a:t>
            </a:r>
            <a:r>
              <a:rPr lang="en-US" dirty="0"/>
              <a:t>The general attractiveness of </a:t>
            </a:r>
            <a:r>
              <a:rPr lang="en-US" dirty="0" smtClean="0"/>
              <a:t>multinational </a:t>
            </a:r>
            <a:r>
              <a:rPr lang="en-US" dirty="0"/>
              <a:t>markets, products, or services originating in one country means that they are </a:t>
            </a:r>
            <a:r>
              <a:rPr lang="en-US" dirty="0" smtClean="0"/>
              <a:t>increasingly </a:t>
            </a:r>
            <a:r>
              <a:rPr lang="en-US" dirty="0"/>
              <a:t>being sought out by consumers in countries in other parts of the world. </a:t>
            </a:r>
            <a:endParaRPr lang="en-US" dirty="0" smtClean="0"/>
          </a:p>
        </p:txBody>
      </p:sp>
    </p:spTree>
    <p:extLst>
      <p:ext uri="{BB962C8B-B14F-4D97-AF65-F5344CB8AC3E}">
        <p14:creationId xmlns:p14="http://schemas.microsoft.com/office/powerpoint/2010/main" val="2737104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Second, many U.S. firms have realized that overseas markets represent an important opportunity for their future growth when their home markets reach maturity. Global markets are dynamic, and new marketing opportunities emerge continuously.</a:t>
            </a:r>
          </a:p>
          <a:p>
            <a:pPr lvl="1"/>
            <a:r>
              <a:rPr lang="en-US" dirty="0"/>
              <a:t>Chinese shoppers have been shying away from conspicuous luxury goods, such as fancy watches and designer handbags, because luxury goods have become symbols of corruption and of the country’s widening wealth gap</a:t>
            </a:r>
          </a:p>
          <a:p>
            <a:endParaRPr lang="en-US" dirty="0"/>
          </a:p>
        </p:txBody>
      </p:sp>
    </p:spTree>
    <p:extLst>
      <p:ext uri="{BB962C8B-B14F-4D97-AF65-F5344CB8AC3E}">
        <p14:creationId xmlns:p14="http://schemas.microsoft.com/office/powerpoint/2010/main" val="3268239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Growth Potential</a:t>
            </a:r>
            <a:endParaRPr lang="en-US" dirty="0"/>
          </a:p>
        </p:txBody>
      </p:sp>
      <p:sp>
        <p:nvSpPr>
          <p:cNvPr id="3" name="Content Placeholder 2"/>
          <p:cNvSpPr>
            <a:spLocks noGrp="1"/>
          </p:cNvSpPr>
          <p:nvPr>
            <p:ph idx="1"/>
          </p:nvPr>
        </p:nvSpPr>
        <p:spPr/>
        <p:txBody>
          <a:bodyPr/>
          <a:lstStyle/>
          <a:p>
            <a:r>
              <a:rPr lang="en-US" dirty="0"/>
              <a:t>This realization is propelling U.S. companies to expand their horizons and seek consumers in markets all over the world. Moreover, consumers around the globe are eager to try </a:t>
            </a:r>
            <a:r>
              <a:rPr lang="en-US" dirty="0" smtClean="0"/>
              <a:t>“foreign” </a:t>
            </a:r>
            <a:r>
              <a:rPr lang="en-US" dirty="0"/>
              <a:t>products that are popular in different and far-off places. </a:t>
            </a:r>
          </a:p>
          <a:p>
            <a:endParaRPr lang="en-US" dirty="0"/>
          </a:p>
        </p:txBody>
      </p:sp>
    </p:spTree>
    <p:extLst>
      <p:ext uri="{BB962C8B-B14F-4D97-AF65-F5344CB8AC3E}">
        <p14:creationId xmlns:p14="http://schemas.microsoft.com/office/powerpoint/2010/main" val="1417236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Targeting Global Consumers</a:t>
            </a:r>
            <a:endParaRPr lang="en-US" dirty="0"/>
          </a:p>
        </p:txBody>
      </p:sp>
      <p:sp>
        <p:nvSpPr>
          <p:cNvPr id="3" name="Content Placeholder 2"/>
          <p:cNvSpPr>
            <a:spLocks noGrp="1"/>
          </p:cNvSpPr>
          <p:nvPr>
            <p:ph idx="1"/>
          </p:nvPr>
        </p:nvSpPr>
        <p:spPr/>
        <p:txBody>
          <a:bodyPr>
            <a:normAutofit/>
          </a:bodyPr>
          <a:lstStyle/>
          <a:p>
            <a:pPr marL="0" indent="0">
              <a:buNone/>
            </a:pPr>
            <a:r>
              <a:rPr lang="en-US" u="sng" dirty="0" smtClean="0"/>
              <a:t>Global Millennials</a:t>
            </a:r>
          </a:p>
          <a:p>
            <a:pPr marL="0" indent="0">
              <a:buNone/>
            </a:pPr>
            <a:r>
              <a:rPr lang="en-US" dirty="0" smtClean="0"/>
              <a:t>Millennials </a:t>
            </a:r>
            <a:r>
              <a:rPr lang="en-US" dirty="0"/>
              <a:t>make up one-fourth of the planet’s population—1.7 billion people. Millennials have grown up amid growing media fragmentation, </a:t>
            </a:r>
            <a:r>
              <a:rPr lang="en-US" dirty="0" smtClean="0"/>
              <a:t>multitasking</a:t>
            </a:r>
            <a:r>
              <a:rPr lang="en-US" dirty="0"/>
              <a:t>, and full immersion in </a:t>
            </a:r>
            <a:r>
              <a:rPr lang="en-US" dirty="0" smtClean="0"/>
              <a:t>both.</a:t>
            </a:r>
          </a:p>
          <a:p>
            <a:pPr marL="0" indent="0">
              <a:buNone/>
            </a:pPr>
            <a:endParaRPr lang="en-US" dirty="0"/>
          </a:p>
          <a:p>
            <a:pPr marL="0" indent="0">
              <a:buNone/>
            </a:pPr>
            <a:r>
              <a:rPr lang="en-US" dirty="0" smtClean="0"/>
              <a:t>.</a:t>
            </a:r>
            <a:endParaRPr lang="en-US" u="sng" dirty="0"/>
          </a:p>
        </p:txBody>
      </p:sp>
    </p:spTree>
    <p:extLst>
      <p:ext uri="{BB962C8B-B14F-4D97-AF65-F5344CB8AC3E}">
        <p14:creationId xmlns:p14="http://schemas.microsoft.com/office/powerpoint/2010/main" val="23365998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u="sng" dirty="0"/>
              <a:t>Global Teens</a:t>
            </a:r>
          </a:p>
          <a:p>
            <a:pPr marL="0" indent="0">
              <a:buNone/>
            </a:pPr>
            <a:r>
              <a:rPr lang="en-US" dirty="0"/>
              <a:t>Overall, teenagers together with their older brothers and sisters, the “young adult” segment, appear to have quite similar interests, desires, and consumption behavior no matter where they live. Therefore, in response to this perspective, consumer researchers have explored the makeup, composition, and behavior of this segment</a:t>
            </a:r>
          </a:p>
        </p:txBody>
      </p:sp>
    </p:spTree>
    <p:extLst>
      <p:ext uri="{BB962C8B-B14F-4D97-AF65-F5344CB8AC3E}">
        <p14:creationId xmlns:p14="http://schemas.microsoft.com/office/powerpoint/2010/main" val="15571339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u="sng" dirty="0" smtClean="0"/>
              <a:t>The Global </a:t>
            </a:r>
            <a:r>
              <a:rPr lang="en-US" u="sng" dirty="0"/>
              <a:t>M</a:t>
            </a:r>
            <a:r>
              <a:rPr lang="en-US" u="sng" dirty="0" smtClean="0"/>
              <a:t>iddle Class</a:t>
            </a:r>
            <a:endParaRPr lang="en-US" u="sng" dirty="0"/>
          </a:p>
          <a:p>
            <a:pPr marL="0" indent="0">
              <a:buNone/>
            </a:pPr>
            <a:r>
              <a:rPr lang="en-US" dirty="0"/>
              <a:t>The growing middle class in developing countries is a very attractive target to global marketers, who are always eager to identify more customers for their </a:t>
            </a:r>
            <a:r>
              <a:rPr lang="en-US" dirty="0" smtClean="0"/>
              <a:t>products.</a:t>
            </a:r>
          </a:p>
          <a:p>
            <a:pPr marL="0" indent="0">
              <a:buNone/>
            </a:pPr>
            <a:endParaRPr lang="en-US" u="sng" dirty="0"/>
          </a:p>
          <a:p>
            <a:pPr marL="0" indent="0">
              <a:buNone/>
            </a:pPr>
            <a:endParaRPr lang="en-US" u="sng" dirty="0"/>
          </a:p>
        </p:txBody>
      </p:sp>
    </p:spTree>
    <p:extLst>
      <p:ext uri="{BB962C8B-B14F-4D97-AF65-F5344CB8AC3E}">
        <p14:creationId xmlns:p14="http://schemas.microsoft.com/office/powerpoint/2010/main" val="11472893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u="sng" dirty="0"/>
              <a:t>Global Segmentation</a:t>
            </a:r>
          </a:p>
          <a:p>
            <a:pPr marL="0" indent="0">
              <a:buNone/>
            </a:pPr>
            <a:r>
              <a:rPr lang="en-US" altLang="en-US" dirty="0"/>
              <a:t>This is the best way of looking at global marketing, by examining </a:t>
            </a:r>
            <a:r>
              <a:rPr lang="en-US" altLang="en-US" b="1" dirty="0"/>
              <a:t>psychographic</a:t>
            </a:r>
            <a:r>
              <a:rPr lang="en-US" altLang="en-US" dirty="0"/>
              <a:t> groups.  For example, the percent of the U.S. female population that works outside the home is the same as the percent of the Japanese female population.  But when we look at the psychographics of these groups, we find that they have very different consumer behavior and attitudes to certain products</a:t>
            </a:r>
          </a:p>
          <a:p>
            <a:endParaRPr lang="en-US" dirty="0"/>
          </a:p>
        </p:txBody>
      </p:sp>
    </p:spTree>
    <p:extLst>
      <p:ext uri="{BB962C8B-B14F-4D97-AF65-F5344CB8AC3E}">
        <p14:creationId xmlns:p14="http://schemas.microsoft.com/office/powerpoint/2010/main" val="13104472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smtClean="0"/>
              <a:t>Global </a:t>
            </a:r>
            <a:r>
              <a:rPr lang="en-US" altLang="en-US" dirty="0"/>
              <a:t>Consumer Segments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99619239"/>
              </p:ext>
            </p:extLst>
          </p:nvPr>
        </p:nvGraphicFramePr>
        <p:xfrm>
          <a:off x="1731818" y="1967345"/>
          <a:ext cx="8742218" cy="38792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1731818" y="6021977"/>
            <a:ext cx="7777942" cy="365760"/>
          </a:xfrm>
          <a:prstGeom prst="rect">
            <a:avLst/>
          </a:prstGeom>
          <a:noFill/>
        </p:spPr>
        <p:txBody>
          <a:bodyPr wrap="square" rtlCol="0">
            <a:spAutoFit/>
          </a:bodyPr>
          <a:lstStyle/>
          <a:p>
            <a:r>
              <a:rPr lang="en-US" dirty="0" smtClean="0"/>
              <a:t>Source: Pearson Education </a:t>
            </a:r>
            <a:r>
              <a:rPr lang="en-US" dirty="0" err="1" smtClean="0"/>
              <a:t>Inc</a:t>
            </a:r>
            <a:r>
              <a:rPr lang="en-US" dirty="0" smtClean="0"/>
              <a:t>: Publishing as Prentice Hall, 2010</a:t>
            </a:r>
            <a:endParaRPr lang="en-US" dirty="0"/>
          </a:p>
        </p:txBody>
      </p:sp>
    </p:spTree>
    <p:extLst>
      <p:ext uri="{BB962C8B-B14F-4D97-AF65-F5344CB8AC3E}">
        <p14:creationId xmlns:p14="http://schemas.microsoft.com/office/powerpoint/2010/main" val="2320265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spcBef>
                <a:spcPct val="0"/>
              </a:spcBef>
            </a:pPr>
            <a:r>
              <a:rPr lang="en-US" altLang="en-US" dirty="0"/>
              <a:t>The </a:t>
            </a:r>
            <a:r>
              <a:rPr lang="en-US" altLang="en-US" b="1" dirty="0"/>
              <a:t>strivers</a:t>
            </a:r>
            <a:r>
              <a:rPr lang="en-US" altLang="en-US" dirty="0"/>
              <a:t> are ambitious and materialistic</a:t>
            </a:r>
            <a:r>
              <a:rPr lang="en-US" altLang="en-US" dirty="0" smtClean="0"/>
              <a:t>,</a:t>
            </a:r>
          </a:p>
          <a:p>
            <a:pPr>
              <a:spcBef>
                <a:spcPct val="0"/>
              </a:spcBef>
            </a:pPr>
            <a:r>
              <a:rPr lang="en-US" altLang="en-US" dirty="0" smtClean="0"/>
              <a:t> </a:t>
            </a:r>
            <a:r>
              <a:rPr lang="en-US" altLang="en-US" dirty="0"/>
              <a:t>the </a:t>
            </a:r>
            <a:r>
              <a:rPr lang="en-US" altLang="en-US" b="1" dirty="0" err="1" smtClean="0"/>
              <a:t>devouts</a:t>
            </a:r>
            <a:r>
              <a:rPr lang="en-US" altLang="en-US" b="1" dirty="0" smtClean="0"/>
              <a:t> </a:t>
            </a:r>
            <a:r>
              <a:rPr lang="en-US" altLang="en-US" dirty="0" smtClean="0"/>
              <a:t>are </a:t>
            </a:r>
            <a:r>
              <a:rPr lang="en-US" altLang="en-US" dirty="0"/>
              <a:t>responsible and respectful, </a:t>
            </a:r>
            <a:endParaRPr lang="en-US" altLang="en-US" dirty="0" smtClean="0"/>
          </a:p>
          <a:p>
            <a:pPr>
              <a:spcBef>
                <a:spcPct val="0"/>
              </a:spcBef>
            </a:pPr>
            <a:r>
              <a:rPr lang="en-US" altLang="en-US" dirty="0" smtClean="0"/>
              <a:t>the </a:t>
            </a:r>
            <a:r>
              <a:rPr lang="en-US" altLang="en-US" b="1" dirty="0"/>
              <a:t>altruists</a:t>
            </a:r>
            <a:r>
              <a:rPr lang="en-US" altLang="en-US" dirty="0"/>
              <a:t> </a:t>
            </a:r>
            <a:r>
              <a:rPr lang="en-US" altLang="en-US" dirty="0" smtClean="0"/>
              <a:t>- unselfish </a:t>
            </a:r>
            <a:r>
              <a:rPr lang="en-US" altLang="en-US" dirty="0"/>
              <a:t>in their concern for others, </a:t>
            </a:r>
            <a:endParaRPr lang="en-US" altLang="en-US" dirty="0" smtClean="0"/>
          </a:p>
          <a:p>
            <a:pPr>
              <a:spcBef>
                <a:spcPct val="0"/>
              </a:spcBef>
            </a:pPr>
            <a:r>
              <a:rPr lang="en-US" altLang="en-US" dirty="0" smtClean="0"/>
              <a:t>the</a:t>
            </a:r>
            <a:r>
              <a:rPr lang="en-US" altLang="en-US" b="1" dirty="0" smtClean="0"/>
              <a:t> intimates - </a:t>
            </a:r>
            <a:r>
              <a:rPr lang="en-US" altLang="en-US" dirty="0"/>
              <a:t>focus on social relationships, </a:t>
            </a:r>
            <a:endParaRPr lang="en-US" altLang="en-US" dirty="0" smtClean="0"/>
          </a:p>
          <a:p>
            <a:pPr>
              <a:spcBef>
                <a:spcPct val="0"/>
              </a:spcBef>
            </a:pPr>
            <a:r>
              <a:rPr lang="en-US" altLang="en-US" dirty="0" smtClean="0"/>
              <a:t>the </a:t>
            </a:r>
            <a:r>
              <a:rPr lang="en-US" altLang="en-US" b="1" dirty="0"/>
              <a:t>fun seekers </a:t>
            </a:r>
            <a:r>
              <a:rPr lang="en-US" altLang="en-US" b="1" dirty="0" smtClean="0"/>
              <a:t>-</a:t>
            </a:r>
            <a:r>
              <a:rPr lang="en-US" altLang="en-US" dirty="0" smtClean="0"/>
              <a:t>are </a:t>
            </a:r>
            <a:r>
              <a:rPr lang="en-US" altLang="en-US" dirty="0"/>
              <a:t>young in age and outlook and value a good time, </a:t>
            </a:r>
            <a:endParaRPr lang="en-US" altLang="en-US" dirty="0" smtClean="0"/>
          </a:p>
          <a:p>
            <a:pPr>
              <a:spcBef>
                <a:spcPct val="0"/>
              </a:spcBef>
            </a:pPr>
            <a:r>
              <a:rPr lang="en-US" altLang="en-US" dirty="0" smtClean="0"/>
              <a:t>the </a:t>
            </a:r>
            <a:r>
              <a:rPr lang="en-US" altLang="en-US" b="1" dirty="0"/>
              <a:t>creatives</a:t>
            </a:r>
            <a:r>
              <a:rPr lang="en-US" altLang="en-US" dirty="0"/>
              <a:t> seek knowledge and have interests in books and new media.</a:t>
            </a:r>
          </a:p>
        </p:txBody>
      </p:sp>
    </p:spTree>
    <p:extLst>
      <p:ext uri="{BB962C8B-B14F-4D97-AF65-F5344CB8AC3E}">
        <p14:creationId xmlns:p14="http://schemas.microsoft.com/office/powerpoint/2010/main" val="38265531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Global Marketing Strategies</a:t>
            </a:r>
          </a:p>
        </p:txBody>
      </p:sp>
      <p:sp>
        <p:nvSpPr>
          <p:cNvPr id="3" name="Content Placeholder 2"/>
          <p:cNvSpPr>
            <a:spLocks noGrp="1"/>
          </p:cNvSpPr>
          <p:nvPr>
            <p:ph idx="1"/>
          </p:nvPr>
        </p:nvSpPr>
        <p:spPr/>
        <p:txBody>
          <a:bodyPr>
            <a:normAutofit/>
          </a:bodyPr>
          <a:lstStyle/>
          <a:p>
            <a:r>
              <a:rPr lang="en-US" altLang="en-US" dirty="0"/>
              <a:t>The two main areas a marketer must consider in localized marketing strategies are their </a:t>
            </a:r>
            <a:r>
              <a:rPr lang="en-US" altLang="en-US" b="1" dirty="0"/>
              <a:t>product</a:t>
            </a:r>
            <a:r>
              <a:rPr lang="en-US" altLang="en-US" dirty="0"/>
              <a:t> and </a:t>
            </a:r>
            <a:r>
              <a:rPr lang="en-US" altLang="en-US" b="1" dirty="0"/>
              <a:t>communications</a:t>
            </a:r>
            <a:r>
              <a:rPr lang="en-US" altLang="en-US" dirty="0"/>
              <a:t> strategy.  </a:t>
            </a:r>
            <a:endParaRPr lang="en-US" altLang="en-US" dirty="0" smtClean="0"/>
          </a:p>
          <a:p>
            <a:r>
              <a:rPr lang="en-US" altLang="en-US" dirty="0" smtClean="0"/>
              <a:t>Can the same </a:t>
            </a:r>
            <a:r>
              <a:rPr lang="en-US" altLang="en-US" dirty="0"/>
              <a:t>product </a:t>
            </a:r>
            <a:r>
              <a:rPr lang="en-US" altLang="en-US" dirty="0" smtClean="0"/>
              <a:t>be sold in </a:t>
            </a:r>
            <a:r>
              <a:rPr lang="en-US" altLang="en-US" dirty="0"/>
              <a:t>each country or do local differences require a localized product? </a:t>
            </a:r>
            <a:endParaRPr lang="en-US" altLang="en-US" dirty="0" smtClean="0"/>
          </a:p>
          <a:p>
            <a:pPr lvl="1"/>
            <a:r>
              <a:rPr lang="en-US" altLang="en-US" dirty="0" smtClean="0"/>
              <a:t> </a:t>
            </a:r>
            <a:r>
              <a:rPr lang="en-US" altLang="en-US" dirty="0"/>
              <a:t>Food products often need to be localized as countries differ in their response to such flavors as spiciness, saltiness, sweetness, and use of ingredients</a:t>
            </a:r>
            <a:r>
              <a:rPr lang="en-US" altLang="en-US" dirty="0" smtClean="0"/>
              <a:t>.</a:t>
            </a:r>
          </a:p>
          <a:p>
            <a:pPr marL="0" indent="0">
              <a:buNone/>
            </a:pPr>
            <a:endParaRPr lang="en-US" altLang="en-US" dirty="0"/>
          </a:p>
          <a:p>
            <a:endParaRPr lang="en-US" dirty="0"/>
          </a:p>
        </p:txBody>
      </p:sp>
    </p:spTree>
    <p:extLst>
      <p:ext uri="{BB962C8B-B14F-4D97-AF65-F5344CB8AC3E}">
        <p14:creationId xmlns:p14="http://schemas.microsoft.com/office/powerpoint/2010/main" val="5117334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ltLang="en-US" dirty="0"/>
              <a:t>Product </a:t>
            </a:r>
            <a:r>
              <a:rPr lang="en-US" altLang="en-US" b="1" dirty="0"/>
              <a:t>standardization</a:t>
            </a:r>
            <a:r>
              <a:rPr lang="en-US" altLang="en-US" dirty="0"/>
              <a:t> works well on technical products. The </a:t>
            </a:r>
            <a:r>
              <a:rPr lang="en-US" altLang="en-US" b="1" dirty="0"/>
              <a:t>localization</a:t>
            </a:r>
            <a:r>
              <a:rPr lang="en-US" altLang="en-US" dirty="0"/>
              <a:t> of the message is a decision that is distinct from that of the product.  It will depend heavily on language issues and differences in involvement level of the product</a:t>
            </a:r>
            <a:endParaRPr lang="en-US" dirty="0"/>
          </a:p>
        </p:txBody>
      </p:sp>
    </p:spTree>
    <p:extLst>
      <p:ext uri="{BB962C8B-B14F-4D97-AF65-F5344CB8AC3E}">
        <p14:creationId xmlns:p14="http://schemas.microsoft.com/office/powerpoint/2010/main" val="1635438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t>
            </a:r>
            <a:br>
              <a:rPr lang="en-US" dirty="0"/>
            </a:br>
            <a:r>
              <a:rPr lang="en-US" b="1" i="1" dirty="0"/>
              <a:t>Problems in Cross Cultural marketing</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lvl="0"/>
            <a:r>
              <a:rPr lang="en-US" b="1" dirty="0"/>
              <a:t>Problems related to product selection</a:t>
            </a:r>
            <a:r>
              <a:rPr lang="en-US" dirty="0"/>
              <a:t>: The marketer going for</a:t>
            </a:r>
            <a:r>
              <a:rPr lang="en-US" b="1" dirty="0"/>
              <a:t> </a:t>
            </a:r>
            <a:r>
              <a:rPr lang="en-US" dirty="0"/>
              <a:t>cross cultural marketing has to select the customers/ market not on the basis of the superficial similarities of age or income, but by using the real motivating factors that prompt them to accept or reject products.</a:t>
            </a:r>
          </a:p>
          <a:p>
            <a:endParaRPr lang="en-US" dirty="0"/>
          </a:p>
        </p:txBody>
      </p:sp>
    </p:spTree>
    <p:extLst>
      <p:ext uri="{BB962C8B-B14F-4D97-AF65-F5344CB8AC3E}">
        <p14:creationId xmlns:p14="http://schemas.microsoft.com/office/powerpoint/2010/main" val="5029719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b="1" dirty="0"/>
              <a:t>Problems related to promotion/marketing communication</a:t>
            </a:r>
            <a:r>
              <a:rPr lang="en-US" dirty="0"/>
              <a:t>: e.g.</a:t>
            </a:r>
            <a:r>
              <a:rPr lang="en-US" b="1" dirty="0"/>
              <a:t> </a:t>
            </a:r>
            <a:r>
              <a:rPr lang="en-US" dirty="0"/>
              <a:t>Ariel in the middle east and also Pepsi</a:t>
            </a:r>
          </a:p>
          <a:p>
            <a:pPr lvl="0"/>
            <a:r>
              <a:rPr lang="en-US" b="1" dirty="0"/>
              <a:t>Problems related to pricing</a:t>
            </a:r>
            <a:r>
              <a:rPr lang="en-US" dirty="0"/>
              <a:t>: the marketer has to adjust his pricing</a:t>
            </a:r>
            <a:r>
              <a:rPr lang="en-US" b="1" dirty="0"/>
              <a:t> </a:t>
            </a:r>
            <a:r>
              <a:rPr lang="en-US" dirty="0"/>
              <a:t>policies according to the local economic conditions and customs.</a:t>
            </a:r>
          </a:p>
          <a:p>
            <a:pPr lvl="0"/>
            <a:r>
              <a:rPr lang="en-US" b="1" dirty="0"/>
              <a:t>Problems related to selection of distribution channels</a:t>
            </a:r>
            <a:r>
              <a:rPr lang="en-US" dirty="0"/>
              <a:t>: in Japan,</a:t>
            </a:r>
            <a:r>
              <a:rPr lang="en-US" b="1" dirty="0"/>
              <a:t> </a:t>
            </a:r>
            <a:r>
              <a:rPr lang="en-US" dirty="0"/>
              <a:t>P &amp; G used this to sell soap</a:t>
            </a:r>
          </a:p>
          <a:p>
            <a:endParaRPr lang="en-US" dirty="0"/>
          </a:p>
        </p:txBody>
      </p:sp>
    </p:spTree>
    <p:extLst>
      <p:ext uri="{BB962C8B-B14F-4D97-AF65-F5344CB8AC3E}">
        <p14:creationId xmlns:p14="http://schemas.microsoft.com/office/powerpoint/2010/main" val="36177258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Conclusion</a:t>
            </a:r>
            <a:endParaRPr lang="en-US" sz="4000" dirty="0"/>
          </a:p>
        </p:txBody>
      </p:sp>
      <p:sp>
        <p:nvSpPr>
          <p:cNvPr id="3" name="Content Placeholder 2"/>
          <p:cNvSpPr>
            <a:spLocks noGrp="1"/>
          </p:cNvSpPr>
          <p:nvPr>
            <p:ph idx="1"/>
          </p:nvPr>
        </p:nvSpPr>
        <p:spPr/>
        <p:txBody>
          <a:bodyPr/>
          <a:lstStyle/>
          <a:p>
            <a:r>
              <a:rPr lang="en-US" dirty="0"/>
              <a:t>Within the scope of consumer behavior, cross-cultural analysis consists of determining to what extent the consumers of two or more nations are similar or different</a:t>
            </a:r>
            <a:r>
              <a:rPr lang="en-US" dirty="0" smtClean="0"/>
              <a:t>.</a:t>
            </a:r>
          </a:p>
          <a:p>
            <a:r>
              <a:rPr lang="en-US" dirty="0" smtClean="0"/>
              <a:t> </a:t>
            </a:r>
            <a:r>
              <a:rPr lang="en-US" dirty="0"/>
              <a:t>Such analyses provide marketers with an understanding of the psychological, social, and cultural characteristics of the foreign consumers they wish to target, so that they can design effective marketing strategies for the specific national markets involved</a:t>
            </a:r>
          </a:p>
          <a:p>
            <a:endParaRPr lang="en-US" dirty="0"/>
          </a:p>
        </p:txBody>
      </p:sp>
    </p:spTree>
    <p:extLst>
      <p:ext uri="{BB962C8B-B14F-4D97-AF65-F5344CB8AC3E}">
        <p14:creationId xmlns:p14="http://schemas.microsoft.com/office/powerpoint/2010/main" val="22225312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References</a:t>
            </a:r>
            <a:br>
              <a:rPr lang="en-US" dirty="0" smtClean="0"/>
            </a:br>
            <a:endParaRPr lang="en-US" dirty="0"/>
          </a:p>
        </p:txBody>
      </p:sp>
      <p:sp>
        <p:nvSpPr>
          <p:cNvPr id="3" name="Content Placeholder 2"/>
          <p:cNvSpPr>
            <a:spLocks noGrp="1"/>
          </p:cNvSpPr>
          <p:nvPr>
            <p:ph idx="1"/>
          </p:nvPr>
        </p:nvSpPr>
        <p:spPr/>
        <p:txBody>
          <a:bodyPr/>
          <a:lstStyle/>
          <a:p>
            <a:r>
              <a:rPr lang="en-US" dirty="0" err="1"/>
              <a:t>Parumasur</a:t>
            </a:r>
            <a:r>
              <a:rPr lang="en-US" dirty="0"/>
              <a:t>, S.B. &amp; Roberts-</a:t>
            </a:r>
            <a:r>
              <a:rPr lang="en-US" dirty="0" err="1"/>
              <a:t>Lobard</a:t>
            </a:r>
            <a:r>
              <a:rPr lang="en-US" dirty="0"/>
              <a:t>, M. (2014). </a:t>
            </a:r>
            <a:r>
              <a:rPr lang="en-US" i="1" dirty="0"/>
              <a:t>Consumer </a:t>
            </a:r>
            <a:r>
              <a:rPr lang="en-US" i="1" dirty="0" err="1"/>
              <a:t>behaviour</a:t>
            </a:r>
            <a:r>
              <a:rPr lang="en-US" dirty="0"/>
              <a:t>. Claremont: </a:t>
            </a:r>
            <a:r>
              <a:rPr lang="en-US" dirty="0" err="1"/>
              <a:t>Juta</a:t>
            </a:r>
            <a:r>
              <a:rPr lang="en-US" dirty="0"/>
              <a:t> &amp; Company. </a:t>
            </a:r>
            <a:endParaRPr lang="en-US" dirty="0" smtClean="0"/>
          </a:p>
          <a:p>
            <a:endParaRPr lang="en-US" dirty="0"/>
          </a:p>
          <a:p>
            <a:r>
              <a:rPr lang="en-US" dirty="0" err="1"/>
              <a:t>Schiffman</a:t>
            </a:r>
            <a:r>
              <a:rPr lang="en-US" dirty="0"/>
              <a:t> L.G &amp; </a:t>
            </a:r>
            <a:r>
              <a:rPr lang="en-US" dirty="0" err="1"/>
              <a:t>Wisenblit</a:t>
            </a:r>
            <a:r>
              <a:rPr lang="en-US" dirty="0"/>
              <a:t> J.L (2019</a:t>
            </a:r>
            <a:r>
              <a:rPr lang="en-US" dirty="0" smtClean="0"/>
              <a:t>). </a:t>
            </a:r>
            <a:r>
              <a:rPr lang="en-US" i="1" dirty="0"/>
              <a:t>Consumer Behavior</a:t>
            </a:r>
            <a:r>
              <a:rPr lang="en-US" dirty="0"/>
              <a:t>, 12th </a:t>
            </a:r>
            <a:r>
              <a:rPr lang="en-US" dirty="0" err="1"/>
              <a:t>ed</a:t>
            </a:r>
            <a:r>
              <a:rPr lang="en-US" dirty="0"/>
              <a:t>, Pearson, New York</a:t>
            </a:r>
          </a:p>
          <a:p>
            <a:endParaRPr lang="en-US" dirty="0"/>
          </a:p>
          <a:p>
            <a:r>
              <a:rPr lang="en-US" dirty="0" err="1"/>
              <a:t>Schiffman</a:t>
            </a:r>
            <a:r>
              <a:rPr lang="en-US" dirty="0"/>
              <a:t> L.G &amp; </a:t>
            </a:r>
            <a:r>
              <a:rPr lang="en-US" dirty="0" err="1" smtClean="0"/>
              <a:t>Kanuk</a:t>
            </a:r>
            <a:r>
              <a:rPr lang="en-US" dirty="0" smtClean="0"/>
              <a:t>, L.,(2009). </a:t>
            </a:r>
            <a:r>
              <a:rPr lang="en-US" i="1" dirty="0" smtClean="0"/>
              <a:t>Consumer </a:t>
            </a:r>
            <a:r>
              <a:rPr lang="en-US" i="1" dirty="0"/>
              <a:t>Behavior</a:t>
            </a:r>
            <a:r>
              <a:rPr lang="en-US" dirty="0" smtClean="0"/>
              <a:t>, </a:t>
            </a:r>
            <a:r>
              <a:rPr lang="en-US" dirty="0"/>
              <a:t>7th Edition, Prentice Hall, Upper Saddle River, 2000.</a:t>
            </a:r>
          </a:p>
        </p:txBody>
      </p:sp>
    </p:spTree>
    <p:extLst>
      <p:ext uri="{BB962C8B-B14F-4D97-AF65-F5344CB8AC3E}">
        <p14:creationId xmlns:p14="http://schemas.microsoft.com/office/powerpoint/2010/main" val="20429552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431</TotalTime>
  <Words>2063</Words>
  <Application>Microsoft Office PowerPoint</Application>
  <PresentationFormat>와이드스크린</PresentationFormat>
  <Paragraphs>173</Paragraphs>
  <Slides>33</Slides>
  <Notes>9</Notes>
  <HiddenSlides>0</HiddenSlides>
  <MMClips>0</MMClips>
  <ScaleCrop>false</ScaleCrop>
  <HeadingPairs>
    <vt:vector size="6" baseType="variant">
      <vt:variant>
        <vt:lpstr>사용한 글꼴</vt:lpstr>
      </vt:variant>
      <vt:variant>
        <vt:i4>4</vt:i4>
      </vt:variant>
      <vt:variant>
        <vt:lpstr>테마</vt:lpstr>
      </vt:variant>
      <vt:variant>
        <vt:i4>1</vt:i4>
      </vt:variant>
      <vt:variant>
        <vt:lpstr>슬라이드 제목</vt:lpstr>
      </vt:variant>
      <vt:variant>
        <vt:i4>33</vt:i4>
      </vt:variant>
    </vt:vector>
  </HeadingPairs>
  <TitlesOfParts>
    <vt:vector size="38" baseType="lpstr">
      <vt:lpstr>Arial</vt:lpstr>
      <vt:lpstr>Calibri</vt:lpstr>
      <vt:lpstr>Calibri Light</vt:lpstr>
      <vt:lpstr>Times New Roman</vt:lpstr>
      <vt:lpstr>Office Theme</vt:lpstr>
      <vt:lpstr>Consumer Behavior Week 14</vt:lpstr>
      <vt:lpstr>Learning Objectives</vt:lpstr>
      <vt:lpstr>Introduction</vt:lpstr>
      <vt:lpstr>PowerPoint 프레젠테이션</vt:lpstr>
      <vt:lpstr>Cross-Cultural Consumer Analysis</vt:lpstr>
      <vt:lpstr>Comparisons of Chinese and American Cultural Traits  </vt:lpstr>
      <vt:lpstr>Cross-Cultural Consumer Analysis</vt:lpstr>
      <vt:lpstr>Cross-Cultural Consumer Analysis</vt:lpstr>
      <vt:lpstr>Cross-Cultural Consumer Analysis</vt:lpstr>
      <vt:lpstr>Research Issues in Cross-Cultural Analysis</vt:lpstr>
      <vt:lpstr>PowerPoint 프레젠테이션</vt:lpstr>
      <vt:lpstr>PowerPoint 프레젠테이션</vt:lpstr>
      <vt:lpstr>Localization &amp; Standardization</vt:lpstr>
      <vt:lpstr>Global Strategies</vt:lpstr>
      <vt:lpstr>Product Customization</vt:lpstr>
      <vt:lpstr>Advertising &amp; Branding</vt:lpstr>
      <vt:lpstr>Promotional Appeals</vt:lpstr>
      <vt:lpstr>Legal Barriers</vt:lpstr>
      <vt:lpstr>Global Marketing Prospects</vt:lpstr>
      <vt:lpstr>PowerPoint 프레젠테이션</vt:lpstr>
      <vt:lpstr>Growth Potential</vt:lpstr>
      <vt:lpstr>Targeting Global Consumers</vt:lpstr>
      <vt:lpstr>PowerPoint 프레젠테이션</vt:lpstr>
      <vt:lpstr>PowerPoint 프레젠테이션</vt:lpstr>
      <vt:lpstr>PowerPoint 프레젠테이션</vt:lpstr>
      <vt:lpstr>Global Consumer Segments</vt:lpstr>
      <vt:lpstr>PowerPoint 프레젠테이션</vt:lpstr>
      <vt:lpstr>Global Marketing Strategies</vt:lpstr>
      <vt:lpstr>PowerPoint 프레젠테이션</vt:lpstr>
      <vt:lpstr>  Problems in Cross Cultural marketing </vt:lpstr>
      <vt:lpstr>PowerPoint 프레젠테이션</vt:lpstr>
      <vt:lpstr>Conclusion</vt:lpstr>
      <vt:lpstr>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42</cp:revision>
  <dcterms:created xsi:type="dcterms:W3CDTF">2022-11-16T03:38:22Z</dcterms:created>
  <dcterms:modified xsi:type="dcterms:W3CDTF">2023-01-03T01:01:54Z</dcterms:modified>
</cp:coreProperties>
</file>