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60" r:id="rId1"/>
  </p:sldMasterIdLst>
  <p:notesMasterIdLst>
    <p:notesMasterId r:id="rId45"/>
  </p:notesMasterIdLst>
  <p:handoutMasterIdLst>
    <p:handoutMasterId r:id="rId46"/>
  </p:handoutMasterIdLst>
  <p:sldIdLst>
    <p:sldId id="326" r:id="rId2"/>
    <p:sldId id="256" r:id="rId3"/>
    <p:sldId id="257" r:id="rId4"/>
    <p:sldId id="324" r:id="rId5"/>
    <p:sldId id="325" r:id="rId6"/>
    <p:sldId id="258" r:id="rId7"/>
    <p:sldId id="288" r:id="rId8"/>
    <p:sldId id="319" r:id="rId9"/>
    <p:sldId id="259" r:id="rId10"/>
    <p:sldId id="260" r:id="rId11"/>
    <p:sldId id="261" r:id="rId12"/>
    <p:sldId id="262" r:id="rId13"/>
    <p:sldId id="289" r:id="rId14"/>
    <p:sldId id="263" r:id="rId15"/>
    <p:sldId id="264" r:id="rId16"/>
    <p:sldId id="290" r:id="rId17"/>
    <p:sldId id="265" r:id="rId18"/>
    <p:sldId id="291" r:id="rId19"/>
    <p:sldId id="266" r:id="rId20"/>
    <p:sldId id="267" r:id="rId21"/>
    <p:sldId id="300" r:id="rId22"/>
    <p:sldId id="292" r:id="rId23"/>
    <p:sldId id="301" r:id="rId24"/>
    <p:sldId id="268" r:id="rId25"/>
    <p:sldId id="302" r:id="rId26"/>
    <p:sldId id="293" r:id="rId27"/>
    <p:sldId id="303" r:id="rId28"/>
    <p:sldId id="269" r:id="rId29"/>
    <p:sldId id="304" r:id="rId30"/>
    <p:sldId id="305" r:id="rId31"/>
    <p:sldId id="272" r:id="rId32"/>
    <p:sldId id="271" r:id="rId33"/>
    <p:sldId id="273" r:id="rId34"/>
    <p:sldId id="306" r:id="rId35"/>
    <p:sldId id="307" r:id="rId36"/>
    <p:sldId id="274" r:id="rId37"/>
    <p:sldId id="308" r:id="rId38"/>
    <p:sldId id="275" r:id="rId39"/>
    <p:sldId id="276" r:id="rId40"/>
    <p:sldId id="277" r:id="rId41"/>
    <p:sldId id="278" r:id="rId42"/>
    <p:sldId id="279" r:id="rId43"/>
    <p:sldId id="327"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3" d="100"/>
          <a:sy n="73" d="100"/>
        </p:scale>
        <p:origin x="-83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handoutMaster" Target="handoutMasters/handoutMaster1.xml"/><Relationship Id="rId47" Type="http://schemas.openxmlformats.org/officeDocument/2006/relationships/printerSettings" Target="printerSettings/printerSettings1.bin"/><Relationship Id="rId48" Type="http://schemas.openxmlformats.org/officeDocument/2006/relationships/presProps" Target="presProps.xml"/><Relationship Id="rId49" Type="http://schemas.openxmlformats.org/officeDocument/2006/relationships/viewProps" Target="view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heme" Target="theme/theme1.xml"/><Relationship Id="rId5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3808EA1-0B4C-914B-A87A-EBEBA9A70056}" type="datetimeFigureOut">
              <a:rPr lang="en-US" smtClean="0"/>
              <a:t>8/6/23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717A3A9-9515-6C4B-95F9-BD31F6F1FCDB}" type="slidenum">
              <a:rPr lang="en-US" smtClean="0"/>
              <a:t>‹#›</a:t>
            </a:fld>
            <a:endParaRPr lang="en-US"/>
          </a:p>
        </p:txBody>
      </p:sp>
    </p:spTree>
    <p:extLst>
      <p:ext uri="{BB962C8B-B14F-4D97-AF65-F5344CB8AC3E}">
        <p14:creationId xmlns:p14="http://schemas.microsoft.com/office/powerpoint/2010/main" val="410716133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3ABD36-A611-3142-ABF9-2B4A9CC23588}" type="datetimeFigureOut">
              <a:rPr lang="en-US" smtClean="0"/>
              <a:t>8/6/23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094CCD-07F8-304D-813B-71E80F8ABD09}" type="slidenum">
              <a:rPr lang="en-US" smtClean="0"/>
              <a:t>‹#›</a:t>
            </a:fld>
            <a:endParaRPr lang="en-US"/>
          </a:p>
        </p:txBody>
      </p:sp>
    </p:spTree>
    <p:extLst>
      <p:ext uri="{BB962C8B-B14F-4D97-AF65-F5344CB8AC3E}">
        <p14:creationId xmlns:p14="http://schemas.microsoft.com/office/powerpoint/2010/main" val="1307090306"/>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AU"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AU"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AU"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Date Placeholder 6"/>
          <p:cNvSpPr>
            <a:spLocks noGrp="1"/>
          </p:cNvSpPr>
          <p:nvPr>
            <p:ph type="dt" sz="half" idx="10"/>
          </p:nvPr>
        </p:nvSpPr>
        <p:spPr/>
        <p:txBody>
          <a:bodyPr/>
          <a:lstStyle/>
          <a:p>
            <a:r>
              <a:rPr lang="en-AU" smtClean="0"/>
              <a:t>Friday, 10 March 23</a:t>
            </a:r>
            <a:endParaRPr lang="en-US"/>
          </a:p>
        </p:txBody>
      </p:sp>
      <p:sp>
        <p:nvSpPr>
          <p:cNvPr id="8" name="Footer Placeholder 7"/>
          <p:cNvSpPr>
            <a:spLocks noGrp="1"/>
          </p:cNvSpPr>
          <p:nvPr>
            <p:ph type="ftr" sz="quarter" idx="11"/>
          </p:nvPr>
        </p:nvSpPr>
        <p:spPr/>
        <p:txBody>
          <a:bodyPr/>
          <a:lstStyle/>
          <a:p>
            <a:pPr algn="r"/>
            <a:r>
              <a:rPr lang="en-US" smtClean="0"/>
              <a:t>duonghoaian@tuaf.edu.vn</a:t>
            </a: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AU"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AU"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AU"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AU"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r>
              <a:rPr lang="en-AU" smtClean="0"/>
              <a:t>Friday, 10 March 23</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r>
              <a:rPr lang="en-US" smtClean="0"/>
              <a:t>duonghoaian@tuaf.edu.vn</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2364"/>
            <a:ext cx="7848600" cy="2696461"/>
          </a:xfrm>
        </p:spPr>
        <p:txBody>
          <a:bodyPr/>
          <a:lstStyle/>
          <a:p>
            <a:pPr algn="just"/>
            <a:r>
              <a:rPr lang="en-US" sz="4000" dirty="0" smtClean="0"/>
              <a:t>Start and improve your business </a:t>
            </a:r>
            <a:r>
              <a:rPr lang="mr-IN" sz="4000" dirty="0" smtClean="0"/>
              <a:t>–</a:t>
            </a:r>
            <a:r>
              <a:rPr lang="en-US" sz="4000" dirty="0" smtClean="0"/>
              <a:t> week 1: assess or RATE yourself as a business owner</a:t>
            </a:r>
            <a:endParaRPr lang="en-US" sz="4000" dirty="0"/>
          </a:p>
        </p:txBody>
      </p:sp>
    </p:spTree>
    <p:extLst>
      <p:ext uri="{BB962C8B-B14F-4D97-AF65-F5344CB8AC3E}">
        <p14:creationId xmlns:p14="http://schemas.microsoft.com/office/powerpoint/2010/main" val="1304247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3328"/>
            <a:ext cx="7848600" cy="2175497"/>
          </a:xfrm>
        </p:spPr>
        <p:txBody>
          <a:bodyPr/>
          <a:lstStyle/>
          <a:p>
            <a:pPr algn="just"/>
            <a:r>
              <a:rPr lang="en-US" sz="4400" dirty="0" err="1" smtClean="0"/>
              <a:t>khởi</a:t>
            </a:r>
            <a:r>
              <a:rPr lang="en-US" sz="4400" dirty="0" smtClean="0"/>
              <a:t> </a:t>
            </a:r>
            <a:r>
              <a:rPr lang="en-US" sz="4400" dirty="0" err="1" smtClean="0"/>
              <a:t>sự</a:t>
            </a:r>
            <a:r>
              <a:rPr lang="en-US" sz="4400" dirty="0" smtClean="0"/>
              <a:t> VÀ TĂNG CƯỜNG KHẢ NĂNG KINH DOANH</a:t>
            </a:r>
            <a:br>
              <a:rPr lang="en-US" sz="4400" dirty="0" smtClean="0"/>
            </a:br>
            <a:r>
              <a:rPr lang="en-US" sz="4400" dirty="0" smtClean="0"/>
              <a:t>TUẦN 1 - CHƯƠNG 1</a:t>
            </a:r>
            <a:endParaRPr lang="en-US" sz="4400" dirty="0"/>
          </a:p>
        </p:txBody>
      </p:sp>
      <p:sp>
        <p:nvSpPr>
          <p:cNvPr id="3" name="Subtitle 2"/>
          <p:cNvSpPr>
            <a:spLocks noGrp="1"/>
          </p:cNvSpPr>
          <p:nvPr>
            <p:ph type="subTitle" idx="1"/>
          </p:nvPr>
        </p:nvSpPr>
        <p:spPr>
          <a:xfrm>
            <a:off x="685800" y="3505199"/>
            <a:ext cx="7848600" cy="2063817"/>
          </a:xfrm>
        </p:spPr>
        <p:txBody>
          <a:bodyPr>
            <a:normAutofit fontScale="92500" lnSpcReduction="20000"/>
          </a:bodyPr>
          <a:lstStyle/>
          <a:p>
            <a:r>
              <a:rPr lang="en-US" dirty="0" err="1" smtClean="0"/>
              <a:t>Chuẩn</a:t>
            </a:r>
            <a:r>
              <a:rPr lang="en-US" dirty="0" smtClean="0"/>
              <a:t> </a:t>
            </a:r>
            <a:r>
              <a:rPr lang="en-US" dirty="0" err="1" smtClean="0"/>
              <a:t>bị</a:t>
            </a:r>
            <a:r>
              <a:rPr lang="en-US" dirty="0" smtClean="0"/>
              <a:t> </a:t>
            </a:r>
            <a:r>
              <a:rPr lang="en-US" dirty="0" err="1" smtClean="0"/>
              <a:t>và</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Dương</a:t>
            </a:r>
            <a:r>
              <a:rPr lang="en-US" dirty="0" smtClean="0"/>
              <a:t> </a:t>
            </a:r>
            <a:r>
              <a:rPr lang="en-US" dirty="0" err="1" smtClean="0"/>
              <a:t>Hoài</a:t>
            </a:r>
            <a:r>
              <a:rPr lang="en-US" dirty="0" smtClean="0"/>
              <a:t> An</a:t>
            </a:r>
          </a:p>
          <a:p>
            <a:r>
              <a:rPr lang="en-US" dirty="0" err="1" smtClean="0"/>
              <a:t>Khoa</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nông</a:t>
            </a:r>
            <a:r>
              <a:rPr lang="en-US" dirty="0" smtClean="0"/>
              <a:t> </a:t>
            </a:r>
            <a:r>
              <a:rPr lang="en-US" dirty="0" err="1" smtClean="0"/>
              <a:t>thôn</a:t>
            </a:r>
            <a:endParaRPr lang="en-US" dirty="0" smtClean="0"/>
          </a:p>
          <a:p>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Nông</a:t>
            </a:r>
            <a:r>
              <a:rPr lang="en-US" dirty="0" smtClean="0"/>
              <a:t> </a:t>
            </a:r>
            <a:r>
              <a:rPr lang="en-US" dirty="0" err="1" smtClean="0"/>
              <a:t>Lâm</a:t>
            </a:r>
            <a:r>
              <a:rPr lang="en-US" dirty="0" smtClean="0"/>
              <a:t> </a:t>
            </a:r>
            <a:r>
              <a:rPr lang="en-US" dirty="0" err="1" smtClean="0"/>
              <a:t>Thái</a:t>
            </a:r>
            <a:r>
              <a:rPr lang="en-US" dirty="0" smtClean="0"/>
              <a:t> </a:t>
            </a:r>
            <a:r>
              <a:rPr lang="en-US" dirty="0" err="1" smtClean="0"/>
              <a:t>Nguyên</a:t>
            </a:r>
            <a:endParaRPr lang="en-US" dirty="0" smtClean="0"/>
          </a:p>
          <a:p>
            <a:r>
              <a:rPr lang="en-US" dirty="0" smtClean="0"/>
              <a:t>Email: </a:t>
            </a:r>
            <a:r>
              <a:rPr lang="en-US" dirty="0" smtClean="0">
                <a:hlinkClick r:id="rId2"/>
              </a:rPr>
              <a:t>duonghoaian@tuaf.edu.vn</a:t>
            </a:r>
            <a:endParaRPr lang="en-US" dirty="0" smtClean="0"/>
          </a:p>
          <a:p>
            <a:r>
              <a:rPr lang="en-US" dirty="0" err="1" smtClean="0"/>
              <a:t>Bài</a:t>
            </a:r>
            <a:r>
              <a:rPr lang="en-US" dirty="0" smtClean="0"/>
              <a:t> </a:t>
            </a:r>
            <a:r>
              <a:rPr lang="en-US" dirty="0" err="1" smtClean="0"/>
              <a:t>giảng</a:t>
            </a:r>
            <a:r>
              <a:rPr lang="en-US" dirty="0" smtClean="0"/>
              <a:t> </a:t>
            </a:r>
            <a:r>
              <a:rPr lang="en-US" dirty="0" err="1" smtClean="0"/>
              <a:t>được</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với</a:t>
            </a:r>
            <a:r>
              <a:rPr lang="en-US" dirty="0" smtClean="0"/>
              <a:t> </a:t>
            </a:r>
            <a:r>
              <a:rPr lang="en-US" dirty="0" err="1" smtClean="0"/>
              <a:t>sự</a:t>
            </a:r>
            <a:r>
              <a:rPr lang="en-US" dirty="0" smtClean="0"/>
              <a:t> </a:t>
            </a:r>
            <a:r>
              <a:rPr lang="en-US" dirty="0" err="1" smtClean="0"/>
              <a:t>tài</a:t>
            </a:r>
            <a:r>
              <a:rPr lang="en-US" dirty="0" smtClean="0"/>
              <a:t> </a:t>
            </a:r>
            <a:r>
              <a:rPr lang="en-US" dirty="0" err="1" smtClean="0"/>
              <a:t>trợ</a:t>
            </a:r>
            <a:r>
              <a:rPr lang="en-US" dirty="0" smtClean="0"/>
              <a:t> </a:t>
            </a:r>
            <a:r>
              <a:rPr lang="en-US" dirty="0" err="1" smtClean="0"/>
              <a:t>của</a:t>
            </a:r>
            <a:r>
              <a:rPr lang="en-US" dirty="0" smtClean="0"/>
              <a:t> </a:t>
            </a:r>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smtClean="0"/>
              <a:t>Handong</a:t>
            </a:r>
            <a:r>
              <a:rPr lang="en-US" dirty="0" smtClean="0"/>
              <a:t> Global University</a:t>
            </a:r>
            <a:endParaRPr lang="en-US" dirty="0"/>
          </a:p>
        </p:txBody>
      </p:sp>
    </p:spTree>
    <p:extLst>
      <p:ext uri="{BB962C8B-B14F-4D97-AF65-F5344CB8AC3E}">
        <p14:creationId xmlns:p14="http://schemas.microsoft.com/office/powerpoint/2010/main" val="95476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Khoá</a:t>
            </a:r>
            <a:r>
              <a:rPr lang="en-US" dirty="0" smtClean="0"/>
              <a:t> </a:t>
            </a:r>
            <a:r>
              <a:rPr lang="en-US" dirty="0" err="1" smtClean="0"/>
              <a:t>học</a:t>
            </a:r>
            <a:r>
              <a:rPr lang="en-US" dirty="0" smtClean="0"/>
              <a:t> </a:t>
            </a:r>
            <a:r>
              <a:rPr lang="en-US" dirty="0" err="1" smtClean="0"/>
              <a:t>gồm</a:t>
            </a:r>
            <a:r>
              <a:rPr lang="en-US" dirty="0" smtClean="0"/>
              <a:t> 2 </a:t>
            </a:r>
            <a:r>
              <a:rPr lang="en-US" dirty="0" err="1" smtClean="0"/>
              <a:t>phần</a:t>
            </a:r>
            <a:r>
              <a:rPr lang="en-US" dirty="0" smtClean="0"/>
              <a:t>:</a:t>
            </a:r>
          </a:p>
          <a:p>
            <a:r>
              <a:rPr lang="en-US" dirty="0" err="1" smtClean="0"/>
              <a:t>Khởi</a:t>
            </a:r>
            <a:r>
              <a:rPr lang="en-US" dirty="0" smtClean="0"/>
              <a:t> </a:t>
            </a:r>
            <a:r>
              <a:rPr lang="en-US" dirty="0" err="1" smtClean="0"/>
              <a:t>sự</a:t>
            </a:r>
            <a:r>
              <a:rPr lang="en-US" dirty="0" smtClean="0"/>
              <a:t> </a:t>
            </a:r>
            <a:r>
              <a:rPr lang="en-US" dirty="0" err="1" smtClean="0"/>
              <a:t>doanh</a:t>
            </a:r>
            <a:r>
              <a:rPr lang="en-US" dirty="0" smtClean="0"/>
              <a:t> </a:t>
            </a:r>
            <a:r>
              <a:rPr lang="en-US" dirty="0" err="1" smtClean="0"/>
              <a:t>nghiệp</a:t>
            </a:r>
            <a:r>
              <a:rPr lang="en-US" dirty="0" smtClean="0"/>
              <a:t> (Start Your Business - SYB), </a:t>
            </a:r>
            <a:r>
              <a:rPr lang="en-US" dirty="0" err="1" smtClean="0"/>
              <a:t>và</a:t>
            </a:r>
            <a:endParaRPr lang="en-US" dirty="0" smtClean="0"/>
          </a:p>
          <a:p>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(Improve Your Business - IYB)</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a:t>
            </a:fld>
            <a:endParaRPr lang="en-US"/>
          </a:p>
        </p:txBody>
      </p:sp>
    </p:spTree>
    <p:extLst>
      <p:ext uri="{BB962C8B-B14F-4D97-AF65-F5344CB8AC3E}">
        <p14:creationId xmlns:p14="http://schemas.microsoft.com/office/powerpoint/2010/main" val="2010373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MỤC TIÊU CỦA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Sau</a:t>
            </a:r>
            <a:r>
              <a:rPr lang="en-US" dirty="0" smtClean="0"/>
              <a:t> </a:t>
            </a:r>
            <a:r>
              <a:rPr lang="en-US" dirty="0" err="1" smtClean="0"/>
              <a:t>khoá</a:t>
            </a:r>
            <a:r>
              <a:rPr lang="en-US" dirty="0" smtClean="0"/>
              <a:t> </a:t>
            </a:r>
            <a:r>
              <a:rPr lang="en-US" dirty="0" err="1" smtClean="0"/>
              <a:t>học</a:t>
            </a:r>
            <a:r>
              <a:rPr lang="en-US" dirty="0" smtClean="0"/>
              <a:t> </a:t>
            </a:r>
            <a:r>
              <a:rPr lang="en-US" dirty="0" err="1" smtClean="0"/>
              <a:t>này</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có</a:t>
            </a:r>
            <a:r>
              <a:rPr lang="en-US" dirty="0" smtClean="0"/>
              <a:t> </a:t>
            </a:r>
            <a:r>
              <a:rPr lang="en-US" dirty="0" err="1" smtClean="0"/>
              <a:t>thể</a:t>
            </a:r>
            <a:r>
              <a:rPr lang="en-US" dirty="0" smtClean="0"/>
              <a:t>:</a:t>
            </a:r>
          </a:p>
          <a:p>
            <a:r>
              <a:rPr lang="en-US" dirty="0" err="1"/>
              <a:t>t</a:t>
            </a:r>
            <a:r>
              <a:rPr lang="en-US" dirty="0" err="1" smtClean="0"/>
              <a:t>ự</a:t>
            </a:r>
            <a:r>
              <a:rPr lang="en-US" dirty="0" smtClean="0"/>
              <a:t> </a:t>
            </a:r>
            <a:r>
              <a:rPr lang="en-US" dirty="0" err="1" smtClean="0"/>
              <a:t>đánh</a:t>
            </a:r>
            <a:r>
              <a:rPr lang="en-US" dirty="0" smtClean="0"/>
              <a:t> </a:t>
            </a:r>
            <a:r>
              <a:rPr lang="en-US" dirty="0" err="1" smtClean="0"/>
              <a:t>giá</a:t>
            </a:r>
            <a:r>
              <a:rPr lang="en-US" dirty="0" smtClean="0"/>
              <a:t>/</a:t>
            </a:r>
            <a:r>
              <a:rPr lang="en-US" dirty="0" err="1" smtClean="0"/>
              <a:t>xếp</a:t>
            </a:r>
            <a:r>
              <a:rPr lang="en-US" dirty="0" smtClean="0"/>
              <a:t> </a:t>
            </a:r>
            <a:r>
              <a:rPr lang="en-US" dirty="0" err="1" smtClean="0"/>
              <a:t>hạng</a:t>
            </a:r>
            <a:r>
              <a:rPr lang="en-US" dirty="0" smtClean="0"/>
              <a:t> </a:t>
            </a:r>
            <a:r>
              <a:rPr lang="en-US" dirty="0" err="1" smtClean="0"/>
              <a:t>liệu</a:t>
            </a:r>
            <a:r>
              <a:rPr lang="en-US" dirty="0" smtClean="0"/>
              <a:t> </a:t>
            </a:r>
            <a:r>
              <a:rPr lang="en-US" dirty="0" err="1" smtClean="0"/>
              <a:t>mình</a:t>
            </a:r>
            <a:r>
              <a:rPr lang="en-US" dirty="0" smtClean="0"/>
              <a:t> </a:t>
            </a:r>
            <a:r>
              <a:rPr lang="en-US" dirty="0" err="1" smtClean="0"/>
              <a:t>có</a:t>
            </a:r>
            <a:r>
              <a:rPr lang="en-US" dirty="0" smtClean="0"/>
              <a:t> </a:t>
            </a:r>
            <a:r>
              <a:rPr lang="en-US" dirty="0" err="1" smtClean="0"/>
              <a:t>thể</a:t>
            </a:r>
            <a:r>
              <a:rPr lang="en-US" dirty="0" smtClean="0"/>
              <a:t> </a:t>
            </a:r>
            <a:r>
              <a:rPr lang="en-US" dirty="0" err="1" smtClean="0"/>
              <a:t>trở</a:t>
            </a:r>
            <a:r>
              <a:rPr lang="en-US" dirty="0" smtClean="0"/>
              <a:t> </a:t>
            </a:r>
            <a:r>
              <a:rPr lang="en-US" dirty="0" err="1" smtClean="0"/>
              <a:t>thành</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chưa</a:t>
            </a:r>
            <a:r>
              <a:rPr lang="en-US" dirty="0" smtClean="0"/>
              <a:t>;</a:t>
            </a:r>
          </a:p>
          <a:p>
            <a:r>
              <a:rPr lang="en-US" dirty="0" err="1" smtClean="0"/>
              <a:t>nếu</a:t>
            </a:r>
            <a:r>
              <a:rPr lang="en-US" dirty="0" smtClean="0"/>
              <a:t> </a:t>
            </a:r>
            <a:r>
              <a:rPr lang="en-US" dirty="0" err="1" smtClean="0"/>
              <a:t>chưa</a:t>
            </a:r>
            <a:r>
              <a:rPr lang="en-US" dirty="0" smtClean="0"/>
              <a:t> </a:t>
            </a:r>
            <a:r>
              <a:rPr lang="en-US" dirty="0" err="1" smtClean="0"/>
              <a:t>thì</a:t>
            </a:r>
            <a:r>
              <a:rPr lang="en-US" dirty="0" smtClean="0"/>
              <a:t> </a:t>
            </a:r>
            <a:r>
              <a:rPr lang="en-US" dirty="0" err="1" smtClean="0"/>
              <a:t>những</a:t>
            </a:r>
            <a:r>
              <a:rPr lang="en-US" dirty="0" smtClean="0"/>
              <a:t> </a:t>
            </a:r>
            <a:r>
              <a:rPr lang="en-US" dirty="0" err="1" smtClean="0"/>
              <a:t>gì</a:t>
            </a:r>
            <a:r>
              <a:rPr lang="en-US" dirty="0" smtClean="0"/>
              <a:t> </a:t>
            </a:r>
            <a:r>
              <a:rPr lang="en-US" dirty="0" err="1" smtClean="0"/>
              <a:t>cần</a:t>
            </a:r>
            <a:r>
              <a:rPr lang="en-US" dirty="0" smtClean="0"/>
              <a:t> </a:t>
            </a:r>
            <a:r>
              <a:rPr lang="en-US" dirty="0" err="1" smtClean="0"/>
              <a:t>cải</a:t>
            </a:r>
            <a:r>
              <a:rPr lang="en-US" dirty="0" smtClean="0"/>
              <a:t> </a:t>
            </a:r>
            <a:r>
              <a:rPr lang="en-US" dirty="0" err="1" smtClean="0"/>
              <a:t>thiện</a:t>
            </a:r>
            <a:r>
              <a:rPr lang="en-US" dirty="0" smtClean="0"/>
              <a:t> </a:t>
            </a:r>
            <a:r>
              <a:rPr lang="en-US" dirty="0" err="1" smtClean="0"/>
              <a:t>và</a:t>
            </a:r>
            <a:r>
              <a:rPr lang="en-US" dirty="0" smtClean="0"/>
              <a:t> </a:t>
            </a:r>
            <a:r>
              <a:rPr lang="en-US" dirty="0" err="1" smtClean="0"/>
              <a:t>như</a:t>
            </a:r>
            <a:r>
              <a:rPr lang="en-US" dirty="0" smtClean="0"/>
              <a:t> </a:t>
            </a:r>
            <a:r>
              <a:rPr lang="en-US" dirty="0" err="1" smtClean="0"/>
              <a:t>thế</a:t>
            </a:r>
            <a:r>
              <a:rPr lang="en-US" dirty="0" smtClean="0"/>
              <a:t> </a:t>
            </a:r>
            <a:r>
              <a:rPr lang="en-US" dirty="0" err="1" smtClean="0"/>
              <a:t>nào</a:t>
            </a:r>
            <a:r>
              <a:rPr lang="en-US" dirty="0" smtClean="0"/>
              <a:t>;</a:t>
            </a:r>
          </a:p>
          <a:p>
            <a:r>
              <a:rPr lang="en-US" dirty="0" err="1"/>
              <a:t>t</a:t>
            </a:r>
            <a:r>
              <a:rPr lang="en-US" dirty="0" err="1" smtClean="0"/>
              <a:t>ìm</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ở</a:t>
            </a:r>
            <a:r>
              <a:rPr lang="en-US" dirty="0" smtClean="0"/>
              <a:t> </a:t>
            </a:r>
            <a:r>
              <a:rPr lang="en-US" dirty="0" err="1" smtClean="0"/>
              <a:t>đâu</a:t>
            </a:r>
            <a:r>
              <a:rPr lang="en-US" dirty="0" smtClean="0"/>
              <a:t> </a:t>
            </a:r>
            <a:r>
              <a:rPr lang="en-US" dirty="0" err="1" smtClean="0"/>
              <a:t>và</a:t>
            </a:r>
            <a:r>
              <a:rPr lang="en-US" dirty="0" smtClean="0"/>
              <a:t> </a:t>
            </a:r>
            <a:r>
              <a:rPr lang="en-US" dirty="0" err="1" smtClean="0"/>
              <a:t>làm</a:t>
            </a:r>
            <a:r>
              <a:rPr lang="en-US" dirty="0" smtClean="0"/>
              <a:t> </a:t>
            </a:r>
            <a:r>
              <a:rPr lang="en-US" dirty="0" err="1" smtClean="0"/>
              <a:t>thế</a:t>
            </a:r>
            <a:r>
              <a:rPr lang="en-US" dirty="0" smtClean="0"/>
              <a:t> </a:t>
            </a:r>
            <a:r>
              <a:rPr lang="en-US" dirty="0" err="1" smtClean="0"/>
              <a:t>nào</a:t>
            </a:r>
            <a:r>
              <a:rPr lang="en-US" dirty="0" smtClean="0"/>
              <a:t> </a:t>
            </a:r>
            <a:r>
              <a:rPr lang="en-US" dirty="0" err="1" smtClean="0"/>
              <a:t>để</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được</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tốt</a:t>
            </a:r>
            <a:r>
              <a:rPr lang="en-US" dirty="0" smtClean="0"/>
              <a:t>;</a:t>
            </a:r>
          </a:p>
          <a:p>
            <a:r>
              <a:rPr lang="en-US" dirty="0" err="1"/>
              <a:t>h</a:t>
            </a:r>
            <a:r>
              <a:rPr lang="en-US" dirty="0" err="1" smtClean="0"/>
              <a:t>iểu</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khách</a:t>
            </a:r>
            <a:r>
              <a:rPr lang="en-US" dirty="0" smtClean="0"/>
              <a:t> </a:t>
            </a:r>
            <a:r>
              <a:rPr lang="en-US" dirty="0" err="1" smtClean="0"/>
              <a:t>hàng</a:t>
            </a:r>
            <a:r>
              <a:rPr lang="en-US" dirty="0" smtClean="0"/>
              <a:t>, </a:t>
            </a:r>
            <a:r>
              <a:rPr lang="en-US" dirty="0" err="1" smtClean="0"/>
              <a:t>hiểu</a:t>
            </a:r>
            <a:r>
              <a:rPr lang="en-US" dirty="0" smtClean="0"/>
              <a:t> </a:t>
            </a:r>
            <a:r>
              <a:rPr lang="en-US" dirty="0" err="1" smtClean="0"/>
              <a:t>đối</a:t>
            </a:r>
            <a:r>
              <a:rPr lang="en-US" dirty="0" smtClean="0"/>
              <a:t> </a:t>
            </a:r>
            <a:r>
              <a:rPr lang="en-US" dirty="0" err="1" smtClean="0"/>
              <a:t>thủ</a:t>
            </a:r>
            <a:r>
              <a:rPr lang="en-US" dirty="0" smtClean="0"/>
              <a:t> </a:t>
            </a:r>
            <a:r>
              <a:rPr lang="en-US" dirty="0" err="1" smtClean="0"/>
              <a:t>cạnh</a:t>
            </a:r>
            <a:r>
              <a:rPr lang="en-US" dirty="0" smtClean="0"/>
              <a:t> </a:t>
            </a:r>
            <a:r>
              <a:rPr lang="en-US" dirty="0" err="1" smtClean="0"/>
              <a:t>tranh</a:t>
            </a:r>
            <a:r>
              <a:rPr lang="en-US" dirty="0" smtClean="0"/>
              <a:t>;</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a:t>
            </a:fld>
            <a:endParaRPr lang="en-US"/>
          </a:p>
        </p:txBody>
      </p:sp>
    </p:spTree>
    <p:extLst>
      <p:ext uri="{BB962C8B-B14F-4D97-AF65-F5344CB8AC3E}">
        <p14:creationId xmlns:p14="http://schemas.microsoft.com/office/powerpoint/2010/main" val="3235095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MỤC TIÊU CỦA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Sau</a:t>
            </a:r>
            <a:r>
              <a:rPr lang="en-US" dirty="0" smtClean="0"/>
              <a:t> </a:t>
            </a:r>
            <a:r>
              <a:rPr lang="en-US" dirty="0" err="1" smtClean="0"/>
              <a:t>khoá</a:t>
            </a:r>
            <a:r>
              <a:rPr lang="en-US" dirty="0" smtClean="0"/>
              <a:t> </a:t>
            </a:r>
            <a:r>
              <a:rPr lang="en-US" dirty="0" err="1" smtClean="0"/>
              <a:t>học</a:t>
            </a:r>
            <a:r>
              <a:rPr lang="en-US" dirty="0" smtClean="0"/>
              <a:t> </a:t>
            </a:r>
            <a:r>
              <a:rPr lang="en-US" dirty="0" err="1" smtClean="0"/>
              <a:t>này</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có</a:t>
            </a:r>
            <a:r>
              <a:rPr lang="en-US" dirty="0" smtClean="0"/>
              <a:t> </a:t>
            </a:r>
            <a:r>
              <a:rPr lang="en-US" dirty="0" err="1" smtClean="0"/>
              <a:t>thể</a:t>
            </a:r>
            <a:r>
              <a:rPr lang="en-US" dirty="0" smtClean="0"/>
              <a:t>: (</a:t>
            </a:r>
            <a:r>
              <a:rPr lang="en-US" dirty="0" err="1" smtClean="0"/>
              <a:t>cont</a:t>
            </a:r>
            <a:r>
              <a:rPr lang="en-US" dirty="0" smtClean="0"/>
              <a:t>’)</a:t>
            </a:r>
          </a:p>
          <a:p>
            <a:r>
              <a:rPr lang="en-US" dirty="0" err="1" smtClean="0"/>
              <a:t>sản</a:t>
            </a:r>
            <a:r>
              <a:rPr lang="en-US" dirty="0" smtClean="0"/>
              <a:t> </a:t>
            </a:r>
            <a:r>
              <a:rPr lang="en-US" dirty="0" err="1" smtClean="0"/>
              <a:t>xuất</a:t>
            </a:r>
            <a:r>
              <a:rPr lang="en-US" dirty="0" smtClean="0"/>
              <a:t>/</a:t>
            </a:r>
            <a:r>
              <a:rPr lang="en-US" dirty="0" err="1" smtClean="0"/>
              <a:t>cung</a:t>
            </a:r>
            <a:r>
              <a:rPr lang="en-US" dirty="0" smtClean="0"/>
              <a:t> </a:t>
            </a:r>
            <a:r>
              <a:rPr lang="en-US" dirty="0" err="1" smtClean="0"/>
              <a:t>ứng</a:t>
            </a:r>
            <a:r>
              <a:rPr lang="en-US" dirty="0" smtClean="0"/>
              <a:t> </a:t>
            </a:r>
            <a:r>
              <a:rPr lang="en-US" dirty="0" err="1" smtClean="0"/>
              <a:t>hàng</a:t>
            </a:r>
            <a:r>
              <a:rPr lang="en-US" dirty="0" smtClean="0"/>
              <a:t> </a:t>
            </a:r>
            <a:r>
              <a:rPr lang="en-US" dirty="0" err="1" smtClean="0"/>
              <a:t>hoá</a:t>
            </a:r>
            <a:r>
              <a:rPr lang="en-US" dirty="0" smtClean="0"/>
              <a:t> </a:t>
            </a:r>
            <a:r>
              <a:rPr lang="en-US" dirty="0" err="1" smtClean="0"/>
              <a:t>đáp</a:t>
            </a:r>
            <a:r>
              <a:rPr lang="en-US" dirty="0" smtClean="0"/>
              <a:t> </a:t>
            </a:r>
            <a:r>
              <a:rPr lang="en-US" dirty="0" err="1" smtClean="0"/>
              <a:t>ứng</a:t>
            </a:r>
            <a:r>
              <a:rPr lang="en-US" dirty="0" smtClean="0"/>
              <a:t> </a:t>
            </a:r>
            <a:r>
              <a:rPr lang="en-US" dirty="0" err="1" smtClean="0"/>
              <a:t>nhu</a:t>
            </a:r>
            <a:r>
              <a:rPr lang="en-US" dirty="0" smtClean="0"/>
              <a:t> </a:t>
            </a:r>
            <a:r>
              <a:rPr lang="en-US" dirty="0" err="1" smtClean="0"/>
              <a:t>cầu</a:t>
            </a:r>
            <a:r>
              <a:rPr lang="en-US" dirty="0" smtClean="0"/>
              <a:t> </a:t>
            </a:r>
            <a:r>
              <a:rPr lang="en-US" dirty="0" err="1" smtClean="0"/>
              <a:t>khách</a:t>
            </a:r>
            <a:r>
              <a:rPr lang="en-US" dirty="0" smtClean="0"/>
              <a:t> </a:t>
            </a:r>
            <a:r>
              <a:rPr lang="en-US" dirty="0" err="1" smtClean="0"/>
              <a:t>hàng</a:t>
            </a:r>
            <a:r>
              <a:rPr lang="en-US" dirty="0" smtClean="0"/>
              <a:t>;</a:t>
            </a:r>
          </a:p>
          <a:p>
            <a:r>
              <a:rPr lang="en-US" dirty="0" err="1" smtClean="0"/>
              <a:t>biết</a:t>
            </a:r>
            <a:r>
              <a:rPr lang="en-US" dirty="0" smtClean="0"/>
              <a:t> </a:t>
            </a:r>
            <a:r>
              <a:rPr lang="en-US" dirty="0" err="1" smtClean="0"/>
              <a:t>cách</a:t>
            </a:r>
            <a:r>
              <a:rPr lang="en-US" dirty="0" smtClean="0"/>
              <a:t> </a:t>
            </a:r>
            <a:r>
              <a:rPr lang="en-US" dirty="0" err="1" smtClean="0"/>
              <a:t>xác</a:t>
            </a:r>
            <a:r>
              <a:rPr lang="en-US" dirty="0" smtClean="0"/>
              <a:t> </a:t>
            </a:r>
            <a:r>
              <a:rPr lang="en-US" dirty="0" err="1" smtClean="0"/>
              <a:t>định</a:t>
            </a:r>
            <a:r>
              <a:rPr lang="en-US" dirty="0" smtClean="0"/>
              <a:t> </a:t>
            </a:r>
            <a:r>
              <a:rPr lang="en-US" dirty="0" err="1" smtClean="0"/>
              <a:t>đúng</a:t>
            </a:r>
            <a:r>
              <a:rPr lang="en-US" dirty="0" smtClean="0"/>
              <a:t> </a:t>
            </a:r>
            <a:r>
              <a:rPr lang="en-US" dirty="0" err="1" smtClean="0"/>
              <a:t>giá</a:t>
            </a:r>
            <a:r>
              <a:rPr lang="en-US" dirty="0" smtClean="0"/>
              <a:t> </a:t>
            </a:r>
            <a:r>
              <a:rPr lang="en-US" dirty="0" err="1" smtClean="0"/>
              <a:t>cả</a:t>
            </a:r>
            <a:r>
              <a:rPr lang="en-US" dirty="0" smtClean="0"/>
              <a:t> </a:t>
            </a:r>
            <a:r>
              <a:rPr lang="en-US" dirty="0" err="1" smtClean="0"/>
              <a:t>hàng</a:t>
            </a:r>
            <a:r>
              <a:rPr lang="en-US" dirty="0" smtClean="0"/>
              <a:t> </a:t>
            </a:r>
            <a:r>
              <a:rPr lang="en-US" dirty="0" err="1" smtClean="0"/>
              <a:t>hoá</a:t>
            </a:r>
            <a:r>
              <a:rPr lang="en-US" dirty="0" smtClean="0"/>
              <a:t>/</a:t>
            </a:r>
            <a:r>
              <a:rPr lang="en-US" dirty="0" err="1" smtClean="0"/>
              <a:t>dịch</a:t>
            </a:r>
            <a:r>
              <a:rPr lang="en-US" dirty="0" smtClean="0"/>
              <a:t> </a:t>
            </a:r>
            <a:r>
              <a:rPr lang="en-US" dirty="0" err="1" smtClean="0"/>
              <a:t>vụ</a:t>
            </a:r>
            <a:r>
              <a:rPr lang="en-US" dirty="0" smtClean="0"/>
              <a:t>;</a:t>
            </a:r>
          </a:p>
          <a:p>
            <a:r>
              <a:rPr lang="en-US" dirty="0" err="1" smtClean="0"/>
              <a:t>biết</a:t>
            </a:r>
            <a:r>
              <a:rPr lang="en-US" dirty="0" smtClean="0"/>
              <a:t> </a:t>
            </a:r>
            <a:r>
              <a:rPr lang="en-US" dirty="0" err="1" smtClean="0"/>
              <a:t>cách</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các</a:t>
            </a:r>
            <a:r>
              <a:rPr lang="en-US" dirty="0" smtClean="0"/>
              <a:t> </a:t>
            </a:r>
            <a:r>
              <a:rPr lang="en-US" dirty="0" err="1" smtClean="0"/>
              <a:t>kênh</a:t>
            </a:r>
            <a:r>
              <a:rPr lang="en-US" dirty="0" smtClean="0"/>
              <a:t> </a:t>
            </a:r>
            <a:r>
              <a:rPr lang="en-US" dirty="0" err="1" smtClean="0"/>
              <a:t>phân</a:t>
            </a:r>
            <a:r>
              <a:rPr lang="en-US" dirty="0" smtClean="0"/>
              <a:t> </a:t>
            </a:r>
            <a:r>
              <a:rPr lang="en-US" dirty="0" err="1" smtClean="0"/>
              <a:t>phối</a:t>
            </a:r>
            <a:r>
              <a:rPr lang="en-US" dirty="0" smtClean="0"/>
              <a:t>;</a:t>
            </a:r>
          </a:p>
          <a:p>
            <a:r>
              <a:rPr lang="en-US" dirty="0" err="1"/>
              <a:t>b</a:t>
            </a:r>
            <a:r>
              <a:rPr lang="en-US" dirty="0" err="1" smtClean="0"/>
              <a:t>iết</a:t>
            </a:r>
            <a:r>
              <a:rPr lang="en-US" dirty="0" smtClean="0"/>
              <a:t> </a:t>
            </a:r>
            <a:r>
              <a:rPr lang="en-US" dirty="0" err="1" smtClean="0"/>
              <a:t>xúc</a:t>
            </a:r>
            <a:r>
              <a:rPr lang="en-US" dirty="0" smtClean="0"/>
              <a:t> </a:t>
            </a:r>
            <a:r>
              <a:rPr lang="en-US" dirty="0" err="1" smtClean="0"/>
              <a:t>tiến</a:t>
            </a:r>
            <a:r>
              <a:rPr lang="en-US" dirty="0" smtClean="0"/>
              <a:t> </a:t>
            </a:r>
            <a:r>
              <a:rPr lang="en-US" dirty="0" err="1" smtClean="0"/>
              <a:t>và</a:t>
            </a:r>
            <a:r>
              <a:rPr lang="en-US" dirty="0" smtClean="0"/>
              <a:t> </a:t>
            </a:r>
            <a:r>
              <a:rPr lang="en-US" dirty="0" err="1" smtClean="0"/>
              <a:t>yểm</a:t>
            </a:r>
            <a:r>
              <a:rPr lang="en-US" dirty="0" smtClean="0"/>
              <a:t> </a:t>
            </a:r>
            <a:r>
              <a:rPr lang="en-US" dirty="0" err="1" smtClean="0"/>
              <a:t>trợ</a:t>
            </a:r>
            <a:r>
              <a:rPr lang="en-US" dirty="0" smtClean="0"/>
              <a:t> </a:t>
            </a:r>
            <a:r>
              <a:rPr lang="en-US" dirty="0" err="1" smtClean="0"/>
              <a:t>bán</a:t>
            </a:r>
            <a:r>
              <a:rPr lang="en-US" dirty="0" smtClean="0"/>
              <a:t> </a:t>
            </a:r>
            <a:r>
              <a:rPr lang="en-US" dirty="0" err="1" smtClean="0"/>
              <a:t>hàng</a:t>
            </a:r>
            <a:r>
              <a:rPr lang="en-US" dirty="0" smtClean="0"/>
              <a:t>.</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a:t>
            </a:fld>
            <a:endParaRPr lang="en-US"/>
          </a:p>
        </p:txBody>
      </p:sp>
    </p:spTree>
    <p:extLst>
      <p:ext uri="{BB962C8B-B14F-4D97-AF65-F5344CB8AC3E}">
        <p14:creationId xmlns:p14="http://schemas.microsoft.com/office/powerpoint/2010/main" val="1173716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HỌC TẬP</a:t>
            </a:r>
            <a:endParaRPr lang="en-US" dirty="0"/>
          </a:p>
        </p:txBody>
      </p:sp>
      <p:sp>
        <p:nvSpPr>
          <p:cNvPr id="3" name="Content Placeholder 2"/>
          <p:cNvSpPr>
            <a:spLocks noGrp="1"/>
          </p:cNvSpPr>
          <p:nvPr>
            <p:ph idx="1"/>
          </p:nvPr>
        </p:nvSpPr>
        <p:spPr/>
        <p:txBody>
          <a:bodyPr/>
          <a:lstStyle/>
          <a:p>
            <a:pPr algn="just"/>
            <a:r>
              <a:rPr lang="en-US" dirty="0" err="1" smtClean="0"/>
              <a:t>Tài</a:t>
            </a:r>
            <a:r>
              <a:rPr lang="en-US" dirty="0" smtClean="0"/>
              <a:t> </a:t>
            </a:r>
            <a:r>
              <a:rPr lang="en-US" dirty="0" err="1" smtClean="0"/>
              <a:t>liệu</a:t>
            </a:r>
            <a:r>
              <a:rPr lang="en-US" dirty="0" smtClean="0"/>
              <a:t> </a:t>
            </a:r>
            <a:r>
              <a:rPr lang="en-US" dirty="0" err="1" smtClean="0"/>
              <a:t>chính</a:t>
            </a:r>
            <a:r>
              <a:rPr lang="en-US" dirty="0" smtClean="0"/>
              <a:t> </a:t>
            </a:r>
            <a:r>
              <a:rPr lang="en-US" dirty="0" err="1" smtClean="0"/>
              <a:t>là</a:t>
            </a:r>
            <a:r>
              <a:rPr lang="en-US" dirty="0" smtClean="0"/>
              <a:t> </a:t>
            </a:r>
            <a:r>
              <a:rPr lang="en-US" dirty="0" err="1" smtClean="0"/>
              <a:t>bộ</a:t>
            </a:r>
            <a:r>
              <a:rPr lang="en-US" dirty="0" smtClean="0"/>
              <a:t> </a:t>
            </a:r>
            <a:r>
              <a:rPr lang="en-US" dirty="0" err="1" smtClean="0"/>
              <a:t>sách</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(SIYB) </a:t>
            </a:r>
            <a:r>
              <a:rPr lang="en-US" dirty="0" err="1" smtClean="0"/>
              <a:t>được</a:t>
            </a:r>
            <a:r>
              <a:rPr lang="en-US" dirty="0" smtClean="0"/>
              <a:t> </a:t>
            </a:r>
            <a:r>
              <a:rPr lang="en-US" dirty="0" err="1" smtClean="0"/>
              <a:t>Phòng</a:t>
            </a:r>
            <a:r>
              <a:rPr lang="en-US" dirty="0" smtClean="0"/>
              <a:t> </a:t>
            </a:r>
            <a:r>
              <a:rPr lang="en-US" dirty="0" err="1" smtClean="0"/>
              <a:t>Thương</a:t>
            </a:r>
            <a:r>
              <a:rPr lang="en-US" dirty="0" smtClean="0"/>
              <a:t> </a:t>
            </a:r>
            <a:r>
              <a:rPr lang="en-US" dirty="0" err="1" smtClean="0"/>
              <a:t>mại</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Việt</a:t>
            </a:r>
            <a:r>
              <a:rPr lang="en-US" dirty="0" smtClean="0"/>
              <a:t> Nam (VCCI) </a:t>
            </a:r>
            <a:r>
              <a:rPr lang="en-US" dirty="0" err="1" smtClean="0"/>
              <a:t>cùng</a:t>
            </a:r>
            <a:r>
              <a:rPr lang="en-US" dirty="0" smtClean="0"/>
              <a:t> </a:t>
            </a:r>
            <a:r>
              <a:rPr lang="en-US" dirty="0" err="1"/>
              <a:t>t</a:t>
            </a:r>
            <a:r>
              <a:rPr lang="en-US" dirty="0" err="1" smtClean="0"/>
              <a:t>ổ</a:t>
            </a:r>
            <a:r>
              <a:rPr lang="en-US" dirty="0" smtClean="0"/>
              <a:t> </a:t>
            </a:r>
            <a:r>
              <a:rPr lang="en-US" dirty="0" err="1" smtClean="0"/>
              <a:t>chức</a:t>
            </a:r>
            <a:r>
              <a:rPr lang="en-US" dirty="0" smtClean="0"/>
              <a:t> Lao </a:t>
            </a:r>
            <a:r>
              <a:rPr lang="en-US" dirty="0" err="1" smtClean="0"/>
              <a:t>động</a:t>
            </a:r>
            <a:r>
              <a:rPr lang="en-US" dirty="0" smtClean="0"/>
              <a:t> </a:t>
            </a:r>
            <a:r>
              <a:rPr lang="en-US" dirty="0" err="1" smtClean="0"/>
              <a:t>quốc</a:t>
            </a:r>
            <a:r>
              <a:rPr lang="en-US" dirty="0" smtClean="0"/>
              <a:t> </a:t>
            </a:r>
            <a:r>
              <a:rPr lang="en-US" dirty="0" err="1" smtClean="0"/>
              <a:t>tế</a:t>
            </a:r>
            <a:r>
              <a:rPr lang="en-US" dirty="0" smtClean="0"/>
              <a:t> (ILO) </a:t>
            </a:r>
            <a:r>
              <a:rPr lang="en-US" dirty="0" err="1" smtClean="0"/>
              <a:t>và</a:t>
            </a:r>
            <a:r>
              <a:rPr lang="en-US" dirty="0" smtClean="0"/>
              <a:t> </a:t>
            </a:r>
            <a:r>
              <a:rPr lang="en-US" dirty="0" err="1" smtClean="0"/>
              <a:t>cơ</a:t>
            </a:r>
            <a:r>
              <a:rPr lang="en-US" dirty="0" smtClean="0"/>
              <a:t> </a:t>
            </a:r>
            <a:r>
              <a:rPr lang="en-US" dirty="0" err="1" smtClean="0"/>
              <a:t>quan</a:t>
            </a:r>
            <a:r>
              <a:rPr lang="en-US" dirty="0" smtClean="0"/>
              <a:t> </a:t>
            </a:r>
            <a:r>
              <a:rPr lang="en-US" dirty="0" err="1" smtClean="0"/>
              <a:t>Hợp</a:t>
            </a:r>
            <a:r>
              <a:rPr lang="en-US" dirty="0" smtClean="0"/>
              <a:t> </a:t>
            </a:r>
            <a:r>
              <a:rPr lang="en-US" dirty="0" err="1" smtClean="0"/>
              <a:t>tác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của</a:t>
            </a:r>
            <a:r>
              <a:rPr lang="en-US" dirty="0" smtClean="0"/>
              <a:t> </a:t>
            </a:r>
            <a:r>
              <a:rPr lang="en-US" dirty="0" err="1" smtClean="0"/>
              <a:t>Thuỵ</a:t>
            </a:r>
            <a:r>
              <a:rPr lang="en-US" dirty="0" smtClean="0"/>
              <a:t> </a:t>
            </a:r>
            <a:r>
              <a:rPr lang="en-US" dirty="0" err="1" smtClean="0"/>
              <a:t>Điển</a:t>
            </a:r>
            <a:r>
              <a:rPr lang="en-US" dirty="0" smtClean="0"/>
              <a:t> </a:t>
            </a:r>
            <a:r>
              <a:rPr lang="en-US" dirty="0" err="1" smtClean="0"/>
              <a:t>tài</a:t>
            </a:r>
            <a:r>
              <a:rPr lang="en-US" dirty="0" smtClean="0"/>
              <a:t> </a:t>
            </a:r>
            <a:r>
              <a:rPr lang="en-US" dirty="0" err="1" smtClean="0"/>
              <a:t>trợ</a:t>
            </a:r>
            <a:r>
              <a:rPr lang="en-US" dirty="0" smtClean="0"/>
              <a:t> </a:t>
            </a:r>
            <a:r>
              <a:rPr lang="en-US" dirty="0" err="1" smtClean="0"/>
              <a:t>và</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Bộ</a:t>
            </a:r>
            <a:r>
              <a:rPr lang="en-US" dirty="0" smtClean="0"/>
              <a:t> </a:t>
            </a:r>
            <a:r>
              <a:rPr lang="en-US" dirty="0" err="1" smtClean="0"/>
              <a:t>sách</a:t>
            </a:r>
            <a:r>
              <a:rPr lang="en-US" dirty="0" smtClean="0"/>
              <a:t> </a:t>
            </a:r>
            <a:r>
              <a:rPr lang="en-US" dirty="0" err="1" smtClean="0"/>
              <a:t>được</a:t>
            </a:r>
            <a:r>
              <a:rPr lang="en-US" dirty="0" smtClean="0"/>
              <a:t> </a:t>
            </a:r>
            <a:r>
              <a:rPr lang="en-US" dirty="0" err="1" smtClean="0"/>
              <a:t>xuất</a:t>
            </a:r>
            <a:r>
              <a:rPr lang="en-US" dirty="0" smtClean="0"/>
              <a:t> </a:t>
            </a:r>
            <a:r>
              <a:rPr lang="en-US" dirty="0" err="1" smtClean="0"/>
              <a:t>bản</a:t>
            </a:r>
            <a:r>
              <a:rPr lang="en-US" dirty="0" smtClean="0"/>
              <a:t> </a:t>
            </a:r>
            <a:r>
              <a:rPr lang="en-US" dirty="0" err="1" smtClean="0"/>
              <a:t>năm</a:t>
            </a:r>
            <a:r>
              <a:rPr lang="en-US" dirty="0" smtClean="0"/>
              <a:t> 1998. </a:t>
            </a:r>
            <a:r>
              <a:rPr lang="en-US" dirty="0" err="1" smtClean="0"/>
              <a:t>Tài</a:t>
            </a:r>
            <a:r>
              <a:rPr lang="en-US" dirty="0" smtClean="0"/>
              <a:t> </a:t>
            </a:r>
            <a:r>
              <a:rPr lang="en-US" dirty="0" err="1" smtClean="0"/>
              <a:t>liệu</a:t>
            </a:r>
            <a:r>
              <a:rPr lang="en-US" dirty="0" smtClean="0"/>
              <a:t> </a:t>
            </a:r>
            <a:r>
              <a:rPr lang="en-US" dirty="0" err="1" smtClean="0"/>
              <a:t>sau</a:t>
            </a:r>
            <a:r>
              <a:rPr lang="en-US" dirty="0" smtClean="0"/>
              <a:t> </a:t>
            </a:r>
            <a:r>
              <a:rPr lang="en-US" dirty="0" err="1" smtClean="0"/>
              <a:t>đây</a:t>
            </a:r>
            <a:r>
              <a:rPr lang="en-US" dirty="0" smtClean="0"/>
              <a:t> </a:t>
            </a:r>
            <a:r>
              <a:rPr lang="en-US" dirty="0" err="1" smtClean="0"/>
              <a:t>được</a:t>
            </a:r>
            <a:r>
              <a:rPr lang="en-US" dirty="0" smtClean="0"/>
              <a:t> </a:t>
            </a:r>
            <a:r>
              <a:rPr lang="en-US" dirty="0" err="1" smtClean="0"/>
              <a:t>trích</a:t>
            </a:r>
            <a:r>
              <a:rPr lang="en-US" dirty="0" smtClean="0"/>
              <a:t> </a:t>
            </a:r>
            <a:r>
              <a:rPr lang="en-US" dirty="0" err="1" smtClean="0"/>
              <a:t>dẫn</a:t>
            </a:r>
            <a:r>
              <a:rPr lang="en-US" dirty="0" smtClean="0"/>
              <a:t> </a:t>
            </a:r>
            <a:r>
              <a:rPr lang="en-US" dirty="0" err="1" smtClean="0"/>
              <a:t>là</a:t>
            </a:r>
            <a:r>
              <a:rPr lang="en-US" dirty="0" smtClean="0"/>
              <a:t>: 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5</a:t>
            </a:fld>
            <a:endParaRPr lang="en-US"/>
          </a:p>
        </p:txBody>
      </p:sp>
    </p:spTree>
    <p:extLst>
      <p:ext uri="{BB962C8B-B14F-4D97-AF65-F5344CB8AC3E}">
        <p14:creationId xmlns:p14="http://schemas.microsoft.com/office/powerpoint/2010/main" val="3376630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HỌC TẬP</a:t>
            </a:r>
          </a:p>
        </p:txBody>
      </p:sp>
      <p:sp>
        <p:nvSpPr>
          <p:cNvPr id="3" name="Content Placeholder 2"/>
          <p:cNvSpPr>
            <a:spLocks noGrp="1"/>
          </p:cNvSpPr>
          <p:nvPr>
            <p:ph idx="1"/>
          </p:nvPr>
        </p:nvSpPr>
        <p:spPr/>
        <p:txBody>
          <a:bodyPr/>
          <a:lstStyle/>
          <a:p>
            <a:pPr algn="just"/>
            <a:r>
              <a:rPr lang="en-US" dirty="0" err="1" smtClean="0"/>
              <a:t>Đây</a:t>
            </a:r>
            <a:r>
              <a:rPr lang="en-US" dirty="0" smtClean="0"/>
              <a:t> </a:t>
            </a:r>
            <a:r>
              <a:rPr lang="en-US" dirty="0" err="1" smtClean="0"/>
              <a:t>là</a:t>
            </a:r>
            <a:r>
              <a:rPr lang="en-US" dirty="0" smtClean="0"/>
              <a:t> </a:t>
            </a:r>
            <a:r>
              <a:rPr lang="en-US" dirty="0" err="1" smtClean="0"/>
              <a:t>một</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vừa</a:t>
            </a:r>
            <a:r>
              <a:rPr lang="en-US" dirty="0" smtClean="0"/>
              <a:t> </a:t>
            </a:r>
            <a:r>
              <a:rPr lang="en-US" dirty="0" err="1" smtClean="0"/>
              <a:t>và</a:t>
            </a:r>
            <a:r>
              <a:rPr lang="en-US" dirty="0" smtClean="0"/>
              <a:t> </a:t>
            </a:r>
            <a:r>
              <a:rPr lang="en-US" dirty="0" err="1" smtClean="0"/>
              <a:t>nhỏ</a:t>
            </a:r>
            <a:r>
              <a:rPr lang="en-US" dirty="0" smtClean="0"/>
              <a:t> (DNVVN) </a:t>
            </a:r>
            <a:r>
              <a:rPr lang="en-US" dirty="0" err="1" smtClean="0"/>
              <a:t>theo</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giúp</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tự</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các</a:t>
            </a:r>
            <a:r>
              <a:rPr lang="en-US" dirty="0" smtClean="0"/>
              <a:t> </a:t>
            </a:r>
            <a:r>
              <a:rPr lang="en-US" dirty="0" err="1" smtClean="0"/>
              <a:t>cơ</a:t>
            </a:r>
            <a:r>
              <a:rPr lang="en-US" dirty="0" smtClean="0"/>
              <a:t> </a:t>
            </a:r>
            <a:r>
              <a:rPr lang="en-US" dirty="0" err="1" smtClean="0"/>
              <a:t>hội</a:t>
            </a:r>
            <a:r>
              <a:rPr lang="en-US" dirty="0" smtClean="0"/>
              <a:t> </a:t>
            </a:r>
            <a:r>
              <a:rPr lang="en-US" dirty="0" err="1" smtClean="0"/>
              <a:t>để</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và</a:t>
            </a:r>
            <a:r>
              <a:rPr lang="en-US" dirty="0" smtClean="0"/>
              <a:t> </a:t>
            </a:r>
            <a:r>
              <a:rPr lang="en-US" dirty="0" err="1" smtClean="0"/>
              <a:t>chọn</a:t>
            </a:r>
            <a:r>
              <a:rPr lang="en-US" dirty="0" smtClean="0"/>
              <a:t> </a:t>
            </a:r>
            <a:r>
              <a:rPr lang="en-US" dirty="0" err="1" smtClean="0"/>
              <a:t>cho</a:t>
            </a:r>
            <a:r>
              <a:rPr lang="en-US" dirty="0" smtClean="0"/>
              <a:t> </a:t>
            </a:r>
            <a:r>
              <a:rPr lang="en-US" dirty="0" err="1" smtClean="0"/>
              <a:t>mình</a:t>
            </a:r>
            <a:r>
              <a:rPr lang="en-US" dirty="0" smtClean="0"/>
              <a:t> </a:t>
            </a:r>
            <a:r>
              <a:rPr lang="en-US" dirty="0" err="1" smtClean="0"/>
              <a:t>một</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tiễn</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có</a:t>
            </a:r>
            <a:r>
              <a:rPr lang="en-US" dirty="0" smtClean="0"/>
              <a:t> </a:t>
            </a:r>
            <a:r>
              <a:rPr lang="en-US" dirty="0" err="1" smtClean="0"/>
              <a:t>sự</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linh</a:t>
            </a:r>
            <a:r>
              <a:rPr lang="en-US" dirty="0" smtClean="0"/>
              <a:t> </a:t>
            </a:r>
            <a:r>
              <a:rPr lang="en-US" dirty="0" err="1" smtClean="0"/>
              <a:t>hoạt</a:t>
            </a:r>
            <a:r>
              <a:rPr lang="en-US" dirty="0" smtClean="0"/>
              <a:t> </a:t>
            </a:r>
            <a:r>
              <a:rPr lang="en-US" dirty="0" err="1" smtClean="0"/>
              <a:t>giữa</a:t>
            </a:r>
            <a:r>
              <a:rPr lang="en-US" dirty="0" smtClean="0"/>
              <a:t> </a:t>
            </a:r>
            <a:r>
              <a:rPr lang="en-US" dirty="0" err="1" smtClean="0"/>
              <a:t>lý</a:t>
            </a:r>
            <a:r>
              <a:rPr lang="en-US" dirty="0" smtClean="0"/>
              <a:t> </a:t>
            </a:r>
            <a:r>
              <a:rPr lang="en-US" dirty="0" err="1" smtClean="0"/>
              <a:t>thuyết</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hành</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tình</a:t>
            </a:r>
            <a:r>
              <a:rPr lang="en-US" dirty="0" smtClean="0"/>
              <a:t> </a:t>
            </a:r>
            <a:r>
              <a:rPr lang="en-US" dirty="0" err="1" smtClean="0"/>
              <a:t>huống</a:t>
            </a:r>
            <a:r>
              <a:rPr lang="en-US"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6</a:t>
            </a:fld>
            <a:endParaRPr lang="en-US"/>
          </a:p>
        </p:txBody>
      </p:sp>
    </p:spTree>
    <p:extLst>
      <p:ext uri="{BB962C8B-B14F-4D97-AF65-F5344CB8AC3E}">
        <p14:creationId xmlns:p14="http://schemas.microsoft.com/office/powerpoint/2010/main" val="2281307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a:t>
            </a:r>
            <a:r>
              <a:rPr lang="en-US" dirty="0" smtClean="0"/>
              <a:t>THAM KHẢO</a:t>
            </a:r>
            <a:endParaRPr lang="en-US" dirty="0"/>
          </a:p>
        </p:txBody>
      </p:sp>
      <p:sp>
        <p:nvSpPr>
          <p:cNvPr id="3" name="Content Placeholder 2"/>
          <p:cNvSpPr>
            <a:spLocks noGrp="1"/>
          </p:cNvSpPr>
          <p:nvPr>
            <p:ph idx="1"/>
          </p:nvPr>
        </p:nvSpPr>
        <p:spPr/>
        <p:txBody>
          <a:bodyPr/>
          <a:lstStyle/>
          <a:p>
            <a:pPr marL="0" indent="0" algn="just">
              <a:buNone/>
            </a:pPr>
            <a:r>
              <a:rPr lang="en-US" dirty="0" err="1" smtClean="0"/>
              <a:t>Ngoài</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ở</a:t>
            </a:r>
            <a:r>
              <a:rPr lang="en-US" dirty="0" smtClean="0"/>
              <a:t> </a:t>
            </a:r>
            <a:r>
              <a:rPr lang="en-US" dirty="0" err="1" smtClean="0"/>
              <a:t>trên</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được</a:t>
            </a:r>
            <a:r>
              <a:rPr lang="en-US" dirty="0" smtClean="0"/>
              <a:t> </a:t>
            </a:r>
            <a:r>
              <a:rPr lang="en-US" dirty="0" err="1" smtClean="0"/>
              <a:t>khuyến</a:t>
            </a:r>
            <a:r>
              <a:rPr lang="en-US" dirty="0" smtClean="0"/>
              <a:t> </a:t>
            </a:r>
            <a:r>
              <a:rPr lang="en-US" dirty="0" err="1" smtClean="0"/>
              <a:t>thích</a:t>
            </a:r>
            <a:r>
              <a:rPr lang="en-US" dirty="0" smtClean="0"/>
              <a:t> </a:t>
            </a:r>
            <a:r>
              <a:rPr lang="en-US" dirty="0" err="1" smtClean="0"/>
              <a:t>đọc</a:t>
            </a:r>
            <a:r>
              <a:rPr lang="en-US" dirty="0" smtClean="0"/>
              <a:t> </a:t>
            </a:r>
            <a:r>
              <a:rPr lang="en-US" dirty="0" err="1" smtClean="0"/>
              <a:t>thêm</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r>
              <a:rPr lang="en-US" dirty="0" err="1" smtClean="0"/>
              <a:t>dưới</a:t>
            </a:r>
            <a:r>
              <a:rPr lang="en-US" dirty="0" smtClean="0"/>
              <a:t> </a:t>
            </a:r>
            <a:r>
              <a:rPr lang="en-US" dirty="0" err="1" smtClean="0"/>
              <a:t>đây</a:t>
            </a:r>
            <a:r>
              <a:rPr lang="en-US" dirty="0" smtClean="0"/>
              <a:t>:</a:t>
            </a:r>
          </a:p>
          <a:p>
            <a:pPr algn="just"/>
            <a:r>
              <a:rPr lang="en-US" dirty="0" smtClean="0"/>
              <a:t>Fail</a:t>
            </a:r>
            <a:r>
              <a:rPr lang="en-US" dirty="0"/>
              <a:t> to </a:t>
            </a:r>
            <a:r>
              <a:rPr lang="en-US" dirty="0" smtClean="0"/>
              <a:t>Succeed</a:t>
            </a:r>
            <a:endParaRPr lang="en-US" dirty="0"/>
          </a:p>
          <a:p>
            <a:pPr algn="just"/>
            <a:r>
              <a:rPr lang="en-US" dirty="0" smtClean="0"/>
              <a:t>Startup</a:t>
            </a:r>
            <a:r>
              <a:rPr lang="en-US" dirty="0"/>
              <a:t> </a:t>
            </a:r>
            <a:r>
              <a:rPr lang="en-US" dirty="0" smtClean="0"/>
              <a:t>Nation</a:t>
            </a:r>
            <a:endParaRPr lang="en-US" dirty="0"/>
          </a:p>
          <a:p>
            <a:pPr algn="just"/>
            <a:r>
              <a:rPr lang="en-US" dirty="0" smtClean="0"/>
              <a:t>The</a:t>
            </a:r>
            <a:r>
              <a:rPr lang="en-US" dirty="0"/>
              <a:t> Secret of </a:t>
            </a:r>
            <a:r>
              <a:rPr lang="en-US" dirty="0" smtClean="0"/>
              <a:t>self-made</a:t>
            </a:r>
            <a:r>
              <a:rPr lang="en-US" dirty="0"/>
              <a:t> </a:t>
            </a:r>
            <a:r>
              <a:rPr lang="en-US" dirty="0" smtClean="0"/>
              <a:t>millionaires</a:t>
            </a:r>
          </a:p>
          <a:p>
            <a:pPr algn="just"/>
            <a:r>
              <a:rPr lang="en-US" dirty="0" smtClean="0"/>
              <a:t>Disciplined Entrepreneurship 24 Steps to a Successful Startup</a:t>
            </a:r>
            <a:endParaRPr lang="en-US" dirty="0"/>
          </a:p>
          <a:p>
            <a:pPr algn="just"/>
            <a:r>
              <a:rPr lang="en-US" dirty="0" smtClean="0"/>
              <a:t>Startup</a:t>
            </a:r>
            <a:r>
              <a:rPr lang="en-US" dirty="0"/>
              <a:t> handbook</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7</a:t>
            </a:fld>
            <a:endParaRPr lang="en-US"/>
          </a:p>
        </p:txBody>
      </p:sp>
    </p:spTree>
    <p:extLst>
      <p:ext uri="{BB962C8B-B14F-4D97-AF65-F5344CB8AC3E}">
        <p14:creationId xmlns:p14="http://schemas.microsoft.com/office/powerpoint/2010/main" val="3244349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3" name="Content Placeholder 2"/>
          <p:cNvSpPr>
            <a:spLocks noGrp="1"/>
          </p:cNvSpPr>
          <p:nvPr>
            <p:ph idx="1"/>
          </p:nvPr>
        </p:nvSpPr>
        <p:spPr/>
        <p:txBody>
          <a:bodyPr/>
          <a:lstStyle/>
          <a:p>
            <a:pPr algn="just"/>
            <a:r>
              <a:rPr lang="vi-VN" dirty="0"/>
              <a:t>Thành công của bất kì doanh nghiệp nào đều phụ thuộc phần lớn vào tính cách cá nhân, kỹ năng và khả năng tài chính của </a:t>
            </a:r>
            <a:r>
              <a:rPr lang="vi-VN" dirty="0" smtClean="0"/>
              <a:t>chủ </a:t>
            </a:r>
            <a:r>
              <a:rPr lang="vi-VN" dirty="0"/>
              <a:t>doanh </a:t>
            </a:r>
            <a:r>
              <a:rPr lang="vi-VN" dirty="0" smtClean="0"/>
              <a:t>nghiệp.</a:t>
            </a:r>
          </a:p>
          <a:p>
            <a:pPr algn="just"/>
            <a:r>
              <a:rPr lang="vi-VN" dirty="0" smtClean="0"/>
              <a:t>Trước khi </a:t>
            </a:r>
            <a:r>
              <a:rPr lang="vi-VN" dirty="0"/>
              <a:t>quyết định hoạt động kinh doanh, </a:t>
            </a:r>
            <a:r>
              <a:rPr lang="vi-VN" dirty="0" smtClean="0"/>
              <a:t>bạn cần suy </a:t>
            </a:r>
            <a:r>
              <a:rPr lang="vi-VN" dirty="0"/>
              <a:t>nghĩ một cách trung thực </a:t>
            </a:r>
            <a:r>
              <a:rPr lang="vi-VN" dirty="0" smtClean="0"/>
              <a:t>về </a:t>
            </a:r>
            <a:r>
              <a:rPr lang="vi-VN" dirty="0"/>
              <a:t>bản thân và tìm hiểu xem bạn có phải là loại người phù hợp với việc kinh doanh hay không</a:t>
            </a:r>
            <a:r>
              <a:rPr lang="vi-VN"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8</a:t>
            </a:fld>
            <a:endParaRPr lang="en-US"/>
          </a:p>
        </p:txBody>
      </p:sp>
    </p:spTree>
    <p:extLst>
      <p:ext uri="{BB962C8B-B14F-4D97-AF65-F5344CB8AC3E}">
        <p14:creationId xmlns:p14="http://schemas.microsoft.com/office/powerpoint/2010/main" val="45454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3" name="Content Placeholder 2"/>
          <p:cNvSpPr>
            <a:spLocks noGrp="1"/>
          </p:cNvSpPr>
          <p:nvPr>
            <p:ph idx="1"/>
          </p:nvPr>
        </p:nvSpPr>
        <p:spPr/>
        <p:txBody>
          <a:bodyPr/>
          <a:lstStyle/>
          <a:p>
            <a:pPr algn="just"/>
            <a:r>
              <a:rPr lang="vi-VN" dirty="0"/>
              <a:t>Ở bước này, bạn sẽ hiểu được mình cần phải </a:t>
            </a:r>
            <a:r>
              <a:rPr lang="vi-VN" dirty="0" smtClean="0"/>
              <a:t>có điều </a:t>
            </a:r>
            <a:r>
              <a:rPr lang="vi-VN" dirty="0"/>
              <a:t>kiện gì để </a:t>
            </a:r>
            <a:r>
              <a:rPr lang="vi-VN" dirty="0" smtClean="0"/>
              <a:t>trở thành người </a:t>
            </a:r>
            <a:r>
              <a:rPr lang="vi-VN" dirty="0"/>
              <a:t>chủ doanh nghiệp thành đạt và bạn sẽ được thử thách và đánh giá bản thân vói tư cách là một chủ doanh nghiệp.</a:t>
            </a:r>
            <a:endParaRPr lang="en-AU"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9</a:t>
            </a:fld>
            <a:endParaRPr lang="en-US"/>
          </a:p>
        </p:txBody>
      </p:sp>
    </p:spTree>
    <p:extLst>
      <p:ext uri="{BB962C8B-B14F-4D97-AF65-F5344CB8AC3E}">
        <p14:creationId xmlns:p14="http://schemas.microsoft.com/office/powerpoint/2010/main" val="3786608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3" name="Content Placeholder 2"/>
          <p:cNvSpPr>
            <a:spLocks noGrp="1"/>
          </p:cNvSpPr>
          <p:nvPr>
            <p:ph idx="1"/>
          </p:nvPr>
        </p:nvSpPr>
        <p:spPr/>
        <p:txBody>
          <a:bodyPr/>
          <a:lstStyle/>
          <a:p>
            <a:pPr marL="0" indent="0" algn="just">
              <a:buNone/>
            </a:pPr>
            <a:r>
              <a:rPr lang="vi-VN" dirty="0" smtClean="0"/>
              <a:t>Kinh doanh là gì?</a:t>
            </a:r>
          </a:p>
          <a:p>
            <a:pPr algn="just"/>
            <a:r>
              <a:rPr lang="vi-VN" dirty="0" smtClean="0"/>
              <a:t>Kinh </a:t>
            </a:r>
            <a:r>
              <a:rPr lang="vi-VN" dirty="0"/>
              <a:t>doanh là một hoạt động được một cá nhân hoặc một nhóm người thực hiện với mục đích tạo ra lợi nhuận</a:t>
            </a:r>
            <a:r>
              <a:rPr lang="vi-VN" dirty="0" smtClean="0"/>
              <a:t>.</a:t>
            </a:r>
          </a:p>
          <a:p>
            <a:pPr algn="just"/>
            <a:r>
              <a:rPr lang="vi-VN" dirty="0" smtClean="0"/>
              <a:t>Hoạt </a:t>
            </a:r>
            <a:r>
              <a:rPr lang="vi-VN" dirty="0"/>
              <a:t>động kinh doanh có nghĩa là sản xuất hoặc mua hàng</a:t>
            </a:r>
            <a:r>
              <a:rPr lang="vi-VN" b="1" dirty="0"/>
              <a:t> </a:t>
            </a:r>
            <a:r>
              <a:rPr lang="vi-VN" dirty="0"/>
              <a:t>hoá và dịch vụ để bán cho khách </a:t>
            </a:r>
            <a:r>
              <a:rPr lang="vi-VN" dirty="0" smtClean="0"/>
              <a:t>hàng.</a:t>
            </a:r>
          </a:p>
          <a:p>
            <a:pPr marL="0" indent="0" algn="r">
              <a:buNone/>
            </a:pPr>
            <a:r>
              <a:rPr lang="vi-VN" dirty="0" smtClean="0"/>
              <a:t>(SIYB,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10</a:t>
            </a:fld>
            <a:endParaRPr lang="en-US"/>
          </a:p>
        </p:txBody>
      </p:sp>
    </p:spTree>
    <p:extLst>
      <p:ext uri="{BB962C8B-B14F-4D97-AF65-F5344CB8AC3E}">
        <p14:creationId xmlns:p14="http://schemas.microsoft.com/office/powerpoint/2010/main" val="12820719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marL="0" indent="0">
              <a:buNone/>
            </a:pPr>
            <a:r>
              <a:rPr lang="vi-VN" dirty="0"/>
              <a:t>Trong hoạt động kinh doanh có hai loại lưu thông</a:t>
            </a:r>
            <a:r>
              <a:rPr lang="vi-VN" dirty="0" smtClean="0"/>
              <a:t>:</a:t>
            </a:r>
            <a:endParaRPr lang="en-US" dirty="0" smtClean="0"/>
          </a:p>
          <a:p>
            <a:pPr lvl="0"/>
            <a:r>
              <a:rPr lang="vi-VN" dirty="0"/>
              <a:t>Lưu thông hàng </a:t>
            </a:r>
            <a:r>
              <a:rPr lang="vi-VN" dirty="0" smtClean="0"/>
              <a:t>hoá: </a:t>
            </a:r>
            <a:r>
              <a:rPr lang="vi-VN" dirty="0"/>
              <a:t>là việc tạo ra và phân phối hàng hoá hoặc dịch vụ ra thị </a:t>
            </a:r>
            <a:r>
              <a:rPr lang="vi-VN" dirty="0" smtClean="0"/>
              <a:t>trường</a:t>
            </a:r>
            <a:r>
              <a:rPr lang="vi-VN" dirty="0"/>
              <a:t> </a:t>
            </a:r>
            <a:r>
              <a:rPr lang="vi-VN" dirty="0" smtClean="0"/>
              <a:t>(nhà cung cấp/sản xuất hàng hoá/dịch vụ -&gt; kênh phân phối -&gt; người tiêu dùng)</a:t>
            </a:r>
          </a:p>
          <a:p>
            <a:pPr marL="0" lvl="0" indent="0" algn="r">
              <a:buNone/>
            </a:pPr>
            <a:r>
              <a:rPr lang="vi-VN" dirty="0"/>
              <a:t>(SIYB, 1998)</a:t>
            </a:r>
            <a:endParaRPr lang="vi-VN" dirty="0" smtClean="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11</a:t>
            </a:fld>
            <a:endParaRPr lang="en-US"/>
          </a:p>
        </p:txBody>
      </p:sp>
    </p:spTree>
    <p:extLst>
      <p:ext uri="{BB962C8B-B14F-4D97-AF65-F5344CB8AC3E}">
        <p14:creationId xmlns:p14="http://schemas.microsoft.com/office/powerpoint/2010/main" val="542586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marL="0" indent="0">
              <a:buNone/>
            </a:pPr>
            <a:r>
              <a:rPr lang="vi-VN" dirty="0"/>
              <a:t>Trong hoạt động kinh doanh có hai loại lưu </a:t>
            </a:r>
            <a:r>
              <a:rPr lang="vi-VN" dirty="0" smtClean="0"/>
              <a:t>thông (cont’):</a:t>
            </a:r>
            <a:endParaRPr lang="en-US" dirty="0" smtClean="0"/>
          </a:p>
          <a:p>
            <a:r>
              <a:rPr lang="vi-VN" dirty="0" smtClean="0"/>
              <a:t>Lưu </a:t>
            </a:r>
            <a:r>
              <a:rPr lang="vi-VN" dirty="0"/>
              <a:t>thông tiền </a:t>
            </a:r>
            <a:r>
              <a:rPr lang="vi-VN" dirty="0" smtClean="0"/>
              <a:t>tệ: </a:t>
            </a:r>
            <a:r>
              <a:rPr lang="vi-VN" dirty="0"/>
              <a:t>là thanh toán cho những hoạt động như mua hàng hoá, nguyên vật liệu, sửa chữa, bảo trì và thuê </a:t>
            </a:r>
            <a:r>
              <a:rPr lang="vi-VN" dirty="0" smtClean="0"/>
              <a:t>mướn (người tiêu dùng trả tiền -&gt; trung gian phân phối -&gt; </a:t>
            </a:r>
            <a:r>
              <a:rPr lang="vi-VN" dirty="0"/>
              <a:t>nhà cung cấp/sản xuất</a:t>
            </a:r>
            <a:r>
              <a:rPr lang="vi-VN" dirty="0" smtClean="0"/>
              <a:t>)</a:t>
            </a:r>
          </a:p>
          <a:p>
            <a:pPr marL="0" indent="0" algn="r">
              <a:buNone/>
            </a:pPr>
            <a:r>
              <a:rPr lang="vi-VN" dirty="0"/>
              <a:t>(SIYB, 1998)</a:t>
            </a:r>
            <a:endParaRPr lang="en-AU" dirty="0"/>
          </a:p>
          <a:p>
            <a:endParaRPr lang="en-US"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12</a:t>
            </a:fld>
            <a:endParaRPr lang="en-US"/>
          </a:p>
        </p:txBody>
      </p:sp>
    </p:spTree>
    <p:extLst>
      <p:ext uri="{BB962C8B-B14F-4D97-AF65-F5344CB8AC3E}">
        <p14:creationId xmlns:p14="http://schemas.microsoft.com/office/powerpoint/2010/main" val="2912336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algn="just"/>
            <a:r>
              <a:rPr lang="vi-VN" dirty="0"/>
              <a:t>Vì mục đích kinh doanh là tạo ra lợi nhuận nên tiền thu được từ kinh doanh </a:t>
            </a:r>
            <a:r>
              <a:rPr lang="vi-VN" dirty="0" smtClean="0"/>
              <a:t>được kỳ vọng là lớn </a:t>
            </a:r>
            <a:r>
              <a:rPr lang="vi-VN" dirty="0"/>
              <a:t>hơn tiền bỏ vào kinh </a:t>
            </a:r>
            <a:r>
              <a:rPr lang="vi-VN" dirty="0" smtClean="0"/>
              <a:t>doanh.</a:t>
            </a:r>
          </a:p>
          <a:p>
            <a:pPr algn="just"/>
            <a:r>
              <a:rPr lang="vi-VN" dirty="0" smtClean="0"/>
              <a:t>Một </a:t>
            </a:r>
            <a:r>
              <a:rPr lang="vi-VN" dirty="0"/>
              <a:t>công việc kinh doanh thành đạt sẽ trải qua quá trình kinh doanh một cách liên tục, có hiệu quả và tiếp tục hoạt động sản xuất, mua bán trong nhiều năm.</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13</a:t>
            </a:fld>
            <a:endParaRPr lang="en-US"/>
          </a:p>
        </p:txBody>
      </p:sp>
    </p:spTree>
    <p:extLst>
      <p:ext uri="{BB962C8B-B14F-4D97-AF65-F5344CB8AC3E}">
        <p14:creationId xmlns:p14="http://schemas.microsoft.com/office/powerpoint/2010/main" val="14015138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marL="0" indent="0" algn="just">
              <a:buNone/>
            </a:pPr>
            <a:r>
              <a:rPr lang="vi-VN" dirty="0" smtClean="0"/>
              <a:t>Những </a:t>
            </a:r>
            <a:r>
              <a:rPr lang="vi-VN" b="1" dirty="0" smtClean="0">
                <a:solidFill>
                  <a:srgbClr val="FF0000"/>
                </a:solidFill>
              </a:rPr>
              <a:t>thách thức</a:t>
            </a:r>
            <a:r>
              <a:rPr lang="vi-VN" dirty="0" smtClean="0"/>
              <a:t> khi khởi sự kinh doanh là gì?</a:t>
            </a:r>
          </a:p>
          <a:p>
            <a:pPr algn="just"/>
            <a:r>
              <a:rPr lang="en-AU" dirty="0" err="1" smtClean="0"/>
              <a:t>Luôn</a:t>
            </a:r>
            <a:r>
              <a:rPr lang="en-AU" dirty="0" smtClean="0"/>
              <a:t> </a:t>
            </a:r>
            <a:r>
              <a:rPr lang="en-AU" dirty="0" err="1" smtClean="0"/>
              <a:t>thiếu</a:t>
            </a:r>
            <a:r>
              <a:rPr lang="en-AU" dirty="0" smtClean="0"/>
              <a:t> </a:t>
            </a:r>
            <a:r>
              <a:rPr lang="en-AU" dirty="0" err="1" smtClean="0"/>
              <a:t>thời</a:t>
            </a:r>
            <a:r>
              <a:rPr lang="en-AU" dirty="0" smtClean="0"/>
              <a:t> </a:t>
            </a:r>
            <a:r>
              <a:rPr lang="en-AU" dirty="0" err="1" smtClean="0"/>
              <a:t>gian</a:t>
            </a:r>
            <a:endParaRPr lang="en-AU" dirty="0" smtClean="0"/>
          </a:p>
          <a:p>
            <a:pPr algn="just"/>
            <a:r>
              <a:rPr lang="en-AU" dirty="0" err="1" smtClean="0"/>
              <a:t>Rủi</a:t>
            </a:r>
            <a:r>
              <a:rPr lang="en-AU" dirty="0" smtClean="0"/>
              <a:t> </a:t>
            </a:r>
            <a:r>
              <a:rPr lang="en-AU" dirty="0" err="1" smtClean="0"/>
              <a:t>ro</a:t>
            </a:r>
            <a:r>
              <a:rPr lang="en-AU" dirty="0" smtClean="0"/>
              <a:t> </a:t>
            </a:r>
            <a:r>
              <a:rPr lang="en-AU" dirty="0" err="1" smtClean="0"/>
              <a:t>với</a:t>
            </a:r>
            <a:r>
              <a:rPr lang="en-AU" dirty="0" smtClean="0"/>
              <a:t> </a:t>
            </a:r>
            <a:r>
              <a:rPr lang="en-AU" dirty="0" err="1" smtClean="0"/>
              <a:t>các</a:t>
            </a:r>
            <a:r>
              <a:rPr lang="en-AU" dirty="0" smtClean="0"/>
              <a:t> </a:t>
            </a:r>
            <a:r>
              <a:rPr lang="en-AU" dirty="0" err="1" smtClean="0"/>
              <a:t>khoản</a:t>
            </a:r>
            <a:r>
              <a:rPr lang="en-AU" dirty="0" smtClean="0"/>
              <a:t> </a:t>
            </a:r>
            <a:r>
              <a:rPr lang="en-AU" dirty="0" err="1" smtClean="0"/>
              <a:t>tiết</a:t>
            </a:r>
            <a:r>
              <a:rPr lang="en-AU" dirty="0" smtClean="0"/>
              <a:t> </a:t>
            </a:r>
            <a:r>
              <a:rPr lang="en-AU" dirty="0" err="1" smtClean="0"/>
              <a:t>kiệm</a:t>
            </a:r>
            <a:r>
              <a:rPr lang="en-AU" dirty="0" smtClean="0"/>
              <a:t> </a:t>
            </a:r>
            <a:r>
              <a:rPr lang="en-AU" dirty="0" err="1" smtClean="0"/>
              <a:t>của</a:t>
            </a:r>
            <a:r>
              <a:rPr lang="en-AU" dirty="0" smtClean="0"/>
              <a:t> </a:t>
            </a:r>
            <a:r>
              <a:rPr lang="en-AU" dirty="0" err="1" smtClean="0"/>
              <a:t>mình</a:t>
            </a:r>
            <a:endParaRPr lang="en-AU" dirty="0" smtClean="0"/>
          </a:p>
          <a:p>
            <a:pPr algn="just"/>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14</a:t>
            </a:fld>
            <a:endParaRPr lang="en-US"/>
          </a:p>
        </p:txBody>
      </p:sp>
    </p:spTree>
    <p:extLst>
      <p:ext uri="{BB962C8B-B14F-4D97-AF65-F5344CB8AC3E}">
        <p14:creationId xmlns:p14="http://schemas.microsoft.com/office/powerpoint/2010/main" val="1653578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marL="0" indent="0" algn="just">
              <a:buNone/>
            </a:pPr>
            <a:r>
              <a:rPr lang="vi-VN" dirty="0" smtClean="0"/>
              <a:t>Những </a:t>
            </a:r>
            <a:r>
              <a:rPr lang="vi-VN" b="1" dirty="0" smtClean="0">
                <a:solidFill>
                  <a:srgbClr val="FF0000"/>
                </a:solidFill>
              </a:rPr>
              <a:t>thách thức</a:t>
            </a:r>
            <a:r>
              <a:rPr lang="vi-VN" dirty="0" smtClean="0"/>
              <a:t> khi khởi sự kinh doanh là gì (cont’)?</a:t>
            </a:r>
          </a:p>
          <a:p>
            <a:pPr algn="just"/>
            <a:r>
              <a:rPr lang="en-AU" dirty="0" err="1" smtClean="0"/>
              <a:t>Chịu</a:t>
            </a:r>
            <a:r>
              <a:rPr lang="en-AU" dirty="0" smtClean="0"/>
              <a:t> </a:t>
            </a:r>
            <a:r>
              <a:rPr lang="en-AU" dirty="0" err="1" smtClean="0"/>
              <a:t>áp</a:t>
            </a:r>
            <a:r>
              <a:rPr lang="en-AU" dirty="0" smtClean="0"/>
              <a:t> </a:t>
            </a:r>
            <a:r>
              <a:rPr lang="en-AU" dirty="0" err="1" smtClean="0"/>
              <a:t>lực</a:t>
            </a:r>
            <a:r>
              <a:rPr lang="en-AU" dirty="0" smtClean="0"/>
              <a:t> </a:t>
            </a:r>
            <a:r>
              <a:rPr lang="en-AU" dirty="0" err="1" smtClean="0"/>
              <a:t>từ</a:t>
            </a:r>
            <a:r>
              <a:rPr lang="en-AU" dirty="0" smtClean="0"/>
              <a:t> </a:t>
            </a:r>
            <a:r>
              <a:rPr lang="en-AU" dirty="0" err="1" smtClean="0"/>
              <a:t>các</a:t>
            </a:r>
            <a:r>
              <a:rPr lang="en-AU" dirty="0" smtClean="0"/>
              <a:t> </a:t>
            </a:r>
            <a:r>
              <a:rPr lang="en-AU" dirty="0" err="1" smtClean="0"/>
              <a:t>khoản</a:t>
            </a:r>
            <a:r>
              <a:rPr lang="en-AU" dirty="0" smtClean="0"/>
              <a:t> </a:t>
            </a:r>
            <a:r>
              <a:rPr lang="en-AU" dirty="0" err="1" smtClean="0"/>
              <a:t>nợ</a:t>
            </a:r>
            <a:endParaRPr lang="en-AU" dirty="0" smtClean="0"/>
          </a:p>
          <a:p>
            <a:pPr algn="just"/>
            <a:r>
              <a:rPr lang="en-AU" dirty="0" err="1" smtClean="0"/>
              <a:t>Không</a:t>
            </a:r>
            <a:r>
              <a:rPr lang="en-AU" dirty="0" smtClean="0"/>
              <a:t> </a:t>
            </a:r>
            <a:r>
              <a:rPr lang="en-AU" dirty="0" err="1" smtClean="0"/>
              <a:t>nhận</a:t>
            </a:r>
            <a:r>
              <a:rPr lang="en-AU" dirty="0" smtClean="0"/>
              <a:t> </a:t>
            </a:r>
            <a:r>
              <a:rPr lang="en-AU" dirty="0" err="1" smtClean="0"/>
              <a:t>được</a:t>
            </a:r>
            <a:r>
              <a:rPr lang="en-AU" dirty="0" smtClean="0"/>
              <a:t> </a:t>
            </a:r>
            <a:r>
              <a:rPr lang="en-AU" dirty="0" err="1" smtClean="0"/>
              <a:t>thu</a:t>
            </a:r>
            <a:r>
              <a:rPr lang="en-AU" dirty="0" smtClean="0"/>
              <a:t> </a:t>
            </a:r>
            <a:r>
              <a:rPr lang="en-AU" dirty="0" err="1" smtClean="0"/>
              <a:t>nhập</a:t>
            </a:r>
            <a:r>
              <a:rPr lang="en-AU" dirty="0" smtClean="0"/>
              <a:t> </a:t>
            </a:r>
            <a:r>
              <a:rPr lang="en-AU" dirty="0" err="1" smtClean="0"/>
              <a:t>thường</a:t>
            </a:r>
            <a:r>
              <a:rPr lang="en-AU" dirty="0" smtClean="0"/>
              <a:t> </a:t>
            </a:r>
            <a:r>
              <a:rPr lang="en-AU" dirty="0" err="1" smtClean="0"/>
              <a:t>xuyên</a:t>
            </a:r>
            <a:endParaRPr lang="en-AU" dirty="0" smtClean="0"/>
          </a:p>
          <a:p>
            <a:pPr algn="just"/>
            <a:r>
              <a:rPr lang="en-AU" dirty="0" err="1" smtClean="0"/>
              <a:t>Phải</a:t>
            </a:r>
            <a:r>
              <a:rPr lang="en-AU" dirty="0" smtClean="0"/>
              <a:t> </a:t>
            </a:r>
            <a:r>
              <a:rPr lang="en-AU" dirty="0" err="1" smtClean="0"/>
              <a:t>làm</a:t>
            </a:r>
            <a:r>
              <a:rPr lang="en-AU" dirty="0" smtClean="0"/>
              <a:t> </a:t>
            </a:r>
            <a:r>
              <a:rPr lang="en-AU" dirty="0" err="1" smtClean="0"/>
              <a:t>cả</a:t>
            </a:r>
            <a:r>
              <a:rPr lang="en-AU" dirty="0" smtClean="0"/>
              <a:t> </a:t>
            </a:r>
            <a:r>
              <a:rPr lang="en-AU" dirty="0" err="1" smtClean="0"/>
              <a:t>những</a:t>
            </a:r>
            <a:r>
              <a:rPr lang="en-AU" dirty="0" smtClean="0"/>
              <a:t> </a:t>
            </a:r>
            <a:r>
              <a:rPr lang="en-AU" dirty="0" err="1" smtClean="0"/>
              <a:t>công</a:t>
            </a:r>
            <a:r>
              <a:rPr lang="en-AU" dirty="0" smtClean="0"/>
              <a:t> </a:t>
            </a:r>
            <a:r>
              <a:rPr lang="en-AU" dirty="0" err="1" smtClean="0"/>
              <a:t>việc</a:t>
            </a:r>
            <a:r>
              <a:rPr lang="en-AU" dirty="0" smtClean="0"/>
              <a:t> </a:t>
            </a:r>
            <a:r>
              <a:rPr lang="en-AU" dirty="0" err="1" smtClean="0"/>
              <a:t>không</a:t>
            </a:r>
            <a:r>
              <a:rPr lang="en-AU" dirty="0" smtClean="0"/>
              <a:t> </a:t>
            </a:r>
            <a:r>
              <a:rPr lang="en-AU" dirty="0" err="1" smtClean="0"/>
              <a:t>thích</a:t>
            </a:r>
            <a:endParaRPr lang="en-AU" dirty="0" smtClean="0"/>
          </a:p>
          <a:p>
            <a:pPr marL="0" indent="0" algn="r">
              <a:buNone/>
            </a:pPr>
            <a:r>
              <a:rPr lang="vi-VN" dirty="0"/>
              <a:t>(SIYB, 1998)</a:t>
            </a:r>
            <a:endParaRPr lang="en-AU" dirty="0" smtClean="0"/>
          </a:p>
          <a:p>
            <a:pPr algn="just"/>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15</a:t>
            </a:fld>
            <a:endParaRPr lang="en-US"/>
          </a:p>
        </p:txBody>
      </p:sp>
    </p:spTree>
    <p:extLst>
      <p:ext uri="{BB962C8B-B14F-4D97-AF65-F5344CB8AC3E}">
        <p14:creationId xmlns:p14="http://schemas.microsoft.com/office/powerpoint/2010/main" val="2872172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marL="0" indent="0" algn="just">
              <a:buNone/>
            </a:pPr>
            <a:r>
              <a:rPr lang="vi-VN" dirty="0" smtClean="0"/>
              <a:t>Những </a:t>
            </a:r>
            <a:r>
              <a:rPr lang="vi-VN" b="1" dirty="0" smtClean="0">
                <a:solidFill>
                  <a:srgbClr val="FF0000"/>
                </a:solidFill>
              </a:rPr>
              <a:t>lợi ích</a:t>
            </a:r>
            <a:r>
              <a:rPr lang="vi-VN" dirty="0" smtClean="0"/>
              <a:t> khi khởi sự kinh doanh là gì?</a:t>
            </a:r>
          </a:p>
          <a:p>
            <a:pPr algn="just"/>
            <a:r>
              <a:rPr lang="en-AU" dirty="0" err="1" smtClean="0"/>
              <a:t>Không</a:t>
            </a:r>
            <a:r>
              <a:rPr lang="en-AU" dirty="0" smtClean="0"/>
              <a:t> </a:t>
            </a:r>
            <a:r>
              <a:rPr lang="en-AU" dirty="0" err="1" smtClean="0"/>
              <a:t>phải</a:t>
            </a:r>
            <a:r>
              <a:rPr lang="en-AU" dirty="0" smtClean="0"/>
              <a:t> </a:t>
            </a:r>
            <a:r>
              <a:rPr lang="en-AU" dirty="0" err="1" smtClean="0"/>
              <a:t>nghe</a:t>
            </a:r>
            <a:r>
              <a:rPr lang="en-AU" dirty="0" smtClean="0"/>
              <a:t> </a:t>
            </a:r>
            <a:r>
              <a:rPr lang="en-AU" dirty="0" err="1" smtClean="0"/>
              <a:t>lệnh</a:t>
            </a:r>
            <a:endParaRPr lang="en-AU" dirty="0" smtClean="0"/>
          </a:p>
          <a:p>
            <a:pPr algn="just"/>
            <a:r>
              <a:rPr lang="en-AU" dirty="0" err="1" smtClean="0"/>
              <a:t>Được</a:t>
            </a:r>
            <a:r>
              <a:rPr lang="en-AU" dirty="0" smtClean="0"/>
              <a:t> </a:t>
            </a:r>
            <a:r>
              <a:rPr lang="en-AU" dirty="0" err="1" smtClean="0"/>
              <a:t>làm</a:t>
            </a:r>
            <a:r>
              <a:rPr lang="en-AU" dirty="0" smtClean="0"/>
              <a:t> </a:t>
            </a:r>
            <a:r>
              <a:rPr lang="en-AU" dirty="0" err="1" smtClean="0"/>
              <a:t>việc</a:t>
            </a:r>
            <a:r>
              <a:rPr lang="en-AU" dirty="0" smtClean="0"/>
              <a:t> </a:t>
            </a:r>
            <a:r>
              <a:rPr lang="en-AU" dirty="0" err="1" smtClean="0"/>
              <a:t>theo</a:t>
            </a:r>
            <a:r>
              <a:rPr lang="en-AU" dirty="0" smtClean="0"/>
              <a:t> </a:t>
            </a:r>
            <a:r>
              <a:rPr lang="en-AU" dirty="0" err="1" smtClean="0"/>
              <a:t>nhịp</a:t>
            </a:r>
            <a:r>
              <a:rPr lang="en-AU" dirty="0" smtClean="0"/>
              <a:t> </a:t>
            </a:r>
            <a:r>
              <a:rPr lang="en-AU" dirty="0" err="1" smtClean="0"/>
              <a:t>độ</a:t>
            </a:r>
            <a:r>
              <a:rPr lang="en-AU" dirty="0" smtClean="0"/>
              <a:t> </a:t>
            </a:r>
            <a:r>
              <a:rPr lang="en-AU" dirty="0" err="1" smtClean="0"/>
              <a:t>riêng</a:t>
            </a:r>
            <a:endParaRPr lang="en-AU" dirty="0" smtClean="0"/>
          </a:p>
          <a:p>
            <a:pPr algn="just"/>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16</a:t>
            </a:fld>
            <a:endParaRPr lang="en-US"/>
          </a:p>
        </p:txBody>
      </p:sp>
    </p:spTree>
    <p:extLst>
      <p:ext uri="{BB962C8B-B14F-4D97-AF65-F5344CB8AC3E}">
        <p14:creationId xmlns:p14="http://schemas.microsoft.com/office/powerpoint/2010/main" val="3486676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marL="0" indent="0" algn="just">
              <a:buNone/>
            </a:pPr>
            <a:r>
              <a:rPr lang="vi-VN" dirty="0" smtClean="0"/>
              <a:t>Những </a:t>
            </a:r>
            <a:r>
              <a:rPr lang="vi-VN" b="1" dirty="0" smtClean="0">
                <a:solidFill>
                  <a:srgbClr val="FF0000"/>
                </a:solidFill>
              </a:rPr>
              <a:t>lợi ích</a:t>
            </a:r>
            <a:r>
              <a:rPr lang="vi-VN" dirty="0" smtClean="0"/>
              <a:t> khi khởi sự kinh doanh là gì (cont’)?</a:t>
            </a:r>
          </a:p>
          <a:p>
            <a:pPr algn="just"/>
            <a:r>
              <a:rPr lang="en-AU" dirty="0" err="1" smtClean="0"/>
              <a:t>Được</a:t>
            </a:r>
            <a:r>
              <a:rPr lang="en-AU" dirty="0" smtClean="0"/>
              <a:t> </a:t>
            </a:r>
            <a:r>
              <a:rPr lang="en-AU" dirty="0" err="1" smtClean="0"/>
              <a:t>sáng</a:t>
            </a:r>
            <a:r>
              <a:rPr lang="en-AU" dirty="0" smtClean="0"/>
              <a:t> </a:t>
            </a:r>
            <a:r>
              <a:rPr lang="en-AU" dirty="0" err="1" smtClean="0"/>
              <a:t>tạo</a:t>
            </a:r>
            <a:r>
              <a:rPr lang="en-AU" dirty="0" smtClean="0"/>
              <a:t>, </a:t>
            </a:r>
            <a:r>
              <a:rPr lang="en-AU" dirty="0" err="1" smtClean="0"/>
              <a:t>có</a:t>
            </a:r>
            <a:r>
              <a:rPr lang="en-AU" dirty="0" smtClean="0"/>
              <a:t> </a:t>
            </a:r>
            <a:r>
              <a:rPr lang="en-AU" dirty="0" err="1" smtClean="0"/>
              <a:t>thể</a:t>
            </a:r>
            <a:r>
              <a:rPr lang="en-AU" dirty="0" smtClean="0"/>
              <a:t> </a:t>
            </a:r>
            <a:r>
              <a:rPr lang="en-AU" dirty="0" err="1" smtClean="0"/>
              <a:t>đóng</a:t>
            </a:r>
            <a:r>
              <a:rPr lang="en-AU" dirty="0" smtClean="0"/>
              <a:t> </a:t>
            </a:r>
            <a:r>
              <a:rPr lang="en-AU" dirty="0" err="1" smtClean="0"/>
              <a:t>góp</a:t>
            </a:r>
            <a:r>
              <a:rPr lang="en-AU" dirty="0" smtClean="0"/>
              <a:t> </a:t>
            </a:r>
            <a:r>
              <a:rPr lang="en-AU" dirty="0" err="1" smtClean="0"/>
              <a:t>cho</a:t>
            </a:r>
            <a:r>
              <a:rPr lang="en-AU" dirty="0" smtClean="0"/>
              <a:t> </a:t>
            </a:r>
            <a:r>
              <a:rPr lang="en-AU" dirty="0" err="1" smtClean="0"/>
              <a:t>cộng</a:t>
            </a:r>
            <a:r>
              <a:rPr lang="en-AU" dirty="0" smtClean="0"/>
              <a:t> </a:t>
            </a:r>
            <a:r>
              <a:rPr lang="en-AU" dirty="0" err="1" smtClean="0"/>
              <a:t>đồng</a:t>
            </a:r>
            <a:endParaRPr lang="en-AU" dirty="0" smtClean="0"/>
          </a:p>
          <a:p>
            <a:pPr algn="just"/>
            <a:r>
              <a:rPr lang="en-AU" dirty="0" err="1" smtClean="0"/>
              <a:t>Kết</a:t>
            </a:r>
            <a:r>
              <a:rPr lang="en-AU" dirty="0" smtClean="0"/>
              <a:t> </a:t>
            </a:r>
            <a:r>
              <a:rPr lang="en-AU" dirty="0" err="1" smtClean="0"/>
              <a:t>quả</a:t>
            </a:r>
            <a:r>
              <a:rPr lang="en-AU" dirty="0" smtClean="0"/>
              <a:t> </a:t>
            </a:r>
            <a:r>
              <a:rPr lang="en-AU" dirty="0" err="1" smtClean="0"/>
              <a:t>được</a:t>
            </a:r>
            <a:r>
              <a:rPr lang="en-AU" dirty="0" smtClean="0"/>
              <a:t> </a:t>
            </a:r>
            <a:r>
              <a:rPr lang="en-AU" dirty="0" err="1" smtClean="0"/>
              <a:t>xã</a:t>
            </a:r>
            <a:r>
              <a:rPr lang="en-AU" dirty="0" smtClean="0"/>
              <a:t> </a:t>
            </a:r>
            <a:r>
              <a:rPr lang="en-AU" dirty="0" err="1" smtClean="0"/>
              <a:t>hội</a:t>
            </a:r>
            <a:r>
              <a:rPr lang="en-AU" dirty="0" smtClean="0"/>
              <a:t> </a:t>
            </a:r>
            <a:r>
              <a:rPr lang="en-AU" dirty="0" err="1" smtClean="0"/>
              <a:t>công</a:t>
            </a:r>
            <a:r>
              <a:rPr lang="en-AU" dirty="0" smtClean="0"/>
              <a:t> </a:t>
            </a:r>
            <a:r>
              <a:rPr lang="en-AU" dirty="0" err="1" smtClean="0"/>
              <a:t>nhận</a:t>
            </a:r>
            <a:endParaRPr lang="en-AU" dirty="0" smtClean="0"/>
          </a:p>
          <a:p>
            <a:pPr algn="just"/>
            <a:r>
              <a:rPr lang="en-AU" dirty="0" err="1" smtClean="0"/>
              <a:t>Làm</a:t>
            </a:r>
            <a:r>
              <a:rPr lang="en-AU" dirty="0" smtClean="0"/>
              <a:t> </a:t>
            </a:r>
            <a:r>
              <a:rPr lang="en-AU" dirty="0" err="1" smtClean="0"/>
              <a:t>tốt</a:t>
            </a:r>
            <a:r>
              <a:rPr lang="en-AU" dirty="0" smtClean="0"/>
              <a:t> </a:t>
            </a:r>
            <a:r>
              <a:rPr lang="en-AU" dirty="0" err="1" smtClean="0"/>
              <a:t>sẽ</a:t>
            </a:r>
            <a:r>
              <a:rPr lang="en-AU" dirty="0" smtClean="0"/>
              <a:t> </a:t>
            </a:r>
            <a:r>
              <a:rPr lang="en-AU" dirty="0" err="1" smtClean="0"/>
              <a:t>có</a:t>
            </a:r>
            <a:r>
              <a:rPr lang="en-AU" dirty="0" smtClean="0"/>
              <a:t> </a:t>
            </a:r>
            <a:r>
              <a:rPr lang="en-AU" dirty="0" err="1" smtClean="0"/>
              <a:t>lợi</a:t>
            </a:r>
            <a:r>
              <a:rPr lang="en-AU" dirty="0" smtClean="0"/>
              <a:t> </a:t>
            </a:r>
            <a:r>
              <a:rPr lang="en-AU" dirty="0" err="1" smtClean="0"/>
              <a:t>nhuận</a:t>
            </a:r>
            <a:r>
              <a:rPr lang="en-AU" dirty="0" smtClean="0"/>
              <a:t> </a:t>
            </a:r>
            <a:r>
              <a:rPr lang="en-AU" dirty="0" err="1" smtClean="0"/>
              <a:t>để</a:t>
            </a:r>
            <a:r>
              <a:rPr lang="en-AU" dirty="0" smtClean="0"/>
              <a:t> </a:t>
            </a:r>
            <a:r>
              <a:rPr lang="en-AU" dirty="0" err="1" smtClean="0"/>
              <a:t>trang</a:t>
            </a:r>
            <a:r>
              <a:rPr lang="en-AU" dirty="0" smtClean="0"/>
              <a:t> </a:t>
            </a:r>
            <a:r>
              <a:rPr lang="en-AU" dirty="0" err="1" smtClean="0"/>
              <a:t>trải</a:t>
            </a:r>
            <a:r>
              <a:rPr lang="en-AU" dirty="0" smtClean="0"/>
              <a:t> </a:t>
            </a:r>
            <a:r>
              <a:rPr lang="en-AU" dirty="0" err="1" smtClean="0"/>
              <a:t>nhu</a:t>
            </a:r>
            <a:r>
              <a:rPr lang="en-AU" dirty="0" smtClean="0"/>
              <a:t> </a:t>
            </a:r>
            <a:r>
              <a:rPr lang="en-AU" dirty="0" err="1" smtClean="0"/>
              <a:t>cầu</a:t>
            </a:r>
            <a:r>
              <a:rPr lang="en-AU" dirty="0" smtClean="0"/>
              <a:t>/</a:t>
            </a:r>
            <a:r>
              <a:rPr lang="en-AU" dirty="0" err="1" smtClean="0"/>
              <a:t>tích</a:t>
            </a:r>
            <a:r>
              <a:rPr lang="en-AU" dirty="0" smtClean="0"/>
              <a:t> </a:t>
            </a:r>
            <a:r>
              <a:rPr lang="en-AU" dirty="0" err="1" smtClean="0"/>
              <a:t>luỹ</a:t>
            </a:r>
            <a:endParaRPr lang="en-AU" dirty="0" smtClean="0"/>
          </a:p>
          <a:p>
            <a:pPr marL="0" indent="0" algn="r">
              <a:buNone/>
            </a:pPr>
            <a:r>
              <a:rPr lang="vi-VN" dirty="0"/>
              <a:t>(SIYB, 1998)</a:t>
            </a:r>
            <a:endParaRPr lang="en-AU" dirty="0" smtClean="0"/>
          </a:p>
          <a:p>
            <a:pPr algn="just"/>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17</a:t>
            </a:fld>
            <a:endParaRPr lang="en-US"/>
          </a:p>
        </p:txBody>
      </p:sp>
    </p:spTree>
    <p:extLst>
      <p:ext uri="{BB962C8B-B14F-4D97-AF65-F5344CB8AC3E}">
        <p14:creationId xmlns:p14="http://schemas.microsoft.com/office/powerpoint/2010/main" val="628057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lstStyle/>
          <a:p>
            <a:pPr marL="0" indent="0" algn="just">
              <a:buNone/>
            </a:pPr>
            <a:r>
              <a:rPr lang="vi-VN" dirty="0" smtClean="0"/>
              <a:t>Lời khuyên:</a:t>
            </a:r>
          </a:p>
          <a:p>
            <a:pPr algn="just"/>
            <a:r>
              <a:rPr lang="vi-VN" dirty="0"/>
              <a:t>Nếu bạn đã có một công việc ổn định, nên cân nhắc kỹ việc phải từ bỏ các đảm </a:t>
            </a:r>
            <a:r>
              <a:rPr lang="vi-VN" dirty="0" smtClean="0"/>
              <a:t>bảo, phúc lợi, các khoản tiền được hưởng thường xuyên để khởi sự kinh doanh.</a:t>
            </a:r>
          </a:p>
          <a:p>
            <a:pPr algn="just"/>
            <a:r>
              <a:rPr lang="vi-VN" dirty="0" smtClean="0"/>
              <a:t>Tiến hành một công việc kinh doanh sẽ rất căng thẳng/áp lực. Bạn phải tính đến những thách thức phải đối mặt và cân nhắc xem liệu mình có thể vượt qua chúng hay không.</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18</a:t>
            </a:fld>
            <a:endParaRPr lang="en-US"/>
          </a:p>
        </p:txBody>
      </p:sp>
    </p:spTree>
    <p:extLst>
      <p:ext uri="{BB962C8B-B14F-4D97-AF65-F5344CB8AC3E}">
        <p14:creationId xmlns:p14="http://schemas.microsoft.com/office/powerpoint/2010/main" val="2105521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a:t>
            </a:r>
            <a:r>
              <a:rPr lang="vi-VN" dirty="0" smtClean="0"/>
              <a:t>inh doanh có thể bị </a:t>
            </a:r>
            <a:r>
              <a:rPr lang="vi-VN" b="1" dirty="0" smtClean="0">
                <a:solidFill>
                  <a:srgbClr val="FF0000"/>
                </a:solidFill>
              </a:rPr>
              <a:t>thất bại/thua lỗ</a:t>
            </a:r>
            <a:r>
              <a:rPr lang="vi-VN" dirty="0" smtClean="0"/>
              <a:t> do đâu?</a:t>
            </a:r>
          </a:p>
          <a:p>
            <a:pPr algn="just"/>
            <a:r>
              <a:rPr lang="vi-VN" dirty="0" smtClean="0"/>
              <a:t>Quản lý kém:</a:t>
            </a:r>
          </a:p>
          <a:p>
            <a:pPr lvl="1" algn="just">
              <a:buFont typeface="Wingdings" charset="2"/>
              <a:buChar char="§"/>
            </a:pPr>
            <a:r>
              <a:rPr lang="vi-VN" dirty="0" smtClean="0">
                <a:solidFill>
                  <a:srgbClr val="FF0000"/>
                </a:solidFill>
              </a:rPr>
              <a:t>Không </a:t>
            </a:r>
            <a:r>
              <a:rPr lang="vi-VN" dirty="0">
                <a:solidFill>
                  <a:srgbClr val="FF0000"/>
                </a:solidFill>
              </a:rPr>
              <a:t>phân biệt được rạch ròi giữa các vấn đề gia đình và xã </a:t>
            </a:r>
            <a:r>
              <a:rPr lang="vi-VN" dirty="0" smtClean="0">
                <a:solidFill>
                  <a:srgbClr val="FF0000"/>
                </a:solidFill>
              </a:rPr>
              <a:t>hội với </a:t>
            </a:r>
            <a:r>
              <a:rPr lang="vi-VN" dirty="0">
                <a:solidFill>
                  <a:srgbClr val="FF0000"/>
                </a:solidFill>
              </a:rPr>
              <a:t>hoạt động kinh </a:t>
            </a:r>
            <a:r>
              <a:rPr lang="vi-VN" dirty="0" smtClean="0">
                <a:solidFill>
                  <a:srgbClr val="FF0000"/>
                </a:solidFill>
              </a:rPr>
              <a:t>doanh</a:t>
            </a:r>
          </a:p>
          <a:p>
            <a:pPr lvl="1" algn="just">
              <a:buFont typeface="Wingdings" charset="2"/>
              <a:buChar char="§"/>
            </a:pPr>
            <a:r>
              <a:rPr lang="vi-VN" dirty="0" smtClean="0">
                <a:solidFill>
                  <a:srgbClr val="FF0000"/>
                </a:solidFill>
              </a:rPr>
              <a:t>Không </a:t>
            </a:r>
            <a:r>
              <a:rPr lang="vi-VN" dirty="0">
                <a:solidFill>
                  <a:srgbClr val="FF0000"/>
                </a:solidFill>
              </a:rPr>
              <a:t>phân biệt được rạch ròi </a:t>
            </a:r>
            <a:r>
              <a:rPr lang="vi-VN" dirty="0" smtClean="0">
                <a:solidFill>
                  <a:srgbClr val="FF0000"/>
                </a:solidFill>
              </a:rPr>
              <a:t>giữa tiền trang trải sinh hoạt phí và vốn </a:t>
            </a:r>
            <a:r>
              <a:rPr lang="vi-VN" dirty="0">
                <a:solidFill>
                  <a:srgbClr val="FF0000"/>
                </a:solidFill>
              </a:rPr>
              <a:t>kinh doanh</a:t>
            </a:r>
            <a:r>
              <a:rPr lang="vi-VN" dirty="0" smtClean="0">
                <a:solidFill>
                  <a:srgbClr val="FF0000"/>
                </a:solidFill>
              </a:rPr>
              <a:t>;</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19</a:t>
            </a:fld>
            <a:endParaRPr lang="en-US"/>
          </a:p>
        </p:txBody>
      </p:sp>
    </p:spTree>
    <p:extLst>
      <p:ext uri="{BB962C8B-B14F-4D97-AF65-F5344CB8AC3E}">
        <p14:creationId xmlns:p14="http://schemas.microsoft.com/office/powerpoint/2010/main" val="36184012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a:t>
            </a:r>
            <a:r>
              <a:rPr lang="vi-VN" dirty="0" smtClean="0"/>
              <a:t>inh doanh có thể bị </a:t>
            </a:r>
            <a:r>
              <a:rPr lang="vi-VN" b="1" dirty="0" smtClean="0">
                <a:solidFill>
                  <a:srgbClr val="FF0000"/>
                </a:solidFill>
              </a:rPr>
              <a:t>thất bại/thua lỗ</a:t>
            </a:r>
            <a:r>
              <a:rPr lang="vi-VN" dirty="0" smtClean="0"/>
              <a:t> do đâu?</a:t>
            </a:r>
          </a:p>
          <a:p>
            <a:pPr algn="just"/>
            <a:r>
              <a:rPr lang="vi-VN" dirty="0" smtClean="0"/>
              <a:t>Thất thoát:</a:t>
            </a:r>
          </a:p>
          <a:p>
            <a:pPr lvl="1" algn="just">
              <a:buFont typeface="Wingdings" charset="2"/>
              <a:buChar char="§"/>
            </a:pPr>
            <a:r>
              <a:rPr lang="vi-VN" dirty="0" smtClean="0">
                <a:solidFill>
                  <a:srgbClr val="FF0000"/>
                </a:solidFill>
              </a:rPr>
              <a:t>Tiền bạc;</a:t>
            </a:r>
          </a:p>
          <a:p>
            <a:pPr lvl="1" algn="just">
              <a:buFont typeface="Wingdings" charset="2"/>
              <a:buChar char="§"/>
            </a:pPr>
            <a:r>
              <a:rPr lang="vi-VN" dirty="0" smtClean="0">
                <a:solidFill>
                  <a:srgbClr val="FF0000"/>
                </a:solidFill>
              </a:rPr>
              <a:t>Hàng hoá;</a:t>
            </a:r>
          </a:p>
          <a:p>
            <a:pPr lvl="1" algn="just">
              <a:buFont typeface="Wingdings" charset="2"/>
              <a:buChar char="§"/>
            </a:pPr>
            <a:r>
              <a:rPr lang="vi-VN" dirty="0" smtClean="0">
                <a:solidFill>
                  <a:srgbClr val="FF0000"/>
                </a:solidFill>
              </a:rPr>
              <a:t>Vật tư;</a:t>
            </a:r>
          </a:p>
          <a:p>
            <a:pPr lvl="1" algn="just">
              <a:buFont typeface="Wingdings" charset="2"/>
              <a:buChar char="§"/>
            </a:pPr>
            <a:r>
              <a:rPr lang="vi-VN" dirty="0">
                <a:solidFill>
                  <a:srgbClr val="FF0000"/>
                </a:solidFill>
              </a:rPr>
              <a:t>K</a:t>
            </a:r>
            <a:r>
              <a:rPr lang="vi-VN" dirty="0" smtClean="0">
                <a:solidFill>
                  <a:srgbClr val="FF0000"/>
                </a:solidFill>
              </a:rPr>
              <a:t>hác.</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20</a:t>
            </a:fld>
            <a:endParaRPr lang="en-US"/>
          </a:p>
        </p:txBody>
      </p:sp>
    </p:spTree>
    <p:extLst>
      <p:ext uri="{BB962C8B-B14F-4D97-AF65-F5344CB8AC3E}">
        <p14:creationId xmlns:p14="http://schemas.microsoft.com/office/powerpoint/2010/main" val="8607941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a:t>
            </a:r>
            <a:r>
              <a:rPr lang="vi-VN" dirty="0" smtClean="0"/>
              <a:t>inh doanh có thể bị </a:t>
            </a:r>
            <a:r>
              <a:rPr lang="vi-VN" b="1" dirty="0" smtClean="0">
                <a:solidFill>
                  <a:srgbClr val="FF0000"/>
                </a:solidFill>
              </a:rPr>
              <a:t>thất bại/thua lỗ</a:t>
            </a:r>
            <a:r>
              <a:rPr lang="vi-VN" dirty="0" smtClean="0"/>
              <a:t> do đâu (cont’)?</a:t>
            </a:r>
          </a:p>
          <a:p>
            <a:pPr algn="just"/>
            <a:r>
              <a:rPr lang="vi-VN" dirty="0" smtClean="0"/>
              <a:t>Thiếu </a:t>
            </a:r>
            <a:r>
              <a:rPr lang="vi-VN" dirty="0"/>
              <a:t>kỹ năng và chuyên </a:t>
            </a:r>
            <a:r>
              <a:rPr lang="vi-VN" dirty="0" smtClean="0"/>
              <a:t>môn:</a:t>
            </a:r>
          </a:p>
          <a:p>
            <a:pPr lvl="1" algn="just">
              <a:buFont typeface="Wingdings" charset="2"/>
              <a:buChar char="§"/>
            </a:pPr>
            <a:r>
              <a:rPr lang="vi-VN" dirty="0" smtClean="0">
                <a:solidFill>
                  <a:srgbClr val="FF0000"/>
                </a:solidFill>
              </a:rPr>
              <a:t>Quản </a:t>
            </a:r>
            <a:r>
              <a:rPr lang="vi-VN" dirty="0">
                <a:solidFill>
                  <a:srgbClr val="FF0000"/>
                </a:solidFill>
              </a:rPr>
              <a:t>lý </a:t>
            </a:r>
            <a:r>
              <a:rPr lang="vi-VN" dirty="0" smtClean="0">
                <a:solidFill>
                  <a:srgbClr val="FF0000"/>
                </a:solidFill>
              </a:rPr>
              <a:t>tiền;</a:t>
            </a:r>
            <a:endParaRPr lang="vi-VN" dirty="0">
              <a:solidFill>
                <a:srgbClr val="FF0000"/>
              </a:solidFill>
            </a:endParaRPr>
          </a:p>
          <a:p>
            <a:pPr lvl="1" algn="just">
              <a:buFont typeface="Wingdings" charset="2"/>
              <a:buChar char="§"/>
            </a:pPr>
            <a:r>
              <a:rPr lang="vi-VN" dirty="0" smtClean="0">
                <a:solidFill>
                  <a:srgbClr val="FF0000"/>
                </a:solidFill>
              </a:rPr>
              <a:t>Quản </a:t>
            </a:r>
            <a:r>
              <a:rPr lang="vi-VN" dirty="0">
                <a:solidFill>
                  <a:srgbClr val="FF0000"/>
                </a:solidFill>
              </a:rPr>
              <a:t>lý nhân </a:t>
            </a:r>
            <a:r>
              <a:rPr lang="vi-VN" dirty="0" smtClean="0">
                <a:solidFill>
                  <a:srgbClr val="FF0000"/>
                </a:solidFill>
              </a:rPr>
              <a:t>viên;</a:t>
            </a:r>
          </a:p>
          <a:p>
            <a:pPr lvl="1" algn="just">
              <a:buFont typeface="Wingdings" charset="2"/>
              <a:buChar char="§"/>
            </a:pPr>
            <a:r>
              <a:rPr lang="vi-VN" dirty="0" smtClean="0">
                <a:solidFill>
                  <a:srgbClr val="FF0000"/>
                </a:solidFill>
              </a:rPr>
              <a:t>Quản lý máy móc;</a:t>
            </a:r>
          </a:p>
          <a:p>
            <a:pPr lvl="1" algn="just">
              <a:buFont typeface="Wingdings" charset="2"/>
              <a:buChar char="§"/>
            </a:pPr>
            <a:r>
              <a:rPr lang="en-US" dirty="0" err="1" smtClean="0">
                <a:solidFill>
                  <a:srgbClr val="FF0000"/>
                </a:solidFill>
              </a:rPr>
              <a:t>Quản</a:t>
            </a:r>
            <a:r>
              <a:rPr lang="en-US" dirty="0" smtClean="0">
                <a:solidFill>
                  <a:srgbClr val="FF0000"/>
                </a:solidFill>
              </a:rPr>
              <a:t> </a:t>
            </a:r>
            <a:r>
              <a:rPr lang="en-US" dirty="0" err="1" smtClean="0">
                <a:solidFill>
                  <a:srgbClr val="FF0000"/>
                </a:solidFill>
              </a:rPr>
              <a:t>lý</a:t>
            </a:r>
            <a:r>
              <a:rPr lang="en-US" dirty="0" smtClean="0">
                <a:solidFill>
                  <a:srgbClr val="FF0000"/>
                </a:solidFill>
              </a:rPr>
              <a:t> h</a:t>
            </a:r>
            <a:r>
              <a:rPr lang="vi-VN" dirty="0" smtClean="0">
                <a:solidFill>
                  <a:srgbClr val="FF0000"/>
                </a:solidFill>
              </a:rPr>
              <a:t>àng </a:t>
            </a:r>
            <a:r>
              <a:rPr lang="vi-VN" dirty="0">
                <a:solidFill>
                  <a:srgbClr val="FF0000"/>
                </a:solidFill>
              </a:rPr>
              <a:t>lưu </a:t>
            </a:r>
            <a:r>
              <a:rPr lang="vi-VN" dirty="0" smtClean="0">
                <a:solidFill>
                  <a:srgbClr val="FF0000"/>
                </a:solidFill>
              </a:rPr>
              <a:t>kho;</a:t>
            </a:r>
          </a:p>
          <a:p>
            <a:pPr lvl="1" algn="just">
              <a:buFont typeface="Wingdings" charset="2"/>
              <a:buChar char="§"/>
            </a:pPr>
            <a:r>
              <a:rPr lang="vi-VN" dirty="0">
                <a:solidFill>
                  <a:srgbClr val="FF0000"/>
                </a:solidFill>
              </a:rPr>
              <a:t>C</a:t>
            </a:r>
            <a:r>
              <a:rPr lang="vi-VN" dirty="0" smtClean="0">
                <a:solidFill>
                  <a:srgbClr val="FF0000"/>
                </a:solidFill>
              </a:rPr>
              <a:t>hăm sóc </a:t>
            </a:r>
            <a:r>
              <a:rPr lang="vi-VN" dirty="0">
                <a:solidFill>
                  <a:srgbClr val="FF0000"/>
                </a:solidFill>
              </a:rPr>
              <a:t>khách hàng</a:t>
            </a:r>
            <a:r>
              <a:rPr lang="vi-VN" dirty="0" smtClean="0">
                <a:solidFill>
                  <a:srgbClr val="FF0000"/>
                </a:solidFill>
              </a:rPr>
              <a:t>;</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21</a:t>
            </a:fld>
            <a:endParaRPr lang="en-US"/>
          </a:p>
        </p:txBody>
      </p:sp>
    </p:spTree>
    <p:extLst>
      <p:ext uri="{BB962C8B-B14F-4D97-AF65-F5344CB8AC3E}">
        <p14:creationId xmlns:p14="http://schemas.microsoft.com/office/powerpoint/2010/main" val="3978533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a:t>
            </a:r>
            <a:r>
              <a:rPr lang="vi-VN" dirty="0" smtClean="0"/>
              <a:t>inh doanh có thể bị </a:t>
            </a:r>
            <a:r>
              <a:rPr lang="vi-VN" b="1" dirty="0" smtClean="0">
                <a:solidFill>
                  <a:srgbClr val="FF0000"/>
                </a:solidFill>
              </a:rPr>
              <a:t>thất bại/thua lỗ</a:t>
            </a:r>
            <a:r>
              <a:rPr lang="vi-VN" dirty="0" smtClean="0"/>
              <a:t> do đâu (cont’)?</a:t>
            </a:r>
          </a:p>
          <a:p>
            <a:pPr algn="just"/>
            <a:r>
              <a:rPr lang="vi-VN" dirty="0" smtClean="0"/>
              <a:t>Kinh </a:t>
            </a:r>
            <a:r>
              <a:rPr lang="vi-VN" dirty="0"/>
              <a:t>nghiệm không đều</a:t>
            </a:r>
            <a:r>
              <a:rPr lang="vi-VN" dirty="0" smtClean="0"/>
              <a:t>:</a:t>
            </a:r>
          </a:p>
          <a:p>
            <a:pPr lvl="1" algn="just">
              <a:buFont typeface="Wingdings" charset="2"/>
              <a:buChar char="§"/>
            </a:pPr>
            <a:r>
              <a:rPr lang="vi-VN" dirty="0">
                <a:solidFill>
                  <a:srgbClr val="FF0000"/>
                </a:solidFill>
              </a:rPr>
              <a:t>C</a:t>
            </a:r>
            <a:r>
              <a:rPr lang="vi-VN" dirty="0" smtClean="0">
                <a:solidFill>
                  <a:srgbClr val="FF0000"/>
                </a:solidFill>
              </a:rPr>
              <a:t>ó </a:t>
            </a:r>
            <a:r>
              <a:rPr lang="vi-VN" dirty="0">
                <a:solidFill>
                  <a:srgbClr val="FF0000"/>
                </a:solidFill>
              </a:rPr>
              <a:t>kinh nghiệm về bán hàng nhưng không có kinh nghiệm về mua hàng</a:t>
            </a:r>
            <a:r>
              <a:rPr lang="vi-VN" dirty="0" smtClean="0">
                <a:solidFill>
                  <a:srgbClr val="FF0000"/>
                </a:solidFill>
              </a:rPr>
              <a:t>;</a:t>
            </a:r>
          </a:p>
          <a:p>
            <a:pPr lvl="1" algn="just">
              <a:buFont typeface="Wingdings" charset="2"/>
              <a:buChar char="§"/>
            </a:pPr>
            <a:r>
              <a:rPr lang="vi-VN" dirty="0">
                <a:solidFill>
                  <a:srgbClr val="FF0000"/>
                </a:solidFill>
              </a:rPr>
              <a:t>C</a:t>
            </a:r>
            <a:r>
              <a:rPr lang="vi-VN" dirty="0" smtClean="0">
                <a:solidFill>
                  <a:srgbClr val="FF0000"/>
                </a:solidFill>
              </a:rPr>
              <a:t>ó </a:t>
            </a:r>
            <a:r>
              <a:rPr lang="vi-VN" dirty="0">
                <a:solidFill>
                  <a:srgbClr val="FF0000"/>
                </a:solidFill>
              </a:rPr>
              <a:t>kinh nghiệm về tài chính nhưng không có kinh nghiệm về sản xuất hoặc bán </a:t>
            </a:r>
            <a:r>
              <a:rPr lang="vi-VN" dirty="0" smtClean="0">
                <a:solidFill>
                  <a:srgbClr val="FF0000"/>
                </a:solidFill>
              </a:rPr>
              <a:t>hàng</a:t>
            </a:r>
            <a:r>
              <a:rPr lang="vi-VN" dirty="0">
                <a:solidFill>
                  <a:srgbClr val="FF0000"/>
                </a:solidFill>
              </a:rPr>
              <a:t>.</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22</a:t>
            </a:fld>
            <a:endParaRPr lang="en-US"/>
          </a:p>
        </p:txBody>
      </p:sp>
    </p:spTree>
    <p:extLst>
      <p:ext uri="{BB962C8B-B14F-4D97-AF65-F5344CB8AC3E}">
        <p14:creationId xmlns:p14="http://schemas.microsoft.com/office/powerpoint/2010/main" val="3698106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Kinh doanh có thể bị </a:t>
            </a:r>
            <a:r>
              <a:rPr lang="vi-VN" b="1" dirty="0">
                <a:solidFill>
                  <a:srgbClr val="FF0000"/>
                </a:solidFill>
              </a:rPr>
              <a:t>thất bại/thua lỗ</a:t>
            </a:r>
            <a:r>
              <a:rPr lang="vi-VN" dirty="0"/>
              <a:t> do đâu (cont’)?</a:t>
            </a:r>
            <a:endParaRPr lang="en-AU" dirty="0"/>
          </a:p>
          <a:p>
            <a:pPr algn="just"/>
            <a:r>
              <a:rPr lang="vi-VN" dirty="0" smtClean="0"/>
              <a:t>Tiếp thị kém:</a:t>
            </a:r>
          </a:p>
          <a:p>
            <a:pPr lvl="1" algn="just">
              <a:buFont typeface="Wingdings" charset="2"/>
              <a:buChar char="§"/>
            </a:pPr>
            <a:r>
              <a:rPr lang="vi-VN" dirty="0">
                <a:solidFill>
                  <a:srgbClr val="FF0000"/>
                </a:solidFill>
              </a:rPr>
              <a:t>K</a:t>
            </a:r>
            <a:r>
              <a:rPr lang="vi-VN" dirty="0" smtClean="0">
                <a:solidFill>
                  <a:srgbClr val="FF0000"/>
                </a:solidFill>
              </a:rPr>
              <a:t>hông </a:t>
            </a:r>
            <a:r>
              <a:rPr lang="vi-VN" dirty="0">
                <a:solidFill>
                  <a:srgbClr val="FF0000"/>
                </a:solidFill>
              </a:rPr>
              <a:t>thể thu hút đủ khách hàng vì quảng cáo nghèo </a:t>
            </a:r>
            <a:r>
              <a:rPr lang="vi-VN" dirty="0" smtClean="0">
                <a:solidFill>
                  <a:srgbClr val="FF0000"/>
                </a:solidFill>
              </a:rPr>
              <a:t>nàn;</a:t>
            </a:r>
          </a:p>
          <a:p>
            <a:pPr lvl="1" algn="just">
              <a:buFont typeface="Wingdings" charset="2"/>
              <a:buChar char="§"/>
            </a:pPr>
            <a:r>
              <a:rPr lang="vi-VN" dirty="0">
                <a:solidFill>
                  <a:srgbClr val="FF0000"/>
                </a:solidFill>
              </a:rPr>
              <a:t>C</a:t>
            </a:r>
            <a:r>
              <a:rPr lang="vi-VN" dirty="0" smtClean="0">
                <a:solidFill>
                  <a:srgbClr val="FF0000"/>
                </a:solidFill>
              </a:rPr>
              <a:t>hất </a:t>
            </a:r>
            <a:r>
              <a:rPr lang="vi-VN" dirty="0">
                <a:solidFill>
                  <a:srgbClr val="FF0000"/>
                </a:solidFill>
              </a:rPr>
              <a:t>lượng </a:t>
            </a:r>
            <a:r>
              <a:rPr lang="vi-VN" dirty="0" smtClean="0">
                <a:solidFill>
                  <a:srgbClr val="FF0000"/>
                </a:solidFill>
              </a:rPr>
              <a:t>hàng/dịch </a:t>
            </a:r>
            <a:r>
              <a:rPr lang="vi-VN" dirty="0">
                <a:solidFill>
                  <a:srgbClr val="FF0000"/>
                </a:solidFill>
              </a:rPr>
              <a:t>vụ </a:t>
            </a:r>
            <a:r>
              <a:rPr lang="vi-VN" dirty="0" smtClean="0">
                <a:solidFill>
                  <a:srgbClr val="FF0000"/>
                </a:solidFill>
              </a:rPr>
              <a:t>kém;</a:t>
            </a:r>
          </a:p>
          <a:p>
            <a:pPr lvl="1" algn="just">
              <a:buFont typeface="Wingdings" charset="2"/>
              <a:buChar char="§"/>
            </a:pPr>
            <a:r>
              <a:rPr lang="vi-VN" dirty="0" smtClean="0">
                <a:solidFill>
                  <a:srgbClr val="FF0000"/>
                </a:solidFill>
              </a:rPr>
              <a:t>Cách </a:t>
            </a:r>
            <a:r>
              <a:rPr lang="vi-VN" dirty="0">
                <a:solidFill>
                  <a:srgbClr val="FF0000"/>
                </a:solidFill>
              </a:rPr>
              <a:t>trưng bày thiếu hấp </a:t>
            </a:r>
            <a:r>
              <a:rPr lang="vi-VN" dirty="0" smtClean="0">
                <a:solidFill>
                  <a:srgbClr val="FF0000"/>
                </a:solidFill>
              </a:rPr>
              <a:t>dẫn</a:t>
            </a:r>
            <a:r>
              <a:rPr lang="vi-VN" dirty="0">
                <a:solidFill>
                  <a:srgbClr val="FF0000"/>
                </a:solidFill>
              </a:rPr>
              <a:t>.</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23</a:t>
            </a:fld>
            <a:endParaRPr lang="en-US"/>
          </a:p>
        </p:txBody>
      </p:sp>
    </p:spTree>
    <p:extLst>
      <p:ext uri="{BB962C8B-B14F-4D97-AF65-F5344CB8AC3E}">
        <p14:creationId xmlns:p14="http://schemas.microsoft.com/office/powerpoint/2010/main" val="3367651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Kinh doanh có thể bị </a:t>
            </a:r>
            <a:r>
              <a:rPr lang="vi-VN" b="1" dirty="0">
                <a:solidFill>
                  <a:srgbClr val="FF0000"/>
                </a:solidFill>
              </a:rPr>
              <a:t>thất bại/thua lỗ</a:t>
            </a:r>
            <a:r>
              <a:rPr lang="vi-VN" dirty="0"/>
              <a:t> do đâu (cont’)?</a:t>
            </a:r>
            <a:endParaRPr lang="en-AU" dirty="0"/>
          </a:p>
          <a:p>
            <a:pPr algn="just"/>
            <a:r>
              <a:rPr lang="vi-VN" dirty="0" smtClean="0"/>
              <a:t>Quản </a:t>
            </a:r>
            <a:r>
              <a:rPr lang="vi-VN" dirty="0"/>
              <a:t>lý tiền mặt và các khoản tín dụng kém</a:t>
            </a:r>
            <a:r>
              <a:rPr lang="vi-VN" dirty="0" smtClean="0"/>
              <a:t>:</a:t>
            </a:r>
          </a:p>
          <a:p>
            <a:pPr lvl="1" algn="just">
              <a:buFont typeface="Wingdings" charset="2"/>
              <a:buChar char="§"/>
            </a:pPr>
            <a:r>
              <a:rPr lang="vi-VN" dirty="0" smtClean="0">
                <a:solidFill>
                  <a:srgbClr val="FF0000"/>
                </a:solidFill>
              </a:rPr>
              <a:t>Cho </a:t>
            </a:r>
            <a:r>
              <a:rPr lang="vi-VN" dirty="0">
                <a:solidFill>
                  <a:srgbClr val="FF0000"/>
                </a:solidFill>
              </a:rPr>
              <a:t>phép khách hàng mua trả chậm mà không kiểm tra </a:t>
            </a:r>
            <a:r>
              <a:rPr lang="vi-VN" dirty="0" smtClean="0">
                <a:solidFill>
                  <a:srgbClr val="FF0000"/>
                </a:solidFill>
              </a:rPr>
              <a:t>khả </a:t>
            </a:r>
            <a:r>
              <a:rPr lang="vi-VN" dirty="0">
                <a:solidFill>
                  <a:srgbClr val="FF0000"/>
                </a:solidFill>
              </a:rPr>
              <a:t>năng thanh toán của </a:t>
            </a:r>
            <a:r>
              <a:rPr lang="vi-VN" dirty="0" smtClean="0">
                <a:solidFill>
                  <a:srgbClr val="FF0000"/>
                </a:solidFill>
              </a:rPr>
              <a:t>họ;</a:t>
            </a:r>
            <a:endParaRPr lang="vi-VN" dirty="0">
              <a:solidFill>
                <a:srgbClr val="FF0000"/>
              </a:solidFill>
            </a:endParaRPr>
          </a:p>
          <a:p>
            <a:pPr lvl="1" algn="just">
              <a:buFont typeface="Wingdings" charset="2"/>
              <a:buChar char="§"/>
            </a:pPr>
            <a:r>
              <a:rPr lang="vi-VN" dirty="0">
                <a:solidFill>
                  <a:srgbClr val="FF0000"/>
                </a:solidFill>
              </a:rPr>
              <a:t>Cho phép khách hàng mua trả chậm </a:t>
            </a:r>
            <a:r>
              <a:rPr lang="vi-VN" dirty="0" smtClean="0">
                <a:solidFill>
                  <a:srgbClr val="FF0000"/>
                </a:solidFill>
              </a:rPr>
              <a:t>mà không </a:t>
            </a:r>
            <a:r>
              <a:rPr lang="vi-VN" dirty="0">
                <a:solidFill>
                  <a:srgbClr val="FF0000"/>
                </a:solidFill>
              </a:rPr>
              <a:t>có biện pháp thu tiền hợp </a:t>
            </a:r>
            <a:r>
              <a:rPr lang="vi-VN" dirty="0" smtClean="0">
                <a:solidFill>
                  <a:srgbClr val="FF0000"/>
                </a:solidFill>
              </a:rPr>
              <a:t>lý</a:t>
            </a:r>
            <a:r>
              <a:rPr lang="vi-VN" dirty="0">
                <a:solidFill>
                  <a:srgbClr val="FF0000"/>
                </a:solidFill>
              </a:rPr>
              <a:t>.</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24</a:t>
            </a:fld>
            <a:endParaRPr lang="en-US"/>
          </a:p>
        </p:txBody>
      </p:sp>
    </p:spTree>
    <p:extLst>
      <p:ext uri="{BB962C8B-B14F-4D97-AF65-F5344CB8AC3E}">
        <p14:creationId xmlns:p14="http://schemas.microsoft.com/office/powerpoint/2010/main" val="19708787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Kinh doanh có thể bị </a:t>
            </a:r>
            <a:r>
              <a:rPr lang="vi-VN" b="1" dirty="0">
                <a:solidFill>
                  <a:srgbClr val="FF0000"/>
                </a:solidFill>
              </a:rPr>
              <a:t>thất bại/thua lỗ</a:t>
            </a:r>
            <a:r>
              <a:rPr lang="vi-VN" dirty="0"/>
              <a:t> do đâu (cont’)?</a:t>
            </a:r>
            <a:endParaRPr lang="en-AU" dirty="0"/>
          </a:p>
          <a:p>
            <a:pPr algn="just"/>
            <a:r>
              <a:rPr lang="vi-VN" dirty="0" smtClean="0"/>
              <a:t>Chi </a:t>
            </a:r>
            <a:r>
              <a:rPr lang="vi-VN" dirty="0"/>
              <a:t>phí tốn kém: không kiểm soát nổi các chi phí </a:t>
            </a:r>
            <a:r>
              <a:rPr lang="vi-VN" dirty="0" smtClean="0"/>
              <a:t>như:</a:t>
            </a:r>
          </a:p>
          <a:p>
            <a:pPr lvl="1" algn="just">
              <a:buFont typeface="Wingdings" charset="2"/>
              <a:buChar char="§"/>
            </a:pPr>
            <a:r>
              <a:rPr lang="vi-VN" dirty="0" smtClean="0">
                <a:solidFill>
                  <a:srgbClr val="FF0000"/>
                </a:solidFill>
              </a:rPr>
              <a:t>Chi </a:t>
            </a:r>
            <a:r>
              <a:rPr lang="vi-VN" dirty="0">
                <a:solidFill>
                  <a:srgbClr val="FF0000"/>
                </a:solidFill>
              </a:rPr>
              <a:t>phí đi </a:t>
            </a:r>
            <a:r>
              <a:rPr lang="vi-VN" dirty="0" smtClean="0">
                <a:solidFill>
                  <a:srgbClr val="FF0000"/>
                </a:solidFill>
              </a:rPr>
              <a:t>lại;</a:t>
            </a:r>
          </a:p>
          <a:p>
            <a:pPr lvl="1" algn="just">
              <a:buFont typeface="Wingdings" charset="2"/>
              <a:buChar char="§"/>
            </a:pPr>
            <a:r>
              <a:rPr lang="vi-VN" dirty="0">
                <a:solidFill>
                  <a:srgbClr val="FF0000"/>
                </a:solidFill>
              </a:rPr>
              <a:t>G</a:t>
            </a:r>
            <a:r>
              <a:rPr lang="vi-VN" dirty="0" smtClean="0">
                <a:solidFill>
                  <a:srgbClr val="FF0000"/>
                </a:solidFill>
              </a:rPr>
              <a:t>iải trí;</a:t>
            </a:r>
          </a:p>
          <a:p>
            <a:pPr lvl="1" algn="just">
              <a:buFont typeface="Wingdings" charset="2"/>
              <a:buChar char="§"/>
            </a:pPr>
            <a:r>
              <a:rPr lang="vi-VN" dirty="0" smtClean="0">
                <a:solidFill>
                  <a:srgbClr val="FF0000"/>
                </a:solidFill>
              </a:rPr>
              <a:t>Thuê mặt bằng;</a:t>
            </a:r>
          </a:p>
          <a:p>
            <a:pPr lvl="1" algn="just">
              <a:buFont typeface="Wingdings" charset="2"/>
              <a:buChar char="§"/>
            </a:pPr>
            <a:r>
              <a:rPr lang="en-US" dirty="0" err="1" smtClean="0">
                <a:solidFill>
                  <a:srgbClr val="FF0000"/>
                </a:solidFill>
              </a:rPr>
              <a:t>Đ</a:t>
            </a:r>
            <a:r>
              <a:rPr lang="vi-VN" dirty="0" smtClean="0">
                <a:solidFill>
                  <a:srgbClr val="FF0000"/>
                </a:solidFill>
              </a:rPr>
              <a:t>iện;</a:t>
            </a:r>
          </a:p>
          <a:p>
            <a:pPr lvl="1" algn="just">
              <a:buFont typeface="Wingdings" charset="2"/>
              <a:buChar char="§"/>
            </a:pPr>
            <a:r>
              <a:rPr lang="en-US" dirty="0" err="1">
                <a:solidFill>
                  <a:srgbClr val="FF0000"/>
                </a:solidFill>
              </a:rPr>
              <a:t>Đ</a:t>
            </a:r>
            <a:r>
              <a:rPr lang="vi-VN" dirty="0" smtClean="0">
                <a:solidFill>
                  <a:srgbClr val="FF0000"/>
                </a:solidFill>
              </a:rPr>
              <a:t>iện </a:t>
            </a:r>
            <a:r>
              <a:rPr lang="vi-VN" dirty="0">
                <a:solidFill>
                  <a:srgbClr val="FF0000"/>
                </a:solidFill>
              </a:rPr>
              <a:t>thoại</a:t>
            </a:r>
            <a:r>
              <a:rPr lang="vi-VN" dirty="0" smtClean="0">
                <a:solidFill>
                  <a:srgbClr val="FF0000"/>
                </a:solidFill>
              </a:rPr>
              <a:t>;</a:t>
            </a:r>
          </a:p>
          <a:p>
            <a:pPr lvl="1" algn="just">
              <a:buFont typeface="Wingdings" charset="2"/>
              <a:buChar char="§"/>
            </a:pPr>
            <a:r>
              <a:rPr lang="vi-VN" dirty="0" smtClean="0">
                <a:solidFill>
                  <a:srgbClr val="FF0000"/>
                </a:solidFill>
              </a:rPr>
              <a:t>Nước;</a:t>
            </a:r>
          </a:p>
          <a:p>
            <a:pPr lvl="1" algn="just">
              <a:buFont typeface="Wingdings" charset="2"/>
              <a:buChar char="§"/>
            </a:pPr>
            <a:r>
              <a:rPr lang="vi-VN" dirty="0" smtClean="0">
                <a:solidFill>
                  <a:srgbClr val="FF0000"/>
                </a:solidFill>
              </a:rPr>
              <a:t>Khác.</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25</a:t>
            </a:fld>
            <a:endParaRPr lang="en-US"/>
          </a:p>
        </p:txBody>
      </p:sp>
    </p:spTree>
    <p:extLst>
      <p:ext uri="{BB962C8B-B14F-4D97-AF65-F5344CB8AC3E}">
        <p14:creationId xmlns:p14="http://schemas.microsoft.com/office/powerpoint/2010/main" val="7296396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Kinh doanh có thể bị </a:t>
            </a:r>
            <a:r>
              <a:rPr lang="vi-VN" b="1" dirty="0">
                <a:solidFill>
                  <a:srgbClr val="FF0000"/>
                </a:solidFill>
              </a:rPr>
              <a:t>thất bại/thua lỗ</a:t>
            </a:r>
            <a:r>
              <a:rPr lang="vi-VN" dirty="0"/>
              <a:t> do đâu (cont’)?</a:t>
            </a:r>
            <a:endParaRPr lang="en-AU" dirty="0"/>
          </a:p>
          <a:p>
            <a:pPr algn="just"/>
            <a:r>
              <a:rPr lang="vi-VN" dirty="0" smtClean="0"/>
              <a:t>Quá </a:t>
            </a:r>
            <a:r>
              <a:rPr lang="vi-VN" dirty="0"/>
              <a:t>nhiều vốn đọng dưới dạng tài sản</a:t>
            </a:r>
            <a:r>
              <a:rPr lang="vi-VN" dirty="0" smtClean="0"/>
              <a:t>:</a:t>
            </a:r>
          </a:p>
          <a:p>
            <a:pPr lvl="1" algn="just">
              <a:buFont typeface="Wingdings" charset="2"/>
              <a:buChar char="§"/>
            </a:pPr>
            <a:r>
              <a:rPr lang="vi-VN" dirty="0">
                <a:solidFill>
                  <a:srgbClr val="FF0000"/>
                </a:solidFill>
              </a:rPr>
              <a:t>Q</a:t>
            </a:r>
            <a:r>
              <a:rPr lang="vi-VN" dirty="0" smtClean="0">
                <a:solidFill>
                  <a:srgbClr val="FF0000"/>
                </a:solidFill>
              </a:rPr>
              <a:t>uá </a:t>
            </a:r>
            <a:r>
              <a:rPr lang="vi-VN" dirty="0">
                <a:solidFill>
                  <a:srgbClr val="FF0000"/>
                </a:solidFill>
              </a:rPr>
              <a:t>nhiều hàng lưu </a:t>
            </a:r>
            <a:r>
              <a:rPr lang="vi-VN" dirty="0" smtClean="0">
                <a:solidFill>
                  <a:srgbClr val="FF0000"/>
                </a:solidFill>
              </a:rPr>
              <a:t>kho mà </a:t>
            </a:r>
            <a:r>
              <a:rPr lang="vi-VN" dirty="0">
                <a:solidFill>
                  <a:srgbClr val="FF0000"/>
                </a:solidFill>
              </a:rPr>
              <a:t>lại không đủ tiền mặt để chi trả cho nhu cầu hoạt động hàng ngày</a:t>
            </a:r>
            <a:r>
              <a:rPr lang="vi-VN" dirty="0" smtClean="0">
                <a:solidFill>
                  <a:srgbClr val="FF0000"/>
                </a:solidFill>
              </a:rPr>
              <a:t>;</a:t>
            </a:r>
          </a:p>
          <a:p>
            <a:pPr lvl="1" algn="just">
              <a:buFont typeface="Wingdings" charset="2"/>
              <a:buChar char="§"/>
            </a:pPr>
            <a:r>
              <a:rPr lang="vi-VN" dirty="0" smtClean="0">
                <a:solidFill>
                  <a:srgbClr val="FF0000"/>
                </a:solidFill>
              </a:rPr>
              <a:t>Quá nhiều thiết </a:t>
            </a:r>
            <a:r>
              <a:rPr lang="vi-VN" dirty="0">
                <a:solidFill>
                  <a:srgbClr val="FF0000"/>
                </a:solidFill>
              </a:rPr>
              <a:t>bị và xe cộ mà lại không đủ tiền mặt để chi trả cho nhu cầu hoạt động hàng </a:t>
            </a:r>
            <a:r>
              <a:rPr lang="vi-VN" dirty="0" smtClean="0">
                <a:solidFill>
                  <a:srgbClr val="FF0000"/>
                </a:solidFill>
              </a:rPr>
              <a:t>ngày</a:t>
            </a:r>
            <a:r>
              <a:rPr lang="vi-VN" dirty="0">
                <a:solidFill>
                  <a:srgbClr val="FF0000"/>
                </a:solidFill>
              </a:rPr>
              <a:t>.</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26</a:t>
            </a:fld>
            <a:endParaRPr lang="en-US"/>
          </a:p>
        </p:txBody>
      </p:sp>
    </p:spTree>
    <p:extLst>
      <p:ext uri="{BB962C8B-B14F-4D97-AF65-F5344CB8AC3E}">
        <p14:creationId xmlns:p14="http://schemas.microsoft.com/office/powerpoint/2010/main" val="2079544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Kinh doanh có thể bị </a:t>
            </a:r>
            <a:r>
              <a:rPr lang="vi-VN" b="1" dirty="0">
                <a:solidFill>
                  <a:srgbClr val="FF0000"/>
                </a:solidFill>
              </a:rPr>
              <a:t>thất bại/thua lỗ</a:t>
            </a:r>
            <a:r>
              <a:rPr lang="vi-VN" dirty="0"/>
              <a:t> do </a:t>
            </a:r>
            <a:r>
              <a:rPr lang="vi-VN" dirty="0" smtClean="0"/>
              <a:t>đâu (cont’)?</a:t>
            </a:r>
            <a:endParaRPr lang="en-AU" dirty="0"/>
          </a:p>
          <a:p>
            <a:pPr algn="just"/>
            <a:r>
              <a:rPr lang="vi-VN" dirty="0"/>
              <a:t>Quản lý hàng lưu kho kém</a:t>
            </a:r>
            <a:r>
              <a:rPr lang="vi-VN" dirty="0" smtClean="0"/>
              <a:t>:</a:t>
            </a:r>
          </a:p>
          <a:p>
            <a:pPr lvl="1" algn="just">
              <a:buFont typeface="Wingdings" charset="2"/>
              <a:buChar char="§"/>
            </a:pPr>
            <a:r>
              <a:rPr lang="vi-VN" dirty="0" smtClean="0">
                <a:solidFill>
                  <a:srgbClr val="FF0000"/>
                </a:solidFill>
              </a:rPr>
              <a:t>Trong </a:t>
            </a:r>
            <a:r>
              <a:rPr lang="vi-VN" dirty="0">
                <a:solidFill>
                  <a:srgbClr val="FF0000"/>
                </a:solidFill>
              </a:rPr>
              <a:t>kho còn tồn đọng quá nhiều loại hàng không đưa ra bán hoặc trưng bày</a:t>
            </a:r>
            <a:r>
              <a:rPr lang="vi-VN" dirty="0" smtClean="0">
                <a:solidFill>
                  <a:srgbClr val="FF0000"/>
                </a:solidFill>
              </a:rPr>
              <a:t>;</a:t>
            </a:r>
          </a:p>
          <a:p>
            <a:pPr lvl="1" algn="just">
              <a:buFont typeface="Wingdings" charset="2"/>
              <a:buChar char="§"/>
            </a:pPr>
            <a:r>
              <a:rPr lang="vi-VN" dirty="0" smtClean="0">
                <a:solidFill>
                  <a:srgbClr val="FF0000"/>
                </a:solidFill>
              </a:rPr>
              <a:t>Thiếu hàng lưu kho.</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27</a:t>
            </a:fld>
            <a:endParaRPr lang="en-US"/>
          </a:p>
        </p:txBody>
      </p:sp>
    </p:spTree>
    <p:extLst>
      <p:ext uri="{BB962C8B-B14F-4D97-AF65-F5344CB8AC3E}">
        <p14:creationId xmlns:p14="http://schemas.microsoft.com/office/powerpoint/2010/main" val="25896246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Kinh doanh có thể bị </a:t>
            </a:r>
            <a:r>
              <a:rPr lang="vi-VN" b="1" dirty="0">
                <a:solidFill>
                  <a:srgbClr val="FF0000"/>
                </a:solidFill>
              </a:rPr>
              <a:t>thất bại/thua lỗ</a:t>
            </a:r>
            <a:r>
              <a:rPr lang="vi-VN" dirty="0"/>
              <a:t> do </a:t>
            </a:r>
            <a:r>
              <a:rPr lang="vi-VN" dirty="0" smtClean="0"/>
              <a:t>đâu (cont’)?</a:t>
            </a:r>
            <a:endParaRPr lang="en-AU" dirty="0"/>
          </a:p>
          <a:p>
            <a:pPr algn="just"/>
            <a:r>
              <a:rPr lang="vi-VN" dirty="0" smtClean="0"/>
              <a:t>Địa </a:t>
            </a:r>
            <a:r>
              <a:rPr lang="vi-VN" dirty="0"/>
              <a:t>điểm kinh doanh</a:t>
            </a:r>
            <a:r>
              <a:rPr lang="vi-VN" dirty="0" smtClean="0"/>
              <a:t>:</a:t>
            </a:r>
          </a:p>
          <a:p>
            <a:pPr lvl="1" algn="just">
              <a:buFont typeface="Wingdings" charset="2"/>
              <a:buChar char="§"/>
            </a:pPr>
            <a:r>
              <a:rPr lang="vi-VN" dirty="0" smtClean="0">
                <a:solidFill>
                  <a:srgbClr val="FF0000"/>
                </a:solidFill>
              </a:rPr>
              <a:t>Địa </a:t>
            </a:r>
            <a:r>
              <a:rPr lang="vi-VN" dirty="0">
                <a:solidFill>
                  <a:srgbClr val="FF0000"/>
                </a:solidFill>
              </a:rPr>
              <a:t>điểm đặt ở mặt phố </a:t>
            </a:r>
            <a:r>
              <a:rPr lang="vi-VN" dirty="0" smtClean="0">
                <a:solidFill>
                  <a:srgbClr val="FF0000"/>
                </a:solidFill>
              </a:rPr>
              <a:t>khuất;</a:t>
            </a:r>
          </a:p>
          <a:p>
            <a:pPr lvl="1" algn="just">
              <a:buFont typeface="Wingdings" charset="2"/>
              <a:buChar char="§"/>
            </a:pPr>
            <a:r>
              <a:rPr lang="vi-VN" dirty="0" smtClean="0">
                <a:solidFill>
                  <a:srgbClr val="FF0000"/>
                </a:solidFill>
              </a:rPr>
              <a:t>Khách hàng khó tìm được địa chỉ;</a:t>
            </a:r>
          </a:p>
          <a:p>
            <a:pPr lvl="1" algn="just">
              <a:buFont typeface="Wingdings" charset="2"/>
              <a:buChar char="§"/>
            </a:pPr>
            <a:r>
              <a:rPr lang="vi-VN" dirty="0" smtClean="0">
                <a:solidFill>
                  <a:srgbClr val="FF0000"/>
                </a:solidFill>
              </a:rPr>
              <a:t>Địa điểm kinh doanh ở </a:t>
            </a:r>
            <a:r>
              <a:rPr lang="vi-VN" dirty="0">
                <a:solidFill>
                  <a:srgbClr val="FF0000"/>
                </a:solidFill>
              </a:rPr>
              <a:t>quá xa khách </a:t>
            </a:r>
            <a:r>
              <a:rPr lang="vi-VN" dirty="0" smtClean="0">
                <a:solidFill>
                  <a:srgbClr val="FF0000"/>
                </a:solidFill>
              </a:rPr>
              <a:t>hàng</a:t>
            </a:r>
            <a:r>
              <a:rPr lang="vi-VN" dirty="0">
                <a:solidFill>
                  <a:srgbClr val="FF0000"/>
                </a:solidFill>
              </a:rPr>
              <a:t>.</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28</a:t>
            </a:fld>
            <a:endParaRPr lang="en-US"/>
          </a:p>
        </p:txBody>
      </p:sp>
    </p:spTree>
    <p:extLst>
      <p:ext uri="{BB962C8B-B14F-4D97-AF65-F5344CB8AC3E}">
        <p14:creationId xmlns:p14="http://schemas.microsoft.com/office/powerpoint/2010/main" val="1596502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Kinh doanh có thể bị </a:t>
            </a:r>
            <a:r>
              <a:rPr lang="vi-VN" b="1" dirty="0">
                <a:solidFill>
                  <a:srgbClr val="FF0000"/>
                </a:solidFill>
              </a:rPr>
              <a:t>thất bại/thua lỗ</a:t>
            </a:r>
            <a:r>
              <a:rPr lang="vi-VN" dirty="0"/>
              <a:t> do </a:t>
            </a:r>
            <a:r>
              <a:rPr lang="vi-VN" dirty="0" smtClean="0"/>
              <a:t>đâu (cont’)?</a:t>
            </a:r>
            <a:endParaRPr lang="en-AU" dirty="0"/>
          </a:p>
          <a:p>
            <a:pPr algn="just"/>
            <a:r>
              <a:rPr lang="vi-VN" dirty="0" smtClean="0"/>
              <a:t>Tại họa do</a:t>
            </a:r>
            <a:r>
              <a:rPr lang="vi-VN" dirty="0"/>
              <a:t> </a:t>
            </a:r>
            <a:r>
              <a:rPr lang="vi-VN" dirty="0" smtClean="0"/>
              <a:t>những lý do sau, mà </a:t>
            </a:r>
            <a:r>
              <a:rPr lang="vi-VN" dirty="0"/>
              <a:t>người quản lý lại chưa mua bảo hiểm cho doanh </a:t>
            </a:r>
            <a:r>
              <a:rPr lang="vi-VN" dirty="0" smtClean="0"/>
              <a:t>nghiệp:</a:t>
            </a:r>
          </a:p>
          <a:p>
            <a:pPr lvl="1" algn="just">
              <a:buFont typeface="Wingdings" charset="2"/>
              <a:buChar char="§"/>
            </a:pPr>
            <a:r>
              <a:rPr lang="vi-VN" dirty="0" smtClean="0">
                <a:solidFill>
                  <a:srgbClr val="FF0000"/>
                </a:solidFill>
              </a:rPr>
              <a:t>H</a:t>
            </a:r>
            <a:r>
              <a:rPr lang="en-US" dirty="0" smtClean="0">
                <a:solidFill>
                  <a:srgbClr val="FF0000"/>
                </a:solidFill>
              </a:rPr>
              <a:t>o</a:t>
            </a:r>
            <a:r>
              <a:rPr lang="vi-VN" dirty="0" smtClean="0">
                <a:solidFill>
                  <a:srgbClr val="FF0000"/>
                </a:solidFill>
              </a:rPr>
              <a:t>ả hoạn;</a:t>
            </a:r>
          </a:p>
          <a:p>
            <a:pPr lvl="1" algn="just">
              <a:buFont typeface="Wingdings" charset="2"/>
              <a:buChar char="§"/>
            </a:pPr>
            <a:r>
              <a:rPr lang="vi-VN" dirty="0" smtClean="0">
                <a:solidFill>
                  <a:srgbClr val="FF0000"/>
                </a:solidFill>
              </a:rPr>
              <a:t>Bão lụt;</a:t>
            </a:r>
          </a:p>
          <a:p>
            <a:pPr lvl="1" algn="just">
              <a:buFont typeface="Wingdings" charset="2"/>
              <a:buChar char="§"/>
            </a:pPr>
            <a:r>
              <a:rPr lang="vi-VN" dirty="0" smtClean="0">
                <a:solidFill>
                  <a:srgbClr val="FF0000"/>
                </a:solidFill>
              </a:rPr>
              <a:t>Bệnh dịch;</a:t>
            </a:r>
          </a:p>
          <a:p>
            <a:pPr lvl="1" algn="just">
              <a:buFont typeface="Wingdings" charset="2"/>
              <a:buChar char="§"/>
            </a:pPr>
            <a:r>
              <a:rPr lang="vi-VN" dirty="0" smtClean="0">
                <a:solidFill>
                  <a:srgbClr val="FF0000"/>
                </a:solidFill>
              </a:rPr>
              <a:t>Chiến tranh/xung đột;</a:t>
            </a:r>
          </a:p>
          <a:p>
            <a:pPr lvl="1" algn="just">
              <a:buFont typeface="Wingdings" charset="2"/>
              <a:buChar char="§"/>
            </a:pPr>
            <a:r>
              <a:rPr lang="vi-VN" dirty="0" smtClean="0">
                <a:solidFill>
                  <a:srgbClr val="FF0000"/>
                </a:solidFill>
              </a:rPr>
              <a:t>Trộm/cướp.</a:t>
            </a:r>
          </a:p>
          <a:p>
            <a:pPr marL="274320" lvl="1" indent="0" algn="r">
              <a:buNone/>
            </a:pPr>
            <a:r>
              <a:rPr lang="vi-VN" dirty="0"/>
              <a:t>(SIYB, 1998)</a:t>
            </a:r>
            <a:endParaRPr lang="en-AU" dirty="0">
              <a:solidFill>
                <a:srgbClr val="FF0000"/>
              </a:solidFill>
            </a:endParaRPr>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29</a:t>
            </a:fld>
            <a:endParaRPr lang="en-US"/>
          </a:p>
        </p:txBody>
      </p:sp>
    </p:spTree>
    <p:extLst>
      <p:ext uri="{BB962C8B-B14F-4D97-AF65-F5344CB8AC3E}">
        <p14:creationId xmlns:p14="http://schemas.microsoft.com/office/powerpoint/2010/main" val="15965022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76335745"/>
              </p:ext>
            </p:extLst>
          </p:nvPr>
        </p:nvGraphicFramePr>
        <p:xfrm>
          <a:off x="2128252" y="3124200"/>
          <a:ext cx="4890209" cy="2225040"/>
        </p:xfrm>
        <a:graphic>
          <a:graphicData uri="http://schemas.openxmlformats.org/drawingml/2006/table">
            <a:tbl>
              <a:tblPr firstRow="1" bandRow="1">
                <a:tableStyleId>{5C22544A-7EE6-4342-B048-85BDC9FD1C3A}</a:tableStyleId>
              </a:tblPr>
              <a:tblGrid>
                <a:gridCol w="1885771"/>
                <a:gridCol w="3004438"/>
              </a:tblGrid>
              <a:tr h="370840">
                <a:tc gridSpan="2">
                  <a:txBody>
                    <a:bodyPr/>
                    <a:lstStyle/>
                    <a:p>
                      <a:r>
                        <a:rPr lang="vi-VN" dirty="0" smtClean="0"/>
                        <a:t>Kinh doanh cần những yếu tố gì?</a:t>
                      </a:r>
                      <a:endParaRPr lang="en-US" dirty="0"/>
                    </a:p>
                  </a:txBody>
                  <a:tcPr/>
                </a:tc>
                <a:tc hMerge="1">
                  <a:txBody>
                    <a:bodyPr/>
                    <a:lstStyle/>
                    <a:p>
                      <a:endParaRPr lang="en-US" dirty="0"/>
                    </a:p>
                  </a:txBody>
                  <a:tcPr/>
                </a:tc>
              </a:tr>
              <a:tr h="370840">
                <a:tc>
                  <a:txBody>
                    <a:bodyPr/>
                    <a:lstStyle/>
                    <a:p>
                      <a:r>
                        <a:rPr lang="en-AU" dirty="0" err="1" smtClean="0"/>
                        <a:t>Quyết</a:t>
                      </a:r>
                      <a:r>
                        <a:rPr lang="en-AU" dirty="0" smtClean="0"/>
                        <a:t> </a:t>
                      </a:r>
                      <a:r>
                        <a:rPr lang="en-AU" dirty="0" err="1" smtClean="0"/>
                        <a:t>tâm</a:t>
                      </a:r>
                      <a:endParaRPr lang="en-US" dirty="0"/>
                    </a:p>
                  </a:txBody>
                  <a:tcPr/>
                </a:tc>
                <a:tc>
                  <a:txBody>
                    <a:bodyPr/>
                    <a:lstStyle/>
                    <a:p>
                      <a:r>
                        <a:rPr lang="en-AU" dirty="0" err="1" smtClean="0"/>
                        <a:t>Khả</a:t>
                      </a:r>
                      <a:r>
                        <a:rPr lang="en-AU" dirty="0" smtClean="0"/>
                        <a:t> </a:t>
                      </a:r>
                      <a:r>
                        <a:rPr lang="en-AU" dirty="0" err="1" smtClean="0"/>
                        <a:t>năng</a:t>
                      </a:r>
                      <a:r>
                        <a:rPr lang="en-AU" dirty="0" smtClean="0"/>
                        <a:t> </a:t>
                      </a:r>
                      <a:r>
                        <a:rPr lang="en-AU" dirty="0" err="1" smtClean="0"/>
                        <a:t>ra</a:t>
                      </a:r>
                      <a:r>
                        <a:rPr lang="en-AU" dirty="0" smtClean="0"/>
                        <a:t> </a:t>
                      </a:r>
                      <a:r>
                        <a:rPr lang="en-AU" dirty="0" err="1" smtClean="0"/>
                        <a:t>quyết</a:t>
                      </a:r>
                      <a:r>
                        <a:rPr lang="en-AU" dirty="0" smtClean="0"/>
                        <a:t> </a:t>
                      </a:r>
                      <a:r>
                        <a:rPr lang="en-AU" dirty="0" err="1" smtClean="0"/>
                        <a:t>định</a:t>
                      </a:r>
                      <a:endParaRPr lang="en-US" dirty="0"/>
                    </a:p>
                  </a:txBody>
                  <a:tcPr/>
                </a:tc>
              </a:tr>
              <a:tr h="370840">
                <a:tc>
                  <a:txBody>
                    <a:bodyPr/>
                    <a:lstStyle/>
                    <a:p>
                      <a:r>
                        <a:rPr lang="en-AU" dirty="0" err="1" smtClean="0"/>
                        <a:t>Động</a:t>
                      </a:r>
                      <a:r>
                        <a:rPr lang="en-AU" dirty="0" smtClean="0"/>
                        <a:t> </a:t>
                      </a:r>
                      <a:r>
                        <a:rPr lang="en-AU" dirty="0" err="1" smtClean="0"/>
                        <a:t>cơ</a:t>
                      </a:r>
                      <a:endParaRPr lang="en-US" dirty="0"/>
                    </a:p>
                  </a:txBody>
                  <a:tcPr/>
                </a:tc>
                <a:tc>
                  <a:txBody>
                    <a:bodyPr/>
                    <a:lstStyle/>
                    <a:p>
                      <a:r>
                        <a:rPr lang="en-AU" dirty="0" err="1" smtClean="0"/>
                        <a:t>Điều</a:t>
                      </a:r>
                      <a:r>
                        <a:rPr lang="en-AU" dirty="0" smtClean="0"/>
                        <a:t> </a:t>
                      </a:r>
                      <a:r>
                        <a:rPr lang="en-AU" dirty="0" err="1" smtClean="0"/>
                        <a:t>kiện</a:t>
                      </a:r>
                      <a:r>
                        <a:rPr lang="en-AU" dirty="0" smtClean="0"/>
                        <a:t> </a:t>
                      </a:r>
                      <a:r>
                        <a:rPr lang="en-AU" dirty="0" err="1" smtClean="0"/>
                        <a:t>gia</a:t>
                      </a:r>
                      <a:r>
                        <a:rPr lang="en-AU" dirty="0" smtClean="0"/>
                        <a:t> </a:t>
                      </a:r>
                      <a:r>
                        <a:rPr lang="en-AU" dirty="0" err="1" smtClean="0"/>
                        <a:t>đình</a:t>
                      </a:r>
                      <a:endParaRPr lang="en-US" dirty="0"/>
                    </a:p>
                  </a:txBody>
                  <a:tcPr/>
                </a:tc>
              </a:tr>
              <a:tr h="370840">
                <a:tc>
                  <a:txBody>
                    <a:bodyPr/>
                    <a:lstStyle/>
                    <a:p>
                      <a:r>
                        <a:rPr lang="en-AU" dirty="0" err="1" smtClean="0"/>
                        <a:t>Giữ</a:t>
                      </a:r>
                      <a:r>
                        <a:rPr lang="en-AU" dirty="0" smtClean="0"/>
                        <a:t> </a:t>
                      </a:r>
                      <a:r>
                        <a:rPr lang="en-AU" dirty="0" err="1" smtClean="0"/>
                        <a:t>uy</a:t>
                      </a:r>
                      <a:r>
                        <a:rPr lang="en-AU" dirty="0" smtClean="0"/>
                        <a:t> </a:t>
                      </a:r>
                      <a:r>
                        <a:rPr lang="en-AU" dirty="0" err="1" smtClean="0"/>
                        <a:t>tín</a:t>
                      </a:r>
                      <a:endParaRPr lang="en-US" dirty="0"/>
                    </a:p>
                  </a:txBody>
                  <a:tcPr/>
                </a:tc>
                <a:tc>
                  <a:txBody>
                    <a:bodyPr/>
                    <a:lstStyle/>
                    <a:p>
                      <a:r>
                        <a:rPr lang="en-AU" dirty="0" smtClean="0"/>
                        <a:t>Tay </a:t>
                      </a:r>
                      <a:r>
                        <a:rPr lang="en-AU" dirty="0" err="1" smtClean="0"/>
                        <a:t>nghề</a:t>
                      </a:r>
                      <a:r>
                        <a:rPr lang="en-AU" dirty="0" smtClean="0"/>
                        <a:t>/</a:t>
                      </a:r>
                      <a:r>
                        <a:rPr lang="en-AU" dirty="0" err="1" smtClean="0"/>
                        <a:t>kỹ</a:t>
                      </a:r>
                      <a:r>
                        <a:rPr lang="en-AU" dirty="0" smtClean="0"/>
                        <a:t> </a:t>
                      </a:r>
                      <a:r>
                        <a:rPr lang="en-AU" dirty="0" err="1" smtClean="0"/>
                        <a:t>thuật</a:t>
                      </a:r>
                      <a:endParaRPr lang="en-US" dirty="0"/>
                    </a:p>
                  </a:txBody>
                  <a:tcPr/>
                </a:tc>
              </a:tr>
              <a:tr h="370840">
                <a:tc>
                  <a:txBody>
                    <a:bodyPr/>
                    <a:lstStyle/>
                    <a:p>
                      <a:r>
                        <a:rPr lang="en-AU" dirty="0" err="1" smtClean="0"/>
                        <a:t>Sức</a:t>
                      </a:r>
                      <a:r>
                        <a:rPr lang="en-AU" dirty="0" smtClean="0"/>
                        <a:t> </a:t>
                      </a:r>
                      <a:r>
                        <a:rPr lang="en-AU" dirty="0" err="1" smtClean="0"/>
                        <a:t>khoẻ</a:t>
                      </a:r>
                      <a:endParaRPr lang="en-US" dirty="0"/>
                    </a:p>
                  </a:txBody>
                  <a:tcPr/>
                </a:tc>
                <a:tc>
                  <a:txBody>
                    <a:bodyPr/>
                    <a:lstStyle/>
                    <a:p>
                      <a:r>
                        <a:rPr lang="en-AU" dirty="0" err="1" smtClean="0"/>
                        <a:t>Kỹ</a:t>
                      </a:r>
                      <a:r>
                        <a:rPr lang="en-AU" dirty="0" smtClean="0"/>
                        <a:t> </a:t>
                      </a:r>
                      <a:r>
                        <a:rPr lang="en-AU" dirty="0" err="1" smtClean="0"/>
                        <a:t>năng</a:t>
                      </a:r>
                      <a:r>
                        <a:rPr lang="en-AU" dirty="0" smtClean="0"/>
                        <a:t> </a:t>
                      </a:r>
                      <a:r>
                        <a:rPr lang="en-AU" dirty="0" err="1" smtClean="0"/>
                        <a:t>quản</a:t>
                      </a:r>
                      <a:r>
                        <a:rPr lang="en-AU" dirty="0" smtClean="0"/>
                        <a:t> </a:t>
                      </a:r>
                      <a:r>
                        <a:rPr lang="en-AU" dirty="0" err="1" smtClean="0"/>
                        <a:t>lý</a:t>
                      </a:r>
                      <a:r>
                        <a:rPr lang="en-AU" dirty="0" smtClean="0"/>
                        <a:t> </a:t>
                      </a:r>
                      <a:r>
                        <a:rPr lang="en-AU" dirty="0" err="1" smtClean="0"/>
                        <a:t>kinh</a:t>
                      </a:r>
                      <a:r>
                        <a:rPr lang="en-AU" dirty="0" smtClean="0"/>
                        <a:t> </a:t>
                      </a:r>
                      <a:r>
                        <a:rPr lang="en-AU" dirty="0" err="1" smtClean="0"/>
                        <a:t>doanh</a:t>
                      </a:r>
                      <a:endParaRPr lang="en-US" dirty="0"/>
                    </a:p>
                  </a:txBody>
                  <a:tcPr/>
                </a:tc>
              </a:tr>
              <a:tr h="370840">
                <a:tc>
                  <a:txBody>
                    <a:bodyPr/>
                    <a:lstStyle/>
                    <a:p>
                      <a:r>
                        <a:rPr lang="en-AU" dirty="0" err="1" smtClean="0"/>
                        <a:t>Chấp</a:t>
                      </a:r>
                      <a:r>
                        <a:rPr lang="en-AU" dirty="0" smtClean="0"/>
                        <a:t> </a:t>
                      </a:r>
                      <a:r>
                        <a:rPr lang="en-AU" dirty="0" err="1" smtClean="0"/>
                        <a:t>nhận</a:t>
                      </a:r>
                      <a:r>
                        <a:rPr lang="en-AU" dirty="0" smtClean="0"/>
                        <a:t> </a:t>
                      </a:r>
                      <a:r>
                        <a:rPr lang="en-AU" dirty="0" err="1" smtClean="0"/>
                        <a:t>rủi</a:t>
                      </a:r>
                      <a:r>
                        <a:rPr lang="en-AU" dirty="0" smtClean="0"/>
                        <a:t> </a:t>
                      </a:r>
                      <a:r>
                        <a:rPr lang="en-AU" dirty="0" err="1" smtClean="0"/>
                        <a:t>ro</a:t>
                      </a:r>
                      <a:endParaRPr lang="en-US" dirty="0"/>
                    </a:p>
                  </a:txBody>
                  <a:tcPr/>
                </a:tc>
                <a:tc>
                  <a:txBody>
                    <a:bodyPr/>
                    <a:lstStyle/>
                    <a:p>
                      <a:r>
                        <a:rPr lang="en-AU" dirty="0" err="1" smtClean="0"/>
                        <a:t>Kiến</a:t>
                      </a:r>
                      <a:r>
                        <a:rPr lang="en-AU" dirty="0" smtClean="0"/>
                        <a:t> </a:t>
                      </a:r>
                      <a:r>
                        <a:rPr lang="en-AU" dirty="0" err="1" smtClean="0"/>
                        <a:t>thức</a:t>
                      </a:r>
                      <a:r>
                        <a:rPr lang="en-AU" dirty="0" smtClean="0"/>
                        <a:t> </a:t>
                      </a:r>
                      <a:r>
                        <a:rPr lang="en-AU" dirty="0" err="1" smtClean="0"/>
                        <a:t>ngành</a:t>
                      </a:r>
                      <a:r>
                        <a:rPr lang="en-AU" dirty="0" smtClean="0"/>
                        <a:t> </a:t>
                      </a:r>
                      <a:r>
                        <a:rPr lang="en-AU" dirty="0" err="1" smtClean="0"/>
                        <a:t>hàng</a:t>
                      </a:r>
                      <a:endParaRPr lang="en-US" dirty="0"/>
                    </a:p>
                  </a:txBody>
                  <a:tcPr/>
                </a:tc>
              </a:tr>
            </a:tbl>
          </a:graphicData>
        </a:graphic>
      </p:graphicFrame>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30</a:t>
            </a:fld>
            <a:endParaRPr lang="en-US"/>
          </a:p>
        </p:txBody>
      </p:sp>
    </p:spTree>
    <p:extLst>
      <p:ext uri="{BB962C8B-B14F-4D97-AF65-F5344CB8AC3E}">
        <p14:creationId xmlns:p14="http://schemas.microsoft.com/office/powerpoint/2010/main" val="8132497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Exercise: Mời các bạn/anh/chị/em học viên theo đường dẫn đến Google Forms để tự đánh giá/chấm điểm bản thân với tư cách là chủ doanh nghiệp.</a:t>
            </a:r>
          </a:p>
          <a:p>
            <a:pPr marL="0" indent="0" algn="just">
              <a:buNone/>
            </a:pPr>
            <a:r>
              <a:rPr lang="en-US" dirty="0"/>
              <a:t>https://</a:t>
            </a:r>
            <a:r>
              <a:rPr lang="en-US" dirty="0" err="1"/>
              <a:t>forms.gle</a:t>
            </a:r>
            <a:r>
              <a:rPr lang="en-US" dirty="0"/>
              <a:t>/2wzXAct2sZT5abJk8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31</a:t>
            </a:fld>
            <a:endParaRPr lang="en-US"/>
          </a:p>
        </p:txBody>
      </p:sp>
    </p:spTree>
    <p:extLst>
      <p:ext uri="{BB962C8B-B14F-4D97-AF65-F5344CB8AC3E}">
        <p14:creationId xmlns:p14="http://schemas.microsoft.com/office/powerpoint/2010/main" val="8960949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Tình huống tiệm may của anh Dũng và chị Hạnh:</a:t>
            </a:r>
            <a:endParaRPr lang="en-AU" dirty="0"/>
          </a:p>
          <a:p>
            <a:pPr algn="just"/>
            <a:r>
              <a:rPr lang="vi-VN" dirty="0"/>
              <a:t>A</a:t>
            </a:r>
            <a:r>
              <a:rPr lang="vi-VN" dirty="0" smtClean="0"/>
              <a:t>nh </a:t>
            </a:r>
            <a:r>
              <a:rPr lang="vi-VN" dirty="0"/>
              <a:t>Dũng 45 tuổi và là kỹ sư cơ khí tại một nhà máy. Anh là một người thợ giỏi. </a:t>
            </a:r>
            <a:r>
              <a:rPr lang="vi-VN" dirty="0" smtClean="0"/>
              <a:t>Trong 2 năm </a:t>
            </a:r>
            <a:r>
              <a:rPr lang="vi-VN" dirty="0"/>
              <a:t>qua, nhà </a:t>
            </a:r>
            <a:r>
              <a:rPr lang="vi-VN" dirty="0" smtClean="0"/>
              <a:t>máy của </a:t>
            </a:r>
            <a:r>
              <a:rPr lang="vi-VN" dirty="0"/>
              <a:t>anh không có việc đều đặn</a:t>
            </a:r>
            <a:r>
              <a:rPr lang="vi-VN" dirty="0" smtClean="0"/>
              <a:t>.</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32</a:t>
            </a:fld>
            <a:endParaRPr lang="en-US"/>
          </a:p>
        </p:txBody>
      </p:sp>
    </p:spTree>
    <p:extLst>
      <p:ext uri="{BB962C8B-B14F-4D97-AF65-F5344CB8AC3E}">
        <p14:creationId xmlns:p14="http://schemas.microsoft.com/office/powerpoint/2010/main" val="12401528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Tình huống tiệm may của anh Dũng và chị Hạnh:</a:t>
            </a:r>
            <a:endParaRPr lang="en-AU" dirty="0"/>
          </a:p>
          <a:p>
            <a:pPr algn="just"/>
            <a:r>
              <a:rPr lang="vi-VN" dirty="0" smtClean="0"/>
              <a:t>Chị </a:t>
            </a:r>
            <a:r>
              <a:rPr lang="vi-VN" dirty="0"/>
              <a:t>Hạnh 38 </a:t>
            </a:r>
            <a:r>
              <a:rPr lang="vi-VN" dirty="0" smtClean="0"/>
              <a:t>tuổi </a:t>
            </a:r>
            <a:r>
              <a:rPr lang="vi-VN" dirty="0"/>
              <a:t>và không có việc làm </a:t>
            </a:r>
            <a:r>
              <a:rPr lang="vi-VN" dirty="0" smtClean="0"/>
              <a:t>ổn </a:t>
            </a:r>
            <a:r>
              <a:rPr lang="vi-VN" dirty="0"/>
              <a:t>định từ </a:t>
            </a:r>
            <a:r>
              <a:rPr lang="vi-VN" dirty="0" smtClean="0"/>
              <a:t>khi chị </a:t>
            </a:r>
            <a:r>
              <a:rPr lang="vi-VN" dirty="0"/>
              <a:t>thôi việc ở một xí nghiệp may nhà </a:t>
            </a:r>
            <a:r>
              <a:rPr lang="vi-VN" dirty="0" smtClean="0"/>
              <a:t>nước.</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33</a:t>
            </a:fld>
            <a:endParaRPr lang="en-US"/>
          </a:p>
        </p:txBody>
      </p:sp>
    </p:spTree>
    <p:extLst>
      <p:ext uri="{BB962C8B-B14F-4D97-AF65-F5344CB8AC3E}">
        <p14:creationId xmlns:p14="http://schemas.microsoft.com/office/powerpoint/2010/main" val="32422235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Tình huống tiệm may của anh Dũng và chị Hạnh:</a:t>
            </a:r>
            <a:endParaRPr lang="en-AU" dirty="0"/>
          </a:p>
          <a:p>
            <a:pPr algn="just"/>
            <a:r>
              <a:rPr lang="vi-VN" dirty="0" smtClean="0"/>
              <a:t>Anh </a:t>
            </a:r>
            <a:r>
              <a:rPr lang="vi-VN" dirty="0"/>
              <a:t>chị có một con </a:t>
            </a:r>
            <a:r>
              <a:rPr lang="vi-VN" dirty="0" smtClean="0"/>
              <a:t>gái </a:t>
            </a:r>
            <a:r>
              <a:rPr lang="vi-VN" dirty="0"/>
              <a:t>15 tuổi và một con trai 10 tuổi. Gia </a:t>
            </a:r>
            <a:r>
              <a:rPr lang="vi-VN" dirty="0" smtClean="0"/>
              <a:t>đình </a:t>
            </a:r>
            <a:r>
              <a:rPr lang="vi-VN" dirty="0"/>
              <a:t>họ sống hạnh phúc. Cuộc sống của họ không được dễ dàng nhưng cũng </a:t>
            </a:r>
            <a:r>
              <a:rPr lang="vi-VN" dirty="0" smtClean="0"/>
              <a:t>không </a:t>
            </a:r>
            <a:r>
              <a:rPr lang="vi-VN" dirty="0"/>
              <a:t>đến nỗi khó khăn</a:t>
            </a:r>
            <a:r>
              <a:rPr lang="vi-VN" dirty="0" smtClean="0"/>
              <a:t>.</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34</a:t>
            </a:fld>
            <a:endParaRPr lang="en-US"/>
          </a:p>
        </p:txBody>
      </p:sp>
    </p:spTree>
    <p:extLst>
      <p:ext uri="{BB962C8B-B14F-4D97-AF65-F5344CB8AC3E}">
        <p14:creationId xmlns:p14="http://schemas.microsoft.com/office/powerpoint/2010/main" val="32422235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Tình huống tiệm may của anh Dũng và chị </a:t>
            </a:r>
            <a:r>
              <a:rPr lang="vi-VN" dirty="0"/>
              <a:t>Hạnh (cont’):</a:t>
            </a:r>
            <a:endParaRPr lang="en-AU" dirty="0"/>
          </a:p>
          <a:p>
            <a:pPr algn="just"/>
            <a:r>
              <a:rPr lang="vi-VN" dirty="0" smtClean="0"/>
              <a:t>Cả </a:t>
            </a:r>
            <a:r>
              <a:rPr lang="vi-VN" dirty="0"/>
              <a:t>anh </a:t>
            </a:r>
            <a:r>
              <a:rPr lang="vi-VN" dirty="0" smtClean="0"/>
              <a:t>Dũng </a:t>
            </a:r>
            <a:r>
              <a:rPr lang="vi-VN" dirty="0"/>
              <a:t>và chị Hạnh đều lo làm sao để </a:t>
            </a:r>
            <a:r>
              <a:rPr lang="vi-VN" dirty="0" smtClean="0"/>
              <a:t>các </a:t>
            </a:r>
            <a:r>
              <a:rPr lang="vi-VN" dirty="0"/>
              <a:t>con mình </a:t>
            </a:r>
            <a:r>
              <a:rPr lang="vi-VN" dirty="0" smtClean="0"/>
              <a:t>có </a:t>
            </a:r>
            <a:r>
              <a:rPr lang="vi-VN" dirty="0"/>
              <a:t>cuộc sống tốt hơn. Anh </a:t>
            </a:r>
            <a:r>
              <a:rPr lang="vi-VN" dirty="0" smtClean="0"/>
              <a:t>Dũng vốn </a:t>
            </a:r>
            <a:r>
              <a:rPr lang="vi-VN" dirty="0"/>
              <a:t>là </a:t>
            </a:r>
            <a:r>
              <a:rPr lang="vi-VN" dirty="0" smtClean="0"/>
              <a:t>một người </a:t>
            </a:r>
            <a:r>
              <a:rPr lang="vi-VN" dirty="0"/>
              <a:t>người thận trọng và </a:t>
            </a:r>
            <a:r>
              <a:rPr lang="vi-VN" dirty="0" smtClean="0"/>
              <a:t>thường kiểm </a:t>
            </a:r>
            <a:r>
              <a:rPr lang="vi-VN" dirty="0"/>
              <a:t>tra mọi việc mình làm rất kỹ </a:t>
            </a:r>
            <a:r>
              <a:rPr lang="vi-VN" dirty="0" smtClean="0"/>
              <a:t>càng</a:t>
            </a:r>
            <a:r>
              <a:rPr lang="vi-VN" dirty="0"/>
              <a:t>. Khi còn làm </a:t>
            </a:r>
            <a:r>
              <a:rPr lang="vi-VN" dirty="0" smtClean="0"/>
              <a:t>ở </a:t>
            </a:r>
            <a:r>
              <a:rPr lang="vi-VN" dirty="0"/>
              <a:t>nhà máy anh đã có kinh nghiệm quản lý một nhóm công nhân</a:t>
            </a:r>
            <a:r>
              <a:rPr lang="vi-VN" dirty="0" smtClean="0"/>
              <a:t>.</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35</a:t>
            </a:fld>
            <a:endParaRPr lang="en-US"/>
          </a:p>
        </p:txBody>
      </p:sp>
    </p:spTree>
    <p:extLst>
      <p:ext uri="{BB962C8B-B14F-4D97-AF65-F5344CB8AC3E}">
        <p14:creationId xmlns:p14="http://schemas.microsoft.com/office/powerpoint/2010/main" val="30851076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Tình huống tiệm may của anh Dũng và chị </a:t>
            </a:r>
            <a:r>
              <a:rPr lang="vi-VN" dirty="0"/>
              <a:t>Hạnh (cont’):</a:t>
            </a:r>
            <a:endParaRPr lang="en-AU" dirty="0"/>
          </a:p>
          <a:p>
            <a:pPr algn="just"/>
            <a:r>
              <a:rPr lang="vi-VN" dirty="0" smtClean="0"/>
              <a:t>Chị </a:t>
            </a:r>
            <a:r>
              <a:rPr lang="vi-VN" dirty="0"/>
              <a:t>Hạnh có sức khoẻ tốt và lại cần cù. Anh Dũng để ý </a:t>
            </a:r>
            <a:r>
              <a:rPr lang="vi-VN" dirty="0" smtClean="0"/>
              <a:t>thấy </a:t>
            </a:r>
            <a:r>
              <a:rPr lang="vi-VN" dirty="0"/>
              <a:t>rằng mũ vải đang rất phổ biến ở cả thành thị và nông thôn. Vì thế họ thấy có thể mở một cơ </a:t>
            </a:r>
            <a:r>
              <a:rPr lang="vi-VN" dirty="0" smtClean="0"/>
              <a:t>sở nhỏ </a:t>
            </a:r>
            <a:r>
              <a:rPr lang="vi-VN" dirty="0"/>
              <a:t>làm mũ vải</a:t>
            </a:r>
            <a:r>
              <a:rPr lang="vi-VN" dirty="0" smtClean="0"/>
              <a:t>.</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36</a:t>
            </a:fld>
            <a:endParaRPr lang="en-US"/>
          </a:p>
        </p:txBody>
      </p:sp>
    </p:spTree>
    <p:extLst>
      <p:ext uri="{BB962C8B-B14F-4D97-AF65-F5344CB8AC3E}">
        <p14:creationId xmlns:p14="http://schemas.microsoft.com/office/powerpoint/2010/main" val="27903989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Nếu sau khi tự đánh giá mà năng lực bản thân còn yếu thì làm thế nào?</a:t>
            </a:r>
            <a:endParaRPr lang="en-AU" dirty="0"/>
          </a:p>
          <a:p>
            <a:pPr algn="just"/>
            <a:r>
              <a:rPr lang="vi-VN" dirty="0" smtClean="0"/>
              <a:t>Nhiều </a:t>
            </a:r>
            <a:r>
              <a:rPr lang="vi-VN" dirty="0"/>
              <a:t>người thành công trong kinh doanh nhưng khi mới bắt đầu họ chưa có tất cả các tính cách hoặc kỹ năng cần thiết. Các kỹ năng có thể học hỏi được, tính cách có thể rèn luyện được và hoàn cảnh cũng có thể khắc phục được. Nếu cần thiết, bạn có thể khắc phục những điểm yếu và biến nó thành điểm mạnh</a:t>
            </a:r>
            <a:r>
              <a:rPr lang="vi-VN" dirty="0" smtClean="0"/>
              <a:t>.</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37</a:t>
            </a:fld>
            <a:endParaRPr lang="en-US"/>
          </a:p>
        </p:txBody>
      </p:sp>
    </p:spTree>
    <p:extLst>
      <p:ext uri="{BB962C8B-B14F-4D97-AF65-F5344CB8AC3E}">
        <p14:creationId xmlns:p14="http://schemas.microsoft.com/office/powerpoint/2010/main" val="23156999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Nếu sau khi tự đánh giá mà năng lực bản thân còn yếu thì làm thế </a:t>
            </a:r>
            <a:r>
              <a:rPr lang="vi-VN" dirty="0"/>
              <a:t>nào (cont’)?</a:t>
            </a:r>
            <a:endParaRPr lang="en-AU" dirty="0"/>
          </a:p>
          <a:p>
            <a:pPr algn="just"/>
            <a:r>
              <a:rPr lang="vi-VN" dirty="0"/>
              <a:t>Nếu bạn cho tay nghề kỹ thuật là điểm yếu, hãy quyết định xem bạn sẽ tiếp thu những kỹ năng đó ở đâu để phục vụ kinh doanh. Có thể là bạn sẽ đi học thêm, thuê những công nhân lành nghề hay tìm những bạn hàng có chuyên môn bạn </a:t>
            </a:r>
            <a:r>
              <a:rPr lang="vi-VN" dirty="0" smtClean="0"/>
              <a:t>cần</a:t>
            </a:r>
            <a:r>
              <a:rPr lang="en-AU" dirty="0" smtClean="0"/>
              <a:t>.</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38</a:t>
            </a:fld>
            <a:endParaRPr lang="en-US"/>
          </a:p>
        </p:txBody>
      </p:sp>
    </p:spTree>
    <p:extLst>
      <p:ext uri="{BB962C8B-B14F-4D97-AF65-F5344CB8AC3E}">
        <p14:creationId xmlns:p14="http://schemas.microsoft.com/office/powerpoint/2010/main" val="2804621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Nếu sau khi tự đánh giá mà năng lực bản thân còn yếu thì làm thế </a:t>
            </a:r>
            <a:r>
              <a:rPr lang="vi-VN" dirty="0"/>
              <a:t>nào (cont’)?</a:t>
            </a:r>
            <a:endParaRPr lang="en-AU" dirty="0"/>
          </a:p>
          <a:p>
            <a:pPr algn="just"/>
            <a:r>
              <a:rPr lang="vi-VN" dirty="0"/>
              <a:t>Nếu bạn cho kỹ năng quản trị kinh doanh là điểm yếu, bạn có thể học thêm chuyên môn bạn cần bằng cách đọc sách về quản trị kinh </a:t>
            </a:r>
            <a:r>
              <a:rPr lang="vi-VN" dirty="0" smtClean="0"/>
              <a:t>doanh, đăng ký học thêm các khoá học, học từ bạn bè những người đã và đang kinh doanh.</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39</a:t>
            </a:fld>
            <a:endParaRPr lang="en-US"/>
          </a:p>
        </p:txBody>
      </p:sp>
    </p:spTree>
    <p:extLst>
      <p:ext uri="{BB962C8B-B14F-4D97-AF65-F5344CB8AC3E}">
        <p14:creationId xmlns:p14="http://schemas.microsoft.com/office/powerpoint/2010/main" val="9862721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smtClean="0"/>
              <a:t>Nếu sau khi tự đánh giá mà năng lực bản thân còn yếu thì làm thế </a:t>
            </a:r>
            <a:r>
              <a:rPr lang="vi-VN" dirty="0"/>
              <a:t>nào (cont’)?</a:t>
            </a:r>
            <a:endParaRPr lang="en-AU" dirty="0"/>
          </a:p>
          <a:p>
            <a:pPr algn="just"/>
            <a:r>
              <a:rPr lang="vi-VN" dirty="0"/>
              <a:t>Nếu bạn cho </a:t>
            </a:r>
            <a:r>
              <a:rPr lang="vi-VN" dirty="0" smtClean="0"/>
              <a:t>rằng kiến thức về lĩnh vực kinh doanh là một điểm yếu, bạn có thể học từ những người có kinh nghiệm như bạn bè, bạn hàng; bạn cũng có thể theo một khoá học.</a:t>
            </a:r>
          </a:p>
          <a:p>
            <a:pPr marL="0" indent="0" algn="r">
              <a:buNone/>
            </a:pPr>
            <a:r>
              <a:rPr lang="vi-VN" dirty="0"/>
              <a:t>(SIYB, 1998)</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40</a:t>
            </a:fld>
            <a:endParaRPr lang="en-US"/>
          </a:p>
        </p:txBody>
      </p:sp>
    </p:spTree>
    <p:extLst>
      <p:ext uri="{BB962C8B-B14F-4D97-AF65-F5344CB8AC3E}">
        <p14:creationId xmlns:p14="http://schemas.microsoft.com/office/powerpoint/2010/main" val="569967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1 </a:t>
            </a:r>
            <a:r>
              <a:rPr lang="mr-IN" dirty="0" smtClean="0"/>
              <a:t>–</a:t>
            </a:r>
            <a:r>
              <a:rPr lang="en-US" dirty="0" smtClean="0"/>
              <a:t> </a:t>
            </a:r>
            <a:r>
              <a:rPr lang="en-US" dirty="0" err="1" smtClean="0"/>
              <a:t>Đánh</a:t>
            </a:r>
            <a:r>
              <a:rPr lang="en-US" dirty="0"/>
              <a:t> </a:t>
            </a:r>
            <a:r>
              <a:rPr lang="en-US" dirty="0" err="1" smtClean="0"/>
              <a:t>Giá</a:t>
            </a:r>
            <a:r>
              <a:rPr lang="en-US" dirty="0" smtClean="0"/>
              <a:t> </a:t>
            </a:r>
            <a:r>
              <a:rPr lang="en-US" dirty="0" err="1" smtClean="0"/>
              <a:t>Bản</a:t>
            </a:r>
            <a:r>
              <a:rPr lang="en-US" dirty="0" smtClean="0"/>
              <a:t> </a:t>
            </a:r>
            <a:r>
              <a:rPr lang="en-US" dirty="0" err="1" smtClean="0"/>
              <a:t>Thân</a:t>
            </a:r>
            <a:r>
              <a:rPr lang="en-US" dirty="0" smtClean="0"/>
              <a:t> </a:t>
            </a:r>
            <a:r>
              <a:rPr lang="en-US" dirty="0" err="1" smtClean="0"/>
              <a:t>Với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Chủ</a:t>
            </a:r>
            <a:r>
              <a:rPr lang="en-US" dirty="0" smtClean="0"/>
              <a:t> </a:t>
            </a:r>
            <a:r>
              <a:rPr lang="en-US" dirty="0" err="1" smtClean="0"/>
              <a:t>Doanh</a:t>
            </a:r>
            <a:r>
              <a:rPr lang="en-US" dirty="0" smtClean="0"/>
              <a:t> </a:t>
            </a:r>
            <a:r>
              <a:rPr lang="en-US" dirty="0" err="1" smtClean="0"/>
              <a:t>Nghiệp</a:t>
            </a:r>
            <a:endParaRPr lang="en-US" dirty="0"/>
          </a:p>
        </p:txBody>
      </p:sp>
      <p:sp>
        <p:nvSpPr>
          <p:cNvPr id="4" name="Content Placeholder 3"/>
          <p:cNvSpPr>
            <a:spLocks noGrp="1"/>
          </p:cNvSpPr>
          <p:nvPr>
            <p:ph idx="1"/>
          </p:nvPr>
        </p:nvSpPr>
        <p:spPr/>
        <p:txBody>
          <a:bodyPr>
            <a:normAutofit/>
          </a:bodyPr>
          <a:lstStyle/>
          <a:p>
            <a:pPr marL="0" indent="0" algn="just">
              <a:buNone/>
            </a:pPr>
            <a:r>
              <a:rPr lang="vi-VN" dirty="0"/>
              <a:t>Tình huống tiệm may của anh Dũng và chị Hạnh</a:t>
            </a:r>
            <a:r>
              <a:rPr lang="vi-VN" dirty="0" smtClean="0"/>
              <a:t>: Kế hoạch tự hoàn thiện</a:t>
            </a:r>
            <a:endParaRPr lang="en-AU" dirty="0"/>
          </a:p>
          <a:p>
            <a:pPr algn="just"/>
            <a:r>
              <a:rPr lang="vi-VN" dirty="0" smtClean="0"/>
              <a:t>Khi anh Dũng kể với các bạn về ý định kinh doanh của mình thì nhiều người tỏ ra nghi ngại. Họ nói rằng những chủ doanh nghiệp thành đạt thường là những người có thiên bẩm về kinh doanh và luôn gặp may. Anh Dũng không đồng ý. Anh tin rằng anh, chị sẽ thành công.</a:t>
            </a:r>
            <a:endParaRPr lang="en-AU" dirty="0"/>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41</a:t>
            </a:fld>
            <a:endParaRPr lang="en-US"/>
          </a:p>
        </p:txBody>
      </p:sp>
    </p:spTree>
    <p:extLst>
      <p:ext uri="{BB962C8B-B14F-4D97-AF65-F5344CB8AC3E}">
        <p14:creationId xmlns:p14="http://schemas.microsoft.com/office/powerpoint/2010/main" val="697147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THAM KHẢO</a:t>
            </a:r>
            <a:endParaRPr lang="en-US" dirty="0"/>
          </a:p>
        </p:txBody>
      </p:sp>
      <p:sp>
        <p:nvSpPr>
          <p:cNvPr id="3" name="Content Placeholder 2"/>
          <p:cNvSpPr>
            <a:spLocks noGrp="1"/>
          </p:cNvSpPr>
          <p:nvPr>
            <p:ph idx="1"/>
          </p:nvPr>
        </p:nvSpPr>
        <p:spPr/>
        <p:txBody>
          <a:bodyPr/>
          <a:lstStyle/>
          <a:p>
            <a:r>
              <a:rPr lang="en-US" smtClean="0"/>
              <a:t>SIYB (Start </a:t>
            </a:r>
            <a:r>
              <a:rPr lang="en-US" dirty="0" smtClean="0"/>
              <a:t>and Improve </a:t>
            </a:r>
            <a:r>
              <a:rPr lang="en-US" smtClean="0"/>
              <a:t>Your Business)</a:t>
            </a:r>
            <a:r>
              <a:rPr lang="en-US" dirty="0" smtClean="0"/>
              <a:t>, International </a:t>
            </a:r>
            <a:r>
              <a:rPr lang="en-US" dirty="0" err="1" smtClean="0"/>
              <a:t>Labour</a:t>
            </a:r>
            <a:r>
              <a:rPr lang="en-US" dirty="0" smtClean="0"/>
              <a:t> </a:t>
            </a:r>
            <a:r>
              <a:rPr lang="en-US" dirty="0" err="1" smtClean="0"/>
              <a:t>Organisation</a:t>
            </a:r>
            <a:r>
              <a:rPr lang="en-US" dirty="0" smtClean="0"/>
              <a:t>, 1998</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42</a:t>
            </a:fld>
            <a:endParaRPr lang="en-US"/>
          </a:p>
        </p:txBody>
      </p:sp>
    </p:spTree>
    <p:extLst>
      <p:ext uri="{BB962C8B-B14F-4D97-AF65-F5344CB8AC3E}">
        <p14:creationId xmlns:p14="http://schemas.microsoft.com/office/powerpoint/2010/main" val="7172289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984</TotalTime>
  <Words>3216</Words>
  <Application>Microsoft Macintosh PowerPoint</Application>
  <PresentationFormat>On-screen Show (4:3)</PresentationFormat>
  <Paragraphs>323</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Clarity</vt:lpstr>
      <vt:lpstr>Start and improve your business – week 1: assess or RATE yourself as a business owner</vt:lpstr>
      <vt:lpstr>khởi sự VÀ TĂNG CƯỜNG KHẢ NĂNG KINH DOANH TUẦN 1 - CHƯƠNG 1</vt:lpstr>
      <vt:lpstr>NỘI DUNG KHOÁ HỌC</vt:lpstr>
      <vt:lpstr>MỤC TIÊU CỦA KHOÁ HỌC</vt:lpstr>
      <vt:lpstr>MỤC TIÊU CỦA KHOÁ HỌC</vt:lpstr>
      <vt:lpstr>TÀI LIỆU HỌC TẬP</vt:lpstr>
      <vt:lpstr>TÀI LIỆU HỌC TẬP</vt:lpstr>
      <vt:lpstr>TÀI LIỆU THAM KHẢO</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Chương 1 – Đánh Giá Bản Thân Với Tư Cách Là Chủ Doanh Nghiệp</vt:lpstr>
      <vt:lpstr>TÀI LIỆU THAM KHẢO</vt:lpstr>
    </vt:vector>
  </TitlesOfParts>
  <Company>Cybershop JSC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khởi sự doanh nghiệp SIYB</dc:title>
  <dc:creator>AN DUONG</dc:creator>
  <cp:lastModifiedBy>AN DUONG</cp:lastModifiedBy>
  <cp:revision>60</cp:revision>
  <dcterms:created xsi:type="dcterms:W3CDTF">2023-03-09T02:42:31Z</dcterms:created>
  <dcterms:modified xsi:type="dcterms:W3CDTF">2023-06-08T09:57:46Z</dcterms:modified>
</cp:coreProperties>
</file>