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firstSlideNum="0" strictFirstAndLastChars="0" saveSubsetFonts="1" showSpecialPlsOnTitleSld="0">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57" roundtripDataSignature="AMtx7mj+xNmw9dCZtPMnCIAO3XSq0S7e1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FCF8FD1-A207-4F99-9B23-8C4984650CB8}">
  <a:tblStyle styleId="{FFCF8FD1-A207-4F99-9B23-8C4984650CB8}" styleName="Table_0">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EF0EF"/>
          </a:solidFill>
        </a:fill>
      </a:tcStyle>
    </a:wholeTbl>
    <a:band1H>
      <a:tcTxStyle/>
      <a:tcStyle>
        <a:fill>
          <a:solidFill>
            <a:srgbClr val="DBDFDD"/>
          </a:solidFill>
        </a:fill>
      </a:tcStyle>
    </a:band1H>
    <a:band2H>
      <a:tcTxStyle/>
    </a:band2H>
    <a:band1V>
      <a:tcTxStyle/>
      <a:tcStyle>
        <a:fill>
          <a:solidFill>
            <a:srgbClr val="DBDFDD"/>
          </a:solidFill>
        </a:fill>
      </a:tcStyle>
    </a:band1V>
    <a:band2V>
      <a:tcTxStyle/>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customschemas.google.com/relationships/presentationmetadata" Target="metadata"/><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0" name="Google Shape;260;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6" name="Google Shape;296;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9" name="Google Shape;359;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8" name="Google Shape;368;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4" name="Google Shape;404;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3" name="Google Shape;413;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2" name="Google Shape;422;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p3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1" name="Google Shape;431;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4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0" name="Google Shape;440;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4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9" name="Google Shape;449;p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4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8" name="Google Shape;458;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p4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7" name="Google Shape;467;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4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6" name="Google Shape;476;p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4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5" name="Google Shape;485;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p4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4" name="Google Shape;494;p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4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3" name="Google Shape;503;p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4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2" name="Google Shape;512;p4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4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1" name="Google Shape;521;p4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p5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0" name="Google Shape;530;p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52"/>
          <p:cNvSpPr txBox="1"/>
          <p:nvPr>
            <p:ph type="ctrTitle"/>
          </p:nvPr>
        </p:nvSpPr>
        <p:spPr>
          <a:xfrm>
            <a:off x="685800" y="1371600"/>
            <a:ext cx="7848600" cy="19272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5400"/>
              <a:buFont typeface="Arial"/>
              <a:buNone/>
              <a:defRPr sz="5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52"/>
          <p:cNvSpPr txBox="1"/>
          <p:nvPr>
            <p:ph idx="1" type="subTitle"/>
          </p:nvPr>
        </p:nvSpPr>
        <p:spPr>
          <a:xfrm>
            <a:off x="685800" y="3505200"/>
            <a:ext cx="6400800" cy="1752600"/>
          </a:xfrm>
          <a:prstGeom prst="rect">
            <a:avLst/>
          </a:prstGeom>
          <a:noFill/>
          <a:ln>
            <a:noFill/>
          </a:ln>
        </p:spPr>
        <p:txBody>
          <a:bodyPr anchorCtr="0" anchor="t" bIns="45700" lIns="91425" spcFirstLastPara="1" rIns="91425" wrap="square" tIns="45700">
            <a:normAutofit/>
          </a:bodyPr>
          <a:lstStyle>
            <a:lvl1pPr lvl="0" algn="l">
              <a:spcBef>
                <a:spcPts val="480"/>
              </a:spcBef>
              <a:spcAft>
                <a:spcPts val="0"/>
              </a:spcAft>
              <a:buSzPts val="2040"/>
              <a:buNone/>
              <a:defRPr>
                <a:solidFill>
                  <a:srgbClr val="55556F"/>
                </a:solidFill>
              </a:defRPr>
            </a:lvl1pPr>
            <a:lvl2pPr lvl="1" algn="ctr">
              <a:spcBef>
                <a:spcPts val="400"/>
              </a:spcBef>
              <a:spcAft>
                <a:spcPts val="0"/>
              </a:spcAft>
              <a:buSzPts val="1700"/>
              <a:buNone/>
              <a:defRPr>
                <a:solidFill>
                  <a:srgbClr val="8B8B8D"/>
                </a:solidFill>
              </a:defRPr>
            </a:lvl2pPr>
            <a:lvl3pPr lvl="2" algn="ctr">
              <a:spcBef>
                <a:spcPts val="360"/>
              </a:spcBef>
              <a:spcAft>
                <a:spcPts val="0"/>
              </a:spcAft>
              <a:buSzPts val="1620"/>
              <a:buNone/>
              <a:defRPr>
                <a:solidFill>
                  <a:srgbClr val="8B8B8D"/>
                </a:solidFill>
              </a:defRPr>
            </a:lvl3pPr>
            <a:lvl4pPr lvl="3" algn="ctr">
              <a:spcBef>
                <a:spcPts val="320"/>
              </a:spcBef>
              <a:spcAft>
                <a:spcPts val="0"/>
              </a:spcAft>
              <a:buSzPts val="1600"/>
              <a:buNone/>
              <a:defRPr>
                <a:solidFill>
                  <a:srgbClr val="8B8B8D"/>
                </a:solidFill>
              </a:defRPr>
            </a:lvl4pPr>
            <a:lvl5pPr lvl="4" algn="ctr">
              <a:spcBef>
                <a:spcPts val="280"/>
              </a:spcBef>
              <a:spcAft>
                <a:spcPts val="0"/>
              </a:spcAft>
              <a:buSzPts val="1400"/>
              <a:buNone/>
              <a:defRPr>
                <a:solidFill>
                  <a:srgbClr val="8B8B8D"/>
                </a:solidFill>
              </a:defRPr>
            </a:lvl5pPr>
            <a:lvl6pPr lvl="5" algn="ctr">
              <a:spcBef>
                <a:spcPts val="260"/>
              </a:spcBef>
              <a:spcAft>
                <a:spcPts val="0"/>
              </a:spcAft>
              <a:buSzPts val="1300"/>
              <a:buNone/>
              <a:defRPr>
                <a:solidFill>
                  <a:srgbClr val="8B8B8D"/>
                </a:solidFill>
              </a:defRPr>
            </a:lvl6pPr>
            <a:lvl7pPr lvl="6" algn="ctr">
              <a:spcBef>
                <a:spcPts val="260"/>
              </a:spcBef>
              <a:spcAft>
                <a:spcPts val="0"/>
              </a:spcAft>
              <a:buSzPts val="1300"/>
              <a:buNone/>
              <a:defRPr>
                <a:solidFill>
                  <a:srgbClr val="8B8B8D"/>
                </a:solidFill>
              </a:defRPr>
            </a:lvl7pPr>
            <a:lvl8pPr lvl="7" algn="ctr">
              <a:spcBef>
                <a:spcPts val="260"/>
              </a:spcBef>
              <a:spcAft>
                <a:spcPts val="0"/>
              </a:spcAft>
              <a:buSzPts val="1300"/>
              <a:buNone/>
              <a:defRPr>
                <a:solidFill>
                  <a:srgbClr val="8B8B8D"/>
                </a:solidFill>
              </a:defRPr>
            </a:lvl8pPr>
            <a:lvl9pPr lvl="8" algn="ctr">
              <a:spcBef>
                <a:spcPts val="260"/>
              </a:spcBef>
              <a:spcAft>
                <a:spcPts val="0"/>
              </a:spcAft>
              <a:buSzPts val="1300"/>
              <a:buNone/>
              <a:defRPr>
                <a:solidFill>
                  <a:srgbClr val="8B8B8D"/>
                </a:solidFill>
              </a:defRPr>
            </a:lvl9pPr>
          </a:lstStyle>
          <a:p/>
        </p:txBody>
      </p:sp>
      <p:sp>
        <p:nvSpPr>
          <p:cNvPr id="20" name="Google Shape;20;p5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5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5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23" name="Google Shape;23;p52"/>
          <p:cNvCxnSpPr/>
          <p:nvPr/>
        </p:nvCxnSpPr>
        <p:spPr>
          <a:xfrm>
            <a:off x="685800" y="3398520"/>
            <a:ext cx="7848600" cy="1588"/>
          </a:xfrm>
          <a:prstGeom prst="straightConnector1">
            <a:avLst/>
          </a:prstGeom>
          <a:noFill/>
          <a:ln cap="flat" cmpd="sng" w="19050">
            <a:solidFill>
              <a:schemeClr val="dk2"/>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53"/>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53"/>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lvl1pPr indent="-325755" lvl="0" marL="457200" algn="l">
              <a:spcBef>
                <a:spcPts val="360"/>
              </a:spcBef>
              <a:spcAft>
                <a:spcPts val="0"/>
              </a:spcAft>
              <a:buSzPts val="1530"/>
              <a:buChar char="•"/>
              <a:defRPr/>
            </a:lvl1pPr>
            <a:lvl2pPr indent="-325755" lvl="1" marL="914400" algn="l">
              <a:spcBef>
                <a:spcPts val="360"/>
              </a:spcBef>
              <a:spcAft>
                <a:spcPts val="0"/>
              </a:spcAft>
              <a:buSzPts val="1530"/>
              <a:buChar char="•"/>
              <a:defRPr/>
            </a:lvl2pPr>
            <a:lvl3pPr indent="-331469" lvl="2" marL="1371600" algn="l">
              <a:spcBef>
                <a:spcPts val="360"/>
              </a:spcBef>
              <a:spcAft>
                <a:spcPts val="0"/>
              </a:spcAft>
              <a:buSzPts val="162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27" name="Google Shape;27;p5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2"/>
        </a:solidFill>
      </p:bgPr>
    </p:bg>
    <p:spTree>
      <p:nvGrpSpPr>
        <p:cNvPr id="30" name="Shape 30"/>
        <p:cNvGrpSpPr/>
        <p:nvPr/>
      </p:nvGrpSpPr>
      <p:grpSpPr>
        <a:xfrm>
          <a:off x="0" y="0"/>
          <a:ext cx="0" cy="0"/>
          <a:chOff x="0" y="0"/>
          <a:chExt cx="0" cy="0"/>
        </a:xfrm>
      </p:grpSpPr>
      <p:sp>
        <p:nvSpPr>
          <p:cNvPr id="31" name="Google Shape;31;p54"/>
          <p:cNvSpPr txBox="1"/>
          <p:nvPr>
            <p:ph type="title"/>
          </p:nvPr>
        </p:nvSpPr>
        <p:spPr>
          <a:xfrm>
            <a:off x="722313" y="2362200"/>
            <a:ext cx="7772400" cy="2200275"/>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4800"/>
              <a:buFont typeface="Arial"/>
              <a:buNone/>
              <a:defRPr b="0" sz="48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54"/>
          <p:cNvSpPr txBox="1"/>
          <p:nvPr>
            <p:ph idx="1" type="body"/>
          </p:nvPr>
        </p:nvSpPr>
        <p:spPr>
          <a:xfrm>
            <a:off x="722313" y="4626864"/>
            <a:ext cx="7772400" cy="1500187"/>
          </a:xfrm>
          <a:prstGeom prst="rect">
            <a:avLst/>
          </a:prstGeom>
          <a:noFill/>
          <a:ln>
            <a:noFill/>
          </a:ln>
        </p:spPr>
        <p:txBody>
          <a:bodyPr anchorCtr="0" anchor="t" bIns="45700" lIns="91425" spcFirstLastPara="1" rIns="91425" wrap="square" tIns="45700">
            <a:normAutofit/>
          </a:bodyPr>
          <a:lstStyle>
            <a:lvl1pPr indent="-228600" lvl="0" marL="457200" algn="l">
              <a:spcBef>
                <a:spcPts val="480"/>
              </a:spcBef>
              <a:spcAft>
                <a:spcPts val="0"/>
              </a:spcAft>
              <a:buSzPts val="2040"/>
              <a:buNone/>
              <a:defRPr sz="2400">
                <a:solidFill>
                  <a:schemeClr val="lt2"/>
                </a:solidFill>
              </a:defRPr>
            </a:lvl1pPr>
            <a:lvl2pPr indent="-228600" lvl="1" marL="914400" algn="l">
              <a:spcBef>
                <a:spcPts val="360"/>
              </a:spcBef>
              <a:spcAft>
                <a:spcPts val="0"/>
              </a:spcAft>
              <a:buSzPts val="1530"/>
              <a:buNone/>
              <a:defRPr sz="1800">
                <a:solidFill>
                  <a:schemeClr val="lt1"/>
                </a:solidFill>
              </a:defRPr>
            </a:lvl2pPr>
            <a:lvl3pPr indent="-228600" lvl="2" marL="1371600" algn="l">
              <a:spcBef>
                <a:spcPts val="320"/>
              </a:spcBef>
              <a:spcAft>
                <a:spcPts val="0"/>
              </a:spcAft>
              <a:buSzPts val="1440"/>
              <a:buNone/>
              <a:defRPr sz="1600">
                <a:solidFill>
                  <a:schemeClr val="lt1"/>
                </a:solidFill>
              </a:defRPr>
            </a:lvl3pPr>
            <a:lvl4pPr indent="-228600" lvl="3" marL="1828800" algn="l">
              <a:spcBef>
                <a:spcPts val="280"/>
              </a:spcBef>
              <a:spcAft>
                <a:spcPts val="0"/>
              </a:spcAft>
              <a:buSzPts val="1400"/>
              <a:buNone/>
              <a:defRPr sz="1400">
                <a:solidFill>
                  <a:schemeClr val="lt1"/>
                </a:solidFill>
              </a:defRPr>
            </a:lvl4pPr>
            <a:lvl5pPr indent="-228600" lvl="4" marL="2286000" algn="l">
              <a:spcBef>
                <a:spcPts val="280"/>
              </a:spcBef>
              <a:spcAft>
                <a:spcPts val="0"/>
              </a:spcAft>
              <a:buSzPts val="1400"/>
              <a:buNone/>
              <a:defRPr sz="1400">
                <a:solidFill>
                  <a:schemeClr val="lt1"/>
                </a:solidFill>
              </a:defRPr>
            </a:lvl5pPr>
            <a:lvl6pPr indent="-228600" lvl="5" marL="2743200" algn="l">
              <a:spcBef>
                <a:spcPts val="280"/>
              </a:spcBef>
              <a:spcAft>
                <a:spcPts val="0"/>
              </a:spcAft>
              <a:buSzPts val="1400"/>
              <a:buNone/>
              <a:defRPr sz="1400">
                <a:solidFill>
                  <a:schemeClr val="lt1"/>
                </a:solidFill>
              </a:defRPr>
            </a:lvl6pPr>
            <a:lvl7pPr indent="-228600" lvl="6" marL="3200400" algn="l">
              <a:spcBef>
                <a:spcPts val="280"/>
              </a:spcBef>
              <a:spcAft>
                <a:spcPts val="0"/>
              </a:spcAft>
              <a:buSzPts val="1400"/>
              <a:buNone/>
              <a:defRPr sz="1400">
                <a:solidFill>
                  <a:schemeClr val="lt1"/>
                </a:solidFill>
              </a:defRPr>
            </a:lvl7pPr>
            <a:lvl8pPr indent="-228600" lvl="7" marL="3657600" algn="l">
              <a:spcBef>
                <a:spcPts val="280"/>
              </a:spcBef>
              <a:spcAft>
                <a:spcPts val="0"/>
              </a:spcAft>
              <a:buSzPts val="1400"/>
              <a:buNone/>
              <a:defRPr sz="1400">
                <a:solidFill>
                  <a:schemeClr val="lt1"/>
                </a:solidFill>
              </a:defRPr>
            </a:lvl8pPr>
            <a:lvl9pPr indent="-228600" lvl="8" marL="4114800" algn="l">
              <a:spcBef>
                <a:spcPts val="280"/>
              </a:spcBef>
              <a:spcAft>
                <a:spcPts val="0"/>
              </a:spcAft>
              <a:buSzPts val="1400"/>
              <a:buNone/>
              <a:defRPr sz="1400">
                <a:solidFill>
                  <a:schemeClr val="lt1"/>
                </a:solidFill>
              </a:defRPr>
            </a:lvl9pPr>
          </a:lstStyle>
          <a:p/>
        </p:txBody>
      </p:sp>
      <p:sp>
        <p:nvSpPr>
          <p:cNvPr id="33" name="Google Shape;33;p5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36" name="Google Shape;36;p54"/>
          <p:cNvCxnSpPr/>
          <p:nvPr/>
        </p:nvCxnSpPr>
        <p:spPr>
          <a:xfrm>
            <a:off x="731520" y="4599432"/>
            <a:ext cx="7848600" cy="1588"/>
          </a:xfrm>
          <a:prstGeom prst="straightConnector1">
            <a:avLst/>
          </a:prstGeom>
          <a:noFill/>
          <a:ln cap="flat" cmpd="sng" w="19050">
            <a:solidFill>
              <a:schemeClr val="lt2"/>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55"/>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5"/>
          <p:cNvSpPr txBox="1"/>
          <p:nvPr>
            <p:ph idx="1" type="body"/>
          </p:nvPr>
        </p:nvSpPr>
        <p:spPr>
          <a:xfrm>
            <a:off x="457200" y="1673352"/>
            <a:ext cx="4038600" cy="4718304"/>
          </a:xfrm>
          <a:prstGeom prst="rect">
            <a:avLst/>
          </a:prstGeom>
          <a:noFill/>
          <a:ln>
            <a:noFill/>
          </a:ln>
        </p:spPr>
        <p:txBody>
          <a:bodyPr anchorCtr="0" anchor="t" bIns="45700" lIns="91425" spcFirstLastPara="1" rIns="91425" wrap="square" tIns="45700">
            <a:normAutofit/>
          </a:bodyPr>
          <a:lstStyle>
            <a:lvl1pPr indent="-379730" lvl="0" marL="457200" algn="l">
              <a:spcBef>
                <a:spcPts val="560"/>
              </a:spcBef>
              <a:spcAft>
                <a:spcPts val="0"/>
              </a:spcAft>
              <a:buSzPts val="2380"/>
              <a:buChar char="•"/>
              <a:defRPr sz="2800"/>
            </a:lvl1pPr>
            <a:lvl2pPr indent="-358140" lvl="1" marL="914400" algn="l">
              <a:spcBef>
                <a:spcPts val="480"/>
              </a:spcBef>
              <a:spcAft>
                <a:spcPts val="0"/>
              </a:spcAft>
              <a:buSzPts val="2040"/>
              <a:buChar char="•"/>
              <a:defRPr sz="2400"/>
            </a:lvl2pPr>
            <a:lvl3pPr indent="-342900" lvl="2" marL="1371600" algn="l">
              <a:spcBef>
                <a:spcPts val="400"/>
              </a:spcBef>
              <a:spcAft>
                <a:spcPts val="0"/>
              </a:spcAft>
              <a:buSzPts val="18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40" name="Google Shape;40;p55"/>
          <p:cNvSpPr txBox="1"/>
          <p:nvPr>
            <p:ph idx="2" type="body"/>
          </p:nvPr>
        </p:nvSpPr>
        <p:spPr>
          <a:xfrm>
            <a:off x="4648200" y="1673352"/>
            <a:ext cx="4038600" cy="4718304"/>
          </a:xfrm>
          <a:prstGeom prst="rect">
            <a:avLst/>
          </a:prstGeom>
          <a:noFill/>
          <a:ln>
            <a:noFill/>
          </a:ln>
        </p:spPr>
        <p:txBody>
          <a:bodyPr anchorCtr="0" anchor="t" bIns="45700" lIns="91425" spcFirstLastPara="1" rIns="91425" wrap="square" tIns="45700">
            <a:normAutofit/>
          </a:bodyPr>
          <a:lstStyle>
            <a:lvl1pPr indent="-379730" lvl="0" marL="457200" algn="l">
              <a:spcBef>
                <a:spcPts val="560"/>
              </a:spcBef>
              <a:spcAft>
                <a:spcPts val="0"/>
              </a:spcAft>
              <a:buSzPts val="2380"/>
              <a:buChar char="•"/>
              <a:defRPr sz="2800"/>
            </a:lvl1pPr>
            <a:lvl2pPr indent="-358140" lvl="1" marL="914400" algn="l">
              <a:spcBef>
                <a:spcPts val="480"/>
              </a:spcBef>
              <a:spcAft>
                <a:spcPts val="0"/>
              </a:spcAft>
              <a:buSzPts val="2040"/>
              <a:buChar char="•"/>
              <a:defRPr sz="2400"/>
            </a:lvl2pPr>
            <a:lvl3pPr indent="-342900" lvl="2" marL="1371600" algn="l">
              <a:spcBef>
                <a:spcPts val="400"/>
              </a:spcBef>
              <a:spcAft>
                <a:spcPts val="0"/>
              </a:spcAft>
              <a:buSzPts val="18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41" name="Google Shape;41;p5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56"/>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0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56"/>
          <p:cNvSpPr txBox="1"/>
          <p:nvPr>
            <p:ph idx="1" type="body"/>
          </p:nvPr>
        </p:nvSpPr>
        <p:spPr>
          <a:xfrm>
            <a:off x="457200" y="1676400"/>
            <a:ext cx="3931920"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1700"/>
              <a:buNone/>
              <a:defRPr b="0" sz="2000">
                <a:solidFill>
                  <a:schemeClr val="dk2"/>
                </a:solidFil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62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47" name="Google Shape;47;p56"/>
          <p:cNvSpPr txBox="1"/>
          <p:nvPr>
            <p:ph idx="2" type="body"/>
          </p:nvPr>
        </p:nvSpPr>
        <p:spPr>
          <a:xfrm>
            <a:off x="457200" y="2438400"/>
            <a:ext cx="3931920" cy="3951288"/>
          </a:xfrm>
          <a:prstGeom prst="rect">
            <a:avLst/>
          </a:prstGeom>
          <a:noFill/>
          <a:ln>
            <a:noFill/>
          </a:ln>
        </p:spPr>
        <p:txBody>
          <a:bodyPr anchorCtr="0" anchor="t" bIns="45700" lIns="91425" spcFirstLastPara="1" rIns="91425" wrap="square" tIns="45700">
            <a:normAutofit/>
          </a:bodyPr>
          <a:lstStyle>
            <a:lvl1pPr indent="-358140" lvl="0" marL="457200" algn="l">
              <a:spcBef>
                <a:spcPts val="480"/>
              </a:spcBef>
              <a:spcAft>
                <a:spcPts val="0"/>
              </a:spcAft>
              <a:buSzPts val="2040"/>
              <a:buChar char="•"/>
              <a:defRPr sz="2400"/>
            </a:lvl1pPr>
            <a:lvl2pPr indent="-336550" lvl="1" marL="914400" algn="l">
              <a:spcBef>
                <a:spcPts val="400"/>
              </a:spcBef>
              <a:spcAft>
                <a:spcPts val="0"/>
              </a:spcAft>
              <a:buSzPts val="1700"/>
              <a:buChar char="•"/>
              <a:defRPr sz="2000"/>
            </a:lvl2pPr>
            <a:lvl3pPr indent="-331469" lvl="2" marL="1371600" algn="l">
              <a:spcBef>
                <a:spcPts val="360"/>
              </a:spcBef>
              <a:spcAft>
                <a:spcPts val="0"/>
              </a:spcAft>
              <a:buSzPts val="162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48" name="Google Shape;48;p56"/>
          <p:cNvSpPr txBox="1"/>
          <p:nvPr>
            <p:ph idx="3" type="body"/>
          </p:nvPr>
        </p:nvSpPr>
        <p:spPr>
          <a:xfrm>
            <a:off x="4754880" y="1676400"/>
            <a:ext cx="3931920"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1700"/>
              <a:buNone/>
              <a:defRPr b="0" sz="2000">
                <a:solidFill>
                  <a:schemeClr val="dk2"/>
                </a:solidFill>
                <a:latin typeface="Arial"/>
                <a:ea typeface="Arial"/>
                <a:cs typeface="Arial"/>
                <a:sym typeface="Aria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62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49" name="Google Shape;49;p56"/>
          <p:cNvSpPr txBox="1"/>
          <p:nvPr>
            <p:ph idx="4" type="body"/>
          </p:nvPr>
        </p:nvSpPr>
        <p:spPr>
          <a:xfrm>
            <a:off x="4754880" y="2438400"/>
            <a:ext cx="3931920" cy="3951288"/>
          </a:xfrm>
          <a:prstGeom prst="rect">
            <a:avLst/>
          </a:prstGeom>
          <a:noFill/>
          <a:ln>
            <a:noFill/>
          </a:ln>
        </p:spPr>
        <p:txBody>
          <a:bodyPr anchorCtr="0" anchor="t" bIns="45700" lIns="91425" spcFirstLastPara="1" rIns="91425" wrap="square" tIns="45700">
            <a:normAutofit/>
          </a:bodyPr>
          <a:lstStyle>
            <a:lvl1pPr indent="-358140" lvl="0" marL="457200" algn="l">
              <a:spcBef>
                <a:spcPts val="480"/>
              </a:spcBef>
              <a:spcAft>
                <a:spcPts val="0"/>
              </a:spcAft>
              <a:buSzPts val="2040"/>
              <a:buChar char="•"/>
              <a:defRPr sz="2400"/>
            </a:lvl1pPr>
            <a:lvl2pPr indent="-336550" lvl="1" marL="914400" algn="l">
              <a:spcBef>
                <a:spcPts val="400"/>
              </a:spcBef>
              <a:spcAft>
                <a:spcPts val="0"/>
              </a:spcAft>
              <a:buSzPts val="1700"/>
              <a:buChar char="•"/>
              <a:defRPr sz="2000"/>
            </a:lvl2pPr>
            <a:lvl3pPr indent="-331469" lvl="2" marL="1371600" algn="l">
              <a:spcBef>
                <a:spcPts val="360"/>
              </a:spcBef>
              <a:spcAft>
                <a:spcPts val="0"/>
              </a:spcAft>
              <a:buSzPts val="162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50" name="Google Shape;50;p5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53" name="Google Shape;53;p56"/>
          <p:cNvCxnSpPr/>
          <p:nvPr/>
        </p:nvCxnSpPr>
        <p:spPr>
          <a:xfrm rot="5400000">
            <a:off x="2217817" y="4045823"/>
            <a:ext cx="4709160" cy="794"/>
          </a:xfrm>
          <a:prstGeom prst="straightConnector1">
            <a:avLst/>
          </a:prstGeom>
          <a:noFill/>
          <a:ln cap="flat" cmpd="sng" w="19050">
            <a:solidFill>
              <a:schemeClr val="dk2"/>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4" name="Shape 54"/>
        <p:cNvGrpSpPr/>
        <p:nvPr/>
      </p:nvGrpSpPr>
      <p:grpSpPr>
        <a:xfrm>
          <a:off x="0" y="0"/>
          <a:ext cx="0" cy="0"/>
          <a:chOff x="0" y="0"/>
          <a:chExt cx="0" cy="0"/>
        </a:xfrm>
      </p:grpSpPr>
      <p:sp>
        <p:nvSpPr>
          <p:cNvPr id="55" name="Google Shape;55;p57"/>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5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5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sp>
        <p:nvSpPr>
          <p:cNvPr id="60" name="Google Shape;60;p5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59"/>
          <p:cNvSpPr txBox="1"/>
          <p:nvPr>
            <p:ph type="title"/>
          </p:nvPr>
        </p:nvSpPr>
        <p:spPr>
          <a:xfrm>
            <a:off x="457200" y="792080"/>
            <a:ext cx="2139696" cy="126187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2400"/>
              <a:buFont typeface="Arial"/>
              <a:buNone/>
              <a:defRPr b="0"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59"/>
          <p:cNvSpPr txBox="1"/>
          <p:nvPr>
            <p:ph idx="1" type="body"/>
          </p:nvPr>
        </p:nvSpPr>
        <p:spPr>
          <a:xfrm>
            <a:off x="2971800" y="792080"/>
            <a:ext cx="5715000" cy="5577840"/>
          </a:xfrm>
          <a:prstGeom prst="rect">
            <a:avLst/>
          </a:prstGeom>
          <a:noFill/>
          <a:ln>
            <a:noFill/>
          </a:ln>
        </p:spPr>
        <p:txBody>
          <a:bodyPr anchorCtr="0" anchor="t" bIns="45700" lIns="91425" spcFirstLastPara="1" rIns="91425" wrap="square" tIns="45700">
            <a:normAutofit/>
          </a:bodyPr>
          <a:lstStyle>
            <a:lvl1pPr indent="-401320" lvl="0" marL="457200" algn="l">
              <a:spcBef>
                <a:spcPts val="640"/>
              </a:spcBef>
              <a:spcAft>
                <a:spcPts val="0"/>
              </a:spcAft>
              <a:buSzPts val="2720"/>
              <a:buChar char="•"/>
              <a:defRPr sz="3200"/>
            </a:lvl1pPr>
            <a:lvl2pPr indent="-379730" lvl="1" marL="914400" algn="l">
              <a:spcBef>
                <a:spcPts val="560"/>
              </a:spcBef>
              <a:spcAft>
                <a:spcPts val="0"/>
              </a:spcAft>
              <a:buSzPts val="2380"/>
              <a:buChar char="•"/>
              <a:defRPr sz="2800"/>
            </a:lvl2pPr>
            <a:lvl3pPr indent="-365760" lvl="2" marL="1371600" algn="l">
              <a:spcBef>
                <a:spcPts val="480"/>
              </a:spcBef>
              <a:spcAft>
                <a:spcPts val="0"/>
              </a:spcAft>
              <a:buSzPts val="2160"/>
              <a:buChar char="•"/>
              <a:defRPr sz="2400"/>
            </a:lvl3pPr>
            <a:lvl4pPr indent="-355600" lvl="3" marL="1828800" algn="l">
              <a:spcBef>
                <a:spcPts val="400"/>
              </a:spcBef>
              <a:spcAft>
                <a:spcPts val="0"/>
              </a:spcAft>
              <a:buSzPts val="2000"/>
              <a:buChar char="•"/>
              <a:defRPr sz="2000"/>
            </a:lvl4pPr>
            <a:lvl5pPr indent="-355600" lvl="4" marL="2286000" algn="l">
              <a:spcBef>
                <a:spcPts val="400"/>
              </a:spcBef>
              <a:spcAft>
                <a:spcPts val="0"/>
              </a:spcAft>
              <a:buSzPts val="2000"/>
              <a:buChar char="•"/>
              <a:defRPr sz="2000"/>
            </a:lvl5pPr>
            <a:lvl6pPr indent="-355600" lvl="5" marL="2743200" algn="l">
              <a:spcBef>
                <a:spcPts val="400"/>
              </a:spcBef>
              <a:spcAft>
                <a:spcPts val="0"/>
              </a:spcAft>
              <a:buSzPts val="2000"/>
              <a:buChar char="•"/>
              <a:defRPr sz="2000"/>
            </a:lvl6pPr>
            <a:lvl7pPr indent="-355600" lvl="6" marL="3200400" algn="l">
              <a:spcBef>
                <a:spcPts val="400"/>
              </a:spcBef>
              <a:spcAft>
                <a:spcPts val="0"/>
              </a:spcAft>
              <a:buSzPts val="2000"/>
              <a:buChar char="•"/>
              <a:defRPr sz="2000"/>
            </a:lvl7pPr>
            <a:lvl8pPr indent="-355600" lvl="7" marL="3657600" algn="l">
              <a:spcBef>
                <a:spcPts val="400"/>
              </a:spcBef>
              <a:spcAft>
                <a:spcPts val="0"/>
              </a:spcAft>
              <a:buSzPts val="2000"/>
              <a:buChar char="•"/>
              <a:defRPr sz="2000"/>
            </a:lvl8pPr>
            <a:lvl9pPr indent="-355600" lvl="8" marL="4114800" algn="l">
              <a:spcBef>
                <a:spcPts val="400"/>
              </a:spcBef>
              <a:spcAft>
                <a:spcPts val="0"/>
              </a:spcAft>
              <a:buSzPts val="2000"/>
              <a:buChar char="•"/>
              <a:defRPr sz="2000"/>
            </a:lvl9pPr>
          </a:lstStyle>
          <a:p/>
        </p:txBody>
      </p:sp>
      <p:sp>
        <p:nvSpPr>
          <p:cNvPr id="66" name="Google Shape;66;p59"/>
          <p:cNvSpPr txBox="1"/>
          <p:nvPr>
            <p:ph idx="2" type="body"/>
          </p:nvPr>
        </p:nvSpPr>
        <p:spPr>
          <a:xfrm>
            <a:off x="457201" y="2130552"/>
            <a:ext cx="2139696" cy="4243615"/>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SzPts val="1190"/>
              <a:buNone/>
              <a:defRPr sz="1400"/>
            </a:lvl1pPr>
            <a:lvl2pPr indent="-228600" lvl="1" marL="914400" algn="l">
              <a:spcBef>
                <a:spcPts val="240"/>
              </a:spcBef>
              <a:spcAft>
                <a:spcPts val="0"/>
              </a:spcAft>
              <a:buSzPts val="1020"/>
              <a:buNone/>
              <a:defRPr sz="1200"/>
            </a:lvl2pPr>
            <a:lvl3pPr indent="-228600" lvl="2" marL="1371600" algn="l">
              <a:spcBef>
                <a:spcPts val="200"/>
              </a:spcBef>
              <a:spcAft>
                <a:spcPts val="0"/>
              </a:spcAft>
              <a:buSzPts val="9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67" name="Google Shape;67;p5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5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70" name="Google Shape;70;p59"/>
          <p:cNvCxnSpPr/>
          <p:nvPr/>
        </p:nvCxnSpPr>
        <p:spPr>
          <a:xfrm rot="5400000">
            <a:off x="-13116" y="3580206"/>
            <a:ext cx="5577840" cy="1588"/>
          </a:xfrm>
          <a:prstGeom prst="straightConnector1">
            <a:avLst/>
          </a:prstGeom>
          <a:noFill/>
          <a:ln cap="flat" cmpd="sng" w="19050">
            <a:solidFill>
              <a:schemeClr val="dk2"/>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60"/>
          <p:cNvSpPr txBox="1"/>
          <p:nvPr>
            <p:ph type="title"/>
          </p:nvPr>
        </p:nvSpPr>
        <p:spPr>
          <a:xfrm>
            <a:off x="457200" y="792480"/>
            <a:ext cx="2142680" cy="126492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2"/>
              </a:buClr>
              <a:buSzPts val="2400"/>
              <a:buFont typeface="Arial"/>
              <a:buNone/>
              <a:defRPr b="0"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60"/>
          <p:cNvSpPr/>
          <p:nvPr>
            <p:ph idx="2" type="pic"/>
          </p:nvPr>
        </p:nvSpPr>
        <p:spPr>
          <a:xfrm>
            <a:off x="2858610" y="838201"/>
            <a:ext cx="5904390" cy="5500456"/>
          </a:xfrm>
          <a:prstGeom prst="rect">
            <a:avLst/>
          </a:prstGeom>
          <a:solidFill>
            <a:schemeClr val="lt2"/>
          </a:solidFill>
          <a:ln cap="flat" cmpd="sng" w="76200">
            <a:solidFill>
              <a:srgbClr val="FFFFFF"/>
            </a:solidFill>
            <a:prstDash val="solid"/>
            <a:miter lim="800000"/>
            <a:headEnd len="sm" w="sm" type="none"/>
            <a:tailEnd len="sm" w="sm" type="none"/>
          </a:ln>
          <a:effectLst>
            <a:outerShdw blurRad="50800" rotWithShape="0" algn="t" dir="5400000" dist="12700">
              <a:srgbClr val="000000">
                <a:alpha val="58823"/>
              </a:srgbClr>
            </a:outerShdw>
          </a:effectLst>
        </p:spPr>
      </p:sp>
      <p:sp>
        <p:nvSpPr>
          <p:cNvPr id="74" name="Google Shape;74;p60"/>
          <p:cNvSpPr txBox="1"/>
          <p:nvPr>
            <p:ph idx="1" type="body"/>
          </p:nvPr>
        </p:nvSpPr>
        <p:spPr>
          <a:xfrm>
            <a:off x="457200" y="2133600"/>
            <a:ext cx="2139696" cy="4242816"/>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SzPts val="1190"/>
              <a:buNone/>
              <a:defRPr sz="1400"/>
            </a:lvl1pPr>
            <a:lvl2pPr indent="-228600" lvl="1" marL="914400" algn="l">
              <a:spcBef>
                <a:spcPts val="240"/>
              </a:spcBef>
              <a:spcAft>
                <a:spcPts val="0"/>
              </a:spcAft>
              <a:buSzPts val="1020"/>
              <a:buNone/>
              <a:defRPr sz="1200"/>
            </a:lvl2pPr>
            <a:lvl3pPr indent="-228600" lvl="2" marL="1371600" algn="l">
              <a:spcBef>
                <a:spcPts val="200"/>
              </a:spcBef>
              <a:spcAft>
                <a:spcPts val="0"/>
              </a:spcAft>
              <a:buSzPts val="9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75" name="Google Shape;75;p6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6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6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61"/>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61"/>
          <p:cNvSpPr txBox="1"/>
          <p:nvPr>
            <p:ph idx="1" type="body"/>
          </p:nvPr>
        </p:nvSpPr>
        <p:spPr>
          <a:xfrm rot="5400000">
            <a:off x="2133600" y="-76200"/>
            <a:ext cx="4876800" cy="8229600"/>
          </a:xfrm>
          <a:prstGeom prst="rect">
            <a:avLst/>
          </a:prstGeom>
          <a:noFill/>
          <a:ln>
            <a:noFill/>
          </a:ln>
        </p:spPr>
        <p:txBody>
          <a:bodyPr anchorCtr="0" anchor="t" bIns="45700" lIns="91425" spcFirstLastPara="1" rIns="91425" wrap="square" tIns="45700">
            <a:normAutofit/>
          </a:bodyPr>
          <a:lstStyle>
            <a:lvl1pPr indent="-325755" lvl="0" marL="457200" algn="l">
              <a:spcBef>
                <a:spcPts val="360"/>
              </a:spcBef>
              <a:spcAft>
                <a:spcPts val="0"/>
              </a:spcAft>
              <a:buSzPts val="1530"/>
              <a:buChar char="•"/>
              <a:defRPr/>
            </a:lvl1pPr>
            <a:lvl2pPr indent="-325755" lvl="1" marL="914400" algn="l">
              <a:spcBef>
                <a:spcPts val="360"/>
              </a:spcBef>
              <a:spcAft>
                <a:spcPts val="0"/>
              </a:spcAft>
              <a:buSzPts val="1530"/>
              <a:buChar char="•"/>
              <a:defRPr/>
            </a:lvl2pPr>
            <a:lvl3pPr indent="-331469" lvl="2" marL="1371600" algn="l">
              <a:spcBef>
                <a:spcPts val="360"/>
              </a:spcBef>
              <a:spcAft>
                <a:spcPts val="0"/>
              </a:spcAft>
              <a:buSzPts val="162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1" name="Google Shape;81;p6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6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6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62"/>
          <p:cNvSpPr txBox="1"/>
          <p:nvPr>
            <p:ph type="title"/>
          </p:nvPr>
        </p:nvSpPr>
        <p:spPr>
          <a:xfrm rot="5400000">
            <a:off x="4724400" y="2514600"/>
            <a:ext cx="5867400" cy="20574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 name="Google Shape;86;p62"/>
          <p:cNvSpPr txBox="1"/>
          <p:nvPr>
            <p:ph idx="1" type="body"/>
          </p:nvPr>
        </p:nvSpPr>
        <p:spPr>
          <a:xfrm rot="5400000">
            <a:off x="533400" y="533400"/>
            <a:ext cx="5867400" cy="6019800"/>
          </a:xfrm>
          <a:prstGeom prst="rect">
            <a:avLst/>
          </a:prstGeom>
          <a:noFill/>
          <a:ln>
            <a:noFill/>
          </a:ln>
        </p:spPr>
        <p:txBody>
          <a:bodyPr anchorCtr="0" anchor="t" bIns="45700" lIns="91425" spcFirstLastPara="1" rIns="91425" wrap="square" tIns="45700">
            <a:normAutofit/>
          </a:bodyPr>
          <a:lstStyle>
            <a:lvl1pPr indent="-325755" lvl="0" marL="457200" algn="l">
              <a:spcBef>
                <a:spcPts val="360"/>
              </a:spcBef>
              <a:spcAft>
                <a:spcPts val="0"/>
              </a:spcAft>
              <a:buSzPts val="1530"/>
              <a:buChar char="•"/>
              <a:defRPr/>
            </a:lvl1pPr>
            <a:lvl2pPr indent="-325755" lvl="1" marL="914400" algn="l">
              <a:spcBef>
                <a:spcPts val="360"/>
              </a:spcBef>
              <a:spcAft>
                <a:spcPts val="0"/>
              </a:spcAft>
              <a:buSzPts val="1530"/>
              <a:buChar char="•"/>
              <a:defRPr/>
            </a:lvl2pPr>
            <a:lvl3pPr indent="-331469" lvl="2" marL="1371600" algn="l">
              <a:spcBef>
                <a:spcPts val="360"/>
              </a:spcBef>
              <a:spcAft>
                <a:spcPts val="0"/>
              </a:spcAft>
              <a:buSzPts val="162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7" name="Google Shape;87;p6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6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6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51"/>
          <p:cNvSpPr/>
          <p:nvPr/>
        </p:nvSpPr>
        <p:spPr>
          <a:xfrm>
            <a:off x="0" y="220786"/>
            <a:ext cx="9144000" cy="2286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1" name="Google Shape;11;p51"/>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4000"/>
              <a:buFont typeface="Arial"/>
              <a:buNone/>
              <a:defRPr b="0" i="0" sz="4000" u="none" cap="none" strike="noStrik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51"/>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lvl1pPr indent="-358140" lvl="0" marL="457200" marR="0" rtl="0" algn="l">
              <a:spcBef>
                <a:spcPts val="480"/>
              </a:spcBef>
              <a:spcAft>
                <a:spcPts val="0"/>
              </a:spcAft>
              <a:buClr>
                <a:schemeClr val="accent1"/>
              </a:buClr>
              <a:buSzPts val="2040"/>
              <a:buFont typeface="Arial"/>
              <a:buChar char="•"/>
              <a:defRPr b="0" i="0" sz="2400" u="none" cap="none" strike="noStrike">
                <a:solidFill>
                  <a:schemeClr val="dk1"/>
                </a:solidFill>
                <a:latin typeface="Arial"/>
                <a:ea typeface="Arial"/>
                <a:cs typeface="Arial"/>
                <a:sym typeface="Arial"/>
              </a:defRPr>
            </a:lvl1pPr>
            <a:lvl2pPr indent="-336550" lvl="1" marL="914400" marR="0" rtl="0" algn="l">
              <a:spcBef>
                <a:spcPts val="400"/>
              </a:spcBef>
              <a:spcAft>
                <a:spcPts val="0"/>
              </a:spcAft>
              <a:buClr>
                <a:schemeClr val="accent1"/>
              </a:buClr>
              <a:buSzPts val="1700"/>
              <a:buFont typeface="Arial"/>
              <a:buChar char="•"/>
              <a:defRPr b="0" i="0" sz="2000" u="none" cap="none" strike="noStrike">
                <a:solidFill>
                  <a:schemeClr val="dk1"/>
                </a:solidFill>
                <a:latin typeface="Arial"/>
                <a:ea typeface="Arial"/>
                <a:cs typeface="Arial"/>
                <a:sym typeface="Arial"/>
              </a:defRPr>
            </a:lvl2pPr>
            <a:lvl3pPr indent="-331469" lvl="2" marL="1371600" marR="0" rtl="0" algn="l">
              <a:spcBef>
                <a:spcPts val="360"/>
              </a:spcBef>
              <a:spcAft>
                <a:spcPts val="0"/>
              </a:spcAft>
              <a:buClr>
                <a:schemeClr val="accent1"/>
              </a:buClr>
              <a:buSzPts val="1620"/>
              <a:buFont typeface="Arial"/>
              <a:buChar char="•"/>
              <a:defRPr b="0" i="0" sz="1800" u="none" cap="none" strike="noStrike">
                <a:solidFill>
                  <a:schemeClr val="dk1"/>
                </a:solidFill>
                <a:latin typeface="Arial"/>
                <a:ea typeface="Arial"/>
                <a:cs typeface="Arial"/>
                <a:sym typeface="Arial"/>
              </a:defRPr>
            </a:lvl3pPr>
            <a:lvl4pPr indent="-330200" lvl="3" marL="1828800" marR="0" rtl="0" algn="l">
              <a:spcBef>
                <a:spcPts val="320"/>
              </a:spcBef>
              <a:spcAft>
                <a:spcPts val="0"/>
              </a:spcAft>
              <a:buClr>
                <a:schemeClr val="accent1"/>
              </a:buClr>
              <a:buSzPts val="1600"/>
              <a:buFont typeface="Arial"/>
              <a:buChar char="•"/>
              <a:defRPr b="0" i="0" sz="1600" u="none" cap="none" strike="noStrike">
                <a:solidFill>
                  <a:schemeClr val="dk1"/>
                </a:solidFill>
                <a:latin typeface="Arial"/>
                <a:ea typeface="Arial"/>
                <a:cs typeface="Arial"/>
                <a:sym typeface="Arial"/>
              </a:defRPr>
            </a:lvl4pPr>
            <a:lvl5pPr indent="-317500" lvl="4" marL="2286000" marR="0" rtl="0" algn="l">
              <a:spcBef>
                <a:spcPts val="280"/>
              </a:spcBef>
              <a:spcAft>
                <a:spcPts val="0"/>
              </a:spcAft>
              <a:buClr>
                <a:schemeClr val="accent1"/>
              </a:buClr>
              <a:buSzPts val="1400"/>
              <a:buFont typeface="Arial"/>
              <a:buChar char="•"/>
              <a:defRPr b="0" i="0" sz="1400" u="none" cap="none" strike="noStrike">
                <a:solidFill>
                  <a:schemeClr val="dk1"/>
                </a:solidFill>
                <a:latin typeface="Arial"/>
                <a:ea typeface="Arial"/>
                <a:cs typeface="Arial"/>
                <a:sym typeface="Arial"/>
              </a:defRPr>
            </a:lvl5pPr>
            <a:lvl6pPr indent="-311150" lvl="5" marL="27432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6pPr>
            <a:lvl7pPr indent="-311150" lvl="6" marL="32004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7pPr>
            <a:lvl8pPr indent="-311150" lvl="7" marL="36576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8pPr>
            <a:lvl9pPr indent="-311150" lvl="8" marL="41148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9pPr>
          </a:lstStyle>
          <a:p/>
        </p:txBody>
      </p:sp>
      <p:sp>
        <p:nvSpPr>
          <p:cNvPr id="13" name="Google Shape;13;p51"/>
          <p:cNvSpPr/>
          <p:nvPr/>
        </p:nvSpPr>
        <p:spPr>
          <a:xfrm>
            <a:off x="0" y="0"/>
            <a:ext cx="9144000" cy="36576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 name="Google Shape;14;p5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FFFFFF"/>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5" name="Google Shape;15;p5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FFFFFF"/>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6" name="Google Shape;16;p5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1" i="0" sz="1400" u="none" cap="none" strike="noStrike">
                <a:solidFill>
                  <a:srgbClr val="FFFFFF"/>
                </a:solidFill>
                <a:latin typeface="Arial"/>
                <a:ea typeface="Arial"/>
                <a:cs typeface="Arial"/>
                <a:sym typeface="Arial"/>
              </a:defRPr>
            </a:lvl1pPr>
            <a:lvl2pPr indent="0" lvl="1" marL="0" marR="0" rtl="0" algn="l">
              <a:spcBef>
                <a:spcPts val="0"/>
              </a:spcBef>
              <a:buNone/>
              <a:defRPr b="1" i="0" sz="1400" u="none" cap="none" strike="noStrike">
                <a:solidFill>
                  <a:srgbClr val="FFFFFF"/>
                </a:solidFill>
                <a:latin typeface="Arial"/>
                <a:ea typeface="Arial"/>
                <a:cs typeface="Arial"/>
                <a:sym typeface="Arial"/>
              </a:defRPr>
            </a:lvl2pPr>
            <a:lvl3pPr indent="0" lvl="2" marL="0" marR="0" rtl="0" algn="l">
              <a:spcBef>
                <a:spcPts val="0"/>
              </a:spcBef>
              <a:buNone/>
              <a:defRPr b="1" i="0" sz="1400" u="none" cap="none" strike="noStrike">
                <a:solidFill>
                  <a:srgbClr val="FFFFFF"/>
                </a:solidFill>
                <a:latin typeface="Arial"/>
                <a:ea typeface="Arial"/>
                <a:cs typeface="Arial"/>
                <a:sym typeface="Arial"/>
              </a:defRPr>
            </a:lvl3pPr>
            <a:lvl4pPr indent="0" lvl="3" marL="0" marR="0" rtl="0" algn="l">
              <a:spcBef>
                <a:spcPts val="0"/>
              </a:spcBef>
              <a:buNone/>
              <a:defRPr b="1" i="0" sz="1400" u="none" cap="none" strike="noStrike">
                <a:solidFill>
                  <a:srgbClr val="FFFFFF"/>
                </a:solidFill>
                <a:latin typeface="Arial"/>
                <a:ea typeface="Arial"/>
                <a:cs typeface="Arial"/>
                <a:sym typeface="Arial"/>
              </a:defRPr>
            </a:lvl4pPr>
            <a:lvl5pPr indent="0" lvl="4" marL="0" marR="0" rtl="0" algn="l">
              <a:spcBef>
                <a:spcPts val="0"/>
              </a:spcBef>
              <a:buNone/>
              <a:defRPr b="1" i="0" sz="1400" u="none" cap="none" strike="noStrike">
                <a:solidFill>
                  <a:srgbClr val="FFFFFF"/>
                </a:solidFill>
                <a:latin typeface="Arial"/>
                <a:ea typeface="Arial"/>
                <a:cs typeface="Arial"/>
                <a:sym typeface="Arial"/>
              </a:defRPr>
            </a:lvl5pPr>
            <a:lvl6pPr indent="0" lvl="5" marL="0" marR="0" rtl="0" algn="l">
              <a:spcBef>
                <a:spcPts val="0"/>
              </a:spcBef>
              <a:buNone/>
              <a:defRPr b="1" i="0" sz="1400" u="none" cap="none" strike="noStrike">
                <a:solidFill>
                  <a:srgbClr val="FFFFFF"/>
                </a:solidFill>
                <a:latin typeface="Arial"/>
                <a:ea typeface="Arial"/>
                <a:cs typeface="Arial"/>
                <a:sym typeface="Arial"/>
              </a:defRPr>
            </a:lvl6pPr>
            <a:lvl7pPr indent="0" lvl="6" marL="0" marR="0" rtl="0" algn="l">
              <a:spcBef>
                <a:spcPts val="0"/>
              </a:spcBef>
              <a:buNone/>
              <a:defRPr b="1" i="0" sz="1400" u="none" cap="none" strike="noStrike">
                <a:solidFill>
                  <a:srgbClr val="FFFFFF"/>
                </a:solidFill>
                <a:latin typeface="Arial"/>
                <a:ea typeface="Arial"/>
                <a:cs typeface="Arial"/>
                <a:sym typeface="Arial"/>
              </a:defRPr>
            </a:lvl7pPr>
            <a:lvl8pPr indent="0" lvl="7" marL="0" marR="0" rtl="0" algn="l">
              <a:spcBef>
                <a:spcPts val="0"/>
              </a:spcBef>
              <a:buNone/>
              <a:defRPr b="1" i="0" sz="1400" u="none" cap="none" strike="noStrike">
                <a:solidFill>
                  <a:srgbClr val="FFFFFF"/>
                </a:solidFill>
                <a:latin typeface="Arial"/>
                <a:ea typeface="Arial"/>
                <a:cs typeface="Arial"/>
                <a:sym typeface="Arial"/>
              </a:defRPr>
            </a:lvl8pPr>
            <a:lvl9pPr indent="0" lvl="8" marL="0" marR="0" rtl="0" algn="l">
              <a:spcBef>
                <a:spcPts val="0"/>
              </a:spcBef>
              <a:buNone/>
              <a:defRPr b="1" i="0" sz="1400"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mailto:duonghoaian@tuaf.edu.v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
          <p:cNvSpPr txBox="1"/>
          <p:nvPr>
            <p:ph type="ctrTitle"/>
          </p:nvPr>
        </p:nvSpPr>
        <p:spPr>
          <a:xfrm>
            <a:off x="685800" y="740794"/>
            <a:ext cx="7848600" cy="2558032"/>
          </a:xfrm>
          <a:prstGeom prst="rect">
            <a:avLst/>
          </a:prstGeom>
          <a:noFill/>
          <a:ln>
            <a:noFill/>
          </a:ln>
        </p:spPr>
        <p:txBody>
          <a:bodyPr anchorCtr="0" anchor="b" bIns="45700" lIns="91425" spcFirstLastPara="1" rIns="91425" wrap="square" tIns="45700">
            <a:noAutofit/>
          </a:bodyPr>
          <a:lstStyle/>
          <a:p>
            <a:pPr indent="0" lvl="0" marL="0" rtl="0" algn="just">
              <a:spcBef>
                <a:spcPts val="0"/>
              </a:spcBef>
              <a:spcAft>
                <a:spcPts val="0"/>
              </a:spcAft>
              <a:buClr>
                <a:schemeClr val="dk2"/>
              </a:buClr>
              <a:buSzPts val="3800"/>
              <a:buFont typeface="Arial"/>
              <a:buNone/>
            </a:pPr>
            <a:r>
              <a:rPr lang="en-US" sz="3800"/>
              <a:t>START AND IMPROVE YOUR BUSINESS – WEEK 11: SATISFYING CUSTOMERS NEEDS BY OFFERING THE RIGHT PRICES</a:t>
            </a:r>
            <a:endParaRPr sz="38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2"/>
          <p:cNvSpPr txBox="1"/>
          <p:nvPr>
            <p:ph type="ctrTitle"/>
          </p:nvPr>
        </p:nvSpPr>
        <p:spPr>
          <a:xfrm>
            <a:off x="685800" y="710556"/>
            <a:ext cx="7848600" cy="2588269"/>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chemeClr val="dk2"/>
              </a:buClr>
              <a:buSzPts val="4400"/>
              <a:buFont typeface="Arial"/>
              <a:buNone/>
            </a:pPr>
            <a:r>
              <a:rPr lang="en-US" sz="4400"/>
              <a:t>KHỞI SỰ VÀ TĂNG CƯỜNG KHẢ NĂNG KINH DOANH</a:t>
            </a:r>
            <a:br>
              <a:rPr lang="en-US" sz="4400"/>
            </a:br>
            <a:r>
              <a:rPr lang="en-US" sz="4400"/>
              <a:t>TUẦN 11 – CHƯƠNG 6</a:t>
            </a:r>
            <a:endParaRPr/>
          </a:p>
        </p:txBody>
      </p:sp>
      <p:sp>
        <p:nvSpPr>
          <p:cNvPr id="100" name="Google Shape;100;p2"/>
          <p:cNvSpPr txBox="1"/>
          <p:nvPr>
            <p:ph idx="1" type="subTitle"/>
          </p:nvPr>
        </p:nvSpPr>
        <p:spPr>
          <a:xfrm>
            <a:off x="685800" y="3505199"/>
            <a:ext cx="7848600" cy="206381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spcBef>
                <a:spcPts val="0"/>
              </a:spcBef>
              <a:spcAft>
                <a:spcPts val="0"/>
              </a:spcAft>
              <a:buSzPct val="85000"/>
              <a:buNone/>
            </a:pPr>
            <a:r>
              <a:rPr lang="en-US"/>
              <a:t>Chuẩn bị và trình bày: Dương Hoài An</a:t>
            </a:r>
            <a:endParaRPr/>
          </a:p>
          <a:p>
            <a:pPr indent="0" lvl="0" marL="0" rtl="0" algn="l">
              <a:spcBef>
                <a:spcPts val="444"/>
              </a:spcBef>
              <a:spcAft>
                <a:spcPts val="0"/>
              </a:spcAft>
              <a:buSzPct val="85000"/>
              <a:buNone/>
            </a:pPr>
            <a:r>
              <a:rPr lang="en-US"/>
              <a:t>Khoa Kinh tế và Phát triển nông thôn</a:t>
            </a:r>
            <a:endParaRPr/>
          </a:p>
          <a:p>
            <a:pPr indent="0" lvl="0" marL="0" rtl="0" algn="l">
              <a:spcBef>
                <a:spcPts val="444"/>
              </a:spcBef>
              <a:spcAft>
                <a:spcPts val="0"/>
              </a:spcAft>
              <a:buSzPct val="85000"/>
              <a:buNone/>
            </a:pPr>
            <a:r>
              <a:rPr lang="en-US"/>
              <a:t>Trường Đại học Nông Lâm Thái Nguyên</a:t>
            </a:r>
            <a:endParaRPr/>
          </a:p>
          <a:p>
            <a:pPr indent="0" lvl="0" marL="0" rtl="0" algn="l">
              <a:spcBef>
                <a:spcPts val="444"/>
              </a:spcBef>
              <a:spcAft>
                <a:spcPts val="0"/>
              </a:spcAft>
              <a:buSzPct val="85000"/>
              <a:buNone/>
            </a:pPr>
            <a:r>
              <a:rPr lang="en-US"/>
              <a:t>Email: </a:t>
            </a:r>
            <a:r>
              <a:rPr lang="en-US" u="sng">
                <a:solidFill>
                  <a:schemeClr val="hlink"/>
                </a:solidFill>
                <a:hlinkClick r:id="rId3"/>
              </a:rPr>
              <a:t>duonghoaian@tuaf.edu.vn</a:t>
            </a:r>
            <a:endParaRPr/>
          </a:p>
          <a:p>
            <a:pPr indent="0" lvl="0" marL="0" rtl="0" algn="l">
              <a:spcBef>
                <a:spcPts val="444"/>
              </a:spcBef>
              <a:spcAft>
                <a:spcPts val="0"/>
              </a:spcAft>
              <a:buSzPct val="85000"/>
              <a:buNone/>
            </a:pPr>
            <a:r>
              <a:rPr lang="en-US"/>
              <a:t>Bài giảng được thiết kế với sự tài trợ của trường Đại học Handong Global University</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3"/>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US"/>
              <a:t>NỘI DUNG KHOÁ HỌC</a:t>
            </a:r>
            <a:endParaRPr/>
          </a:p>
        </p:txBody>
      </p:sp>
      <p:sp>
        <p:nvSpPr>
          <p:cNvPr id="106" name="Google Shape;106;p3"/>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040"/>
              <a:buNone/>
            </a:pPr>
            <a:r>
              <a:rPr lang="en-US"/>
              <a:t>Khoá học gồm 2 phần:</a:t>
            </a:r>
            <a:endParaRPr/>
          </a:p>
          <a:p>
            <a:pPr indent="-182880" lvl="0" marL="182880" rtl="0" algn="l">
              <a:spcBef>
                <a:spcPts val="480"/>
              </a:spcBef>
              <a:spcAft>
                <a:spcPts val="0"/>
              </a:spcAft>
              <a:buSzPts val="2040"/>
              <a:buChar char="•"/>
            </a:pPr>
            <a:r>
              <a:rPr lang="en-US"/>
              <a:t>Khởi sự doanh nghiệp (Start Your Business - SYB), và</a:t>
            </a:r>
            <a:endParaRPr/>
          </a:p>
          <a:p>
            <a:pPr indent="-182880" lvl="0" marL="182880" rtl="0" algn="l">
              <a:spcBef>
                <a:spcPts val="480"/>
              </a:spcBef>
              <a:spcAft>
                <a:spcPts val="0"/>
              </a:spcAft>
              <a:buSzPts val="2040"/>
              <a:buChar char="•"/>
            </a:pPr>
            <a:r>
              <a:rPr lang="en-US"/>
              <a:t>Tăng cường khả năng kinh doanh (Improve Your Business - IYB)</a:t>
            </a:r>
            <a:endParaRPr/>
          </a:p>
        </p:txBody>
      </p:sp>
      <p:sp>
        <p:nvSpPr>
          <p:cNvPr id="107" name="Google Shape;107;p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108" name="Google Shape;108;p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109" name="Google Shape;109;p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US"/>
              <a:t>TÀI LIỆU HỌC TẬP</a:t>
            </a:r>
            <a:endParaRPr/>
          </a:p>
        </p:txBody>
      </p:sp>
      <p:sp>
        <p:nvSpPr>
          <p:cNvPr id="115" name="Google Shape;115;p4"/>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just">
              <a:spcBef>
                <a:spcPts val="0"/>
              </a:spcBef>
              <a:spcAft>
                <a:spcPts val="0"/>
              </a:spcAft>
              <a:buSzPts val="2040"/>
              <a:buChar char="•"/>
            </a:pPr>
            <a:r>
              <a:rPr lang="en-US"/>
              <a:t>Tài liệu chính là bộ sách Khởi sự kinh doanh và Tăng cường khả năng kinh doanh (SIYB) được Phòng Thương mại và Công nghiệp Việt Nam (VCCI) cùng tổ chức Lao động quốc tế (ILO) và cơ quan Hợp tác phát triển quốc tế của Thuỵ Điển tài trợ và thiết kế. Bộ sách được xuất bản năm 1998. Tài liệu sau đây được trích dẫn là: SIYB, 1998</a:t>
            </a:r>
            <a:endParaRPr/>
          </a:p>
        </p:txBody>
      </p:sp>
      <p:sp>
        <p:nvSpPr>
          <p:cNvPr id="116" name="Google Shape;116;p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117" name="Google Shape;117;p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118" name="Google Shape;118;p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5"/>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US"/>
              <a:t>TÀI LIỆU HỌC TẬP</a:t>
            </a:r>
            <a:endParaRPr/>
          </a:p>
        </p:txBody>
      </p:sp>
      <p:sp>
        <p:nvSpPr>
          <p:cNvPr id="124" name="Google Shape;124;p5"/>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just">
              <a:spcBef>
                <a:spcPts val="0"/>
              </a:spcBef>
              <a:spcAft>
                <a:spcPts val="0"/>
              </a:spcAft>
              <a:buSzPts val="2040"/>
              <a:buChar char="•"/>
            </a:pPr>
            <a:r>
              <a:rPr lang="en-US"/>
              <a:t>Đây là một chương trình phát triển doanh nghiệp vừa và nhỏ (DNVVN) theo từng bước. Chương trình giúp người học tự đánh giá các cơ hội để khởi sự kinh doanh thành công và chọn cho mình một ý tưởng kinh doanh mang tính thực tiễn. Chương trình có sự kết hợp linh hoạt giữa lý thuyết và thực hành với các tình huống.</a:t>
            </a:r>
            <a:endParaRPr/>
          </a:p>
        </p:txBody>
      </p:sp>
      <p:sp>
        <p:nvSpPr>
          <p:cNvPr id="125" name="Google Shape;125;p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126" name="Google Shape;126;p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127" name="Google Shape;127;p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6"/>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US"/>
              <a:t>TÀI LIỆU THAM KHẢO</a:t>
            </a:r>
            <a:endParaRPr/>
          </a:p>
        </p:txBody>
      </p:sp>
      <p:sp>
        <p:nvSpPr>
          <p:cNvPr id="133" name="Google Shape;133;p6"/>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Ngoài tài liệu học tập đã đề cập ở trên, người học được khuyến thích đọc thêm các tài liệu tham khảo dưới đây:</a:t>
            </a:r>
            <a:endParaRPr/>
          </a:p>
          <a:p>
            <a:pPr indent="-182880" lvl="0" marL="182880" rtl="0" algn="just">
              <a:spcBef>
                <a:spcPts val="480"/>
              </a:spcBef>
              <a:spcAft>
                <a:spcPts val="0"/>
              </a:spcAft>
              <a:buSzPts val="2040"/>
              <a:buChar char="•"/>
            </a:pPr>
            <a:r>
              <a:rPr lang="en-US"/>
              <a:t>Fail to Succeed</a:t>
            </a:r>
            <a:endParaRPr/>
          </a:p>
          <a:p>
            <a:pPr indent="-182880" lvl="0" marL="182880" rtl="0" algn="just">
              <a:spcBef>
                <a:spcPts val="480"/>
              </a:spcBef>
              <a:spcAft>
                <a:spcPts val="0"/>
              </a:spcAft>
              <a:buSzPts val="2040"/>
              <a:buChar char="•"/>
            </a:pPr>
            <a:r>
              <a:rPr lang="en-US"/>
              <a:t>Startup Nation</a:t>
            </a:r>
            <a:endParaRPr/>
          </a:p>
          <a:p>
            <a:pPr indent="-182880" lvl="0" marL="182880" rtl="0" algn="just">
              <a:spcBef>
                <a:spcPts val="480"/>
              </a:spcBef>
              <a:spcAft>
                <a:spcPts val="0"/>
              </a:spcAft>
              <a:buSzPts val="2040"/>
              <a:buChar char="•"/>
            </a:pPr>
            <a:r>
              <a:rPr lang="en-US"/>
              <a:t>The Secret of self-made millionaires</a:t>
            </a:r>
            <a:endParaRPr/>
          </a:p>
          <a:p>
            <a:pPr indent="-182880" lvl="0" marL="182880" rtl="0" algn="just">
              <a:spcBef>
                <a:spcPts val="480"/>
              </a:spcBef>
              <a:spcAft>
                <a:spcPts val="0"/>
              </a:spcAft>
              <a:buSzPts val="2040"/>
              <a:buChar char="•"/>
            </a:pPr>
            <a:r>
              <a:rPr lang="en-US"/>
              <a:t>Disciplined Entrepreneurship 24 Steps to a Successful Startup</a:t>
            </a:r>
            <a:endParaRPr/>
          </a:p>
          <a:p>
            <a:pPr indent="-182880" lvl="0" marL="182880" rtl="0" algn="just">
              <a:spcBef>
                <a:spcPts val="480"/>
              </a:spcBef>
              <a:spcAft>
                <a:spcPts val="0"/>
              </a:spcAft>
              <a:buSzPts val="2040"/>
              <a:buChar char="•"/>
            </a:pPr>
            <a:r>
              <a:rPr lang="en-US"/>
              <a:t>Startup handbook</a:t>
            </a:r>
            <a:endParaRPr/>
          </a:p>
        </p:txBody>
      </p:sp>
      <p:sp>
        <p:nvSpPr>
          <p:cNvPr id="134" name="Google Shape;134;p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135" name="Google Shape;135;p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136" name="Google Shape;136;p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142" name="Google Shape;142;p7"/>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6.1. Chiến lược giá là gì?</a:t>
            </a:r>
            <a:endParaRPr/>
          </a:p>
          <a:p>
            <a:pPr indent="-182880" lvl="0" marL="182880" rtl="0" algn="just">
              <a:spcBef>
                <a:spcPts val="480"/>
              </a:spcBef>
              <a:spcAft>
                <a:spcPts val="0"/>
              </a:spcAft>
              <a:buSzPts val="2040"/>
              <a:buChar char="•"/>
            </a:pPr>
            <a:r>
              <a:rPr lang="en-US"/>
              <a:t>Chiến lược giá là một kế hoạch hoặc kỹ thuật mà các doanh nghiệp sử dụng để tăng doanh thu và tối đa hóa lợi nhuận bằng cách thiết lập mức giá thích hợp cho sản phẩm hoặc dịch vụ của mình. Chiến lược này bao gồm việc áp dụng các mô hình và phương pháp để đưa ra quyết định về giá cả, nhằm tối ưu hóa hiệu quả kinh doanh.</a:t>
            </a:r>
            <a:endParaRPr/>
          </a:p>
          <a:p>
            <a:pPr indent="0" lvl="0" marL="0" rtl="0" algn="r">
              <a:spcBef>
                <a:spcPts val="480"/>
              </a:spcBef>
              <a:spcAft>
                <a:spcPts val="0"/>
              </a:spcAft>
              <a:buSzPts val="2040"/>
              <a:buNone/>
            </a:pPr>
            <a:r>
              <a:rPr lang="en-US"/>
              <a:t>(SIYB, 1998) </a:t>
            </a:r>
            <a:endParaRPr/>
          </a:p>
        </p:txBody>
      </p:sp>
      <p:sp>
        <p:nvSpPr>
          <p:cNvPr id="143" name="Google Shape;143;p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144" name="Google Shape;144;p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145" name="Google Shape;145;p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8"/>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151" name="Google Shape;151;p8"/>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6.1. Chiến lược giá là gì? (cont’)</a:t>
            </a:r>
            <a:endParaRPr/>
          </a:p>
          <a:p>
            <a:pPr indent="-182880" lvl="0" marL="182880" rtl="0" algn="just">
              <a:spcBef>
                <a:spcPts val="480"/>
              </a:spcBef>
              <a:spcAft>
                <a:spcPts val="0"/>
              </a:spcAft>
              <a:buSzPts val="2040"/>
              <a:buChar char="•"/>
            </a:pPr>
            <a:r>
              <a:rPr lang="en-US"/>
              <a:t>Chiến lược giá là một phương tiện quan trọng để đạt được các mục tiêu kinh doanh của doanh nghiệp, bao gồm mục tiêu doanh thu, mục tiêu tiếp thị, định vị thương hiệu và thuộc tính sản phẩm.</a:t>
            </a:r>
            <a:endParaRPr/>
          </a:p>
          <a:p>
            <a:pPr indent="0" lvl="0" marL="0" rtl="0" algn="r">
              <a:spcBef>
                <a:spcPts val="480"/>
              </a:spcBef>
              <a:spcAft>
                <a:spcPts val="0"/>
              </a:spcAft>
              <a:buSzPts val="2040"/>
              <a:buNone/>
            </a:pPr>
            <a:r>
              <a:rPr lang="en-US"/>
              <a:t>(SIYB, 1998) </a:t>
            </a:r>
            <a:endParaRPr/>
          </a:p>
        </p:txBody>
      </p:sp>
      <p:sp>
        <p:nvSpPr>
          <p:cNvPr id="152" name="Google Shape;152;p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153" name="Google Shape;153;p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154" name="Google Shape;154;p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9"/>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160" name="Google Shape;160;p9"/>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6.1. Chiến lược giá là gì? (cont’)</a:t>
            </a:r>
            <a:endParaRPr/>
          </a:p>
          <a:p>
            <a:pPr indent="-182880" lvl="0" marL="182880" rtl="0" algn="just">
              <a:spcBef>
                <a:spcPts val="480"/>
              </a:spcBef>
              <a:spcAft>
                <a:spcPts val="0"/>
              </a:spcAft>
              <a:buSzPts val="2040"/>
              <a:buChar char="•"/>
            </a:pPr>
            <a:r>
              <a:rPr lang="en-US"/>
              <a:t>Tuy nhiên, để thành công trong việc thiết lập chiến lược giá, doanh nghiệp cần phải tính đến nhiều yếu tố kinh doanh khác như nhu cầu của khách hàng, giá cả cạnh tranh của đối thủ, xu hướng kinh tế và tình hình thị trường chung. Những yếu tố này ảnh hưởng đến quá trình định giá và đòi hỏi sự phân tích và đánh giá kỹ lưỡng trước khi đưa ra quyết định chiến lược giá cuối cùng.</a:t>
            </a:r>
            <a:endParaRPr/>
          </a:p>
          <a:p>
            <a:pPr indent="0" lvl="0" marL="0" rtl="0" algn="r">
              <a:spcBef>
                <a:spcPts val="480"/>
              </a:spcBef>
              <a:spcAft>
                <a:spcPts val="0"/>
              </a:spcAft>
              <a:buSzPts val="2040"/>
              <a:buNone/>
            </a:pPr>
            <a:r>
              <a:rPr lang="en-US"/>
              <a:t>(SIYB, 1998) </a:t>
            </a:r>
            <a:endParaRPr/>
          </a:p>
        </p:txBody>
      </p:sp>
      <p:sp>
        <p:nvSpPr>
          <p:cNvPr id="161" name="Google Shape;161;p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162" name="Google Shape;162;p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163" name="Google Shape;163;p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0"/>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169" name="Google Shape;169;p10"/>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6.1. Chiến lược giá là gì? (cont’)</a:t>
            </a:r>
            <a:endParaRPr/>
          </a:p>
          <a:p>
            <a:pPr indent="-182880" lvl="0" marL="182880" rtl="0" algn="just">
              <a:spcBef>
                <a:spcPts val="480"/>
              </a:spcBef>
              <a:spcAft>
                <a:spcPts val="0"/>
              </a:spcAft>
              <a:buSzPts val="2040"/>
              <a:buChar char="•"/>
            </a:pPr>
            <a:r>
              <a:rPr lang="en-US"/>
              <a:t>Trong thực tế, có nhiều người hiểu lầm giữa hai khái niệm "chiến lược giá" và "phương pháp định giá". Lý do cho sự nhầm lẫn này là do hai khái niệm này có điểm chung trong việc áp dụng mức giá cho sản phẩm hoặc dịch vụ của một doanh nghiệp. Tuy nhiên, hai khái niệm này có sự khác biệt quan trọng mà bạn cần phải biết rõ:</a:t>
            </a:r>
            <a:endParaRPr/>
          </a:p>
          <a:p>
            <a:pPr indent="0" lvl="0" marL="0" rtl="0" algn="r">
              <a:spcBef>
                <a:spcPts val="480"/>
              </a:spcBef>
              <a:spcAft>
                <a:spcPts val="0"/>
              </a:spcAft>
              <a:buSzPts val="2040"/>
              <a:buNone/>
            </a:pPr>
            <a:r>
              <a:rPr lang="en-US"/>
              <a:t>(SIYB, 1998) </a:t>
            </a:r>
            <a:endParaRPr/>
          </a:p>
        </p:txBody>
      </p:sp>
      <p:sp>
        <p:nvSpPr>
          <p:cNvPr id="170" name="Google Shape;170;p1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171" name="Google Shape;171;p1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172" name="Google Shape;172;p1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1"/>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178" name="Google Shape;178;p11"/>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6.1. Chiến lược giá là gì? (cont’)</a:t>
            </a:r>
            <a:endParaRPr/>
          </a:p>
          <a:p>
            <a:pPr indent="-182880" lvl="1" marL="457200" rtl="0" algn="just">
              <a:spcBef>
                <a:spcPts val="400"/>
              </a:spcBef>
              <a:spcAft>
                <a:spcPts val="0"/>
              </a:spcAft>
              <a:buSzPts val="1700"/>
              <a:buFont typeface="Noto Sans Symbols"/>
              <a:buChar char="▪"/>
            </a:pPr>
            <a:r>
              <a:rPr lang="en-US"/>
              <a:t>Chiến lược giá: là kế hoạch hoặc phương tiện sử dụng để đạt được các mục tiêu kinh doanh của doanh nghiệp bằng cách định giá cho sản phẩm hoặc dịch vụ. Nó bao gồm việc phân tích và đưa ra quyết định về các mức giá phù hợp với mục tiêu kinh doanh của doanh nghiệp.</a:t>
            </a:r>
            <a:endParaRPr/>
          </a:p>
          <a:p>
            <a:pPr indent="0" lvl="0" marL="0" rtl="0" algn="r">
              <a:spcBef>
                <a:spcPts val="480"/>
              </a:spcBef>
              <a:spcAft>
                <a:spcPts val="0"/>
              </a:spcAft>
              <a:buSzPts val="2040"/>
              <a:buNone/>
            </a:pPr>
            <a:r>
              <a:rPr lang="en-US"/>
              <a:t>(SIYB, 1998) </a:t>
            </a:r>
            <a:endParaRPr/>
          </a:p>
        </p:txBody>
      </p:sp>
      <p:sp>
        <p:nvSpPr>
          <p:cNvPr id="179" name="Google Shape;179;p1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180" name="Google Shape;180;p1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181" name="Google Shape;181;p1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2"/>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187" name="Google Shape;187;p12"/>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6.1. Chiến lược giá là gì? (cont’)</a:t>
            </a:r>
            <a:endParaRPr/>
          </a:p>
          <a:p>
            <a:pPr indent="-182880" lvl="1" marL="457200" rtl="0" algn="just">
              <a:spcBef>
                <a:spcPts val="400"/>
              </a:spcBef>
              <a:spcAft>
                <a:spcPts val="0"/>
              </a:spcAft>
              <a:buSzPts val="1700"/>
              <a:buFont typeface="Noto Sans Symbols"/>
              <a:buChar char="▪"/>
            </a:pPr>
            <a:r>
              <a:rPr lang="en-US"/>
              <a:t>Phương pháp định giá: là quá trình đưa ra quyết định về mức giá cho sản phẩm hoặc dịch vụ của một doanh nghiệp. Nó bao gồm việc xác định các chi phí sản xuất, tài nguyên sử dụng, các yếu tố thị trường và cạnh tranh để đưa ra quyết định về mức giá phù hợp với sản phẩm hoặc dịch vụ đó.</a:t>
            </a:r>
            <a:endParaRPr/>
          </a:p>
          <a:p>
            <a:pPr indent="0" lvl="0" marL="0" rtl="0" algn="r">
              <a:spcBef>
                <a:spcPts val="480"/>
              </a:spcBef>
              <a:spcAft>
                <a:spcPts val="0"/>
              </a:spcAft>
              <a:buSzPts val="2040"/>
              <a:buNone/>
            </a:pPr>
            <a:r>
              <a:rPr lang="en-US"/>
              <a:t>(SIYB, 1998) </a:t>
            </a:r>
            <a:endParaRPr/>
          </a:p>
        </p:txBody>
      </p:sp>
      <p:sp>
        <p:nvSpPr>
          <p:cNvPr id="188" name="Google Shape;188;p1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189" name="Google Shape;189;p1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190" name="Google Shape;190;p1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3"/>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196" name="Google Shape;196;p13"/>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6.1. Chiến lược giá là gì? (cont’)</a:t>
            </a:r>
            <a:endParaRPr/>
          </a:p>
          <a:p>
            <a:pPr indent="-182880" lvl="0" marL="182880" rtl="0" algn="just">
              <a:spcBef>
                <a:spcPts val="480"/>
              </a:spcBef>
              <a:spcAft>
                <a:spcPts val="0"/>
              </a:spcAft>
              <a:buSzPts val="2040"/>
              <a:buChar char="•"/>
            </a:pPr>
            <a:r>
              <a:rPr lang="en-US"/>
              <a:t>Việc hiểu rõ sự khác biệt giữa hai khái niệm này sẽ giúp cho doanh nghiệp có thể áp dụng chính xác và hiệu quả các phương tiện định giá cho sản phẩm hoặc dịch vụ của mình.</a:t>
            </a:r>
            <a:endParaRPr/>
          </a:p>
          <a:p>
            <a:pPr indent="0" lvl="0" marL="0" rtl="0" algn="r">
              <a:spcBef>
                <a:spcPts val="480"/>
              </a:spcBef>
              <a:spcAft>
                <a:spcPts val="0"/>
              </a:spcAft>
              <a:buSzPts val="2040"/>
              <a:buNone/>
            </a:pPr>
            <a:r>
              <a:rPr lang="en-US"/>
              <a:t>(SIYB, 1998) </a:t>
            </a:r>
            <a:endParaRPr/>
          </a:p>
        </p:txBody>
      </p:sp>
      <p:sp>
        <p:nvSpPr>
          <p:cNvPr id="197" name="Google Shape;197;p1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198" name="Google Shape;198;p1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199" name="Google Shape;199;p1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4"/>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205" name="Google Shape;205;p1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206" name="Google Shape;206;p1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207" name="Google Shape;207;p1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graphicFrame>
        <p:nvGraphicFramePr>
          <p:cNvPr id="208" name="Google Shape;208;p14"/>
          <p:cNvGraphicFramePr/>
          <p:nvPr/>
        </p:nvGraphicFramePr>
        <p:xfrm>
          <a:off x="663168" y="1712725"/>
          <a:ext cx="3000000" cy="3000000"/>
        </p:xfrm>
        <a:graphic>
          <a:graphicData uri="http://schemas.openxmlformats.org/drawingml/2006/table">
            <a:tbl>
              <a:tblPr bandRow="1" firstRow="1">
                <a:noFill/>
                <a:tableStyleId>{FFCF8FD1-A207-4F99-9B23-8C4984650CB8}</a:tableStyleId>
              </a:tblPr>
              <a:tblGrid>
                <a:gridCol w="1538250"/>
                <a:gridCol w="2930550"/>
                <a:gridCol w="3329775"/>
              </a:tblGrid>
              <a:tr h="370850">
                <a:tc>
                  <a:txBody>
                    <a:bodyPr/>
                    <a:lstStyle/>
                    <a:p>
                      <a:pPr indent="0" lvl="0" marL="0" marR="0" rtl="0" algn="ctr">
                        <a:spcBef>
                          <a:spcPts val="0"/>
                        </a:spcBef>
                        <a:spcAft>
                          <a:spcPts val="0"/>
                        </a:spcAft>
                        <a:buNone/>
                      </a:pPr>
                      <a:r>
                        <a:rPr lang="en-US" sz="2400" u="none" cap="none" strike="noStrike"/>
                        <a:t>So sánh</a:t>
                      </a:r>
                      <a:endParaRPr sz="2400" u="none" cap="none" strike="noStrike"/>
                    </a:p>
                  </a:txBody>
                  <a:tcPr marT="45725" marB="45725" marR="91450" marL="91450"/>
                </a:tc>
                <a:tc>
                  <a:txBody>
                    <a:bodyPr/>
                    <a:lstStyle/>
                    <a:p>
                      <a:pPr indent="0" lvl="0" marL="0" marR="0" rtl="0" algn="ctr">
                        <a:spcBef>
                          <a:spcPts val="0"/>
                        </a:spcBef>
                        <a:spcAft>
                          <a:spcPts val="0"/>
                        </a:spcAft>
                        <a:buNone/>
                      </a:pPr>
                      <a:r>
                        <a:rPr lang="en-US" sz="2400" u="none" cap="none" strike="noStrike"/>
                        <a:t>Chiến lược giá</a:t>
                      </a:r>
                      <a:endParaRPr sz="2400" u="none" cap="none" strike="noStrike"/>
                    </a:p>
                  </a:txBody>
                  <a:tcPr marT="45725" marB="45725" marR="91450" marL="91450"/>
                </a:tc>
                <a:tc>
                  <a:txBody>
                    <a:bodyPr/>
                    <a:lstStyle/>
                    <a:p>
                      <a:pPr indent="0" lvl="0" marL="0" marR="0" rtl="0" algn="ctr">
                        <a:spcBef>
                          <a:spcPts val="0"/>
                        </a:spcBef>
                        <a:spcAft>
                          <a:spcPts val="0"/>
                        </a:spcAft>
                        <a:buNone/>
                      </a:pPr>
                      <a:r>
                        <a:rPr lang="en-US" sz="2400" u="none" cap="none" strike="noStrike"/>
                        <a:t>Phương pháp định giá</a:t>
                      </a:r>
                      <a:endParaRPr sz="2400" u="none" cap="none" strike="noStrike"/>
                    </a:p>
                  </a:txBody>
                  <a:tcPr marT="45725" marB="45725" marR="91450" marL="91450"/>
                </a:tc>
              </a:tr>
              <a:tr h="370850">
                <a:tc>
                  <a:txBody>
                    <a:bodyPr/>
                    <a:lstStyle/>
                    <a:p>
                      <a:pPr indent="0" lvl="0" marL="0" marR="0" rtl="0" algn="just">
                        <a:spcBef>
                          <a:spcPts val="0"/>
                        </a:spcBef>
                        <a:spcAft>
                          <a:spcPts val="0"/>
                        </a:spcAft>
                        <a:buNone/>
                      </a:pPr>
                      <a:r>
                        <a:rPr lang="en-US" sz="2400" u="none" cap="none" strike="noStrike"/>
                        <a:t>Khái niệm</a:t>
                      </a:r>
                      <a:endParaRPr sz="2400" u="none" cap="none" strike="noStrike"/>
                    </a:p>
                  </a:txBody>
                  <a:tcPr marT="45725" marB="45725" marR="91450" marL="91450"/>
                </a:tc>
                <a:tc>
                  <a:txBody>
                    <a:bodyPr/>
                    <a:lstStyle/>
                    <a:p>
                      <a:pPr indent="0" lvl="0" marL="0" marR="0" rtl="0" algn="just">
                        <a:spcBef>
                          <a:spcPts val="0"/>
                        </a:spcBef>
                        <a:spcAft>
                          <a:spcPts val="0"/>
                        </a:spcAft>
                        <a:buNone/>
                      </a:pPr>
                      <a:r>
                        <a:rPr lang="en-US" sz="2400" u="none" cap="none" strike="noStrike"/>
                        <a:t>Là những phương hướng sử dụng giá thành sản phẩm để đạt được các mục tiêu nhất định.</a:t>
                      </a:r>
                      <a:endParaRPr sz="2400" u="none" cap="none" strike="noStrike"/>
                    </a:p>
                  </a:txBody>
                  <a:tcPr marT="45725" marB="45725" marR="91450" marL="91450"/>
                </a:tc>
                <a:tc>
                  <a:txBody>
                    <a:bodyPr/>
                    <a:lstStyle/>
                    <a:p>
                      <a:pPr indent="0" lvl="0" marL="0" marR="0" rtl="0" algn="just">
                        <a:spcBef>
                          <a:spcPts val="0"/>
                        </a:spcBef>
                        <a:spcAft>
                          <a:spcPts val="0"/>
                        </a:spcAft>
                        <a:buNone/>
                      </a:pPr>
                      <a:r>
                        <a:rPr lang="en-US" sz="2400" u="none" cap="none" strike="noStrike"/>
                        <a:t>Là những phương pháp tính giá cho các sản phẩm/dịch vụ sao cho đạt được các mục tiêu đã đề ra.</a:t>
                      </a:r>
                      <a:endParaRPr sz="2400" u="none" cap="none" strike="noStrike"/>
                    </a:p>
                  </a:txBody>
                  <a:tcPr marT="45725" marB="45725" marR="91450" marL="91450"/>
                </a:tc>
              </a:tr>
            </a:tbl>
          </a:graphicData>
        </a:graphic>
      </p:graphicFrame>
      <p:sp>
        <p:nvSpPr>
          <p:cNvPr id="209" name="Google Shape;209;p14"/>
          <p:cNvSpPr/>
          <p:nvPr/>
        </p:nvSpPr>
        <p:spPr>
          <a:xfrm>
            <a:off x="6955539" y="4468789"/>
            <a:ext cx="150620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Arial"/>
                <a:ea typeface="Arial"/>
                <a:cs typeface="Arial"/>
                <a:sym typeface="Arial"/>
              </a:rPr>
              <a:t>(SIYB, 1998) </a:t>
            </a:r>
            <a:endParaRPr sz="18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5"/>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215" name="Google Shape;215;p1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216" name="Google Shape;216;p1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217" name="Google Shape;217;p1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graphicFrame>
        <p:nvGraphicFramePr>
          <p:cNvPr id="218" name="Google Shape;218;p15"/>
          <p:cNvGraphicFramePr/>
          <p:nvPr/>
        </p:nvGraphicFramePr>
        <p:xfrm>
          <a:off x="803579" y="2976810"/>
          <a:ext cx="3000000" cy="3000000"/>
        </p:xfrm>
        <a:graphic>
          <a:graphicData uri="http://schemas.openxmlformats.org/drawingml/2006/table">
            <a:tbl>
              <a:tblPr bandRow="1" firstRow="1">
                <a:noFill/>
                <a:tableStyleId>{FFCF8FD1-A207-4F99-9B23-8C4984650CB8}</a:tableStyleId>
              </a:tblPr>
              <a:tblGrid>
                <a:gridCol w="1546300"/>
                <a:gridCol w="2459050"/>
                <a:gridCol w="3520675"/>
              </a:tblGrid>
              <a:tr h="370850">
                <a:tc>
                  <a:txBody>
                    <a:bodyPr/>
                    <a:lstStyle/>
                    <a:p>
                      <a:pPr indent="0" lvl="0" marL="0" marR="0" rtl="0" algn="ctr">
                        <a:spcBef>
                          <a:spcPts val="0"/>
                        </a:spcBef>
                        <a:spcAft>
                          <a:spcPts val="0"/>
                        </a:spcAft>
                        <a:buNone/>
                      </a:pPr>
                      <a:r>
                        <a:rPr lang="en-US" sz="2400" u="none" cap="none" strike="noStrike"/>
                        <a:t>So sánh</a:t>
                      </a:r>
                      <a:endParaRPr sz="2400" u="none" cap="none" strike="noStrike"/>
                    </a:p>
                  </a:txBody>
                  <a:tcPr marT="45725" marB="45725" marR="91450" marL="91450"/>
                </a:tc>
                <a:tc>
                  <a:txBody>
                    <a:bodyPr/>
                    <a:lstStyle/>
                    <a:p>
                      <a:pPr indent="0" lvl="0" marL="0" marR="0" rtl="0" algn="ctr">
                        <a:spcBef>
                          <a:spcPts val="0"/>
                        </a:spcBef>
                        <a:spcAft>
                          <a:spcPts val="0"/>
                        </a:spcAft>
                        <a:buNone/>
                      </a:pPr>
                      <a:r>
                        <a:rPr lang="en-US" sz="2400" u="none" cap="none" strike="noStrike"/>
                        <a:t>Chiến lược giá</a:t>
                      </a:r>
                      <a:endParaRPr sz="2400" u="none" cap="none" strike="noStrike"/>
                    </a:p>
                  </a:txBody>
                  <a:tcPr marT="45725" marB="45725" marR="91450" marL="91450"/>
                </a:tc>
                <a:tc>
                  <a:txBody>
                    <a:bodyPr/>
                    <a:lstStyle/>
                    <a:p>
                      <a:pPr indent="0" lvl="0" marL="0" marR="0" rtl="0" algn="ctr">
                        <a:spcBef>
                          <a:spcPts val="0"/>
                        </a:spcBef>
                        <a:spcAft>
                          <a:spcPts val="0"/>
                        </a:spcAft>
                        <a:buNone/>
                      </a:pPr>
                      <a:r>
                        <a:rPr lang="en-US" sz="2400" u="none" cap="none" strike="noStrike"/>
                        <a:t>Phương pháp định giá</a:t>
                      </a:r>
                      <a:endParaRPr sz="2400" u="none" cap="none" strike="noStrike"/>
                    </a:p>
                  </a:txBody>
                  <a:tcPr marT="45725" marB="45725" marR="91450" marL="91450"/>
                </a:tc>
              </a:tr>
              <a:tr h="370850">
                <a:tc>
                  <a:txBody>
                    <a:bodyPr/>
                    <a:lstStyle/>
                    <a:p>
                      <a:pPr indent="0" lvl="0" marL="0" marR="0" rtl="0" algn="just">
                        <a:spcBef>
                          <a:spcPts val="0"/>
                        </a:spcBef>
                        <a:spcAft>
                          <a:spcPts val="0"/>
                        </a:spcAft>
                        <a:buNone/>
                      </a:pPr>
                      <a:r>
                        <a:rPr lang="en-US" sz="2400" u="none" cap="none" strike="noStrike"/>
                        <a:t> Thời gian</a:t>
                      </a:r>
                      <a:endParaRPr sz="2400" u="none" cap="none" strike="noStrike"/>
                    </a:p>
                  </a:txBody>
                  <a:tcPr marT="45725" marB="45725" marR="91450" marL="91450"/>
                </a:tc>
                <a:tc>
                  <a:txBody>
                    <a:bodyPr/>
                    <a:lstStyle/>
                    <a:p>
                      <a:pPr indent="0" lvl="0" marL="0" marR="0" rtl="0" algn="just">
                        <a:spcBef>
                          <a:spcPts val="0"/>
                        </a:spcBef>
                        <a:spcAft>
                          <a:spcPts val="0"/>
                        </a:spcAft>
                        <a:buNone/>
                      </a:pPr>
                      <a:r>
                        <a:rPr lang="en-US" sz="2400" u="none" cap="none" strike="noStrike"/>
                        <a:t>Trung và dài hạn</a:t>
                      </a:r>
                      <a:endParaRPr sz="2400" u="none" cap="none" strike="noStrike"/>
                    </a:p>
                  </a:txBody>
                  <a:tcPr marT="45725" marB="45725" marR="91450" marL="91450"/>
                </a:tc>
                <a:tc>
                  <a:txBody>
                    <a:bodyPr/>
                    <a:lstStyle/>
                    <a:p>
                      <a:pPr indent="0" lvl="0" marL="0" marR="0" rtl="0" algn="just">
                        <a:spcBef>
                          <a:spcPts val="0"/>
                        </a:spcBef>
                        <a:spcAft>
                          <a:spcPts val="0"/>
                        </a:spcAft>
                        <a:buNone/>
                      </a:pPr>
                      <a:r>
                        <a:rPr lang="en-US" sz="2400" u="none" cap="none" strike="noStrike"/>
                        <a:t>Ngắn hạn, thường là một thời điểm nhất định.</a:t>
                      </a:r>
                      <a:endParaRPr sz="2400" u="none" cap="none" strike="noStrike"/>
                    </a:p>
                  </a:txBody>
                  <a:tcPr marT="45725" marB="45725" marR="91450" marL="91450"/>
                </a:tc>
              </a:tr>
            </a:tbl>
          </a:graphicData>
        </a:graphic>
      </p:graphicFrame>
      <p:sp>
        <p:nvSpPr>
          <p:cNvPr id="219" name="Google Shape;219;p15"/>
          <p:cNvSpPr/>
          <p:nvPr/>
        </p:nvSpPr>
        <p:spPr>
          <a:xfrm>
            <a:off x="6823392" y="4256970"/>
            <a:ext cx="150620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(SIYB, 1998) </a:t>
            </a:r>
            <a:endParaRPr sz="1800">
              <a:solidFill>
                <a:schemeClr val="dk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6"/>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225" name="Google Shape;225;p1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226" name="Google Shape;226;p1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227" name="Google Shape;227;p1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graphicFrame>
        <p:nvGraphicFramePr>
          <p:cNvPr id="228" name="Google Shape;228;p16"/>
          <p:cNvGraphicFramePr/>
          <p:nvPr/>
        </p:nvGraphicFramePr>
        <p:xfrm>
          <a:off x="457200" y="1696650"/>
          <a:ext cx="3000000" cy="3000000"/>
        </p:xfrm>
        <a:graphic>
          <a:graphicData uri="http://schemas.openxmlformats.org/drawingml/2006/table">
            <a:tbl>
              <a:tblPr bandRow="1" firstRow="1">
                <a:noFill/>
                <a:tableStyleId>{FFCF8FD1-A207-4F99-9B23-8C4984650CB8}</a:tableStyleId>
              </a:tblPr>
              <a:tblGrid>
                <a:gridCol w="2743200"/>
                <a:gridCol w="2743200"/>
                <a:gridCol w="2743200"/>
              </a:tblGrid>
              <a:tr h="370850">
                <a:tc>
                  <a:txBody>
                    <a:bodyPr/>
                    <a:lstStyle/>
                    <a:p>
                      <a:pPr indent="0" lvl="0" marL="0" marR="0" rtl="0" algn="ctr">
                        <a:spcBef>
                          <a:spcPts val="0"/>
                        </a:spcBef>
                        <a:spcAft>
                          <a:spcPts val="0"/>
                        </a:spcAft>
                        <a:buNone/>
                      </a:pPr>
                      <a:r>
                        <a:rPr lang="en-US" sz="2400" u="none" cap="none" strike="noStrike"/>
                        <a:t>So sánh</a:t>
                      </a:r>
                      <a:endParaRPr sz="2400" u="none" cap="none" strike="noStrike"/>
                    </a:p>
                  </a:txBody>
                  <a:tcPr marT="45725" marB="45725" marR="91450" marL="91450"/>
                </a:tc>
                <a:tc>
                  <a:txBody>
                    <a:bodyPr/>
                    <a:lstStyle/>
                    <a:p>
                      <a:pPr indent="0" lvl="0" marL="0" marR="0" rtl="0" algn="ctr">
                        <a:spcBef>
                          <a:spcPts val="0"/>
                        </a:spcBef>
                        <a:spcAft>
                          <a:spcPts val="0"/>
                        </a:spcAft>
                        <a:buNone/>
                      </a:pPr>
                      <a:r>
                        <a:rPr lang="en-US" sz="2400" u="none" cap="none" strike="noStrike"/>
                        <a:t>Chiến lược giá</a:t>
                      </a:r>
                      <a:endParaRPr sz="2400" u="none" cap="none" strike="noStrike"/>
                    </a:p>
                  </a:txBody>
                  <a:tcPr marT="45725" marB="45725" marR="91450" marL="91450"/>
                </a:tc>
                <a:tc>
                  <a:txBody>
                    <a:bodyPr/>
                    <a:lstStyle/>
                    <a:p>
                      <a:pPr indent="0" lvl="0" marL="0" marR="0" rtl="0" algn="ctr">
                        <a:spcBef>
                          <a:spcPts val="0"/>
                        </a:spcBef>
                        <a:spcAft>
                          <a:spcPts val="0"/>
                        </a:spcAft>
                        <a:buNone/>
                      </a:pPr>
                      <a:r>
                        <a:rPr lang="en-US" sz="2400" u="none" cap="none" strike="noStrike"/>
                        <a:t>Phương pháp định giá</a:t>
                      </a:r>
                      <a:endParaRPr sz="2400" u="none" cap="none" strike="noStrike"/>
                    </a:p>
                  </a:txBody>
                  <a:tcPr marT="45725" marB="45725" marR="91450" marL="91450"/>
                </a:tc>
              </a:tr>
              <a:tr h="370850">
                <a:tc>
                  <a:txBody>
                    <a:bodyPr/>
                    <a:lstStyle/>
                    <a:p>
                      <a:pPr indent="0" lvl="0" marL="0" marR="0" rtl="0" algn="just">
                        <a:spcBef>
                          <a:spcPts val="0"/>
                        </a:spcBef>
                        <a:spcAft>
                          <a:spcPts val="0"/>
                        </a:spcAft>
                        <a:buNone/>
                      </a:pPr>
                      <a:r>
                        <a:rPr lang="en-US" sz="2400" u="none" cap="none" strike="noStrike"/>
                        <a:t>Mục tiêu hướng tới</a:t>
                      </a:r>
                      <a:endParaRPr sz="2400" u="none" cap="none" strike="noStrike"/>
                    </a:p>
                  </a:txBody>
                  <a:tcPr marT="45725" marB="45725" marR="91450" marL="91450"/>
                </a:tc>
                <a:tc>
                  <a:txBody>
                    <a:bodyPr/>
                    <a:lstStyle/>
                    <a:p>
                      <a:pPr indent="0" lvl="0" marL="0" marR="0" rtl="0" algn="just">
                        <a:spcBef>
                          <a:spcPts val="0"/>
                        </a:spcBef>
                        <a:spcAft>
                          <a:spcPts val="0"/>
                        </a:spcAft>
                        <a:buNone/>
                      </a:pPr>
                      <a:r>
                        <a:rPr lang="en-US" sz="2400" u="none" cap="none" strike="noStrike"/>
                        <a:t>Phụ thuộc vào mục tiêu của doanh nghiệp như doanh thu, thị phần, lợi nhuận …</a:t>
                      </a:r>
                      <a:endParaRPr sz="2400" u="none" cap="none" strike="noStrike"/>
                    </a:p>
                  </a:txBody>
                  <a:tcPr marT="45725" marB="45725" marR="91450" marL="91450"/>
                </a:tc>
                <a:tc>
                  <a:txBody>
                    <a:bodyPr/>
                    <a:lstStyle/>
                    <a:p>
                      <a:pPr indent="0" lvl="0" marL="0" marR="0" rtl="0" algn="just">
                        <a:spcBef>
                          <a:spcPts val="0"/>
                        </a:spcBef>
                        <a:spcAft>
                          <a:spcPts val="0"/>
                        </a:spcAft>
                        <a:buNone/>
                      </a:pPr>
                      <a:r>
                        <a:rPr lang="en-US" sz="2400" u="none" cap="none" strike="noStrike"/>
                        <a:t>Thiết lập mức giá cụ thể và  hợp lý cho từng sản phẩm/dịch vụ trong doanh nghiệp.</a:t>
                      </a:r>
                      <a:endParaRPr sz="2400" u="none" cap="none" strike="noStrike"/>
                    </a:p>
                  </a:txBody>
                  <a:tcPr marT="45725" marB="45725" marR="91450" marL="91450"/>
                </a:tc>
              </a:tr>
            </a:tbl>
          </a:graphicData>
        </a:graphic>
      </p:graphicFrame>
      <p:sp>
        <p:nvSpPr>
          <p:cNvPr id="229" name="Google Shape;229;p16"/>
          <p:cNvSpPr/>
          <p:nvPr/>
        </p:nvSpPr>
        <p:spPr>
          <a:xfrm>
            <a:off x="7180596" y="4805610"/>
            <a:ext cx="150620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(SIYB, 1998) </a:t>
            </a:r>
            <a:endParaRPr sz="1800">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7"/>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235" name="Google Shape;235;p1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236" name="Google Shape;236;p1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237" name="Google Shape;237;p1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graphicFrame>
        <p:nvGraphicFramePr>
          <p:cNvPr id="238" name="Google Shape;238;p17"/>
          <p:cNvGraphicFramePr/>
          <p:nvPr/>
        </p:nvGraphicFramePr>
        <p:xfrm>
          <a:off x="457200" y="1696650"/>
          <a:ext cx="3000000" cy="3000000"/>
        </p:xfrm>
        <a:graphic>
          <a:graphicData uri="http://schemas.openxmlformats.org/drawingml/2006/table">
            <a:tbl>
              <a:tblPr bandRow="1" firstRow="1">
                <a:noFill/>
                <a:tableStyleId>{FFCF8FD1-A207-4F99-9B23-8C4984650CB8}</a:tableStyleId>
              </a:tblPr>
              <a:tblGrid>
                <a:gridCol w="2743200"/>
                <a:gridCol w="2743200"/>
                <a:gridCol w="2743200"/>
              </a:tblGrid>
              <a:tr h="370850">
                <a:tc>
                  <a:txBody>
                    <a:bodyPr/>
                    <a:lstStyle/>
                    <a:p>
                      <a:pPr indent="0" lvl="0" marL="0" marR="0" rtl="0" algn="ctr">
                        <a:spcBef>
                          <a:spcPts val="0"/>
                        </a:spcBef>
                        <a:spcAft>
                          <a:spcPts val="0"/>
                        </a:spcAft>
                        <a:buNone/>
                      </a:pPr>
                      <a:r>
                        <a:rPr lang="en-US" sz="2400" u="none" cap="none" strike="noStrike"/>
                        <a:t>So sánh</a:t>
                      </a:r>
                      <a:endParaRPr sz="2400" u="none" cap="none" strike="noStrike"/>
                    </a:p>
                  </a:txBody>
                  <a:tcPr marT="45725" marB="45725" marR="91450" marL="91450"/>
                </a:tc>
                <a:tc>
                  <a:txBody>
                    <a:bodyPr/>
                    <a:lstStyle/>
                    <a:p>
                      <a:pPr indent="0" lvl="0" marL="0" marR="0" rtl="0" algn="ctr">
                        <a:spcBef>
                          <a:spcPts val="0"/>
                        </a:spcBef>
                        <a:spcAft>
                          <a:spcPts val="0"/>
                        </a:spcAft>
                        <a:buNone/>
                      </a:pPr>
                      <a:r>
                        <a:rPr lang="en-US" sz="2400" u="none" cap="none" strike="noStrike"/>
                        <a:t>Chiến lược giá</a:t>
                      </a:r>
                      <a:endParaRPr sz="2400" u="none" cap="none" strike="noStrike"/>
                    </a:p>
                  </a:txBody>
                  <a:tcPr marT="45725" marB="45725" marR="91450" marL="91450"/>
                </a:tc>
                <a:tc>
                  <a:txBody>
                    <a:bodyPr/>
                    <a:lstStyle/>
                    <a:p>
                      <a:pPr indent="0" lvl="0" marL="0" marR="0" rtl="0" algn="ctr">
                        <a:spcBef>
                          <a:spcPts val="0"/>
                        </a:spcBef>
                        <a:spcAft>
                          <a:spcPts val="0"/>
                        </a:spcAft>
                        <a:buNone/>
                      </a:pPr>
                      <a:r>
                        <a:rPr lang="en-US" sz="2400" u="none" cap="none" strike="noStrike"/>
                        <a:t>Phương pháp định giá</a:t>
                      </a:r>
                      <a:endParaRPr sz="2400" u="none" cap="none" strike="noStrike"/>
                    </a:p>
                  </a:txBody>
                  <a:tcPr marT="45725" marB="45725" marR="91450" marL="91450"/>
                </a:tc>
              </a:tr>
              <a:tr h="370850">
                <a:tc>
                  <a:txBody>
                    <a:bodyPr/>
                    <a:lstStyle/>
                    <a:p>
                      <a:pPr indent="0" lvl="0" marL="0" marR="0" rtl="0" algn="just">
                        <a:spcBef>
                          <a:spcPts val="0"/>
                        </a:spcBef>
                        <a:spcAft>
                          <a:spcPts val="0"/>
                        </a:spcAft>
                        <a:buNone/>
                      </a:pPr>
                      <a:r>
                        <a:rPr lang="en-US" sz="2400" u="none" cap="none" strike="noStrike"/>
                        <a:t>Yếu tố ảnh hưởng</a:t>
                      </a:r>
                      <a:endParaRPr sz="2400" u="none" cap="none" strike="noStrike"/>
                    </a:p>
                  </a:txBody>
                  <a:tcPr marT="45725" marB="45725" marR="91450" marL="91450"/>
                </a:tc>
                <a:tc>
                  <a:txBody>
                    <a:bodyPr/>
                    <a:lstStyle/>
                    <a:p>
                      <a:pPr indent="0" lvl="0" marL="0" marR="0" rtl="0" algn="just">
                        <a:spcBef>
                          <a:spcPts val="0"/>
                        </a:spcBef>
                        <a:spcAft>
                          <a:spcPts val="0"/>
                        </a:spcAft>
                        <a:buNone/>
                      </a:pPr>
                      <a:r>
                        <a:rPr lang="en-US" sz="2400" u="none" cap="none" strike="noStrike"/>
                        <a:t>Chịu ảnh hưởng chủ yếu từ các yếu tố khách quan như xu hướng thị trường, phân khúc khách hàng, khu vực địa lý, thời điểm tung sản phẩm ra</a:t>
                      </a:r>
                      <a:endParaRPr sz="2400" u="none" cap="none" strike="noStrike"/>
                    </a:p>
                  </a:txBody>
                  <a:tcPr marT="45725" marB="45725" marR="91450" marL="91450"/>
                </a:tc>
                <a:tc>
                  <a:txBody>
                    <a:bodyPr/>
                    <a:lstStyle/>
                    <a:p>
                      <a:pPr indent="0" lvl="0" marL="0" marR="0" rtl="0" algn="just">
                        <a:spcBef>
                          <a:spcPts val="0"/>
                        </a:spcBef>
                        <a:spcAft>
                          <a:spcPts val="0"/>
                        </a:spcAft>
                        <a:buNone/>
                      </a:pPr>
                      <a:r>
                        <a:rPr lang="en-US" sz="2400" u="none" cap="none" strike="noStrike"/>
                        <a:t>Chịu ảnh hưởng chủ yếu từ các yếu tố chủ quan như chi phí sản xuất, tính năng, chất/số lượng sản phẩm, giá trị thương hiệu …</a:t>
                      </a:r>
                      <a:endParaRPr sz="2400" u="none" cap="none" strike="noStrike"/>
                    </a:p>
                  </a:txBody>
                  <a:tcPr marT="45725" marB="45725" marR="91450" marL="91450"/>
                </a:tc>
              </a:tr>
            </a:tbl>
          </a:graphicData>
        </a:graphic>
      </p:graphicFrame>
      <p:sp>
        <p:nvSpPr>
          <p:cNvPr id="239" name="Google Shape;239;p17"/>
          <p:cNvSpPr/>
          <p:nvPr/>
        </p:nvSpPr>
        <p:spPr>
          <a:xfrm>
            <a:off x="7180596" y="5902890"/>
            <a:ext cx="150620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(SIYB, 1998) </a:t>
            </a:r>
            <a:endParaRPr sz="1800">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18"/>
          <p:cNvSpPr txBox="1"/>
          <p:nvPr>
            <p:ph type="title"/>
          </p:nvPr>
        </p:nvSpPr>
        <p:spPr>
          <a:xfrm>
            <a:off x="128616" y="54947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245" name="Google Shape;245;p18"/>
          <p:cNvSpPr txBox="1"/>
          <p:nvPr>
            <p:ph idx="1" type="body"/>
          </p:nvPr>
        </p:nvSpPr>
        <p:spPr>
          <a:xfrm>
            <a:off x="457200" y="172880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6.2. Chiến lược giá có vai trò gì?</a:t>
            </a:r>
            <a:endParaRPr/>
          </a:p>
          <a:p>
            <a:pPr indent="-182880" lvl="0" marL="182880" rtl="0" algn="just">
              <a:spcBef>
                <a:spcPts val="480"/>
              </a:spcBef>
              <a:spcAft>
                <a:spcPts val="0"/>
              </a:spcAft>
              <a:buSzPts val="2040"/>
              <a:buChar char="•"/>
            </a:pPr>
            <a:r>
              <a:rPr lang="en-US"/>
              <a:t>Để tăng tỷ lệ chuyển đổi khách hàng, một mức giá phù hợp là rất quan trọng. Khi một sản phẩm có mức giá hợp lý, nó sẽ thu hút được khách hàng tiềm năng và dễ dàng thuyết phục họ trở thành khách hàng thực sự của doanh nghiệp. Tuy nhiên, giá cả là một yếu tố nhạy cảm đối với khách hàng, và họ thường quan tâm đến giá cả đầu tiên khi đang tìm hiểu về sản phẩm. Vì vậy, áp dụng một mức giá hợp lý là một bước quan trọng để thu hút khách hàng.</a:t>
            </a:r>
            <a:endParaRPr/>
          </a:p>
          <a:p>
            <a:pPr indent="0" lvl="0" marL="0" rtl="0" algn="r">
              <a:spcBef>
                <a:spcPts val="480"/>
              </a:spcBef>
              <a:spcAft>
                <a:spcPts val="0"/>
              </a:spcAft>
              <a:buSzPts val="2040"/>
              <a:buNone/>
            </a:pPr>
            <a:r>
              <a:rPr lang="en-US"/>
              <a:t>(SIYB, 1998) </a:t>
            </a:r>
            <a:endParaRPr/>
          </a:p>
        </p:txBody>
      </p:sp>
      <p:sp>
        <p:nvSpPr>
          <p:cNvPr id="246" name="Google Shape;246;p1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247" name="Google Shape;247;p1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248" name="Google Shape;248;p1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9"/>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254" name="Google Shape;254;p19"/>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6.2. Chiến lược giá có vai trò gì?</a:t>
            </a:r>
            <a:endParaRPr/>
          </a:p>
          <a:p>
            <a:pPr indent="-182880" lvl="0" marL="182880" rtl="0" algn="just">
              <a:spcBef>
                <a:spcPts val="480"/>
              </a:spcBef>
              <a:spcAft>
                <a:spcPts val="0"/>
              </a:spcAft>
              <a:buSzPts val="2040"/>
              <a:buChar char="•"/>
            </a:pPr>
            <a:r>
              <a:rPr lang="en-US"/>
              <a:t>Ngoài việc tăng tỷ lệ chuyển đổi, một mức giá phù hợp còn có thể giúp tạo lòng tin và đánh giá cao từ khách hàng. Khi một sản phẩm có mức giá hợp lý, khách hàng sẽ tin tưởng hơn vào chất lượng sản phẩm và doanh nghiệp bán hàng. Điều này giúp tạo ra mối quan hệ lâu dài và đem lại lợi nhuận ổn định cho doanh nghiệp.</a:t>
            </a:r>
            <a:endParaRPr/>
          </a:p>
          <a:p>
            <a:pPr indent="0" lvl="0" marL="0" rtl="0" algn="r">
              <a:spcBef>
                <a:spcPts val="480"/>
              </a:spcBef>
              <a:spcAft>
                <a:spcPts val="0"/>
              </a:spcAft>
              <a:buSzPts val="2040"/>
              <a:buNone/>
            </a:pPr>
            <a:r>
              <a:rPr lang="en-US"/>
              <a:t>(SIYB, 1998) </a:t>
            </a:r>
            <a:endParaRPr/>
          </a:p>
        </p:txBody>
      </p:sp>
      <p:sp>
        <p:nvSpPr>
          <p:cNvPr id="255" name="Google Shape;255;p1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256" name="Google Shape;256;p1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257" name="Google Shape;257;p1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0"/>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263" name="Google Shape;263;p20"/>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6.2. Chiến lược giá có vai trò gì?</a:t>
            </a:r>
            <a:endParaRPr/>
          </a:p>
          <a:p>
            <a:pPr indent="-182880" lvl="0" marL="182880" rtl="0" algn="just">
              <a:spcBef>
                <a:spcPts val="480"/>
              </a:spcBef>
              <a:spcAft>
                <a:spcPts val="0"/>
              </a:spcAft>
              <a:buSzPts val="2040"/>
              <a:buChar char="•"/>
            </a:pPr>
            <a:r>
              <a:rPr lang="en-US"/>
              <a:t>Tóm lại, việc áp dụng một mức giá phù hợp không chỉ giúp tăng tỷ lệ chuyển đổi khách hàng, mà còn giúp tạo lòng tin và đánh giá cao từ khách hàng. Điều này sẽ đem lại lợi ích dài hạn cho doanh nghiệp.</a:t>
            </a:r>
            <a:endParaRPr/>
          </a:p>
          <a:p>
            <a:pPr indent="0" lvl="0" marL="0" rtl="0" algn="r">
              <a:spcBef>
                <a:spcPts val="480"/>
              </a:spcBef>
              <a:spcAft>
                <a:spcPts val="0"/>
              </a:spcAft>
              <a:buSzPts val="2040"/>
              <a:buNone/>
            </a:pPr>
            <a:r>
              <a:rPr lang="en-US"/>
              <a:t>(SIYB, 1998) </a:t>
            </a:r>
            <a:endParaRPr/>
          </a:p>
        </p:txBody>
      </p:sp>
      <p:sp>
        <p:nvSpPr>
          <p:cNvPr id="264" name="Google Shape;264;p2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265" name="Google Shape;265;p2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266" name="Google Shape;266;p2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21"/>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272" name="Google Shape;272;p21"/>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6.2. Chiến lược giá có vai trò gì? (cont’)</a:t>
            </a:r>
            <a:endParaRPr/>
          </a:p>
          <a:p>
            <a:pPr indent="-182880" lvl="0" marL="182880" rtl="0" algn="just">
              <a:spcBef>
                <a:spcPts val="480"/>
              </a:spcBef>
              <a:spcAft>
                <a:spcPts val="0"/>
              </a:spcAft>
              <a:buSzPts val="2040"/>
              <a:buChar char="•"/>
            </a:pPr>
            <a:r>
              <a:rPr b="1" lang="en-US"/>
              <a:t>Tạo lợi thế cạnh tranh</a:t>
            </a:r>
            <a:r>
              <a:rPr lang="en-US"/>
              <a:t>: Trong bối cảnh cạnh tranh ngày càng khốc liệt, nhu cầu của thị trường thường xuyên thay đổi. Doanh nghiệp phải đối mặt với nhiều thách thức từ phía khách hàng, đối thủ cạnh tranh và các yếu tố khác. Vì vậy, việc áp dụng một mức giá hợp lý cho sản phẩm giúp doanh nghiệp tạo ra lợi thế cạnh tranh so với các đối thủ trong ngành.</a:t>
            </a:r>
            <a:endParaRPr/>
          </a:p>
          <a:p>
            <a:pPr indent="0" lvl="0" marL="0" rtl="0" algn="r">
              <a:spcBef>
                <a:spcPts val="480"/>
              </a:spcBef>
              <a:spcAft>
                <a:spcPts val="0"/>
              </a:spcAft>
              <a:buSzPts val="2040"/>
              <a:buNone/>
            </a:pPr>
            <a:r>
              <a:rPr lang="en-US"/>
              <a:t>(SIYB, 1998) </a:t>
            </a:r>
            <a:endParaRPr/>
          </a:p>
        </p:txBody>
      </p:sp>
      <p:sp>
        <p:nvSpPr>
          <p:cNvPr id="273" name="Google Shape;273;p2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274" name="Google Shape;274;p2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275" name="Google Shape;275;p2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22"/>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281" name="Google Shape;281;p22"/>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6.2. Chiến lược giá có vai trò gì? (cont’)</a:t>
            </a:r>
            <a:endParaRPr/>
          </a:p>
          <a:p>
            <a:pPr indent="-182880" lvl="0" marL="182880" rtl="0" algn="just">
              <a:spcBef>
                <a:spcPts val="480"/>
              </a:spcBef>
              <a:spcAft>
                <a:spcPts val="0"/>
              </a:spcAft>
              <a:buSzPts val="2040"/>
              <a:buChar char="•"/>
            </a:pPr>
            <a:r>
              <a:rPr b="1" lang="en-US"/>
              <a:t>Phản ánh giá trị thương hiệu của doanh nghiệp</a:t>
            </a:r>
            <a:r>
              <a:rPr lang="en-US"/>
              <a:t>: Giá cả có thể phản ánh chất lượng và giá trị thương hiệu của sản phẩm hoặc dịch vụ. Nếu một sản phẩm rất tốt nhưng lại được định giá rẻ, điều này có thể gây nghi ngờ về chất lượng của nó.</a:t>
            </a:r>
            <a:endParaRPr/>
          </a:p>
          <a:p>
            <a:pPr indent="0" lvl="0" marL="0" rtl="0" algn="r">
              <a:spcBef>
                <a:spcPts val="480"/>
              </a:spcBef>
              <a:spcAft>
                <a:spcPts val="0"/>
              </a:spcAft>
              <a:buSzPts val="2040"/>
              <a:buNone/>
            </a:pPr>
            <a:r>
              <a:rPr lang="en-US"/>
              <a:t>(SIYB, 1998) </a:t>
            </a:r>
            <a:endParaRPr/>
          </a:p>
        </p:txBody>
      </p:sp>
      <p:sp>
        <p:nvSpPr>
          <p:cNvPr id="282" name="Google Shape;282;p2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283" name="Google Shape;283;p2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284" name="Google Shape;284;p2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23"/>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290" name="Google Shape;290;p23"/>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6.2. Chiến lược giá có vai trò gì? (cont’)</a:t>
            </a:r>
            <a:endParaRPr/>
          </a:p>
          <a:p>
            <a:pPr indent="-182880" lvl="0" marL="182880" rtl="0" algn="just">
              <a:spcBef>
                <a:spcPts val="480"/>
              </a:spcBef>
              <a:spcAft>
                <a:spcPts val="0"/>
              </a:spcAft>
              <a:buSzPts val="2040"/>
              <a:buChar char="•"/>
            </a:pPr>
            <a:r>
              <a:rPr lang="en-US"/>
              <a:t>Vì vậy, quan niệm "tiền nào của nấy" đã trở thành một yếu tố quan trọng trong quyết định mua hàng của khách hàng. Tuy nhiên, nếu doanh nghiệp định giá quá cao, trong khi chất lượng không tốt, sản phẩm có thể không bán được.</a:t>
            </a:r>
            <a:endParaRPr/>
          </a:p>
          <a:p>
            <a:pPr indent="0" lvl="0" marL="0" rtl="0" algn="r">
              <a:spcBef>
                <a:spcPts val="480"/>
              </a:spcBef>
              <a:spcAft>
                <a:spcPts val="0"/>
              </a:spcAft>
              <a:buSzPts val="2040"/>
              <a:buNone/>
            </a:pPr>
            <a:r>
              <a:rPr lang="en-US"/>
              <a:t>(SIYB, 1998) </a:t>
            </a:r>
            <a:endParaRPr/>
          </a:p>
        </p:txBody>
      </p:sp>
      <p:sp>
        <p:nvSpPr>
          <p:cNvPr id="291" name="Google Shape;291;p2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292" name="Google Shape;292;p2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293" name="Google Shape;293;p2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24"/>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299" name="Google Shape;299;p24"/>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6.2. Chiến lược giá có vai trò gì? (cont’)</a:t>
            </a:r>
            <a:endParaRPr/>
          </a:p>
          <a:p>
            <a:pPr indent="-182880" lvl="0" marL="182880" rtl="0" algn="just">
              <a:spcBef>
                <a:spcPts val="480"/>
              </a:spcBef>
              <a:spcAft>
                <a:spcPts val="0"/>
              </a:spcAft>
              <a:buSzPts val="2040"/>
              <a:buChar char="•"/>
            </a:pPr>
            <a:r>
              <a:rPr b="1" lang="en-US"/>
              <a:t>Định vị thương hiệu trong tâm trí khách hàng</a:t>
            </a:r>
            <a:r>
              <a:rPr lang="en-US"/>
              <a:t>: Một trong những vai trò quan trọng của chiến lược giá là giúp thương hiệu của doanh nghiệp xây dựng một vị trí định hình rõ ràng trong nhận thức của khách hàng, từ đó giúp khách hàng nhớ đến sản phẩm hoặc dịch vụ của doanh nghiệp trong tình huống cần thiết.</a:t>
            </a:r>
            <a:endParaRPr/>
          </a:p>
          <a:p>
            <a:pPr indent="0" lvl="0" marL="0" rtl="0" algn="r">
              <a:spcBef>
                <a:spcPts val="480"/>
              </a:spcBef>
              <a:spcAft>
                <a:spcPts val="0"/>
              </a:spcAft>
              <a:buSzPts val="2040"/>
              <a:buNone/>
            </a:pPr>
            <a:r>
              <a:rPr lang="en-US"/>
              <a:t>(SIYB, 1998) </a:t>
            </a:r>
            <a:endParaRPr/>
          </a:p>
        </p:txBody>
      </p:sp>
      <p:sp>
        <p:nvSpPr>
          <p:cNvPr id="300" name="Google Shape;300;p2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301" name="Google Shape;301;p2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302" name="Google Shape;302;p2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25"/>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308" name="Google Shape;308;p25"/>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6.3.1. Cách xác định chiến lược giá</a:t>
            </a:r>
            <a:endParaRPr/>
          </a:p>
          <a:p>
            <a:pPr indent="0" lvl="0" marL="0" rtl="0" algn="just">
              <a:spcBef>
                <a:spcPts val="480"/>
              </a:spcBef>
              <a:spcAft>
                <a:spcPts val="0"/>
              </a:spcAft>
              <a:buSzPts val="2040"/>
              <a:buNone/>
            </a:pPr>
            <a:r>
              <a:rPr lang="en-US"/>
              <a:t>Để xác định được chiến lược thích hợp với sản phẩm hay dịch vụ, doanh nghiệp cần xác định được một số yếu tố cơ bản sau đây:</a:t>
            </a:r>
            <a:endParaRPr/>
          </a:p>
          <a:p>
            <a:pPr indent="0" lvl="0" marL="0" rtl="0" algn="r">
              <a:spcBef>
                <a:spcPts val="480"/>
              </a:spcBef>
              <a:spcAft>
                <a:spcPts val="0"/>
              </a:spcAft>
              <a:buSzPts val="2040"/>
              <a:buNone/>
            </a:pPr>
            <a:r>
              <a:rPr lang="en-US"/>
              <a:t>(SIYB, 1998) </a:t>
            </a:r>
            <a:endParaRPr/>
          </a:p>
        </p:txBody>
      </p:sp>
      <p:sp>
        <p:nvSpPr>
          <p:cNvPr id="309" name="Google Shape;309;p2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310" name="Google Shape;310;p2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311" name="Google Shape;311;p2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6"/>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317" name="Google Shape;317;p26"/>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6.3.1. Cách xác định chiến lược giá</a:t>
            </a:r>
            <a:endParaRPr/>
          </a:p>
          <a:p>
            <a:pPr indent="-182880" lvl="0" marL="182880" rtl="0" algn="just">
              <a:spcBef>
                <a:spcPts val="480"/>
              </a:spcBef>
              <a:spcAft>
                <a:spcPts val="0"/>
              </a:spcAft>
              <a:buSzPts val="2040"/>
              <a:buChar char="•"/>
            </a:pPr>
            <a:r>
              <a:rPr b="1" lang="en-US"/>
              <a:t>Mục tiêu chính của chiến lược marketing</a:t>
            </a:r>
            <a:r>
              <a:rPr lang="en-US"/>
              <a:t> là quyết định mục đích cụ thể mà doanh nghiệp muốn đạt được thông qua sản phẩm hoặc dịch vụ của mình. Mục tiêu này có thể bao gồm mở rộng thị trường, tăng doanh thu, tăng lợi nhuận hoặc thâm nhập sâu hơn vào một ngách thị trường nào đó.</a:t>
            </a:r>
            <a:endParaRPr/>
          </a:p>
          <a:p>
            <a:pPr indent="0" lvl="0" marL="0" rtl="0" algn="r">
              <a:spcBef>
                <a:spcPts val="480"/>
              </a:spcBef>
              <a:spcAft>
                <a:spcPts val="0"/>
              </a:spcAft>
              <a:buSzPts val="2040"/>
              <a:buNone/>
            </a:pPr>
            <a:r>
              <a:rPr lang="en-US"/>
              <a:t>(SIYB, 1998) </a:t>
            </a:r>
            <a:endParaRPr/>
          </a:p>
        </p:txBody>
      </p:sp>
      <p:sp>
        <p:nvSpPr>
          <p:cNvPr id="318" name="Google Shape;318;p2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319" name="Google Shape;319;p2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320" name="Google Shape;320;p2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7"/>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326" name="Google Shape;326;p27"/>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6.3.1. Cách xác định chiến lược giá (cont’)</a:t>
            </a:r>
            <a:endParaRPr/>
          </a:p>
          <a:p>
            <a:pPr indent="-182880" lvl="0" marL="182880" rtl="0" algn="just">
              <a:spcBef>
                <a:spcPts val="480"/>
              </a:spcBef>
              <a:spcAft>
                <a:spcPts val="0"/>
              </a:spcAft>
              <a:buSzPts val="2040"/>
              <a:buChar char="•"/>
            </a:pPr>
            <a:r>
              <a:rPr b="1" lang="en-US"/>
              <a:t>Khách hàng mục tiêu</a:t>
            </a:r>
            <a:r>
              <a:rPr lang="en-US"/>
              <a:t>: giới tính, độ tuổi, khả năng chi trả cho sản phẩm là bao nhiêu ...</a:t>
            </a:r>
            <a:endParaRPr/>
          </a:p>
          <a:p>
            <a:pPr indent="-182880" lvl="0" marL="182880" rtl="0" algn="just">
              <a:spcBef>
                <a:spcPts val="480"/>
              </a:spcBef>
              <a:spcAft>
                <a:spcPts val="0"/>
              </a:spcAft>
              <a:buSzPts val="2040"/>
              <a:buChar char="•"/>
            </a:pPr>
            <a:r>
              <a:rPr b="1" lang="en-US"/>
              <a:t>Nguồn tài chính của doanh nghiệp</a:t>
            </a:r>
            <a:r>
              <a:rPr lang="en-US"/>
              <a:t>: Với mức tài chính này thì phù hợp với chiến lược nào? Có thể chịu lỗ trong bao lâu để sản phẩm có thể tới tay của khách hàng nhiều nhất?</a:t>
            </a:r>
            <a:endParaRPr/>
          </a:p>
          <a:p>
            <a:pPr indent="0" lvl="0" marL="0" rtl="0" algn="r">
              <a:spcBef>
                <a:spcPts val="480"/>
              </a:spcBef>
              <a:spcAft>
                <a:spcPts val="0"/>
              </a:spcAft>
              <a:buSzPts val="2040"/>
              <a:buNone/>
            </a:pPr>
            <a:r>
              <a:rPr lang="en-US"/>
              <a:t>(SIYB, 1998) </a:t>
            </a:r>
            <a:endParaRPr/>
          </a:p>
        </p:txBody>
      </p:sp>
      <p:sp>
        <p:nvSpPr>
          <p:cNvPr id="327" name="Google Shape;327;p2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328" name="Google Shape;328;p2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329" name="Google Shape;329;p2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8"/>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335" name="Google Shape;335;p28"/>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6.3.1. Cách xác định chiến lược giá (cont’)</a:t>
            </a:r>
            <a:endParaRPr/>
          </a:p>
          <a:p>
            <a:pPr indent="-182880" lvl="0" marL="182880" rtl="0" algn="just">
              <a:spcBef>
                <a:spcPts val="480"/>
              </a:spcBef>
              <a:spcAft>
                <a:spcPts val="0"/>
              </a:spcAft>
              <a:buSzPts val="2040"/>
              <a:buChar char="•"/>
            </a:pPr>
            <a:r>
              <a:rPr b="1" lang="en-US"/>
              <a:t>Mức độ cạnh tranh</a:t>
            </a:r>
            <a:r>
              <a:rPr lang="en-US"/>
              <a:t>: đối thủ trực tiếp, đối thủ tiềm năng, giá bán, độ phủ, thị phần...</a:t>
            </a:r>
            <a:endParaRPr/>
          </a:p>
          <a:p>
            <a:pPr indent="-182880" lvl="0" marL="182880" rtl="0" algn="just">
              <a:spcBef>
                <a:spcPts val="480"/>
              </a:spcBef>
              <a:spcAft>
                <a:spcPts val="0"/>
              </a:spcAft>
              <a:buSzPts val="2040"/>
              <a:buChar char="•"/>
            </a:pPr>
            <a:r>
              <a:rPr b="1" lang="en-US"/>
              <a:t>Định vị sản phẩm</a:t>
            </a:r>
            <a:r>
              <a:rPr lang="en-US"/>
              <a:t>: sản phẩm thuộc phân khúc nào? Cao cấp hay bình dân?</a:t>
            </a:r>
            <a:endParaRPr/>
          </a:p>
          <a:p>
            <a:pPr indent="-182880" lvl="0" marL="182880" rtl="0" algn="just">
              <a:spcBef>
                <a:spcPts val="480"/>
              </a:spcBef>
              <a:spcAft>
                <a:spcPts val="0"/>
              </a:spcAft>
              <a:buSzPts val="2040"/>
              <a:buChar char="•"/>
            </a:pPr>
            <a:r>
              <a:rPr b="1" lang="en-US"/>
              <a:t>Xác định giai đoạn trong chu kỳ sản phẩm</a:t>
            </a:r>
            <a:r>
              <a:rPr lang="en-US"/>
              <a:t>: thâm nhập thị trường, tăng trưởng, bão hòa hay suy thoái?</a:t>
            </a:r>
            <a:endParaRPr/>
          </a:p>
          <a:p>
            <a:pPr indent="0" lvl="0" marL="0" rtl="0" algn="r">
              <a:spcBef>
                <a:spcPts val="480"/>
              </a:spcBef>
              <a:spcAft>
                <a:spcPts val="0"/>
              </a:spcAft>
              <a:buSzPts val="2040"/>
              <a:buNone/>
            </a:pPr>
            <a:r>
              <a:rPr lang="en-US"/>
              <a:t>(SIYB, 1998) </a:t>
            </a:r>
            <a:endParaRPr/>
          </a:p>
        </p:txBody>
      </p:sp>
      <p:sp>
        <p:nvSpPr>
          <p:cNvPr id="336" name="Google Shape;336;p2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337" name="Google Shape;337;p2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338" name="Google Shape;338;p2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9"/>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344" name="Google Shape;344;p29"/>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6.3.2. Các bước thiết lập chiến lược giá</a:t>
            </a:r>
            <a:endParaRPr/>
          </a:p>
          <a:p>
            <a:pPr indent="-182880" lvl="0" marL="182880" rtl="0" algn="just">
              <a:spcBef>
                <a:spcPts val="480"/>
              </a:spcBef>
              <a:spcAft>
                <a:spcPts val="0"/>
              </a:spcAft>
              <a:buSzPts val="2040"/>
              <a:buChar char="•"/>
            </a:pPr>
            <a:r>
              <a:rPr b="1" lang="en-US"/>
              <a:t>Bước 1 – Liệt kê các khoản chi phí của doanh nghiệp</a:t>
            </a:r>
            <a:endParaRPr/>
          </a:p>
          <a:p>
            <a:pPr indent="0" lvl="0" marL="0" rtl="0" algn="just">
              <a:spcBef>
                <a:spcPts val="480"/>
              </a:spcBef>
              <a:spcAft>
                <a:spcPts val="0"/>
              </a:spcAft>
              <a:buSzPts val="2040"/>
              <a:buNone/>
            </a:pPr>
            <a:r>
              <a:rPr lang="en-US"/>
              <a:t>Muốn thiết lập chiến lược giá thành công, đầu tiên, doanh nghiệp cần xác định rõ các khoản chi phí sản xuất của doanh nghiệp, bao gồm:</a:t>
            </a:r>
            <a:endParaRPr/>
          </a:p>
          <a:p>
            <a:pPr indent="-182880" lvl="1" marL="457200" rtl="0" algn="just">
              <a:spcBef>
                <a:spcPts val="400"/>
              </a:spcBef>
              <a:spcAft>
                <a:spcPts val="0"/>
              </a:spcAft>
              <a:buSzPts val="1700"/>
              <a:buFont typeface="Noto Sans Symbols"/>
              <a:buChar char="▪"/>
            </a:pPr>
            <a:r>
              <a:rPr lang="en-US"/>
              <a:t>Chi phí sản xuất: chi phí nguyên vật liệu, chi phí máy móc, chi phí thuê nhân công, chi phí thuê văn phòng,…</a:t>
            </a:r>
            <a:endParaRPr/>
          </a:p>
          <a:p>
            <a:pPr indent="0" lvl="0" marL="0" rtl="0" algn="r">
              <a:spcBef>
                <a:spcPts val="480"/>
              </a:spcBef>
              <a:spcAft>
                <a:spcPts val="0"/>
              </a:spcAft>
              <a:buSzPts val="2040"/>
              <a:buNone/>
            </a:pPr>
            <a:r>
              <a:rPr lang="en-US"/>
              <a:t>(SIYB, 1998) </a:t>
            </a:r>
            <a:endParaRPr/>
          </a:p>
        </p:txBody>
      </p:sp>
      <p:sp>
        <p:nvSpPr>
          <p:cNvPr id="345" name="Google Shape;345;p2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346" name="Google Shape;346;p2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347" name="Google Shape;347;p2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30"/>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353" name="Google Shape;353;p30"/>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6.3.2. Các bước thiết lập chiến lược giá</a:t>
            </a:r>
            <a:endParaRPr/>
          </a:p>
          <a:p>
            <a:pPr indent="-182880" lvl="0" marL="182880" rtl="0" algn="just">
              <a:spcBef>
                <a:spcPts val="480"/>
              </a:spcBef>
              <a:spcAft>
                <a:spcPts val="0"/>
              </a:spcAft>
              <a:buSzPts val="2040"/>
              <a:buChar char="•"/>
            </a:pPr>
            <a:r>
              <a:rPr b="1" lang="en-US"/>
              <a:t>Bước 1 – Liệt kê các khoản chi phí của doanh nghiệp</a:t>
            </a:r>
            <a:endParaRPr/>
          </a:p>
          <a:p>
            <a:pPr indent="-182880" lvl="1" marL="457200" rtl="0" algn="just">
              <a:spcBef>
                <a:spcPts val="400"/>
              </a:spcBef>
              <a:spcAft>
                <a:spcPts val="0"/>
              </a:spcAft>
              <a:buSzPts val="1700"/>
              <a:buFont typeface="Noto Sans Symbols"/>
              <a:buChar char="▪"/>
            </a:pPr>
            <a:r>
              <a:rPr lang="en-US"/>
              <a:t>Chi phí phân phối: chi phí vận chuyển, chi phí bảo quản – quản lý, chi phí bán hàng,…</a:t>
            </a:r>
            <a:endParaRPr/>
          </a:p>
          <a:p>
            <a:pPr indent="-182880" lvl="1" marL="457200" rtl="0" algn="just">
              <a:spcBef>
                <a:spcPts val="400"/>
              </a:spcBef>
              <a:spcAft>
                <a:spcPts val="0"/>
              </a:spcAft>
              <a:buSzPts val="1700"/>
              <a:buFont typeface="Noto Sans Symbols"/>
              <a:buChar char="▪"/>
            </a:pPr>
            <a:r>
              <a:rPr lang="en-US"/>
              <a:t>Chi phí tiếp thị: chi phí cho hoạt động Marketing, truyền thông, tổ chức sự kiện,…</a:t>
            </a:r>
            <a:endParaRPr/>
          </a:p>
          <a:p>
            <a:pPr indent="0" lvl="0" marL="0" rtl="0" algn="r">
              <a:spcBef>
                <a:spcPts val="480"/>
              </a:spcBef>
              <a:spcAft>
                <a:spcPts val="0"/>
              </a:spcAft>
              <a:buSzPts val="2040"/>
              <a:buNone/>
            </a:pPr>
            <a:r>
              <a:rPr lang="en-US"/>
              <a:t>(SIYB, 1998) </a:t>
            </a:r>
            <a:endParaRPr/>
          </a:p>
        </p:txBody>
      </p:sp>
      <p:sp>
        <p:nvSpPr>
          <p:cNvPr id="354" name="Google Shape;354;p3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355" name="Google Shape;355;p3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356" name="Google Shape;356;p3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31"/>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362" name="Google Shape;362;p31"/>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6.3.2. Các bước thiết lập chiến lược giá</a:t>
            </a:r>
            <a:endParaRPr/>
          </a:p>
          <a:p>
            <a:pPr indent="-182880" lvl="0" marL="182880" rtl="0" algn="just">
              <a:spcBef>
                <a:spcPts val="480"/>
              </a:spcBef>
              <a:spcAft>
                <a:spcPts val="0"/>
              </a:spcAft>
              <a:buSzPts val="2040"/>
              <a:buChar char="•"/>
            </a:pPr>
            <a:r>
              <a:rPr b="1" lang="en-US"/>
              <a:t>Bước 2 – Phân tích tiềm năng của thị trường</a:t>
            </a:r>
            <a:endParaRPr/>
          </a:p>
          <a:p>
            <a:pPr indent="-182880" lvl="1" marL="457200" rtl="0" algn="just">
              <a:spcBef>
                <a:spcPts val="400"/>
              </a:spcBef>
              <a:spcAft>
                <a:spcPts val="0"/>
              </a:spcAft>
              <a:buSzPts val="1700"/>
              <a:buFont typeface="Noto Sans Symbols"/>
              <a:buChar char="▪"/>
            </a:pPr>
            <a:r>
              <a:rPr lang="en-US"/>
              <a:t>Tiềm năng của thị trường sẽ quyết định số lượng sản phẩm mà doanh nghiệp cung cấp. Nó cũng có ảnh hưởng trực tiếp tới doanh thu và lợi nhuận mà công ty có thể đạt được.</a:t>
            </a:r>
            <a:endParaRPr/>
          </a:p>
          <a:p>
            <a:pPr indent="0" lvl="0" marL="0" rtl="0" algn="r">
              <a:spcBef>
                <a:spcPts val="480"/>
              </a:spcBef>
              <a:spcAft>
                <a:spcPts val="0"/>
              </a:spcAft>
              <a:buSzPts val="2040"/>
              <a:buNone/>
            </a:pPr>
            <a:r>
              <a:rPr lang="en-US"/>
              <a:t>(SIYB, 1998) </a:t>
            </a:r>
            <a:endParaRPr/>
          </a:p>
        </p:txBody>
      </p:sp>
      <p:sp>
        <p:nvSpPr>
          <p:cNvPr id="363" name="Google Shape;363;p3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364" name="Google Shape;364;p3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365" name="Google Shape;365;p3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32"/>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371" name="Google Shape;371;p32"/>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6.3.2. Các bước thiết lập chiến lược giá</a:t>
            </a:r>
            <a:endParaRPr/>
          </a:p>
          <a:p>
            <a:pPr indent="-182880" lvl="0" marL="182880" rtl="0" algn="just">
              <a:spcBef>
                <a:spcPts val="480"/>
              </a:spcBef>
              <a:spcAft>
                <a:spcPts val="0"/>
              </a:spcAft>
              <a:buSzPts val="2040"/>
              <a:buChar char="•"/>
            </a:pPr>
            <a:r>
              <a:rPr b="1" lang="en-US"/>
              <a:t>Bước 2 – Phân tích tiềm năng của thị trường</a:t>
            </a:r>
            <a:endParaRPr/>
          </a:p>
          <a:p>
            <a:pPr indent="-182880" lvl="1" marL="457200" rtl="0" algn="just">
              <a:spcBef>
                <a:spcPts val="400"/>
              </a:spcBef>
              <a:spcAft>
                <a:spcPts val="0"/>
              </a:spcAft>
              <a:buSzPts val="1700"/>
              <a:buFont typeface="Noto Sans Symbols"/>
              <a:buChar char="▪"/>
            </a:pPr>
            <a:r>
              <a:rPr lang="en-US"/>
              <a:t>Để phân tích tiềm năng của thị trường tiến tới xây dựng chiến lược giá, các doanh nghiệp cần tính toán được chỉ số độ co giãn của cầu ED (</a:t>
            </a:r>
            <a:r>
              <a:rPr i="1" lang="en-US"/>
              <a:t>elasticity of demand</a:t>
            </a:r>
            <a:r>
              <a:rPr lang="en-US"/>
              <a:t>). Chỉ số này thể hiện sự nhạy cảm của cầu đối với sự thay đổi về giá.</a:t>
            </a:r>
            <a:endParaRPr/>
          </a:p>
          <a:p>
            <a:pPr indent="0" lvl="0" marL="0" rtl="0" algn="r">
              <a:spcBef>
                <a:spcPts val="480"/>
              </a:spcBef>
              <a:spcAft>
                <a:spcPts val="0"/>
              </a:spcAft>
              <a:buSzPts val="2040"/>
              <a:buNone/>
            </a:pPr>
            <a:r>
              <a:rPr lang="en-US"/>
              <a:t>(SIYB, 1998) </a:t>
            </a:r>
            <a:endParaRPr/>
          </a:p>
        </p:txBody>
      </p:sp>
      <p:sp>
        <p:nvSpPr>
          <p:cNvPr id="372" name="Google Shape;372;p3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373" name="Google Shape;373;p3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374" name="Google Shape;374;p3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33"/>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380" name="Google Shape;380;p33"/>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6.3.2. Các bước thiết lập chiến lược giá</a:t>
            </a:r>
            <a:endParaRPr/>
          </a:p>
          <a:p>
            <a:pPr indent="-182880" lvl="0" marL="182880" rtl="0" algn="just">
              <a:spcBef>
                <a:spcPts val="480"/>
              </a:spcBef>
              <a:spcAft>
                <a:spcPts val="0"/>
              </a:spcAft>
              <a:buSzPts val="2040"/>
              <a:buChar char="•"/>
            </a:pPr>
            <a:r>
              <a:rPr b="1" lang="en-US"/>
              <a:t>Bước 2 – Phân tích tiềm năng của thị trường</a:t>
            </a:r>
            <a:endParaRPr b="1"/>
          </a:p>
          <a:p>
            <a:pPr indent="0" lvl="0" marL="0" rtl="0" algn="just">
              <a:spcBef>
                <a:spcPts val="480"/>
              </a:spcBef>
              <a:spcAft>
                <a:spcPts val="0"/>
              </a:spcAft>
              <a:buSzPts val="2040"/>
              <a:buNone/>
            </a:pPr>
            <a:r>
              <a:rPr lang="en-US"/>
              <a:t>Công thức tính chỉ số độ co giãn của cầu cụ thể như sau:</a:t>
            </a:r>
            <a:endParaRPr/>
          </a:p>
          <a:p>
            <a:pPr indent="0" lvl="0" marL="0" rtl="0" algn="just">
              <a:spcBef>
                <a:spcPts val="480"/>
              </a:spcBef>
              <a:spcAft>
                <a:spcPts val="0"/>
              </a:spcAft>
              <a:buSzPts val="2040"/>
              <a:buNone/>
            </a:pPr>
            <a:r>
              <a:rPr lang="en-US"/>
              <a:t>ED = (% sự thay đổi về lượng cầu sản phẩm)/(% sự thay đổi về giá sản phẩm).</a:t>
            </a:r>
            <a:endParaRPr/>
          </a:p>
          <a:p>
            <a:pPr indent="0" lvl="0" marL="0" rtl="0" algn="r">
              <a:spcBef>
                <a:spcPts val="480"/>
              </a:spcBef>
              <a:spcAft>
                <a:spcPts val="0"/>
              </a:spcAft>
              <a:buSzPts val="2040"/>
              <a:buNone/>
            </a:pPr>
            <a:r>
              <a:rPr lang="en-US"/>
              <a:t>(SIYB, 1998) </a:t>
            </a:r>
            <a:endParaRPr/>
          </a:p>
        </p:txBody>
      </p:sp>
      <p:sp>
        <p:nvSpPr>
          <p:cNvPr id="381" name="Google Shape;381;p3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382" name="Google Shape;382;p3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383" name="Google Shape;383;p3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34"/>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389" name="Google Shape;389;p34"/>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6.3.2. Các bước thiết lập chiến lược giá</a:t>
            </a:r>
            <a:endParaRPr/>
          </a:p>
          <a:p>
            <a:pPr indent="-182880" lvl="0" marL="182880" rtl="0" algn="just">
              <a:spcBef>
                <a:spcPts val="480"/>
              </a:spcBef>
              <a:spcAft>
                <a:spcPts val="0"/>
              </a:spcAft>
              <a:buSzPts val="2040"/>
              <a:buChar char="•"/>
            </a:pPr>
            <a:r>
              <a:rPr b="1" lang="en-US"/>
              <a:t>Bước 2 – Phân tích tiềm năng của thị trường</a:t>
            </a:r>
            <a:endParaRPr b="1"/>
          </a:p>
          <a:p>
            <a:pPr indent="-182880" lvl="1" marL="457200" rtl="0" algn="just">
              <a:spcBef>
                <a:spcPts val="400"/>
              </a:spcBef>
              <a:spcAft>
                <a:spcPts val="0"/>
              </a:spcAft>
              <a:buSzPts val="1700"/>
              <a:buFont typeface="Noto Sans Symbols"/>
              <a:buChar char="▪"/>
            </a:pPr>
            <a:r>
              <a:rPr lang="en-US"/>
              <a:t>Nếu ED&gt;1 (cầu co giãn nhiều): Lúc này, giá có tác động lớn tới nhu cầu mua hàng của người dùng.</a:t>
            </a:r>
            <a:endParaRPr/>
          </a:p>
          <a:p>
            <a:pPr indent="-182880" lvl="1" marL="457200" rtl="0" algn="just">
              <a:spcBef>
                <a:spcPts val="400"/>
              </a:spcBef>
              <a:spcAft>
                <a:spcPts val="0"/>
              </a:spcAft>
              <a:buSzPts val="1700"/>
              <a:buFont typeface="Noto Sans Symbols"/>
              <a:buChar char="▪"/>
            </a:pPr>
            <a:r>
              <a:rPr lang="en-US"/>
              <a:t>Nếu ED=1 (cầu co giãn đơn vị): Lúc này, giá có tác động bình thường tới nhu cầu mua hàng của người dùng.</a:t>
            </a:r>
            <a:endParaRPr/>
          </a:p>
          <a:p>
            <a:pPr indent="-182880" lvl="1" marL="457200" rtl="0" algn="just">
              <a:spcBef>
                <a:spcPts val="400"/>
              </a:spcBef>
              <a:spcAft>
                <a:spcPts val="0"/>
              </a:spcAft>
              <a:buSzPts val="1700"/>
              <a:buFont typeface="Noto Sans Symbols"/>
              <a:buChar char="▪"/>
            </a:pPr>
            <a:r>
              <a:rPr lang="en-US"/>
              <a:t>Nếu ED&lt;1 (cầu co giãn ít): Lúc này, giá hầu như không có nhiều tác động với nhu cầu mua hàng của người dùng.</a:t>
            </a:r>
            <a:endParaRPr/>
          </a:p>
          <a:p>
            <a:pPr indent="0" lvl="0" marL="0" rtl="0" algn="r">
              <a:spcBef>
                <a:spcPts val="480"/>
              </a:spcBef>
              <a:spcAft>
                <a:spcPts val="0"/>
              </a:spcAft>
              <a:buSzPts val="2040"/>
              <a:buNone/>
            </a:pPr>
            <a:r>
              <a:rPr lang="en-US"/>
              <a:t>(SIYB, 1998) </a:t>
            </a:r>
            <a:endParaRPr/>
          </a:p>
        </p:txBody>
      </p:sp>
      <p:sp>
        <p:nvSpPr>
          <p:cNvPr id="390" name="Google Shape;390;p3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391" name="Google Shape;391;p3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392" name="Google Shape;392;p3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35"/>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398" name="Google Shape;398;p35"/>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6.3.2. Các bước thiết lập chiến lược giá</a:t>
            </a:r>
            <a:endParaRPr/>
          </a:p>
          <a:p>
            <a:pPr indent="-182880" lvl="0" marL="182880" rtl="0" algn="just">
              <a:spcBef>
                <a:spcPts val="480"/>
              </a:spcBef>
              <a:spcAft>
                <a:spcPts val="0"/>
              </a:spcAft>
              <a:buSzPts val="2040"/>
              <a:buChar char="•"/>
            </a:pPr>
            <a:r>
              <a:rPr b="1" lang="en-US"/>
              <a:t>Bước 3 – Xác định vùng giá lý tưởng và mức giá cạnh tranh</a:t>
            </a:r>
            <a:endParaRPr b="1"/>
          </a:p>
          <a:p>
            <a:pPr indent="0" lvl="0" marL="0" rtl="0" algn="just">
              <a:spcBef>
                <a:spcPts val="480"/>
              </a:spcBef>
              <a:spcAft>
                <a:spcPts val="0"/>
              </a:spcAft>
              <a:buSzPts val="2040"/>
              <a:buNone/>
            </a:pPr>
            <a:r>
              <a:rPr lang="en-US"/>
              <a:t>Ở bước này, doanh nghiệp có thể xác định được mức giá dự kiến ban đầu cho sản phẩm/dịch vụ của mình. Vùng giá và mức giá cần được xem xét dựa trên những yếu tố sau:</a:t>
            </a:r>
            <a:endParaRPr b="1"/>
          </a:p>
          <a:p>
            <a:pPr indent="-182880" lvl="1" marL="457200" rtl="0" algn="l">
              <a:spcBef>
                <a:spcPts val="400"/>
              </a:spcBef>
              <a:spcAft>
                <a:spcPts val="0"/>
              </a:spcAft>
              <a:buSzPts val="1700"/>
              <a:buFont typeface="Noto Sans Symbols"/>
              <a:buChar char="▪"/>
            </a:pPr>
            <a:r>
              <a:rPr lang="en-US"/>
              <a:t>Mức giá hòa vốn là bao nhiêu?.</a:t>
            </a:r>
            <a:endParaRPr/>
          </a:p>
          <a:p>
            <a:pPr indent="0" lvl="0" marL="0" rtl="0" algn="r">
              <a:spcBef>
                <a:spcPts val="480"/>
              </a:spcBef>
              <a:spcAft>
                <a:spcPts val="0"/>
              </a:spcAft>
              <a:buSzPts val="2040"/>
              <a:buNone/>
            </a:pPr>
            <a:r>
              <a:rPr lang="en-US"/>
              <a:t>(SIYB, 1998) </a:t>
            </a:r>
            <a:endParaRPr/>
          </a:p>
        </p:txBody>
      </p:sp>
      <p:sp>
        <p:nvSpPr>
          <p:cNvPr id="399" name="Google Shape;399;p3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400" name="Google Shape;400;p3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401" name="Google Shape;401;p3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36"/>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407" name="Google Shape;407;p36"/>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6.3.2. Các bước thiết lập chiến lược giá</a:t>
            </a:r>
            <a:endParaRPr/>
          </a:p>
          <a:p>
            <a:pPr indent="-182880" lvl="0" marL="182880" rtl="0" algn="just">
              <a:spcBef>
                <a:spcPts val="480"/>
              </a:spcBef>
              <a:spcAft>
                <a:spcPts val="0"/>
              </a:spcAft>
              <a:buSzPts val="2040"/>
              <a:buChar char="•"/>
            </a:pPr>
            <a:r>
              <a:rPr b="1" lang="en-US"/>
              <a:t>Bước 3 – Xác định vùng giá lý tưởng và mức giá cạnh tranh</a:t>
            </a:r>
            <a:endParaRPr b="1"/>
          </a:p>
          <a:p>
            <a:pPr indent="-182880" lvl="1" marL="457200" rtl="0" algn="just">
              <a:spcBef>
                <a:spcPts val="400"/>
              </a:spcBef>
              <a:spcAft>
                <a:spcPts val="0"/>
              </a:spcAft>
              <a:buSzPts val="1700"/>
              <a:buFont typeface="Noto Sans Symbols"/>
              <a:buChar char="▪"/>
            </a:pPr>
            <a:r>
              <a:rPr lang="en-US"/>
              <a:t>Mức giá sản phẩm/ dịch vụ thấp nhất hiện nay là bao nhiêu?</a:t>
            </a:r>
            <a:endParaRPr/>
          </a:p>
          <a:p>
            <a:pPr indent="-182880" lvl="1" marL="457200" rtl="0" algn="just">
              <a:spcBef>
                <a:spcPts val="400"/>
              </a:spcBef>
              <a:spcAft>
                <a:spcPts val="0"/>
              </a:spcAft>
              <a:buSzPts val="1700"/>
              <a:buFont typeface="Noto Sans Symbols"/>
              <a:buChar char="▪"/>
            </a:pPr>
            <a:r>
              <a:rPr lang="en-US"/>
              <a:t>Mức giá cao nhất mà người tiêu dùng có thể chấp nhận là bao nhiêu?</a:t>
            </a:r>
            <a:endParaRPr/>
          </a:p>
          <a:p>
            <a:pPr indent="0" lvl="0" marL="0" rtl="0" algn="r">
              <a:spcBef>
                <a:spcPts val="480"/>
              </a:spcBef>
              <a:spcAft>
                <a:spcPts val="0"/>
              </a:spcAft>
              <a:buSzPts val="2040"/>
              <a:buNone/>
            </a:pPr>
            <a:r>
              <a:rPr lang="en-US"/>
              <a:t>(SIYB, 1998) </a:t>
            </a:r>
            <a:endParaRPr/>
          </a:p>
        </p:txBody>
      </p:sp>
      <p:sp>
        <p:nvSpPr>
          <p:cNvPr id="408" name="Google Shape;408;p3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409" name="Google Shape;409;p3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410" name="Google Shape;410;p3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37"/>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416" name="Google Shape;416;p37"/>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6.3.2. Các bước thiết lập chiến lược giá</a:t>
            </a:r>
            <a:endParaRPr/>
          </a:p>
          <a:p>
            <a:pPr indent="-182880" lvl="0" marL="182880" rtl="0" algn="just">
              <a:spcBef>
                <a:spcPts val="480"/>
              </a:spcBef>
              <a:spcAft>
                <a:spcPts val="0"/>
              </a:spcAft>
              <a:buSzPts val="2040"/>
              <a:buChar char="•"/>
            </a:pPr>
            <a:r>
              <a:rPr b="1" lang="en-US"/>
              <a:t>Bước 4 – Xây dựng chiến lược giá theo cơ cấu sản phẩm</a:t>
            </a:r>
            <a:endParaRPr b="1"/>
          </a:p>
          <a:p>
            <a:pPr indent="0" lvl="0" marL="0" rtl="0" algn="just">
              <a:spcBef>
                <a:spcPts val="480"/>
              </a:spcBef>
              <a:spcAft>
                <a:spcPts val="0"/>
              </a:spcAft>
              <a:buSzPts val="2040"/>
              <a:buNone/>
            </a:pPr>
            <a:r>
              <a:rPr lang="en-US"/>
              <a:t>Cuối cùng, doanh nghiệp cần đối chiếu và hoàn thiện chiến lược giá theo cơ cấu sản phẩm. Chiến lược giá hoàn chỉnh cần đảm bảo đầy đủ những yếu tố sau:</a:t>
            </a:r>
            <a:endParaRPr/>
          </a:p>
          <a:p>
            <a:pPr indent="-182880" lvl="1" marL="457200" rtl="0" algn="just">
              <a:spcBef>
                <a:spcPts val="400"/>
              </a:spcBef>
              <a:spcAft>
                <a:spcPts val="0"/>
              </a:spcAft>
              <a:buSzPts val="1700"/>
              <a:buFont typeface="Noto Sans Symbols"/>
              <a:buChar char="▪"/>
            </a:pPr>
            <a:r>
              <a:rPr lang="en-US"/>
              <a:t>Hoàn thiện khung tính giá chi tiết cho từng sản phẩm/dịch vụ của doanh nghiệp.</a:t>
            </a:r>
            <a:endParaRPr/>
          </a:p>
          <a:p>
            <a:pPr indent="0" lvl="0" marL="0" rtl="0" algn="r">
              <a:spcBef>
                <a:spcPts val="480"/>
              </a:spcBef>
              <a:spcAft>
                <a:spcPts val="0"/>
              </a:spcAft>
              <a:buSzPts val="2040"/>
              <a:buNone/>
            </a:pPr>
            <a:r>
              <a:rPr lang="en-US"/>
              <a:t>(SIYB, 1998) </a:t>
            </a:r>
            <a:endParaRPr/>
          </a:p>
        </p:txBody>
      </p:sp>
      <p:sp>
        <p:nvSpPr>
          <p:cNvPr id="417" name="Google Shape;417;p3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418" name="Google Shape;418;p3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419" name="Google Shape;419;p3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38"/>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425" name="Google Shape;425;p38"/>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6.3.2. Các bước thiết lập chiến lược giá</a:t>
            </a:r>
            <a:endParaRPr/>
          </a:p>
          <a:p>
            <a:pPr indent="-182880" lvl="0" marL="182880" rtl="0" algn="just">
              <a:spcBef>
                <a:spcPts val="480"/>
              </a:spcBef>
              <a:spcAft>
                <a:spcPts val="0"/>
              </a:spcAft>
              <a:buSzPts val="2040"/>
              <a:buChar char="•"/>
            </a:pPr>
            <a:r>
              <a:rPr b="1" lang="en-US"/>
              <a:t>Bước 4 – Xây dựng chiến lược giá theo cơ cấu sản phẩm</a:t>
            </a:r>
            <a:endParaRPr b="1"/>
          </a:p>
          <a:p>
            <a:pPr indent="-182880" lvl="1" marL="457200" rtl="0" algn="just">
              <a:spcBef>
                <a:spcPts val="400"/>
              </a:spcBef>
              <a:spcAft>
                <a:spcPts val="0"/>
              </a:spcAft>
              <a:buSzPts val="1700"/>
              <a:buFont typeface="Noto Sans Symbols"/>
              <a:buChar char="▪"/>
            </a:pPr>
            <a:r>
              <a:rPr lang="en-US"/>
              <a:t>Thể hiện vị thế của công ty dựa trên mức giá cạnh tranh.</a:t>
            </a:r>
            <a:endParaRPr/>
          </a:p>
          <a:p>
            <a:pPr indent="-182880" lvl="1" marL="457200" rtl="0" algn="just">
              <a:spcBef>
                <a:spcPts val="400"/>
              </a:spcBef>
              <a:spcAft>
                <a:spcPts val="0"/>
              </a:spcAft>
              <a:buSzPts val="1700"/>
              <a:buFont typeface="Noto Sans Symbols"/>
              <a:buChar char="▪"/>
            </a:pPr>
            <a:r>
              <a:rPr lang="en-US"/>
              <a:t>Loại bỏ những lỗ hổng trong chi phí của doanh nghiệp, từ đó tối ưu giá thành sản phẩm.</a:t>
            </a:r>
            <a:endParaRPr/>
          </a:p>
          <a:p>
            <a:pPr indent="-182880" lvl="1" marL="457200" rtl="0" algn="just">
              <a:spcBef>
                <a:spcPts val="400"/>
              </a:spcBef>
              <a:spcAft>
                <a:spcPts val="0"/>
              </a:spcAft>
              <a:buSzPts val="1700"/>
              <a:buFont typeface="Noto Sans Symbols"/>
              <a:buChar char="▪"/>
            </a:pPr>
            <a:r>
              <a:rPr lang="en-US"/>
              <a:t>Đưa ra mức giá cạnh tranh nhất cho sản phẩm/ dịch vụ dựa trên cơ cấu chi tiết của sản phẩm.</a:t>
            </a:r>
            <a:endParaRPr/>
          </a:p>
          <a:p>
            <a:pPr indent="0" lvl="0" marL="0" rtl="0" algn="r">
              <a:spcBef>
                <a:spcPts val="480"/>
              </a:spcBef>
              <a:spcAft>
                <a:spcPts val="0"/>
              </a:spcAft>
              <a:buSzPts val="2040"/>
              <a:buNone/>
            </a:pPr>
            <a:r>
              <a:rPr lang="en-US"/>
              <a:t>(SIYB, 1998) </a:t>
            </a:r>
            <a:endParaRPr/>
          </a:p>
        </p:txBody>
      </p:sp>
      <p:sp>
        <p:nvSpPr>
          <p:cNvPr id="426" name="Google Shape;426;p3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427" name="Google Shape;427;p3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428" name="Google Shape;428;p3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p39"/>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434" name="Google Shape;434;p39"/>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6.3. Quy trình xây dựng chiến lược định giá</a:t>
            </a:r>
            <a:endParaRPr/>
          </a:p>
          <a:p>
            <a:pPr indent="0" lvl="0" marL="0" rtl="0" algn="just">
              <a:spcBef>
                <a:spcPts val="480"/>
              </a:spcBef>
              <a:spcAft>
                <a:spcPts val="0"/>
              </a:spcAft>
              <a:buSzPts val="2040"/>
              <a:buNone/>
            </a:pPr>
            <a:r>
              <a:rPr lang="en-US"/>
              <a:t>6.3.2. Các bước thiết lập chiến lược giá</a:t>
            </a:r>
            <a:endParaRPr/>
          </a:p>
          <a:p>
            <a:pPr indent="-182880" lvl="0" marL="182880" rtl="0" algn="just">
              <a:spcBef>
                <a:spcPts val="480"/>
              </a:spcBef>
              <a:spcAft>
                <a:spcPts val="0"/>
              </a:spcAft>
              <a:buSzPts val="2040"/>
              <a:buChar char="•"/>
            </a:pPr>
            <a:r>
              <a:rPr b="1" lang="en-US"/>
              <a:t>Bước 5 – Báo giá sản phẩm/ dịch vụ</a:t>
            </a:r>
            <a:endParaRPr b="1"/>
          </a:p>
          <a:p>
            <a:pPr indent="-182880" lvl="1" marL="457200" rtl="0" algn="just">
              <a:spcBef>
                <a:spcPts val="400"/>
              </a:spcBef>
              <a:spcAft>
                <a:spcPts val="0"/>
              </a:spcAft>
              <a:buSzPts val="1700"/>
              <a:buFont typeface="Noto Sans Symbols"/>
              <a:buChar char="▪"/>
            </a:pPr>
            <a:r>
              <a:rPr lang="en-US"/>
              <a:t>Sau khi đã sở hữu chiến lược giá hoàn thiện, doanh nghiệp có thể tiến hành báo giá với đối tác, khách hàng. Tùy thuộc vào kênh phân phối (phân phối trực tiếp, phân phối qua đại lý, nhượng quyền) mà doanh nghiệp cần đảm bảo mối quan hệ lợi ích giữa các bên.</a:t>
            </a:r>
            <a:endParaRPr/>
          </a:p>
          <a:p>
            <a:pPr indent="0" lvl="0" marL="0" rtl="0" algn="r">
              <a:spcBef>
                <a:spcPts val="480"/>
              </a:spcBef>
              <a:spcAft>
                <a:spcPts val="0"/>
              </a:spcAft>
              <a:buSzPts val="2040"/>
              <a:buNone/>
            </a:pPr>
            <a:r>
              <a:rPr lang="en-US"/>
              <a:t>(SIYB, 1998) </a:t>
            </a:r>
            <a:endParaRPr/>
          </a:p>
        </p:txBody>
      </p:sp>
      <p:sp>
        <p:nvSpPr>
          <p:cNvPr id="435" name="Google Shape;435;p3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436" name="Google Shape;436;p3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437" name="Google Shape;437;p3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p40"/>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443" name="Google Shape;443;p40"/>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6.4. Nhóm chiến lược định giá cho sản phẩm</a:t>
            </a:r>
            <a:endParaRPr/>
          </a:p>
          <a:p>
            <a:pPr indent="-182880" lvl="0" marL="182880" rtl="0" algn="just">
              <a:spcBef>
                <a:spcPts val="480"/>
              </a:spcBef>
              <a:spcAft>
                <a:spcPts val="0"/>
              </a:spcAft>
              <a:buSzPts val="2040"/>
              <a:buChar char="•"/>
            </a:pPr>
            <a:r>
              <a:rPr b="1" lang="en-US"/>
              <a:t>Chiến lược định giá cao</a:t>
            </a:r>
            <a:endParaRPr b="1"/>
          </a:p>
          <a:p>
            <a:pPr indent="-182880" lvl="1" marL="457200" rtl="0" algn="just">
              <a:spcBef>
                <a:spcPts val="400"/>
              </a:spcBef>
              <a:spcAft>
                <a:spcPts val="0"/>
              </a:spcAft>
              <a:buSzPts val="1700"/>
              <a:buFont typeface="Noto Sans Symbols"/>
              <a:buChar char="▪"/>
            </a:pPr>
            <a:r>
              <a:rPr lang="en-US"/>
              <a:t>Định giá cao hơn hẳn mức giá phổ thông của thị trường (hoặc dẫn đầu giá toàn ngành), phục vụ trong phân khúc khách hàng cao cấp. Doanh nghiệp tập trung đầu tư cho một sản phẩm chất lượng cao hoặc độc nhất trên thị trường.</a:t>
            </a:r>
            <a:endParaRPr/>
          </a:p>
          <a:p>
            <a:pPr indent="0" lvl="0" marL="0" rtl="0" algn="r">
              <a:spcBef>
                <a:spcPts val="480"/>
              </a:spcBef>
              <a:spcAft>
                <a:spcPts val="0"/>
              </a:spcAft>
              <a:buSzPts val="2040"/>
              <a:buNone/>
            </a:pPr>
            <a:r>
              <a:rPr lang="en-US"/>
              <a:t>(SIYB, 1998) </a:t>
            </a:r>
            <a:endParaRPr/>
          </a:p>
        </p:txBody>
      </p:sp>
      <p:sp>
        <p:nvSpPr>
          <p:cNvPr id="444" name="Google Shape;444;p4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445" name="Google Shape;445;p4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446" name="Google Shape;446;p4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41"/>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452" name="Google Shape;452;p41"/>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6.4. Nhóm chiến lược định giá cho sản phẩm (cont’)</a:t>
            </a:r>
            <a:endParaRPr/>
          </a:p>
          <a:p>
            <a:pPr indent="-182880" lvl="0" marL="182880" rtl="0" algn="just">
              <a:spcBef>
                <a:spcPts val="480"/>
              </a:spcBef>
              <a:spcAft>
                <a:spcPts val="0"/>
              </a:spcAft>
              <a:buSzPts val="2040"/>
              <a:buChar char="•"/>
            </a:pPr>
            <a:r>
              <a:rPr b="1" lang="en-US"/>
              <a:t>Chiến lược định giá thấp</a:t>
            </a:r>
            <a:endParaRPr b="1"/>
          </a:p>
          <a:p>
            <a:pPr indent="-182880" lvl="1" marL="457200" rtl="0" algn="just">
              <a:spcBef>
                <a:spcPts val="400"/>
              </a:spcBef>
              <a:spcAft>
                <a:spcPts val="0"/>
              </a:spcAft>
              <a:buSzPts val="1700"/>
              <a:buFont typeface="Noto Sans Symbols"/>
              <a:buChar char="▪"/>
            </a:pPr>
            <a:r>
              <a:rPr lang="en-US"/>
              <a:t>Định giá thấp hơn mức trung bình của ngành hoặc thấp hơn các đối thủ cạnh tranh có cùng tập khách hàng mục tiêu bằng cách tận dụng tối đa năng lực sản xuất và cắt giảm chi phí sản xuất, marketing.</a:t>
            </a:r>
            <a:endParaRPr/>
          </a:p>
          <a:p>
            <a:pPr indent="0" lvl="0" marL="0" rtl="0" algn="r">
              <a:spcBef>
                <a:spcPts val="480"/>
              </a:spcBef>
              <a:spcAft>
                <a:spcPts val="0"/>
              </a:spcAft>
              <a:buSzPts val="2040"/>
              <a:buNone/>
            </a:pPr>
            <a:r>
              <a:rPr lang="en-US"/>
              <a:t>(SIYB, 1998) </a:t>
            </a:r>
            <a:endParaRPr/>
          </a:p>
        </p:txBody>
      </p:sp>
      <p:sp>
        <p:nvSpPr>
          <p:cNvPr id="453" name="Google Shape;453;p4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454" name="Google Shape;454;p4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455" name="Google Shape;455;p4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p42"/>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461" name="Google Shape;461;p42"/>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6.4. Nhóm chiến lược định giá cho sản phẩm (cont’)</a:t>
            </a:r>
            <a:endParaRPr/>
          </a:p>
          <a:p>
            <a:pPr indent="-182880" lvl="0" marL="182880" rtl="0" algn="just">
              <a:spcBef>
                <a:spcPts val="480"/>
              </a:spcBef>
              <a:spcAft>
                <a:spcPts val="0"/>
              </a:spcAft>
              <a:buSzPts val="2040"/>
              <a:buChar char="•"/>
            </a:pPr>
            <a:r>
              <a:rPr b="1" lang="en-US"/>
              <a:t>Chiến lược định giá thấp (cont’)</a:t>
            </a:r>
            <a:endParaRPr/>
          </a:p>
          <a:p>
            <a:pPr indent="-182880" lvl="1" marL="457200" rtl="0" algn="just">
              <a:spcBef>
                <a:spcPts val="400"/>
              </a:spcBef>
              <a:spcAft>
                <a:spcPts val="0"/>
              </a:spcAft>
              <a:buSzPts val="1700"/>
              <a:buFont typeface="Noto Sans Symbols"/>
              <a:buChar char="▪"/>
            </a:pPr>
            <a:r>
              <a:rPr lang="en-US"/>
              <a:t>Đây là nhóm khách hàng dễ tác động ra quyết định mua với mức giá rẻ mà không cần cân nhắc kỹ lưỡng về sản phẩm. Với các doanh nghiệp có năng lực sản xuất mạnh, lợi nhuận thu được từ một đơn vị sản phẩm sẽ thấp nhưng được bù lại bằng số lượng tiêu thụ lớn.</a:t>
            </a:r>
            <a:endParaRPr/>
          </a:p>
          <a:p>
            <a:pPr indent="0" lvl="0" marL="0" rtl="0" algn="r">
              <a:spcBef>
                <a:spcPts val="480"/>
              </a:spcBef>
              <a:spcAft>
                <a:spcPts val="0"/>
              </a:spcAft>
              <a:buSzPts val="2040"/>
              <a:buNone/>
            </a:pPr>
            <a:r>
              <a:rPr lang="en-US"/>
              <a:t>(SIYB, 1998) </a:t>
            </a:r>
            <a:endParaRPr/>
          </a:p>
        </p:txBody>
      </p:sp>
      <p:sp>
        <p:nvSpPr>
          <p:cNvPr id="462" name="Google Shape;462;p4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463" name="Google Shape;463;p4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464" name="Google Shape;464;p4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8" name="Shape 468"/>
        <p:cNvGrpSpPr/>
        <p:nvPr/>
      </p:nvGrpSpPr>
      <p:grpSpPr>
        <a:xfrm>
          <a:off x="0" y="0"/>
          <a:ext cx="0" cy="0"/>
          <a:chOff x="0" y="0"/>
          <a:chExt cx="0" cy="0"/>
        </a:xfrm>
      </p:grpSpPr>
      <p:sp>
        <p:nvSpPr>
          <p:cNvPr id="469" name="Google Shape;469;p43"/>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470" name="Google Shape;470;p43"/>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6.4. Nhóm chiến lược định giá cho sản phẩm (cont’)</a:t>
            </a:r>
            <a:endParaRPr/>
          </a:p>
          <a:p>
            <a:pPr indent="-182880" lvl="0" marL="182880" rtl="0" algn="just">
              <a:spcBef>
                <a:spcPts val="480"/>
              </a:spcBef>
              <a:spcAft>
                <a:spcPts val="0"/>
              </a:spcAft>
              <a:buSzPts val="2040"/>
              <a:buChar char="•"/>
            </a:pPr>
            <a:r>
              <a:rPr b="1" lang="en-US"/>
              <a:t>Chiến lược định giá thấp (cont’)</a:t>
            </a:r>
            <a:endParaRPr b="1"/>
          </a:p>
          <a:p>
            <a:pPr indent="-182880" lvl="1" marL="457200" rtl="0" algn="just">
              <a:spcBef>
                <a:spcPts val="400"/>
              </a:spcBef>
              <a:spcAft>
                <a:spcPts val="0"/>
              </a:spcAft>
              <a:buSzPts val="1700"/>
              <a:buFont typeface="Noto Sans Symbols"/>
              <a:buChar char="▪"/>
            </a:pPr>
            <a:r>
              <a:rPr lang="en-US"/>
              <a:t>Đối với các doanh nghiệp nhỏ, họ bị hạn chế về năng lực sản xuất và nguồn thu nên nếu định giá thấp lúc ban đầu sẽ cần đến chiến lược định giá thâm nhập thị trường.</a:t>
            </a:r>
            <a:endParaRPr/>
          </a:p>
          <a:p>
            <a:pPr indent="0" lvl="0" marL="0" rtl="0" algn="r">
              <a:spcBef>
                <a:spcPts val="480"/>
              </a:spcBef>
              <a:spcAft>
                <a:spcPts val="0"/>
              </a:spcAft>
              <a:buSzPts val="2040"/>
              <a:buNone/>
            </a:pPr>
            <a:r>
              <a:rPr lang="en-US"/>
              <a:t>(SIYB, 1998) </a:t>
            </a:r>
            <a:endParaRPr/>
          </a:p>
        </p:txBody>
      </p:sp>
      <p:sp>
        <p:nvSpPr>
          <p:cNvPr id="471" name="Google Shape;471;p4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472" name="Google Shape;472;p4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473" name="Google Shape;473;p4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44"/>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479" name="Google Shape;479;p44"/>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6.4. Nhóm chiến lược định giá cho sản phẩm (cont’)</a:t>
            </a:r>
            <a:endParaRPr/>
          </a:p>
          <a:p>
            <a:pPr indent="-182880" lvl="0" marL="182880" rtl="0" algn="just">
              <a:spcBef>
                <a:spcPts val="480"/>
              </a:spcBef>
              <a:spcAft>
                <a:spcPts val="0"/>
              </a:spcAft>
              <a:buSzPts val="2040"/>
              <a:buChar char="•"/>
            </a:pPr>
            <a:r>
              <a:rPr b="1" lang="en-US"/>
              <a:t>Chiến lược định giá thấp (cont’)</a:t>
            </a:r>
            <a:endParaRPr b="1"/>
          </a:p>
          <a:p>
            <a:pPr indent="-182880" lvl="1" marL="457200" rtl="0" algn="just">
              <a:spcBef>
                <a:spcPts val="400"/>
              </a:spcBef>
              <a:spcAft>
                <a:spcPts val="0"/>
              </a:spcAft>
              <a:buSzPts val="1700"/>
              <a:buFont typeface="Noto Sans Symbols"/>
              <a:buChar char="▪"/>
            </a:pPr>
            <a:r>
              <a:rPr b="1" i="1" lang="en-US" u="sng"/>
              <a:t>Ví dụ</a:t>
            </a:r>
            <a:r>
              <a:rPr b="1" i="1" lang="en-US"/>
              <a:t>:</a:t>
            </a:r>
            <a:r>
              <a:rPr i="1" lang="en-US"/>
              <a:t> Mì ăn liền Miliket có giá bán dao động từ 2.000đ đến 3.000đ và nằm trong nhóm các loại mì gói giá rẻ nhất trên thị trường. Trong nhiều năm qua, sản phẩm vẫn giữ nguyên mức giá này và phục vụ cho khách hàng thuộc phân khúc bình dân ở khu vực miền Nam. Để giảm thiểu chi phí quảng cáo, Miliket tập trung vào việc tăng doanh số bằng cách tăng cường liên kết với các đại lý, chợ, nhà hàng, quán nhậu, thay vì chi tiêu nhiều tiền vào quảng cáo và truyền thông.</a:t>
            </a:r>
            <a:endParaRPr i="1"/>
          </a:p>
          <a:p>
            <a:pPr indent="0" lvl="0" marL="0" rtl="0" algn="r">
              <a:spcBef>
                <a:spcPts val="480"/>
              </a:spcBef>
              <a:spcAft>
                <a:spcPts val="0"/>
              </a:spcAft>
              <a:buSzPts val="2040"/>
              <a:buNone/>
            </a:pPr>
            <a:r>
              <a:rPr lang="en-US"/>
              <a:t>(SIYB, 1998)</a:t>
            </a:r>
            <a:endParaRPr/>
          </a:p>
        </p:txBody>
      </p:sp>
      <p:sp>
        <p:nvSpPr>
          <p:cNvPr id="480" name="Google Shape;480;p4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481" name="Google Shape;481;p4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482" name="Google Shape;482;p4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45"/>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488" name="Google Shape;488;p45"/>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6.4. Nhóm chiến lược định giá cho sản phẩm (cont’)</a:t>
            </a:r>
            <a:endParaRPr/>
          </a:p>
          <a:p>
            <a:pPr indent="-182880" lvl="0" marL="182880" rtl="0" algn="just">
              <a:spcBef>
                <a:spcPts val="480"/>
              </a:spcBef>
              <a:spcAft>
                <a:spcPts val="0"/>
              </a:spcAft>
              <a:buSzPts val="2040"/>
              <a:buChar char="•"/>
            </a:pPr>
            <a:r>
              <a:rPr b="1" lang="en-US"/>
              <a:t>Chiến lược giá hớt váng</a:t>
            </a:r>
            <a:endParaRPr b="1"/>
          </a:p>
          <a:p>
            <a:pPr indent="-182880" lvl="1" marL="457200" rtl="0" algn="just">
              <a:spcBef>
                <a:spcPts val="400"/>
              </a:spcBef>
              <a:spcAft>
                <a:spcPts val="0"/>
              </a:spcAft>
              <a:buSzPts val="1700"/>
              <a:buFont typeface="Noto Sans Symbols"/>
              <a:buChar char="▪"/>
            </a:pPr>
            <a:r>
              <a:rPr lang="en-US"/>
              <a:t>Chiến lược giá hớt váng sữa thường áp dụng nguyên tắc rằng, khi sản phẩm mới được tung ra thị trường, doanh nghiệp sẽ định một mức giá cao nhất có thể để tối đa hóa lợi nhuận từ phân khúc khách hàng sẵn sàng chi tiền để sở hữu sản phẩm đó.</a:t>
            </a:r>
            <a:endParaRPr/>
          </a:p>
          <a:p>
            <a:pPr indent="0" lvl="1" marL="274320" rtl="0" algn="r">
              <a:spcBef>
                <a:spcPts val="400"/>
              </a:spcBef>
              <a:spcAft>
                <a:spcPts val="0"/>
              </a:spcAft>
              <a:buSzPts val="1700"/>
              <a:buNone/>
            </a:pPr>
            <a:r>
              <a:rPr lang="en-US"/>
              <a:t>(SIYB, 1998) </a:t>
            </a:r>
            <a:endParaRPr/>
          </a:p>
        </p:txBody>
      </p:sp>
      <p:sp>
        <p:nvSpPr>
          <p:cNvPr id="489" name="Google Shape;489;p4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490" name="Google Shape;490;p4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491" name="Google Shape;491;p4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sp>
        <p:nvSpPr>
          <p:cNvPr id="496" name="Google Shape;496;p46"/>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497" name="Google Shape;497;p46"/>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6.4. Nhóm chiến lược định giá cho sản phẩm (cont’)</a:t>
            </a:r>
            <a:endParaRPr/>
          </a:p>
          <a:p>
            <a:pPr indent="-182880" lvl="0" marL="182880" rtl="0" algn="just">
              <a:spcBef>
                <a:spcPts val="480"/>
              </a:spcBef>
              <a:spcAft>
                <a:spcPts val="0"/>
              </a:spcAft>
              <a:buSzPts val="2040"/>
              <a:buChar char="•"/>
            </a:pPr>
            <a:r>
              <a:rPr b="1" lang="en-US"/>
              <a:t>Chiến lược giá hớt váng</a:t>
            </a:r>
            <a:endParaRPr b="1"/>
          </a:p>
          <a:p>
            <a:pPr indent="-182880" lvl="1" marL="457200" rtl="0" algn="just">
              <a:spcBef>
                <a:spcPts val="400"/>
              </a:spcBef>
              <a:spcAft>
                <a:spcPts val="0"/>
              </a:spcAft>
              <a:buSzPts val="1700"/>
              <a:buFont typeface="Noto Sans Symbols"/>
              <a:buChar char="▪"/>
            </a:pPr>
            <a:r>
              <a:rPr lang="en-US"/>
              <a:t>Như tên gọi của nó, chiến lược giá hớt váng sữa tập trung vào một đối tượng khách hàng nhỏ hơn nhưng có khả năng chi tiêu cao, mặc dù sản phẩm được bán ra có số lượng ít nhưng doanh thu và lợi nhuận thu được lại rất lớn.</a:t>
            </a:r>
            <a:endParaRPr/>
          </a:p>
          <a:p>
            <a:pPr indent="0" lvl="1" marL="274320" rtl="0" algn="r">
              <a:spcBef>
                <a:spcPts val="400"/>
              </a:spcBef>
              <a:spcAft>
                <a:spcPts val="0"/>
              </a:spcAft>
              <a:buSzPts val="1700"/>
              <a:buNone/>
            </a:pPr>
            <a:r>
              <a:rPr lang="en-US"/>
              <a:t>(SIYB, 1998) </a:t>
            </a:r>
            <a:endParaRPr/>
          </a:p>
        </p:txBody>
      </p:sp>
      <p:sp>
        <p:nvSpPr>
          <p:cNvPr id="498" name="Google Shape;498;p4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499" name="Google Shape;499;p4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500" name="Google Shape;500;p4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sp>
        <p:nvSpPr>
          <p:cNvPr id="505" name="Google Shape;505;p47"/>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506" name="Google Shape;506;p47"/>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6.4. Nhóm chiến lược định giá cho sản phẩm (cont’)</a:t>
            </a:r>
            <a:endParaRPr/>
          </a:p>
          <a:p>
            <a:pPr indent="-182880" lvl="0" marL="182880" rtl="0" algn="just">
              <a:spcBef>
                <a:spcPts val="480"/>
              </a:spcBef>
              <a:spcAft>
                <a:spcPts val="0"/>
              </a:spcAft>
              <a:buSzPts val="2040"/>
              <a:buChar char="•"/>
            </a:pPr>
            <a:r>
              <a:rPr b="1" lang="en-US"/>
              <a:t>Chiến lược giá hớt váng</a:t>
            </a:r>
            <a:endParaRPr b="1"/>
          </a:p>
          <a:p>
            <a:pPr indent="-182880" lvl="1" marL="457200" rtl="0" algn="just">
              <a:spcBef>
                <a:spcPts val="400"/>
              </a:spcBef>
              <a:spcAft>
                <a:spcPts val="0"/>
              </a:spcAft>
              <a:buSzPts val="1700"/>
              <a:buFont typeface="Noto Sans Symbols"/>
              <a:buChar char="▪"/>
            </a:pPr>
            <a:r>
              <a:rPr lang="en-US"/>
              <a:t>Chiến lược giá hớt váng thường được áp dụng cho các sản phẩm mới, đặc biệt là những sản phẩm công nghệ cao và độc đáo, có chu kỳ sống ngắn. Trong đó, doanh nghiệp sẽ định giá rất cao khi sản phẩm mới vừa được tung ra thị trường, nhằm tận dụng "phần ngon" của thị trường và thu được lợi nhuận cao từ những người tiêu dùng sẵn sàng trải nghiệm sản phẩm mới nhất.</a:t>
            </a:r>
            <a:endParaRPr/>
          </a:p>
          <a:p>
            <a:pPr indent="0" lvl="1" marL="274320" rtl="0" algn="r">
              <a:spcBef>
                <a:spcPts val="400"/>
              </a:spcBef>
              <a:spcAft>
                <a:spcPts val="0"/>
              </a:spcAft>
              <a:buSzPts val="1700"/>
              <a:buNone/>
            </a:pPr>
            <a:r>
              <a:rPr lang="en-US"/>
              <a:t>(SIYB, 1998) </a:t>
            </a:r>
            <a:endParaRPr/>
          </a:p>
        </p:txBody>
      </p:sp>
      <p:sp>
        <p:nvSpPr>
          <p:cNvPr id="507" name="Google Shape;507;p4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508" name="Google Shape;508;p4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509" name="Google Shape;509;p4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p48"/>
          <p:cNvSpPr txBox="1"/>
          <p:nvPr>
            <p:ph type="title"/>
          </p:nvPr>
        </p:nvSpPr>
        <p:spPr>
          <a:xfrm>
            <a:off x="128616" y="533400"/>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515" name="Google Shape;515;p48"/>
          <p:cNvSpPr txBox="1"/>
          <p:nvPr>
            <p:ph idx="1" type="body"/>
          </p:nvPr>
        </p:nvSpPr>
        <p:spPr>
          <a:xfrm>
            <a:off x="457200" y="171272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6.4. Nhóm chiến lược định giá cho sản phẩm (cont’)</a:t>
            </a:r>
            <a:endParaRPr/>
          </a:p>
          <a:p>
            <a:pPr indent="-182880" lvl="0" marL="182880" rtl="0" algn="just">
              <a:spcBef>
                <a:spcPts val="480"/>
              </a:spcBef>
              <a:spcAft>
                <a:spcPts val="0"/>
              </a:spcAft>
              <a:buSzPts val="2040"/>
              <a:buChar char="•"/>
            </a:pPr>
            <a:r>
              <a:rPr b="1" lang="en-US"/>
              <a:t>Chiến lược giá hớt váng</a:t>
            </a:r>
            <a:endParaRPr b="1"/>
          </a:p>
          <a:p>
            <a:pPr indent="-182880" lvl="1" marL="457200" rtl="0" algn="just">
              <a:spcBef>
                <a:spcPts val="400"/>
              </a:spcBef>
              <a:spcAft>
                <a:spcPts val="0"/>
              </a:spcAft>
              <a:buSzPts val="1700"/>
              <a:buFont typeface="Noto Sans Symbols"/>
              <a:buChar char="▪"/>
            </a:pPr>
            <a:r>
              <a:rPr lang="en-US"/>
              <a:t>Sau đó, khi lượng tiêu thụ giảm xuống, giá bán sẽ được hạ dần theo thời gian để tăng số lượng bán ra, đặc biệt là khi có sự xuất hiện của công nghệ mới hơn và nhiều sản phẩm cạnh tranh có tính năng tương đương. Chiến lược này giúp doanh nghiệp tối đa hóa doanh thu và lợi nhuận bằng cách tận dụng cơ hội thị trường trong giai đoạn đầu và điều chỉnh giá cả sau đó để cạnh tranh với các sản phẩm khác.</a:t>
            </a:r>
            <a:endParaRPr/>
          </a:p>
          <a:p>
            <a:pPr indent="0" lvl="1" marL="274320" rtl="0" algn="r">
              <a:spcBef>
                <a:spcPts val="400"/>
              </a:spcBef>
              <a:spcAft>
                <a:spcPts val="0"/>
              </a:spcAft>
              <a:buSzPts val="1700"/>
              <a:buNone/>
            </a:pPr>
            <a:r>
              <a:rPr lang="en-US"/>
              <a:t>(SIYB, 1998) </a:t>
            </a:r>
            <a:endParaRPr/>
          </a:p>
        </p:txBody>
      </p:sp>
      <p:sp>
        <p:nvSpPr>
          <p:cNvPr id="516" name="Google Shape;516;p4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517" name="Google Shape;517;p4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518" name="Google Shape;518;p4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49"/>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Arial"/>
              <a:buNone/>
            </a:pPr>
            <a:r>
              <a:rPr lang="en-US"/>
              <a:t>Chương 6 – Thoả Mãn Nhu Cầu Của Khách Hàng Bằng Đưa Ra Mức Giá Phù Hợp</a:t>
            </a:r>
            <a:endParaRPr/>
          </a:p>
        </p:txBody>
      </p:sp>
      <p:sp>
        <p:nvSpPr>
          <p:cNvPr id="524" name="Google Shape;524;p49"/>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US"/>
              <a:t>6.4. Nhóm chiến lược định giá cho sản phẩm (cont’)</a:t>
            </a:r>
            <a:endParaRPr/>
          </a:p>
          <a:p>
            <a:pPr indent="-182880" lvl="0" marL="182880" rtl="0" algn="just">
              <a:spcBef>
                <a:spcPts val="480"/>
              </a:spcBef>
              <a:spcAft>
                <a:spcPts val="0"/>
              </a:spcAft>
              <a:buSzPts val="2040"/>
              <a:buChar char="•"/>
            </a:pPr>
            <a:r>
              <a:rPr b="1" lang="en-US"/>
              <a:t>Chiến lược giá hớt váng</a:t>
            </a:r>
            <a:endParaRPr b="1"/>
          </a:p>
          <a:p>
            <a:pPr indent="-182880" lvl="1" marL="457200" rtl="0" algn="just">
              <a:spcBef>
                <a:spcPts val="400"/>
              </a:spcBef>
              <a:spcAft>
                <a:spcPts val="0"/>
              </a:spcAft>
              <a:buSzPts val="1700"/>
              <a:buFont typeface="Noto Sans Symbols"/>
              <a:buChar char="▪"/>
            </a:pPr>
            <a:r>
              <a:rPr i="1" lang="en-US"/>
              <a:t>Chiến lược giá hớt váng được áp dụng rộng rãi trong các sản phẩm công nghệ cao như điện thoại, máy tính, máy ảnh kỹ thuật số, tivi màn hình phẳng, và nhiều sản phẩm khác. Mặc dù những sản phẩm này có tính năng tân tiến, giá bán của chúng thường không được giữ nguyên trong thời gian dài mà thường được giảm dần theo thời gian. Ví dụ điển hình cho chiến lược này là khi các doanh nghiệp đưa sản phẩm mới vào thị trường với giá rất cao nhằm tìm kiếm phần ngon của thị trường, sau đó điều chỉnh giảm giá khi cạnh tranh trở nên gay gắt hơn.</a:t>
            </a:r>
            <a:endParaRPr i="1"/>
          </a:p>
          <a:p>
            <a:pPr indent="0" lvl="0" marL="0" rtl="0" algn="r">
              <a:spcBef>
                <a:spcPts val="480"/>
              </a:spcBef>
              <a:spcAft>
                <a:spcPts val="0"/>
              </a:spcAft>
              <a:buSzPts val="2040"/>
              <a:buNone/>
            </a:pPr>
            <a:r>
              <a:rPr lang="en-US"/>
              <a:t>(SIYB, 1998) </a:t>
            </a:r>
            <a:endParaRPr/>
          </a:p>
        </p:txBody>
      </p:sp>
      <p:sp>
        <p:nvSpPr>
          <p:cNvPr id="525" name="Google Shape;525;p4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526" name="Google Shape;526;p4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527" name="Google Shape;527;p4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1" name="Shape 531"/>
        <p:cNvGrpSpPr/>
        <p:nvPr/>
      </p:nvGrpSpPr>
      <p:grpSpPr>
        <a:xfrm>
          <a:off x="0" y="0"/>
          <a:ext cx="0" cy="0"/>
          <a:chOff x="0" y="0"/>
          <a:chExt cx="0" cy="0"/>
        </a:xfrm>
      </p:grpSpPr>
      <p:sp>
        <p:nvSpPr>
          <p:cNvPr id="532" name="Google Shape;532;p50"/>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US"/>
              <a:t>TÀI LIỆU THAM KHẢO</a:t>
            </a:r>
            <a:endParaRPr/>
          </a:p>
        </p:txBody>
      </p:sp>
      <p:sp>
        <p:nvSpPr>
          <p:cNvPr id="533" name="Google Shape;533;p50"/>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l">
              <a:spcBef>
                <a:spcPts val="0"/>
              </a:spcBef>
              <a:spcAft>
                <a:spcPts val="0"/>
              </a:spcAft>
              <a:buSzPts val="2040"/>
              <a:buChar char="•"/>
            </a:pPr>
            <a:r>
              <a:rPr lang="en-US"/>
              <a:t>SIYB (Start and Improve Your Business), International Labour Organisation, 1998</a:t>
            </a:r>
            <a:endParaRPr/>
          </a:p>
        </p:txBody>
      </p:sp>
      <p:sp>
        <p:nvSpPr>
          <p:cNvPr id="534" name="Google Shape;534;p5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Friday, 10 March 23</a:t>
            </a:r>
            <a:endParaRPr/>
          </a:p>
        </p:txBody>
      </p:sp>
      <p:sp>
        <p:nvSpPr>
          <p:cNvPr id="535" name="Google Shape;535;p5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US"/>
              <a:t>duonghoaian@tuaf.edu.vn</a:t>
            </a:r>
            <a:endParaRPr/>
          </a:p>
        </p:txBody>
      </p:sp>
      <p:sp>
        <p:nvSpPr>
          <p:cNvPr id="536" name="Google Shape;536;p5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2023-03-09T02:42:31Z</dcterms:created>
  <dc:creator>AN DUONG</dc:creator>
</cp:coreProperties>
</file>