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firstSlideNum="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4" roundtripDataSignature="AMtx7mgAM4BftnS5HaD1ANhw6V8un+kM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10" Type="http://schemas.openxmlformats.org/officeDocument/2006/relationships/slide" Target="slides/slide5.xml"/><Relationship Id="rId54"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A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0" name="Google Shape;490;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9" name="Google Shape;499;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50"/>
          <p:cNvSpPr txBox="1"/>
          <p:nvPr>
            <p:ph type="ctrTitle"/>
          </p:nvPr>
        </p:nvSpPr>
        <p:spPr>
          <a:xfrm>
            <a:off x="685800" y="1371600"/>
            <a:ext cx="7848600" cy="19272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0"/>
          <p:cNvSpPr txBox="1"/>
          <p:nvPr>
            <p:ph idx="1" type="subTitle"/>
          </p:nvPr>
        </p:nvSpPr>
        <p:spPr>
          <a:xfrm>
            <a:off x="685800" y="3505200"/>
            <a:ext cx="6400800" cy="1752600"/>
          </a:xfrm>
          <a:prstGeom prst="rect">
            <a:avLst/>
          </a:prstGeom>
          <a:noFill/>
          <a:ln>
            <a:noFill/>
          </a:ln>
        </p:spPr>
        <p:txBody>
          <a:bodyPr anchorCtr="0" anchor="t" bIns="45700" lIns="91425" spcFirstLastPara="1" rIns="91425" wrap="square" tIns="4570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p:txBody>
      </p:sp>
      <p:sp>
        <p:nvSpPr>
          <p:cNvPr id="20" name="Google Shape;20;p5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23" name="Google Shape;23;p50"/>
          <p:cNvCxnSpPr/>
          <p:nvPr/>
        </p:nvCxnSpPr>
        <p:spPr>
          <a:xfrm>
            <a:off x="685800" y="3398520"/>
            <a:ext cx="784860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51"/>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51"/>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7" name="Google Shape;27;p5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2"/>
        </a:solidFill>
      </p:bgPr>
    </p:bg>
    <p:spTree>
      <p:nvGrpSpPr>
        <p:cNvPr id="30" name="Shape 30"/>
        <p:cNvGrpSpPr/>
        <p:nvPr/>
      </p:nvGrpSpPr>
      <p:grpSpPr>
        <a:xfrm>
          <a:off x="0" y="0"/>
          <a:ext cx="0" cy="0"/>
          <a:chOff x="0" y="0"/>
          <a:chExt cx="0" cy="0"/>
        </a:xfrm>
      </p:grpSpPr>
      <p:sp>
        <p:nvSpPr>
          <p:cNvPr id="31" name="Google Shape;31;p52"/>
          <p:cNvSpPr txBox="1"/>
          <p:nvPr>
            <p:ph type="title"/>
          </p:nvPr>
        </p:nvSpPr>
        <p:spPr>
          <a:xfrm>
            <a:off x="722313" y="2362200"/>
            <a:ext cx="7772400" cy="220027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800"/>
              <a:buFont typeface="Arial"/>
              <a:buNone/>
              <a:defRPr b="0"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2"/>
          <p:cNvSpPr txBox="1"/>
          <p:nvPr>
            <p:ph idx="1" type="body"/>
          </p:nvPr>
        </p:nvSpPr>
        <p:spPr>
          <a:xfrm>
            <a:off x="722313" y="4626864"/>
            <a:ext cx="7772400" cy="1500187"/>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2040"/>
              <a:buNone/>
              <a:defRPr sz="2400">
                <a:solidFill>
                  <a:schemeClr val="lt2"/>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44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33" name="Google Shape;33;p5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36" name="Google Shape;36;p52"/>
          <p:cNvCxnSpPr/>
          <p:nvPr/>
        </p:nvCxnSpPr>
        <p:spPr>
          <a:xfrm>
            <a:off x="731520" y="4599432"/>
            <a:ext cx="7848600" cy="1588"/>
          </a:xfrm>
          <a:prstGeom prst="straightConnector1">
            <a:avLst/>
          </a:prstGeom>
          <a:noFill/>
          <a:ln cap="flat" cmpd="sng" w="19050">
            <a:solidFill>
              <a:schemeClr val="lt2"/>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3"/>
          <p:cNvSpPr txBox="1"/>
          <p:nvPr>
            <p:ph idx="1" type="body"/>
          </p:nvPr>
        </p:nvSpPr>
        <p:spPr>
          <a:xfrm>
            <a:off x="457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0" name="Google Shape;40;p53"/>
          <p:cNvSpPr txBox="1"/>
          <p:nvPr>
            <p:ph idx="2" type="body"/>
          </p:nvPr>
        </p:nvSpPr>
        <p:spPr>
          <a:xfrm>
            <a:off x="4648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1" name="Google Shape;41;p5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4"/>
          <p:cNvSpPr txBox="1"/>
          <p:nvPr>
            <p:ph idx="1" type="body"/>
          </p:nvPr>
        </p:nvSpPr>
        <p:spPr>
          <a:xfrm>
            <a:off x="45720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7" name="Google Shape;47;p54"/>
          <p:cNvSpPr txBox="1"/>
          <p:nvPr>
            <p:ph idx="2" type="body"/>
          </p:nvPr>
        </p:nvSpPr>
        <p:spPr>
          <a:xfrm>
            <a:off x="45720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48" name="Google Shape;48;p54"/>
          <p:cNvSpPr txBox="1"/>
          <p:nvPr>
            <p:ph idx="3" type="body"/>
          </p:nvPr>
        </p:nvSpPr>
        <p:spPr>
          <a:xfrm>
            <a:off x="475488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latin typeface="Arial"/>
                <a:ea typeface="Arial"/>
                <a:cs typeface="Arial"/>
                <a:sym typeface="Aria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9" name="Google Shape;49;p54"/>
          <p:cNvSpPr txBox="1"/>
          <p:nvPr>
            <p:ph idx="4" type="body"/>
          </p:nvPr>
        </p:nvSpPr>
        <p:spPr>
          <a:xfrm>
            <a:off x="475488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50" name="Google Shape;50;p5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53" name="Google Shape;53;p54"/>
          <p:cNvCxnSpPr/>
          <p:nvPr/>
        </p:nvCxnSpPr>
        <p:spPr>
          <a:xfrm rot="5400000">
            <a:off x="2217817" y="4045823"/>
            <a:ext cx="4709160" cy="794"/>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5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5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7"/>
          <p:cNvSpPr txBox="1"/>
          <p:nvPr>
            <p:ph type="title"/>
          </p:nvPr>
        </p:nvSpPr>
        <p:spPr>
          <a:xfrm>
            <a:off x="457200" y="792080"/>
            <a:ext cx="2139696" cy="126187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7"/>
          <p:cNvSpPr txBox="1"/>
          <p:nvPr>
            <p:ph idx="1" type="body"/>
          </p:nvPr>
        </p:nvSpPr>
        <p:spPr>
          <a:xfrm>
            <a:off x="2971800" y="792080"/>
            <a:ext cx="5715000" cy="5577840"/>
          </a:xfrm>
          <a:prstGeom prst="rect">
            <a:avLst/>
          </a:prstGeom>
          <a:noFill/>
          <a:ln>
            <a:noFill/>
          </a:ln>
        </p:spPr>
        <p:txBody>
          <a:bodyPr anchorCtr="0" anchor="t" bIns="45700" lIns="91425" spcFirstLastPara="1" rIns="91425" wrap="square" tIns="45700">
            <a:normAutofit/>
          </a:bodyPr>
          <a:lstStyle>
            <a:lvl1pPr indent="-401320" lvl="0" marL="457200" algn="l">
              <a:spcBef>
                <a:spcPts val="640"/>
              </a:spcBef>
              <a:spcAft>
                <a:spcPts val="0"/>
              </a:spcAft>
              <a:buSzPts val="2720"/>
              <a:buChar char="•"/>
              <a:defRPr sz="3200"/>
            </a:lvl1pPr>
            <a:lvl2pPr indent="-379730" lvl="1" marL="914400" algn="l">
              <a:spcBef>
                <a:spcPts val="560"/>
              </a:spcBef>
              <a:spcAft>
                <a:spcPts val="0"/>
              </a:spcAft>
              <a:buSzPts val="2380"/>
              <a:buChar char="•"/>
              <a:defRPr sz="2800"/>
            </a:lvl2pPr>
            <a:lvl3pPr indent="-365760" lvl="2" marL="1371600" algn="l">
              <a:spcBef>
                <a:spcPts val="480"/>
              </a:spcBef>
              <a:spcAft>
                <a:spcPts val="0"/>
              </a:spcAft>
              <a:buSzPts val="216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66" name="Google Shape;66;p57"/>
          <p:cNvSpPr txBox="1"/>
          <p:nvPr>
            <p:ph idx="2" type="body"/>
          </p:nvPr>
        </p:nvSpPr>
        <p:spPr>
          <a:xfrm>
            <a:off x="457201" y="2130552"/>
            <a:ext cx="2139696" cy="4243615"/>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67" name="Google Shape;67;p5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70" name="Google Shape;70;p57"/>
          <p:cNvCxnSpPr/>
          <p:nvPr/>
        </p:nvCxnSpPr>
        <p:spPr>
          <a:xfrm rot="5400000">
            <a:off x="-13116" y="3580206"/>
            <a:ext cx="557784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58"/>
          <p:cNvSpPr txBox="1"/>
          <p:nvPr>
            <p:ph type="title"/>
          </p:nvPr>
        </p:nvSpPr>
        <p:spPr>
          <a:xfrm>
            <a:off x="457200" y="792480"/>
            <a:ext cx="2142680" cy="126492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58"/>
          <p:cNvSpPr/>
          <p:nvPr>
            <p:ph idx="2" type="pic"/>
          </p:nvPr>
        </p:nvSpPr>
        <p:spPr>
          <a:xfrm>
            <a:off x="2858610" y="838201"/>
            <a:ext cx="5904390" cy="5500456"/>
          </a:xfrm>
          <a:prstGeom prst="rect">
            <a:avLst/>
          </a:prstGeom>
          <a:solidFill>
            <a:schemeClr val="lt2"/>
          </a:solidFill>
          <a:ln cap="flat" cmpd="sng" w="76200">
            <a:solidFill>
              <a:srgbClr val="FFFFFF"/>
            </a:solidFill>
            <a:prstDash val="solid"/>
            <a:miter lim="800000"/>
            <a:headEnd len="sm" w="sm" type="none"/>
            <a:tailEnd len="sm" w="sm" type="none"/>
          </a:ln>
          <a:effectLst>
            <a:outerShdw blurRad="50800" rotWithShape="0" algn="t" dir="5400000" dist="12700">
              <a:srgbClr val="000000">
                <a:alpha val="58823"/>
              </a:srgbClr>
            </a:outerShdw>
          </a:effectLst>
        </p:spPr>
      </p:sp>
      <p:sp>
        <p:nvSpPr>
          <p:cNvPr id="74" name="Google Shape;74;p58"/>
          <p:cNvSpPr txBox="1"/>
          <p:nvPr>
            <p:ph idx="1" type="body"/>
          </p:nvPr>
        </p:nvSpPr>
        <p:spPr>
          <a:xfrm>
            <a:off x="457200" y="2133600"/>
            <a:ext cx="2139696" cy="4242816"/>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75" name="Google Shape;75;p5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59"/>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9"/>
          <p:cNvSpPr txBox="1"/>
          <p:nvPr>
            <p:ph idx="1" type="body"/>
          </p:nvPr>
        </p:nvSpPr>
        <p:spPr>
          <a:xfrm rot="5400000">
            <a:off x="2133600" y="-76200"/>
            <a:ext cx="4876800" cy="82296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1" name="Google Shape;81;p5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60"/>
          <p:cNvSpPr txBox="1"/>
          <p:nvPr>
            <p:ph type="title"/>
          </p:nvPr>
        </p:nvSpPr>
        <p:spPr>
          <a:xfrm rot="5400000">
            <a:off x="4724400" y="2514600"/>
            <a:ext cx="5867400" cy="205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60"/>
          <p:cNvSpPr txBox="1"/>
          <p:nvPr>
            <p:ph idx="1" type="body"/>
          </p:nvPr>
        </p:nvSpPr>
        <p:spPr>
          <a:xfrm rot="5400000">
            <a:off x="533400" y="533400"/>
            <a:ext cx="5867400" cy="6019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7" name="Google Shape;87;p6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6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6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9"/>
          <p:cNvSpPr/>
          <p:nvPr/>
        </p:nvSpPr>
        <p:spPr>
          <a:xfrm>
            <a:off x="0" y="220786"/>
            <a:ext cx="9144000" cy="2286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 name="Google Shape;11;p49"/>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000"/>
              <a:buFont typeface="Arial"/>
              <a:buNone/>
              <a:defRPr b="0" i="0" sz="4000" u="none" cap="none" strike="noStrik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49"/>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58140" lvl="0" marL="457200" marR="0" rtl="0" algn="l">
              <a:spcBef>
                <a:spcPts val="480"/>
              </a:spcBef>
              <a:spcAft>
                <a:spcPts val="0"/>
              </a:spcAft>
              <a:buClr>
                <a:schemeClr val="accent1"/>
              </a:buClr>
              <a:buSzPts val="2040"/>
              <a:buFont typeface="Arial"/>
              <a:buChar char="•"/>
              <a:defRPr b="0" i="0" sz="2400" u="none" cap="none" strike="noStrike">
                <a:solidFill>
                  <a:schemeClr val="dk1"/>
                </a:solidFill>
                <a:latin typeface="Arial"/>
                <a:ea typeface="Arial"/>
                <a:cs typeface="Arial"/>
                <a:sym typeface="Arial"/>
              </a:defRPr>
            </a:lvl1pPr>
            <a:lvl2pPr indent="-336550" lvl="1" marL="914400" marR="0" rtl="0" algn="l">
              <a:spcBef>
                <a:spcPts val="400"/>
              </a:spcBef>
              <a:spcAft>
                <a:spcPts val="0"/>
              </a:spcAft>
              <a:buClr>
                <a:schemeClr val="accent1"/>
              </a:buClr>
              <a:buSzPts val="1700"/>
              <a:buFont typeface="Arial"/>
              <a:buChar char="•"/>
              <a:defRPr b="0" i="0" sz="2000" u="none" cap="none" strike="noStrike">
                <a:solidFill>
                  <a:schemeClr val="dk1"/>
                </a:solidFill>
                <a:latin typeface="Arial"/>
                <a:ea typeface="Arial"/>
                <a:cs typeface="Arial"/>
                <a:sym typeface="Arial"/>
              </a:defRPr>
            </a:lvl2pPr>
            <a:lvl3pPr indent="-331469" lvl="2" marL="1371600" marR="0" rtl="0" algn="l">
              <a:spcBef>
                <a:spcPts val="360"/>
              </a:spcBef>
              <a:spcAft>
                <a:spcPts val="0"/>
              </a:spcAft>
              <a:buClr>
                <a:schemeClr val="accent1"/>
              </a:buClr>
              <a:buSzPts val="1620"/>
              <a:buFont typeface="Arial"/>
              <a:buChar char="•"/>
              <a:defRPr b="0" i="0" sz="1800" u="none" cap="none" strike="noStrike">
                <a:solidFill>
                  <a:schemeClr val="dk1"/>
                </a:solidFill>
                <a:latin typeface="Arial"/>
                <a:ea typeface="Arial"/>
                <a:cs typeface="Arial"/>
                <a:sym typeface="Arial"/>
              </a:defRPr>
            </a:lvl3pPr>
            <a:lvl4pPr indent="-330200" lvl="3" marL="1828800" marR="0" rtl="0" algn="l">
              <a:spcBef>
                <a:spcPts val="320"/>
              </a:spcBef>
              <a:spcAft>
                <a:spcPts val="0"/>
              </a:spcAft>
              <a:buClr>
                <a:schemeClr val="accent1"/>
              </a:buClr>
              <a:buSzPts val="1600"/>
              <a:buFont typeface="Arial"/>
              <a:buChar char="•"/>
              <a:defRPr b="0" i="0" sz="1600" u="none" cap="none" strike="noStrike">
                <a:solidFill>
                  <a:schemeClr val="dk1"/>
                </a:solidFill>
                <a:latin typeface="Arial"/>
                <a:ea typeface="Arial"/>
                <a:cs typeface="Arial"/>
                <a:sym typeface="Arial"/>
              </a:defRPr>
            </a:lvl4pPr>
            <a:lvl5pPr indent="-317500" lvl="4" marL="2286000" marR="0" rtl="0" algn="l">
              <a:spcBef>
                <a:spcPts val="280"/>
              </a:spcBef>
              <a:spcAft>
                <a:spcPts val="0"/>
              </a:spcAft>
              <a:buClr>
                <a:schemeClr val="accent1"/>
              </a:buClr>
              <a:buSzPts val="1400"/>
              <a:buFont typeface="Arial"/>
              <a:buChar char="•"/>
              <a:defRPr b="0" i="0" sz="1400" u="none" cap="none" strike="noStrike">
                <a:solidFill>
                  <a:schemeClr val="dk1"/>
                </a:solidFill>
                <a:latin typeface="Arial"/>
                <a:ea typeface="Arial"/>
                <a:cs typeface="Arial"/>
                <a:sym typeface="Arial"/>
              </a:defRPr>
            </a:lvl5pPr>
            <a:lvl6pPr indent="-311150" lvl="5" marL="27432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6pPr>
            <a:lvl7pPr indent="-311150" lvl="6" marL="32004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7pPr>
            <a:lvl8pPr indent="-311150" lvl="7" marL="36576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8pPr>
            <a:lvl9pPr indent="-311150" lvl="8" marL="41148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9pPr>
          </a:lstStyle>
          <a:p/>
        </p:txBody>
      </p:sp>
      <p:sp>
        <p:nvSpPr>
          <p:cNvPr id="13" name="Google Shape;13;p49"/>
          <p:cNvSpPr/>
          <p:nvPr/>
        </p:nvSpPr>
        <p:spPr>
          <a:xfrm>
            <a:off x="0" y="0"/>
            <a:ext cx="9144000" cy="36576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 name="Google Shape;14;p4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5" name="Google Shape;15;p4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6" name="Google Shape;16;p4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1" i="0" sz="1400" u="none" cap="none" strike="noStrike">
                <a:solidFill>
                  <a:srgbClr val="FFFFFF"/>
                </a:solidFill>
                <a:latin typeface="Arial"/>
                <a:ea typeface="Arial"/>
                <a:cs typeface="Arial"/>
                <a:sym typeface="Arial"/>
              </a:defRPr>
            </a:lvl1pPr>
            <a:lvl2pPr indent="0" lvl="1" marL="0" marR="0" rtl="0" algn="l">
              <a:spcBef>
                <a:spcPts val="0"/>
              </a:spcBef>
              <a:buNone/>
              <a:defRPr b="1" i="0" sz="1400" u="none" cap="none" strike="noStrike">
                <a:solidFill>
                  <a:srgbClr val="FFFFFF"/>
                </a:solidFill>
                <a:latin typeface="Arial"/>
                <a:ea typeface="Arial"/>
                <a:cs typeface="Arial"/>
                <a:sym typeface="Arial"/>
              </a:defRPr>
            </a:lvl2pPr>
            <a:lvl3pPr indent="0" lvl="2" marL="0" marR="0" rtl="0" algn="l">
              <a:spcBef>
                <a:spcPts val="0"/>
              </a:spcBef>
              <a:buNone/>
              <a:defRPr b="1" i="0" sz="1400" u="none" cap="none" strike="noStrike">
                <a:solidFill>
                  <a:srgbClr val="FFFFFF"/>
                </a:solidFill>
                <a:latin typeface="Arial"/>
                <a:ea typeface="Arial"/>
                <a:cs typeface="Arial"/>
                <a:sym typeface="Arial"/>
              </a:defRPr>
            </a:lvl3pPr>
            <a:lvl4pPr indent="0" lvl="3" marL="0" marR="0" rtl="0" algn="l">
              <a:spcBef>
                <a:spcPts val="0"/>
              </a:spcBef>
              <a:buNone/>
              <a:defRPr b="1" i="0" sz="1400" u="none" cap="none" strike="noStrike">
                <a:solidFill>
                  <a:srgbClr val="FFFFFF"/>
                </a:solidFill>
                <a:latin typeface="Arial"/>
                <a:ea typeface="Arial"/>
                <a:cs typeface="Arial"/>
                <a:sym typeface="Arial"/>
              </a:defRPr>
            </a:lvl4pPr>
            <a:lvl5pPr indent="0" lvl="4" marL="0" marR="0" rtl="0" algn="l">
              <a:spcBef>
                <a:spcPts val="0"/>
              </a:spcBef>
              <a:buNone/>
              <a:defRPr b="1" i="0" sz="1400" u="none" cap="none" strike="noStrike">
                <a:solidFill>
                  <a:srgbClr val="FFFFFF"/>
                </a:solidFill>
                <a:latin typeface="Arial"/>
                <a:ea typeface="Arial"/>
                <a:cs typeface="Arial"/>
                <a:sym typeface="Arial"/>
              </a:defRPr>
            </a:lvl5pPr>
            <a:lvl6pPr indent="0" lvl="5" marL="0" marR="0" rtl="0" algn="l">
              <a:spcBef>
                <a:spcPts val="0"/>
              </a:spcBef>
              <a:buNone/>
              <a:defRPr b="1" i="0" sz="1400" u="none" cap="none" strike="noStrike">
                <a:solidFill>
                  <a:srgbClr val="FFFFFF"/>
                </a:solidFill>
                <a:latin typeface="Arial"/>
                <a:ea typeface="Arial"/>
                <a:cs typeface="Arial"/>
                <a:sym typeface="Arial"/>
              </a:defRPr>
            </a:lvl6pPr>
            <a:lvl7pPr indent="0" lvl="6" marL="0" marR="0" rtl="0" algn="l">
              <a:spcBef>
                <a:spcPts val="0"/>
              </a:spcBef>
              <a:buNone/>
              <a:defRPr b="1" i="0" sz="1400" u="none" cap="none" strike="noStrike">
                <a:solidFill>
                  <a:srgbClr val="FFFFFF"/>
                </a:solidFill>
                <a:latin typeface="Arial"/>
                <a:ea typeface="Arial"/>
                <a:cs typeface="Arial"/>
                <a:sym typeface="Arial"/>
              </a:defRPr>
            </a:lvl7pPr>
            <a:lvl8pPr indent="0" lvl="7" marL="0" marR="0" rtl="0" algn="l">
              <a:spcBef>
                <a:spcPts val="0"/>
              </a:spcBef>
              <a:buNone/>
              <a:defRPr b="1" i="0" sz="1400" u="none" cap="none" strike="noStrike">
                <a:solidFill>
                  <a:srgbClr val="FFFFFF"/>
                </a:solidFill>
                <a:latin typeface="Arial"/>
                <a:ea typeface="Arial"/>
                <a:cs typeface="Arial"/>
                <a:sym typeface="Arial"/>
              </a:defRPr>
            </a:lvl8pPr>
            <a:lvl9pPr indent="0" lvl="8" marL="0" marR="0" rtl="0" algn="l">
              <a:spcBef>
                <a:spcPts val="0"/>
              </a:spcBef>
              <a:buNone/>
              <a:defRPr b="1" i="0" sz="1400"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A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type="ctrTitle"/>
          </p:nvPr>
        </p:nvSpPr>
        <p:spPr>
          <a:xfrm>
            <a:off x="685800" y="740794"/>
            <a:ext cx="7848600" cy="2558032"/>
          </a:xfrm>
          <a:prstGeom prst="rect">
            <a:avLst/>
          </a:prstGeom>
          <a:noFill/>
          <a:ln>
            <a:noFill/>
          </a:ln>
        </p:spPr>
        <p:txBody>
          <a:bodyPr anchorCtr="0" anchor="b" bIns="45700" lIns="91425" spcFirstLastPara="1" rIns="91425" wrap="square" tIns="45700">
            <a:noAutofit/>
          </a:bodyPr>
          <a:lstStyle/>
          <a:p>
            <a:pPr indent="0" lvl="0" marL="0" rtl="0" algn="just">
              <a:spcBef>
                <a:spcPts val="0"/>
              </a:spcBef>
              <a:spcAft>
                <a:spcPts val="0"/>
              </a:spcAft>
              <a:buClr>
                <a:schemeClr val="dk2"/>
              </a:buClr>
              <a:buSzPts val="3800"/>
              <a:buFont typeface="Arial"/>
              <a:buNone/>
            </a:pPr>
            <a:r>
              <a:rPr lang="en-AU" sz="3800"/>
              <a:t>START AND IMPROVE YOUR BUSINESS – WEEK 13: SATISFYING CUSTOMERS NEEDS IN THE RIGHT PLACES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txBox="1"/>
          <p:nvPr>
            <p:ph type="ctrTitle"/>
          </p:nvPr>
        </p:nvSpPr>
        <p:spPr>
          <a:xfrm>
            <a:off x="685800" y="710556"/>
            <a:ext cx="7848600" cy="2588269"/>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chemeClr val="dk2"/>
              </a:buClr>
              <a:buSzPts val="4400"/>
              <a:buFont typeface="Arial"/>
              <a:buNone/>
            </a:pPr>
            <a:r>
              <a:rPr lang="en-AU" sz="4400"/>
              <a:t>KHỞI SỰ VÀ TĂNG CƯỜNG KHẢ NĂNG KINH DOANH</a:t>
            </a:r>
            <a:br>
              <a:rPr lang="en-AU" sz="4400"/>
            </a:br>
            <a:r>
              <a:rPr lang="en-AU" sz="4400"/>
              <a:t>TUẦN 13 – CHƯƠNG 7</a:t>
            </a:r>
            <a:endParaRPr sz="4400"/>
          </a:p>
        </p:txBody>
      </p:sp>
      <p:sp>
        <p:nvSpPr>
          <p:cNvPr id="100" name="Google Shape;100;p2"/>
          <p:cNvSpPr txBox="1"/>
          <p:nvPr>
            <p:ph idx="1" type="subTitle"/>
          </p:nvPr>
        </p:nvSpPr>
        <p:spPr>
          <a:xfrm>
            <a:off x="685800" y="3505199"/>
            <a:ext cx="7848600" cy="206381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85000"/>
              <a:buNone/>
            </a:pPr>
            <a:r>
              <a:rPr lang="en-AU"/>
              <a:t>Chuẩn bị và trình bày: Dương Hoài An</a:t>
            </a:r>
            <a:endParaRPr/>
          </a:p>
          <a:p>
            <a:pPr indent="0" lvl="0" marL="0" rtl="0" algn="l">
              <a:spcBef>
                <a:spcPts val="444"/>
              </a:spcBef>
              <a:spcAft>
                <a:spcPts val="0"/>
              </a:spcAft>
              <a:buSzPct val="85000"/>
              <a:buNone/>
            </a:pPr>
            <a:r>
              <a:rPr lang="en-AU"/>
              <a:t>Khoa Kinh tế và Phát triển nông thôn</a:t>
            </a:r>
            <a:endParaRPr/>
          </a:p>
          <a:p>
            <a:pPr indent="0" lvl="0" marL="0" rtl="0" algn="l">
              <a:spcBef>
                <a:spcPts val="444"/>
              </a:spcBef>
              <a:spcAft>
                <a:spcPts val="0"/>
              </a:spcAft>
              <a:buSzPct val="85000"/>
              <a:buNone/>
            </a:pPr>
            <a:r>
              <a:rPr lang="en-AU"/>
              <a:t>Trường Đại học Nông Lâm Thái Nguyên</a:t>
            </a:r>
            <a:endParaRPr/>
          </a:p>
          <a:p>
            <a:pPr indent="0" lvl="0" marL="0" rtl="0" algn="l">
              <a:spcBef>
                <a:spcPts val="444"/>
              </a:spcBef>
              <a:spcAft>
                <a:spcPts val="0"/>
              </a:spcAft>
              <a:buSzPct val="85000"/>
              <a:buNone/>
            </a:pPr>
            <a:r>
              <a:rPr lang="en-AU"/>
              <a:t>Email: </a:t>
            </a:r>
            <a:r>
              <a:rPr lang="en-AU" u="sng">
                <a:solidFill>
                  <a:schemeClr val="hlink"/>
                </a:solidFill>
                <a:hlinkClick r:id="rId3"/>
              </a:rPr>
              <a:t>duonghoaian@tuaf.edu.vn</a:t>
            </a:r>
            <a:endParaRPr/>
          </a:p>
          <a:p>
            <a:pPr indent="0" lvl="0" marL="0" rtl="0" algn="l">
              <a:spcBef>
                <a:spcPts val="444"/>
              </a:spcBef>
              <a:spcAft>
                <a:spcPts val="0"/>
              </a:spcAft>
              <a:buSzPct val="85000"/>
              <a:buNone/>
            </a:pPr>
            <a:r>
              <a:rPr lang="en-AU"/>
              <a:t>Bài giảng được thiết kế với sự tài trợ của trường Đại học Handong Global University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NỘI DUNG KHOÁ HỌC</a:t>
            </a:r>
            <a:endParaRPr/>
          </a:p>
        </p:txBody>
      </p:sp>
      <p:sp>
        <p:nvSpPr>
          <p:cNvPr id="106" name="Google Shape;106;p3"/>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40"/>
              <a:buNone/>
            </a:pPr>
            <a:r>
              <a:rPr lang="en-AU"/>
              <a:t>Khoá học gồm 2 phần:</a:t>
            </a:r>
            <a:endParaRPr/>
          </a:p>
          <a:p>
            <a:pPr indent="-182880" lvl="0" marL="182880" rtl="0" algn="l">
              <a:spcBef>
                <a:spcPts val="480"/>
              </a:spcBef>
              <a:spcAft>
                <a:spcPts val="0"/>
              </a:spcAft>
              <a:buSzPts val="2040"/>
              <a:buChar char="•"/>
            </a:pPr>
            <a:r>
              <a:rPr lang="en-AU"/>
              <a:t>Khởi sự doanh nghiệp (Start Your Business - SYB), và</a:t>
            </a:r>
            <a:endParaRPr/>
          </a:p>
          <a:p>
            <a:pPr indent="-182880" lvl="0" marL="182880" rtl="0" algn="l">
              <a:spcBef>
                <a:spcPts val="480"/>
              </a:spcBef>
              <a:spcAft>
                <a:spcPts val="0"/>
              </a:spcAft>
              <a:buSzPts val="2040"/>
              <a:buChar char="•"/>
            </a:pPr>
            <a:r>
              <a:rPr lang="en-AU"/>
              <a:t>Tăng cường khả năng kinh doanh (Improve Your Business - IYB)</a:t>
            </a:r>
            <a:endParaRPr/>
          </a:p>
        </p:txBody>
      </p:sp>
      <p:sp>
        <p:nvSpPr>
          <p:cNvPr id="107" name="Google Shape;107;p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08" name="Google Shape;108;p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09" name="Google Shape;109;p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HỌC TẬP</a:t>
            </a:r>
            <a:endParaRPr/>
          </a:p>
        </p:txBody>
      </p:sp>
      <p:sp>
        <p:nvSpPr>
          <p:cNvPr id="115" name="Google Shape;115;p4"/>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Tài liệu chính là bộ sách Khởi sự kinh doanh và Tăng cường khả năng kinh doanh (SIYB) được Phòng Thương mại và Công nghiệp Việt Nam (VCCI) cùng tổ chức Lao động quốc tế (ILO) và cơ quan Hợp tác phát triển quốc tế của Thuỵ Điển tài trợ và thiết kế. Bộ sách được xuất bản năm 1998. Tài liệu sau đây được trích dẫn là: SIYB, 1998</a:t>
            </a:r>
            <a:endParaRPr/>
          </a:p>
        </p:txBody>
      </p:sp>
      <p:sp>
        <p:nvSpPr>
          <p:cNvPr id="116" name="Google Shape;116;p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17" name="Google Shape;117;p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18" name="Google Shape;118;p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HỌC TẬP</a:t>
            </a:r>
            <a:endParaRPr/>
          </a:p>
        </p:txBody>
      </p:sp>
      <p:sp>
        <p:nvSpPr>
          <p:cNvPr id="124" name="Google Shape;124;p5"/>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Đây là một chương trình phát triển doanh nghiệp vừa và nhỏ (DNVVN) theo từng bước. Chương trình giúp người học tự đánh giá các cơ hội để khởi sự kinh doanh thành công và chọn cho mình một ý tưởng kinh doanh mang tính thực tiễn. Chương trình có sự kết hợp linh hoạt giữa lý thuyết và thực hành với các tình huống.</a:t>
            </a:r>
            <a:endParaRPr/>
          </a:p>
        </p:txBody>
      </p:sp>
      <p:sp>
        <p:nvSpPr>
          <p:cNvPr id="125" name="Google Shape;125;p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26" name="Google Shape;126;p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27" name="Google Shape;127;p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THAM KHẢO</a:t>
            </a:r>
            <a:endParaRPr/>
          </a:p>
        </p:txBody>
      </p:sp>
      <p:sp>
        <p:nvSpPr>
          <p:cNvPr id="133" name="Google Shape;133;p6"/>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Ngoài tài liệu học tập đã đề cập ở trên, người học được khuyến thích đọc thêm các tài liệu tham khảo dưới đây:</a:t>
            </a:r>
            <a:endParaRPr/>
          </a:p>
          <a:p>
            <a:pPr indent="-182880" lvl="0" marL="182880" rtl="0" algn="just">
              <a:spcBef>
                <a:spcPts val="480"/>
              </a:spcBef>
              <a:spcAft>
                <a:spcPts val="0"/>
              </a:spcAft>
              <a:buSzPts val="2040"/>
              <a:buChar char="•"/>
            </a:pPr>
            <a:r>
              <a:rPr lang="en-AU"/>
              <a:t>Fail to Succeed</a:t>
            </a:r>
            <a:endParaRPr/>
          </a:p>
          <a:p>
            <a:pPr indent="-182880" lvl="0" marL="182880" rtl="0" algn="just">
              <a:spcBef>
                <a:spcPts val="480"/>
              </a:spcBef>
              <a:spcAft>
                <a:spcPts val="0"/>
              </a:spcAft>
              <a:buSzPts val="2040"/>
              <a:buChar char="•"/>
            </a:pPr>
            <a:r>
              <a:rPr lang="en-AU"/>
              <a:t>Startup Nation</a:t>
            </a:r>
            <a:endParaRPr/>
          </a:p>
          <a:p>
            <a:pPr indent="-182880" lvl="0" marL="182880" rtl="0" algn="just">
              <a:spcBef>
                <a:spcPts val="480"/>
              </a:spcBef>
              <a:spcAft>
                <a:spcPts val="0"/>
              </a:spcAft>
              <a:buSzPts val="2040"/>
              <a:buChar char="•"/>
            </a:pPr>
            <a:r>
              <a:rPr lang="en-AU"/>
              <a:t>The Secret of self-made millionaires</a:t>
            </a:r>
            <a:endParaRPr/>
          </a:p>
          <a:p>
            <a:pPr indent="-182880" lvl="0" marL="182880" rtl="0" algn="just">
              <a:spcBef>
                <a:spcPts val="480"/>
              </a:spcBef>
              <a:spcAft>
                <a:spcPts val="0"/>
              </a:spcAft>
              <a:buSzPts val="2040"/>
              <a:buChar char="•"/>
            </a:pPr>
            <a:r>
              <a:rPr lang="en-AU"/>
              <a:t>Disciplined Entrepreneurship 24 Steps to a Successful Startup</a:t>
            </a:r>
            <a:endParaRPr/>
          </a:p>
          <a:p>
            <a:pPr indent="-182880" lvl="0" marL="182880" rtl="0" algn="just">
              <a:spcBef>
                <a:spcPts val="480"/>
              </a:spcBef>
              <a:spcAft>
                <a:spcPts val="0"/>
              </a:spcAft>
              <a:buSzPts val="2040"/>
              <a:buChar char="•"/>
            </a:pPr>
            <a:r>
              <a:rPr lang="en-AU"/>
              <a:t>Startup handbook</a:t>
            </a:r>
            <a:endParaRPr/>
          </a:p>
        </p:txBody>
      </p:sp>
      <p:sp>
        <p:nvSpPr>
          <p:cNvPr id="134" name="Google Shape;134;p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35" name="Google Shape;135;p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36" name="Google Shape;136;p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NỘI DUNG</a:t>
            </a:r>
            <a:endParaRPr/>
          </a:p>
        </p:txBody>
      </p:sp>
      <p:sp>
        <p:nvSpPr>
          <p:cNvPr id="142" name="Google Shape;142;p7"/>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Chiến lược và kênh phân phối là gì?</a:t>
            </a:r>
            <a:endParaRPr/>
          </a:p>
          <a:p>
            <a:pPr indent="-182880" lvl="0" marL="182880" rtl="0" algn="just">
              <a:spcBef>
                <a:spcPts val="480"/>
              </a:spcBef>
              <a:spcAft>
                <a:spcPts val="0"/>
              </a:spcAft>
              <a:buSzPts val="2040"/>
              <a:buChar char="•"/>
            </a:pPr>
            <a:r>
              <a:rPr lang="en-AU"/>
              <a:t>Các loại kênh phân phối</a:t>
            </a:r>
            <a:endParaRPr/>
          </a:p>
          <a:p>
            <a:pPr indent="-182880" lvl="0" marL="182880" rtl="0" algn="just">
              <a:spcBef>
                <a:spcPts val="480"/>
              </a:spcBef>
              <a:spcAft>
                <a:spcPts val="0"/>
              </a:spcAft>
              <a:buSzPts val="2040"/>
              <a:buChar char="•"/>
            </a:pPr>
            <a:r>
              <a:rPr lang="en-AU"/>
              <a:t>Quyết định chọn kênh phân phối</a:t>
            </a:r>
            <a:endParaRPr/>
          </a:p>
          <a:p>
            <a:pPr indent="-182880" lvl="0" marL="182880" rtl="0" algn="just">
              <a:spcBef>
                <a:spcPts val="480"/>
              </a:spcBef>
              <a:spcAft>
                <a:spcPts val="0"/>
              </a:spcAft>
              <a:buSzPts val="2040"/>
              <a:buChar char="•"/>
            </a:pPr>
            <a:r>
              <a:rPr lang="en-AU"/>
              <a:t>Quản lý kênh phân phối</a:t>
            </a:r>
            <a:endParaRPr/>
          </a:p>
        </p:txBody>
      </p:sp>
      <p:sp>
        <p:nvSpPr>
          <p:cNvPr id="143" name="Google Shape;143;p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44" name="Google Shape;144;p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45" name="Google Shape;145;p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51" name="Google Shape;151;p8"/>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7.1. Chiến lược và kênh phân phối là gì?</a:t>
            </a:r>
            <a:endParaRPr/>
          </a:p>
          <a:p>
            <a:pPr indent="-182880" lvl="0" marL="182880" rtl="0" algn="just">
              <a:spcBef>
                <a:spcPts val="480"/>
              </a:spcBef>
              <a:spcAft>
                <a:spcPts val="0"/>
              </a:spcAft>
              <a:buSzPts val="2040"/>
              <a:buChar char="•"/>
            </a:pPr>
            <a:r>
              <a:rPr lang="en-AU"/>
              <a:t>Chiến lược phân phối sản phẩm bao gồm một hệ thống các quy trình và kế hoạch được thiết lập để vận chuyển hàng hóa từ các nhà cung cấp đến tay khách hàng hoặc người tiêu dùng cuối cùng. Nó là một trong số bốn yếu tố cơ bản của marketing và đóng vai trò vô cùng quan trọng đối với mọi doanh nghiệp.</a:t>
            </a:r>
            <a:endParaRPr/>
          </a:p>
          <a:p>
            <a:pPr indent="0" lvl="0" marL="0" rtl="0" algn="r">
              <a:spcBef>
                <a:spcPts val="480"/>
              </a:spcBef>
              <a:spcAft>
                <a:spcPts val="0"/>
              </a:spcAft>
              <a:buSzPts val="2040"/>
              <a:buNone/>
            </a:pPr>
            <a:r>
              <a:rPr lang="en-AU"/>
              <a:t>(SIYB, 1998) </a:t>
            </a:r>
            <a:endParaRPr/>
          </a:p>
        </p:txBody>
      </p:sp>
      <p:sp>
        <p:nvSpPr>
          <p:cNvPr id="152" name="Google Shape;152;p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53" name="Google Shape;153;p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54" name="Google Shape;154;p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60" name="Google Shape;160;p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7.1. Chiến lược và kênh phân phối là gì?</a:t>
            </a:r>
            <a:endParaRPr/>
          </a:p>
          <a:p>
            <a:pPr indent="-182880" lvl="0" marL="182880" rtl="0" algn="just">
              <a:spcBef>
                <a:spcPts val="480"/>
              </a:spcBef>
              <a:spcAft>
                <a:spcPts val="0"/>
              </a:spcAft>
              <a:buSzPts val="2040"/>
              <a:buChar char="•"/>
            </a:pPr>
            <a:r>
              <a:rPr lang="en-AU"/>
              <a:t>Kênh phân phối là một tập hợp các tổ chức và cá nhân độc lập và phụ thuộc lẫn nhau, tham gia vào quá trình đưa hàng hoá từ người sản xuất tới người tiêu dùng. Về bản chất, kênh phân phối là một nhóm các tổ chức và cá nhân thực hiện các hoạt động làm cho sản phẩm hoặc dịch vụ sẵn sàng để người tiêu dùng hoặc người sử dụng chuyên nghiệp có thể mua và sử dụng.</a:t>
            </a:r>
            <a:endParaRPr/>
          </a:p>
          <a:p>
            <a:pPr indent="0" lvl="0" marL="0" rtl="0" algn="r">
              <a:spcBef>
                <a:spcPts val="480"/>
              </a:spcBef>
              <a:spcAft>
                <a:spcPts val="0"/>
              </a:spcAft>
              <a:buSzPts val="2040"/>
              <a:buNone/>
            </a:pPr>
            <a:r>
              <a:rPr lang="en-AU"/>
              <a:t>(SIYB, 1998) </a:t>
            </a:r>
            <a:endParaRPr/>
          </a:p>
        </p:txBody>
      </p:sp>
      <p:sp>
        <p:nvSpPr>
          <p:cNvPr id="161" name="Google Shape;161;p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62" name="Google Shape;162;p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63" name="Google Shape;163;p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0"/>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69" name="Google Shape;169;p10"/>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7.1. Kênh phân phối là gì?</a:t>
            </a:r>
            <a:endParaRPr/>
          </a:p>
          <a:p>
            <a:pPr indent="-182880" lvl="0" marL="182880" rtl="0" algn="just">
              <a:spcBef>
                <a:spcPts val="480"/>
              </a:spcBef>
              <a:spcAft>
                <a:spcPts val="0"/>
              </a:spcAft>
              <a:buSzPts val="2040"/>
              <a:buChar char="•"/>
            </a:pPr>
            <a:r>
              <a:rPr lang="en-AU"/>
              <a:t>Kênh phân phối đóng vai trò quan trọng trong việc tạo ra một dòng chảy liên tục của hàng hoá từ người sản xuất đến người tiêu dùng cuối cùng.</a:t>
            </a:r>
            <a:endParaRPr/>
          </a:p>
          <a:p>
            <a:pPr indent="0" lvl="0" marL="0" rtl="0" algn="r">
              <a:spcBef>
                <a:spcPts val="480"/>
              </a:spcBef>
              <a:spcAft>
                <a:spcPts val="0"/>
              </a:spcAft>
              <a:buSzPts val="2040"/>
              <a:buNone/>
            </a:pPr>
            <a:r>
              <a:rPr lang="en-AU"/>
              <a:t>(SIYB, 1998) </a:t>
            </a:r>
            <a:endParaRPr/>
          </a:p>
        </p:txBody>
      </p:sp>
      <p:sp>
        <p:nvSpPr>
          <p:cNvPr id="170" name="Google Shape;170;p1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71" name="Google Shape;171;p1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72" name="Google Shape;172;p1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78" name="Google Shape;178;p1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7.1. Kênh phân phối là gì?</a:t>
            </a:r>
            <a:endParaRPr/>
          </a:p>
          <a:p>
            <a:pPr indent="-182880" lvl="0" marL="182880" rtl="0" algn="just">
              <a:spcBef>
                <a:spcPts val="480"/>
              </a:spcBef>
              <a:spcAft>
                <a:spcPts val="0"/>
              </a:spcAft>
              <a:buSzPts val="2040"/>
              <a:buChar char="•"/>
            </a:pPr>
            <a:r>
              <a:rPr lang="en-AU"/>
              <a:t>Tất cả những người tham gia vào kênh phân phối đều là thành viên của kênh, trong đó các trung gian thương mại nằm giữa người sản xuất và người tiêu dùng được xem là những thành viên quan trọng nhất.</a:t>
            </a:r>
            <a:endParaRPr/>
          </a:p>
          <a:p>
            <a:pPr indent="0" lvl="0" marL="0" rtl="0" algn="r">
              <a:spcBef>
                <a:spcPts val="480"/>
              </a:spcBef>
              <a:spcAft>
                <a:spcPts val="0"/>
              </a:spcAft>
              <a:buSzPts val="2040"/>
              <a:buNone/>
            </a:pPr>
            <a:r>
              <a:rPr lang="en-AU"/>
              <a:t>(SIYB, 1998) </a:t>
            </a:r>
            <a:endParaRPr/>
          </a:p>
        </p:txBody>
      </p:sp>
      <p:sp>
        <p:nvSpPr>
          <p:cNvPr id="179" name="Google Shape;179;p1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80" name="Google Shape;180;p1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81" name="Google Shape;181;p1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87" name="Google Shape;187;p1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7.1. Kênh phân phối là gì?</a:t>
            </a:r>
            <a:endParaRPr/>
          </a:p>
          <a:p>
            <a:pPr indent="-182880" lvl="0" marL="182880" rtl="0" algn="just">
              <a:spcBef>
                <a:spcPts val="480"/>
              </a:spcBef>
              <a:spcAft>
                <a:spcPts val="0"/>
              </a:spcAft>
              <a:buSzPts val="2040"/>
              <a:buChar char="•"/>
            </a:pPr>
            <a:r>
              <a:rPr lang="en-AU"/>
              <a:t>Tất cả những người tham gia vào kênh phân phối đều là thành viên của kênh, trong đó các trung gian thương mại nằm giữa người sản xuất và người tiêu dùng được xem là những thành viên quan trọng nhất.</a:t>
            </a:r>
            <a:endParaRPr/>
          </a:p>
          <a:p>
            <a:pPr indent="0" lvl="0" marL="0" rtl="0" algn="r">
              <a:spcBef>
                <a:spcPts val="480"/>
              </a:spcBef>
              <a:spcAft>
                <a:spcPts val="0"/>
              </a:spcAft>
              <a:buSzPts val="2040"/>
              <a:buNone/>
            </a:pPr>
            <a:r>
              <a:rPr lang="en-AU"/>
              <a:t>(SIYB, 1998) </a:t>
            </a:r>
            <a:endParaRPr/>
          </a:p>
        </p:txBody>
      </p:sp>
      <p:sp>
        <p:nvSpPr>
          <p:cNvPr id="188" name="Google Shape;188;p1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89" name="Google Shape;189;p1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90" name="Google Shape;190;p1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196" name="Google Shape;196;p1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7.2. Các trung gian phân phối là ai?</a:t>
            </a:r>
            <a:endParaRPr/>
          </a:p>
          <a:p>
            <a:pPr indent="-182880" lvl="0" marL="182880" rtl="0" algn="just">
              <a:spcBef>
                <a:spcPts val="480"/>
              </a:spcBef>
              <a:spcAft>
                <a:spcPts val="0"/>
              </a:spcAft>
              <a:buSzPts val="2040"/>
              <a:buChar char="•"/>
            </a:pPr>
            <a:r>
              <a:rPr b="1" lang="en-AU"/>
              <a:t>Nhà bán buôn</a:t>
            </a:r>
            <a:r>
              <a:rPr lang="en-AU"/>
              <a:t>: là những trung gian bán hàng hoá và dịch vụ cho các trung gian khác, nhà bán lẻ và người tiêu dùng công nghiệp.</a:t>
            </a:r>
            <a:endParaRPr/>
          </a:p>
          <a:p>
            <a:pPr indent="0" lvl="0" marL="0" rtl="0" algn="r">
              <a:spcBef>
                <a:spcPts val="480"/>
              </a:spcBef>
              <a:spcAft>
                <a:spcPts val="0"/>
              </a:spcAft>
              <a:buSzPts val="2040"/>
              <a:buNone/>
            </a:pPr>
            <a:r>
              <a:rPr lang="en-AU"/>
              <a:t>(SIYB, 1998) </a:t>
            </a:r>
            <a:endParaRPr/>
          </a:p>
        </p:txBody>
      </p:sp>
      <p:sp>
        <p:nvSpPr>
          <p:cNvPr id="197" name="Google Shape;197;p1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98" name="Google Shape;198;p1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99" name="Google Shape;199;p1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4"/>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05" name="Google Shape;205;p14"/>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7.2. Các trung gian phân phối là ai?</a:t>
            </a:r>
            <a:endParaRPr/>
          </a:p>
          <a:p>
            <a:pPr indent="-182880" lvl="0" marL="182880" rtl="0" algn="just">
              <a:spcBef>
                <a:spcPts val="480"/>
              </a:spcBef>
              <a:spcAft>
                <a:spcPts val="0"/>
              </a:spcAft>
              <a:buSzPts val="2040"/>
              <a:buChar char="•"/>
            </a:pPr>
            <a:r>
              <a:rPr b="1" lang="en-AU"/>
              <a:t>Nhà bán lẻ</a:t>
            </a:r>
            <a:r>
              <a:rPr lang="en-AU"/>
              <a:t>: là những trung gian bán hàng hoá và dịch vụ trực tiếp cho người tiêu dùng cuối cùng.</a:t>
            </a:r>
            <a:endParaRPr/>
          </a:p>
          <a:p>
            <a:pPr indent="0" lvl="0" marL="0" rtl="0" algn="r">
              <a:spcBef>
                <a:spcPts val="480"/>
              </a:spcBef>
              <a:spcAft>
                <a:spcPts val="0"/>
              </a:spcAft>
              <a:buSzPts val="2040"/>
              <a:buNone/>
            </a:pPr>
            <a:r>
              <a:rPr lang="en-AU"/>
              <a:t>(SIYB, 1998) </a:t>
            </a:r>
            <a:endParaRPr/>
          </a:p>
        </p:txBody>
      </p:sp>
      <p:sp>
        <p:nvSpPr>
          <p:cNvPr id="206" name="Google Shape;206;p1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07" name="Google Shape;207;p1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08" name="Google Shape;208;p1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14" name="Google Shape;214;p1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7.2. Các trung gian phân phối là ai?</a:t>
            </a:r>
            <a:endParaRPr/>
          </a:p>
          <a:p>
            <a:pPr indent="-182880" lvl="0" marL="182880" rtl="0" algn="just">
              <a:spcBef>
                <a:spcPts val="480"/>
              </a:spcBef>
              <a:spcAft>
                <a:spcPts val="0"/>
              </a:spcAft>
              <a:buSzPts val="2040"/>
              <a:buChar char="•"/>
            </a:pPr>
            <a:r>
              <a:rPr b="1" lang="en-AU"/>
              <a:t>Đại lý và môi giới</a:t>
            </a:r>
            <a:r>
              <a:rPr lang="en-AU"/>
              <a:t>: là những trung gian có thẩm quyền hành động hợp pháp thay cho nhà sản xuất.</a:t>
            </a:r>
            <a:endParaRPr/>
          </a:p>
          <a:p>
            <a:pPr indent="0" lvl="0" marL="0" rtl="0" algn="r">
              <a:spcBef>
                <a:spcPts val="480"/>
              </a:spcBef>
              <a:spcAft>
                <a:spcPts val="0"/>
              </a:spcAft>
              <a:buSzPts val="2040"/>
              <a:buNone/>
            </a:pPr>
            <a:r>
              <a:rPr lang="en-AU"/>
              <a:t>(SIYB, 1998) </a:t>
            </a:r>
            <a:endParaRPr/>
          </a:p>
        </p:txBody>
      </p:sp>
      <p:sp>
        <p:nvSpPr>
          <p:cNvPr id="215" name="Google Shape;215;p1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16" name="Google Shape;216;p1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17" name="Google Shape;217;p1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6"/>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23" name="Google Shape;223;p16"/>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7.2. Các trung gian phân phối là ai?</a:t>
            </a:r>
            <a:endParaRPr/>
          </a:p>
          <a:p>
            <a:pPr indent="-182880" lvl="0" marL="182880" rtl="0" algn="just">
              <a:spcBef>
                <a:spcPts val="480"/>
              </a:spcBef>
              <a:spcAft>
                <a:spcPts val="0"/>
              </a:spcAft>
              <a:buSzPts val="2040"/>
              <a:buChar char="•"/>
            </a:pPr>
            <a:r>
              <a:rPr b="1" lang="en-AU"/>
              <a:t>Nhà phân phối</a:t>
            </a:r>
            <a:r>
              <a:rPr lang="en-AU"/>
              <a:t>: được sử dụng để chỉ những trung gian thực hiện chức năng phân phối trên thị trường công nghiệp. Đôi khi người ta cũng sử dụng để chỉ những nhà bán buôn có quy mô lớn.</a:t>
            </a:r>
            <a:endParaRPr/>
          </a:p>
          <a:p>
            <a:pPr indent="0" lvl="0" marL="0" rtl="0" algn="r">
              <a:spcBef>
                <a:spcPts val="480"/>
              </a:spcBef>
              <a:spcAft>
                <a:spcPts val="0"/>
              </a:spcAft>
              <a:buSzPts val="2040"/>
              <a:buNone/>
            </a:pPr>
            <a:r>
              <a:rPr lang="en-AU"/>
              <a:t>(SIYB, 1998) </a:t>
            </a:r>
            <a:endParaRPr/>
          </a:p>
        </p:txBody>
      </p:sp>
      <p:sp>
        <p:nvSpPr>
          <p:cNvPr id="224" name="Google Shape;224;p1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25" name="Google Shape;225;p1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26" name="Google Shape;226;p1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32" name="Google Shape;232;p1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7.2. Các trung gian phân phối là ai?</a:t>
            </a:r>
            <a:endParaRPr/>
          </a:p>
          <a:p>
            <a:pPr indent="0" lvl="0" marL="0" rtl="0" algn="just">
              <a:spcBef>
                <a:spcPts val="480"/>
              </a:spcBef>
              <a:spcAft>
                <a:spcPts val="0"/>
              </a:spcAft>
              <a:buSzPts val="2040"/>
              <a:buNone/>
            </a:pPr>
            <a:r>
              <a:rPr lang="en-AU"/>
              <a:t>Đáng chú ý, các trung gian có thể mua sản phẩm hoặc dịch vụ và bán lại cho khách hàng cuối cùng. Trong khi đó, trong một số trường hợp, chúng chỉ đóng vai trò đại diện cho người bán.</a:t>
            </a:r>
            <a:endParaRPr/>
          </a:p>
          <a:p>
            <a:pPr indent="0" lvl="0" marL="0" rtl="0" algn="r">
              <a:spcBef>
                <a:spcPts val="480"/>
              </a:spcBef>
              <a:spcAft>
                <a:spcPts val="0"/>
              </a:spcAft>
              <a:buSzPts val="2040"/>
              <a:buNone/>
            </a:pPr>
            <a:r>
              <a:rPr lang="en-AU"/>
              <a:t>(SIYB, 1998) </a:t>
            </a:r>
            <a:endParaRPr/>
          </a:p>
        </p:txBody>
      </p:sp>
      <p:sp>
        <p:nvSpPr>
          <p:cNvPr id="233" name="Google Shape;233;p1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34" name="Google Shape;234;p1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35" name="Google Shape;235;p1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41" name="Google Shape;241;p18"/>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7.3. Các trung gian phân phối có vai trò gì?</a:t>
            </a:r>
            <a:endParaRPr/>
          </a:p>
          <a:p>
            <a:pPr indent="-182880" lvl="0" marL="182880" rtl="0" algn="just">
              <a:spcBef>
                <a:spcPts val="480"/>
              </a:spcBef>
              <a:spcAft>
                <a:spcPts val="0"/>
              </a:spcAft>
              <a:buSzPts val="2040"/>
              <a:buChar char="•"/>
            </a:pPr>
            <a:r>
              <a:rPr lang="en-AU"/>
              <a:t>Vai trò chính của các trung gian thương mại là đưa ra sự phù hợp giữa cung và cầu một cách cân bằng, hiệu quả.</a:t>
            </a:r>
            <a:endParaRPr/>
          </a:p>
          <a:p>
            <a:pPr indent="-182880" lvl="0" marL="182880" rtl="0" algn="just">
              <a:spcBef>
                <a:spcPts val="480"/>
              </a:spcBef>
              <a:spcAft>
                <a:spcPts val="0"/>
              </a:spcAft>
              <a:buSzPts val="2040"/>
              <a:buChar char="•"/>
            </a:pPr>
            <a:r>
              <a:rPr lang="en-AU"/>
              <a:t>Các trung gian thương mại đóng vai trò quan trọng trong việc khắc phục những sự khác biệt về thời gian, địa điểm và quyền sở hữu giữa người sản xuất với người tiêu dùng các hàng hoá, dịch vụ.</a:t>
            </a:r>
            <a:endParaRPr/>
          </a:p>
          <a:p>
            <a:pPr indent="0" lvl="0" marL="0" rtl="0" algn="r">
              <a:spcBef>
                <a:spcPts val="480"/>
              </a:spcBef>
              <a:spcAft>
                <a:spcPts val="0"/>
              </a:spcAft>
              <a:buSzPts val="2040"/>
              <a:buNone/>
            </a:pPr>
            <a:r>
              <a:rPr lang="en-AU"/>
              <a:t>(SIYB, 1998) </a:t>
            </a:r>
            <a:endParaRPr/>
          </a:p>
        </p:txBody>
      </p:sp>
      <p:sp>
        <p:nvSpPr>
          <p:cNvPr id="242" name="Google Shape;242;p1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43" name="Google Shape;243;p1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44" name="Google Shape;244;p1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50" name="Google Shape;250;p1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7.4. Kênh phân phối có vai trò gì?</a:t>
            </a:r>
            <a:endParaRPr/>
          </a:p>
          <a:p>
            <a:pPr indent="-182880" lvl="0" marL="182880" rtl="0" algn="just">
              <a:spcBef>
                <a:spcPts val="480"/>
              </a:spcBef>
              <a:spcAft>
                <a:spcPts val="0"/>
              </a:spcAft>
              <a:buSzPts val="2040"/>
              <a:buChar char="•"/>
            </a:pPr>
            <a:r>
              <a:rPr lang="en-AU"/>
              <a:t>Nghiên cứu thị trường: Để thu thập thông tin cần thiết cho việc lập kế hoạch phân phối.</a:t>
            </a:r>
            <a:endParaRPr/>
          </a:p>
          <a:p>
            <a:pPr indent="-182880" lvl="0" marL="182880" rtl="0" algn="just">
              <a:spcBef>
                <a:spcPts val="480"/>
              </a:spcBef>
              <a:spcAft>
                <a:spcPts val="0"/>
              </a:spcAft>
              <a:buSzPts val="2040"/>
              <a:buChar char="•"/>
            </a:pPr>
            <a:r>
              <a:rPr lang="en-AU"/>
              <a:t>Xúc tiến tiếp thị: Để quảng bá thông tin về sản phẩm cho khách hàng.</a:t>
            </a:r>
            <a:endParaRPr/>
          </a:p>
          <a:p>
            <a:pPr indent="0" lvl="0" marL="0" rtl="0" algn="r">
              <a:spcBef>
                <a:spcPts val="480"/>
              </a:spcBef>
              <a:spcAft>
                <a:spcPts val="0"/>
              </a:spcAft>
              <a:buSzPts val="2040"/>
              <a:buNone/>
            </a:pPr>
            <a:r>
              <a:rPr lang="en-AU"/>
              <a:t>(SIYB, 1998) </a:t>
            </a:r>
            <a:endParaRPr/>
          </a:p>
        </p:txBody>
      </p:sp>
      <p:sp>
        <p:nvSpPr>
          <p:cNvPr id="251" name="Google Shape;251;p1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52" name="Google Shape;252;p1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53" name="Google Shape;253;p1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59" name="Google Shape;259;p2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7.4. Kênh phân phối có vai trò gì?</a:t>
            </a:r>
            <a:endParaRPr/>
          </a:p>
          <a:p>
            <a:pPr indent="-182880" lvl="0" marL="182880" rtl="0" algn="just">
              <a:spcBef>
                <a:spcPts val="480"/>
              </a:spcBef>
              <a:spcAft>
                <a:spcPts val="0"/>
              </a:spcAft>
              <a:buSzPts val="2040"/>
              <a:buChar char="•"/>
            </a:pPr>
            <a:r>
              <a:rPr lang="en-AU"/>
              <a:t>Thương lượng: Để thỏa thuận về trách nhiệm và quyền lợi giữa các bên trong kênh phân phối, cũng như giá cả và các điều kiện khác.</a:t>
            </a:r>
            <a:endParaRPr/>
          </a:p>
          <a:p>
            <a:pPr indent="-182880" lvl="0" marL="182880" rtl="0" algn="just">
              <a:spcBef>
                <a:spcPts val="480"/>
              </a:spcBef>
              <a:spcAft>
                <a:spcPts val="0"/>
              </a:spcAft>
              <a:buSzPts val="2040"/>
              <a:buChar char="•"/>
            </a:pPr>
            <a:r>
              <a:rPr lang="en-AU"/>
              <a:t>Phân phối vật chất: Để vận chuyển, bảo quản và lưu trữ hàng hoá.</a:t>
            </a:r>
            <a:endParaRPr/>
          </a:p>
          <a:p>
            <a:pPr indent="0" lvl="0" marL="0" rtl="0" algn="r">
              <a:spcBef>
                <a:spcPts val="480"/>
              </a:spcBef>
              <a:spcAft>
                <a:spcPts val="0"/>
              </a:spcAft>
              <a:buSzPts val="2040"/>
              <a:buNone/>
            </a:pPr>
            <a:r>
              <a:rPr lang="en-AU"/>
              <a:t>(SIYB, 1998) </a:t>
            </a:r>
            <a:endParaRPr/>
          </a:p>
        </p:txBody>
      </p:sp>
      <p:sp>
        <p:nvSpPr>
          <p:cNvPr id="260" name="Google Shape;260;p2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61" name="Google Shape;261;p2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62" name="Google Shape;262;p2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68" name="Google Shape;268;p2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7.4. Kênh phân phối có vai trò gì?</a:t>
            </a:r>
            <a:endParaRPr/>
          </a:p>
          <a:p>
            <a:pPr indent="-182880" lvl="0" marL="182880" rtl="0" algn="just">
              <a:spcBef>
                <a:spcPts val="480"/>
              </a:spcBef>
              <a:spcAft>
                <a:spcPts val="0"/>
              </a:spcAft>
              <a:buSzPts val="2040"/>
              <a:buChar char="•"/>
            </a:pPr>
            <a:r>
              <a:rPr lang="en-AU"/>
              <a:t>Thiết lập mối quan hệ: Để tạo dựng và duy trì mối quan hệ với khách hàng tiềm năng.</a:t>
            </a:r>
            <a:endParaRPr/>
          </a:p>
          <a:p>
            <a:pPr indent="-182880" lvl="0" marL="182880" rtl="0" algn="just">
              <a:spcBef>
                <a:spcPts val="480"/>
              </a:spcBef>
              <a:spcAft>
                <a:spcPts val="0"/>
              </a:spcAft>
              <a:buSzPts val="2040"/>
              <a:buChar char="•"/>
            </a:pPr>
            <a:r>
              <a:rPr lang="en-AU"/>
              <a:t>Hoàn thiện hàng hoá: Để đáp ứng các yêu cầu của khách hàng và thực hiện một phần công việc của nhà sản xuất.</a:t>
            </a:r>
            <a:endParaRPr/>
          </a:p>
          <a:p>
            <a:pPr indent="0" lvl="0" marL="0" rtl="0" algn="r">
              <a:spcBef>
                <a:spcPts val="480"/>
              </a:spcBef>
              <a:spcAft>
                <a:spcPts val="0"/>
              </a:spcAft>
              <a:buSzPts val="2040"/>
              <a:buNone/>
            </a:pPr>
            <a:r>
              <a:rPr lang="en-AU"/>
              <a:t>(SIYB, 1998) </a:t>
            </a:r>
            <a:endParaRPr/>
          </a:p>
        </p:txBody>
      </p:sp>
      <p:sp>
        <p:nvSpPr>
          <p:cNvPr id="269" name="Google Shape;269;p2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70" name="Google Shape;270;p2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71" name="Google Shape;271;p2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77" name="Google Shape;277;p2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7.4. Kênh phân phối có vai trò gì?</a:t>
            </a:r>
            <a:endParaRPr/>
          </a:p>
          <a:p>
            <a:pPr indent="-182880" lvl="0" marL="182880" rtl="0" algn="just">
              <a:spcBef>
                <a:spcPts val="480"/>
              </a:spcBef>
              <a:spcAft>
                <a:spcPts val="0"/>
              </a:spcAft>
              <a:buSzPts val="2040"/>
              <a:buChar char="•"/>
            </a:pPr>
            <a:r>
              <a:rPr lang="en-AU"/>
              <a:t>Tài trợ: Để hỗ trợ tài chính cho các thành viên trong kênh thanh toán.</a:t>
            </a:r>
            <a:endParaRPr/>
          </a:p>
          <a:p>
            <a:pPr indent="-182880" lvl="0" marL="182880" rtl="0" algn="just">
              <a:spcBef>
                <a:spcPts val="480"/>
              </a:spcBef>
              <a:spcAft>
                <a:spcPts val="0"/>
              </a:spcAft>
              <a:buSzPts val="2040"/>
              <a:buChar char="•"/>
            </a:pPr>
            <a:r>
              <a:rPr lang="en-AU"/>
              <a:t>Chia sẻ rủi ro: Để quản lý những rủi ro liên quan đến quá trình phân phối.</a:t>
            </a:r>
            <a:endParaRPr/>
          </a:p>
          <a:p>
            <a:pPr indent="0" lvl="0" marL="0" rtl="0" algn="r">
              <a:spcBef>
                <a:spcPts val="480"/>
              </a:spcBef>
              <a:spcAft>
                <a:spcPts val="0"/>
              </a:spcAft>
              <a:buSzPts val="2040"/>
              <a:buNone/>
            </a:pPr>
            <a:r>
              <a:rPr lang="en-AU"/>
              <a:t>(SIYB, 1998) </a:t>
            </a:r>
            <a:endParaRPr/>
          </a:p>
        </p:txBody>
      </p:sp>
      <p:sp>
        <p:nvSpPr>
          <p:cNvPr id="278" name="Google Shape;278;p2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79" name="Google Shape;279;p2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80" name="Google Shape;280;p2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86" name="Google Shape;286;p2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Cách thức liên kết của các thành viên kênh tạo nên cấu trúc kênh. Cấu trúc kênh phân phối được xác định qua chiều dài và bề rộng của kênh.</a:t>
            </a:r>
            <a:endParaRPr/>
          </a:p>
          <a:p>
            <a:pPr indent="0" lvl="0" marL="0" rtl="0" algn="r">
              <a:spcBef>
                <a:spcPts val="480"/>
              </a:spcBef>
              <a:spcAft>
                <a:spcPts val="0"/>
              </a:spcAft>
              <a:buSzPts val="2040"/>
              <a:buNone/>
            </a:pPr>
            <a:r>
              <a:rPr lang="en-AU"/>
              <a:t>(SIYB, 1998) </a:t>
            </a:r>
            <a:endParaRPr/>
          </a:p>
        </p:txBody>
      </p:sp>
      <p:sp>
        <p:nvSpPr>
          <p:cNvPr id="287" name="Google Shape;287;p2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88" name="Google Shape;288;p2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89" name="Google Shape;289;p2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4"/>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295" name="Google Shape;295;p2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96" name="Google Shape;296;p2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97" name="Google Shape;297;p2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pic>
        <p:nvPicPr>
          <p:cNvPr descr="Kenh phan phoi.png" id="298" name="Google Shape;298;p24"/>
          <p:cNvPicPr preferRelativeResize="0"/>
          <p:nvPr>
            <p:ph idx="1" type="body"/>
          </p:nvPr>
        </p:nvPicPr>
        <p:blipFill rotWithShape="1">
          <a:blip r:embed="rId3">
            <a:alphaModFix/>
          </a:blip>
          <a:srcRect b="0" l="-9933" r="-9932" t="0"/>
          <a:stretch/>
        </p:blipFill>
        <p:spPr>
          <a:xfrm>
            <a:off x="457200" y="1696650"/>
            <a:ext cx="8229600" cy="48768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04" name="Google Shape;304;p2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Độ dài của kênh được xác định bằng số các phần tử trung gian trong kênh. Kênh càng dài thì số phần tử trung gian càng nhiều và ngược lại.</a:t>
            </a:r>
            <a:endParaRPr/>
          </a:p>
          <a:p>
            <a:pPr indent="0" lvl="0" marL="0" rtl="0" algn="r">
              <a:spcBef>
                <a:spcPts val="480"/>
              </a:spcBef>
              <a:spcAft>
                <a:spcPts val="0"/>
              </a:spcAft>
              <a:buSzPts val="2040"/>
              <a:buNone/>
            </a:pPr>
            <a:r>
              <a:rPr lang="en-AU"/>
              <a:t>(SIYB, 1998) </a:t>
            </a:r>
            <a:endParaRPr/>
          </a:p>
        </p:txBody>
      </p:sp>
      <p:sp>
        <p:nvSpPr>
          <p:cNvPr id="305" name="Google Shape;305;p2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06" name="Google Shape;306;p2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07" name="Google Shape;307;p2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13" name="Google Shape;313;p2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Với kênh không cấp, người sản xuất/cung ứng bán sản phẩm/dịch vụ trực tiếp cho người tiêu dùng cuối cùng.</a:t>
            </a:r>
            <a:endParaRPr/>
          </a:p>
          <a:p>
            <a:pPr indent="-182880" lvl="0" marL="182880" rtl="0" algn="just">
              <a:spcBef>
                <a:spcPts val="480"/>
              </a:spcBef>
              <a:spcAft>
                <a:spcPts val="0"/>
              </a:spcAft>
              <a:buSzPts val="2040"/>
              <a:buChar char="•"/>
            </a:pPr>
            <a:r>
              <a:rPr lang="en-AU"/>
              <a:t>Ở kênh 1 cấp thường được sử dụng khi nhà bán lẻ có tiềm lực lớn, có khả năng mua số lượng lớn từ nhà sản xuất/cung cấp hoặc khi chi phí lưu kho là quá lớn nến sử dụng nhà bán buôn trong kênh. </a:t>
            </a:r>
            <a:endParaRPr/>
          </a:p>
          <a:p>
            <a:pPr indent="0" lvl="0" marL="0" rtl="0" algn="r">
              <a:spcBef>
                <a:spcPts val="480"/>
              </a:spcBef>
              <a:spcAft>
                <a:spcPts val="0"/>
              </a:spcAft>
              <a:buSzPts val="2040"/>
              <a:buNone/>
            </a:pPr>
            <a:r>
              <a:rPr lang="en-AU"/>
              <a:t>(SIYB, 1998) </a:t>
            </a:r>
            <a:endParaRPr/>
          </a:p>
        </p:txBody>
      </p:sp>
      <p:sp>
        <p:nvSpPr>
          <p:cNvPr id="314" name="Google Shape;314;p2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15" name="Google Shape;315;p2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16" name="Google Shape;316;p2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22" name="Google Shape;322;p2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Kênh 2 cấp thường được sử dụng cho các loại hàng hoá có giá trị đơn vị thấp, chi phí không quá cao, được tiêu thụ thường xuyên. Ví dụ như lương thực, thực phẩm.</a:t>
            </a:r>
            <a:endParaRPr/>
          </a:p>
          <a:p>
            <a:pPr indent="-182880" lvl="0" marL="182880" rtl="0" algn="just">
              <a:spcBef>
                <a:spcPts val="480"/>
              </a:spcBef>
              <a:spcAft>
                <a:spcPts val="0"/>
              </a:spcAft>
              <a:buSzPts val="2040"/>
              <a:buChar char="•"/>
            </a:pPr>
            <a:r>
              <a:rPr lang="en-AU"/>
              <a:t> Kênh 2 cấp thường được sử dụng khi số lượng các nhà sản xuất nhỏ và các nhà bán lẻ là nhiều. Sự có mặt của các đại lý để hỗ trợ cung ứng khối lượng sản phẩm lớn. </a:t>
            </a:r>
            <a:endParaRPr/>
          </a:p>
          <a:p>
            <a:pPr indent="0" lvl="0" marL="0" rtl="0" algn="r">
              <a:spcBef>
                <a:spcPts val="480"/>
              </a:spcBef>
              <a:spcAft>
                <a:spcPts val="0"/>
              </a:spcAft>
              <a:buSzPts val="2040"/>
              <a:buNone/>
            </a:pPr>
            <a:r>
              <a:rPr lang="en-AU"/>
              <a:t>(SIYB, 1998) </a:t>
            </a:r>
            <a:endParaRPr/>
          </a:p>
        </p:txBody>
      </p:sp>
      <p:sp>
        <p:nvSpPr>
          <p:cNvPr id="323" name="Google Shape;323;p2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24" name="Google Shape;324;p2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25" name="Google Shape;325;p2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31" name="Google Shape;331;p28"/>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0" lvl="0" marL="0" rtl="0" algn="just">
              <a:spcBef>
                <a:spcPts val="480"/>
              </a:spcBef>
              <a:spcAft>
                <a:spcPts val="0"/>
              </a:spcAft>
              <a:buSzPts val="2040"/>
              <a:buNone/>
            </a:pPr>
            <a:r>
              <a:rPr lang="en-AU"/>
              <a:t>Để đảm bảo mức độ bao phủ thị trường, doanh nghiệp cần chọn đủ số lượng các phần tử trung gian ở mỗi cấp độ phân phối và phải đa dạng hoá phương thức phân phối. </a:t>
            </a:r>
            <a:endParaRPr/>
          </a:p>
          <a:p>
            <a:pPr indent="0" lvl="0" marL="0" rtl="0" algn="r">
              <a:spcBef>
                <a:spcPts val="480"/>
              </a:spcBef>
              <a:spcAft>
                <a:spcPts val="0"/>
              </a:spcAft>
              <a:buSzPts val="2040"/>
              <a:buNone/>
            </a:pPr>
            <a:r>
              <a:rPr lang="en-AU"/>
              <a:t>(SIYB, 1998) </a:t>
            </a:r>
            <a:endParaRPr/>
          </a:p>
        </p:txBody>
      </p:sp>
      <p:sp>
        <p:nvSpPr>
          <p:cNvPr id="332" name="Google Shape;332;p2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33" name="Google Shape;333;p2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34" name="Google Shape;334;p2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40" name="Google Shape;340;p2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Phân phối rộng rãi: Doanh nghiệp sử dụng nhiều trung gian thương mại để tiêu thụ sản phẩm ở các cấp độ phân phối khác nhau. Để tối đa hóa doanh số, doanh nghiệp cần đưa sản phẩm đến càng nhiều nhà bán lẻ càng tốt. Các sản phẩm áp dụng phương thức phân phối này thường là hàng tiêu dùng.</a:t>
            </a:r>
            <a:endParaRPr/>
          </a:p>
          <a:p>
            <a:pPr indent="0" lvl="0" marL="0" rtl="0" algn="r">
              <a:spcBef>
                <a:spcPts val="480"/>
              </a:spcBef>
              <a:spcAft>
                <a:spcPts val="0"/>
              </a:spcAft>
              <a:buSzPts val="2040"/>
              <a:buNone/>
            </a:pPr>
            <a:r>
              <a:rPr lang="en-AU"/>
              <a:t>(SIYB, 1998) </a:t>
            </a:r>
            <a:endParaRPr/>
          </a:p>
        </p:txBody>
      </p:sp>
      <p:sp>
        <p:nvSpPr>
          <p:cNvPr id="341" name="Google Shape;341;p2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42" name="Google Shape;342;p2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43" name="Google Shape;343;p2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49" name="Google Shape;349;p3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Phân phối độc quyền: Với phương thức này, doanh nghiệp chỉ bán sản phẩm thông qua một trung gian thương mại duy nhất trên mỗi khu vực thị trường.</a:t>
            </a:r>
            <a:endParaRPr/>
          </a:p>
          <a:p>
            <a:pPr indent="0" lvl="0" marL="0" rtl="0" algn="r">
              <a:spcBef>
                <a:spcPts val="480"/>
              </a:spcBef>
              <a:spcAft>
                <a:spcPts val="0"/>
              </a:spcAft>
              <a:buSzPts val="2040"/>
              <a:buNone/>
            </a:pPr>
            <a:r>
              <a:rPr lang="en-AU"/>
              <a:t>(SIYB, 1998) </a:t>
            </a:r>
            <a:endParaRPr/>
          </a:p>
        </p:txBody>
      </p:sp>
      <p:sp>
        <p:nvSpPr>
          <p:cNvPr id="350" name="Google Shape;350;p3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51" name="Google Shape;351;p3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52" name="Google Shape;352;p3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58" name="Google Shape;358;p3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Việc này thường đi kèm với bán hàng độc quyền, nghĩa là người sản xuất yêu cầu người bán sỉ không bán hàng hóa cạnh tranh.</a:t>
            </a:r>
            <a:endParaRPr/>
          </a:p>
          <a:p>
            <a:pPr indent="-182880" lvl="0" marL="182880" rtl="0" algn="just">
              <a:spcBef>
                <a:spcPts val="480"/>
              </a:spcBef>
              <a:spcAft>
                <a:spcPts val="0"/>
              </a:spcAft>
              <a:buSzPts val="2040"/>
              <a:buChar char="•"/>
            </a:pPr>
            <a:r>
              <a:rPr lang="en-AU"/>
              <a:t>Nhà sản xuất hy vọng với phân phối độc quyền, người bán sẽ tích cực hơn, đồng thời dễ kiểm soát được chính sách của các trung gian về giá bán, tín dụng, quảng cáo và dịch vụ.</a:t>
            </a:r>
            <a:endParaRPr/>
          </a:p>
          <a:p>
            <a:pPr indent="0" lvl="0" marL="0" rtl="0" algn="r">
              <a:spcBef>
                <a:spcPts val="480"/>
              </a:spcBef>
              <a:spcAft>
                <a:spcPts val="0"/>
              </a:spcAft>
              <a:buSzPts val="2040"/>
              <a:buNone/>
            </a:pPr>
            <a:r>
              <a:rPr lang="en-AU"/>
              <a:t>(SIYB, 1998) </a:t>
            </a:r>
            <a:endParaRPr/>
          </a:p>
        </p:txBody>
      </p:sp>
      <p:sp>
        <p:nvSpPr>
          <p:cNvPr id="359" name="Google Shape;359;p3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60" name="Google Shape;360;p3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61" name="Google Shape;361;p3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2"/>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67" name="Google Shape;367;p32"/>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b="1" lang="en-AU"/>
              <a:t>Phân phối chọn lọc</a:t>
            </a:r>
            <a:r>
              <a:rPr lang="en-AU"/>
              <a:t>: là một hình thức phân phối phổ biến nhất và thường được sử dụng cho các loại hàng mà người mua cần suy nghĩ kỹ trước khi mua, cũng như để thu hút các trung gian thương mại.</a:t>
            </a:r>
            <a:endParaRPr/>
          </a:p>
          <a:p>
            <a:pPr indent="0" lvl="0" marL="0" rtl="0" algn="r">
              <a:spcBef>
                <a:spcPts val="480"/>
              </a:spcBef>
              <a:spcAft>
                <a:spcPts val="0"/>
              </a:spcAft>
              <a:buSzPts val="2040"/>
              <a:buNone/>
            </a:pPr>
            <a:r>
              <a:rPr lang="en-AU"/>
              <a:t>(SIYB, 1998) </a:t>
            </a:r>
            <a:endParaRPr/>
          </a:p>
        </p:txBody>
      </p:sp>
      <p:sp>
        <p:nvSpPr>
          <p:cNvPr id="368" name="Google Shape;368;p3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69" name="Google Shape;369;p3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70" name="Google Shape;370;p3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76" name="Google Shape;376;p3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Đây là khi doanh nghiệp chỉ bán sản phẩm của mình thông qua một số trung gian thương mại được chọn lọc theo những tiêu chuẩn nhất định ở mỗi cấp độ phân phối.</a:t>
            </a:r>
            <a:endParaRPr/>
          </a:p>
          <a:p>
            <a:pPr indent="-182880" lvl="0" marL="182880" rtl="0" algn="just">
              <a:spcBef>
                <a:spcPts val="480"/>
              </a:spcBef>
              <a:spcAft>
                <a:spcPts val="0"/>
              </a:spcAft>
              <a:buSzPts val="2040"/>
              <a:buChar char="•"/>
            </a:pPr>
            <a:r>
              <a:rPr lang="en-AU"/>
              <a:t>Nhà sản xuất có thể tập trung nỗ lực, xây dựng quan hệ tốt với các trung gian được chọn lọc, giúp đạt được quy mô thị trường phù hợp và tiết kiệm chi phí phân phối.</a:t>
            </a:r>
            <a:endParaRPr/>
          </a:p>
          <a:p>
            <a:pPr indent="0" lvl="0" marL="0" rtl="0" algn="r">
              <a:spcBef>
                <a:spcPts val="480"/>
              </a:spcBef>
              <a:spcAft>
                <a:spcPts val="0"/>
              </a:spcAft>
              <a:buSzPts val="2040"/>
              <a:buNone/>
            </a:pPr>
            <a:r>
              <a:rPr lang="en-AU"/>
              <a:t>(SIYB, 1998) </a:t>
            </a:r>
            <a:endParaRPr/>
          </a:p>
        </p:txBody>
      </p:sp>
      <p:sp>
        <p:nvSpPr>
          <p:cNvPr id="377" name="Google Shape;377;p3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78" name="Google Shape;378;p3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79" name="Google Shape;379;p3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4"/>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85" name="Google Shape;385;p34"/>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7.5. Kênh phân phối có cấu trúc như thế nào?</a:t>
            </a:r>
            <a:endParaRPr/>
          </a:p>
          <a:p>
            <a:pPr indent="-182880" lvl="0" marL="182880" rtl="0" algn="just">
              <a:spcBef>
                <a:spcPts val="480"/>
              </a:spcBef>
              <a:spcAft>
                <a:spcPts val="0"/>
              </a:spcAft>
              <a:buSzPts val="2040"/>
              <a:buChar char="•"/>
            </a:pPr>
            <a:r>
              <a:rPr lang="en-AU"/>
              <a:t>Các tiêu chuẩn này có thể bao gồm độ tin cậy, chất lượng sản phẩm, khả năng tiếp cận khách hàng và khả năng bảo trì sản phẩm.</a:t>
            </a:r>
            <a:endParaRPr/>
          </a:p>
          <a:p>
            <a:pPr indent="0" lvl="0" marL="0" rtl="0" algn="r">
              <a:spcBef>
                <a:spcPts val="480"/>
              </a:spcBef>
              <a:spcAft>
                <a:spcPts val="0"/>
              </a:spcAft>
              <a:buSzPts val="2040"/>
              <a:buNone/>
            </a:pPr>
            <a:r>
              <a:rPr lang="en-AU"/>
              <a:t>(SIYB, 1998) </a:t>
            </a:r>
            <a:endParaRPr/>
          </a:p>
        </p:txBody>
      </p:sp>
      <p:sp>
        <p:nvSpPr>
          <p:cNvPr id="386" name="Google Shape;386;p3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87" name="Google Shape;387;p3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88" name="Google Shape;388;p3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5"/>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394" name="Google Shape;394;p35"/>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7.6. Kênh phân phối được tổ chức và hoạt động như thế nào?</a:t>
            </a:r>
            <a:endParaRPr/>
          </a:p>
          <a:p>
            <a:pPr indent="-182880" lvl="0" marL="182880" rtl="0" algn="just">
              <a:spcBef>
                <a:spcPts val="480"/>
              </a:spcBef>
              <a:spcAft>
                <a:spcPts val="0"/>
              </a:spcAft>
              <a:buSzPts val="2040"/>
              <a:buChar char="•"/>
            </a:pPr>
            <a:r>
              <a:rPr lang="en-AU"/>
              <a:t>Kênh phân phối là một tập hợp của những cá nhân và các phần tử trung gian.</a:t>
            </a:r>
            <a:endParaRPr/>
          </a:p>
          <a:p>
            <a:pPr indent="-182880" lvl="0" marL="182880" rtl="0" algn="just">
              <a:spcBef>
                <a:spcPts val="480"/>
              </a:spcBef>
              <a:spcAft>
                <a:spcPts val="0"/>
              </a:spcAft>
              <a:buSzPts val="2040"/>
              <a:buChar char="•"/>
            </a:pPr>
            <a:r>
              <a:rPr lang="en-AU"/>
              <a:t>Các kênh phân phối có sự tương tác khác nhau giữa các công ty kết nối, có những kênh liên kết lỏng lẻo, nhưng cũng có những kênh có sự tương tác chính thức và mối quan hệ chặt chẽ. </a:t>
            </a:r>
            <a:endParaRPr/>
          </a:p>
          <a:p>
            <a:pPr indent="0" lvl="0" marL="0" rtl="0" algn="r">
              <a:spcBef>
                <a:spcPts val="480"/>
              </a:spcBef>
              <a:spcAft>
                <a:spcPts val="0"/>
              </a:spcAft>
              <a:buSzPts val="2040"/>
              <a:buNone/>
            </a:pPr>
            <a:r>
              <a:rPr lang="en-AU"/>
              <a:t>(SIYB, 1998) </a:t>
            </a:r>
            <a:endParaRPr/>
          </a:p>
        </p:txBody>
      </p:sp>
      <p:sp>
        <p:nvSpPr>
          <p:cNvPr id="395" name="Google Shape;395;p3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96" name="Google Shape;396;p3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97" name="Google Shape;397;p3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03" name="Google Shape;403;p3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7.6. Kênh phân phối được tổ chức và hoạt động như thế nào?</a:t>
            </a:r>
            <a:endParaRPr/>
          </a:p>
          <a:p>
            <a:pPr indent="-182880" lvl="0" marL="182880" rtl="0" algn="just">
              <a:spcBef>
                <a:spcPts val="480"/>
              </a:spcBef>
              <a:spcAft>
                <a:spcPts val="0"/>
              </a:spcAft>
              <a:buSzPts val="2040"/>
              <a:buChar char="•"/>
            </a:pPr>
            <a:r>
              <a:rPr lang="en-AU"/>
              <a:t>Các hệ thống phân phối luôn thay đổi và sự xuất hiện của những trung gian mới tạo ra các hệ thống phân phối mới. Điều quan trọng là phải xem xét động lực của các kênh phân phối và cách các thành viên trong kênh hoàn thành nhiệm vụ của mình.</a:t>
            </a:r>
            <a:endParaRPr/>
          </a:p>
          <a:p>
            <a:pPr indent="0" lvl="0" marL="0" rtl="0" algn="r">
              <a:spcBef>
                <a:spcPts val="480"/>
              </a:spcBef>
              <a:spcAft>
                <a:spcPts val="0"/>
              </a:spcAft>
              <a:buSzPts val="2040"/>
              <a:buNone/>
            </a:pPr>
            <a:r>
              <a:rPr lang="en-AU"/>
              <a:t>(SIYB, 1998) </a:t>
            </a:r>
            <a:endParaRPr/>
          </a:p>
        </p:txBody>
      </p:sp>
      <p:sp>
        <p:nvSpPr>
          <p:cNvPr id="404" name="Google Shape;404;p3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05" name="Google Shape;405;p3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06" name="Google Shape;406;p3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12" name="Google Shape;412;p3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7.7. Các quan hệ và hành vi trong kênh phân phối</a:t>
            </a:r>
            <a:endParaRPr/>
          </a:p>
          <a:p>
            <a:pPr indent="-182880" lvl="0" marL="182880" rtl="0" algn="just">
              <a:spcBef>
                <a:spcPts val="480"/>
              </a:spcBef>
              <a:spcAft>
                <a:spcPts val="0"/>
              </a:spcAft>
              <a:buSzPts val="2040"/>
              <a:buChar char="•"/>
            </a:pPr>
            <a:r>
              <a:rPr lang="en-AU"/>
              <a:t>Sự liên kết giữa các thành viên trong kênh vì lợi ích chung là rất quan trọng. Mỗi thành viên đều phải dựa vào nhau và sự thành công hoặc thất bại của một thành viên ảnh hưởng đến tất cả. Mỗi thành viên lại có một vai trò và chức năng riêng biệt. Điều này cho thấy để kênh hoạt động hiệu quả, các thành viên cần được giao những nhiệm vụ phù hợp nhất.</a:t>
            </a:r>
            <a:endParaRPr/>
          </a:p>
          <a:p>
            <a:pPr indent="0" lvl="0" marL="0" rtl="0" algn="r">
              <a:spcBef>
                <a:spcPts val="480"/>
              </a:spcBef>
              <a:spcAft>
                <a:spcPts val="0"/>
              </a:spcAft>
              <a:buSzPts val="2040"/>
              <a:buNone/>
            </a:pPr>
            <a:r>
              <a:rPr lang="en-AU"/>
              <a:t>(SIYB, 1998) </a:t>
            </a:r>
            <a:endParaRPr/>
          </a:p>
        </p:txBody>
      </p:sp>
      <p:sp>
        <p:nvSpPr>
          <p:cNvPr id="413" name="Google Shape;413;p3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14" name="Google Shape;414;p3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15" name="Google Shape;415;p3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21" name="Google Shape;421;p38"/>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7.7. Các quan hệ và hành vi trong kênh phân phối</a:t>
            </a:r>
            <a:endParaRPr/>
          </a:p>
          <a:p>
            <a:pPr indent="-182880" lvl="0" marL="182880" rtl="0" algn="just">
              <a:spcBef>
                <a:spcPts val="480"/>
              </a:spcBef>
              <a:spcAft>
                <a:spcPts val="0"/>
              </a:spcAft>
              <a:buSzPts val="2040"/>
              <a:buChar char="•"/>
            </a:pPr>
            <a:r>
              <a:rPr lang="en-AU"/>
              <a:t>Để kênh hoạt động thành công, các thành viên cần phải nỗ lực hết mình. Mỗi thành viên trong kênh phải thực hiện phần việc của mình và đồng thời phối hợp với các mục tiêu hoạt động chung của toàn hệ thống và của các thành viên kênh khác.</a:t>
            </a:r>
            <a:endParaRPr/>
          </a:p>
          <a:p>
            <a:pPr indent="0" lvl="0" marL="0" rtl="0" algn="r">
              <a:spcBef>
                <a:spcPts val="480"/>
              </a:spcBef>
              <a:spcAft>
                <a:spcPts val="0"/>
              </a:spcAft>
              <a:buSzPts val="2040"/>
              <a:buNone/>
            </a:pPr>
            <a:r>
              <a:rPr lang="en-AU"/>
              <a:t>(SIYB, 1998) </a:t>
            </a:r>
            <a:endParaRPr/>
          </a:p>
        </p:txBody>
      </p:sp>
      <p:sp>
        <p:nvSpPr>
          <p:cNvPr id="422" name="Google Shape;422;p3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23" name="Google Shape;423;p3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24" name="Google Shape;424;p3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9"/>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30" name="Google Shape;430;p39"/>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7.7. Các quan hệ và hành vi trong kênh phân phối</a:t>
            </a:r>
            <a:endParaRPr/>
          </a:p>
          <a:p>
            <a:pPr indent="-182880" lvl="0" marL="182880" rtl="0" algn="just">
              <a:spcBef>
                <a:spcPts val="480"/>
              </a:spcBef>
              <a:spcAft>
                <a:spcPts val="0"/>
              </a:spcAft>
              <a:buSzPts val="2040"/>
              <a:buChar char="•"/>
            </a:pPr>
            <a:r>
              <a:rPr lang="en-AU"/>
              <a:t>Để tạo ra lợi nhuận tối đa khi hoạt động độc lập, nhà sản xuất và các trung gian cần bổ sung và phối hợp hoạt động với nhau. Mỗi thành viên phải xem xét cách hoạt động của mình ảnh hưởng như thế nào đến hoạt động của kênh. Bằng cách hợp tác, họ có thể cung ứng và đáp ứng tốt hơn nhu cầu của thị trường mục tiêu.</a:t>
            </a:r>
            <a:endParaRPr/>
          </a:p>
          <a:p>
            <a:pPr indent="0" lvl="0" marL="0" rtl="0" algn="r">
              <a:spcBef>
                <a:spcPts val="480"/>
              </a:spcBef>
              <a:spcAft>
                <a:spcPts val="0"/>
              </a:spcAft>
              <a:buSzPts val="2040"/>
              <a:buNone/>
            </a:pPr>
            <a:r>
              <a:rPr lang="en-AU"/>
              <a:t>(SIYB, 1998) </a:t>
            </a:r>
            <a:endParaRPr/>
          </a:p>
        </p:txBody>
      </p:sp>
      <p:sp>
        <p:nvSpPr>
          <p:cNvPr id="431" name="Google Shape;431;p3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32" name="Google Shape;432;p3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33" name="Google Shape;433;p3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4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39" name="Google Shape;439;p4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truyền thống là gì?</a:t>
            </a:r>
            <a:endParaRPr/>
          </a:p>
          <a:p>
            <a:pPr indent="-182880" lvl="1" marL="457200" rtl="0" algn="just">
              <a:spcBef>
                <a:spcPts val="400"/>
              </a:spcBef>
              <a:spcAft>
                <a:spcPts val="0"/>
              </a:spcAft>
              <a:buSzPts val="1700"/>
              <a:buFont typeface="Noto Sans Symbols"/>
              <a:buChar char="▪"/>
            </a:pPr>
            <a:r>
              <a:rPr lang="en-AU"/>
              <a:t>Kênh phân phối truyền thống bao gồm một tập hợp các cơ sở độc lập về chủ quyền và quản lý. Tuy nhiên, mỗi cơ sở ít quan tâm đến hoạt động của kênh như một tổng thể.</a:t>
            </a:r>
            <a:endParaRPr/>
          </a:p>
          <a:p>
            <a:pPr indent="0" lvl="0" marL="0" rtl="0" algn="r">
              <a:spcBef>
                <a:spcPts val="480"/>
              </a:spcBef>
              <a:spcAft>
                <a:spcPts val="0"/>
              </a:spcAft>
              <a:buSzPts val="2040"/>
              <a:buNone/>
            </a:pPr>
            <a:r>
              <a:rPr lang="en-AU"/>
              <a:t>(SIYB, 1998) </a:t>
            </a:r>
            <a:endParaRPr/>
          </a:p>
        </p:txBody>
      </p:sp>
      <p:sp>
        <p:nvSpPr>
          <p:cNvPr id="440" name="Google Shape;440;p4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41" name="Google Shape;441;p4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42" name="Google Shape;442;p4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41"/>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48" name="Google Shape;448;p41"/>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truyền thống có đặc điểm gì?</a:t>
            </a:r>
            <a:endParaRPr/>
          </a:p>
          <a:p>
            <a:pPr indent="-182880" lvl="1" marL="457200" rtl="0" algn="just">
              <a:spcBef>
                <a:spcPts val="400"/>
              </a:spcBef>
              <a:spcAft>
                <a:spcPts val="0"/>
              </a:spcAft>
              <a:buSzPts val="1700"/>
              <a:buFont typeface="Noto Sans Symbols"/>
              <a:buChar char="▪"/>
            </a:pPr>
            <a:r>
              <a:rPr lang="en-AU"/>
              <a:t>Các thành viên kênh không kết nối với nhau một cách chặt chẽ: Hoạt động của họ đang tập trung vào mục đích cá nhân thay vì mục đích chung của kênh. Thiếu sự lãnh đạo tập trung dẫn đến hoạt động kém hiệu quả và có nhiều xung đột gây hại.</a:t>
            </a:r>
            <a:endParaRPr/>
          </a:p>
          <a:p>
            <a:pPr indent="0" lvl="0" marL="0" rtl="0" algn="r">
              <a:spcBef>
                <a:spcPts val="480"/>
              </a:spcBef>
              <a:spcAft>
                <a:spcPts val="0"/>
              </a:spcAft>
              <a:buSzPts val="2040"/>
              <a:buNone/>
            </a:pPr>
            <a:r>
              <a:rPr lang="en-AU"/>
              <a:t>(SIYB, 1998) </a:t>
            </a:r>
            <a:endParaRPr/>
          </a:p>
        </p:txBody>
      </p:sp>
      <p:sp>
        <p:nvSpPr>
          <p:cNvPr id="449" name="Google Shape;449;p4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50" name="Google Shape;450;p4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51" name="Google Shape;451;p4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2"/>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57" name="Google Shape;457;p42"/>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truyền thống có đặc điểm gì?</a:t>
            </a:r>
            <a:endParaRPr/>
          </a:p>
          <a:p>
            <a:pPr indent="-182880" lvl="1" marL="457200" rtl="0" algn="just">
              <a:spcBef>
                <a:spcPts val="400"/>
              </a:spcBef>
              <a:spcAft>
                <a:spcPts val="0"/>
              </a:spcAft>
              <a:buSzPts val="1700"/>
              <a:buFont typeface="Noto Sans Symbols"/>
              <a:buChar char="▪"/>
            </a:pPr>
            <a:r>
              <a:rPr lang="en-AU"/>
              <a:t>Trong kênh phân phối truyền thống, các thành viên kênh thường quan tâm nhiều đến các mục tiêu ngắn hạn và giao dịch với các thành viên kế cận trong kênh. Tuy nhiên, sự phụ thuộc lẫn nhau giữa các thành viên kênh là không thể tránh khỏi. Sự bất đồng về vai trò và lợi ích tương ứng tạo nên những xung đột trong kênh. Do đó, để đạt được lợi ích chung, các thành viên kênh cần phối hợp hơn và đặt mục tiêu lâu dài của kênh lên hàng đầu.</a:t>
            </a:r>
            <a:endParaRPr/>
          </a:p>
          <a:p>
            <a:pPr indent="0" lvl="0" marL="0" rtl="0" algn="r">
              <a:spcBef>
                <a:spcPts val="480"/>
              </a:spcBef>
              <a:spcAft>
                <a:spcPts val="0"/>
              </a:spcAft>
              <a:buSzPts val="2040"/>
              <a:buNone/>
            </a:pPr>
            <a:r>
              <a:rPr lang="en-AU"/>
              <a:t>(SIYB, 1998) </a:t>
            </a:r>
            <a:endParaRPr/>
          </a:p>
        </p:txBody>
      </p:sp>
      <p:sp>
        <p:nvSpPr>
          <p:cNvPr id="458" name="Google Shape;458;p4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59" name="Google Shape;459;p4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60" name="Google Shape;460;p4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3"/>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66" name="Google Shape;466;p43"/>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truyền thống có những dạng xung đột gì?</a:t>
            </a:r>
            <a:endParaRPr/>
          </a:p>
          <a:p>
            <a:pPr indent="-182880" lvl="1" marL="457200" rtl="0" algn="just">
              <a:spcBef>
                <a:spcPts val="400"/>
              </a:spcBef>
              <a:spcAft>
                <a:spcPts val="0"/>
              </a:spcAft>
              <a:buSzPts val="1700"/>
              <a:buFont typeface="Noto Sans Symbols"/>
              <a:buChar char="▪"/>
            </a:pPr>
            <a:r>
              <a:rPr b="1" lang="en-AU"/>
              <a:t>Xung đột chiều ngang</a:t>
            </a:r>
            <a:r>
              <a:rPr lang="en-AU"/>
              <a:t>: là những mâu thuẫn giữa các trung gian ở cùng mức độ phân phối, ví dụ như xung đột giữa các nhà bán lẻ.</a:t>
            </a:r>
            <a:endParaRPr/>
          </a:p>
          <a:p>
            <a:pPr indent="-182880" lvl="1" marL="457200" rtl="0" algn="just">
              <a:spcBef>
                <a:spcPts val="400"/>
              </a:spcBef>
              <a:spcAft>
                <a:spcPts val="0"/>
              </a:spcAft>
              <a:buSzPts val="1700"/>
              <a:buFont typeface="Noto Sans Symbols"/>
              <a:buChar char="▪"/>
            </a:pPr>
            <a:r>
              <a:rPr b="1" lang="en-AU"/>
              <a:t>Trong khi đó, xung đột chiều dọc</a:t>
            </a:r>
            <a:r>
              <a:rPr lang="en-AU"/>
              <a:t>: là mâu thuẫn giữa các thành viên ở các mức độ phân phối khác nhau trong kênh phân phối, ví dụ như xung đột giữa nhà sản xuất và nhà bán buôn.</a:t>
            </a:r>
            <a:endParaRPr/>
          </a:p>
          <a:p>
            <a:pPr indent="0" lvl="0" marL="0" rtl="0" algn="r">
              <a:spcBef>
                <a:spcPts val="480"/>
              </a:spcBef>
              <a:spcAft>
                <a:spcPts val="0"/>
              </a:spcAft>
              <a:buSzPts val="2040"/>
              <a:buNone/>
            </a:pPr>
            <a:r>
              <a:rPr lang="en-AU"/>
              <a:t>(SIYB, 1998) </a:t>
            </a:r>
            <a:endParaRPr/>
          </a:p>
        </p:txBody>
      </p:sp>
      <p:sp>
        <p:nvSpPr>
          <p:cNvPr id="467" name="Google Shape;467;p4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68" name="Google Shape;468;p4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69" name="Google Shape;469;p4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4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75" name="Google Shape;475;p4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truyền thống có những dạng xung đột gì?</a:t>
            </a:r>
            <a:endParaRPr/>
          </a:p>
          <a:p>
            <a:pPr indent="-182880" lvl="1" marL="457200" rtl="0" algn="just">
              <a:spcBef>
                <a:spcPts val="400"/>
              </a:spcBef>
              <a:spcAft>
                <a:spcPts val="0"/>
              </a:spcAft>
              <a:buSzPts val="1700"/>
              <a:buFont typeface="Noto Sans Symbols"/>
              <a:buChar char="▪"/>
            </a:pPr>
            <a:r>
              <a:rPr lang="en-AU"/>
              <a:t>Những xung đột trong kênh phân phối có thể làm giảm hiệu quả kênh, thậm chí gây phá vỡ kênh. Tuy nhiên, cũng có những trường hợp xung đột giúp tăng hiệu quả kênh do các thành viên kênh tìm ra những hình thức phân phối tốt hơn.</a:t>
            </a:r>
            <a:endParaRPr/>
          </a:p>
          <a:p>
            <a:pPr indent="0" lvl="0" marL="0" rtl="0" algn="r">
              <a:spcBef>
                <a:spcPts val="480"/>
              </a:spcBef>
              <a:spcAft>
                <a:spcPts val="0"/>
              </a:spcAft>
              <a:buSzPts val="2040"/>
              <a:buNone/>
            </a:pPr>
            <a:r>
              <a:rPr lang="en-AU"/>
              <a:t>(SIYB, 1998) </a:t>
            </a:r>
            <a:endParaRPr/>
          </a:p>
        </p:txBody>
      </p:sp>
      <p:sp>
        <p:nvSpPr>
          <p:cNvPr id="476" name="Google Shape;476;p4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77" name="Google Shape;477;p4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78" name="Google Shape;478;p4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45"/>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84" name="Google Shape;484;p45"/>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7.8. Có những hình thức tổ chức kênh phân phối nào?</a:t>
            </a:r>
            <a:endParaRPr/>
          </a:p>
          <a:p>
            <a:pPr indent="-182880" lvl="0" marL="182880" rtl="0" algn="just">
              <a:spcBef>
                <a:spcPts val="480"/>
              </a:spcBef>
              <a:spcAft>
                <a:spcPts val="0"/>
              </a:spcAft>
              <a:buSzPts val="2040"/>
              <a:buChar char="•"/>
            </a:pPr>
            <a:r>
              <a:rPr b="1" lang="en-AU"/>
              <a:t>Kênh phân phối truyền thống có những dạng xung đột gì?</a:t>
            </a:r>
            <a:endParaRPr/>
          </a:p>
          <a:p>
            <a:pPr indent="-182880" lvl="1" marL="457200" rtl="0" algn="just">
              <a:spcBef>
                <a:spcPts val="400"/>
              </a:spcBef>
              <a:spcAft>
                <a:spcPts val="0"/>
              </a:spcAft>
              <a:buSzPts val="1700"/>
              <a:buFont typeface="Noto Sans Symbols"/>
              <a:buChar char="▪"/>
            </a:pPr>
            <a:r>
              <a:rPr lang="en-AU"/>
              <a:t>Việc tăng cường sự cộng tác và giảm thiểu xung đột sẽ giúp nâng cao hiệu quả của kênh phân phối. Ví dụ, xung đột giữa các nhà bán lẻ về giá cả hoặc chất lượng sản phẩm có thể được giải quyết thông qua sự thương lượng và hợp tác.</a:t>
            </a:r>
            <a:endParaRPr/>
          </a:p>
          <a:p>
            <a:pPr indent="0" lvl="0" marL="0" rtl="0" algn="r">
              <a:spcBef>
                <a:spcPts val="480"/>
              </a:spcBef>
              <a:spcAft>
                <a:spcPts val="0"/>
              </a:spcAft>
              <a:buSzPts val="2040"/>
              <a:buNone/>
            </a:pPr>
            <a:r>
              <a:rPr lang="en-AU"/>
              <a:t>(SIYB, 1998) </a:t>
            </a:r>
            <a:endParaRPr/>
          </a:p>
        </p:txBody>
      </p:sp>
      <p:sp>
        <p:nvSpPr>
          <p:cNvPr id="485" name="Google Shape;485;p4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86" name="Google Shape;486;p4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87" name="Google Shape;487;p4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46"/>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493" name="Google Shape;493;p46"/>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33</a:t>
            </a:r>
            <a:endParaRPr/>
          </a:p>
          <a:p>
            <a:pPr indent="-182880" lvl="0" marL="182880" rtl="0" algn="just">
              <a:spcBef>
                <a:spcPts val="480"/>
              </a:spcBef>
              <a:spcAft>
                <a:spcPts val="0"/>
              </a:spcAft>
              <a:buSzPts val="2040"/>
              <a:buChar char="•"/>
            </a:pPr>
            <a:r>
              <a:rPr lang="en-AU"/>
              <a:t>Hãy sử dụng các tiêu chuẩn đã học để đánh giá cấu trúc kênh phân phối của Vinamilk?</a:t>
            </a:r>
            <a:endParaRPr/>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494" name="Google Shape;494;p4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95" name="Google Shape;495;p4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96" name="Google Shape;496;p4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47"/>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AU"/>
              <a:t>Chương 7– Thoả Mãn Nhu Cầu Của Khách Hàng Bằng Cách Cung Ứng Đúng Chỗ</a:t>
            </a:r>
            <a:endParaRPr/>
          </a:p>
        </p:txBody>
      </p:sp>
      <p:sp>
        <p:nvSpPr>
          <p:cNvPr id="502" name="Google Shape;502;p47"/>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34</a:t>
            </a:r>
            <a:endParaRPr b="1"/>
          </a:p>
          <a:p>
            <a:pPr indent="-182880" lvl="0" marL="182880" rtl="0" algn="just">
              <a:spcBef>
                <a:spcPts val="480"/>
              </a:spcBef>
              <a:spcAft>
                <a:spcPts val="0"/>
              </a:spcAft>
              <a:buSzPts val="2040"/>
              <a:buChar char="•"/>
            </a:pPr>
            <a:r>
              <a:rPr lang="en-AU"/>
              <a:t>Hãy trình bày bề rộng kênh phân phối của Vinamilk?</a:t>
            </a:r>
            <a:endParaRPr/>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a:p>
            <a:pPr indent="0" lvl="0" marL="0" rtl="0" algn="r">
              <a:spcBef>
                <a:spcPts val="480"/>
              </a:spcBef>
              <a:spcAft>
                <a:spcPts val="0"/>
              </a:spcAft>
              <a:buSzPts val="2040"/>
              <a:buNone/>
            </a:pPr>
            <a:r>
              <a:rPr lang="en-AU"/>
              <a:t>(SIYB, 1998) </a:t>
            </a:r>
            <a:endParaRPr/>
          </a:p>
        </p:txBody>
      </p:sp>
      <p:sp>
        <p:nvSpPr>
          <p:cNvPr id="503" name="Google Shape;503;p4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04" name="Google Shape;504;p4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05" name="Google Shape;505;p4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sp>
        <p:nvSpPr>
          <p:cNvPr id="510" name="Google Shape;510;p48"/>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THAM KHẢO</a:t>
            </a:r>
            <a:endParaRPr/>
          </a:p>
        </p:txBody>
      </p:sp>
      <p:sp>
        <p:nvSpPr>
          <p:cNvPr id="511" name="Google Shape;511;p48"/>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l">
              <a:spcBef>
                <a:spcPts val="0"/>
              </a:spcBef>
              <a:spcAft>
                <a:spcPts val="0"/>
              </a:spcAft>
              <a:buSzPts val="2040"/>
              <a:buChar char="•"/>
            </a:pPr>
            <a:r>
              <a:rPr lang="en-AU"/>
              <a:t>SIYB (Start and Improve Your Business), International Labour Organisation, 1998</a:t>
            </a:r>
            <a:endParaRPr/>
          </a:p>
        </p:txBody>
      </p:sp>
      <p:sp>
        <p:nvSpPr>
          <p:cNvPr id="512" name="Google Shape;512;p4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13" name="Google Shape;513;p4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14" name="Google Shape;514;p4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2023-03-09T02:42:31Z</dcterms:created>
  <dc:creator>AN DUONG</dc:creator>
</cp:coreProperties>
</file>