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firstSlideNum="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74" roundtripDataSignature="AMtx7mgD3iYCIt2hGM4FUsXRPizjwk4H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31" Type="http://schemas.openxmlformats.org/officeDocument/2006/relationships/slide" Target="slides/slide26.xml"/><Relationship Id="rId30" Type="http://schemas.openxmlformats.org/officeDocument/2006/relationships/slide" Target="slides/slide25.xml"/><Relationship Id="rId74" Type="http://customschemas.google.com/relationships/presentationmetadata" Target="metadata"/><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slide" Target="slides/slide66.xml"/><Relationship Id="rId70" Type="http://schemas.openxmlformats.org/officeDocument/2006/relationships/slide" Target="slides/slide65.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slide" Target="slides/slide61.xml"/><Relationship Id="rId21" Type="http://schemas.openxmlformats.org/officeDocument/2006/relationships/slide" Target="slides/slide16.xml"/><Relationship Id="rId65" Type="http://schemas.openxmlformats.org/officeDocument/2006/relationships/slide" Target="slides/slide60.xml"/><Relationship Id="rId24" Type="http://schemas.openxmlformats.org/officeDocument/2006/relationships/slide" Target="slides/slide19.xml"/><Relationship Id="rId68" Type="http://schemas.openxmlformats.org/officeDocument/2006/relationships/slide" Target="slides/slide63.xml"/><Relationship Id="rId23" Type="http://schemas.openxmlformats.org/officeDocument/2006/relationships/slide" Target="slides/slide18.xml"/><Relationship Id="rId67" Type="http://schemas.openxmlformats.org/officeDocument/2006/relationships/slide" Target="slides/slide62.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slide" Target="slides/slide64.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A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6" name="Google Shape;436;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3" name="Google Shape;463;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0" name="Google Shape;490;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9" name="Google Shape;499;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8" name="Google Shape;508;p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4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7" name="Google Shape;517;p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5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5" name="Google Shape;535;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5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4" name="Google Shape;544;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p5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3" name="Google Shape;553;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5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2" name="Google Shape;562;p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5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1" name="Google Shape;571;p5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5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0" name="Google Shape;580;p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p5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9" name="Google Shape;589;p5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p5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8" name="Google Shape;598;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5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7" name="Google Shape;607;p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6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6" name="Google Shape;616;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6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6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2" name="Shape 632"/>
        <p:cNvGrpSpPr/>
        <p:nvPr/>
      </p:nvGrpSpPr>
      <p:grpSpPr>
        <a:xfrm>
          <a:off x="0" y="0"/>
          <a:ext cx="0" cy="0"/>
          <a:chOff x="0" y="0"/>
          <a:chExt cx="0" cy="0"/>
        </a:xfrm>
      </p:grpSpPr>
      <p:sp>
        <p:nvSpPr>
          <p:cNvPr id="633" name="Google Shape;633;p6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4" name="Google Shape;634;p6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p6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3" name="Google Shape;643;p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6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2" name="Google Shape;652;p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6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1" name="Google Shape;661;p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p6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0" name="Google Shape;670;p6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7" name="Shape 677"/>
        <p:cNvGrpSpPr/>
        <p:nvPr/>
      </p:nvGrpSpPr>
      <p:grpSpPr>
        <a:xfrm>
          <a:off x="0" y="0"/>
          <a:ext cx="0" cy="0"/>
          <a:chOff x="0" y="0"/>
          <a:chExt cx="0" cy="0"/>
        </a:xfrm>
      </p:grpSpPr>
      <p:sp>
        <p:nvSpPr>
          <p:cNvPr id="678" name="Google Shape;678;p6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9" name="Google Shape;679;p6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6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8" name="Google Shape;688;p6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70"/>
          <p:cNvSpPr txBox="1"/>
          <p:nvPr>
            <p:ph type="ctrTitle"/>
          </p:nvPr>
        </p:nvSpPr>
        <p:spPr>
          <a:xfrm>
            <a:off x="685800" y="1371600"/>
            <a:ext cx="7848600" cy="192722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5400"/>
              <a:buFont typeface="Arial"/>
              <a:buNone/>
              <a:defRPr sz="5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70"/>
          <p:cNvSpPr txBox="1"/>
          <p:nvPr>
            <p:ph idx="1" type="subTitle"/>
          </p:nvPr>
        </p:nvSpPr>
        <p:spPr>
          <a:xfrm>
            <a:off x="685800" y="3505200"/>
            <a:ext cx="6400800" cy="1752600"/>
          </a:xfrm>
          <a:prstGeom prst="rect">
            <a:avLst/>
          </a:prstGeom>
          <a:noFill/>
          <a:ln>
            <a:noFill/>
          </a:ln>
        </p:spPr>
        <p:txBody>
          <a:bodyPr anchorCtr="0" anchor="t" bIns="45700" lIns="91425" spcFirstLastPara="1" rIns="91425" wrap="square" tIns="45700">
            <a:normAutofit/>
          </a:bodyPr>
          <a:lstStyle>
            <a:lvl1pPr lvl="0" algn="l">
              <a:spcBef>
                <a:spcPts val="480"/>
              </a:spcBef>
              <a:spcAft>
                <a:spcPts val="0"/>
              </a:spcAft>
              <a:buSzPts val="2040"/>
              <a:buNone/>
              <a:defRPr>
                <a:solidFill>
                  <a:srgbClr val="55556F"/>
                </a:solidFill>
              </a:defRPr>
            </a:lvl1pPr>
            <a:lvl2pPr lvl="1" algn="ctr">
              <a:spcBef>
                <a:spcPts val="400"/>
              </a:spcBef>
              <a:spcAft>
                <a:spcPts val="0"/>
              </a:spcAft>
              <a:buSzPts val="1700"/>
              <a:buNone/>
              <a:defRPr>
                <a:solidFill>
                  <a:srgbClr val="8B8B8D"/>
                </a:solidFill>
              </a:defRPr>
            </a:lvl2pPr>
            <a:lvl3pPr lvl="2" algn="ctr">
              <a:spcBef>
                <a:spcPts val="360"/>
              </a:spcBef>
              <a:spcAft>
                <a:spcPts val="0"/>
              </a:spcAft>
              <a:buSzPts val="1620"/>
              <a:buNone/>
              <a:defRPr>
                <a:solidFill>
                  <a:srgbClr val="8B8B8D"/>
                </a:solidFill>
              </a:defRPr>
            </a:lvl3pPr>
            <a:lvl4pPr lvl="3" algn="ctr">
              <a:spcBef>
                <a:spcPts val="320"/>
              </a:spcBef>
              <a:spcAft>
                <a:spcPts val="0"/>
              </a:spcAft>
              <a:buSzPts val="1600"/>
              <a:buNone/>
              <a:defRPr>
                <a:solidFill>
                  <a:srgbClr val="8B8B8D"/>
                </a:solidFill>
              </a:defRPr>
            </a:lvl4pPr>
            <a:lvl5pPr lvl="4" algn="ctr">
              <a:spcBef>
                <a:spcPts val="280"/>
              </a:spcBef>
              <a:spcAft>
                <a:spcPts val="0"/>
              </a:spcAft>
              <a:buSzPts val="1400"/>
              <a:buNone/>
              <a:defRPr>
                <a:solidFill>
                  <a:srgbClr val="8B8B8D"/>
                </a:solidFill>
              </a:defRPr>
            </a:lvl5pPr>
            <a:lvl6pPr lvl="5" algn="ctr">
              <a:spcBef>
                <a:spcPts val="260"/>
              </a:spcBef>
              <a:spcAft>
                <a:spcPts val="0"/>
              </a:spcAft>
              <a:buSzPts val="1300"/>
              <a:buNone/>
              <a:defRPr>
                <a:solidFill>
                  <a:srgbClr val="8B8B8D"/>
                </a:solidFill>
              </a:defRPr>
            </a:lvl6pPr>
            <a:lvl7pPr lvl="6" algn="ctr">
              <a:spcBef>
                <a:spcPts val="260"/>
              </a:spcBef>
              <a:spcAft>
                <a:spcPts val="0"/>
              </a:spcAft>
              <a:buSzPts val="1300"/>
              <a:buNone/>
              <a:defRPr>
                <a:solidFill>
                  <a:srgbClr val="8B8B8D"/>
                </a:solidFill>
              </a:defRPr>
            </a:lvl7pPr>
            <a:lvl8pPr lvl="7" algn="ctr">
              <a:spcBef>
                <a:spcPts val="260"/>
              </a:spcBef>
              <a:spcAft>
                <a:spcPts val="0"/>
              </a:spcAft>
              <a:buSzPts val="1300"/>
              <a:buNone/>
              <a:defRPr>
                <a:solidFill>
                  <a:srgbClr val="8B8B8D"/>
                </a:solidFill>
              </a:defRPr>
            </a:lvl8pPr>
            <a:lvl9pPr lvl="8" algn="ctr">
              <a:spcBef>
                <a:spcPts val="260"/>
              </a:spcBef>
              <a:spcAft>
                <a:spcPts val="0"/>
              </a:spcAft>
              <a:buSzPts val="1300"/>
              <a:buNone/>
              <a:defRPr>
                <a:solidFill>
                  <a:srgbClr val="8B8B8D"/>
                </a:solidFill>
              </a:defRPr>
            </a:lvl9pPr>
          </a:lstStyle>
          <a:p/>
        </p:txBody>
      </p:sp>
      <p:sp>
        <p:nvSpPr>
          <p:cNvPr id="20" name="Google Shape;20;p7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7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7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23" name="Google Shape;23;p70"/>
          <p:cNvCxnSpPr/>
          <p:nvPr/>
        </p:nvCxnSpPr>
        <p:spPr>
          <a:xfrm>
            <a:off x="685800" y="3398520"/>
            <a:ext cx="784860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71"/>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71"/>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7" name="Google Shape;27;p7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7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7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2"/>
        </a:solidFill>
      </p:bgPr>
    </p:bg>
    <p:spTree>
      <p:nvGrpSpPr>
        <p:cNvPr id="30" name="Shape 30"/>
        <p:cNvGrpSpPr/>
        <p:nvPr/>
      </p:nvGrpSpPr>
      <p:grpSpPr>
        <a:xfrm>
          <a:off x="0" y="0"/>
          <a:ext cx="0" cy="0"/>
          <a:chOff x="0" y="0"/>
          <a:chExt cx="0" cy="0"/>
        </a:xfrm>
      </p:grpSpPr>
      <p:sp>
        <p:nvSpPr>
          <p:cNvPr id="31" name="Google Shape;31;p72"/>
          <p:cNvSpPr txBox="1"/>
          <p:nvPr>
            <p:ph type="title"/>
          </p:nvPr>
        </p:nvSpPr>
        <p:spPr>
          <a:xfrm>
            <a:off x="722313" y="2362200"/>
            <a:ext cx="7772400" cy="2200275"/>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800"/>
              <a:buFont typeface="Arial"/>
              <a:buNone/>
              <a:defRPr b="0" sz="48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72"/>
          <p:cNvSpPr txBox="1"/>
          <p:nvPr>
            <p:ph idx="1" type="body"/>
          </p:nvPr>
        </p:nvSpPr>
        <p:spPr>
          <a:xfrm>
            <a:off x="722313" y="4626864"/>
            <a:ext cx="7772400" cy="1500187"/>
          </a:xfrm>
          <a:prstGeom prst="rect">
            <a:avLst/>
          </a:prstGeom>
          <a:noFill/>
          <a:ln>
            <a:noFill/>
          </a:ln>
        </p:spPr>
        <p:txBody>
          <a:bodyPr anchorCtr="0" anchor="t" bIns="45700" lIns="91425" spcFirstLastPara="1" rIns="91425" wrap="square" tIns="45700">
            <a:normAutofit/>
          </a:bodyPr>
          <a:lstStyle>
            <a:lvl1pPr indent="-228600" lvl="0" marL="457200" algn="l">
              <a:spcBef>
                <a:spcPts val="480"/>
              </a:spcBef>
              <a:spcAft>
                <a:spcPts val="0"/>
              </a:spcAft>
              <a:buSzPts val="2040"/>
              <a:buNone/>
              <a:defRPr sz="2400">
                <a:solidFill>
                  <a:schemeClr val="lt2"/>
                </a:solidFill>
              </a:defRPr>
            </a:lvl1pPr>
            <a:lvl2pPr indent="-228600" lvl="1" marL="914400" algn="l">
              <a:spcBef>
                <a:spcPts val="360"/>
              </a:spcBef>
              <a:spcAft>
                <a:spcPts val="0"/>
              </a:spcAft>
              <a:buSzPts val="1530"/>
              <a:buNone/>
              <a:defRPr sz="1800">
                <a:solidFill>
                  <a:schemeClr val="lt1"/>
                </a:solidFill>
              </a:defRPr>
            </a:lvl2pPr>
            <a:lvl3pPr indent="-228600" lvl="2" marL="1371600" algn="l">
              <a:spcBef>
                <a:spcPts val="320"/>
              </a:spcBef>
              <a:spcAft>
                <a:spcPts val="0"/>
              </a:spcAft>
              <a:buSzPts val="1440"/>
              <a:buNone/>
              <a:defRPr sz="1600">
                <a:solidFill>
                  <a:schemeClr val="lt1"/>
                </a:solidFill>
              </a:defRPr>
            </a:lvl3pPr>
            <a:lvl4pPr indent="-228600" lvl="3" marL="1828800" algn="l">
              <a:spcBef>
                <a:spcPts val="280"/>
              </a:spcBef>
              <a:spcAft>
                <a:spcPts val="0"/>
              </a:spcAft>
              <a:buSzPts val="140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228600" lvl="5" marL="2743200" algn="l">
              <a:spcBef>
                <a:spcPts val="280"/>
              </a:spcBef>
              <a:spcAft>
                <a:spcPts val="0"/>
              </a:spcAft>
              <a:buSzPts val="1400"/>
              <a:buNone/>
              <a:defRPr sz="1400">
                <a:solidFill>
                  <a:schemeClr val="lt1"/>
                </a:solidFill>
              </a:defRPr>
            </a:lvl6pPr>
            <a:lvl7pPr indent="-228600" lvl="6" marL="3200400" algn="l">
              <a:spcBef>
                <a:spcPts val="280"/>
              </a:spcBef>
              <a:spcAft>
                <a:spcPts val="0"/>
              </a:spcAft>
              <a:buSzPts val="1400"/>
              <a:buNone/>
              <a:defRPr sz="1400">
                <a:solidFill>
                  <a:schemeClr val="lt1"/>
                </a:solidFill>
              </a:defRPr>
            </a:lvl7pPr>
            <a:lvl8pPr indent="-228600" lvl="7" marL="3657600" algn="l">
              <a:spcBef>
                <a:spcPts val="280"/>
              </a:spcBef>
              <a:spcAft>
                <a:spcPts val="0"/>
              </a:spcAft>
              <a:buSzPts val="1400"/>
              <a:buNone/>
              <a:defRPr sz="1400">
                <a:solidFill>
                  <a:schemeClr val="lt1"/>
                </a:solidFill>
              </a:defRPr>
            </a:lvl8pPr>
            <a:lvl9pPr indent="-228600" lvl="8" marL="4114800" algn="l">
              <a:spcBef>
                <a:spcPts val="280"/>
              </a:spcBef>
              <a:spcAft>
                <a:spcPts val="0"/>
              </a:spcAft>
              <a:buSzPts val="1400"/>
              <a:buNone/>
              <a:defRPr sz="1400">
                <a:solidFill>
                  <a:schemeClr val="lt1"/>
                </a:solidFill>
              </a:defRPr>
            </a:lvl9pPr>
          </a:lstStyle>
          <a:p/>
        </p:txBody>
      </p:sp>
      <p:sp>
        <p:nvSpPr>
          <p:cNvPr id="33" name="Google Shape;33;p7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7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7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36" name="Google Shape;36;p72"/>
          <p:cNvCxnSpPr/>
          <p:nvPr/>
        </p:nvCxnSpPr>
        <p:spPr>
          <a:xfrm>
            <a:off x="731520" y="4599432"/>
            <a:ext cx="7848600" cy="1588"/>
          </a:xfrm>
          <a:prstGeom prst="straightConnector1">
            <a:avLst/>
          </a:prstGeom>
          <a:noFill/>
          <a:ln cap="flat" cmpd="sng" w="19050">
            <a:solidFill>
              <a:schemeClr val="lt2"/>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7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73"/>
          <p:cNvSpPr txBox="1"/>
          <p:nvPr>
            <p:ph idx="1" type="body"/>
          </p:nvPr>
        </p:nvSpPr>
        <p:spPr>
          <a:xfrm>
            <a:off x="457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0" name="Google Shape;40;p73"/>
          <p:cNvSpPr txBox="1"/>
          <p:nvPr>
            <p:ph idx="2" type="body"/>
          </p:nvPr>
        </p:nvSpPr>
        <p:spPr>
          <a:xfrm>
            <a:off x="4648200" y="1673352"/>
            <a:ext cx="4038600" cy="4718304"/>
          </a:xfrm>
          <a:prstGeom prst="rect">
            <a:avLst/>
          </a:prstGeom>
          <a:noFill/>
          <a:ln>
            <a:noFill/>
          </a:ln>
        </p:spPr>
        <p:txBody>
          <a:bodyPr anchorCtr="0" anchor="t" bIns="45700" lIns="91425" spcFirstLastPara="1" rIns="91425" wrap="square" tIns="45700">
            <a:normAutofit/>
          </a:bodyPr>
          <a:lstStyle>
            <a:lvl1pPr indent="-379730" lvl="0" marL="457200" algn="l">
              <a:spcBef>
                <a:spcPts val="560"/>
              </a:spcBef>
              <a:spcAft>
                <a:spcPts val="0"/>
              </a:spcAft>
              <a:buSzPts val="2380"/>
              <a:buChar char="•"/>
              <a:defRPr sz="2800"/>
            </a:lvl1pPr>
            <a:lvl2pPr indent="-358140" lvl="1" marL="914400" algn="l">
              <a:spcBef>
                <a:spcPts val="480"/>
              </a:spcBef>
              <a:spcAft>
                <a:spcPts val="0"/>
              </a:spcAft>
              <a:buSzPts val="2040"/>
              <a:buChar char="•"/>
              <a:defRPr sz="2400"/>
            </a:lvl2pPr>
            <a:lvl3pPr indent="-342900" lvl="2" marL="1371600" algn="l">
              <a:spcBef>
                <a:spcPts val="400"/>
              </a:spcBef>
              <a:spcAft>
                <a:spcPts val="0"/>
              </a:spcAft>
              <a:buSzPts val="18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41" name="Google Shape;41;p7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7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4"/>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0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74"/>
          <p:cNvSpPr txBox="1"/>
          <p:nvPr>
            <p:ph idx="1" type="body"/>
          </p:nvPr>
        </p:nvSpPr>
        <p:spPr>
          <a:xfrm>
            <a:off x="45720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7" name="Google Shape;47;p74"/>
          <p:cNvSpPr txBox="1"/>
          <p:nvPr>
            <p:ph idx="2" type="body"/>
          </p:nvPr>
        </p:nvSpPr>
        <p:spPr>
          <a:xfrm>
            <a:off x="45720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48" name="Google Shape;48;p74"/>
          <p:cNvSpPr txBox="1"/>
          <p:nvPr>
            <p:ph idx="3" type="body"/>
          </p:nvPr>
        </p:nvSpPr>
        <p:spPr>
          <a:xfrm>
            <a:off x="4754880" y="1676400"/>
            <a:ext cx="3931920"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1700"/>
              <a:buNone/>
              <a:defRPr b="0" sz="2000">
                <a:solidFill>
                  <a:schemeClr val="dk2"/>
                </a:solidFill>
                <a:latin typeface="Arial"/>
                <a:ea typeface="Arial"/>
                <a:cs typeface="Arial"/>
                <a:sym typeface="Aria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62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49" name="Google Shape;49;p74"/>
          <p:cNvSpPr txBox="1"/>
          <p:nvPr>
            <p:ph idx="4" type="body"/>
          </p:nvPr>
        </p:nvSpPr>
        <p:spPr>
          <a:xfrm>
            <a:off x="4754880" y="2438400"/>
            <a:ext cx="3931920" cy="3951288"/>
          </a:xfrm>
          <a:prstGeom prst="rect">
            <a:avLst/>
          </a:prstGeom>
          <a:noFill/>
          <a:ln>
            <a:noFill/>
          </a:ln>
        </p:spPr>
        <p:txBody>
          <a:bodyPr anchorCtr="0" anchor="t" bIns="45700" lIns="91425" spcFirstLastPara="1" rIns="91425" wrap="square" tIns="45700">
            <a:normAutofit/>
          </a:bodyPr>
          <a:lstStyle>
            <a:lvl1pPr indent="-358140" lvl="0" marL="457200" algn="l">
              <a:spcBef>
                <a:spcPts val="480"/>
              </a:spcBef>
              <a:spcAft>
                <a:spcPts val="0"/>
              </a:spcAft>
              <a:buSzPts val="2040"/>
              <a:buChar char="•"/>
              <a:defRPr sz="2400"/>
            </a:lvl1pPr>
            <a:lvl2pPr indent="-336550" lvl="1" marL="914400" algn="l">
              <a:spcBef>
                <a:spcPts val="400"/>
              </a:spcBef>
              <a:spcAft>
                <a:spcPts val="0"/>
              </a:spcAft>
              <a:buSzPts val="1700"/>
              <a:buChar char="•"/>
              <a:defRPr sz="2000"/>
            </a:lvl2pPr>
            <a:lvl3pPr indent="-331469" lvl="2" marL="1371600" algn="l">
              <a:spcBef>
                <a:spcPts val="360"/>
              </a:spcBef>
              <a:spcAft>
                <a:spcPts val="0"/>
              </a:spcAft>
              <a:buSzPts val="162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50" name="Google Shape;50;p7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53" name="Google Shape;53;p74"/>
          <p:cNvCxnSpPr/>
          <p:nvPr/>
        </p:nvCxnSpPr>
        <p:spPr>
          <a:xfrm rot="5400000">
            <a:off x="2217817" y="4045823"/>
            <a:ext cx="4709160" cy="794"/>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75"/>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7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7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7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7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77"/>
          <p:cNvSpPr txBox="1"/>
          <p:nvPr>
            <p:ph type="title"/>
          </p:nvPr>
        </p:nvSpPr>
        <p:spPr>
          <a:xfrm>
            <a:off x="457200" y="792080"/>
            <a:ext cx="2139696" cy="1261872"/>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77"/>
          <p:cNvSpPr txBox="1"/>
          <p:nvPr>
            <p:ph idx="1" type="body"/>
          </p:nvPr>
        </p:nvSpPr>
        <p:spPr>
          <a:xfrm>
            <a:off x="2971800" y="792080"/>
            <a:ext cx="5715000" cy="5577840"/>
          </a:xfrm>
          <a:prstGeom prst="rect">
            <a:avLst/>
          </a:prstGeom>
          <a:noFill/>
          <a:ln>
            <a:noFill/>
          </a:ln>
        </p:spPr>
        <p:txBody>
          <a:bodyPr anchorCtr="0" anchor="t" bIns="45700" lIns="91425" spcFirstLastPara="1" rIns="91425" wrap="square" tIns="45700">
            <a:normAutofit/>
          </a:bodyPr>
          <a:lstStyle>
            <a:lvl1pPr indent="-401320" lvl="0" marL="457200" algn="l">
              <a:spcBef>
                <a:spcPts val="640"/>
              </a:spcBef>
              <a:spcAft>
                <a:spcPts val="0"/>
              </a:spcAft>
              <a:buSzPts val="2720"/>
              <a:buChar char="•"/>
              <a:defRPr sz="3200"/>
            </a:lvl1pPr>
            <a:lvl2pPr indent="-379730" lvl="1" marL="914400" algn="l">
              <a:spcBef>
                <a:spcPts val="560"/>
              </a:spcBef>
              <a:spcAft>
                <a:spcPts val="0"/>
              </a:spcAft>
              <a:buSzPts val="2380"/>
              <a:buChar char="•"/>
              <a:defRPr sz="2800"/>
            </a:lvl2pPr>
            <a:lvl3pPr indent="-365760" lvl="2" marL="1371600" algn="l">
              <a:spcBef>
                <a:spcPts val="480"/>
              </a:spcBef>
              <a:spcAft>
                <a:spcPts val="0"/>
              </a:spcAft>
              <a:buSzPts val="216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55600" lvl="5" marL="2743200" algn="l">
              <a:spcBef>
                <a:spcPts val="400"/>
              </a:spcBef>
              <a:spcAft>
                <a:spcPts val="0"/>
              </a:spcAft>
              <a:buSzPts val="2000"/>
              <a:buChar char="•"/>
              <a:defRPr sz="2000"/>
            </a:lvl6pPr>
            <a:lvl7pPr indent="-355600" lvl="6" marL="3200400" algn="l">
              <a:spcBef>
                <a:spcPts val="400"/>
              </a:spcBef>
              <a:spcAft>
                <a:spcPts val="0"/>
              </a:spcAft>
              <a:buSzPts val="2000"/>
              <a:buChar char="•"/>
              <a:defRPr sz="2000"/>
            </a:lvl7pPr>
            <a:lvl8pPr indent="-355600" lvl="7" marL="3657600" algn="l">
              <a:spcBef>
                <a:spcPts val="400"/>
              </a:spcBef>
              <a:spcAft>
                <a:spcPts val="0"/>
              </a:spcAft>
              <a:buSzPts val="2000"/>
              <a:buChar char="•"/>
              <a:defRPr sz="2000"/>
            </a:lvl8pPr>
            <a:lvl9pPr indent="-355600" lvl="8" marL="4114800" algn="l">
              <a:spcBef>
                <a:spcPts val="400"/>
              </a:spcBef>
              <a:spcAft>
                <a:spcPts val="0"/>
              </a:spcAft>
              <a:buSzPts val="2000"/>
              <a:buChar char="•"/>
              <a:defRPr sz="2000"/>
            </a:lvl9pPr>
          </a:lstStyle>
          <a:p/>
        </p:txBody>
      </p:sp>
      <p:sp>
        <p:nvSpPr>
          <p:cNvPr id="66" name="Google Shape;66;p77"/>
          <p:cNvSpPr txBox="1"/>
          <p:nvPr>
            <p:ph idx="2" type="body"/>
          </p:nvPr>
        </p:nvSpPr>
        <p:spPr>
          <a:xfrm>
            <a:off x="457201" y="2130552"/>
            <a:ext cx="2139696" cy="4243615"/>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67" name="Google Shape;67;p7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7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7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cxnSp>
        <p:nvCxnSpPr>
          <p:cNvPr id="70" name="Google Shape;70;p77"/>
          <p:cNvCxnSpPr/>
          <p:nvPr/>
        </p:nvCxnSpPr>
        <p:spPr>
          <a:xfrm rot="5400000">
            <a:off x="-13116" y="3580206"/>
            <a:ext cx="5577840" cy="1588"/>
          </a:xfrm>
          <a:prstGeom prst="straightConnector1">
            <a:avLst/>
          </a:prstGeom>
          <a:noFill/>
          <a:ln cap="flat" cmpd="sng" w="19050">
            <a:solidFill>
              <a:schemeClr val="dk2"/>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78"/>
          <p:cNvSpPr txBox="1"/>
          <p:nvPr>
            <p:ph type="title"/>
          </p:nvPr>
        </p:nvSpPr>
        <p:spPr>
          <a:xfrm>
            <a:off x="457200" y="792480"/>
            <a:ext cx="2142680" cy="126492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2400"/>
              <a:buFont typeface="Arial"/>
              <a:buNone/>
              <a:defRPr b="0"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78"/>
          <p:cNvSpPr/>
          <p:nvPr>
            <p:ph idx="2" type="pic"/>
          </p:nvPr>
        </p:nvSpPr>
        <p:spPr>
          <a:xfrm>
            <a:off x="2858610" y="838201"/>
            <a:ext cx="5904390" cy="5500456"/>
          </a:xfrm>
          <a:prstGeom prst="rect">
            <a:avLst/>
          </a:prstGeom>
          <a:solidFill>
            <a:schemeClr val="lt2"/>
          </a:solidFill>
          <a:ln cap="flat" cmpd="sng" w="76200">
            <a:solidFill>
              <a:srgbClr val="FFFFFF"/>
            </a:solidFill>
            <a:prstDash val="solid"/>
            <a:miter lim="800000"/>
            <a:headEnd len="sm" w="sm" type="none"/>
            <a:tailEnd len="sm" w="sm" type="none"/>
          </a:ln>
          <a:effectLst>
            <a:outerShdw blurRad="50800" rotWithShape="0" algn="t" dir="5400000" dist="12700">
              <a:srgbClr val="000000">
                <a:alpha val="58823"/>
              </a:srgbClr>
            </a:outerShdw>
          </a:effectLst>
        </p:spPr>
      </p:sp>
      <p:sp>
        <p:nvSpPr>
          <p:cNvPr id="74" name="Google Shape;74;p78"/>
          <p:cNvSpPr txBox="1"/>
          <p:nvPr>
            <p:ph idx="1" type="body"/>
          </p:nvPr>
        </p:nvSpPr>
        <p:spPr>
          <a:xfrm>
            <a:off x="457200" y="2133600"/>
            <a:ext cx="2139696" cy="4242816"/>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9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75" name="Google Shape;75;p7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7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7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79"/>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79"/>
          <p:cNvSpPr txBox="1"/>
          <p:nvPr>
            <p:ph idx="1" type="body"/>
          </p:nvPr>
        </p:nvSpPr>
        <p:spPr>
          <a:xfrm rot="5400000">
            <a:off x="2133600" y="-76200"/>
            <a:ext cx="4876800" cy="82296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1" name="Google Shape;81;p7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7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7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80"/>
          <p:cNvSpPr txBox="1"/>
          <p:nvPr>
            <p:ph type="title"/>
          </p:nvPr>
        </p:nvSpPr>
        <p:spPr>
          <a:xfrm rot="5400000">
            <a:off x="4724400" y="2514600"/>
            <a:ext cx="5867400" cy="2057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 name="Google Shape;86;p80"/>
          <p:cNvSpPr txBox="1"/>
          <p:nvPr>
            <p:ph idx="1" type="body"/>
          </p:nvPr>
        </p:nvSpPr>
        <p:spPr>
          <a:xfrm rot="5400000">
            <a:off x="533400" y="533400"/>
            <a:ext cx="5867400" cy="6019800"/>
          </a:xfrm>
          <a:prstGeom prst="rect">
            <a:avLst/>
          </a:prstGeom>
          <a:noFill/>
          <a:ln>
            <a:noFill/>
          </a:ln>
        </p:spPr>
        <p:txBody>
          <a:bodyPr anchorCtr="0" anchor="t" bIns="45700" lIns="91425" spcFirstLastPara="1" rIns="91425" wrap="square" tIns="45700">
            <a:normAutofit/>
          </a:bodyPr>
          <a:lstStyle>
            <a:lvl1pPr indent="-325755" lvl="0" marL="457200" algn="l">
              <a:spcBef>
                <a:spcPts val="360"/>
              </a:spcBef>
              <a:spcAft>
                <a:spcPts val="0"/>
              </a:spcAft>
              <a:buSzPts val="1530"/>
              <a:buChar char="•"/>
              <a:defRPr/>
            </a:lvl1pPr>
            <a:lvl2pPr indent="-325755" lvl="1" marL="914400" algn="l">
              <a:spcBef>
                <a:spcPts val="360"/>
              </a:spcBef>
              <a:spcAft>
                <a:spcPts val="0"/>
              </a:spcAft>
              <a:buSzPts val="1530"/>
              <a:buChar char="•"/>
              <a:defRPr/>
            </a:lvl2pPr>
            <a:lvl3pPr indent="-331469" lvl="2" marL="1371600" algn="l">
              <a:spcBef>
                <a:spcPts val="360"/>
              </a:spcBef>
              <a:spcAft>
                <a:spcPts val="0"/>
              </a:spcAft>
              <a:buSzPts val="162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7" name="Google Shape;87;p8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8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8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9"/>
          <p:cNvSpPr/>
          <p:nvPr/>
        </p:nvSpPr>
        <p:spPr>
          <a:xfrm>
            <a:off x="0" y="220786"/>
            <a:ext cx="9144000" cy="2286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 name="Google Shape;11;p69"/>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000"/>
              <a:buFont typeface="Arial"/>
              <a:buNone/>
              <a:defRPr b="0" i="0" sz="4000" u="none" cap="none" strike="noStrik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69"/>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lvl1pPr indent="-358140" lvl="0" marL="457200" marR="0" rtl="0" algn="l">
              <a:spcBef>
                <a:spcPts val="480"/>
              </a:spcBef>
              <a:spcAft>
                <a:spcPts val="0"/>
              </a:spcAft>
              <a:buClr>
                <a:schemeClr val="accent1"/>
              </a:buClr>
              <a:buSzPts val="2040"/>
              <a:buFont typeface="Arial"/>
              <a:buChar char="•"/>
              <a:defRPr b="0" i="0" sz="2400" u="none" cap="none" strike="noStrike">
                <a:solidFill>
                  <a:schemeClr val="dk1"/>
                </a:solidFill>
                <a:latin typeface="Arial"/>
                <a:ea typeface="Arial"/>
                <a:cs typeface="Arial"/>
                <a:sym typeface="Arial"/>
              </a:defRPr>
            </a:lvl1pPr>
            <a:lvl2pPr indent="-336550" lvl="1" marL="914400" marR="0" rtl="0" algn="l">
              <a:spcBef>
                <a:spcPts val="400"/>
              </a:spcBef>
              <a:spcAft>
                <a:spcPts val="0"/>
              </a:spcAft>
              <a:buClr>
                <a:schemeClr val="accent1"/>
              </a:buClr>
              <a:buSzPts val="1700"/>
              <a:buFont typeface="Arial"/>
              <a:buChar char="•"/>
              <a:defRPr b="0" i="0" sz="2000" u="none" cap="none" strike="noStrike">
                <a:solidFill>
                  <a:schemeClr val="dk1"/>
                </a:solidFill>
                <a:latin typeface="Arial"/>
                <a:ea typeface="Arial"/>
                <a:cs typeface="Arial"/>
                <a:sym typeface="Arial"/>
              </a:defRPr>
            </a:lvl2pPr>
            <a:lvl3pPr indent="-331469" lvl="2" marL="1371600" marR="0" rtl="0" algn="l">
              <a:spcBef>
                <a:spcPts val="360"/>
              </a:spcBef>
              <a:spcAft>
                <a:spcPts val="0"/>
              </a:spcAft>
              <a:buClr>
                <a:schemeClr val="accent1"/>
              </a:buClr>
              <a:buSzPts val="1620"/>
              <a:buFont typeface="Arial"/>
              <a:buChar char="•"/>
              <a:defRPr b="0" i="0" sz="1800" u="none" cap="none" strike="noStrike">
                <a:solidFill>
                  <a:schemeClr val="dk1"/>
                </a:solidFill>
                <a:latin typeface="Arial"/>
                <a:ea typeface="Arial"/>
                <a:cs typeface="Arial"/>
                <a:sym typeface="Arial"/>
              </a:defRPr>
            </a:lvl3pPr>
            <a:lvl4pPr indent="-330200" lvl="3" marL="1828800" marR="0" rtl="0" algn="l">
              <a:spcBef>
                <a:spcPts val="320"/>
              </a:spcBef>
              <a:spcAft>
                <a:spcPts val="0"/>
              </a:spcAft>
              <a:buClr>
                <a:schemeClr val="accent1"/>
              </a:buClr>
              <a:buSzPts val="1600"/>
              <a:buFont typeface="Arial"/>
              <a:buChar char="•"/>
              <a:defRPr b="0" i="0" sz="1600" u="none" cap="none" strike="noStrike">
                <a:solidFill>
                  <a:schemeClr val="dk1"/>
                </a:solidFill>
                <a:latin typeface="Arial"/>
                <a:ea typeface="Arial"/>
                <a:cs typeface="Arial"/>
                <a:sym typeface="Arial"/>
              </a:defRPr>
            </a:lvl4pPr>
            <a:lvl5pPr indent="-317500" lvl="4" marL="2286000" marR="0" rtl="0" algn="l">
              <a:spcBef>
                <a:spcPts val="280"/>
              </a:spcBef>
              <a:spcAft>
                <a:spcPts val="0"/>
              </a:spcAft>
              <a:buClr>
                <a:schemeClr val="accent1"/>
              </a:buClr>
              <a:buSzPts val="1400"/>
              <a:buFont typeface="Arial"/>
              <a:buChar char="•"/>
              <a:defRPr b="0" i="0" sz="1400" u="none" cap="none" strike="noStrike">
                <a:solidFill>
                  <a:schemeClr val="dk1"/>
                </a:solidFill>
                <a:latin typeface="Arial"/>
                <a:ea typeface="Arial"/>
                <a:cs typeface="Arial"/>
                <a:sym typeface="Arial"/>
              </a:defRPr>
            </a:lvl5pPr>
            <a:lvl6pPr indent="-311150" lvl="5" marL="27432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6pPr>
            <a:lvl7pPr indent="-311150" lvl="6" marL="32004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7pPr>
            <a:lvl8pPr indent="-311150" lvl="7" marL="36576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8pPr>
            <a:lvl9pPr indent="-311150" lvl="8" marL="4114800" marR="0" rtl="0" algn="l">
              <a:spcBef>
                <a:spcPts val="260"/>
              </a:spcBef>
              <a:spcAft>
                <a:spcPts val="0"/>
              </a:spcAft>
              <a:buClr>
                <a:schemeClr val="accent1"/>
              </a:buClr>
              <a:buSzPts val="1300"/>
              <a:buFont typeface="Arial"/>
              <a:buChar char="•"/>
              <a:defRPr b="0" i="0" sz="1300" u="none" cap="none" strike="noStrike">
                <a:solidFill>
                  <a:schemeClr val="dk1"/>
                </a:solidFill>
                <a:latin typeface="Arial"/>
                <a:ea typeface="Arial"/>
                <a:cs typeface="Arial"/>
                <a:sym typeface="Arial"/>
              </a:defRPr>
            </a:lvl9pPr>
          </a:lstStyle>
          <a:p/>
        </p:txBody>
      </p:sp>
      <p:sp>
        <p:nvSpPr>
          <p:cNvPr id="13" name="Google Shape;13;p69"/>
          <p:cNvSpPr/>
          <p:nvPr/>
        </p:nvSpPr>
        <p:spPr>
          <a:xfrm>
            <a:off x="0" y="0"/>
            <a:ext cx="9144000" cy="36576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 name="Google Shape;14;p6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5" name="Google Shape;15;p6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FFFFFF"/>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6" name="Google Shape;16;p6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1" i="0" sz="1400" u="none" cap="none" strike="noStrike">
                <a:solidFill>
                  <a:srgbClr val="FFFFFF"/>
                </a:solidFill>
                <a:latin typeface="Arial"/>
                <a:ea typeface="Arial"/>
                <a:cs typeface="Arial"/>
                <a:sym typeface="Arial"/>
              </a:defRPr>
            </a:lvl1pPr>
            <a:lvl2pPr indent="0" lvl="1" marL="0" marR="0" rtl="0" algn="l">
              <a:spcBef>
                <a:spcPts val="0"/>
              </a:spcBef>
              <a:buNone/>
              <a:defRPr b="1" i="0" sz="1400" u="none" cap="none" strike="noStrike">
                <a:solidFill>
                  <a:srgbClr val="FFFFFF"/>
                </a:solidFill>
                <a:latin typeface="Arial"/>
                <a:ea typeface="Arial"/>
                <a:cs typeface="Arial"/>
                <a:sym typeface="Arial"/>
              </a:defRPr>
            </a:lvl2pPr>
            <a:lvl3pPr indent="0" lvl="2" marL="0" marR="0" rtl="0" algn="l">
              <a:spcBef>
                <a:spcPts val="0"/>
              </a:spcBef>
              <a:buNone/>
              <a:defRPr b="1" i="0" sz="1400" u="none" cap="none" strike="noStrike">
                <a:solidFill>
                  <a:srgbClr val="FFFFFF"/>
                </a:solidFill>
                <a:latin typeface="Arial"/>
                <a:ea typeface="Arial"/>
                <a:cs typeface="Arial"/>
                <a:sym typeface="Arial"/>
              </a:defRPr>
            </a:lvl3pPr>
            <a:lvl4pPr indent="0" lvl="3" marL="0" marR="0" rtl="0" algn="l">
              <a:spcBef>
                <a:spcPts val="0"/>
              </a:spcBef>
              <a:buNone/>
              <a:defRPr b="1" i="0" sz="1400" u="none" cap="none" strike="noStrike">
                <a:solidFill>
                  <a:srgbClr val="FFFFFF"/>
                </a:solidFill>
                <a:latin typeface="Arial"/>
                <a:ea typeface="Arial"/>
                <a:cs typeface="Arial"/>
                <a:sym typeface="Arial"/>
              </a:defRPr>
            </a:lvl4pPr>
            <a:lvl5pPr indent="0" lvl="4" marL="0" marR="0" rtl="0" algn="l">
              <a:spcBef>
                <a:spcPts val="0"/>
              </a:spcBef>
              <a:buNone/>
              <a:defRPr b="1" i="0" sz="1400" u="none" cap="none" strike="noStrike">
                <a:solidFill>
                  <a:srgbClr val="FFFFFF"/>
                </a:solidFill>
                <a:latin typeface="Arial"/>
                <a:ea typeface="Arial"/>
                <a:cs typeface="Arial"/>
                <a:sym typeface="Arial"/>
              </a:defRPr>
            </a:lvl5pPr>
            <a:lvl6pPr indent="0" lvl="5" marL="0" marR="0" rtl="0" algn="l">
              <a:spcBef>
                <a:spcPts val="0"/>
              </a:spcBef>
              <a:buNone/>
              <a:defRPr b="1" i="0" sz="1400" u="none" cap="none" strike="noStrike">
                <a:solidFill>
                  <a:srgbClr val="FFFFFF"/>
                </a:solidFill>
                <a:latin typeface="Arial"/>
                <a:ea typeface="Arial"/>
                <a:cs typeface="Arial"/>
                <a:sym typeface="Arial"/>
              </a:defRPr>
            </a:lvl6pPr>
            <a:lvl7pPr indent="0" lvl="6" marL="0" marR="0" rtl="0" algn="l">
              <a:spcBef>
                <a:spcPts val="0"/>
              </a:spcBef>
              <a:buNone/>
              <a:defRPr b="1" i="0" sz="1400" u="none" cap="none" strike="noStrike">
                <a:solidFill>
                  <a:srgbClr val="FFFFFF"/>
                </a:solidFill>
                <a:latin typeface="Arial"/>
                <a:ea typeface="Arial"/>
                <a:cs typeface="Arial"/>
                <a:sym typeface="Arial"/>
              </a:defRPr>
            </a:lvl7pPr>
            <a:lvl8pPr indent="0" lvl="7" marL="0" marR="0" rtl="0" algn="l">
              <a:spcBef>
                <a:spcPts val="0"/>
              </a:spcBef>
              <a:buNone/>
              <a:defRPr b="1" i="0" sz="1400" u="none" cap="none" strike="noStrike">
                <a:solidFill>
                  <a:srgbClr val="FFFFFF"/>
                </a:solidFill>
                <a:latin typeface="Arial"/>
                <a:ea typeface="Arial"/>
                <a:cs typeface="Arial"/>
                <a:sym typeface="Arial"/>
              </a:defRPr>
            </a:lvl8pPr>
            <a:lvl9pPr indent="0" lvl="8" marL="0" marR="0" rtl="0" algn="l">
              <a:spcBef>
                <a:spcPts val="0"/>
              </a:spcBef>
              <a:buNone/>
              <a:defRPr b="1" i="0" sz="1400" u="none" cap="none" strike="noStrike">
                <a:solidFill>
                  <a:srgbClr val="FFFFFF"/>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A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duonghoaian@tuaf.edu.v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type="ctrTitle"/>
          </p:nvPr>
        </p:nvSpPr>
        <p:spPr>
          <a:xfrm>
            <a:off x="685800" y="740794"/>
            <a:ext cx="7848600" cy="2558032"/>
          </a:xfrm>
          <a:prstGeom prst="rect">
            <a:avLst/>
          </a:prstGeom>
          <a:noFill/>
          <a:ln>
            <a:noFill/>
          </a:ln>
        </p:spPr>
        <p:txBody>
          <a:bodyPr anchorCtr="0" anchor="b" bIns="45700" lIns="91425" spcFirstLastPara="1" rIns="91425" wrap="square" tIns="45700">
            <a:noAutofit/>
          </a:bodyPr>
          <a:lstStyle/>
          <a:p>
            <a:pPr indent="0" lvl="0" marL="0" rtl="0" algn="just">
              <a:spcBef>
                <a:spcPts val="0"/>
              </a:spcBef>
              <a:spcAft>
                <a:spcPts val="0"/>
              </a:spcAft>
              <a:buClr>
                <a:schemeClr val="dk2"/>
              </a:buClr>
              <a:buSzPts val="3700"/>
              <a:buFont typeface="Arial"/>
              <a:buNone/>
            </a:pPr>
            <a:r>
              <a:rPr lang="en-AU" sz="3700"/>
              <a:t>START AND IMPROVE YOUR BUSINESS – WEEK 16: SATISFYING CUSTOMERS NEEDS WITH BEST PROMOTION POLICIES</a:t>
            </a:r>
            <a:endParaRPr sz="37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
          <p:cNvSpPr txBox="1"/>
          <p:nvPr>
            <p:ph type="ctrTitle"/>
          </p:nvPr>
        </p:nvSpPr>
        <p:spPr>
          <a:xfrm>
            <a:off x="685800" y="710556"/>
            <a:ext cx="7848600" cy="2588269"/>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chemeClr val="dk2"/>
              </a:buClr>
              <a:buSzPts val="4400"/>
              <a:buFont typeface="Arial"/>
              <a:buNone/>
            </a:pPr>
            <a:r>
              <a:rPr lang="en-AU" sz="4400"/>
              <a:t>KHỞI SỰ VÀ TĂNG CƯỜNG KHẢ NĂNG KINH DOANH</a:t>
            </a:r>
            <a:br>
              <a:rPr lang="en-AU" sz="4400"/>
            </a:br>
            <a:r>
              <a:rPr lang="en-AU" sz="4400"/>
              <a:t>TUẦN 16 – CHƯƠNG 8</a:t>
            </a:r>
            <a:endParaRPr/>
          </a:p>
        </p:txBody>
      </p:sp>
      <p:sp>
        <p:nvSpPr>
          <p:cNvPr id="100" name="Google Shape;100;p2"/>
          <p:cNvSpPr txBox="1"/>
          <p:nvPr>
            <p:ph idx="1" type="subTitle"/>
          </p:nvPr>
        </p:nvSpPr>
        <p:spPr>
          <a:xfrm>
            <a:off x="685800" y="3505199"/>
            <a:ext cx="7848600" cy="206381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SzPct val="85000"/>
              <a:buNone/>
            </a:pPr>
            <a:r>
              <a:rPr lang="en-AU"/>
              <a:t>Chuẩn bị và trình bày: Dương Hoài An</a:t>
            </a:r>
            <a:endParaRPr/>
          </a:p>
          <a:p>
            <a:pPr indent="0" lvl="0" marL="0" rtl="0" algn="l">
              <a:spcBef>
                <a:spcPts val="444"/>
              </a:spcBef>
              <a:spcAft>
                <a:spcPts val="0"/>
              </a:spcAft>
              <a:buSzPct val="85000"/>
              <a:buNone/>
            </a:pPr>
            <a:r>
              <a:rPr lang="en-AU"/>
              <a:t>Khoa Kinh tế và Phát triển nông thôn</a:t>
            </a:r>
            <a:endParaRPr/>
          </a:p>
          <a:p>
            <a:pPr indent="0" lvl="0" marL="0" rtl="0" algn="l">
              <a:spcBef>
                <a:spcPts val="444"/>
              </a:spcBef>
              <a:spcAft>
                <a:spcPts val="0"/>
              </a:spcAft>
              <a:buSzPct val="85000"/>
              <a:buNone/>
            </a:pPr>
            <a:r>
              <a:rPr lang="en-AU"/>
              <a:t>Trường Đại học Nông Lâm Thái Nguyên</a:t>
            </a:r>
            <a:endParaRPr/>
          </a:p>
          <a:p>
            <a:pPr indent="0" lvl="0" marL="0" rtl="0" algn="l">
              <a:spcBef>
                <a:spcPts val="444"/>
              </a:spcBef>
              <a:spcAft>
                <a:spcPts val="0"/>
              </a:spcAft>
              <a:buSzPct val="85000"/>
              <a:buNone/>
            </a:pPr>
            <a:r>
              <a:rPr lang="en-AU"/>
              <a:t>Email: </a:t>
            </a:r>
            <a:r>
              <a:rPr lang="en-AU" u="sng">
                <a:solidFill>
                  <a:schemeClr val="hlink"/>
                </a:solidFill>
                <a:hlinkClick r:id="rId3"/>
              </a:rPr>
              <a:t>duonghoaian@tuaf.edu.vn</a:t>
            </a:r>
            <a:endParaRPr/>
          </a:p>
          <a:p>
            <a:pPr indent="0" lvl="0" marL="0" rtl="0" algn="l">
              <a:spcBef>
                <a:spcPts val="444"/>
              </a:spcBef>
              <a:spcAft>
                <a:spcPts val="0"/>
              </a:spcAft>
              <a:buSzPct val="85000"/>
              <a:buNone/>
            </a:pPr>
            <a:r>
              <a:rPr lang="en-AU"/>
              <a:t>Bài giảng được thiết kế với sự tài trợ của trường Đại học Handong Global University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3"/>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NỘI DUNG KHOÁ HỌC</a:t>
            </a:r>
            <a:endParaRPr/>
          </a:p>
        </p:txBody>
      </p:sp>
      <p:sp>
        <p:nvSpPr>
          <p:cNvPr id="106" name="Google Shape;106;p3"/>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040"/>
              <a:buNone/>
            </a:pPr>
            <a:r>
              <a:rPr lang="en-AU"/>
              <a:t>Khoá học gồm 2 phần:</a:t>
            </a:r>
            <a:endParaRPr/>
          </a:p>
          <a:p>
            <a:pPr indent="-182880" lvl="0" marL="182880" rtl="0" algn="l">
              <a:spcBef>
                <a:spcPts val="480"/>
              </a:spcBef>
              <a:spcAft>
                <a:spcPts val="0"/>
              </a:spcAft>
              <a:buSzPts val="2040"/>
              <a:buChar char="•"/>
            </a:pPr>
            <a:r>
              <a:rPr lang="en-AU"/>
              <a:t>Khởi sự doanh nghiệp (Start Your Business - SYB), và</a:t>
            </a:r>
            <a:endParaRPr/>
          </a:p>
          <a:p>
            <a:pPr indent="-182880" lvl="0" marL="182880" rtl="0" algn="l">
              <a:spcBef>
                <a:spcPts val="480"/>
              </a:spcBef>
              <a:spcAft>
                <a:spcPts val="0"/>
              </a:spcAft>
              <a:buSzPts val="2040"/>
              <a:buChar char="•"/>
            </a:pPr>
            <a:r>
              <a:rPr lang="en-AU"/>
              <a:t>Tăng cường khả năng kinh doanh (Improve Your Business - IYB)</a:t>
            </a:r>
            <a:endParaRPr/>
          </a:p>
        </p:txBody>
      </p:sp>
      <p:sp>
        <p:nvSpPr>
          <p:cNvPr id="107" name="Google Shape;107;p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08" name="Google Shape;108;p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09" name="Google Shape;109;p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HỌC TẬP</a:t>
            </a:r>
            <a:endParaRPr/>
          </a:p>
        </p:txBody>
      </p:sp>
      <p:sp>
        <p:nvSpPr>
          <p:cNvPr id="115" name="Google Shape;115;p4"/>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Tài liệu chính là bộ sách Khởi sự kinh doanh và Tăng cường khả năng kinh doanh (SIYB) được Phòng Thương mại và Công nghiệp Việt Nam (VCCI) cùng tổ chức Lao động quốc tế (ILO) và cơ quan Hợp tác phát triển quốc tế của Thuỵ Điển tài trợ và thiết kế. Bộ sách được xuất bản năm 1998. Tài liệu sau đây được trích dẫn là: SIYB, 1998</a:t>
            </a:r>
            <a:endParaRPr/>
          </a:p>
        </p:txBody>
      </p:sp>
      <p:sp>
        <p:nvSpPr>
          <p:cNvPr id="116" name="Google Shape;116;p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17" name="Google Shape;117;p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18" name="Google Shape;118;p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5"/>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HỌC TẬP</a:t>
            </a:r>
            <a:endParaRPr/>
          </a:p>
        </p:txBody>
      </p:sp>
      <p:sp>
        <p:nvSpPr>
          <p:cNvPr id="124" name="Google Shape;124;p5"/>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Đây là một chương trình phát triển doanh nghiệp vừa và nhỏ (DNVVN) theo từng bước. Chương trình giúp người học tự đánh giá các cơ hội để khởi sự kinh doanh thành công và chọn cho mình một ý tưởng kinh doanh mang tính thực tiễn. Chương trình có sự kết hợp linh hoạt giữa lý thuyết và thực hành với các tình huống.</a:t>
            </a:r>
            <a:endParaRPr/>
          </a:p>
        </p:txBody>
      </p:sp>
      <p:sp>
        <p:nvSpPr>
          <p:cNvPr id="125" name="Google Shape;125;p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26" name="Google Shape;126;p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27" name="Google Shape;127;p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THAM KHẢO</a:t>
            </a:r>
            <a:endParaRPr/>
          </a:p>
        </p:txBody>
      </p:sp>
      <p:sp>
        <p:nvSpPr>
          <p:cNvPr id="133" name="Google Shape;133;p6"/>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lang="en-AU"/>
              <a:t>Ngoài tài liệu học tập đã đề cập ở trên, người học được khuyến thích đọc thêm các tài liệu tham khảo dưới đây:</a:t>
            </a:r>
            <a:endParaRPr/>
          </a:p>
          <a:p>
            <a:pPr indent="-182880" lvl="0" marL="182880" rtl="0" algn="just">
              <a:spcBef>
                <a:spcPts val="480"/>
              </a:spcBef>
              <a:spcAft>
                <a:spcPts val="0"/>
              </a:spcAft>
              <a:buSzPts val="2040"/>
              <a:buChar char="•"/>
            </a:pPr>
            <a:r>
              <a:rPr lang="en-AU"/>
              <a:t>Fail to Succeed</a:t>
            </a:r>
            <a:endParaRPr/>
          </a:p>
          <a:p>
            <a:pPr indent="-182880" lvl="0" marL="182880" rtl="0" algn="just">
              <a:spcBef>
                <a:spcPts val="480"/>
              </a:spcBef>
              <a:spcAft>
                <a:spcPts val="0"/>
              </a:spcAft>
              <a:buSzPts val="2040"/>
              <a:buChar char="•"/>
            </a:pPr>
            <a:r>
              <a:rPr lang="en-AU"/>
              <a:t>Startup Nation</a:t>
            </a:r>
            <a:endParaRPr/>
          </a:p>
          <a:p>
            <a:pPr indent="-182880" lvl="0" marL="182880" rtl="0" algn="just">
              <a:spcBef>
                <a:spcPts val="480"/>
              </a:spcBef>
              <a:spcAft>
                <a:spcPts val="0"/>
              </a:spcAft>
              <a:buSzPts val="2040"/>
              <a:buChar char="•"/>
            </a:pPr>
            <a:r>
              <a:rPr lang="en-AU"/>
              <a:t>The Secret of self-made millionaires</a:t>
            </a:r>
            <a:endParaRPr/>
          </a:p>
          <a:p>
            <a:pPr indent="-182880" lvl="0" marL="182880" rtl="0" algn="just">
              <a:spcBef>
                <a:spcPts val="480"/>
              </a:spcBef>
              <a:spcAft>
                <a:spcPts val="0"/>
              </a:spcAft>
              <a:buSzPts val="2040"/>
              <a:buChar char="•"/>
            </a:pPr>
            <a:r>
              <a:rPr lang="en-AU"/>
              <a:t>Disciplined Entrepreneurship 24 Steps to a Successful Startup</a:t>
            </a:r>
            <a:endParaRPr/>
          </a:p>
          <a:p>
            <a:pPr indent="-182880" lvl="0" marL="182880" rtl="0" algn="just">
              <a:spcBef>
                <a:spcPts val="480"/>
              </a:spcBef>
              <a:spcAft>
                <a:spcPts val="0"/>
              </a:spcAft>
              <a:buSzPts val="2040"/>
              <a:buChar char="•"/>
            </a:pPr>
            <a:r>
              <a:rPr lang="en-AU"/>
              <a:t>Startup handbook</a:t>
            </a:r>
            <a:endParaRPr/>
          </a:p>
        </p:txBody>
      </p:sp>
      <p:sp>
        <p:nvSpPr>
          <p:cNvPr id="134" name="Google Shape;134;p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35" name="Google Shape;135;p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36" name="Google Shape;136;p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NỘI DUNG</a:t>
            </a:r>
            <a:endParaRPr/>
          </a:p>
        </p:txBody>
      </p:sp>
      <p:sp>
        <p:nvSpPr>
          <p:cNvPr id="142" name="Google Shape;142;p7"/>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just">
              <a:spcBef>
                <a:spcPts val="0"/>
              </a:spcBef>
              <a:spcAft>
                <a:spcPts val="0"/>
              </a:spcAft>
              <a:buSzPts val="2040"/>
              <a:buChar char="•"/>
            </a:pPr>
            <a:r>
              <a:rPr lang="en-AU"/>
              <a:t>Thiết kế chiến lược truyền thông;</a:t>
            </a:r>
            <a:endParaRPr/>
          </a:p>
          <a:p>
            <a:pPr indent="-182880" lvl="0" marL="182880" rtl="0" algn="just">
              <a:spcBef>
                <a:spcPts val="480"/>
              </a:spcBef>
              <a:spcAft>
                <a:spcPts val="0"/>
              </a:spcAft>
              <a:buSzPts val="2040"/>
              <a:buChar char="•"/>
            </a:pPr>
            <a:r>
              <a:rPr lang="en-AU"/>
              <a:t>Quản trị quảng cáo;</a:t>
            </a:r>
            <a:endParaRPr/>
          </a:p>
          <a:p>
            <a:pPr indent="-182880" lvl="0" marL="182880" rtl="0" algn="just">
              <a:spcBef>
                <a:spcPts val="480"/>
              </a:spcBef>
              <a:spcAft>
                <a:spcPts val="0"/>
              </a:spcAft>
              <a:buSzPts val="2040"/>
              <a:buChar char="•"/>
            </a:pPr>
            <a:r>
              <a:rPr lang="en-AU"/>
              <a:t>Quản trị khuyến mại;</a:t>
            </a:r>
            <a:endParaRPr/>
          </a:p>
          <a:p>
            <a:pPr indent="-182880" lvl="0" marL="182880" rtl="0" algn="just">
              <a:spcBef>
                <a:spcPts val="480"/>
              </a:spcBef>
              <a:spcAft>
                <a:spcPts val="0"/>
              </a:spcAft>
              <a:buSzPts val="2040"/>
              <a:buChar char="•"/>
            </a:pPr>
            <a:r>
              <a:rPr lang="en-AU"/>
              <a:t>Thiết lập PR;</a:t>
            </a:r>
            <a:endParaRPr/>
          </a:p>
          <a:p>
            <a:pPr indent="-182880" lvl="0" marL="182880" rtl="0" algn="just">
              <a:spcBef>
                <a:spcPts val="480"/>
              </a:spcBef>
              <a:spcAft>
                <a:spcPts val="0"/>
              </a:spcAft>
              <a:buSzPts val="2040"/>
              <a:buChar char="•"/>
            </a:pPr>
            <a:r>
              <a:rPr lang="en-AU"/>
              <a:t>Quản trị bán hàng;</a:t>
            </a:r>
            <a:endParaRPr/>
          </a:p>
          <a:p>
            <a:pPr indent="-182880" lvl="0" marL="182880" rtl="0" algn="just">
              <a:spcBef>
                <a:spcPts val="480"/>
              </a:spcBef>
              <a:spcAft>
                <a:spcPts val="0"/>
              </a:spcAft>
              <a:buSzPts val="2040"/>
              <a:buChar char="•"/>
            </a:pPr>
            <a:r>
              <a:rPr lang="en-AU"/>
              <a:t>Quản trị marketing online và offline.</a:t>
            </a:r>
            <a:endParaRPr/>
          </a:p>
        </p:txBody>
      </p:sp>
      <p:sp>
        <p:nvSpPr>
          <p:cNvPr id="143" name="Google Shape;143;p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44" name="Google Shape;144;p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45" name="Google Shape;145;p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8"/>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151" name="Google Shape;151;p8"/>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8.4.5. Xác định thông điệp quảng cáo</a:t>
            </a:r>
            <a:endParaRPr b="1" i="1"/>
          </a:p>
          <a:p>
            <a:pPr indent="-182880" lvl="0" marL="182880" rtl="0" algn="just">
              <a:spcBef>
                <a:spcPts val="480"/>
              </a:spcBef>
              <a:spcAft>
                <a:spcPts val="0"/>
              </a:spcAft>
              <a:buSzPts val="2040"/>
              <a:buChar char="•"/>
            </a:pPr>
            <a:r>
              <a:rPr b="1" lang="en-AU"/>
              <a:t>Yêu cầu chung</a:t>
            </a:r>
            <a:endParaRPr b="1"/>
          </a:p>
          <a:p>
            <a:pPr indent="0" lvl="0" marL="0" rtl="0" algn="just">
              <a:spcBef>
                <a:spcPts val="480"/>
              </a:spcBef>
              <a:spcAft>
                <a:spcPts val="0"/>
              </a:spcAft>
              <a:buSzPts val="2040"/>
              <a:buNone/>
            </a:pPr>
            <a:r>
              <a:rPr lang="en-AU"/>
              <a:t>Để thu hút và giữ chân khách hàng, cần phải thể hiện những lợi ích của sản phẩm một cách rõ ràng, đồng thời truyền tải thông tin đầy đủ, chính xác và trung thực, đảm bảo tuân thủ các quy định pháp lý. Ngoài ra, cũng cần đầu tư vào việc tạo sự hấp dẫn, độc đáo và độc nhất với khách hàng để sản phẩm của bạn trở nên nổi bật và được ưa chuộng hơn.</a:t>
            </a:r>
            <a:endParaRPr b="1"/>
          </a:p>
          <a:p>
            <a:pPr indent="0" lvl="0" marL="0" rtl="0" algn="r">
              <a:spcBef>
                <a:spcPts val="480"/>
              </a:spcBef>
              <a:spcAft>
                <a:spcPts val="0"/>
              </a:spcAft>
              <a:buSzPts val="2040"/>
              <a:buNone/>
            </a:pPr>
            <a:r>
              <a:rPr lang="en-AU"/>
              <a:t>(SIYB, 1998) </a:t>
            </a:r>
            <a:endParaRPr/>
          </a:p>
        </p:txBody>
      </p:sp>
      <p:sp>
        <p:nvSpPr>
          <p:cNvPr id="152" name="Google Shape;152;p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53" name="Google Shape;153;p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54" name="Google Shape;154;p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160" name="Google Shape;160;p9"/>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8.4.6. Quyết định phương tiện quảng cáo</a:t>
            </a:r>
            <a:endParaRPr b="1" i="1"/>
          </a:p>
          <a:p>
            <a:pPr indent="-182880" lvl="0" marL="182880" rtl="0" algn="just">
              <a:spcBef>
                <a:spcPts val="480"/>
              </a:spcBef>
              <a:spcAft>
                <a:spcPts val="0"/>
              </a:spcAft>
              <a:buSzPts val="2040"/>
              <a:buChar char="•"/>
            </a:pPr>
            <a:r>
              <a:rPr b="1" lang="en-AU"/>
              <a:t>Tivi</a:t>
            </a:r>
            <a:endParaRPr b="1"/>
          </a:p>
          <a:p>
            <a:pPr indent="0" lvl="0" marL="0" rtl="0" algn="just">
              <a:spcBef>
                <a:spcPts val="480"/>
              </a:spcBef>
              <a:spcAft>
                <a:spcPts val="0"/>
              </a:spcAft>
              <a:buSzPts val="2040"/>
              <a:buNone/>
            </a:pPr>
            <a:r>
              <a:rPr lang="en-AU"/>
              <a:t>Quảng cáo trên TV vì nó rất phổ biến và thu hút được lượng lớn khán giả, có thể tận dụng hiệu quả âm thanh, màu sắc và hình ảnh. Tuy nhiên, chi phí rất cao và mức độ chọn lọc của đối tượng nhận tin thấp.</a:t>
            </a:r>
            <a:endParaRPr b="1"/>
          </a:p>
          <a:p>
            <a:pPr indent="0" lvl="0" marL="0" rtl="0" algn="r">
              <a:spcBef>
                <a:spcPts val="480"/>
              </a:spcBef>
              <a:spcAft>
                <a:spcPts val="0"/>
              </a:spcAft>
              <a:buSzPts val="2040"/>
              <a:buNone/>
            </a:pPr>
            <a:r>
              <a:rPr lang="en-AU"/>
              <a:t>(SIYB, 1998) </a:t>
            </a:r>
            <a:endParaRPr/>
          </a:p>
        </p:txBody>
      </p:sp>
      <p:sp>
        <p:nvSpPr>
          <p:cNvPr id="161" name="Google Shape;161;p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62" name="Google Shape;162;p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63" name="Google Shape;163;p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0"/>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169" name="Google Shape;169;p10"/>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8.4.6. Quyết định phương tiện quảng cáo</a:t>
            </a:r>
            <a:endParaRPr b="1" i="1"/>
          </a:p>
          <a:p>
            <a:pPr indent="-182880" lvl="0" marL="182880" rtl="0" algn="just">
              <a:spcBef>
                <a:spcPts val="480"/>
              </a:spcBef>
              <a:spcAft>
                <a:spcPts val="0"/>
              </a:spcAft>
              <a:buSzPts val="2040"/>
              <a:buChar char="•"/>
            </a:pPr>
            <a:r>
              <a:rPr b="1" lang="en-AU"/>
              <a:t>Báo</a:t>
            </a:r>
            <a:endParaRPr b="1"/>
          </a:p>
          <a:p>
            <a:pPr indent="0" lvl="0" marL="0" rtl="0" algn="just">
              <a:spcBef>
                <a:spcPts val="480"/>
              </a:spcBef>
              <a:spcAft>
                <a:spcPts val="0"/>
              </a:spcAft>
              <a:buSzPts val="2040"/>
              <a:buNone/>
            </a:pPr>
            <a:r>
              <a:rPr lang="en-AU"/>
              <a:t>Quảng cáo trên báo có nhiều lợi ích, bao gồm tính tiện dụng, khả năng truyền đạt thông tin kịp thời, phổ biến rộng, và đầy đủ thông tin. Tuy nhiên, một hạn chế của phương tiện này là thời gian tác động của quảng cáo ngắn hơn so với những phương tiện khác.</a:t>
            </a:r>
            <a:endParaRPr b="1"/>
          </a:p>
          <a:p>
            <a:pPr indent="0" lvl="0" marL="0" rtl="0" algn="r">
              <a:spcBef>
                <a:spcPts val="480"/>
              </a:spcBef>
              <a:spcAft>
                <a:spcPts val="0"/>
              </a:spcAft>
              <a:buSzPts val="2040"/>
              <a:buNone/>
            </a:pPr>
            <a:r>
              <a:rPr lang="en-AU"/>
              <a:t>(SIYB, 1998) </a:t>
            </a:r>
            <a:endParaRPr/>
          </a:p>
        </p:txBody>
      </p:sp>
      <p:sp>
        <p:nvSpPr>
          <p:cNvPr id="170" name="Google Shape;170;p1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71" name="Google Shape;171;p1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72" name="Google Shape;172;p1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1"/>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178" name="Google Shape;178;p11"/>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8.4.6. Quyết định phương tiện quảng cáo</a:t>
            </a:r>
            <a:endParaRPr b="1" i="1"/>
          </a:p>
          <a:p>
            <a:pPr indent="-182880" lvl="0" marL="182880" rtl="0" algn="just">
              <a:spcBef>
                <a:spcPts val="480"/>
              </a:spcBef>
              <a:spcAft>
                <a:spcPts val="0"/>
              </a:spcAft>
              <a:buSzPts val="2040"/>
              <a:buChar char="•"/>
            </a:pPr>
            <a:r>
              <a:rPr b="1" lang="en-AU"/>
              <a:t>Tạp chí</a:t>
            </a:r>
            <a:endParaRPr b="1"/>
          </a:p>
          <a:p>
            <a:pPr indent="0" lvl="0" marL="0" rtl="0" algn="just">
              <a:spcBef>
                <a:spcPts val="480"/>
              </a:spcBef>
              <a:spcAft>
                <a:spcPts val="0"/>
              </a:spcAft>
              <a:buSzPts val="2040"/>
              <a:buNone/>
            </a:pPr>
            <a:r>
              <a:rPr lang="en-AU"/>
              <a:t>Quảng cáo trên tạp chí có tính chọn lọc đối tượng cao, mang lại uy tín, và thời gian tôn tại lâu dài. Tuy nhiên, do số lượng phát hành có hạn nên có thể bị giới hạn về tầm với, cộng với chi phí cao.</a:t>
            </a:r>
            <a:endParaRPr b="1"/>
          </a:p>
          <a:p>
            <a:pPr indent="0" lvl="0" marL="0" rtl="0" algn="r">
              <a:spcBef>
                <a:spcPts val="480"/>
              </a:spcBef>
              <a:spcAft>
                <a:spcPts val="0"/>
              </a:spcAft>
              <a:buSzPts val="2040"/>
              <a:buNone/>
            </a:pPr>
            <a:r>
              <a:rPr lang="en-AU"/>
              <a:t>(SIYB, 1998) </a:t>
            </a:r>
            <a:endParaRPr/>
          </a:p>
        </p:txBody>
      </p:sp>
      <p:sp>
        <p:nvSpPr>
          <p:cNvPr id="179" name="Google Shape;179;p1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80" name="Google Shape;180;p1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81" name="Google Shape;181;p1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187" name="Google Shape;187;p1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8.4.6. Quyết định phương tiện quảng cáo</a:t>
            </a:r>
            <a:endParaRPr b="1" i="1"/>
          </a:p>
          <a:p>
            <a:pPr indent="-182880" lvl="0" marL="182880" rtl="0" algn="just">
              <a:spcBef>
                <a:spcPts val="480"/>
              </a:spcBef>
              <a:spcAft>
                <a:spcPts val="0"/>
              </a:spcAft>
              <a:buSzPts val="2040"/>
              <a:buChar char="•"/>
            </a:pPr>
            <a:r>
              <a:rPr b="1" lang="en-AU"/>
              <a:t>Radio</a:t>
            </a:r>
            <a:endParaRPr b="1"/>
          </a:p>
          <a:p>
            <a:pPr indent="0" lvl="0" marL="0" rtl="0" algn="just">
              <a:spcBef>
                <a:spcPts val="480"/>
              </a:spcBef>
              <a:spcAft>
                <a:spcPts val="0"/>
              </a:spcAft>
              <a:buSzPts val="2040"/>
              <a:buNone/>
            </a:pPr>
            <a:r>
              <a:rPr lang="en-AU"/>
              <a:t>Quảng cáo qua đài phát thanh rất tiết kiệm chi phí, và có nhiều thính giả. Tuy nhiên, quảng cáo qua phương tiện này chỉ bao gồm âm thanh, do đó khả năng thu hút sự chú ý của người nghe không cao, và thời gian tác động của nó ngắn.</a:t>
            </a:r>
            <a:endParaRPr b="1"/>
          </a:p>
          <a:p>
            <a:pPr indent="0" lvl="0" marL="0" rtl="0" algn="r">
              <a:spcBef>
                <a:spcPts val="480"/>
              </a:spcBef>
              <a:spcAft>
                <a:spcPts val="0"/>
              </a:spcAft>
              <a:buSzPts val="2040"/>
              <a:buNone/>
            </a:pPr>
            <a:r>
              <a:rPr lang="en-AU"/>
              <a:t>(SIYB, 1998) </a:t>
            </a:r>
            <a:endParaRPr/>
          </a:p>
        </p:txBody>
      </p:sp>
      <p:sp>
        <p:nvSpPr>
          <p:cNvPr id="188" name="Google Shape;188;p1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89" name="Google Shape;189;p1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90" name="Google Shape;190;p1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3"/>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196" name="Google Shape;196;p13"/>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8.4.6. Quyết định phương tiện quảng cáo</a:t>
            </a:r>
            <a:endParaRPr b="1" i="1"/>
          </a:p>
          <a:p>
            <a:pPr indent="-182880" lvl="0" marL="182880" rtl="0" algn="just">
              <a:spcBef>
                <a:spcPts val="480"/>
              </a:spcBef>
              <a:spcAft>
                <a:spcPts val="0"/>
              </a:spcAft>
              <a:buSzPts val="2040"/>
              <a:buChar char="•"/>
            </a:pPr>
            <a:r>
              <a:rPr b="1" lang="en-AU"/>
              <a:t>Pano/áp phích</a:t>
            </a:r>
            <a:endParaRPr b="1"/>
          </a:p>
          <a:p>
            <a:pPr indent="0" lvl="0" marL="0" rtl="0" algn="just">
              <a:spcBef>
                <a:spcPts val="480"/>
              </a:spcBef>
              <a:spcAft>
                <a:spcPts val="0"/>
              </a:spcAft>
              <a:buSzPts val="2040"/>
              <a:buNone/>
            </a:pPr>
            <a:r>
              <a:rPr lang="en-AU"/>
              <a:t>Quảng cáo qua pano và áp phích có thời gian tồn tại lâu, có thể khai thác đa dạng với các hình ảnh động sử dụng bảng điện tử. Tuy nhiên, thông tin cung cấp không nhiều và chi phí khá cao.</a:t>
            </a:r>
            <a:endParaRPr b="1"/>
          </a:p>
          <a:p>
            <a:pPr indent="0" lvl="0" marL="0" rtl="0" algn="r">
              <a:spcBef>
                <a:spcPts val="480"/>
              </a:spcBef>
              <a:spcAft>
                <a:spcPts val="0"/>
              </a:spcAft>
              <a:buSzPts val="2040"/>
              <a:buNone/>
            </a:pPr>
            <a:r>
              <a:rPr lang="en-AU"/>
              <a:t>(SIYB, 1998) </a:t>
            </a:r>
            <a:endParaRPr/>
          </a:p>
        </p:txBody>
      </p:sp>
      <p:sp>
        <p:nvSpPr>
          <p:cNvPr id="197" name="Google Shape;197;p1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198" name="Google Shape;198;p1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199" name="Google Shape;199;p1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4"/>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05" name="Google Shape;205;p14"/>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8.4.6. Quyết định phương tiện quảng cáo</a:t>
            </a:r>
            <a:endParaRPr b="1" i="1"/>
          </a:p>
          <a:p>
            <a:pPr indent="-182880" lvl="0" marL="182880" rtl="0" algn="just">
              <a:spcBef>
                <a:spcPts val="480"/>
              </a:spcBef>
              <a:spcAft>
                <a:spcPts val="0"/>
              </a:spcAft>
              <a:buSzPts val="2040"/>
              <a:buChar char="•"/>
            </a:pPr>
            <a:r>
              <a:rPr b="1" lang="en-AU"/>
              <a:t>Internet</a:t>
            </a:r>
            <a:endParaRPr b="1"/>
          </a:p>
          <a:p>
            <a:pPr indent="0" lvl="0" marL="0" rtl="0" algn="just">
              <a:spcBef>
                <a:spcPts val="480"/>
              </a:spcBef>
              <a:spcAft>
                <a:spcPts val="0"/>
              </a:spcAft>
              <a:buSzPts val="2040"/>
              <a:buNone/>
            </a:pPr>
            <a:r>
              <a:rPr lang="en-AU"/>
              <a:t>Quảng cáo trên internet có nhiều hình thức, chẳng hạn như logo, banner, website, email,... Những hình thức này cho phép giao tiếp giữa người truyền tin và người nhận tin, đồng thời cung cấp thông tin đa dạng khi liên kết. Tuy nhiên, việc quảng cáo trên internet cũng đòi hỏi chi phí và kỹ năng kỹ thuật nhất định để đạt hiệu quả cao.</a:t>
            </a:r>
            <a:endParaRPr b="1"/>
          </a:p>
          <a:p>
            <a:pPr indent="0" lvl="0" marL="0" rtl="0" algn="r">
              <a:spcBef>
                <a:spcPts val="480"/>
              </a:spcBef>
              <a:spcAft>
                <a:spcPts val="0"/>
              </a:spcAft>
              <a:buSzPts val="2040"/>
              <a:buNone/>
            </a:pPr>
            <a:r>
              <a:rPr lang="en-AU"/>
              <a:t>(SIYB, 1998) </a:t>
            </a:r>
            <a:endParaRPr/>
          </a:p>
        </p:txBody>
      </p:sp>
      <p:sp>
        <p:nvSpPr>
          <p:cNvPr id="206" name="Google Shape;206;p1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07" name="Google Shape;207;p1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08" name="Google Shape;208;p1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5"/>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14" name="Google Shape;214;p15"/>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8.4.6. Quyết định phương tiện quảng cáo</a:t>
            </a:r>
            <a:endParaRPr b="1" i="1"/>
          </a:p>
          <a:p>
            <a:pPr indent="0" lvl="0" marL="0" rtl="0" algn="just">
              <a:spcBef>
                <a:spcPts val="480"/>
              </a:spcBef>
              <a:spcAft>
                <a:spcPts val="0"/>
              </a:spcAft>
              <a:buSzPts val="2040"/>
              <a:buNone/>
            </a:pPr>
            <a:r>
              <a:rPr b="1" i="1" lang="en-AU" u="sng"/>
              <a:t>Lưu ý</a:t>
            </a:r>
            <a:r>
              <a:rPr lang="en-AU"/>
              <a:t>: Đây là các phương tiện quảng cáo chính, ngoài ra còn nhiều phương tiện khác như tờ rơi, catalogue, thư, phim... Mỗi phương tiện lại có những ưu nhược điểm riêng, phù hợp với từng loại sản phẩm và doanh nghiệp.</a:t>
            </a:r>
            <a:endParaRPr b="1"/>
          </a:p>
          <a:p>
            <a:pPr indent="0" lvl="0" marL="0" rtl="0" algn="r">
              <a:spcBef>
                <a:spcPts val="480"/>
              </a:spcBef>
              <a:spcAft>
                <a:spcPts val="0"/>
              </a:spcAft>
              <a:buSzPts val="2040"/>
              <a:buNone/>
            </a:pPr>
            <a:r>
              <a:rPr lang="en-AU"/>
              <a:t>(SIYB, 1998) </a:t>
            </a:r>
            <a:endParaRPr/>
          </a:p>
        </p:txBody>
      </p:sp>
      <p:sp>
        <p:nvSpPr>
          <p:cNvPr id="215" name="Google Shape;215;p1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16" name="Google Shape;216;p1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17" name="Google Shape;217;p1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6"/>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23" name="Google Shape;223;p16"/>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8.4.7. Đánh giá chương trình quảng cáo</a:t>
            </a:r>
            <a:endParaRPr b="1" i="1"/>
          </a:p>
          <a:p>
            <a:pPr indent="0" lvl="0" marL="0" rtl="0" algn="just">
              <a:spcBef>
                <a:spcPts val="480"/>
              </a:spcBef>
              <a:spcAft>
                <a:spcPts val="0"/>
              </a:spcAft>
              <a:buSzPts val="2040"/>
              <a:buNone/>
            </a:pPr>
            <a:r>
              <a:rPr lang="en-AU"/>
              <a:t>Để đánh giá hiệu quả của chiến dịch quảng cáo, chúng ta cần xem xét hai yếu tố chính: hiệu quả trên doanh số bán hàng và hiệu quả trên việc tiếp nhận và xử lý thông tin của người nhận tin.</a:t>
            </a:r>
            <a:endParaRPr b="1"/>
          </a:p>
          <a:p>
            <a:pPr indent="0" lvl="0" marL="0" rtl="0" algn="r">
              <a:spcBef>
                <a:spcPts val="480"/>
              </a:spcBef>
              <a:spcAft>
                <a:spcPts val="0"/>
              </a:spcAft>
              <a:buSzPts val="2040"/>
              <a:buNone/>
            </a:pPr>
            <a:r>
              <a:rPr lang="en-AU"/>
              <a:t>(SIYB, 1998) </a:t>
            </a:r>
            <a:endParaRPr/>
          </a:p>
        </p:txBody>
      </p:sp>
      <p:sp>
        <p:nvSpPr>
          <p:cNvPr id="224" name="Google Shape;224;p1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25" name="Google Shape;225;p1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26" name="Google Shape;226;p1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7"/>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32" name="Google Shape;232;p17"/>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8.4.7. Đánh giá chương trình quảng cáo</a:t>
            </a:r>
            <a:endParaRPr b="1" i="1"/>
          </a:p>
          <a:p>
            <a:pPr indent="-182880" lvl="0" marL="182880" rtl="0" algn="just">
              <a:spcBef>
                <a:spcPts val="480"/>
              </a:spcBef>
              <a:spcAft>
                <a:spcPts val="0"/>
              </a:spcAft>
              <a:buSzPts val="2040"/>
              <a:buFont typeface="Arial"/>
              <a:buChar char="•"/>
            </a:pPr>
            <a:r>
              <a:rPr b="1" lang="en-AU"/>
              <a:t>Hiệu quả doanh số bán</a:t>
            </a:r>
            <a:endParaRPr b="1"/>
          </a:p>
          <a:p>
            <a:pPr indent="0" lvl="0" marL="0" rtl="0" algn="just">
              <a:spcBef>
                <a:spcPts val="480"/>
              </a:spcBef>
              <a:spcAft>
                <a:spcPts val="0"/>
              </a:spcAft>
              <a:buSzPts val="2040"/>
              <a:buNone/>
            </a:pPr>
            <a:r>
              <a:rPr lang="en-AU"/>
              <a:t>Để đánh giá hiệu quả của chương trình quảng cáo, doanh nghiệp thường sử dụng doanh số bán để đo lường tác động của quảng cáo đến mục tiêu quan trọng nhất của họ. Tuy nhiên, việc xác định mối quan hệ này gặp nhiều khó khăn và không phải lúc nào cũng có thể xác định được.</a:t>
            </a:r>
            <a:endParaRPr/>
          </a:p>
          <a:p>
            <a:pPr indent="0" lvl="0" marL="0" rtl="0" algn="r">
              <a:spcBef>
                <a:spcPts val="480"/>
              </a:spcBef>
              <a:spcAft>
                <a:spcPts val="0"/>
              </a:spcAft>
              <a:buSzPts val="2040"/>
              <a:buNone/>
            </a:pPr>
            <a:r>
              <a:rPr lang="en-AU"/>
              <a:t>(SIYB, 1998) </a:t>
            </a:r>
            <a:endParaRPr/>
          </a:p>
        </p:txBody>
      </p:sp>
      <p:sp>
        <p:nvSpPr>
          <p:cNvPr id="233" name="Google Shape;233;p1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34" name="Google Shape;234;p1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35" name="Google Shape;235;p1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8"/>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41" name="Google Shape;241;p18"/>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8.4.7. Đánh giá chương trình quảng cáo</a:t>
            </a:r>
            <a:endParaRPr b="1" i="1"/>
          </a:p>
          <a:p>
            <a:pPr indent="-182880" lvl="0" marL="182880" rtl="0" algn="just">
              <a:spcBef>
                <a:spcPts val="480"/>
              </a:spcBef>
              <a:spcAft>
                <a:spcPts val="0"/>
              </a:spcAft>
              <a:buSzPts val="2040"/>
              <a:buFont typeface="Arial"/>
              <a:buChar char="•"/>
            </a:pPr>
            <a:r>
              <a:rPr b="1" lang="en-AU"/>
              <a:t>Hiệu quả doanh số bán</a:t>
            </a:r>
            <a:endParaRPr b="1"/>
          </a:p>
          <a:p>
            <a:pPr indent="0" lvl="0" marL="0" rtl="0" algn="just">
              <a:spcBef>
                <a:spcPts val="480"/>
              </a:spcBef>
              <a:spcAft>
                <a:spcPts val="0"/>
              </a:spcAft>
              <a:buSzPts val="2040"/>
              <a:buNone/>
            </a:pPr>
            <a:r>
              <a:rPr lang="en-AU"/>
              <a:t>Doanh số bán phụ thuộc vào nhiều yếu tố khác, bao gồm cả các chiến lược kinh doanh khác. Vì vậy, trong quá trình nghiên cứu định lượng, việc xác định tác động của quảng cáo đến doanh số bán rất khó.</a:t>
            </a:r>
            <a:endParaRPr/>
          </a:p>
          <a:p>
            <a:pPr indent="0" lvl="0" marL="0" rtl="0" algn="r">
              <a:spcBef>
                <a:spcPts val="480"/>
              </a:spcBef>
              <a:spcAft>
                <a:spcPts val="0"/>
              </a:spcAft>
              <a:buSzPts val="2040"/>
              <a:buNone/>
            </a:pPr>
            <a:r>
              <a:rPr lang="en-AU"/>
              <a:t>(SIYB, 1998) </a:t>
            </a:r>
            <a:endParaRPr/>
          </a:p>
        </p:txBody>
      </p:sp>
      <p:sp>
        <p:nvSpPr>
          <p:cNvPr id="242" name="Google Shape;242;p1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43" name="Google Shape;243;p1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44" name="Google Shape;244;p1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9"/>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50" name="Google Shape;250;p19"/>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8.4.7. Đánh giá chương trình quảng cáo</a:t>
            </a:r>
            <a:endParaRPr b="1" i="1"/>
          </a:p>
          <a:p>
            <a:pPr indent="-182880" lvl="0" marL="182880" rtl="0" algn="just">
              <a:spcBef>
                <a:spcPts val="480"/>
              </a:spcBef>
              <a:spcAft>
                <a:spcPts val="0"/>
              </a:spcAft>
              <a:buSzPts val="2040"/>
              <a:buFont typeface="Arial"/>
              <a:buChar char="•"/>
            </a:pPr>
            <a:r>
              <a:rPr b="1" lang="en-AU"/>
              <a:t>Hiệu quả tiếp nhận và xử lý thông tin của người nhận tin</a:t>
            </a:r>
            <a:endParaRPr/>
          </a:p>
          <a:p>
            <a:pPr indent="0" lvl="0" marL="0" rtl="0" algn="just">
              <a:spcBef>
                <a:spcPts val="480"/>
              </a:spcBef>
              <a:spcAft>
                <a:spcPts val="0"/>
              </a:spcAft>
              <a:buSzPts val="2040"/>
              <a:buNone/>
            </a:pPr>
            <a:r>
              <a:rPr lang="en-AU"/>
              <a:t>Hiệu quả tiếp nhận và xử lý thông tin của người nhận tin là nguyên tắc nhấn mạnh đến việc đánh giá hiệu quả của quảng cáo dựa trên khả năng đối tượng nhận tin nhận biết, ghi nhớ, lĩnh hội và hình thành thái độ tích cực đối với sản phẩm hoặc nhãn hiệu của doanh nghiệp.</a:t>
            </a:r>
            <a:endParaRPr/>
          </a:p>
          <a:p>
            <a:pPr indent="0" lvl="0" marL="0" rtl="0" algn="r">
              <a:spcBef>
                <a:spcPts val="480"/>
              </a:spcBef>
              <a:spcAft>
                <a:spcPts val="0"/>
              </a:spcAft>
              <a:buSzPts val="2040"/>
              <a:buNone/>
            </a:pPr>
            <a:r>
              <a:rPr lang="en-AU"/>
              <a:t>(SIYB, 1998) </a:t>
            </a:r>
            <a:endParaRPr/>
          </a:p>
        </p:txBody>
      </p:sp>
      <p:sp>
        <p:nvSpPr>
          <p:cNvPr id="251" name="Google Shape;251;p1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52" name="Google Shape;252;p1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53" name="Google Shape;253;p1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0"/>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59" name="Google Shape;259;p20"/>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8.4. Quảng cáo</a:t>
            </a:r>
            <a:endParaRPr b="1"/>
          </a:p>
          <a:p>
            <a:pPr indent="0" lvl="0" marL="0" rtl="0" algn="just">
              <a:spcBef>
                <a:spcPts val="480"/>
              </a:spcBef>
              <a:spcAft>
                <a:spcPts val="0"/>
              </a:spcAft>
              <a:buSzPts val="2040"/>
              <a:buNone/>
            </a:pPr>
            <a:r>
              <a:rPr b="1" i="1" lang="en-AU"/>
              <a:t>8.4.7. Đánh giá chương trình quảng cáo</a:t>
            </a:r>
            <a:endParaRPr b="1" i="1"/>
          </a:p>
          <a:p>
            <a:pPr indent="-182880" lvl="0" marL="182880" rtl="0" algn="just">
              <a:spcBef>
                <a:spcPts val="480"/>
              </a:spcBef>
              <a:spcAft>
                <a:spcPts val="0"/>
              </a:spcAft>
              <a:buSzPts val="2040"/>
              <a:buFont typeface="Arial"/>
              <a:buChar char="•"/>
            </a:pPr>
            <a:r>
              <a:rPr b="1" lang="en-AU"/>
              <a:t>Hiệu quả tiếp nhận và xử lý thông tin của người nhận tin (cont’)</a:t>
            </a:r>
            <a:endParaRPr/>
          </a:p>
          <a:p>
            <a:pPr indent="0" lvl="0" marL="0" rtl="0" algn="just">
              <a:spcBef>
                <a:spcPts val="480"/>
              </a:spcBef>
              <a:spcAft>
                <a:spcPts val="0"/>
              </a:spcAft>
              <a:buSzPts val="2040"/>
              <a:buNone/>
            </a:pPr>
            <a:r>
              <a:rPr lang="en-AU"/>
              <a:t>Tuy nhiên, việc đánh giá này không dễ dàng bởi doanh số bán không phải lúc nào cũng phản ánh được mức độ tác động của quảng cáo, vì nó còn phụ thuộc vào nhiều chính sách khác trong doanh nghiệp, và việc nghiên cứu định lượng rất khó để xác định được tác động riêng của quảng cáo lên doanh số bán.</a:t>
            </a:r>
            <a:endParaRPr/>
          </a:p>
          <a:p>
            <a:pPr indent="0" lvl="0" marL="0" rtl="0" algn="r">
              <a:spcBef>
                <a:spcPts val="480"/>
              </a:spcBef>
              <a:spcAft>
                <a:spcPts val="0"/>
              </a:spcAft>
              <a:buSzPts val="2040"/>
              <a:buNone/>
            </a:pPr>
            <a:r>
              <a:rPr lang="en-AU"/>
              <a:t>(SIYB, 1998) </a:t>
            </a:r>
            <a:endParaRPr/>
          </a:p>
        </p:txBody>
      </p:sp>
      <p:sp>
        <p:nvSpPr>
          <p:cNvPr id="260" name="Google Shape;260;p2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61" name="Google Shape;261;p2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62" name="Google Shape;262;p2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1"/>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68" name="Google Shape;268;p21"/>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8.5.1. Xúc tiến bán hàng là gì?</a:t>
            </a:r>
            <a:endParaRPr/>
          </a:p>
          <a:p>
            <a:pPr indent="0" lvl="0" marL="0" rtl="0" algn="just">
              <a:spcBef>
                <a:spcPts val="480"/>
              </a:spcBef>
              <a:spcAft>
                <a:spcPts val="0"/>
              </a:spcAft>
              <a:buSzPts val="2040"/>
              <a:buNone/>
            </a:pPr>
            <a:r>
              <a:rPr lang="en-AU"/>
              <a:t>Xúc tiến bán (khuyến mại) là các biện pháp tác động ngắn hạn nhằm khuyến khích người tiêu dùng mua sắm sản phẩm hoặc dịch vụ.</a:t>
            </a:r>
            <a:endParaRPr/>
          </a:p>
          <a:p>
            <a:pPr indent="0" lvl="0" marL="0" rtl="0" algn="r">
              <a:spcBef>
                <a:spcPts val="480"/>
              </a:spcBef>
              <a:spcAft>
                <a:spcPts val="0"/>
              </a:spcAft>
              <a:buSzPts val="2040"/>
              <a:buNone/>
            </a:pPr>
            <a:r>
              <a:rPr lang="en-AU"/>
              <a:t>(SIYB, 1998) </a:t>
            </a:r>
            <a:endParaRPr/>
          </a:p>
        </p:txBody>
      </p:sp>
      <p:sp>
        <p:nvSpPr>
          <p:cNvPr id="269" name="Google Shape;269;p2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70" name="Google Shape;270;p2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71" name="Google Shape;271;p2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77" name="Google Shape;277;p2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8.5.2. Xúc tiến bán hàng có những đặc điểm gì?</a:t>
            </a:r>
            <a:endParaRPr/>
          </a:p>
          <a:p>
            <a:pPr indent="-182880" lvl="0" marL="182880" rtl="0" algn="just">
              <a:spcBef>
                <a:spcPts val="480"/>
              </a:spcBef>
              <a:spcAft>
                <a:spcPts val="0"/>
              </a:spcAft>
              <a:buSzPts val="2040"/>
              <a:buChar char="•"/>
            </a:pPr>
            <a:r>
              <a:rPr lang="en-AU"/>
              <a:t>Kích thích bán nhanh;</a:t>
            </a:r>
            <a:endParaRPr/>
          </a:p>
          <a:p>
            <a:pPr indent="-182880" lvl="0" marL="182880" rtl="0" algn="just">
              <a:spcBef>
                <a:spcPts val="480"/>
              </a:spcBef>
              <a:spcAft>
                <a:spcPts val="0"/>
              </a:spcAft>
              <a:buSzPts val="2040"/>
              <a:buChar char="•"/>
            </a:pPr>
            <a:r>
              <a:rPr lang="en-AU"/>
              <a:t>Hiệu quả diễn ra trong một thời gian ngắn;</a:t>
            </a:r>
            <a:endParaRPr/>
          </a:p>
          <a:p>
            <a:pPr indent="-182880" lvl="0" marL="182880" rtl="0" algn="just">
              <a:spcBef>
                <a:spcPts val="480"/>
              </a:spcBef>
              <a:spcAft>
                <a:spcPts val="0"/>
              </a:spcAft>
              <a:buSzPts val="2040"/>
              <a:buChar char="•"/>
            </a:pPr>
            <a:r>
              <a:rPr lang="en-AU"/>
              <a:t>Nếu lạm dụng có thể làm xấu đi hình ảnh của thương/nhãn hiệu.</a:t>
            </a:r>
            <a:endParaRPr/>
          </a:p>
          <a:p>
            <a:pPr indent="0" lvl="0" marL="0" rtl="0" algn="r">
              <a:spcBef>
                <a:spcPts val="480"/>
              </a:spcBef>
              <a:spcAft>
                <a:spcPts val="0"/>
              </a:spcAft>
              <a:buSzPts val="2040"/>
              <a:buNone/>
            </a:pPr>
            <a:r>
              <a:rPr lang="en-AU"/>
              <a:t>(SIYB, 1998) </a:t>
            </a:r>
            <a:endParaRPr/>
          </a:p>
        </p:txBody>
      </p:sp>
      <p:sp>
        <p:nvSpPr>
          <p:cNvPr id="278" name="Google Shape;278;p2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79" name="Google Shape;279;p2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80" name="Google Shape;280;p2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3"/>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86" name="Google Shape;286;p23"/>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8.5.3. Các loại hình xúc tiến bán hàng</a:t>
            </a:r>
            <a:endParaRPr b="1" i="1"/>
          </a:p>
          <a:p>
            <a:pPr indent="-182880" lvl="0" marL="182880" rtl="0" algn="just">
              <a:spcBef>
                <a:spcPts val="480"/>
              </a:spcBef>
              <a:spcAft>
                <a:spcPts val="0"/>
              </a:spcAft>
              <a:buSzPts val="2040"/>
              <a:buChar char="•"/>
            </a:pPr>
            <a:r>
              <a:rPr lang="en-AU"/>
              <a:t>Cho khách dùng thử miễn phí hàng mẫu;</a:t>
            </a:r>
            <a:endParaRPr/>
          </a:p>
          <a:p>
            <a:pPr indent="-182880" lvl="0" marL="182880" rtl="0" algn="just">
              <a:spcBef>
                <a:spcPts val="480"/>
              </a:spcBef>
              <a:spcAft>
                <a:spcPts val="0"/>
              </a:spcAft>
              <a:buSzPts val="2040"/>
              <a:buChar char="•"/>
            </a:pPr>
            <a:r>
              <a:rPr lang="en-AU"/>
              <a:t>Tặng khách hàng hàng hoá/dịch vụ;</a:t>
            </a:r>
            <a:endParaRPr/>
          </a:p>
          <a:p>
            <a:pPr indent="-182880" lvl="0" marL="182880" rtl="0" algn="just">
              <a:spcBef>
                <a:spcPts val="480"/>
              </a:spcBef>
              <a:spcAft>
                <a:spcPts val="0"/>
              </a:spcAft>
              <a:buSzPts val="2040"/>
              <a:buChar char="•"/>
            </a:pPr>
            <a:r>
              <a:rPr lang="en-AU"/>
              <a:t>Bán hàng hoá/dịch vụ với giá thấp hơn;</a:t>
            </a:r>
            <a:endParaRPr/>
          </a:p>
          <a:p>
            <a:pPr indent="0" lvl="0" marL="0" rtl="0" algn="r">
              <a:spcBef>
                <a:spcPts val="480"/>
              </a:spcBef>
              <a:spcAft>
                <a:spcPts val="0"/>
              </a:spcAft>
              <a:buSzPts val="2040"/>
              <a:buNone/>
            </a:pPr>
            <a:r>
              <a:rPr lang="en-AU"/>
              <a:t>(SIYB, 1998) </a:t>
            </a:r>
            <a:endParaRPr/>
          </a:p>
        </p:txBody>
      </p:sp>
      <p:sp>
        <p:nvSpPr>
          <p:cNvPr id="287" name="Google Shape;287;p2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88" name="Google Shape;288;p2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89" name="Google Shape;289;p2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4"/>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295" name="Google Shape;295;p24"/>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8.5.3. Các loại hình xúc tiến bán hàng (cont’)</a:t>
            </a:r>
            <a:endParaRPr/>
          </a:p>
          <a:p>
            <a:pPr indent="-182880" lvl="0" marL="182880" rtl="0" algn="just">
              <a:spcBef>
                <a:spcPts val="480"/>
              </a:spcBef>
              <a:spcAft>
                <a:spcPts val="0"/>
              </a:spcAft>
              <a:buSzPts val="2040"/>
              <a:buChar char="•"/>
            </a:pPr>
            <a:r>
              <a:rPr lang="en-AU"/>
              <a:t>Bán hàng hoá/dịch vụ kèm voucher hoặc phiếu dự thưởng;</a:t>
            </a:r>
            <a:endParaRPr/>
          </a:p>
          <a:p>
            <a:pPr indent="-182880" lvl="0" marL="182880" rtl="0" algn="just">
              <a:spcBef>
                <a:spcPts val="480"/>
              </a:spcBef>
              <a:spcAft>
                <a:spcPts val="0"/>
              </a:spcAft>
              <a:buSzPts val="2040"/>
              <a:buChar char="•"/>
            </a:pPr>
            <a:r>
              <a:rPr lang="en-AU"/>
              <a:t>Hội nghị khách hàng, triển lãm thương mại.</a:t>
            </a:r>
            <a:endParaRPr/>
          </a:p>
          <a:p>
            <a:pPr indent="0" lvl="0" marL="0" rtl="0" algn="r">
              <a:spcBef>
                <a:spcPts val="480"/>
              </a:spcBef>
              <a:spcAft>
                <a:spcPts val="0"/>
              </a:spcAft>
              <a:buSzPts val="2040"/>
              <a:buNone/>
            </a:pPr>
            <a:r>
              <a:rPr lang="en-AU"/>
              <a:t>(SIYB, 1998) </a:t>
            </a:r>
            <a:endParaRPr/>
          </a:p>
        </p:txBody>
      </p:sp>
      <p:sp>
        <p:nvSpPr>
          <p:cNvPr id="296" name="Google Shape;296;p2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297" name="Google Shape;297;p2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298" name="Google Shape;298;p2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25"/>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04" name="Google Shape;304;p25"/>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8.5.4. Xúc tiến bán hàng có nhiệm vụ gì?</a:t>
            </a:r>
            <a:endParaRPr/>
          </a:p>
          <a:p>
            <a:pPr indent="-182880" lvl="0" marL="182880" rtl="0" algn="just">
              <a:spcBef>
                <a:spcPts val="480"/>
              </a:spcBef>
              <a:spcAft>
                <a:spcPts val="0"/>
              </a:spcAft>
              <a:buSzPts val="2040"/>
              <a:buChar char="•"/>
            </a:pPr>
            <a:r>
              <a:rPr lang="en-AU"/>
              <a:t>Với khách hàng, nhiệm vụ của XTBH là tăng doanh số bán hàng, khuyến khích họ thử sản phẩm, sử dụng sản phẩm thường xuyên hơn, mua nhiều sản phẩm hơn và mua với số lượng lớn hơn.</a:t>
            </a:r>
            <a:endParaRPr/>
          </a:p>
          <a:p>
            <a:pPr indent="0" lvl="0" marL="0" rtl="0" algn="r">
              <a:spcBef>
                <a:spcPts val="480"/>
              </a:spcBef>
              <a:spcAft>
                <a:spcPts val="0"/>
              </a:spcAft>
              <a:buSzPts val="2040"/>
              <a:buNone/>
            </a:pPr>
            <a:r>
              <a:rPr lang="en-AU"/>
              <a:t>(SIYB, 1998) </a:t>
            </a:r>
            <a:endParaRPr/>
          </a:p>
        </p:txBody>
      </p:sp>
      <p:sp>
        <p:nvSpPr>
          <p:cNvPr id="305" name="Google Shape;305;p2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06" name="Google Shape;306;p2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07" name="Google Shape;307;p2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6"/>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13" name="Google Shape;313;p26"/>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8.5.4. Xúc tiến bán hàng có nhiệm vụ gì? (cont’)</a:t>
            </a:r>
            <a:endParaRPr/>
          </a:p>
          <a:p>
            <a:pPr indent="-182880" lvl="0" marL="182880" rtl="0" algn="just">
              <a:spcBef>
                <a:spcPts val="480"/>
              </a:spcBef>
              <a:spcAft>
                <a:spcPts val="0"/>
              </a:spcAft>
              <a:buSzPts val="2040"/>
              <a:buChar char="•"/>
            </a:pPr>
            <a:r>
              <a:rPr lang="en-AU"/>
              <a:t>Với các đối tác trung gian, nhiệm vụ của XTBH là khuyến khích họ tăng cường phân phối hàng hóa, thúc đẩy các hoạt động bán hàng, mở rộng kênh phân phối, dự trữ hàng hóa và tăng mức hiện diện của hàng hóa trên thị trường.</a:t>
            </a:r>
            <a:endParaRPr/>
          </a:p>
          <a:p>
            <a:pPr indent="0" lvl="0" marL="0" rtl="0" algn="r">
              <a:spcBef>
                <a:spcPts val="480"/>
              </a:spcBef>
              <a:spcAft>
                <a:spcPts val="0"/>
              </a:spcAft>
              <a:buSzPts val="2040"/>
              <a:buNone/>
            </a:pPr>
            <a:r>
              <a:rPr lang="en-AU"/>
              <a:t>(SIYB, 1998) </a:t>
            </a:r>
            <a:endParaRPr/>
          </a:p>
        </p:txBody>
      </p:sp>
      <p:sp>
        <p:nvSpPr>
          <p:cNvPr id="314" name="Google Shape;314;p2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15" name="Google Shape;315;p2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16" name="Google Shape;316;p2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7"/>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22" name="Google Shape;322;p27"/>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8.5.5. Lựa chọn phương tiện xúc tiến bán hàng như thế nào?</a:t>
            </a:r>
            <a:endParaRPr/>
          </a:p>
          <a:p>
            <a:pPr indent="-182880" lvl="0" marL="182880" rtl="0" algn="just">
              <a:spcBef>
                <a:spcPts val="480"/>
              </a:spcBef>
              <a:spcAft>
                <a:spcPts val="0"/>
              </a:spcAft>
              <a:buSzPts val="2040"/>
              <a:buChar char="•"/>
            </a:pPr>
            <a:r>
              <a:rPr lang="en-AU"/>
              <a:t>Đối với khách hàng, các phương tiện sau nên được sử dụng: cung cấp mẫu sản phẩm, phiếu giảm giá, phiếu thưởng, gói hàng chung, quà tặng, trưng bày sản phẩm tại nơi bán, cho khách hàng dùng thử sản phẩm, tổ chức các cuộc thi và trò chơi.</a:t>
            </a:r>
            <a:endParaRPr/>
          </a:p>
          <a:p>
            <a:pPr indent="0" lvl="0" marL="0" rtl="0" algn="r">
              <a:spcBef>
                <a:spcPts val="480"/>
              </a:spcBef>
              <a:spcAft>
                <a:spcPts val="0"/>
              </a:spcAft>
              <a:buSzPts val="2040"/>
              <a:buNone/>
            </a:pPr>
            <a:r>
              <a:rPr lang="en-AU"/>
              <a:t>(SIYB, 1998) </a:t>
            </a:r>
            <a:endParaRPr/>
          </a:p>
        </p:txBody>
      </p:sp>
      <p:sp>
        <p:nvSpPr>
          <p:cNvPr id="323" name="Google Shape;323;p2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24" name="Google Shape;324;p2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25" name="Google Shape;325;p2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28"/>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31" name="Google Shape;331;p28"/>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8.5.5. Lựa chọn phương tiện xúc tiến bán hàng như thế nào? (cont’)</a:t>
            </a:r>
            <a:endParaRPr/>
          </a:p>
          <a:p>
            <a:pPr indent="-182880" lvl="0" marL="182880" rtl="0" algn="just">
              <a:spcBef>
                <a:spcPts val="480"/>
              </a:spcBef>
              <a:spcAft>
                <a:spcPts val="0"/>
              </a:spcAft>
              <a:buSzPts val="2040"/>
              <a:buChar char="•"/>
            </a:pPr>
            <a:r>
              <a:rPr lang="en-AU"/>
              <a:t>Đối với các đối tác trung gian, các phương tiện sau nên được sử dụng: cung cấp các chính sách chiết khấu, hoa hồng, tài trợ, tổ chức hội nghị khách hàng, tham gia các hội chợ và triển lãm thương mại.</a:t>
            </a:r>
            <a:endParaRPr/>
          </a:p>
          <a:p>
            <a:pPr indent="0" lvl="0" marL="0" rtl="0" algn="r">
              <a:spcBef>
                <a:spcPts val="480"/>
              </a:spcBef>
              <a:spcAft>
                <a:spcPts val="0"/>
              </a:spcAft>
              <a:buSzPts val="2040"/>
              <a:buNone/>
            </a:pPr>
            <a:r>
              <a:rPr lang="en-AU"/>
              <a:t>(SIYB, 1998) </a:t>
            </a:r>
            <a:endParaRPr/>
          </a:p>
        </p:txBody>
      </p:sp>
      <p:sp>
        <p:nvSpPr>
          <p:cNvPr id="332" name="Google Shape;332;p2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33" name="Google Shape;333;p2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34" name="Google Shape;334;p2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9"/>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40" name="Google Shape;340;p29"/>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8.5.6. Các yếu tố ảnh hưởng đến XTBH</a:t>
            </a:r>
            <a:endParaRPr/>
          </a:p>
          <a:p>
            <a:pPr indent="-182880" lvl="0" marL="182880" rtl="0" algn="l">
              <a:spcBef>
                <a:spcPts val="480"/>
              </a:spcBef>
              <a:spcAft>
                <a:spcPts val="0"/>
              </a:spcAft>
              <a:buSzPts val="2040"/>
              <a:buChar char="•"/>
            </a:pPr>
            <a:r>
              <a:rPr b="1" lang="en-AU"/>
              <a:t>Mức độ kích thích</a:t>
            </a:r>
            <a:r>
              <a:rPr lang="en-AU"/>
              <a:t>: Mức độ kích thích cần phải được xác định để có thể thúc đẩy khách hàng mua hàng.</a:t>
            </a:r>
            <a:endParaRPr/>
          </a:p>
          <a:p>
            <a:pPr indent="-182880" lvl="0" marL="182880" rtl="0" algn="l">
              <a:spcBef>
                <a:spcPts val="480"/>
              </a:spcBef>
              <a:spcAft>
                <a:spcPts val="0"/>
              </a:spcAft>
              <a:buSzPts val="2040"/>
              <a:buChar char="•"/>
            </a:pPr>
            <a:r>
              <a:rPr b="1" lang="en-AU"/>
              <a:t>Đối tượng tham gia</a:t>
            </a:r>
            <a:r>
              <a:rPr lang="en-AU"/>
              <a:t>: Đối tượng tham gia ảnh hưởng đến quy mô và ngân sách xúc tiến bán hàng.</a:t>
            </a:r>
            <a:endParaRPr/>
          </a:p>
          <a:p>
            <a:pPr indent="0" lvl="0" marL="0" rtl="0" algn="r">
              <a:spcBef>
                <a:spcPts val="480"/>
              </a:spcBef>
              <a:spcAft>
                <a:spcPts val="0"/>
              </a:spcAft>
              <a:buSzPts val="2040"/>
              <a:buNone/>
            </a:pPr>
            <a:r>
              <a:rPr lang="en-AU"/>
              <a:t>(SIYB, 1998) </a:t>
            </a:r>
            <a:endParaRPr/>
          </a:p>
        </p:txBody>
      </p:sp>
      <p:sp>
        <p:nvSpPr>
          <p:cNvPr id="341" name="Google Shape;341;p2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42" name="Google Shape;342;p2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43" name="Google Shape;343;p2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0"/>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49" name="Google Shape;349;p30"/>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8.5.6. Các yếu tố ảnh hưởng đến XTBH (cont’)</a:t>
            </a:r>
            <a:endParaRPr/>
          </a:p>
          <a:p>
            <a:pPr indent="-182880" lvl="0" marL="182880" rtl="0" algn="just">
              <a:spcBef>
                <a:spcPts val="480"/>
              </a:spcBef>
              <a:spcAft>
                <a:spcPts val="0"/>
              </a:spcAft>
              <a:buSzPts val="2040"/>
              <a:buChar char="•"/>
            </a:pPr>
            <a:r>
              <a:rPr b="1" lang="en-AU"/>
              <a:t>Phương tiện xúc tiến bán hàng</a:t>
            </a:r>
            <a:r>
              <a:rPr lang="en-AU"/>
              <a:t>: Việc lựa chọn phương tiện xúc tiến bán hàng sẽ ảnh hưởng đến hiệu quả của chương trình.</a:t>
            </a:r>
            <a:endParaRPr/>
          </a:p>
          <a:p>
            <a:pPr indent="-182880" lvl="0" marL="182880" rtl="0" algn="just">
              <a:spcBef>
                <a:spcPts val="480"/>
              </a:spcBef>
              <a:spcAft>
                <a:spcPts val="0"/>
              </a:spcAft>
              <a:buSzPts val="2040"/>
              <a:buChar char="•"/>
            </a:pPr>
            <a:r>
              <a:rPr b="1" lang="en-AU"/>
              <a:t>Thời điểm, thời gian</a:t>
            </a:r>
            <a:r>
              <a:rPr lang="en-AU"/>
              <a:t> kéo dài và </a:t>
            </a:r>
            <a:r>
              <a:rPr b="1" lang="en-AU"/>
              <a:t>địa điểm</a:t>
            </a:r>
            <a:r>
              <a:rPr lang="en-AU"/>
              <a:t> của chương trình: Thời điểm, thời gian kéo dài và địa điểm cần được xác định để tạo điều kiện thuận lợi cho khách hàng tham gia.</a:t>
            </a:r>
            <a:endParaRPr/>
          </a:p>
          <a:p>
            <a:pPr indent="0" lvl="0" marL="0" rtl="0" algn="r">
              <a:spcBef>
                <a:spcPts val="480"/>
              </a:spcBef>
              <a:spcAft>
                <a:spcPts val="0"/>
              </a:spcAft>
              <a:buSzPts val="2040"/>
              <a:buNone/>
            </a:pPr>
            <a:r>
              <a:rPr lang="en-AU"/>
              <a:t>(SIYB, 1998) </a:t>
            </a:r>
            <a:endParaRPr/>
          </a:p>
        </p:txBody>
      </p:sp>
      <p:sp>
        <p:nvSpPr>
          <p:cNvPr id="350" name="Google Shape;350;p3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51" name="Google Shape;351;p3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52" name="Google Shape;352;p3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1"/>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58" name="Google Shape;358;p31"/>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8.5.6. Các yếu tố ảnh hưởng đến XTBH (cont’)</a:t>
            </a:r>
            <a:endParaRPr/>
          </a:p>
          <a:p>
            <a:pPr indent="-182880" lvl="0" marL="182880" rtl="0" algn="just">
              <a:spcBef>
                <a:spcPts val="480"/>
              </a:spcBef>
              <a:spcAft>
                <a:spcPts val="0"/>
              </a:spcAft>
              <a:buSzPts val="2040"/>
              <a:buChar char="•"/>
            </a:pPr>
            <a:r>
              <a:rPr b="1" lang="en-AU"/>
              <a:t>Ngân sách xúc tiến bán hàng</a:t>
            </a:r>
            <a:r>
              <a:rPr lang="en-AU"/>
              <a:t>: Ngân sách xúc tiến bán hàng có thể dựa trên doanh số bán trước đây và mục tiêu đạt được phải được hoàn thành.</a:t>
            </a:r>
            <a:endParaRPr/>
          </a:p>
          <a:p>
            <a:pPr indent="0" lvl="0" marL="0" rtl="0" algn="r">
              <a:spcBef>
                <a:spcPts val="480"/>
              </a:spcBef>
              <a:spcAft>
                <a:spcPts val="0"/>
              </a:spcAft>
              <a:buSzPts val="2040"/>
              <a:buNone/>
            </a:pPr>
            <a:r>
              <a:rPr lang="en-AU"/>
              <a:t>(SIYB, 1998) </a:t>
            </a:r>
            <a:endParaRPr/>
          </a:p>
        </p:txBody>
      </p:sp>
      <p:sp>
        <p:nvSpPr>
          <p:cNvPr id="359" name="Google Shape;359;p3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60" name="Google Shape;360;p3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61" name="Google Shape;361;p3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67" name="Google Shape;367;p3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8.5. Xúc tiến bán hàng</a:t>
            </a:r>
            <a:endParaRPr b="1"/>
          </a:p>
          <a:p>
            <a:pPr indent="0" lvl="0" marL="0" rtl="0" algn="just">
              <a:spcBef>
                <a:spcPts val="480"/>
              </a:spcBef>
              <a:spcAft>
                <a:spcPts val="0"/>
              </a:spcAft>
              <a:buSzPts val="2040"/>
              <a:buNone/>
            </a:pPr>
            <a:r>
              <a:rPr b="1" i="1" lang="en-AU"/>
              <a:t>8.5.7. Đánh giá kết quả của chương trình XTBH</a:t>
            </a:r>
            <a:endParaRPr/>
          </a:p>
          <a:p>
            <a:pPr indent="-182880" lvl="0" marL="182880" rtl="0" algn="just">
              <a:spcBef>
                <a:spcPts val="480"/>
              </a:spcBef>
              <a:spcAft>
                <a:spcPts val="0"/>
              </a:spcAft>
              <a:buSzPts val="2040"/>
              <a:buChar char="•"/>
            </a:pPr>
            <a:r>
              <a:rPr lang="en-AU"/>
              <a:t>Để đánh giá kết quả của chương trình xúc tiến bán hàng, ta có thể dựa trên sự tăng doanh số bán và đánh giá tác động trực tiếp của hoạt động xúc tiến bán hàng trước và sau khi thực hiện chương trình.</a:t>
            </a:r>
            <a:endParaRPr/>
          </a:p>
          <a:p>
            <a:pPr indent="0" lvl="0" marL="0" rtl="0" algn="r">
              <a:spcBef>
                <a:spcPts val="480"/>
              </a:spcBef>
              <a:spcAft>
                <a:spcPts val="0"/>
              </a:spcAft>
              <a:buSzPts val="2040"/>
              <a:buNone/>
            </a:pPr>
            <a:r>
              <a:rPr lang="en-AU"/>
              <a:t>(SIYB, 1998) </a:t>
            </a:r>
            <a:endParaRPr/>
          </a:p>
        </p:txBody>
      </p:sp>
      <p:sp>
        <p:nvSpPr>
          <p:cNvPr id="368" name="Google Shape;368;p3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69" name="Google Shape;369;p3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70" name="Google Shape;370;p3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3"/>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76" name="Google Shape;376;p33"/>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8.6.1. PR là gì?</a:t>
            </a:r>
            <a:endParaRPr b="1" i="1"/>
          </a:p>
          <a:p>
            <a:pPr indent="-182880" lvl="0" marL="182880" rtl="0" algn="just">
              <a:spcBef>
                <a:spcPts val="480"/>
              </a:spcBef>
              <a:spcAft>
                <a:spcPts val="0"/>
              </a:spcAft>
              <a:buSzPts val="2040"/>
              <a:buChar char="•"/>
            </a:pPr>
            <a:r>
              <a:rPr lang="en-AU"/>
              <a:t>Quan hệ công chúng là hoạt động kích thích gián tiếp nhằm tăng nhu cầu về sản phẩm, dịch vụ hoặc tăng uy tín của doanh nghiệp và không yêu cầu chi phí trực tiếp từ đối tượng mục tiêu.</a:t>
            </a:r>
            <a:endParaRPr/>
          </a:p>
          <a:p>
            <a:pPr indent="0" lvl="0" marL="0" rtl="0" algn="r">
              <a:spcBef>
                <a:spcPts val="480"/>
              </a:spcBef>
              <a:spcAft>
                <a:spcPts val="0"/>
              </a:spcAft>
              <a:buSzPts val="2040"/>
              <a:buNone/>
            </a:pPr>
            <a:r>
              <a:rPr lang="en-AU"/>
              <a:t>(SIYB, 1998) </a:t>
            </a:r>
            <a:endParaRPr/>
          </a:p>
        </p:txBody>
      </p:sp>
      <p:sp>
        <p:nvSpPr>
          <p:cNvPr id="377" name="Google Shape;377;p3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78" name="Google Shape;378;p3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79" name="Google Shape;379;p3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4"/>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85" name="Google Shape;385;p34"/>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8.6.2. Vai trò của PR là gì?</a:t>
            </a:r>
            <a:endParaRPr b="1" i="1"/>
          </a:p>
          <a:p>
            <a:pPr indent="-182880" lvl="0" marL="182880" rtl="0" algn="just">
              <a:spcBef>
                <a:spcPts val="480"/>
              </a:spcBef>
              <a:spcAft>
                <a:spcPts val="0"/>
              </a:spcAft>
              <a:buSzPts val="2040"/>
              <a:buChar char="•"/>
            </a:pPr>
            <a:r>
              <a:rPr lang="en-AU"/>
              <a:t>Vai trò của quan hệ công chúng là rất quan trọng trong việc tác động sâu sắc đến nhận thức của xã hội về sản phẩm, dịch vụ hoặc doanh nghiệp. Nó có khả năng thuyết phục được những đối tượng khách hàng quan trọng và đem lại những lợi ích lớn cho doanh nghiệp.</a:t>
            </a:r>
            <a:endParaRPr/>
          </a:p>
          <a:p>
            <a:pPr indent="0" lvl="0" marL="0" rtl="0" algn="r">
              <a:spcBef>
                <a:spcPts val="480"/>
              </a:spcBef>
              <a:spcAft>
                <a:spcPts val="0"/>
              </a:spcAft>
              <a:buSzPts val="2040"/>
              <a:buNone/>
            </a:pPr>
            <a:r>
              <a:rPr lang="en-AU"/>
              <a:t>(SIYB, 1998) </a:t>
            </a:r>
            <a:endParaRPr/>
          </a:p>
        </p:txBody>
      </p:sp>
      <p:sp>
        <p:nvSpPr>
          <p:cNvPr id="386" name="Google Shape;386;p3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87" name="Google Shape;387;p3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88" name="Google Shape;388;p3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5"/>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394" name="Google Shape;394;p35"/>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8.6.3. PR bao gồm những nội dung gì?</a:t>
            </a:r>
            <a:endParaRPr b="1" i="1"/>
          </a:p>
          <a:p>
            <a:pPr indent="-182880" lvl="0" marL="182880" rtl="0" algn="just">
              <a:spcBef>
                <a:spcPts val="480"/>
              </a:spcBef>
              <a:spcAft>
                <a:spcPts val="0"/>
              </a:spcAft>
              <a:buSzPts val="2040"/>
              <a:buChar char="•"/>
            </a:pPr>
            <a:r>
              <a:rPr b="1" lang="en-AU"/>
              <a:t>Tuyên truyền sản phẩm, dịch vụ</a:t>
            </a:r>
            <a:r>
              <a:rPr lang="en-AU"/>
              <a:t> của doanh nghiệp.</a:t>
            </a:r>
            <a:endParaRPr/>
          </a:p>
          <a:p>
            <a:pPr indent="-182880" lvl="0" marL="182880" rtl="0" algn="just">
              <a:spcBef>
                <a:spcPts val="480"/>
              </a:spcBef>
              <a:spcAft>
                <a:spcPts val="0"/>
              </a:spcAft>
              <a:buSzPts val="2040"/>
              <a:buChar char="•"/>
            </a:pPr>
            <a:r>
              <a:rPr b="1" lang="en-AU"/>
              <a:t>Tuyên truyền hợp tác</a:t>
            </a:r>
            <a:r>
              <a:rPr lang="en-AU"/>
              <a:t>: là hình thức tạo ra hình ảnh tốt đẹp về doanh nghiệp, có thể được tiến hành trong nội bộ doanh nghiệp hoặc với bên ngoài.</a:t>
            </a:r>
            <a:endParaRPr/>
          </a:p>
          <a:p>
            <a:pPr indent="0" lvl="0" marL="0" rtl="0" algn="r">
              <a:spcBef>
                <a:spcPts val="480"/>
              </a:spcBef>
              <a:spcAft>
                <a:spcPts val="0"/>
              </a:spcAft>
              <a:buSzPts val="2040"/>
              <a:buNone/>
            </a:pPr>
            <a:r>
              <a:rPr lang="en-AU"/>
              <a:t>(SIYB, 1998) </a:t>
            </a:r>
            <a:endParaRPr/>
          </a:p>
        </p:txBody>
      </p:sp>
      <p:sp>
        <p:nvSpPr>
          <p:cNvPr id="395" name="Google Shape;395;p3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396" name="Google Shape;396;p3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397" name="Google Shape;397;p3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6"/>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03" name="Google Shape;403;p36"/>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8.6.3. PR bao gồm những nội dung gì? (cont’)</a:t>
            </a:r>
            <a:endParaRPr/>
          </a:p>
          <a:p>
            <a:pPr indent="-182880" lvl="0" marL="182880" rtl="0" algn="just">
              <a:spcBef>
                <a:spcPts val="480"/>
              </a:spcBef>
              <a:spcAft>
                <a:spcPts val="0"/>
              </a:spcAft>
              <a:buSzPts val="2040"/>
              <a:buChar char="•"/>
            </a:pPr>
            <a:r>
              <a:rPr b="1" lang="en-AU"/>
              <a:t>Vận động hành lang</a:t>
            </a:r>
            <a:r>
              <a:rPr lang="en-AU"/>
              <a:t>: là việc giao tiếp với hệ thống luật pháp để ủng hộ hoặc ngăn chặn một sắc lệnh nào đó.</a:t>
            </a:r>
            <a:endParaRPr/>
          </a:p>
          <a:p>
            <a:pPr indent="-182880" lvl="0" marL="182880" rtl="0" algn="just">
              <a:spcBef>
                <a:spcPts val="480"/>
              </a:spcBef>
              <a:spcAft>
                <a:spcPts val="0"/>
              </a:spcAft>
              <a:buSzPts val="2040"/>
              <a:buChar char="•"/>
            </a:pPr>
            <a:r>
              <a:rPr b="1" lang="en-AU"/>
              <a:t>Tuyên truyền để xử lý</a:t>
            </a:r>
            <a:r>
              <a:rPr lang="en-AU"/>
              <a:t> những thông tin, sự việc bất lợi đối với doanh nghiệp.</a:t>
            </a:r>
            <a:endParaRPr/>
          </a:p>
          <a:p>
            <a:pPr indent="0" lvl="0" marL="0" rtl="0" algn="r">
              <a:spcBef>
                <a:spcPts val="480"/>
              </a:spcBef>
              <a:spcAft>
                <a:spcPts val="0"/>
              </a:spcAft>
              <a:buSzPts val="2040"/>
              <a:buNone/>
            </a:pPr>
            <a:r>
              <a:rPr lang="en-AU"/>
              <a:t>(SIYB, 1998) </a:t>
            </a:r>
            <a:endParaRPr/>
          </a:p>
        </p:txBody>
      </p:sp>
      <p:sp>
        <p:nvSpPr>
          <p:cNvPr id="404" name="Google Shape;404;p3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05" name="Google Shape;405;p3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06" name="Google Shape;406;p3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37"/>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12" name="Google Shape;412;p37"/>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8.6.4. Có những công cụ PR nào?</a:t>
            </a:r>
            <a:endParaRPr/>
          </a:p>
          <a:p>
            <a:pPr indent="-182880" lvl="0" marL="182880" rtl="0" algn="just">
              <a:spcBef>
                <a:spcPts val="480"/>
              </a:spcBef>
              <a:spcAft>
                <a:spcPts val="0"/>
              </a:spcAft>
              <a:buSzPts val="2040"/>
              <a:buChar char="•"/>
            </a:pPr>
            <a:r>
              <a:rPr b="1" lang="en-AU"/>
              <a:t>Thông cáo báo chí</a:t>
            </a:r>
            <a:r>
              <a:rPr lang="en-AU"/>
              <a:t>: Đây là các tuyên bố chính thức của doanh nghiệp được truyền thông đến công chúng qua các phương tiện truyền thông khác nhau. Thông cáo báo chí giúp truyền tải thông tin khách quan về doanh nghiệp và các thương hiệu của nó.</a:t>
            </a:r>
            <a:endParaRPr/>
          </a:p>
          <a:p>
            <a:pPr indent="0" lvl="0" marL="0" rtl="0" algn="r">
              <a:spcBef>
                <a:spcPts val="480"/>
              </a:spcBef>
              <a:spcAft>
                <a:spcPts val="0"/>
              </a:spcAft>
              <a:buSzPts val="2040"/>
              <a:buNone/>
            </a:pPr>
            <a:r>
              <a:rPr lang="en-AU"/>
              <a:t>(SIYB, 1998) </a:t>
            </a:r>
            <a:endParaRPr/>
          </a:p>
        </p:txBody>
      </p:sp>
      <p:sp>
        <p:nvSpPr>
          <p:cNvPr id="413" name="Google Shape;413;p3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14" name="Google Shape;414;p3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15" name="Google Shape;415;p3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38"/>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21" name="Google Shape;421;p38"/>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8.6.4. Có những công cụ PR nào? (cont’)</a:t>
            </a:r>
            <a:endParaRPr/>
          </a:p>
          <a:p>
            <a:pPr indent="-182880" lvl="0" marL="182880" rtl="0" algn="just">
              <a:spcBef>
                <a:spcPts val="480"/>
              </a:spcBef>
              <a:spcAft>
                <a:spcPts val="0"/>
              </a:spcAft>
              <a:buSzPts val="2040"/>
              <a:buChar char="•"/>
            </a:pPr>
            <a:r>
              <a:rPr b="1" lang="en-AU"/>
              <a:t>Tổ chức sự kiện</a:t>
            </a:r>
            <a:r>
              <a:rPr lang="en-AU"/>
              <a:t>: Các sự kiện như khai trương, khánh thành hay các sự kiện đặc biệt khác được tổ chức để thu hút sự quan tâm của công chúng đến doanh nghiệp.</a:t>
            </a:r>
            <a:endParaRPr/>
          </a:p>
          <a:p>
            <a:pPr indent="-182880" lvl="0" marL="182880" rtl="0" algn="just">
              <a:spcBef>
                <a:spcPts val="480"/>
              </a:spcBef>
              <a:spcAft>
                <a:spcPts val="0"/>
              </a:spcAft>
              <a:buSzPts val="2040"/>
              <a:buChar char="•"/>
            </a:pPr>
            <a:r>
              <a:rPr b="1" lang="en-AU"/>
              <a:t>Chương trình Road-show</a:t>
            </a:r>
            <a:r>
              <a:rPr lang="en-AU"/>
              <a:t>: Là hoạt động di chuyển của doanh nghiệp đến các địa điểm khác nhau để giới thiệu sản phẩm.</a:t>
            </a:r>
            <a:endParaRPr/>
          </a:p>
          <a:p>
            <a:pPr indent="0" lvl="0" marL="0" rtl="0" algn="r">
              <a:spcBef>
                <a:spcPts val="480"/>
              </a:spcBef>
              <a:spcAft>
                <a:spcPts val="0"/>
              </a:spcAft>
              <a:buSzPts val="2040"/>
              <a:buNone/>
            </a:pPr>
            <a:r>
              <a:rPr lang="en-AU"/>
              <a:t>(SIYB, 1998) </a:t>
            </a:r>
            <a:endParaRPr/>
          </a:p>
        </p:txBody>
      </p:sp>
      <p:sp>
        <p:nvSpPr>
          <p:cNvPr id="422" name="Google Shape;422;p3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23" name="Google Shape;423;p3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24" name="Google Shape;424;p3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39"/>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30" name="Google Shape;430;p39"/>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8.6.4. Có những công cụ PR nào? (cont’)</a:t>
            </a:r>
            <a:endParaRPr/>
          </a:p>
          <a:p>
            <a:pPr indent="-182880" lvl="0" marL="182880" rtl="0" algn="just">
              <a:spcBef>
                <a:spcPts val="480"/>
              </a:spcBef>
              <a:spcAft>
                <a:spcPts val="0"/>
              </a:spcAft>
              <a:buSzPts val="2040"/>
              <a:buChar char="•"/>
            </a:pPr>
            <a:r>
              <a:rPr b="1" lang="en-AU"/>
              <a:t>Hoạt động tài trợ</a:t>
            </a:r>
            <a:r>
              <a:rPr lang="en-AU"/>
              <a:t> (bao gồm cả các hoạt động văn hóa, thể thao và nhân đạo): Đây là các hoạt động tài trợ nhằm tạo liên kết và tăng cường quan hệ giữa doanh nghiệp và công chúng, cũng như đóng góp cho các hoạt động văn hóa, thể thao và nhân đạo.</a:t>
            </a:r>
            <a:endParaRPr/>
          </a:p>
          <a:p>
            <a:pPr indent="0" lvl="0" marL="0" rtl="0" algn="r">
              <a:spcBef>
                <a:spcPts val="480"/>
              </a:spcBef>
              <a:spcAft>
                <a:spcPts val="0"/>
              </a:spcAft>
              <a:buSzPts val="2040"/>
              <a:buNone/>
            </a:pPr>
            <a:r>
              <a:rPr lang="en-AU"/>
              <a:t>(SIYB, 1998) </a:t>
            </a:r>
            <a:endParaRPr/>
          </a:p>
        </p:txBody>
      </p:sp>
      <p:sp>
        <p:nvSpPr>
          <p:cNvPr id="431" name="Google Shape;431;p3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32" name="Google Shape;432;p3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33" name="Google Shape;433;p3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40"/>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39" name="Google Shape;439;p40"/>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8.6.4. Có những công cụ PR nào? (cont’)</a:t>
            </a:r>
            <a:endParaRPr/>
          </a:p>
          <a:p>
            <a:pPr indent="-182880" lvl="0" marL="182880" rtl="0" algn="l">
              <a:spcBef>
                <a:spcPts val="480"/>
              </a:spcBef>
              <a:spcAft>
                <a:spcPts val="0"/>
              </a:spcAft>
              <a:buSzPts val="2040"/>
              <a:buChar char="•"/>
            </a:pPr>
            <a:r>
              <a:rPr b="1" lang="en-AU"/>
              <a:t>Khai thác mạng xã hội</a:t>
            </a:r>
            <a:r>
              <a:rPr lang="en-AU"/>
              <a:t> để truyền thông tin về doanh nghiệp và sản phẩm.</a:t>
            </a:r>
            <a:endParaRPr/>
          </a:p>
          <a:p>
            <a:pPr indent="-182880" lvl="0" marL="182880" rtl="0" algn="l">
              <a:spcBef>
                <a:spcPts val="480"/>
              </a:spcBef>
              <a:spcAft>
                <a:spcPts val="0"/>
              </a:spcAft>
              <a:buSzPts val="2040"/>
              <a:buChar char="•"/>
            </a:pPr>
            <a:r>
              <a:rPr b="1" lang="en-AU"/>
              <a:t>Hoạt động giao tiếp</a:t>
            </a:r>
            <a:r>
              <a:rPr lang="en-AU"/>
              <a:t> và vận động cá nhân.</a:t>
            </a:r>
            <a:endParaRPr/>
          </a:p>
          <a:p>
            <a:pPr indent="0" lvl="0" marL="0" rtl="0" algn="r">
              <a:spcBef>
                <a:spcPts val="480"/>
              </a:spcBef>
              <a:spcAft>
                <a:spcPts val="0"/>
              </a:spcAft>
              <a:buSzPts val="2040"/>
              <a:buNone/>
            </a:pPr>
            <a:r>
              <a:rPr lang="en-AU"/>
              <a:t>(SIYB, 1998) </a:t>
            </a:r>
            <a:endParaRPr/>
          </a:p>
        </p:txBody>
      </p:sp>
      <p:sp>
        <p:nvSpPr>
          <p:cNvPr id="440" name="Google Shape;440;p4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41" name="Google Shape;441;p4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42" name="Google Shape;442;p4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41"/>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48" name="Google Shape;448;p41"/>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8.6.5. Các quyết định về PR</a:t>
            </a:r>
            <a:endParaRPr/>
          </a:p>
          <a:p>
            <a:pPr indent="-182880" lvl="0" marL="182880" rtl="0" algn="just">
              <a:spcBef>
                <a:spcPts val="480"/>
              </a:spcBef>
              <a:spcAft>
                <a:spcPts val="0"/>
              </a:spcAft>
              <a:buSzPts val="2040"/>
              <a:buChar char="•"/>
            </a:pPr>
            <a:r>
              <a:rPr b="1" lang="en-AU"/>
              <a:t>Xác định mục tiêu của PR</a:t>
            </a:r>
            <a:endParaRPr/>
          </a:p>
          <a:p>
            <a:pPr indent="-182880" lvl="1" marL="457200" rtl="0" algn="just">
              <a:spcBef>
                <a:spcPts val="400"/>
              </a:spcBef>
              <a:spcAft>
                <a:spcPts val="0"/>
              </a:spcAft>
              <a:buSzPts val="1700"/>
              <a:buFont typeface="Noto Sans Symbols"/>
              <a:buChar char="▪"/>
            </a:pPr>
            <a:r>
              <a:rPr lang="en-AU"/>
              <a:t>Để xây dựng kế hoạch PR, cần xác định rõ mục tiêu của hoạt động này. Mục tiêu PR cần phải đặt ra từ mục tiêu marketing và hoạt động truyền thông của doanh nghiệp. Mục tiêu PR cần được định hình cụ thể cho từng loại sản phẩm hoặc thương hiệu, kết nối với các mốc thời điểm và thi trường cụ thể. Dựa trên những mục tiêu chi tiết này, doanh nghiệp có thể lập kế hoạch thực hiện các hoạt động PR để đạt được mục tiêu đặt ra.</a:t>
            </a:r>
            <a:endParaRPr/>
          </a:p>
          <a:p>
            <a:pPr indent="0" lvl="0" marL="0" rtl="0" algn="r">
              <a:spcBef>
                <a:spcPts val="480"/>
              </a:spcBef>
              <a:spcAft>
                <a:spcPts val="0"/>
              </a:spcAft>
              <a:buSzPts val="2040"/>
              <a:buNone/>
            </a:pPr>
            <a:r>
              <a:rPr lang="en-AU"/>
              <a:t>(SIYB, 1998) </a:t>
            </a:r>
            <a:endParaRPr/>
          </a:p>
        </p:txBody>
      </p:sp>
      <p:sp>
        <p:nvSpPr>
          <p:cNvPr id="449" name="Google Shape;449;p4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50" name="Google Shape;450;p4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51" name="Google Shape;451;p4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57" name="Google Shape;457;p4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8.6.5. Các quyết định về PR</a:t>
            </a:r>
            <a:endParaRPr/>
          </a:p>
          <a:p>
            <a:pPr indent="-182880" lvl="0" marL="182880" rtl="0" algn="just">
              <a:spcBef>
                <a:spcPts val="480"/>
              </a:spcBef>
              <a:spcAft>
                <a:spcPts val="0"/>
              </a:spcAft>
              <a:buSzPts val="2040"/>
              <a:buChar char="•"/>
            </a:pPr>
            <a:r>
              <a:rPr b="1" lang="en-AU"/>
              <a:t>Thiết kế thông điệp và lựa chọn công cụ PR</a:t>
            </a:r>
            <a:endParaRPr/>
          </a:p>
          <a:p>
            <a:pPr indent="-182880" lvl="1" marL="457200" rtl="0" algn="just">
              <a:spcBef>
                <a:spcPts val="400"/>
              </a:spcBef>
              <a:spcAft>
                <a:spcPts val="0"/>
              </a:spcAft>
              <a:buSzPts val="1700"/>
              <a:buFont typeface="Noto Sans Symbols"/>
              <a:buChar char="▪"/>
            </a:pPr>
            <a:r>
              <a:rPr lang="en-AU"/>
              <a:t>Để thiết kế thông điệp và chọn công cụ PR hiệu quả, doanh nghiệp cần lưu ý rằng thông điệp PR rất đa dạng và có thể là bài viết giới thiệu sản phẩm, thông tin về thương hiệu, câu chuyện vui về việc sử dụng sản phẩm, những trải nghiệm đặc biệt về sản phẩm, hình ảnh, giới thiệu về văn hóa doanh nghiệp, và nhiều hình thức khác. Việc lựa chọn đúng thông điệp và công cụ PR phù hợp sẽ giúp doanh nghiệp đạt được hiệu quả tốt nhất trong hoạt động marketing và truyền thông.</a:t>
            </a:r>
            <a:endParaRPr/>
          </a:p>
          <a:p>
            <a:pPr indent="0" lvl="0" marL="0" rtl="0" algn="r">
              <a:spcBef>
                <a:spcPts val="480"/>
              </a:spcBef>
              <a:spcAft>
                <a:spcPts val="0"/>
              </a:spcAft>
              <a:buSzPts val="2040"/>
              <a:buNone/>
            </a:pPr>
            <a:r>
              <a:rPr lang="en-AU"/>
              <a:t>(SIYB, 1998) </a:t>
            </a:r>
            <a:endParaRPr/>
          </a:p>
        </p:txBody>
      </p:sp>
      <p:sp>
        <p:nvSpPr>
          <p:cNvPr id="458" name="Google Shape;458;p4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59" name="Google Shape;459;p4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60" name="Google Shape;460;p4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43"/>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66" name="Google Shape;466;p43"/>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8.6.5. Các quyết định về PR</a:t>
            </a:r>
            <a:endParaRPr/>
          </a:p>
          <a:p>
            <a:pPr indent="-182880" lvl="0" marL="182880" rtl="0" algn="just">
              <a:spcBef>
                <a:spcPts val="480"/>
              </a:spcBef>
              <a:spcAft>
                <a:spcPts val="0"/>
              </a:spcAft>
              <a:buSzPts val="2040"/>
              <a:buChar char="•"/>
            </a:pPr>
            <a:r>
              <a:rPr b="1" lang="en-AU"/>
              <a:t>Thực hiện PR</a:t>
            </a:r>
            <a:endParaRPr/>
          </a:p>
          <a:p>
            <a:pPr indent="-182880" lvl="1" marL="457200" rtl="0" algn="just">
              <a:spcBef>
                <a:spcPts val="400"/>
              </a:spcBef>
              <a:spcAft>
                <a:spcPts val="0"/>
              </a:spcAft>
              <a:buSzPts val="1700"/>
              <a:buFont typeface="Noto Sans Symbols"/>
              <a:buChar char="▪"/>
            </a:pPr>
            <a:r>
              <a:rPr lang="en-AU"/>
              <a:t>Để thực hiện hoạt động PR hiệu quả và đảm bảo kiểm soát tốt trong quá trình triển khai, doanh nghiệp cần phải xác định rõ các bước công việc và kịch bản xảy ra trong hoạt động này. Mặc dù hoạt động PR rất đa dạng và phong phú, mỗi hình thức lại có những nguyên tắc và cách thức tổ chức riêng. Sau đó, doanh nghiệp có thể lựa chọn và phối hợp với các đối tác để thực hiện hoạt động PR.</a:t>
            </a:r>
            <a:endParaRPr/>
          </a:p>
          <a:p>
            <a:pPr indent="0" lvl="0" marL="0" rtl="0" algn="r">
              <a:spcBef>
                <a:spcPts val="480"/>
              </a:spcBef>
              <a:spcAft>
                <a:spcPts val="0"/>
              </a:spcAft>
              <a:buSzPts val="2040"/>
              <a:buNone/>
            </a:pPr>
            <a:r>
              <a:rPr lang="en-AU"/>
              <a:t>(SIYB, 1998) </a:t>
            </a:r>
            <a:endParaRPr/>
          </a:p>
        </p:txBody>
      </p:sp>
      <p:sp>
        <p:nvSpPr>
          <p:cNvPr id="467" name="Google Shape;467;p4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68" name="Google Shape;468;p4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69" name="Google Shape;469;p4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44"/>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75" name="Google Shape;475;p44"/>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8.6.5. Các quyết định về PR</a:t>
            </a:r>
            <a:endParaRPr/>
          </a:p>
          <a:p>
            <a:pPr indent="-182880" lvl="0" marL="182880" rtl="0" algn="just">
              <a:spcBef>
                <a:spcPts val="480"/>
              </a:spcBef>
              <a:spcAft>
                <a:spcPts val="0"/>
              </a:spcAft>
              <a:buSzPts val="2040"/>
              <a:buChar char="•"/>
            </a:pPr>
            <a:r>
              <a:rPr b="1" lang="en-AU"/>
              <a:t>Đánh giá kết quả PR</a:t>
            </a:r>
            <a:endParaRPr/>
          </a:p>
          <a:p>
            <a:pPr indent="0" lvl="0" marL="0" rtl="0" algn="just">
              <a:spcBef>
                <a:spcPts val="480"/>
              </a:spcBef>
              <a:spcAft>
                <a:spcPts val="0"/>
              </a:spcAft>
              <a:buSzPts val="2040"/>
              <a:buNone/>
            </a:pPr>
            <a:r>
              <a:rPr lang="en-AU"/>
              <a:t>Việc đánh giá kết quả hoạt động PR là một quá trình phức tạp, do tác động của nó không trực tiếp và không dễ nhận biết. Thông thường, có thể sử dụng một số phương pháp sau đây để đánh giá kết quả: </a:t>
            </a:r>
            <a:endParaRPr/>
          </a:p>
          <a:p>
            <a:pPr indent="0" lvl="0" marL="0" rtl="0" algn="r">
              <a:spcBef>
                <a:spcPts val="480"/>
              </a:spcBef>
              <a:spcAft>
                <a:spcPts val="0"/>
              </a:spcAft>
              <a:buSzPts val="2040"/>
              <a:buNone/>
            </a:pPr>
            <a:r>
              <a:rPr lang="en-AU"/>
              <a:t>(SIYB, 1998) </a:t>
            </a:r>
            <a:endParaRPr/>
          </a:p>
        </p:txBody>
      </p:sp>
      <p:sp>
        <p:nvSpPr>
          <p:cNvPr id="476" name="Google Shape;476;p4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77" name="Google Shape;477;p4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78" name="Google Shape;478;p4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4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84" name="Google Shape;484;p4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8.6. Quan hệ công chúng (PR)</a:t>
            </a:r>
            <a:endParaRPr b="1"/>
          </a:p>
          <a:p>
            <a:pPr indent="0" lvl="0" marL="0" rtl="0" algn="just">
              <a:spcBef>
                <a:spcPts val="480"/>
              </a:spcBef>
              <a:spcAft>
                <a:spcPts val="0"/>
              </a:spcAft>
              <a:buSzPts val="2040"/>
              <a:buNone/>
            </a:pPr>
            <a:r>
              <a:rPr b="1" i="1" lang="en-AU"/>
              <a:t>8.6.5. Các quyết định về PR</a:t>
            </a:r>
            <a:endParaRPr/>
          </a:p>
          <a:p>
            <a:pPr indent="-182880" lvl="0" marL="182880" rtl="0" algn="just">
              <a:spcBef>
                <a:spcPts val="480"/>
              </a:spcBef>
              <a:spcAft>
                <a:spcPts val="0"/>
              </a:spcAft>
              <a:buSzPts val="2040"/>
              <a:buChar char="•"/>
            </a:pPr>
            <a:r>
              <a:rPr b="1" lang="en-AU"/>
              <a:t>Đánh giá kết quả PR</a:t>
            </a:r>
            <a:endParaRPr/>
          </a:p>
          <a:p>
            <a:pPr indent="-182880" lvl="1" marL="457200" rtl="0" algn="just">
              <a:spcBef>
                <a:spcPts val="400"/>
              </a:spcBef>
              <a:spcAft>
                <a:spcPts val="0"/>
              </a:spcAft>
              <a:buSzPts val="1700"/>
              <a:buFont typeface="Noto Sans Symbols"/>
              <a:buChar char="▪"/>
            </a:pPr>
            <a:r>
              <a:rPr lang="en-AU"/>
              <a:t>Đo lường số lần thông tin xuất hiện trên các phương tiện thông tin đại chúng.</a:t>
            </a:r>
            <a:endParaRPr/>
          </a:p>
          <a:p>
            <a:pPr indent="-182880" lvl="1" marL="457200" rtl="0" algn="just">
              <a:spcBef>
                <a:spcPts val="400"/>
              </a:spcBef>
              <a:spcAft>
                <a:spcPts val="0"/>
              </a:spcAft>
              <a:buSzPts val="1700"/>
              <a:buFont typeface="Noto Sans Symbols"/>
              <a:buChar char="▪"/>
            </a:pPr>
            <a:r>
              <a:rPr lang="en-AU"/>
              <a:t>Đo lường sự thay đổi thái độ của khách hàng với sản phẩm thương hiệu.</a:t>
            </a:r>
            <a:endParaRPr/>
          </a:p>
          <a:p>
            <a:pPr indent="-182880" lvl="1" marL="457200" rtl="0" algn="just">
              <a:spcBef>
                <a:spcPts val="400"/>
              </a:spcBef>
              <a:spcAft>
                <a:spcPts val="0"/>
              </a:spcAft>
              <a:buSzPts val="1700"/>
              <a:buFont typeface="Noto Sans Symbols"/>
              <a:buChar char="▪"/>
            </a:pPr>
            <a:r>
              <a:rPr lang="en-AU"/>
              <a:t>Đo lường kết quả thông qua sự thay đổi về doanh số và lợi nhuận. </a:t>
            </a:r>
            <a:endParaRPr/>
          </a:p>
          <a:p>
            <a:pPr indent="0" lvl="0" marL="0" rtl="0" algn="r">
              <a:spcBef>
                <a:spcPts val="480"/>
              </a:spcBef>
              <a:spcAft>
                <a:spcPts val="0"/>
              </a:spcAft>
              <a:buSzPts val="2040"/>
              <a:buNone/>
            </a:pPr>
            <a:r>
              <a:rPr lang="en-AU"/>
              <a:t>(SIYB, 1998) </a:t>
            </a:r>
            <a:endParaRPr/>
          </a:p>
        </p:txBody>
      </p:sp>
      <p:sp>
        <p:nvSpPr>
          <p:cNvPr id="485" name="Google Shape;485;p4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86" name="Google Shape;486;p4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87" name="Google Shape;487;p4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46"/>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493" name="Google Shape;493;p46"/>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8.7.1. Bán hàng cá nhân (BHCN) là gì</a:t>
            </a:r>
            <a:endParaRPr b="1" i="1"/>
          </a:p>
          <a:p>
            <a:pPr indent="-182880" lvl="0" marL="182880" rtl="0" algn="just">
              <a:spcBef>
                <a:spcPts val="480"/>
              </a:spcBef>
              <a:spcAft>
                <a:spcPts val="0"/>
              </a:spcAft>
              <a:buSzPts val="2040"/>
              <a:buChar char="•"/>
            </a:pPr>
            <a:r>
              <a:rPr lang="en-AU"/>
              <a:t>BHCN là một phương pháp giới thiệu sản phẩm hoặc dịch vụ của người bán thông qua cuộc trò chuyện với một hoặc nhiều khách hàng tiềm năng. Kỹ năng giao tiếp của người bán là rất quan trọng trong việc xây dựng mối quan hệ và thuyết phục khách hàng mua sản phẩm hoặc dịch vụ của họ. BHCN thường được sử dụng trong các lĩnh vực như bán hàng trực tiếp, bán hàng qua điện thoại, hoặc bán hàng đa cấp. </a:t>
            </a:r>
            <a:endParaRPr/>
          </a:p>
          <a:p>
            <a:pPr indent="0" lvl="0" marL="0" rtl="0" algn="r">
              <a:spcBef>
                <a:spcPts val="480"/>
              </a:spcBef>
              <a:spcAft>
                <a:spcPts val="0"/>
              </a:spcAft>
              <a:buSzPts val="2040"/>
              <a:buNone/>
            </a:pPr>
            <a:r>
              <a:rPr lang="en-AU"/>
              <a:t>(SIYB, 1998) </a:t>
            </a:r>
            <a:endParaRPr/>
          </a:p>
        </p:txBody>
      </p:sp>
      <p:sp>
        <p:nvSpPr>
          <p:cNvPr id="494" name="Google Shape;494;p4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495" name="Google Shape;495;p4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496" name="Google Shape;496;p4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47"/>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02" name="Google Shape;502;p47"/>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8.7.2. BHCN có những đặc điểm gì?</a:t>
            </a:r>
            <a:endParaRPr/>
          </a:p>
          <a:p>
            <a:pPr indent="0" lvl="0" marL="0" rtl="0" algn="just">
              <a:spcBef>
                <a:spcPts val="480"/>
              </a:spcBef>
              <a:spcAft>
                <a:spcPts val="0"/>
              </a:spcAft>
              <a:buSzPts val="2040"/>
              <a:buNone/>
            </a:pPr>
            <a:r>
              <a:rPr lang="en-AU"/>
              <a:t>Bán hàng cá nhân là quá trình giới thiệu và bán hàng của người bán thông qua cuộc đối thoại với một hoặc nhiều khách hàng tiềm năng để đạt được mục đích bán hàng. Đặc điểm của bán hàng cá nhân gồm: </a:t>
            </a:r>
            <a:endParaRPr/>
          </a:p>
          <a:p>
            <a:pPr indent="0" lvl="0" marL="0" rtl="0" algn="r">
              <a:spcBef>
                <a:spcPts val="480"/>
              </a:spcBef>
              <a:spcAft>
                <a:spcPts val="0"/>
              </a:spcAft>
              <a:buSzPts val="2040"/>
              <a:buNone/>
            </a:pPr>
            <a:r>
              <a:rPr lang="en-AU"/>
              <a:t>(SIYB, 1998) </a:t>
            </a:r>
            <a:endParaRPr/>
          </a:p>
        </p:txBody>
      </p:sp>
      <p:sp>
        <p:nvSpPr>
          <p:cNvPr id="503" name="Google Shape;503;p4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04" name="Google Shape;504;p4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05" name="Google Shape;505;p4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sp>
        <p:nvSpPr>
          <p:cNvPr id="510" name="Google Shape;510;p48"/>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11" name="Google Shape;511;p48"/>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8.7.2. BHCN có những đặc điểm gì? (cont’)</a:t>
            </a:r>
            <a:endParaRPr/>
          </a:p>
          <a:p>
            <a:pPr indent="-182880" lvl="0" marL="182880" rtl="0" algn="just">
              <a:spcBef>
                <a:spcPts val="480"/>
              </a:spcBef>
              <a:spcAft>
                <a:spcPts val="0"/>
              </a:spcAft>
              <a:buSzPts val="2040"/>
              <a:buChar char="•"/>
            </a:pPr>
            <a:r>
              <a:rPr lang="en-AU"/>
              <a:t>Tính tương tác cao giữa người bán và khách hàng, bao gồm trả lời các câu hỏi và giải quyết ý kiến phản đối.</a:t>
            </a:r>
            <a:endParaRPr/>
          </a:p>
          <a:p>
            <a:pPr indent="-182880" lvl="0" marL="182880" rtl="0" algn="just">
              <a:spcBef>
                <a:spcPts val="480"/>
              </a:spcBef>
              <a:spcAft>
                <a:spcPts val="0"/>
              </a:spcAft>
              <a:buSzPts val="2040"/>
              <a:buChar char="•"/>
            </a:pPr>
            <a:r>
              <a:rPr lang="en-AU"/>
              <a:t> Xây dựng quan hệ cá nhân giữa người mua và người bán.</a:t>
            </a:r>
            <a:endParaRPr/>
          </a:p>
          <a:p>
            <a:pPr indent="0" lvl="0" marL="0" rtl="0" algn="r">
              <a:spcBef>
                <a:spcPts val="480"/>
              </a:spcBef>
              <a:spcAft>
                <a:spcPts val="0"/>
              </a:spcAft>
              <a:buSzPts val="2040"/>
              <a:buNone/>
            </a:pPr>
            <a:r>
              <a:rPr lang="en-AU"/>
              <a:t>(SIYB, 1998) </a:t>
            </a:r>
            <a:endParaRPr/>
          </a:p>
        </p:txBody>
      </p:sp>
      <p:sp>
        <p:nvSpPr>
          <p:cNvPr id="512" name="Google Shape;512;p4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13" name="Google Shape;513;p4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14" name="Google Shape;514;p4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sp>
        <p:nvSpPr>
          <p:cNvPr id="519" name="Google Shape;519;p49"/>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20" name="Google Shape;520;p49"/>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8.7.2. BHCN có những đặc điểm gì? (cont’)</a:t>
            </a:r>
            <a:endParaRPr/>
          </a:p>
          <a:p>
            <a:pPr indent="-182880" lvl="0" marL="182880" rtl="0" algn="l">
              <a:spcBef>
                <a:spcPts val="480"/>
              </a:spcBef>
              <a:spcAft>
                <a:spcPts val="0"/>
              </a:spcAft>
              <a:buSzPts val="2040"/>
              <a:buChar char="•"/>
            </a:pPr>
            <a:r>
              <a:rPr lang="en-AU"/>
              <a:t>Sự phù hợp cao, lời giới thiệu của người bán thay đổi phụ thuộc vào nhu cầu của khách hàng.</a:t>
            </a:r>
            <a:endParaRPr/>
          </a:p>
          <a:p>
            <a:pPr indent="-182880" lvl="0" marL="182880" rtl="0" algn="l">
              <a:spcBef>
                <a:spcPts val="480"/>
              </a:spcBef>
              <a:spcAft>
                <a:spcPts val="0"/>
              </a:spcAft>
              <a:buSzPts val="2040"/>
              <a:buChar char="•"/>
            </a:pPr>
            <a:r>
              <a:rPr lang="en-AU"/>
              <a:t>Khả năng thuyết phục, đạt được doanh số bán hàng cao.</a:t>
            </a:r>
            <a:endParaRPr/>
          </a:p>
          <a:p>
            <a:pPr indent="0" lvl="0" marL="0" rtl="0" algn="r">
              <a:spcBef>
                <a:spcPts val="480"/>
              </a:spcBef>
              <a:spcAft>
                <a:spcPts val="0"/>
              </a:spcAft>
              <a:buSzPts val="2040"/>
              <a:buNone/>
            </a:pPr>
            <a:r>
              <a:rPr lang="en-AU"/>
              <a:t>(SIYB, 1998) </a:t>
            </a:r>
            <a:endParaRPr/>
          </a:p>
        </p:txBody>
      </p:sp>
      <p:sp>
        <p:nvSpPr>
          <p:cNvPr id="521" name="Google Shape;521;p4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22" name="Google Shape;522;p4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23" name="Google Shape;523;p4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50"/>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29" name="Google Shape;529;p50"/>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8.7.3. BHCN có vai trò gì?</a:t>
            </a:r>
            <a:endParaRPr b="1" i="1"/>
          </a:p>
          <a:p>
            <a:pPr indent="0" lvl="0" marL="0" rtl="0" algn="just">
              <a:spcBef>
                <a:spcPts val="480"/>
              </a:spcBef>
              <a:spcAft>
                <a:spcPts val="0"/>
              </a:spcAft>
              <a:buSzPts val="2040"/>
              <a:buNone/>
            </a:pPr>
            <a:r>
              <a:rPr lang="en-AU"/>
              <a:t>Lực lượng bán hàng cá nhân có tầm quan trọng không thể phủ nhận:</a:t>
            </a:r>
            <a:endParaRPr/>
          </a:p>
          <a:p>
            <a:pPr indent="-182880" lvl="0" marL="182880" rtl="0" algn="just">
              <a:spcBef>
                <a:spcPts val="480"/>
              </a:spcBef>
              <a:spcAft>
                <a:spcPts val="0"/>
              </a:spcAft>
              <a:buSzPts val="2040"/>
              <a:buChar char="•"/>
            </a:pPr>
            <a:r>
              <a:rPr lang="en-AU"/>
              <a:t>Họ là bộ mặt của doanh nghiệp trong mắt khách hàng;</a:t>
            </a:r>
            <a:endParaRPr/>
          </a:p>
          <a:p>
            <a:pPr indent="-182880" lvl="0" marL="182880" rtl="0" algn="just">
              <a:spcBef>
                <a:spcPts val="480"/>
              </a:spcBef>
              <a:spcAft>
                <a:spcPts val="0"/>
              </a:spcAft>
              <a:buSzPts val="2040"/>
              <a:buChar char="•"/>
            </a:pPr>
            <a:r>
              <a:rPr lang="en-AU"/>
              <a:t>Họ ảnh hưởng đến lượng sản phẩm được bán ra;</a:t>
            </a:r>
            <a:endParaRPr/>
          </a:p>
          <a:p>
            <a:pPr indent="-182880" lvl="0" marL="182880" rtl="0" algn="just">
              <a:spcBef>
                <a:spcPts val="480"/>
              </a:spcBef>
              <a:spcAft>
                <a:spcPts val="0"/>
              </a:spcAft>
              <a:buSzPts val="2040"/>
              <a:buChar char="•"/>
            </a:pPr>
            <a:r>
              <a:rPr lang="en-AU"/>
              <a:t>Họ là những người hiểu rõ nhất nhu cầu, mong muốn, lí do, cách thức mua sắm của khách hàng; </a:t>
            </a:r>
            <a:endParaRPr/>
          </a:p>
          <a:p>
            <a:pPr indent="0" lvl="0" marL="0" rtl="0" algn="r">
              <a:spcBef>
                <a:spcPts val="480"/>
              </a:spcBef>
              <a:spcAft>
                <a:spcPts val="0"/>
              </a:spcAft>
              <a:buSzPts val="2040"/>
              <a:buNone/>
            </a:pPr>
            <a:r>
              <a:rPr lang="en-AU"/>
              <a:t>(SIYB, 1998) </a:t>
            </a:r>
            <a:endParaRPr/>
          </a:p>
        </p:txBody>
      </p:sp>
      <p:sp>
        <p:nvSpPr>
          <p:cNvPr id="530" name="Google Shape;530;p5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31" name="Google Shape;531;p5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32" name="Google Shape;532;p5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51"/>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38" name="Google Shape;538;p51"/>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8.7.3. BHCN có vai trò gì? (cont’)</a:t>
            </a:r>
            <a:endParaRPr/>
          </a:p>
          <a:p>
            <a:pPr indent="-182880" lvl="0" marL="182880" rtl="0" algn="just">
              <a:spcBef>
                <a:spcPts val="480"/>
              </a:spcBef>
              <a:spcAft>
                <a:spcPts val="0"/>
              </a:spcAft>
              <a:buSzPts val="2040"/>
              <a:buChar char="•"/>
            </a:pPr>
            <a:r>
              <a:rPr lang="en-AU"/>
              <a:t>Họ là lực lượng quan trọng của chiến lược tìm kiếm, giữ và phát triển khách hàng;</a:t>
            </a:r>
            <a:endParaRPr/>
          </a:p>
          <a:p>
            <a:pPr indent="-182880" lvl="0" marL="182880" rtl="0" algn="just">
              <a:spcBef>
                <a:spcPts val="480"/>
              </a:spcBef>
              <a:spcAft>
                <a:spcPts val="0"/>
              </a:spcAft>
              <a:buSzPts val="2040"/>
              <a:buChar char="•"/>
            </a:pPr>
            <a:r>
              <a:rPr lang="en-AU"/>
              <a:t>Khi các sản phẩm trên thị trường tương tự hoặc cạnh tranh, nhân viên bán hàng thường là yếu tố tác động chính đến quyết định mua của khách hàng. </a:t>
            </a:r>
            <a:endParaRPr/>
          </a:p>
          <a:p>
            <a:pPr indent="0" lvl="0" marL="0" rtl="0" algn="r">
              <a:spcBef>
                <a:spcPts val="480"/>
              </a:spcBef>
              <a:spcAft>
                <a:spcPts val="0"/>
              </a:spcAft>
              <a:buSzPts val="2040"/>
              <a:buNone/>
            </a:pPr>
            <a:r>
              <a:rPr lang="en-AU"/>
              <a:t>(SIYB, 1998) </a:t>
            </a:r>
            <a:endParaRPr/>
          </a:p>
        </p:txBody>
      </p:sp>
      <p:sp>
        <p:nvSpPr>
          <p:cNvPr id="539" name="Google Shape;539;p5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40" name="Google Shape;540;p5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41" name="Google Shape;541;p5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sp>
        <p:nvSpPr>
          <p:cNvPr id="546" name="Google Shape;546;p5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47" name="Google Shape;547;p5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8.7.4. Quá trình BHCN</a:t>
            </a:r>
            <a:endParaRPr/>
          </a:p>
          <a:p>
            <a:pPr indent="0" lvl="0" marL="0" rtl="0" algn="just">
              <a:spcBef>
                <a:spcPts val="480"/>
              </a:spcBef>
              <a:spcAft>
                <a:spcPts val="0"/>
              </a:spcAft>
              <a:buSzPts val="2040"/>
              <a:buNone/>
            </a:pPr>
            <a:r>
              <a:rPr lang="en-AU"/>
              <a:t>Quá trình bán hàng cá nhân bao gồm các bước cơ bản sau:</a:t>
            </a:r>
            <a:endParaRPr/>
          </a:p>
          <a:p>
            <a:pPr indent="-182880" lvl="0" marL="182880" rtl="0" algn="just">
              <a:spcBef>
                <a:spcPts val="480"/>
              </a:spcBef>
              <a:spcAft>
                <a:spcPts val="0"/>
              </a:spcAft>
              <a:buSzPts val="2040"/>
              <a:buChar char="•"/>
            </a:pPr>
            <a:r>
              <a:rPr b="1" lang="en-AU"/>
              <a:t>Tìm kiếm khách hàng tiềm năng</a:t>
            </a:r>
            <a:r>
              <a:rPr lang="en-AU"/>
              <a:t>: Đây là quá trình nghiên cứu và tìm hiểu về thị trường, đối tượng khách hàng và nhu cầu của họ. Nó còn bao gồm các hoạt động như đánh giá thị trường, xây dựng danh sách khách hàng tiềm năng và lựa chọn phương tiện tiếp cận.</a:t>
            </a:r>
            <a:endParaRPr/>
          </a:p>
          <a:p>
            <a:pPr indent="0" lvl="0" marL="0" rtl="0" algn="r">
              <a:spcBef>
                <a:spcPts val="480"/>
              </a:spcBef>
              <a:spcAft>
                <a:spcPts val="0"/>
              </a:spcAft>
              <a:buSzPts val="2040"/>
              <a:buNone/>
            </a:pPr>
            <a:r>
              <a:rPr lang="en-AU"/>
              <a:t>(SIYB, 1998) </a:t>
            </a:r>
            <a:endParaRPr/>
          </a:p>
        </p:txBody>
      </p:sp>
      <p:sp>
        <p:nvSpPr>
          <p:cNvPr id="548" name="Google Shape;548;p5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49" name="Google Shape;549;p5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50" name="Google Shape;550;p5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53"/>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56" name="Google Shape;556;p53"/>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8.7.4. Quá trình BHCN (cont’)</a:t>
            </a:r>
            <a:endParaRPr/>
          </a:p>
          <a:p>
            <a:pPr indent="-182880" lvl="0" marL="182880" rtl="0" algn="just">
              <a:spcBef>
                <a:spcPts val="480"/>
              </a:spcBef>
              <a:spcAft>
                <a:spcPts val="0"/>
              </a:spcAft>
              <a:buSzPts val="2040"/>
              <a:buChar char="•"/>
            </a:pPr>
            <a:r>
              <a:rPr b="1" lang="en-AU"/>
              <a:t>Tiếp cận khách hàng</a:t>
            </a:r>
            <a:r>
              <a:rPr lang="en-AU"/>
              <a:t>: Đây là giai đoạn để tiếp cận và gây ấn tượng với khách hàng tiềm năng bằng cách sử dụng các kênh liên lạc khác nhau, chẳng hạn như email, điện thoại hoặc gặp trực tiếp. </a:t>
            </a:r>
            <a:endParaRPr/>
          </a:p>
          <a:p>
            <a:pPr indent="0" lvl="0" marL="0" rtl="0" algn="r">
              <a:spcBef>
                <a:spcPts val="480"/>
              </a:spcBef>
              <a:spcAft>
                <a:spcPts val="0"/>
              </a:spcAft>
              <a:buSzPts val="2040"/>
              <a:buNone/>
            </a:pPr>
            <a:r>
              <a:rPr lang="en-AU"/>
              <a:t>(SIYB, 1998) </a:t>
            </a:r>
            <a:endParaRPr/>
          </a:p>
        </p:txBody>
      </p:sp>
      <p:sp>
        <p:nvSpPr>
          <p:cNvPr id="557" name="Google Shape;557;p5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58" name="Google Shape;558;p5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59" name="Google Shape;559;p5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p54"/>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65" name="Google Shape;565;p54"/>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8.7.4. Quá trình BHCN (cont’)</a:t>
            </a:r>
            <a:endParaRPr/>
          </a:p>
          <a:p>
            <a:pPr indent="-182880" lvl="0" marL="182880" rtl="0" algn="just">
              <a:spcBef>
                <a:spcPts val="480"/>
              </a:spcBef>
              <a:spcAft>
                <a:spcPts val="0"/>
              </a:spcAft>
              <a:buSzPts val="2040"/>
              <a:buChar char="•"/>
            </a:pPr>
            <a:r>
              <a:rPr b="1" lang="en-AU"/>
              <a:t>Xử lý các từ chối</a:t>
            </a:r>
            <a:r>
              <a:rPr lang="en-AU"/>
              <a:t>: Trong quá trình bán hàng, không phải tất cả các khách hàng đều sẽ mua sản phẩm hoặc dịch vụ của bạn. Việc xử lý các từ chối hiệu quả là rất quan trọng để không mất đi mối quan hệ với khách hàng. </a:t>
            </a:r>
            <a:endParaRPr/>
          </a:p>
          <a:p>
            <a:pPr indent="0" lvl="0" marL="0" rtl="0" algn="r">
              <a:spcBef>
                <a:spcPts val="480"/>
              </a:spcBef>
              <a:spcAft>
                <a:spcPts val="0"/>
              </a:spcAft>
              <a:buSzPts val="2040"/>
              <a:buNone/>
            </a:pPr>
            <a:r>
              <a:rPr lang="en-AU"/>
              <a:t>(SIYB, 1998) </a:t>
            </a:r>
            <a:endParaRPr/>
          </a:p>
        </p:txBody>
      </p:sp>
      <p:sp>
        <p:nvSpPr>
          <p:cNvPr id="566" name="Google Shape;566;p5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67" name="Google Shape;567;p5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68" name="Google Shape;568;p5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sp>
        <p:nvSpPr>
          <p:cNvPr id="573" name="Google Shape;573;p5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74" name="Google Shape;574;p5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8.7.4. Quá trình BHCN (cont’)</a:t>
            </a:r>
            <a:endParaRPr/>
          </a:p>
          <a:p>
            <a:pPr indent="-182880" lvl="0" marL="182880" rtl="0" algn="just">
              <a:spcBef>
                <a:spcPts val="480"/>
              </a:spcBef>
              <a:spcAft>
                <a:spcPts val="0"/>
              </a:spcAft>
              <a:buSzPts val="2040"/>
              <a:buChar char="•"/>
            </a:pPr>
            <a:r>
              <a:rPr b="1" lang="en-AU"/>
              <a:t>Kết thúc giao dịch</a:t>
            </a:r>
            <a:r>
              <a:rPr lang="en-AU"/>
              <a:t>: Sau khi đã xác định nhu cầu của khách hàng và thuyết phục họ mua sản phẩm hoặc dịch vụ, giai đoạn tiếp theo là kết thúc giao dịch một cách thông minh và chuyên nghiệp. </a:t>
            </a:r>
            <a:endParaRPr/>
          </a:p>
          <a:p>
            <a:pPr indent="0" lvl="0" marL="0" rtl="0" algn="r">
              <a:spcBef>
                <a:spcPts val="480"/>
              </a:spcBef>
              <a:spcAft>
                <a:spcPts val="0"/>
              </a:spcAft>
              <a:buSzPts val="2040"/>
              <a:buNone/>
            </a:pPr>
            <a:r>
              <a:rPr lang="en-AU"/>
              <a:t>(SIYB, 1998) </a:t>
            </a:r>
            <a:endParaRPr/>
          </a:p>
        </p:txBody>
      </p:sp>
      <p:sp>
        <p:nvSpPr>
          <p:cNvPr id="575" name="Google Shape;575;p5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76" name="Google Shape;576;p5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77" name="Google Shape;577;p5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56"/>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83" name="Google Shape;583;p56"/>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8.7.4. Quá trình BHCN (cont’)</a:t>
            </a:r>
            <a:endParaRPr/>
          </a:p>
          <a:p>
            <a:pPr indent="-182880" lvl="0" marL="182880" rtl="0" algn="just">
              <a:spcBef>
                <a:spcPts val="480"/>
              </a:spcBef>
              <a:spcAft>
                <a:spcPts val="0"/>
              </a:spcAft>
              <a:buSzPts val="2040"/>
              <a:buChar char="•"/>
            </a:pPr>
            <a:r>
              <a:rPr b="1" lang="en-AU"/>
              <a:t>Duy trì mối quan hệ</a:t>
            </a:r>
            <a:r>
              <a:rPr lang="en-AU"/>
              <a:t>: Khi đã có mối quan hệ với khách hàng, việc duy trì mối quan hệ này là rất quan trọng để tạo niềm tin và đáp ứng nhu cầu của khách hàng.</a:t>
            </a:r>
            <a:endParaRPr/>
          </a:p>
          <a:p>
            <a:pPr indent="-182880" lvl="0" marL="182880" rtl="0" algn="just">
              <a:spcBef>
                <a:spcPts val="480"/>
              </a:spcBef>
              <a:spcAft>
                <a:spcPts val="0"/>
              </a:spcAft>
              <a:buSzPts val="2040"/>
              <a:buChar char="•"/>
            </a:pPr>
            <a:r>
              <a:rPr b="1" lang="en-AU"/>
              <a:t>Tìm kiếm khách hàng tiềm năng tiếp theo</a:t>
            </a:r>
            <a:r>
              <a:rPr lang="en-AU"/>
              <a:t>: Quá trình này là một chu trình lặp đi lặp lại để tìm kiếm và tiếp cận các khách hàng tiềm năng mới.</a:t>
            </a:r>
            <a:endParaRPr/>
          </a:p>
          <a:p>
            <a:pPr indent="0" lvl="0" marL="0" rtl="0" algn="r">
              <a:spcBef>
                <a:spcPts val="480"/>
              </a:spcBef>
              <a:spcAft>
                <a:spcPts val="0"/>
              </a:spcAft>
              <a:buSzPts val="2040"/>
              <a:buNone/>
            </a:pPr>
            <a:r>
              <a:rPr lang="en-AU"/>
              <a:t>(SIYB, 1998) </a:t>
            </a:r>
            <a:endParaRPr/>
          </a:p>
        </p:txBody>
      </p:sp>
      <p:sp>
        <p:nvSpPr>
          <p:cNvPr id="584" name="Google Shape;584;p5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85" name="Google Shape;585;p5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86" name="Google Shape;586;p5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0" name="Shape 590"/>
        <p:cNvGrpSpPr/>
        <p:nvPr/>
      </p:nvGrpSpPr>
      <p:grpSpPr>
        <a:xfrm>
          <a:off x="0" y="0"/>
          <a:ext cx="0" cy="0"/>
          <a:chOff x="0" y="0"/>
          <a:chExt cx="0" cy="0"/>
        </a:xfrm>
      </p:grpSpPr>
      <p:sp>
        <p:nvSpPr>
          <p:cNvPr id="591" name="Google Shape;591;p57"/>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592" name="Google Shape;592;p57"/>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8.7. Bán hàng cá nhân</a:t>
            </a:r>
            <a:endParaRPr b="1"/>
          </a:p>
          <a:p>
            <a:pPr indent="0" lvl="0" marL="0" rtl="0" algn="just">
              <a:spcBef>
                <a:spcPts val="480"/>
              </a:spcBef>
              <a:spcAft>
                <a:spcPts val="0"/>
              </a:spcAft>
              <a:buSzPts val="2040"/>
              <a:buNone/>
            </a:pPr>
            <a:r>
              <a:rPr b="1" i="1" lang="en-AU"/>
              <a:t>8.7.5. Quản trị BHCN</a:t>
            </a:r>
            <a:endParaRPr/>
          </a:p>
          <a:p>
            <a:pPr indent="-182880" lvl="0" marL="182880" rtl="0" algn="just">
              <a:spcBef>
                <a:spcPts val="480"/>
              </a:spcBef>
              <a:spcAft>
                <a:spcPts val="0"/>
              </a:spcAft>
              <a:buSzPts val="2040"/>
              <a:buChar char="•"/>
            </a:pPr>
            <a:r>
              <a:rPr lang="en-AU"/>
              <a:t>Quản trị bán hàng là quá trình phân tích, lập kế hoạch, và kiểm tra hoạt động bán hàng. Nó bao gồm các công việc sau đây: Thiết lập các mục tiêu cho nhân viên bán hàng, thiết kế chiến lược hoạt động bán hàng, tuyển mộ, đào tạo, giám sát và đánh giá hoạt động bán hàng của nhân viên. Điều này giúp đảm bảo rằng hoạt động bán hàng được thực hiện hiệu quả và có thể đóng góp cho sự phát triển bền vững của doanh nghiệp.</a:t>
            </a:r>
            <a:endParaRPr/>
          </a:p>
          <a:p>
            <a:pPr indent="0" lvl="0" marL="0" rtl="0" algn="r">
              <a:spcBef>
                <a:spcPts val="480"/>
              </a:spcBef>
              <a:spcAft>
                <a:spcPts val="0"/>
              </a:spcAft>
              <a:buSzPts val="2040"/>
              <a:buNone/>
            </a:pPr>
            <a:r>
              <a:rPr lang="en-AU"/>
              <a:t>(SIYB, 1998) </a:t>
            </a:r>
            <a:endParaRPr/>
          </a:p>
        </p:txBody>
      </p:sp>
      <p:sp>
        <p:nvSpPr>
          <p:cNvPr id="593" name="Google Shape;593;p5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594" name="Google Shape;594;p5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595" name="Google Shape;595;p5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9" name="Shape 599"/>
        <p:cNvGrpSpPr/>
        <p:nvPr/>
      </p:nvGrpSpPr>
      <p:grpSpPr>
        <a:xfrm>
          <a:off x="0" y="0"/>
          <a:ext cx="0" cy="0"/>
          <a:chOff x="0" y="0"/>
          <a:chExt cx="0" cy="0"/>
        </a:xfrm>
      </p:grpSpPr>
      <p:sp>
        <p:nvSpPr>
          <p:cNvPr id="600" name="Google Shape;600;p58"/>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01" name="Google Shape;601;p58"/>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8.8. Marketing trực tiếp</a:t>
            </a:r>
            <a:endParaRPr b="1"/>
          </a:p>
          <a:p>
            <a:pPr indent="0" lvl="0" marL="0" rtl="0" algn="just">
              <a:spcBef>
                <a:spcPts val="480"/>
              </a:spcBef>
              <a:spcAft>
                <a:spcPts val="0"/>
              </a:spcAft>
              <a:buSzPts val="2040"/>
              <a:buNone/>
            </a:pPr>
            <a:r>
              <a:rPr b="1" i="1" lang="en-AU"/>
              <a:t>8.8.1. Marketing trực tiếp là gì?</a:t>
            </a:r>
            <a:endParaRPr/>
          </a:p>
          <a:p>
            <a:pPr indent="-182880" lvl="0" marL="182880" rtl="0" algn="just">
              <a:spcBef>
                <a:spcPts val="480"/>
              </a:spcBef>
              <a:spcAft>
                <a:spcPts val="0"/>
              </a:spcAft>
              <a:buSzPts val="2040"/>
              <a:buChar char="•"/>
            </a:pPr>
            <a:r>
              <a:rPr lang="en-AU"/>
              <a:t>Marketing trực tiếp là một hoạt động marketing tạo sự liên hệ trực tiếp giữa nhà cung cấp và khách hàng thông qua các phương tiện truyền thông như internet, email, thư, telemarketing, fax, catalog và đề nghị phản hồi từ phía khách hàng. Hoạt động này giúp tăng cường tương tác và giao tiếp giữa hai bên, nâng cao sự hiểu biết về sản phẩm/dịch vụ và thu thập thông tin phản hồi từ khách hàng để cải thiện chất lượng sản phẩm/dịch vụ.</a:t>
            </a:r>
            <a:endParaRPr/>
          </a:p>
          <a:p>
            <a:pPr indent="0" lvl="0" marL="0" rtl="0" algn="r">
              <a:spcBef>
                <a:spcPts val="480"/>
              </a:spcBef>
              <a:spcAft>
                <a:spcPts val="0"/>
              </a:spcAft>
              <a:buSzPts val="2040"/>
              <a:buNone/>
            </a:pPr>
            <a:r>
              <a:rPr lang="en-AU"/>
              <a:t>(SIYB, 1998) </a:t>
            </a:r>
            <a:endParaRPr/>
          </a:p>
        </p:txBody>
      </p:sp>
      <p:sp>
        <p:nvSpPr>
          <p:cNvPr id="602" name="Google Shape;602;p5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03" name="Google Shape;603;p5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04" name="Google Shape;604;p5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59"/>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10" name="Google Shape;610;p59"/>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8.8. Marketing trực tiếp</a:t>
            </a:r>
            <a:endParaRPr b="1"/>
          </a:p>
          <a:p>
            <a:pPr indent="0" lvl="0" marL="0" rtl="0" algn="just">
              <a:spcBef>
                <a:spcPts val="480"/>
              </a:spcBef>
              <a:spcAft>
                <a:spcPts val="0"/>
              </a:spcAft>
              <a:buSzPts val="2040"/>
              <a:buNone/>
            </a:pPr>
            <a:r>
              <a:rPr b="1" i="1" lang="en-AU"/>
              <a:t>8.8.2. Các quyết định về marketing trực tiếp</a:t>
            </a:r>
            <a:endParaRPr b="1" i="1"/>
          </a:p>
          <a:p>
            <a:pPr indent="-182880" lvl="0" marL="182880" rtl="0" algn="just">
              <a:spcBef>
                <a:spcPts val="480"/>
              </a:spcBef>
              <a:spcAft>
                <a:spcPts val="0"/>
              </a:spcAft>
              <a:buSzPts val="2040"/>
              <a:buChar char="•"/>
            </a:pPr>
            <a:r>
              <a:rPr lang="en-AU"/>
              <a:t>Xác định mục tiêu</a:t>
            </a:r>
            <a:endParaRPr/>
          </a:p>
          <a:p>
            <a:pPr indent="-182880" lvl="1" marL="457200" rtl="0" algn="just">
              <a:spcBef>
                <a:spcPts val="400"/>
              </a:spcBef>
              <a:spcAft>
                <a:spcPts val="0"/>
              </a:spcAft>
              <a:buSzPts val="1700"/>
              <a:buFont typeface="Noto Sans Symbols"/>
              <a:buChar char="▪"/>
            </a:pPr>
            <a:r>
              <a:rPr lang="en-AU"/>
              <a:t>Khuyến khích khách hàng mua hàng ngay.</a:t>
            </a:r>
            <a:endParaRPr/>
          </a:p>
          <a:p>
            <a:pPr indent="-182880" lvl="1" marL="457200" rtl="0" algn="just">
              <a:spcBef>
                <a:spcPts val="400"/>
              </a:spcBef>
              <a:spcAft>
                <a:spcPts val="0"/>
              </a:spcAft>
              <a:buSzPts val="1700"/>
              <a:buFont typeface="Noto Sans Symbols"/>
              <a:buChar char="▪"/>
            </a:pPr>
            <a:r>
              <a:rPr lang="en-AU"/>
              <a:t>Xây dựng danh sách khách hàng tiềm năng để phát triển tương lai.</a:t>
            </a:r>
            <a:endParaRPr/>
          </a:p>
          <a:p>
            <a:pPr indent="-182880" lvl="1" marL="457200" rtl="0" algn="just">
              <a:spcBef>
                <a:spcPts val="400"/>
              </a:spcBef>
              <a:spcAft>
                <a:spcPts val="0"/>
              </a:spcAft>
              <a:buSzPts val="1700"/>
              <a:buFont typeface="Noto Sans Symbols"/>
              <a:buChar char="▪"/>
            </a:pPr>
            <a:r>
              <a:rPr lang="en-AU"/>
              <a:t>Cung cấp thông tin để củng cố hình ảnh thương hiệu và tăng uy tín của doanh nghiệp.</a:t>
            </a:r>
            <a:endParaRPr/>
          </a:p>
          <a:p>
            <a:pPr indent="0" lvl="0" marL="0" rtl="0" algn="r">
              <a:spcBef>
                <a:spcPts val="480"/>
              </a:spcBef>
              <a:spcAft>
                <a:spcPts val="0"/>
              </a:spcAft>
              <a:buSzPts val="2040"/>
              <a:buNone/>
            </a:pPr>
            <a:r>
              <a:rPr lang="en-AU"/>
              <a:t>(SIYB, 1998) </a:t>
            </a:r>
            <a:endParaRPr/>
          </a:p>
        </p:txBody>
      </p:sp>
      <p:sp>
        <p:nvSpPr>
          <p:cNvPr id="611" name="Google Shape;611;p59"/>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12" name="Google Shape;612;p59"/>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13" name="Google Shape;613;p59"/>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sp>
        <p:nvSpPr>
          <p:cNvPr id="618" name="Google Shape;618;p60"/>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19" name="Google Shape;619;p60"/>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8.8. Marketing trực tiếp</a:t>
            </a:r>
            <a:endParaRPr b="1"/>
          </a:p>
          <a:p>
            <a:pPr indent="0" lvl="0" marL="0" rtl="0" algn="just">
              <a:spcBef>
                <a:spcPts val="480"/>
              </a:spcBef>
              <a:spcAft>
                <a:spcPts val="0"/>
              </a:spcAft>
              <a:buSzPts val="2040"/>
              <a:buNone/>
            </a:pPr>
            <a:r>
              <a:rPr b="1" i="1" lang="en-AU"/>
              <a:t>8.8.2. Các quyết định về marketing trực tiếp (cont’)</a:t>
            </a:r>
            <a:endParaRPr/>
          </a:p>
          <a:p>
            <a:pPr indent="-182880" lvl="0" marL="182880" rtl="0" algn="just">
              <a:spcBef>
                <a:spcPts val="480"/>
              </a:spcBef>
              <a:spcAft>
                <a:spcPts val="0"/>
              </a:spcAft>
              <a:buSzPts val="2040"/>
              <a:buChar char="•"/>
            </a:pPr>
            <a:r>
              <a:rPr lang="en-AU"/>
              <a:t>Xác định khách hàng mục tiêu</a:t>
            </a:r>
            <a:endParaRPr/>
          </a:p>
          <a:p>
            <a:pPr indent="-182880" lvl="1" marL="457200" rtl="0" algn="just">
              <a:spcBef>
                <a:spcPts val="400"/>
              </a:spcBef>
              <a:spcAft>
                <a:spcPts val="0"/>
              </a:spcAft>
              <a:buSzPts val="1700"/>
              <a:buFont typeface="Noto Sans Symbols"/>
              <a:buChar char="▪"/>
            </a:pPr>
            <a:r>
              <a:rPr lang="en-AU"/>
              <a:t>Để thực hiện hoạt động marketing trực tiếp, doanh nghiệp sẽ lựa chọn các khách hàng mục tiêu trong đoạn thị trường đã chọn. Việc này được thực hiện bằng cách chọn những nhóm khách hàng có tiềm năng nhất và dễ tiếp cận nhất để triển khai hoạt động marketing trực tiếp.</a:t>
            </a:r>
            <a:endParaRPr/>
          </a:p>
          <a:p>
            <a:pPr indent="0" lvl="0" marL="0" rtl="0" algn="r">
              <a:spcBef>
                <a:spcPts val="480"/>
              </a:spcBef>
              <a:spcAft>
                <a:spcPts val="0"/>
              </a:spcAft>
              <a:buSzPts val="2040"/>
              <a:buNone/>
            </a:pPr>
            <a:r>
              <a:rPr lang="en-AU"/>
              <a:t>(SIYB, 1998) </a:t>
            </a:r>
            <a:endParaRPr/>
          </a:p>
        </p:txBody>
      </p:sp>
      <p:sp>
        <p:nvSpPr>
          <p:cNvPr id="620" name="Google Shape;620;p60"/>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21" name="Google Shape;621;p60"/>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22" name="Google Shape;622;p60"/>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sp>
        <p:nvSpPr>
          <p:cNvPr id="627" name="Google Shape;627;p61"/>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28" name="Google Shape;628;p61"/>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8.8. Marketing trực tiếp</a:t>
            </a:r>
            <a:endParaRPr b="1"/>
          </a:p>
          <a:p>
            <a:pPr indent="0" lvl="0" marL="0" rtl="0" algn="just">
              <a:spcBef>
                <a:spcPts val="480"/>
              </a:spcBef>
              <a:spcAft>
                <a:spcPts val="0"/>
              </a:spcAft>
              <a:buSzPts val="2040"/>
              <a:buNone/>
            </a:pPr>
            <a:r>
              <a:rPr b="1" i="1" lang="en-AU"/>
              <a:t>8.8.2. Các quyết định về marketing trực tiếp (cont’)</a:t>
            </a:r>
            <a:endParaRPr/>
          </a:p>
          <a:p>
            <a:pPr indent="-182880" lvl="0" marL="182880" rtl="0" algn="just">
              <a:spcBef>
                <a:spcPts val="480"/>
              </a:spcBef>
              <a:spcAft>
                <a:spcPts val="0"/>
              </a:spcAft>
              <a:buSzPts val="2040"/>
              <a:buChar char="•"/>
            </a:pPr>
            <a:r>
              <a:rPr lang="en-AU"/>
              <a:t>Lựa chọn chiến lược chào hàng</a:t>
            </a:r>
            <a:endParaRPr/>
          </a:p>
          <a:p>
            <a:pPr indent="-182880" lvl="1" marL="457200" rtl="0" algn="just">
              <a:spcBef>
                <a:spcPts val="400"/>
              </a:spcBef>
              <a:spcAft>
                <a:spcPts val="0"/>
              </a:spcAft>
              <a:buSzPts val="1700"/>
              <a:buFont typeface="Noto Sans Symbols"/>
              <a:buChar char="▪"/>
            </a:pPr>
            <a:r>
              <a:rPr lang="en-AU"/>
              <a:t>Chiến lược chào hàng gồm 5 yếu tố: Sản phẩm; chào hàng; phương tiện truyền thông; phương pháp phân phối; chiến lược bán hàng sáng tạo.</a:t>
            </a:r>
            <a:endParaRPr/>
          </a:p>
          <a:p>
            <a:pPr indent="0" lvl="0" marL="0" rtl="0" algn="r">
              <a:spcBef>
                <a:spcPts val="480"/>
              </a:spcBef>
              <a:spcAft>
                <a:spcPts val="0"/>
              </a:spcAft>
              <a:buSzPts val="2040"/>
              <a:buNone/>
            </a:pPr>
            <a:r>
              <a:rPr lang="en-AU"/>
              <a:t>(SIYB, 1998) </a:t>
            </a:r>
            <a:endParaRPr/>
          </a:p>
        </p:txBody>
      </p:sp>
      <p:sp>
        <p:nvSpPr>
          <p:cNvPr id="629" name="Google Shape;629;p61"/>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30" name="Google Shape;630;p61"/>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31" name="Google Shape;631;p61"/>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5" name="Shape 635"/>
        <p:cNvGrpSpPr/>
        <p:nvPr/>
      </p:nvGrpSpPr>
      <p:grpSpPr>
        <a:xfrm>
          <a:off x="0" y="0"/>
          <a:ext cx="0" cy="0"/>
          <a:chOff x="0" y="0"/>
          <a:chExt cx="0" cy="0"/>
        </a:xfrm>
      </p:grpSpPr>
      <p:sp>
        <p:nvSpPr>
          <p:cNvPr id="636" name="Google Shape;636;p62"/>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37" name="Google Shape;637;p62"/>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8.8. Marketing trực tiếp</a:t>
            </a:r>
            <a:endParaRPr b="1"/>
          </a:p>
          <a:p>
            <a:pPr indent="0" lvl="0" marL="0" rtl="0" algn="just">
              <a:spcBef>
                <a:spcPts val="480"/>
              </a:spcBef>
              <a:spcAft>
                <a:spcPts val="0"/>
              </a:spcAft>
              <a:buSzPts val="2040"/>
              <a:buNone/>
            </a:pPr>
            <a:r>
              <a:rPr b="1" i="1" lang="en-AU"/>
              <a:t>8.8.2. Các quyết định về marketing trực tiếp (cont’)</a:t>
            </a:r>
            <a:endParaRPr/>
          </a:p>
          <a:p>
            <a:pPr indent="-182880" lvl="0" marL="182880" rtl="0" algn="just">
              <a:spcBef>
                <a:spcPts val="480"/>
              </a:spcBef>
              <a:spcAft>
                <a:spcPts val="0"/>
              </a:spcAft>
              <a:buSzPts val="2040"/>
              <a:buChar char="•"/>
            </a:pPr>
            <a:r>
              <a:rPr lang="en-AU"/>
              <a:t>Thử nghiệm marketing trực tiếp</a:t>
            </a:r>
            <a:endParaRPr/>
          </a:p>
          <a:p>
            <a:pPr indent="-182880" lvl="1" marL="457200" rtl="0" algn="just">
              <a:spcBef>
                <a:spcPts val="400"/>
              </a:spcBef>
              <a:spcAft>
                <a:spcPts val="0"/>
              </a:spcAft>
              <a:buSzPts val="1700"/>
              <a:buFont typeface="Noto Sans Symbols"/>
              <a:buChar char="▪"/>
            </a:pPr>
            <a:r>
              <a:rPr lang="en-AU"/>
              <a:t>Quá trình thử nghiệm được được tiến hành trên các yếu tố như: Tính chất sản phẩm, thông điệp quảng cáo, giá cả, phương tiện truyền thông, danh sách khách hàng.</a:t>
            </a:r>
            <a:endParaRPr/>
          </a:p>
          <a:p>
            <a:pPr indent="0" lvl="0" marL="0" rtl="0" algn="r">
              <a:spcBef>
                <a:spcPts val="480"/>
              </a:spcBef>
              <a:spcAft>
                <a:spcPts val="0"/>
              </a:spcAft>
              <a:buSzPts val="2040"/>
              <a:buNone/>
            </a:pPr>
            <a:r>
              <a:rPr lang="en-AU"/>
              <a:t>(SIYB, 1998) </a:t>
            </a:r>
            <a:endParaRPr/>
          </a:p>
        </p:txBody>
      </p:sp>
      <p:sp>
        <p:nvSpPr>
          <p:cNvPr id="638" name="Google Shape;638;p62"/>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39" name="Google Shape;639;p62"/>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40" name="Google Shape;640;p62"/>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4" name="Shape 644"/>
        <p:cNvGrpSpPr/>
        <p:nvPr/>
      </p:nvGrpSpPr>
      <p:grpSpPr>
        <a:xfrm>
          <a:off x="0" y="0"/>
          <a:ext cx="0" cy="0"/>
          <a:chOff x="0" y="0"/>
          <a:chExt cx="0" cy="0"/>
        </a:xfrm>
      </p:grpSpPr>
      <p:sp>
        <p:nvSpPr>
          <p:cNvPr id="645" name="Google Shape;645;p63"/>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46" name="Google Shape;646;p63"/>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8.8. Marketing trực tiếp</a:t>
            </a:r>
            <a:endParaRPr b="1"/>
          </a:p>
          <a:p>
            <a:pPr indent="0" lvl="0" marL="0" rtl="0" algn="just">
              <a:spcBef>
                <a:spcPts val="480"/>
              </a:spcBef>
              <a:spcAft>
                <a:spcPts val="0"/>
              </a:spcAft>
              <a:buSzPts val="2040"/>
              <a:buNone/>
            </a:pPr>
            <a:r>
              <a:rPr b="1" i="1" lang="en-AU"/>
              <a:t>8.8.2. Các quyết định về marketing trực tiếp (cont’)</a:t>
            </a:r>
            <a:endParaRPr/>
          </a:p>
          <a:p>
            <a:pPr indent="0" lvl="0" marL="0" rtl="0" algn="just">
              <a:spcBef>
                <a:spcPts val="480"/>
              </a:spcBef>
              <a:spcAft>
                <a:spcPts val="0"/>
              </a:spcAft>
              <a:buSzPts val="2040"/>
              <a:buNone/>
            </a:pPr>
            <a:r>
              <a:rPr lang="en-AU"/>
              <a:t>Đánh giá kết quả của chiến dịch marketing trực tiếp có thể dựa trên các chỉ tiêu sau:</a:t>
            </a:r>
            <a:endParaRPr/>
          </a:p>
          <a:p>
            <a:pPr indent="-182880" lvl="0" marL="182880" rtl="0" algn="just">
              <a:spcBef>
                <a:spcPts val="480"/>
              </a:spcBef>
              <a:spcAft>
                <a:spcPts val="0"/>
              </a:spcAft>
              <a:buSzPts val="2040"/>
              <a:buChar char="•"/>
            </a:pPr>
            <a:r>
              <a:rPr lang="en-AU"/>
              <a:t>Tỷ lệ đặt hàng, mua hàng của khách hàng.</a:t>
            </a:r>
            <a:endParaRPr/>
          </a:p>
          <a:p>
            <a:pPr indent="-182880" lvl="0" marL="182880" rtl="0" algn="just">
              <a:spcBef>
                <a:spcPts val="480"/>
              </a:spcBef>
              <a:spcAft>
                <a:spcPts val="0"/>
              </a:spcAft>
              <a:buSzPts val="2040"/>
              <a:buChar char="•"/>
            </a:pPr>
            <a:r>
              <a:rPr lang="en-AU"/>
              <a:t>So sánh chi phí, doanh thu và lợi nhuận để đánh giá tính hiệu quả của chiến dịch.</a:t>
            </a:r>
            <a:endParaRPr/>
          </a:p>
          <a:p>
            <a:pPr indent="-182880" lvl="0" marL="182880" rtl="0" algn="just">
              <a:spcBef>
                <a:spcPts val="480"/>
              </a:spcBef>
              <a:spcAft>
                <a:spcPts val="0"/>
              </a:spcAft>
              <a:buSzPts val="2040"/>
              <a:buChar char="•"/>
            </a:pPr>
            <a:r>
              <a:rPr lang="en-AU"/>
              <a:t>Khả năng tạo lập mối quan hệ lâu dài với khách hàng, cũng như giữ cho họ tiếp tục quan tâm và tương tác với thương hiệu.</a:t>
            </a:r>
            <a:endParaRPr/>
          </a:p>
          <a:p>
            <a:pPr indent="0" lvl="0" marL="0" rtl="0" algn="r">
              <a:spcBef>
                <a:spcPts val="480"/>
              </a:spcBef>
              <a:spcAft>
                <a:spcPts val="0"/>
              </a:spcAft>
              <a:buSzPts val="2040"/>
              <a:buNone/>
            </a:pPr>
            <a:r>
              <a:rPr lang="en-AU"/>
              <a:t>(SIYB, 1998) </a:t>
            </a:r>
            <a:endParaRPr/>
          </a:p>
        </p:txBody>
      </p:sp>
      <p:sp>
        <p:nvSpPr>
          <p:cNvPr id="647" name="Google Shape;647;p63"/>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48" name="Google Shape;648;p63"/>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49" name="Google Shape;649;p63"/>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64"/>
          <p:cNvSpPr txBox="1"/>
          <p:nvPr>
            <p:ph type="title"/>
          </p:nvPr>
        </p:nvSpPr>
        <p:spPr>
          <a:xfrm>
            <a:off x="128616" y="501250"/>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55" name="Google Shape;655;p64"/>
          <p:cNvSpPr txBox="1"/>
          <p:nvPr>
            <p:ph idx="1" type="body"/>
          </p:nvPr>
        </p:nvSpPr>
        <p:spPr>
          <a:xfrm>
            <a:off x="457200" y="1680575"/>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41</a:t>
            </a:r>
            <a:endParaRPr b="1"/>
          </a:p>
          <a:p>
            <a:pPr indent="0" lvl="0" marL="0" rtl="0" algn="just">
              <a:spcBef>
                <a:spcPts val="480"/>
              </a:spcBef>
              <a:spcAft>
                <a:spcPts val="0"/>
              </a:spcAft>
              <a:buSzPts val="2040"/>
              <a:buNone/>
            </a:pPr>
            <a:r>
              <a:rPr lang="en-AU"/>
              <a:t>Bài tập 1: Công ty Bia Hà Nội có hơn 100 năm kinh nghiệm sản xuất các loại bia chai, bia lon phục vụ chủ yếu cho thị trường Hà Nội và các tỉnh phía bắc với thị phần khoảng 30%. Bia Hà Nội có vị thơm, mát đặc trưng và thường có độ cồn nhẹ (từ 3-5% cồn). Trên thị trường hiện đang phổ biến các nhãn hiệu bia nổi tiếng như Heineken, Tiger, Carlsberg, Foster, Halida, Sài Gòn, Anchor và một số nhãn hiệu bia địa phương khác.</a:t>
            </a:r>
            <a:endParaRPr/>
          </a:p>
          <a:p>
            <a:pPr indent="0" lvl="0" marL="0" rtl="0" algn="r">
              <a:spcBef>
                <a:spcPts val="480"/>
              </a:spcBef>
              <a:spcAft>
                <a:spcPts val="0"/>
              </a:spcAft>
              <a:buSzPts val="2040"/>
              <a:buNone/>
            </a:pPr>
            <a:r>
              <a:rPr lang="en-AU"/>
              <a:t>(SIYB, 1998) </a:t>
            </a:r>
            <a:endParaRPr/>
          </a:p>
        </p:txBody>
      </p:sp>
      <p:sp>
        <p:nvSpPr>
          <p:cNvPr id="656" name="Google Shape;656;p64"/>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57" name="Google Shape;657;p64"/>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58" name="Google Shape;658;p64"/>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65"/>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64" name="Google Shape;664;p65"/>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41 (cont’)</a:t>
            </a:r>
            <a:endParaRPr b="1"/>
          </a:p>
          <a:p>
            <a:pPr indent="0" lvl="0" marL="0" rtl="0" algn="just">
              <a:spcBef>
                <a:spcPts val="480"/>
              </a:spcBef>
              <a:spcAft>
                <a:spcPts val="0"/>
              </a:spcAft>
              <a:buSzPts val="2040"/>
              <a:buNone/>
            </a:pPr>
            <a:r>
              <a:rPr lang="en-AU"/>
              <a:t>Tất cả các sản phẩm bia hiện tại trên thị trường đều dành cho nam giới với độ cồn từ 4.5 đến 5%. Công ty Bia Hà Nội nhận thấy rằng phụ nữ có xu thế tiêu dùng bia ngày càng tăng và sở thích của họ là những loại bia nhẹ, thơm, đây lại là thế mạnh của công ty. Công ty quyết định phát triển sản phẩm bia mới không có cồn dành cho phụ nữ thành thị.</a:t>
            </a:r>
            <a:endParaRPr/>
          </a:p>
          <a:p>
            <a:pPr indent="0" lvl="0" marL="0" rtl="0" algn="r">
              <a:spcBef>
                <a:spcPts val="480"/>
              </a:spcBef>
              <a:spcAft>
                <a:spcPts val="0"/>
              </a:spcAft>
              <a:buSzPts val="2040"/>
              <a:buNone/>
            </a:pPr>
            <a:r>
              <a:rPr lang="en-AU"/>
              <a:t>(SIYB, 1998) </a:t>
            </a:r>
            <a:endParaRPr/>
          </a:p>
        </p:txBody>
      </p:sp>
      <p:sp>
        <p:nvSpPr>
          <p:cNvPr id="665" name="Google Shape;665;p65"/>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66" name="Google Shape;666;p65"/>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67" name="Google Shape;667;p65"/>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1" name="Shape 671"/>
        <p:cNvGrpSpPr/>
        <p:nvPr/>
      </p:nvGrpSpPr>
      <p:grpSpPr>
        <a:xfrm>
          <a:off x="0" y="0"/>
          <a:ext cx="0" cy="0"/>
          <a:chOff x="0" y="0"/>
          <a:chExt cx="0" cy="0"/>
        </a:xfrm>
      </p:grpSpPr>
      <p:sp>
        <p:nvSpPr>
          <p:cNvPr id="672" name="Google Shape;672;p66"/>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73" name="Google Shape;673;p66"/>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41 (cont’)</a:t>
            </a:r>
            <a:endParaRPr b="1"/>
          </a:p>
          <a:p>
            <a:pPr indent="0" lvl="0" marL="0" rtl="0" algn="just">
              <a:spcBef>
                <a:spcPts val="480"/>
              </a:spcBef>
              <a:spcAft>
                <a:spcPts val="0"/>
              </a:spcAft>
              <a:buSzPts val="2040"/>
              <a:buNone/>
            </a:pPr>
            <a:r>
              <a:rPr lang="en-AU"/>
              <a:t>Câu hỏi:</a:t>
            </a:r>
            <a:endParaRPr/>
          </a:p>
          <a:p>
            <a:pPr indent="-182880" lvl="0" marL="182880" rtl="0" algn="just">
              <a:spcBef>
                <a:spcPts val="480"/>
              </a:spcBef>
              <a:spcAft>
                <a:spcPts val="0"/>
              </a:spcAft>
              <a:buSzPts val="2040"/>
              <a:buChar char="•"/>
            </a:pPr>
            <a:r>
              <a:rPr lang="en-AU"/>
              <a:t>Đề xuất ý tưởng định vị cho sản phẩm mới này? Từ ý tưởng định vị trên đưa ra ba ý tưởng cho thông điệp quảng cáo (cần phân tích chủ đề của ý tưởng)?</a:t>
            </a:r>
            <a:endParaRPr/>
          </a:p>
          <a:p>
            <a:pPr indent="-182880" lvl="0" marL="182880" rtl="0" algn="just">
              <a:spcBef>
                <a:spcPts val="480"/>
              </a:spcBef>
              <a:spcAft>
                <a:spcPts val="0"/>
              </a:spcAft>
              <a:buSzPts val="2040"/>
              <a:buChar char="•"/>
            </a:pPr>
            <a:r>
              <a:rPr lang="en-AU"/>
              <a:t>Theo bạn phương tiện quảng cáo nào là phù hợp nhất để truyền tải thông điệp quảng cáo đến khách hàng mục tiêu? Giải thích lựa chọn đó.</a:t>
            </a:r>
            <a:endParaRPr/>
          </a:p>
          <a:p>
            <a:pPr indent="0" lvl="0" marL="0" rtl="0" algn="r">
              <a:spcBef>
                <a:spcPts val="480"/>
              </a:spcBef>
              <a:spcAft>
                <a:spcPts val="0"/>
              </a:spcAft>
              <a:buSzPts val="2040"/>
              <a:buNone/>
            </a:pPr>
            <a:r>
              <a:rPr lang="en-AU"/>
              <a:t>(SIYB, 1998) </a:t>
            </a:r>
            <a:endParaRPr/>
          </a:p>
        </p:txBody>
      </p:sp>
      <p:sp>
        <p:nvSpPr>
          <p:cNvPr id="674" name="Google Shape;674;p66"/>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75" name="Google Shape;675;p66"/>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76" name="Google Shape;676;p66"/>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0" name="Shape 680"/>
        <p:cNvGrpSpPr/>
        <p:nvPr/>
      </p:nvGrpSpPr>
      <p:grpSpPr>
        <a:xfrm>
          <a:off x="0" y="0"/>
          <a:ext cx="0" cy="0"/>
          <a:chOff x="0" y="0"/>
          <a:chExt cx="0" cy="0"/>
        </a:xfrm>
      </p:grpSpPr>
      <p:sp>
        <p:nvSpPr>
          <p:cNvPr id="681" name="Google Shape;681;p67"/>
          <p:cNvSpPr txBox="1"/>
          <p:nvPr>
            <p:ph type="title"/>
          </p:nvPr>
        </p:nvSpPr>
        <p:spPr>
          <a:xfrm>
            <a:off x="128616" y="517325"/>
            <a:ext cx="8890782" cy="9906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3000"/>
              <a:buFont typeface="Arial"/>
              <a:buNone/>
            </a:pPr>
            <a:r>
              <a:rPr lang="en-AU" sz="3000"/>
              <a:t>Chương 8– Thoả Mãn Nhu Cầu Của Khách Hàng Bằng Những Chính Sách Xúc Tiến - Yểm Trợ Tốt Nhất</a:t>
            </a:r>
            <a:endParaRPr sz="3000"/>
          </a:p>
        </p:txBody>
      </p:sp>
      <p:sp>
        <p:nvSpPr>
          <p:cNvPr id="682" name="Google Shape;682;p67"/>
          <p:cNvSpPr txBox="1"/>
          <p:nvPr>
            <p:ph idx="1" type="body"/>
          </p:nvPr>
        </p:nvSpPr>
        <p:spPr>
          <a:xfrm>
            <a:off x="457200" y="1696650"/>
            <a:ext cx="8229600" cy="4876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040"/>
              <a:buNone/>
            </a:pPr>
            <a:r>
              <a:rPr b="1" lang="en-AU"/>
              <a:t>Bài tập thực hành 41 (cont’)</a:t>
            </a:r>
            <a:endParaRPr b="1"/>
          </a:p>
          <a:p>
            <a:pPr indent="0" lvl="0" marL="0" rtl="0" algn="just">
              <a:spcBef>
                <a:spcPts val="480"/>
              </a:spcBef>
              <a:spcAft>
                <a:spcPts val="0"/>
              </a:spcAft>
              <a:buSzPts val="2040"/>
              <a:buNone/>
            </a:pPr>
            <a:r>
              <a:rPr lang="en-AU">
                <a:solidFill>
                  <a:srgbClr val="3366FF"/>
                </a:solidFill>
              </a:rPr>
              <a:t>Bài làm có thể chuẩn bị trên Word, Powerpoint hoặc trên giấy rồi chụp ảnh và gửi về giáo viên, qua: duonghoaian@tuaf.edu.vn 24 giờ trước buổi học tiếp theo.</a:t>
            </a:r>
            <a:endParaRPr/>
          </a:p>
        </p:txBody>
      </p:sp>
      <p:sp>
        <p:nvSpPr>
          <p:cNvPr id="683" name="Google Shape;683;p67"/>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84" name="Google Shape;684;p67"/>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85" name="Google Shape;685;p67"/>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sp>
        <p:nvSpPr>
          <p:cNvPr id="690" name="Google Shape;690;p68"/>
          <p:cNvSpPr txBox="1"/>
          <p:nvPr>
            <p:ph type="title"/>
          </p:nvPr>
        </p:nvSpPr>
        <p:spPr>
          <a:xfrm>
            <a:off x="457200" y="533400"/>
            <a:ext cx="82296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000"/>
              <a:buFont typeface="Arial"/>
              <a:buNone/>
            </a:pPr>
            <a:r>
              <a:rPr lang="en-AU"/>
              <a:t>TÀI LIỆU THAM KHẢO</a:t>
            </a:r>
            <a:endParaRPr/>
          </a:p>
        </p:txBody>
      </p:sp>
      <p:sp>
        <p:nvSpPr>
          <p:cNvPr id="691" name="Google Shape;691;p68"/>
          <p:cNvSpPr txBox="1"/>
          <p:nvPr>
            <p:ph idx="1" type="body"/>
          </p:nvPr>
        </p:nvSpPr>
        <p:spPr>
          <a:xfrm>
            <a:off x="457200" y="1600200"/>
            <a:ext cx="8229600" cy="4876800"/>
          </a:xfrm>
          <a:prstGeom prst="rect">
            <a:avLst/>
          </a:prstGeom>
          <a:noFill/>
          <a:ln>
            <a:noFill/>
          </a:ln>
        </p:spPr>
        <p:txBody>
          <a:bodyPr anchorCtr="0" anchor="t" bIns="45700" lIns="91425" spcFirstLastPara="1" rIns="91425" wrap="square" tIns="45700">
            <a:normAutofit/>
          </a:bodyPr>
          <a:lstStyle/>
          <a:p>
            <a:pPr indent="-182880" lvl="0" marL="182880" rtl="0" algn="l">
              <a:spcBef>
                <a:spcPts val="0"/>
              </a:spcBef>
              <a:spcAft>
                <a:spcPts val="0"/>
              </a:spcAft>
              <a:buSzPts val="2040"/>
              <a:buChar char="•"/>
            </a:pPr>
            <a:r>
              <a:rPr lang="en-AU"/>
              <a:t>SIYB (Start and Improve Your Business), International Labour Organisation, 1998</a:t>
            </a:r>
            <a:endParaRPr/>
          </a:p>
        </p:txBody>
      </p:sp>
      <p:sp>
        <p:nvSpPr>
          <p:cNvPr id="692" name="Google Shape;692;p68"/>
          <p:cNvSpPr txBox="1"/>
          <p:nvPr>
            <p:ph idx="10" type="dt"/>
          </p:nvPr>
        </p:nvSpPr>
        <p:spPr>
          <a:xfrm>
            <a:off x="457200" y="18288"/>
            <a:ext cx="28956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AU"/>
              <a:t>Friday, 10 March 23</a:t>
            </a:r>
            <a:endParaRPr/>
          </a:p>
        </p:txBody>
      </p:sp>
      <p:sp>
        <p:nvSpPr>
          <p:cNvPr id="693" name="Google Shape;693;p68"/>
          <p:cNvSpPr txBox="1"/>
          <p:nvPr>
            <p:ph idx="11" type="ftr"/>
          </p:nvPr>
        </p:nvSpPr>
        <p:spPr>
          <a:xfrm>
            <a:off x="3429000" y="18288"/>
            <a:ext cx="4114800" cy="329184"/>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AU"/>
              <a:t>duonghoaian@tuaf.edu.vn</a:t>
            </a:r>
            <a:endParaRPr/>
          </a:p>
        </p:txBody>
      </p:sp>
      <p:sp>
        <p:nvSpPr>
          <p:cNvPr id="694" name="Google Shape;694;p68"/>
          <p:cNvSpPr txBox="1"/>
          <p:nvPr>
            <p:ph idx="12" type="sldNum"/>
          </p:nvPr>
        </p:nvSpPr>
        <p:spPr>
          <a:xfrm>
            <a:off x="7620000" y="18288"/>
            <a:ext cx="1066800" cy="329184"/>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fld id="{00000000-1234-1234-1234-123412341234}" type="slidenum">
              <a:rPr lang="en-AU"/>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2023-03-09T02:42:31Z</dcterms:created>
  <dc:creator>AN DUONG</dc:creator>
</cp:coreProperties>
</file>