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79" r:id="rId4"/>
    <p:sldId id="276" r:id="rId5"/>
    <p:sldId id="307" r:id="rId6"/>
    <p:sldId id="275" r:id="rId7"/>
    <p:sldId id="296" r:id="rId8"/>
    <p:sldId id="310" r:id="rId9"/>
    <p:sldId id="299" r:id="rId10"/>
    <p:sldId id="300" r:id="rId11"/>
    <p:sldId id="313" r:id="rId12"/>
    <p:sldId id="314" r:id="rId13"/>
    <p:sldId id="301" r:id="rId14"/>
    <p:sldId id="303" r:id="rId15"/>
    <p:sldId id="302" r:id="rId16"/>
    <p:sldId id="304" r:id="rId17"/>
    <p:sldId id="297" r:id="rId18"/>
    <p:sldId id="309" r:id="rId19"/>
    <p:sldId id="278" r:id="rId20"/>
    <p:sldId id="305" r:id="rId21"/>
    <p:sldId id="308" r:id="rId22"/>
    <p:sldId id="312" r:id="rId23"/>
    <p:sldId id="280" r:id="rId24"/>
    <p:sldId id="282" r:id="rId2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700D3"/>
    <a:srgbClr val="0066CC"/>
    <a:srgbClr val="FBC142"/>
    <a:srgbClr val="F9C33F"/>
    <a:srgbClr val="00FFCC"/>
    <a:srgbClr val="FF0066"/>
    <a:srgbClr val="A349A4"/>
    <a:srgbClr val="EA6B14"/>
    <a:srgbClr val="76791B"/>
    <a:srgbClr val="19E0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238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36285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2811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494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6347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240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4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110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745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9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336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8224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37FFC2-A421-4AFE-865E-09F80C976DC6}" type="datetimeFigureOut">
              <a:rPr lang="ru-RU" smtClean="0"/>
              <a:t>04.06.2019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0FE6D-CEC9-4DB2-BB3A-1F403A3390E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547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jpeg"/><Relationship Id="rId5" Type="http://schemas.openxmlformats.org/officeDocument/2006/relationships/image" Target="../media/image29.jpg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jpg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726869" y="1439759"/>
            <a:ext cx="10878977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sv-FI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uz-Cyrl-UZ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sv-FI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-Mavzu</a:t>
            </a: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it-IT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Benzinli va dizel IYoDlarni ishga tushirish tizi­mi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tabLst>
                <a:tab pos="4389438" algn="l"/>
                <a:tab pos="4487863" algn="l"/>
                <a:tab pos="4838700" algn="l"/>
              </a:tabLst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Benzinli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IYoD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o`t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oldirish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73050" lvl="0" indent="-273050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O`t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oldirish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elementlari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yondirish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g`altagi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uzgich-taqsimlagich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kuchlanishli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o`tkazgichlar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svechalar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pPr lvl="0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Dizel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dvigatelini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qurilmalari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Dvigatellarni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625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9544" y="1624596"/>
            <a:ext cx="447821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r>
              <a:rPr lang="en-US" sz="2400" dirty="0" smtClean="0">
                <a:latin typeface="Times New Roman" panose="02020603050405020304" pitchFamily="18" charset="0"/>
                <a:ea typeface="MS Mincho" panose="02020609040205080304" pitchFamily="49" charset="-128"/>
              </a:rPr>
              <a:t>	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O’t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oldirish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tizimi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benzin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li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yonilg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’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h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avo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dizelli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(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siqilgan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havo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)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dvigatel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silindrlarida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ishchi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aralashma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ni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silindrlarning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ishlash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tartibiga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mos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ravishda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o’z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vaqtida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ishonchli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yondirish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uchun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xizmat</a:t>
            </a:r>
            <a:r>
              <a:rPr lang="ru-RU" sz="24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qiladi</a:t>
            </a:r>
            <a:r>
              <a:rPr lang="ru-RU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72986" y="1381279"/>
            <a:ext cx="6810375" cy="4495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5814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b="12731"/>
          <a:stretch/>
        </p:blipFill>
        <p:spPr>
          <a:xfrm>
            <a:off x="1910422" y="1918250"/>
            <a:ext cx="8371156" cy="413085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757893" y="1879391"/>
            <a:ext cx="15615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Dizel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165231" y="1879391"/>
            <a:ext cx="194134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42226" y="4285004"/>
            <a:ext cx="1753774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svecha</a:t>
            </a:r>
            <a:endParaRPr lang="en-US" sz="3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endParaRPr lang="ru-RU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11727" y="4285004"/>
            <a:ext cx="2277061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4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4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orsunka</a:t>
            </a:r>
            <a:endParaRPr lang="en-US" sz="34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</a:t>
            </a:r>
            <a:r>
              <a:rPr lang="en-US" sz="3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3400" b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endParaRPr lang="ru-RU" sz="3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910422" y="982496"/>
            <a:ext cx="89658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aralashmani</a:t>
            </a: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alangalatish</a:t>
            </a:r>
            <a:r>
              <a:rPr lang="en-US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endParaRPr lang="ru-RU" sz="40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30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980626" y="1355522"/>
            <a:ext cx="10063089" cy="4078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231D1E"/>
                </a:solidFill>
                <a:latin typeface="Times New Roman" panose="02020603050405020304" pitchFamily="18" charset="0"/>
              </a:rPr>
              <a:t>	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Avtomobil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dvigatellarida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asosan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, </a:t>
            </a:r>
            <a:r>
              <a:rPr lang="en-US" sz="2800" b="1" dirty="0" err="1" smtClean="0">
                <a:solidFill>
                  <a:srgbClr val="C00000"/>
                </a:solidFill>
                <a:latin typeface="Times New Roman" panose="02020603050405020304" pitchFamily="18" charset="0"/>
              </a:rPr>
              <a:t>energiyani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induktiv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g’altakning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magnit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maydonida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7030A0"/>
                </a:solidFill>
                <a:latin typeface="Times New Roman" panose="02020603050405020304" pitchFamily="18" charset="0"/>
              </a:rPr>
              <a:t>to’plash</a:t>
            </a:r>
            <a:r>
              <a:rPr lang="en-US" sz="2800" dirty="0" smtClean="0">
                <a:solidFill>
                  <a:srgbClr val="7030A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asosida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ishlaydigan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o’t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oldirish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tizimlari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tatbiq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topgan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bo’lib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, 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ular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quyidagilardan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</a:rPr>
              <a:t>iborat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</a:rPr>
              <a:t>:</a:t>
            </a:r>
          </a:p>
          <a:p>
            <a:pPr algn="just">
              <a:lnSpc>
                <a:spcPct val="150000"/>
              </a:lnSpc>
            </a:pPr>
            <a:endParaRPr lang="en-US" sz="1400" dirty="0" smtClean="0">
              <a:solidFill>
                <a:srgbClr val="002060"/>
              </a:solidFill>
              <a:latin typeface="Times New Roman" panose="02020603050405020304" pitchFamily="18" charset="0"/>
            </a:endParaRPr>
          </a:p>
          <a:p>
            <a:pPr marL="342900" indent="-342900" algn="just">
              <a:lnSpc>
                <a:spcPct val="200000"/>
              </a:lnSpc>
              <a:buFontTx/>
              <a:buChar char="-"/>
            </a:pPr>
            <a:r>
              <a:rPr lang="en-US" sz="28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kontaktli</a:t>
            </a:r>
            <a:r>
              <a:rPr lang="en-US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;</a:t>
            </a:r>
          </a:p>
          <a:p>
            <a:pPr marL="342900" indent="-342900" algn="just">
              <a:lnSpc>
                <a:spcPct val="200000"/>
              </a:lnSpc>
              <a:buFontTx/>
              <a:buChar char="-"/>
            </a:pPr>
            <a:r>
              <a:rPr lang="en-US" sz="2800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mikroprotsessorli</a:t>
            </a:r>
            <a:r>
              <a:rPr lang="uz-Cyrl-UZ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</a:rPr>
              <a:t>.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01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66051" y="1442346"/>
            <a:ext cx="652559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IYoD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silindrning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kamerasiga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o‘rnatilgan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oldirish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elektrodlari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razryad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bo‘ladigan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it-IT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uchqun</a:t>
            </a:r>
            <a:r>
              <a:rPr lang="it-IT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vositasi bilan amalga oshiriladi</a:t>
            </a:r>
            <a:r>
              <a:rPr lang="it-IT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aralashma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yo’li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takti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boshlanishida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boshlanib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taktda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10-12</a:t>
            </a:r>
            <a:r>
              <a:rPr lang="en-US" sz="2400" b="1" i="1" baseline="300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burilganda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tugallanishi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z-Cyrl-UZ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2617" y="1442346"/>
            <a:ext cx="2994537" cy="472759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7125210" y="1302702"/>
            <a:ext cx="191590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’t</a:t>
            </a:r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oldirish</a:t>
            </a:r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shami</a:t>
            </a:r>
            <a:endParaRPr lang="en-US" b="1" i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svecha</a:t>
            </a:r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508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869" y="1624438"/>
            <a:ext cx="5593923" cy="34962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167"/>
          <a:stretch/>
        </p:blipFill>
        <p:spPr>
          <a:xfrm>
            <a:off x="7090116" y="1624438"/>
            <a:ext cx="3456624" cy="3496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16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8608" y="998042"/>
            <a:ext cx="5562318" cy="4828916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10407256" y="4597381"/>
            <a:ext cx="10796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uzgich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9115569" y="5536818"/>
            <a:ext cx="16391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kondensator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476407" y="5518260"/>
            <a:ext cx="16391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ondirish</a:t>
            </a: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g’altagi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427181" y="5626442"/>
            <a:ext cx="18874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akkumulyator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60064" y="2508648"/>
            <a:ext cx="245458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ondirish</a:t>
            </a: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shami</a:t>
            </a: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svecha</a:t>
            </a: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284758" y="3638948"/>
            <a:ext cx="23476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’t</a:t>
            </a: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oldirish</a:t>
            </a:r>
            <a:r>
              <a:rPr lang="en-US" sz="20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kaliti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935150" y="2269433"/>
            <a:ext cx="18874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taqsimlagich</a:t>
            </a:r>
            <a:endParaRPr lang="ru-RU" sz="2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5384" y="1264317"/>
            <a:ext cx="417069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oldirish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uz-Cyrl-UZ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elementlardan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590518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534526" y="2750456"/>
            <a:ext cx="634883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Akkumulator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tokining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kimyoviy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manbai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tashqaridan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berilganda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kiyomviy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energiyani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zaryadlanish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ko‘rinishida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iste’molchilarga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razryadlanish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qobiliyatiga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moslamadir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1857" y="996130"/>
            <a:ext cx="113688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Akkumulator</a:t>
            </a:r>
            <a:r>
              <a:rPr lang="en-US" sz="2400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batareyasi</a:t>
            </a:r>
            <a:r>
              <a:rPr lang="en-US" sz="2400" b="1" i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startyor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tushirish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generator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ishlamaganda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bo‘lmaganda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avtomobildagi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iste’molchilarini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bajaradi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373" y="2960842"/>
            <a:ext cx="3555592" cy="30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741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6869" y="2034970"/>
            <a:ext cx="4539916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6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Generator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energiyani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energiyaga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aylantirib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chiqaradi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6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Cyrl-UZ" sz="2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Generator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valdan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tasma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shesternya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harakatga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keltiriladi</a:t>
            </a:r>
            <a:r>
              <a:rPr lang="en-US" sz="2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6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674" y="1282913"/>
            <a:ext cx="5085347" cy="4767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88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06894" y="1000063"/>
            <a:ext cx="11228584" cy="12284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6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Yondirish</a:t>
            </a:r>
            <a:r>
              <a:rPr lang="en-US" sz="26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g’altagi</a:t>
            </a:r>
            <a:r>
              <a:rPr lang="en-US" sz="2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 (12 V)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kuchlanishli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tokni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(15-22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ming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V)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kuchlanishli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tokka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aylantirib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solidFill>
                <a:srgbClr val="00206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22" y="2953919"/>
            <a:ext cx="2827421" cy="28274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05782">
            <a:off x="4230338" y="3271615"/>
            <a:ext cx="3484955" cy="223617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5295" y="3283083"/>
            <a:ext cx="3060183" cy="2503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98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41" y="1240885"/>
            <a:ext cx="3123950" cy="3123950"/>
          </a:xfrm>
          <a:prstGeom prst="rect">
            <a:avLst/>
          </a:prstGeom>
        </p:spPr>
      </p:pic>
      <p:grpSp>
        <p:nvGrpSpPr>
          <p:cNvPr id="43" name="Группа 42"/>
          <p:cNvGrpSpPr/>
          <p:nvPr/>
        </p:nvGrpSpPr>
        <p:grpSpPr>
          <a:xfrm>
            <a:off x="4703964" y="1228264"/>
            <a:ext cx="6602537" cy="5038725"/>
            <a:chOff x="4760235" y="1211262"/>
            <a:chExt cx="6602537" cy="5038725"/>
          </a:xfrm>
        </p:grpSpPr>
        <p:pic>
          <p:nvPicPr>
            <p:cNvPr id="30" name="Рисунок 2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229614" y="1211262"/>
              <a:ext cx="5962650" cy="5038725"/>
            </a:xfrm>
            <a:prstGeom prst="rect">
              <a:avLst/>
            </a:prstGeom>
          </p:spPr>
        </p:pic>
        <p:sp>
          <p:nvSpPr>
            <p:cNvPr id="29" name="Прямоугольник 28"/>
            <p:cNvSpPr/>
            <p:nvPr/>
          </p:nvSpPr>
          <p:spPr>
            <a:xfrm>
              <a:off x="5560460" y="3667102"/>
              <a:ext cx="1789706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400" b="1" i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etall</a:t>
              </a:r>
              <a:r>
                <a:rPr lang="en-US" sz="1400" b="1" i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korpus</a:t>
              </a:r>
              <a:endParaRPr lang="ru-RU" sz="1400" b="1" i="1" dirty="0"/>
            </a:p>
          </p:txBody>
        </p:sp>
        <p:sp>
          <p:nvSpPr>
            <p:cNvPr id="31" name="Скругленный прямоугольник 30"/>
            <p:cNvSpPr/>
            <p:nvPr/>
          </p:nvSpPr>
          <p:spPr>
            <a:xfrm>
              <a:off x="5074187" y="5089744"/>
              <a:ext cx="2124076" cy="428625"/>
            </a:xfrm>
            <a:prstGeom prst="roundRect">
              <a:avLst>
                <a:gd name="adj" fmla="val 28519"/>
              </a:avLst>
            </a:prstGeom>
            <a:solidFill>
              <a:srgbClr val="FBC142"/>
            </a:solidFill>
            <a:ln>
              <a:solidFill>
                <a:srgbClr val="FBC1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4760235" y="5036423"/>
              <a:ext cx="275198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Chulg’amlar</a:t>
              </a:r>
              <a:r>
                <a:rPr lang="en-US" sz="1400" b="1" i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orasidagi</a:t>
              </a:r>
              <a:endParaRPr lang="en-US" sz="1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sz="1400" b="1" i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himoya</a:t>
              </a:r>
              <a:r>
                <a:rPr lang="en-US" sz="1400" b="1" i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qog’ozi</a:t>
              </a:r>
              <a:endParaRPr lang="ru-RU" sz="1400" b="1" i="1" dirty="0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6058880" y="5765800"/>
              <a:ext cx="1358900" cy="457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6" name="Прямоугольник 35"/>
            <p:cNvSpPr/>
            <p:nvPr/>
          </p:nvSpPr>
          <p:spPr>
            <a:xfrm>
              <a:off x="9190435" y="5340237"/>
              <a:ext cx="176829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izolyator</a:t>
              </a:r>
              <a:endParaRPr lang="ru-RU" sz="1400" b="1" i="1" dirty="0"/>
            </a:p>
          </p:txBody>
        </p:sp>
        <p:sp>
          <p:nvSpPr>
            <p:cNvPr id="38" name="Скругленный прямоугольник 37"/>
            <p:cNvSpPr/>
            <p:nvPr/>
          </p:nvSpPr>
          <p:spPr>
            <a:xfrm>
              <a:off x="9574751" y="4726028"/>
              <a:ext cx="1683543" cy="234336"/>
            </a:xfrm>
            <a:prstGeom prst="roundRect">
              <a:avLst>
                <a:gd name="adj" fmla="val 28519"/>
              </a:avLst>
            </a:prstGeom>
            <a:solidFill>
              <a:srgbClr val="FBC142"/>
            </a:solidFill>
            <a:ln>
              <a:solidFill>
                <a:srgbClr val="FBC1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7" name="Прямоугольник 36"/>
            <p:cNvSpPr/>
            <p:nvPr/>
          </p:nvSpPr>
          <p:spPr>
            <a:xfrm>
              <a:off x="9489997" y="4688635"/>
              <a:ext cx="176829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ikkilamchi</a:t>
              </a:r>
              <a:r>
                <a:rPr lang="en-US" sz="1400" b="1" i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chulg’am</a:t>
              </a:r>
              <a:endParaRPr lang="ru-RU" sz="1400" b="1" i="1" dirty="0"/>
            </a:p>
          </p:txBody>
        </p:sp>
        <p:sp>
          <p:nvSpPr>
            <p:cNvPr id="40" name="Скругленный прямоугольник 39"/>
            <p:cNvSpPr/>
            <p:nvPr/>
          </p:nvSpPr>
          <p:spPr>
            <a:xfrm>
              <a:off x="9679229" y="4036418"/>
              <a:ext cx="1683543" cy="235765"/>
            </a:xfrm>
            <a:prstGeom prst="roundRect">
              <a:avLst>
                <a:gd name="adj" fmla="val 28519"/>
              </a:avLst>
            </a:prstGeom>
            <a:solidFill>
              <a:srgbClr val="FBC142"/>
            </a:solidFill>
            <a:ln>
              <a:solidFill>
                <a:srgbClr val="FBC14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9489997" y="4000411"/>
              <a:ext cx="176829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birlamchi</a:t>
              </a:r>
              <a:r>
                <a:rPr lang="en-US" sz="1400" b="1" i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chulg’am</a:t>
              </a:r>
              <a:endParaRPr lang="ru-RU" sz="1400" b="1" i="1" dirty="0"/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9348105" y="3303190"/>
              <a:ext cx="176829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i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</a:t>
              </a:r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emir</a:t>
              </a:r>
              <a:r>
                <a:rPr lang="en-US" sz="1400" b="1" i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o’zak</a:t>
              </a:r>
              <a:endParaRPr lang="ru-RU" sz="1400" b="1" i="1" dirty="0"/>
            </a:p>
          </p:txBody>
        </p:sp>
        <p:sp>
          <p:nvSpPr>
            <p:cNvPr id="42" name="Прямоугольник 41"/>
            <p:cNvSpPr/>
            <p:nvPr/>
          </p:nvSpPr>
          <p:spPr>
            <a:xfrm>
              <a:off x="9370965" y="2556430"/>
              <a:ext cx="1768297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sz="1400" b="1" i="1" dirty="0" err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qopqoq</a:t>
              </a:r>
              <a:endParaRPr lang="ru-RU" sz="1400" b="1" i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50139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3602" y="1658060"/>
            <a:ext cx="2564135" cy="4559751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780752" y="1887664"/>
            <a:ext cx="233910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irlamchi</a:t>
            </a:r>
            <a:r>
              <a:rPr lang="en-US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chulg’am</a:t>
            </a:r>
            <a:endParaRPr lang="ru-RU" sz="2000" b="1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205498" y="1257950"/>
            <a:ext cx="243848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kkilamchi</a:t>
            </a:r>
            <a:r>
              <a:rPr lang="en-US" sz="2000" b="1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chulg’am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45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665" y="1466814"/>
            <a:ext cx="4886179" cy="407181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39411" y="1753427"/>
            <a:ext cx="494241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Uzgich-taqsimlagich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yondirish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g’altagining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birlmchi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zanjiridagi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pst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kuchlanishli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uzadi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g’altakning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ikkilamchi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chulg’amida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kuchlanishli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motor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svechalarigavtaqsimlaydi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z-Cyrl-UZ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838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3701" y="1154438"/>
            <a:ext cx="4942299" cy="47226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57800" y="1109614"/>
            <a:ext cx="4724400" cy="470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11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0050" y="1156195"/>
            <a:ext cx="4914900" cy="47339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1519" y="1024432"/>
            <a:ext cx="635408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0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toki</a:t>
            </a:r>
            <a:r>
              <a:rPr lang="en-US" sz="20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r>
              <a:rPr lang="en-US" sz="2000" i="1" dirty="0" smtClean="0">
                <a:solidFill>
                  <a:srgbClr val="FFC9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A349A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i="1" dirty="0" smtClean="0">
                <a:solidFill>
                  <a:srgbClr val="A349A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A349A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manbai</a:t>
            </a:r>
            <a:r>
              <a:rPr lang="en-US" sz="2000" i="1" dirty="0" smtClean="0">
                <a:solidFill>
                  <a:srgbClr val="A349A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i="1" dirty="0" err="1" smtClean="0">
                <a:solidFill>
                  <a:srgbClr val="A349A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akkumulyator</a:t>
            </a:r>
            <a:r>
              <a:rPr lang="en-US" sz="2000" i="1" dirty="0" smtClean="0">
                <a:solidFill>
                  <a:srgbClr val="A349A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i="1" dirty="0" err="1">
                <a:solidFill>
                  <a:srgbClr val="A349A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i="1" dirty="0">
                <a:solidFill>
                  <a:srgbClr val="A349A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yondirish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g’altagiga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chulg’am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berilganda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ikkilamchi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chulg’am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dagi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chiziqlarini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kesib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o’tadi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yurituvchi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(EYUK)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i="1" dirty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000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ulangan</a:t>
            </a:r>
            <a:r>
              <a:rPr lang="en-US" sz="2000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000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chulg’amdagi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smtClean="0">
                <a:solidFill>
                  <a:srgbClr val="0000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 </a:t>
            </a:r>
            <a:r>
              <a:rPr lang="en-US" sz="2000" i="1" dirty="0" err="1" smtClean="0">
                <a:solidFill>
                  <a:srgbClr val="0000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kuchlanishli</a:t>
            </a:r>
            <a:r>
              <a:rPr lang="en-US" sz="2000" i="1" dirty="0" smtClean="0">
                <a:solidFill>
                  <a:srgbClr val="0000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0000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000" i="1" dirty="0" smtClean="0">
                <a:solidFill>
                  <a:srgbClr val="0000B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0700D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i="1" dirty="0" smtClean="0">
                <a:solidFill>
                  <a:srgbClr val="0700D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0700D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i="1" dirty="0" smtClean="0">
                <a:solidFill>
                  <a:srgbClr val="BEBEB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i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Kontakt</a:t>
            </a:r>
            <a:r>
              <a:rPr lang="en-US" sz="2000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uzilgan</a:t>
            </a:r>
            <a:r>
              <a:rPr lang="en-US" sz="2000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holatda</a:t>
            </a:r>
            <a:r>
              <a:rPr lang="en-US" sz="2000" i="1" dirty="0" smtClean="0">
                <a:solidFill>
                  <a:schemeClr val="bg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ikkilamchi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chulg’amda</a:t>
            </a:r>
            <a:r>
              <a:rPr lang="en-US" sz="2000" i="1" dirty="0" smtClean="0">
                <a:solidFill>
                  <a:srgbClr val="7C7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000" i="1" dirty="0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kuchanishli</a:t>
            </a:r>
            <a:r>
              <a:rPr lang="en-US" sz="2000" i="1" dirty="0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000" i="1" dirty="0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i="1" dirty="0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000" i="1" dirty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i="1" dirty="0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taqsimlagich</a:t>
            </a:r>
            <a:r>
              <a:rPr lang="en-US" sz="2000" i="1" dirty="0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i="1" dirty="0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en-US" sz="2000" i="1" dirty="0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i="1" dirty="0" err="1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000" i="1" dirty="0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yuboriladi</a:t>
            </a:r>
            <a:r>
              <a:rPr lang="en-US" sz="2000" i="1" dirty="0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i="1" dirty="0" err="1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Taqsimlagich</a:t>
            </a:r>
            <a:r>
              <a:rPr lang="en-US" sz="2000" i="1" dirty="0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000" i="1" dirty="0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000" i="1" dirty="0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silindrda</a:t>
            </a:r>
            <a:r>
              <a:rPr lang="en-US" sz="2000" i="1" dirty="0" smtClean="0">
                <a:solidFill>
                  <a:srgbClr val="19E00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EA6B1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uchqun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yondirish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shamlari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i="1" dirty="0" err="1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svecha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i="1" dirty="0" err="1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ta’minlab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i="1" dirty="0" smtClean="0">
                <a:solidFill>
                  <a:srgbClr val="76791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000" dirty="0">
              <a:solidFill>
                <a:srgbClr val="76791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537700" y="3054350"/>
            <a:ext cx="508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rgbClr val="0066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endParaRPr lang="ru-RU" sz="1200" b="1" dirty="0">
              <a:solidFill>
                <a:srgbClr val="0066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96"/>
          <a:stretch/>
        </p:blipFill>
        <p:spPr>
          <a:xfrm>
            <a:off x="7089137" y="2616992"/>
            <a:ext cx="255122" cy="21431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96"/>
          <a:stretch/>
        </p:blipFill>
        <p:spPr>
          <a:xfrm>
            <a:off x="7593960" y="2616992"/>
            <a:ext cx="255122" cy="21431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96"/>
          <a:stretch/>
        </p:blipFill>
        <p:spPr>
          <a:xfrm>
            <a:off x="8096403" y="2616992"/>
            <a:ext cx="236072" cy="198310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96"/>
          <a:stretch/>
        </p:blipFill>
        <p:spPr>
          <a:xfrm>
            <a:off x="8610754" y="2608990"/>
            <a:ext cx="255122" cy="214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449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26" t="9638" r="31345" b="7739"/>
          <a:stretch/>
        </p:blipFill>
        <p:spPr>
          <a:xfrm>
            <a:off x="7381771" y="1285349"/>
            <a:ext cx="3730580" cy="443474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26869" y="2335774"/>
            <a:ext cx="6096000" cy="195386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8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Kondensator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ru-RU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zaryadini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yig'ish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to'plash</a:t>
            </a:r>
            <a:r>
              <a:rPr lang="ru-RU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sig’imi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0,18-0,25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mkf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20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5" r="13808"/>
          <a:stretch/>
        </p:blipFill>
        <p:spPr>
          <a:xfrm rot="18339995">
            <a:off x="7635024" y="2784041"/>
            <a:ext cx="4362984" cy="143735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726869" y="1311385"/>
            <a:ext cx="625981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Yondirish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shami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svechasi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elektrodlari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masofasidan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tirqishdan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uchquni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o‘tishi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kamida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16000…2</a:t>
            </a:r>
            <a:r>
              <a:rPr lang="ru-RU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000 </a:t>
            </a:r>
            <a:r>
              <a:rPr lang="en-US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impulsi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birlamchi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zanjiri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uzgich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kontaktlari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uzilishi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yo’nalishi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magnit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maydonini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chiziqlari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yo‘qola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5138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Рисунок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5754" y="2353996"/>
            <a:ext cx="7591425" cy="340042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1490721" y="2414228"/>
            <a:ext cx="118494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qilgich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570734" y="4689203"/>
            <a:ext cx="23198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arkaziy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sterjen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192920" y="5186170"/>
            <a:ext cx="1223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Zichlovchi</a:t>
            </a:r>
            <a:endParaRPr lang="en-US" b="1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halqa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715567" y="5070118"/>
            <a:ext cx="14180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423339" y="2732330"/>
            <a:ext cx="10012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058588" y="2490839"/>
            <a:ext cx="10567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izolyator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6692804" y="2490839"/>
            <a:ext cx="731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rezba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4815527" y="2275916"/>
            <a:ext cx="14863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etal </a:t>
            </a:r>
            <a:r>
              <a:rPr lang="en-US" b="1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korpus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769575" y="1253258"/>
            <a:ext cx="61000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Yondirish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shami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svechasi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733207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9632" y="1992199"/>
            <a:ext cx="6298116" cy="366375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15721" y="2981027"/>
            <a:ext cx="164783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elektrod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642924" y="1753426"/>
            <a:ext cx="269585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arkaziy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sterjen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929571" y="3111586"/>
            <a:ext cx="8505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rezba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04071" y="2361531"/>
            <a:ext cx="142169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ichlovchi</a:t>
            </a:r>
            <a:endParaRPr lang="en-US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halqa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898135" y="3362250"/>
            <a:ext cx="12279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izolyator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635247" y="2877303"/>
            <a:ext cx="18058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izolyatsiyali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7946184" y="2029306"/>
            <a:ext cx="13769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qilgich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8634678" y="2651197"/>
            <a:ext cx="0" cy="326785"/>
          </a:xfrm>
          <a:prstGeom prst="line">
            <a:avLst/>
          </a:prstGeom>
          <a:ln w="19050">
            <a:solidFill>
              <a:schemeClr val="bg2">
                <a:lumMod val="5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011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066" y="1928300"/>
            <a:ext cx="5715000" cy="333375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479787" y="1753427"/>
            <a:ext cx="3106153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4479787" y="1245595"/>
            <a:ext cx="520967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oldirish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shamining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elektrodlari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tirqish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0,8-1,2</a:t>
            </a:r>
            <a:r>
              <a:rPr lang="en-US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mm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306564" y="4923510"/>
            <a:ext cx="1528011" cy="3385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558639" y="4775856"/>
            <a:ext cx="1772652" cy="498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0,8 - 1,2 mm</a:t>
            </a:r>
            <a:endParaRPr lang="ru-RU" sz="2000" b="1" i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583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1461" y="1410209"/>
            <a:ext cx="2953290" cy="453976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9845052" y="1277062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forsunka</a:t>
            </a:r>
            <a:endParaRPr lang="ru-RU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26869" y="1625192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Havoni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siqishda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issiqdan</a:t>
            </a: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yondirish</a:t>
            </a:r>
            <a:r>
              <a:rPr lang="ru-RU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dizelli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IYoD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qo’llaniladi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Silindrga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siqish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takti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ohirida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500-650</a:t>
            </a:r>
            <a:r>
              <a:rPr lang="en-US" sz="2400" b="1" i="1" baseline="300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qiziydi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Forsunkadan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mayda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to’zitib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purkalgan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qizigan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havoga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tegib</a:t>
            </a:r>
            <a:r>
              <a:rPr lang="en-US" sz="24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alangalanadi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Cyrl-UZ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653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0988" y="1131244"/>
            <a:ext cx="516916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izelli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IYoD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oldirish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benzinli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IYoD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ning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o’t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oldirish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tizimidagidek</a:t>
            </a:r>
            <a:r>
              <a:rPr 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elementlar</a:t>
            </a:r>
            <a:r>
              <a:rPr lang="en-US" sz="2400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Ammo,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farqli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jihatlari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quyidagilar</a:t>
            </a:r>
            <a:r>
              <a:rPr lang="en-US" sz="24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z-Cyrl-UZ" sz="24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Выгнутая вправо стрелка 6"/>
          <p:cNvSpPr/>
          <p:nvPr/>
        </p:nvSpPr>
        <p:spPr>
          <a:xfrm rot="16358042">
            <a:off x="9585314" y="2238983"/>
            <a:ext cx="244233" cy="595168"/>
          </a:xfrm>
          <a:prstGeom prst="curvedLeftArrow">
            <a:avLst>
              <a:gd name="adj1" fmla="val 25000"/>
              <a:gd name="adj2" fmla="val 50000"/>
              <a:gd name="adj3" fmla="val 31250"/>
            </a:avLst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Выгнутая вправо стрелка 12"/>
          <p:cNvSpPr/>
          <p:nvPr/>
        </p:nvSpPr>
        <p:spPr>
          <a:xfrm rot="16358042" flipH="1" flipV="1">
            <a:off x="9480373" y="2498210"/>
            <a:ext cx="236526" cy="612467"/>
          </a:xfrm>
          <a:prstGeom prst="curvedLeftArrow">
            <a:avLst>
              <a:gd name="adj1" fmla="val 25000"/>
              <a:gd name="adj2" fmla="val 50000"/>
              <a:gd name="adj3" fmla="val 31250"/>
            </a:avLst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5" r="13808"/>
          <a:stretch/>
        </p:blipFill>
        <p:spPr>
          <a:xfrm rot="16200000">
            <a:off x="6776619" y="2310487"/>
            <a:ext cx="2746132" cy="90469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9" t="15672" r="3875" b="7014"/>
          <a:stretch/>
        </p:blipFill>
        <p:spPr>
          <a:xfrm rot="5400000">
            <a:off x="9404687" y="2142982"/>
            <a:ext cx="2928064" cy="1054755"/>
          </a:xfrm>
          <a:prstGeom prst="rect">
            <a:avLst/>
          </a:prstGeom>
        </p:spPr>
      </p:pic>
      <p:sp>
        <p:nvSpPr>
          <p:cNvPr id="12" name="Крест 11"/>
          <p:cNvSpPr/>
          <p:nvPr/>
        </p:nvSpPr>
        <p:spPr>
          <a:xfrm>
            <a:off x="1460310" y="4926842"/>
            <a:ext cx="464024" cy="477671"/>
          </a:xfrm>
          <a:prstGeom prst="plus">
            <a:avLst>
              <a:gd name="adj" fmla="val 42964"/>
            </a:avLst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496" y="4026097"/>
            <a:ext cx="2623529" cy="1801490"/>
          </a:xfrm>
          <a:prstGeom prst="rect">
            <a:avLst/>
          </a:prstGeom>
        </p:spPr>
      </p:pic>
      <p:sp>
        <p:nvSpPr>
          <p:cNvPr id="16" name="Прямоугольник 15"/>
          <p:cNvSpPr/>
          <p:nvPr/>
        </p:nvSpPr>
        <p:spPr>
          <a:xfrm>
            <a:off x="7473012" y="4135901"/>
            <a:ext cx="17684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ondirish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shami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0577589" y="4105271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forsunka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621715" y="5286746"/>
            <a:ext cx="17043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shami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922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0362" y="1352311"/>
            <a:ext cx="5712999" cy="400577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346" y="2851979"/>
            <a:ext cx="5565641" cy="315036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64049" y="1285599"/>
            <a:ext cx="55142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shami</a:t>
            </a:r>
            <a:r>
              <a:rPr lang="en-US" sz="2400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dizel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dvigateliga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havoni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haroratini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rejimiga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oshirib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15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854" y="1065993"/>
            <a:ext cx="1422398" cy="517793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0" y="6276975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46265" y="1173693"/>
            <a:ext cx="10182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ulagich</a:t>
            </a:r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420865" y="1695761"/>
            <a:ext cx="2178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axkamlash</a:t>
            </a:r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gaykasi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395465" y="2548029"/>
            <a:ext cx="16017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vecha</a:t>
            </a:r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korpusi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75131" y="2857723"/>
            <a:ext cx="1082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qistirgich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411143" y="3503464"/>
            <a:ext cx="697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rezba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380035" y="4497726"/>
            <a:ext cx="19479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izdiruvchi</a:t>
            </a:r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sterjen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379596" y="5540055"/>
            <a:ext cx="184537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izdiruvchi</a:t>
            </a:r>
            <a:r>
              <a:rPr lang="en-US" b="1" i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spiral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649" y="2447200"/>
            <a:ext cx="5577039" cy="342987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573368" y="1173693"/>
            <a:ext cx="466786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Qizdirish</a:t>
            </a:r>
            <a:r>
              <a:rPr lang="en-US" sz="32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shami</a:t>
            </a:r>
            <a:r>
              <a:rPr lang="en-US" sz="3200" b="1" i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375131" y="2246923"/>
            <a:ext cx="11592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zichlagich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676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4281</TotalTime>
  <Words>236</Words>
  <Application>Microsoft Office PowerPoint</Application>
  <PresentationFormat>Широкоэкранный</PresentationFormat>
  <Paragraphs>91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MS Mincho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383</cp:revision>
  <dcterms:created xsi:type="dcterms:W3CDTF">2018-01-19T15:59:40Z</dcterms:created>
  <dcterms:modified xsi:type="dcterms:W3CDTF">2019-06-04T06:10:47Z</dcterms:modified>
</cp:coreProperties>
</file>