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5" r:id="rId20"/>
    <p:sldId id="257" r:id="rId21"/>
    <p:sldId id="258" r:id="rId22"/>
    <p:sldId id="259" r:id="rId23"/>
    <p:sldId id="260" r:id="rId24"/>
    <p:sldId id="261" r:id="rId25"/>
    <p:sldId id="265" r:id="rId26"/>
    <p:sldId id="266" r:id="rId27"/>
    <p:sldId id="267" r:id="rId28"/>
    <p:sldId id="296" r:id="rId29"/>
    <p:sldId id="297" r:id="rId30"/>
    <p:sldId id="298" r:id="rId31"/>
    <p:sldId id="299" r:id="rId32"/>
    <p:sldId id="264" r:id="rId33"/>
    <p:sldId id="300" r:id="rId34"/>
    <p:sldId id="294" r:id="rId35"/>
    <p:sldId id="268" r:id="rId36"/>
    <p:sldId id="269" r:id="rId37"/>
    <p:sldId id="270" r:id="rId3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98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820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854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800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9225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118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455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570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526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611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58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069AC-EFE5-4597-84FF-DA3E52C6F62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4D4F2-8FFE-4C24-8133-B02BD95F15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968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engineeringtoolbox.com/din-standards-d_759.html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54034" y="1747707"/>
            <a:ext cx="1029755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sv-FI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14-Mavzu</a:t>
            </a: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 </a:t>
            </a:r>
            <a:r>
              <a:rPr lang="sv-FI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Akkumulyator </a:t>
            </a: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batareyalari, generatorlar va elektrostartyorlar.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 algn="ctr">
              <a:spcAft>
                <a:spcPts val="0"/>
              </a:spcAft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Reja</a:t>
            </a:r>
            <a:r>
              <a:rPr lang="sv-FI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>
              <a:lnSpc>
                <a:spcPct val="200000"/>
              </a:lnSpc>
              <a:spcAft>
                <a:spcPts val="0"/>
              </a:spcAft>
            </a:pPr>
            <a:endParaRPr lang="en-US" sz="1000" dirty="0" smtClean="0">
              <a:solidFill>
                <a:srgbClr val="002060"/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Akkumulyator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batareyalari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o’zgaruvchan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o’zgarmas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tok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generatorlari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Rele-rostlagichlar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va­zifasi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konstruksiyasi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printsipi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Elektrostartyorlar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ularning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yuritmalari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vazifasi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tuzilishi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3299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38156" y="2702699"/>
            <a:ext cx="72057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i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Akkumulator</a:t>
            </a:r>
            <a:r>
              <a:rPr lang="en-US" sz="5400" b="1" i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en-US" sz="5400" b="1" i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batareyasi</a:t>
            </a:r>
            <a:r>
              <a:rPr lang="en-US" sz="5400" b="1" i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endParaRPr lang="ru-RU" sz="5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87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48861" y="1352764"/>
            <a:ext cx="98942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Akkumulator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batareyasi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startyor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generator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ishlamaganda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bo‘lmaganda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avtomobildagi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iste’molchilarini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Akkumulator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manbai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tashqaridan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kiyomviy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zaryadlanish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ko‘rinishida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iste’molchilarga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razryadlanish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moslamadir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34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49262" y="1588694"/>
            <a:ext cx="1006308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startyor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250 A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1000 A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iste’mol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o‘rnatiladigan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akkumulatorlarning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boricha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razrad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toklariga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chidamli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qo‘rg‘oshin-kislotali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akkumulatorlar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72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162" y="1199930"/>
            <a:ext cx="8067675" cy="48196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048620" y="1277062"/>
            <a:ext cx="3967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SAE - 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Society 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Automotive Engineers</a:t>
            </a:r>
            <a:endParaRPr lang="ru-RU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77562" y="1753427"/>
            <a:ext cx="3858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din german standards institute normung"/>
              </a:rPr>
              <a:t>DIN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din german standards institute normung"/>
              </a:rPr>
              <a:t> -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din german standards institute normung"/>
              </a:rPr>
              <a:t>Deutsches</a:t>
            </a:r>
            <a:r>
              <a:rPr lang="en-US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din german standards institute normung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din german standards institute normung"/>
              </a:rPr>
              <a:t>Institut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din german standards institute normung"/>
              </a:rPr>
              <a:t> </a:t>
            </a:r>
            <a:r>
              <a:rPr lang="en-US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din german standards institute normung"/>
              </a:rPr>
              <a:t>für</a:t>
            </a:r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din german standards institute normung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din german standards institute normung"/>
              </a:rPr>
              <a:t>Normung</a:t>
            </a:r>
            <a:endParaRPr lang="en-US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97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97209" y="1250211"/>
            <a:ext cx="10599438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	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Qo‘rg‘oshin-kislotali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akkumulator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elementining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elektr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yurituvchi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kuchi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(EYUK) 2 V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teng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, 12 V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kuchlanishga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ega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bo‘lgan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akkumulator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batareyasini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hosil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qilish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uchun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oltita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akkumulator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elementi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ketma-ket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ulanadi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Qo‘rg‘oshin-kislotali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akkumulyator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batareyalarining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ichki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qarshiligi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kichik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bo‘lganligi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sababli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ularga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startyor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ulanganda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akkumulatordagi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kuchlanishning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pasayishi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nisbatan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kam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	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Shuning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uchun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qo‘rg‘oshin-kislotali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akkumulyatorlarning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bir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qator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kamchiliklari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bo‘lishiga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qaramasdan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(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mexanik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mustahkamligi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uncha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sv-SE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katta </a:t>
            </a:r>
            <a:r>
              <a:rPr lang="sv-SE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emas, xizmat muddati nisbatan kichik va hokazo) </a:t>
            </a:r>
            <a:r>
              <a:rPr lang="sv-SE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avtomobillarda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juda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keng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ko‘lamda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ishlatiladi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chunki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ularning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tavsifnomalari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startyor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s-E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rejimiga</a:t>
            </a:r>
            <a:r>
              <a:rPr lang="es-ES" sz="2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s-E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eng</a:t>
            </a:r>
            <a:r>
              <a:rPr lang="es-E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s-E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to‘la</a:t>
            </a:r>
            <a:r>
              <a:rPr lang="es-E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s-E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mos</a:t>
            </a:r>
            <a:r>
              <a:rPr lang="es-E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s-ES" sz="22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keladi</a:t>
            </a:r>
            <a:r>
              <a:rPr lang="es-ES" sz="2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77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0" b="12400"/>
          <a:stretch/>
        </p:blipFill>
        <p:spPr>
          <a:xfrm>
            <a:off x="6324599" y="1618632"/>
            <a:ext cx="5130801" cy="375117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01" b="14460"/>
          <a:stretch/>
        </p:blipFill>
        <p:spPr>
          <a:xfrm>
            <a:off x="546099" y="1487619"/>
            <a:ext cx="5260975" cy="398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95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701921" y="2128692"/>
            <a:ext cx="35235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1-korpus; </a:t>
            </a:r>
            <a:endParaRPr lang="en-US" sz="2400" b="1" i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2-qopqoq; </a:t>
            </a:r>
          </a:p>
          <a:p>
            <a:pPr>
              <a:lnSpc>
                <a:spcPct val="150000"/>
              </a:lnSpc>
            </a:pP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3-</a:t>
            </a:r>
            <a:r>
              <a:rPr lang="en-US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«musbat» </a:t>
            </a:r>
            <a:r>
              <a:rPr lang="en-US" sz="2400" b="1" i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klemma</a:t>
            </a:r>
            <a:r>
              <a:rPr lang="en-US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sz="2400" b="1" i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z-Cyrl-UZ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4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-«</a:t>
            </a:r>
            <a:r>
              <a:rPr lang="en-US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manfiy» </a:t>
            </a:r>
            <a:r>
              <a:rPr lang="en-US" sz="2400" b="1" i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klemma</a:t>
            </a:r>
            <a:r>
              <a:rPr lang="en-US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sz="2400" b="1" i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z-Cyrl-UZ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5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-</a:t>
            </a:r>
            <a:r>
              <a:rPr lang="en-US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tiqin</a:t>
            </a:r>
            <a:r>
              <a:rPr lang="en-US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; </a:t>
            </a:r>
            <a:endParaRPr lang="en-US" sz="2400" b="1" i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uz-Cyrl-UZ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6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-</a:t>
            </a:r>
            <a:r>
              <a:rPr lang="en-US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akkumulator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plastinasi</a:t>
            </a:r>
            <a:r>
              <a:rPr lang="en-US" sz="2000" b="1" dirty="0">
                <a:solidFill>
                  <a:srgbClr val="231D1E"/>
                </a:solidFill>
                <a:latin typeface="Times New Roman" panose="02020603050405020304" pitchFamily="18" charset="0"/>
              </a:rPr>
              <a:t>.</a:t>
            </a: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146" y="1843505"/>
            <a:ext cx="4022725" cy="3829634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 flipH="1" flipV="1">
            <a:off x="965200" y="3413702"/>
            <a:ext cx="457200" cy="15240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13673" y="3196770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H="1" flipV="1">
            <a:off x="965200" y="2528508"/>
            <a:ext cx="457200" cy="15240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13673" y="2311576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flipH="1" flipV="1">
            <a:off x="1242127" y="2196609"/>
            <a:ext cx="457200" cy="15240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990600" y="1979677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V="1">
            <a:off x="3619500" y="2061819"/>
            <a:ext cx="702437" cy="894683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244654" y="1767996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 flipV="1">
            <a:off x="3328469" y="1956364"/>
            <a:ext cx="501985" cy="523382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778250" y="1625192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 flipV="1">
            <a:off x="3369042" y="3566102"/>
            <a:ext cx="1857375" cy="118903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5185844" y="3332559"/>
            <a:ext cx="374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653482" y="1103036"/>
            <a:ext cx="3659976" cy="6206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Akkumulyator</a:t>
            </a:r>
            <a:r>
              <a:rPr lang="en-US" sz="26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batareyasi</a:t>
            </a:r>
            <a:endParaRPr lang="en-US" sz="26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43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8650" y="1278347"/>
            <a:ext cx="1151470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	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Korpus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olti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ketma-ket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bo‘limlardan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bo‘lim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bir-biridan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to‘siqlar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ajratilgan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Akkumulator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batareyasining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qobig‘i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Qobiqning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bo‘limining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plastinalar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tayanadigan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qovurg‘alar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akkumulator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tubiga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cho‘kmalar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yig‘ilganda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to‘kilganda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plastinalarni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tutashuvdan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saqlaydi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Plastinalar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qo‘rg‘oshin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panjara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quyilish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mustahkamligini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korroziyaga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chidamliligini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7-8%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surma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qo‘shiladi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Qo‘rg‘oshin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panjara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oralariga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to‘ldiriladi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Plastinalarga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massa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qo‘rg‘oshin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surigi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(Pb</a:t>
            </a:r>
            <a:r>
              <a:rPr lang="en-US" sz="22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,O</a:t>
            </a:r>
            <a:r>
              <a:rPr lang="en-US" sz="22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qo‘rg‘oshin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oksidi </a:t>
            </a:r>
            <a:r>
              <a:rPr lang="it-IT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(PbO) va sulfat kislota </a:t>
            </a:r>
            <a:r>
              <a:rPr lang="it-IT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(H</a:t>
            </a:r>
            <a:r>
              <a:rPr lang="it-IT" sz="22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t-IT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it-IT" sz="2200" b="1" baseline="-25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it-IT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it-IT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aralashmasi </a:t>
            </a:r>
            <a:r>
              <a:rPr lang="it-IT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qoplana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it-IT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it-IT" sz="2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14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00" y="1251949"/>
            <a:ext cx="8059512" cy="44831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Прямая соединительная линия 13"/>
          <p:cNvCxnSpPr/>
          <p:nvPr/>
        </p:nvCxnSpPr>
        <p:spPr>
          <a:xfrm flipH="1" flipV="1">
            <a:off x="368833" y="3329120"/>
            <a:ext cx="355067" cy="40887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43239" y="3023288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 flipV="1">
            <a:off x="889872" y="3188904"/>
            <a:ext cx="355067" cy="40887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64278" y="2883072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H="1" flipV="1">
            <a:off x="1474944" y="2959788"/>
            <a:ext cx="355067" cy="40887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249350" y="2653956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flipH="1" flipV="1">
            <a:off x="2276789" y="2832554"/>
            <a:ext cx="355067" cy="40887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051195" y="2526722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H="1" flipV="1">
            <a:off x="2990800" y="2731089"/>
            <a:ext cx="355067" cy="40887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765206" y="2425257"/>
            <a:ext cx="317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070612" y="1854474"/>
            <a:ext cx="30070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uz-Cyrl-UZ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plastina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o’zagi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200000"/>
              </a:lnSpc>
            </a:pP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plastina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(-);</a:t>
            </a:r>
          </a:p>
          <a:p>
            <a:pPr>
              <a:lnSpc>
                <a:spcPct val="200000"/>
              </a:lnSpc>
            </a:pP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separator;</a:t>
            </a:r>
          </a:p>
          <a:p>
            <a:pPr>
              <a:lnSpc>
                <a:spcPct val="200000"/>
              </a:lnSpc>
            </a:pP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plastina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o’zagi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200000"/>
              </a:lnSpc>
            </a:pP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plastina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86397" y="1060008"/>
            <a:ext cx="44743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Akkumulyator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batareyasi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tuzilishi</a:t>
            </a:r>
            <a:endParaRPr lang="en-US" sz="24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83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97282" y="1255264"/>
            <a:ext cx="1019907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Akkumulator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batareyalari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“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xizmat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ko‘rsatilmaydigan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”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va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“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kam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xizmat</a:t>
            </a: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ko‘rsatiladigan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”</a:t>
            </a:r>
            <a:r>
              <a:rPr lang="uz-Cyrl-UZ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holatda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ishlab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chiqarilmoqda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4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4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Akkumulatorlar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ikkita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asosiy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ko‘rsatkich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bilan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tavsiflanadi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:</a:t>
            </a:r>
          </a:p>
          <a:p>
            <a:endParaRPr lang="en-US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pPr marL="342900" indent="-342900">
              <a:buAutoNum type="alphaLcParenR"/>
            </a:pP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sig‘im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(RC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ko’rsatkich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);</a:t>
            </a:r>
          </a:p>
          <a:p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b)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razryad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tokining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maksimal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qiymati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(CCA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ko‘rsatkich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 ).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65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82583" y="1254289"/>
            <a:ext cx="112831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uz-Cyrl-UZ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sig‘im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(RC 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Akkumulator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sig’imi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deb,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akkumulyator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ruxsat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kuchlanishgacha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zaryadsizlanganda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sig‘im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(RC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ko‘rsatkich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deb,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27</a:t>
            </a:r>
            <a:r>
              <a:rPr lang="en-US" sz="2400" b="1" baseline="30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zaradlangan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akkumulyator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batareyasi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kuchlanishi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10,5V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pasayguncha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zaryadsizlanganda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amper-soat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(Ah)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55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66410" y="1609896"/>
            <a:ext cx="110591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i="1" dirty="0" smtClean="0">
                <a:solidFill>
                  <a:srgbClr val="231D1E"/>
                </a:solidFill>
                <a:latin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Razrad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tokining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maksimal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qiymati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 (CCA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ko‘rsatkich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).</a:t>
            </a:r>
          </a:p>
          <a:p>
            <a:pPr algn="just">
              <a:lnSpc>
                <a:spcPct val="200000"/>
              </a:lnSpc>
            </a:pP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	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Bu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ko‘rsatkich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akkumulyator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batareyasining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atrof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muhit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harorati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past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bo‘lgandagi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elektr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sig‘imini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tavsiflaydi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. CCA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ko‘rsatkich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atrof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muxit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-18</a:t>
            </a:r>
            <a:r>
              <a:rPr lang="en-US" sz="2400" b="1" baseline="30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bo‘lganda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akkumulyator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batareyasi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30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sekund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davomida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qisqichlaridagi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kuchlanishni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7,2V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gacha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pasayganda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bergan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maksimal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tok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kuchi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bilan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belgilanadi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8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02676" y="1380779"/>
            <a:ext cx="103866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3675"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Sof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kislotani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o'ta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xavfli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bo'lganligi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avtokorxonalarda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1,4-1,6 kg/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baseline="30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kislotaning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distillangan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suvdagi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eritmasi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eritma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zichlikka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elektrolit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tayyorlanadi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Eritmalari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suyuqlanmalari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tokini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o‘tkazadigan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moddalari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elektrolitlar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Elektrolitlarga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kislota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93675"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Jadvalda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iqlim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turlicha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mintaqalar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to’la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zaryadlangan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akkumulyator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elektrolitlarining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91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128" y="1151964"/>
            <a:ext cx="9735911" cy="2873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88138" y="4046284"/>
            <a:ext cx="1041572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Quruq</a:t>
            </a:r>
            <a:r>
              <a:rPr lang="en-US" sz="2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zaryadlangan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akkumulyatorlarga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quyilayotgan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elektrolit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+30°C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+15°C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bo'lmasligi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Elektrolitning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O'rta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Osiyo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iqlim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sharoiti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1,25…l,27 10</a:t>
            </a:r>
            <a:r>
              <a:rPr lang="en-US" sz="2200" b="1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kg/m</a:t>
            </a:r>
            <a:r>
              <a:rPr lang="en-US" sz="2200" b="1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oralig'idagi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qiymatlarda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200" b="1" dirty="0"/>
          </a:p>
        </p:txBody>
      </p:sp>
    </p:spTree>
    <p:extLst>
      <p:ext uri="{BB962C8B-B14F-4D97-AF65-F5344CB8AC3E}">
        <p14:creationId xmlns:p14="http://schemas.microsoft.com/office/powerpoint/2010/main" val="222262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26869" y="1466975"/>
            <a:ext cx="10937631" cy="5055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Quruq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zaryadlangan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akkumulatorlarga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elektrolit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quyilgandan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elektrolit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tekshiriladi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elektrolit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0,3·10</a:t>
            </a:r>
            <a:r>
              <a:rPr lang="en-US" sz="2400" b="1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oshmasa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akkumulatorlar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batareyasini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to'g'ridan-to'g'ri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zichlikning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pasayishi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0,3·10</a:t>
            </a:r>
            <a:r>
              <a:rPr lang="en-US" sz="2400" b="1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akkumulatorlari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tushirishdan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avval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albatta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zaryadlash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elektrolit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qiymatgacha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yetkazish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Elektrolit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0,01g/sm</a:t>
            </a:r>
            <a:r>
              <a:rPr lang="en-US" sz="2400" b="1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kamayishi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akkumulator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batareyasining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6%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zaradsizlanganligini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ko'rsatadi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b="1" dirty="0">
              <a:solidFill>
                <a:srgbClr val="002060"/>
              </a:solidFill>
            </a:endParaRPr>
          </a:p>
          <a:p>
            <a:pPr algn="just">
              <a:lnSpc>
                <a:spcPct val="150000"/>
              </a:lnSpc>
            </a:pPr>
            <a:endParaRPr lang="ru-RU" sz="23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56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782" y="1008385"/>
            <a:ext cx="6287569" cy="52015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54228" y="1753427"/>
            <a:ext cx="188653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i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Areometr</a:t>
            </a:r>
            <a:endParaRPr lang="ru-RU" sz="26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87749" y="3984415"/>
            <a:ext cx="748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endParaRPr lang="ru-RU" sz="24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55086" y="4008662"/>
            <a:ext cx="1188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kislota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48762" y="1292646"/>
            <a:ext cx="45692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Areometr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yunoncha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araios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ingichka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“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metron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–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jismlarning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zichligini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o'lchaydigan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73348" y="2694752"/>
            <a:ext cx="1164051" cy="4294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305723" y="4545421"/>
            <a:ext cx="1164051" cy="4294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0067418" y="4545421"/>
            <a:ext cx="1164051" cy="4294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21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9063" t="31844" r="37291" b="13315"/>
          <a:stretch/>
        </p:blipFill>
        <p:spPr>
          <a:xfrm>
            <a:off x="304800" y="1013238"/>
            <a:ext cx="5702300" cy="52256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2809">
            <a:off x="6913830" y="1737658"/>
            <a:ext cx="4443331" cy="393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34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53128" y="2719846"/>
            <a:ext cx="381867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Generator</a:t>
            </a:r>
            <a:r>
              <a:rPr lang="ru-RU" sz="6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6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51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726869" y="1300441"/>
            <a:ext cx="5589524" cy="43621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ru-RU" altLang="ru-RU" sz="28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r>
              <a:rPr lang="ru-RU" sz="2800" b="1" i="1" dirty="0"/>
              <a:t> </a:t>
            </a:r>
            <a:r>
              <a:rPr lang="ru-RU" sz="2800" b="1" i="1" dirty="0" err="1">
                <a:solidFill>
                  <a:schemeClr val="accent2">
                    <a:lumMod val="75000"/>
                  </a:schemeClr>
                </a:solidFill>
              </a:rPr>
              <a:t>Generator</a:t>
            </a:r>
            <a:r>
              <a:rPr lang="ru-RU" sz="2800" b="1" i="1" dirty="0"/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avtomobildagi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elektr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energiyaning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asosiy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manbai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bo'lib</a:t>
            </a:r>
            <a:r>
              <a:rPr lang="ru-RU" sz="2800" b="1" i="1" dirty="0">
                <a:solidFill>
                  <a:srgbClr val="002060"/>
                </a:solidFill>
              </a:rPr>
              <a:t>,  </a:t>
            </a:r>
            <a:r>
              <a:rPr lang="ru-RU" sz="2800" b="1" i="1" dirty="0" err="1">
                <a:solidFill>
                  <a:srgbClr val="002060"/>
                </a:solidFill>
              </a:rPr>
              <a:t>dvigatel</a:t>
            </a:r>
            <a:r>
              <a:rPr lang="ru-RU" sz="2800" b="1" i="1" dirty="0">
                <a:solidFill>
                  <a:srgbClr val="002060"/>
                </a:solidFill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</a:rPr>
              <a:t>o'rta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va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katta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en-US" sz="2800" b="1" i="1" dirty="0">
                <a:solidFill>
                  <a:srgbClr val="002060"/>
                </a:solidFill>
              </a:rPr>
              <a:t>a</a:t>
            </a:r>
            <a:r>
              <a:rPr lang="ru-RU" sz="2800" b="1" i="1" dirty="0" err="1">
                <a:solidFill>
                  <a:srgbClr val="002060"/>
                </a:solidFill>
              </a:rPr>
              <a:t>ylanishlar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chastotasi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bilan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ishlab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turganda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uz-Cyrl-UZ" sz="2800" b="1" i="1" dirty="0">
                <a:solidFill>
                  <a:srgbClr val="002060"/>
                </a:solidFill>
              </a:rPr>
              <a:t>h</a:t>
            </a:r>
            <a:r>
              <a:rPr lang="ru-RU" sz="2800" b="1" i="1" dirty="0" err="1">
                <a:solidFill>
                  <a:srgbClr val="002060"/>
                </a:solidFill>
              </a:rPr>
              <a:t>amma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iste'molchilarni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elektr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toki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bilan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ta'minlaydi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va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akkumulyatorni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zaryad</a:t>
            </a:r>
            <a:r>
              <a:rPr lang="en-US" sz="2800" b="1" i="1" dirty="0">
                <a:solidFill>
                  <a:srgbClr val="002060"/>
                </a:solidFill>
              </a:rPr>
              <a:t> q</a:t>
            </a:r>
            <a:r>
              <a:rPr lang="ru-RU" sz="2800" b="1" i="1" dirty="0" err="1">
                <a:solidFill>
                  <a:srgbClr val="002060"/>
                </a:solidFill>
              </a:rPr>
              <a:t>iladi</a:t>
            </a:r>
            <a:endParaRPr lang="ru-RU" alt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6" t="13501" r="7539" b="8960"/>
          <a:stretch/>
        </p:blipFill>
        <p:spPr>
          <a:xfrm>
            <a:off x="7423901" y="2141033"/>
            <a:ext cx="3348112" cy="302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52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35393" y="1753427"/>
            <a:ext cx="10334831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850" algn="just">
              <a:lnSpc>
                <a:spcPct val="150000"/>
              </a:lnSpc>
              <a:tabLst>
                <a:tab pos="8191500" algn="l"/>
                <a:tab pos="8286750" algn="l"/>
              </a:tabLst>
            </a:pPr>
            <a:r>
              <a:rPr lang="en-US" sz="2800" b="1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1" dirty="0" err="1">
                <a:solidFill>
                  <a:schemeClr val="accent2">
                    <a:lumMod val="75000"/>
                  </a:schemeClr>
                </a:solidFill>
              </a:rPr>
              <a:t>Avtomobil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1" dirty="0" err="1">
                <a:solidFill>
                  <a:schemeClr val="accent2">
                    <a:lumMod val="75000"/>
                  </a:schemeClr>
                </a:solidFill>
              </a:rPr>
              <a:t>generatori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uz-Cyrl-UZ" sz="2800" b="1" i="1" dirty="0">
                <a:solidFill>
                  <a:schemeClr val="accent2">
                    <a:lumMod val="75000"/>
                  </a:schemeClr>
                </a:solidFill>
              </a:rPr>
              <a:t>q</a:t>
            </a:r>
            <a:r>
              <a:rPr lang="ru-RU" sz="2800" b="1" i="1" dirty="0" err="1">
                <a:solidFill>
                  <a:schemeClr val="accent2">
                    <a:lumMod val="75000"/>
                  </a:schemeClr>
                </a:solidFill>
              </a:rPr>
              <a:t>uyidagi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ru-RU" sz="2800" b="1" i="1" dirty="0" err="1">
                <a:solidFill>
                  <a:schemeClr val="accent2">
                    <a:lumMod val="75000"/>
                  </a:schemeClr>
                </a:solidFill>
              </a:rPr>
              <a:t>talablarga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1" dirty="0" err="1">
                <a:solidFill>
                  <a:schemeClr val="accent2">
                    <a:lumMod val="75000"/>
                  </a:schemeClr>
                </a:solidFill>
              </a:rPr>
              <a:t>javob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1" dirty="0" err="1">
                <a:solidFill>
                  <a:schemeClr val="accent2">
                    <a:lumMod val="75000"/>
                  </a:schemeClr>
                </a:solidFill>
              </a:rPr>
              <a:t>berishi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1" dirty="0" err="1">
                <a:solidFill>
                  <a:schemeClr val="accent2">
                    <a:lumMod val="75000"/>
                  </a:schemeClr>
                </a:solidFill>
              </a:rPr>
              <a:t>kerak</a:t>
            </a:r>
            <a:r>
              <a:rPr lang="ru-RU" sz="2800" b="1" i="1" dirty="0">
                <a:solidFill>
                  <a:schemeClr val="accent2">
                    <a:lumMod val="75000"/>
                  </a:schemeClr>
                </a:solidFill>
              </a:rPr>
              <a:t>: </a:t>
            </a:r>
            <a:r>
              <a:rPr lang="ru-RU" sz="2800" b="1" i="1" dirty="0" err="1">
                <a:solidFill>
                  <a:srgbClr val="002060"/>
                </a:solidFill>
              </a:rPr>
              <a:t>tuzilishi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sodda</a:t>
            </a:r>
            <a:r>
              <a:rPr lang="ru-RU" sz="2800" b="1" i="1" dirty="0">
                <a:solidFill>
                  <a:srgbClr val="002060"/>
                </a:solidFill>
              </a:rPr>
              <a:t>, </a:t>
            </a:r>
            <a:r>
              <a:rPr lang="ru-RU" sz="2800" b="1" i="1" dirty="0" err="1">
                <a:solidFill>
                  <a:srgbClr val="002060"/>
                </a:solidFill>
              </a:rPr>
              <a:t>chidamlilik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va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ishonchlilik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darajasi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yu</a:t>
            </a:r>
            <a:r>
              <a:rPr lang="uz-Cyrl-UZ" sz="2800" b="1" i="1" dirty="0">
                <a:solidFill>
                  <a:srgbClr val="002060"/>
                </a:solidFill>
              </a:rPr>
              <a:t>q</a:t>
            </a:r>
            <a:r>
              <a:rPr lang="ru-RU" sz="2800" b="1" i="1" dirty="0" err="1">
                <a:solidFill>
                  <a:srgbClr val="002060"/>
                </a:solidFill>
              </a:rPr>
              <a:t>ori</a:t>
            </a:r>
            <a:r>
              <a:rPr lang="ru-RU" sz="2800" b="1" i="1" dirty="0">
                <a:solidFill>
                  <a:srgbClr val="002060"/>
                </a:solidFill>
              </a:rPr>
              <a:t>,  </a:t>
            </a:r>
            <a:r>
              <a:rPr lang="ru-RU" sz="2800" b="1" i="1" dirty="0" err="1">
                <a:solidFill>
                  <a:srgbClr val="002060"/>
                </a:solidFill>
              </a:rPr>
              <a:t>gabarit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o'lchamlari</a:t>
            </a:r>
            <a:r>
              <a:rPr lang="ru-RU" sz="2800" b="1" i="1" dirty="0">
                <a:solidFill>
                  <a:srgbClr val="002060"/>
                </a:solidFill>
              </a:rPr>
              <a:t>,  </a:t>
            </a:r>
            <a:r>
              <a:rPr lang="ru-RU" sz="2800" b="1" i="1" dirty="0" err="1">
                <a:solidFill>
                  <a:srgbClr val="002060"/>
                </a:solidFill>
              </a:rPr>
              <a:t>massasi</a:t>
            </a:r>
            <a:r>
              <a:rPr lang="ru-RU" sz="2800" b="1" i="1" dirty="0">
                <a:solidFill>
                  <a:srgbClr val="002060"/>
                </a:solidFill>
              </a:rPr>
              <a:t>, </a:t>
            </a:r>
            <a:r>
              <a:rPr lang="ru-RU" sz="2800" b="1" i="1" dirty="0" err="1">
                <a:solidFill>
                  <a:srgbClr val="002060"/>
                </a:solidFill>
              </a:rPr>
              <a:t>tannarxi</a:t>
            </a:r>
            <a:r>
              <a:rPr lang="ru-RU" sz="2800" b="1" i="1" dirty="0">
                <a:solidFill>
                  <a:srgbClr val="002060"/>
                </a:solidFill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</a:rPr>
              <a:t>kichik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va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dvigatel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aylanishlar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chastotasi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past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bo'lgan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uz-Cyrl-UZ" sz="2800" b="1" i="1" dirty="0">
                <a:solidFill>
                  <a:srgbClr val="002060"/>
                </a:solidFill>
              </a:rPr>
              <a:t>h</a:t>
            </a:r>
            <a:r>
              <a:rPr lang="ru-RU" sz="2800" b="1" i="1" dirty="0" err="1">
                <a:solidFill>
                  <a:srgbClr val="002060"/>
                </a:solidFill>
              </a:rPr>
              <a:t>ollarda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uz-Cyrl-UZ" sz="2800" b="1" i="1" dirty="0">
                <a:solidFill>
                  <a:srgbClr val="002060"/>
                </a:solidFill>
              </a:rPr>
              <a:t>h</a:t>
            </a:r>
            <a:r>
              <a:rPr lang="ru-RU" sz="2800" b="1" i="1" dirty="0" err="1">
                <a:solidFill>
                  <a:srgbClr val="002060"/>
                </a:solidFill>
              </a:rPr>
              <a:t>am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akkumulyatorlar</a:t>
            </a:r>
            <a:r>
              <a:rPr lang="ru-RU" sz="2800" b="1" i="1" dirty="0">
                <a:solidFill>
                  <a:srgbClr val="002060"/>
                </a:solidFill>
              </a:rPr>
              <a:t>  </a:t>
            </a:r>
            <a:r>
              <a:rPr lang="ru-RU" sz="2800" b="1" i="1" dirty="0" err="1">
                <a:solidFill>
                  <a:srgbClr val="002060"/>
                </a:solidFill>
              </a:rPr>
              <a:t>batareyasini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zaryad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qilinishini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ta'minlashi</a:t>
            </a:r>
            <a:r>
              <a:rPr lang="ru-RU" sz="2800" b="1" i="1" dirty="0">
                <a:solidFill>
                  <a:srgbClr val="002060"/>
                </a:solidFill>
              </a:rPr>
              <a:t> </a:t>
            </a:r>
            <a:r>
              <a:rPr lang="ru-RU" sz="2800" b="1" i="1" dirty="0" err="1">
                <a:solidFill>
                  <a:srgbClr val="002060"/>
                </a:solidFill>
              </a:rPr>
              <a:t>kerak</a:t>
            </a:r>
            <a:r>
              <a:rPr lang="ru-RU" sz="2800" b="1" i="1" dirty="0">
                <a:solidFill>
                  <a:srgbClr val="002060"/>
                </a:solidFill>
              </a:rPr>
              <a:t>.</a:t>
            </a:r>
            <a:endParaRPr kumimoji="0" lang="ru-RU" altLang="ru-RU" sz="28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53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9344" y="1394495"/>
            <a:ext cx="10546929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	Bu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talablarga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ko'p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ji</a:t>
            </a:r>
            <a:r>
              <a:rPr lang="uz-Cyrl-UZ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h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atdan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o'zgaruvchan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tok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generatorlari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javob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beradi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Ularning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tuzilishi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sodda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gabarit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o'lchamlari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massasi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o'zgarmas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tok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generatorlariga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nisbatan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2-3 </a:t>
            </a:r>
            <a:r>
              <a:rPr lang="en-US" sz="2600" b="1" i="1" dirty="0" err="1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marta</a:t>
            </a:r>
            <a:r>
              <a:rPr lang="en-US" sz="2600" b="1" i="1" dirty="0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kichik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chidamliligi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ishonchliligi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yu</a:t>
            </a:r>
            <a:r>
              <a:rPr lang="uz-Cyrl-UZ" sz="2600" b="1" i="1" dirty="0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q</a:t>
            </a:r>
            <a:r>
              <a:rPr lang="en-US" sz="2600" b="1" i="1" dirty="0" err="1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ori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Ularda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mis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o'zgarmas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tok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generatoriga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nisbatan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2-2,5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baravar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kam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ishlatiladi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O'zgaruvchan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tok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generatorlarida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kollektor</a:t>
            </a:r>
            <a:r>
              <a:rPr lang="en-US" sz="2600" b="1" i="1" dirty="0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chemeClr val="accent2">
                    <a:lumMod val="75000"/>
                  </a:schemeClr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yo'q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murakkab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yakor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chul</a:t>
            </a:r>
            <a:r>
              <a:rPr lang="uz-Cyrl-UZ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g’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ami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o'rniga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o'ralishi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oson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bo'lgan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stator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chul</a:t>
            </a:r>
            <a:r>
              <a:rPr lang="uz-Cyrl-UZ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g’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amlari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ishlatiladi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Uy</a:t>
            </a:r>
            <a:r>
              <a:rPr lang="uz-Cyrl-UZ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g’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otish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chul</a:t>
            </a:r>
            <a:r>
              <a:rPr lang="uz-Cyrl-UZ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g’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ami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ham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yaxlit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bitta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uz-Cyrl-UZ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g’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altakdan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iborat</a:t>
            </a:r>
            <a:r>
              <a:rPr lang="en-US" sz="26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ru-RU" sz="2600" dirty="0" smtClean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600" b="1" i="1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ru-RU" sz="2600" dirty="0" smtClean="0"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600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ru-RU" sz="2600" dirty="0" smtClean="0"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2600" dirty="0" smtClean="0">
                <a:solidFill>
                  <a:srgbClr val="00206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ru-RU" sz="2600" dirty="0"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57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9951" y="1450701"/>
            <a:ext cx="10812097" cy="47192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	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O'zgaruvchan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tok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generatorlarida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kollektorning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yo'q</a:t>
            </a:r>
            <a:r>
              <a:rPr lang="en-US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l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igi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hisobiga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uning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maksimal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aylanishlar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chastotasini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15000-18000 min</a:t>
            </a:r>
            <a:r>
              <a:rPr lang="ru-RU" sz="2800" b="1" i="1" baseline="30000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-1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ga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yetkazish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dvigatel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bilan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generator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orasidagi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qiyiq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tasmali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uzatmaning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uzatish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sonini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2,0-3,0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gacha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oshirish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mumkin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natijada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dvigatel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salt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ishlagan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holda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ham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generatorning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60-70 % 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gacha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quvvatini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iste'molchilarga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berish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akkumulyatorni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zaryadlash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imkoni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yaratildi</a:t>
            </a:r>
            <a:r>
              <a:rPr lang="ru-RU" sz="2800" b="1" i="1" dirty="0" smtClean="0">
                <a:solidFill>
                  <a:srgbClr val="002060"/>
                </a:solidFill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RU" sz="2800" dirty="0" smtClean="0">
              <a:effectLst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ru-RU" sz="2800" dirty="0" smtClean="0">
                <a:effectLst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2609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7345" t="30965" r="28462" b="9314"/>
          <a:stretch/>
        </p:blipFill>
        <p:spPr>
          <a:xfrm>
            <a:off x="2405574" y="1103300"/>
            <a:ext cx="6597749" cy="501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21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90704" y="2836371"/>
            <a:ext cx="488306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Rele-rostlagich</a:t>
            </a:r>
            <a:endParaRPr lang="ru-RU" sz="6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5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71072" y="1532263"/>
            <a:ext cx="1024127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pt-BR" sz="2400" b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	El</a:t>
            </a:r>
            <a:r>
              <a:rPr lang="ru-RU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ktromagnitli </a:t>
            </a:r>
            <a:r>
              <a:rPr lang="pt-BR" sz="2400" b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kuchlanish rostlagichi</a:t>
            </a:r>
            <a:r>
              <a:rPr lang="pt-BR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ning 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sx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masi rasmda b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rilgan. Uning magnit </a:t>
            </a:r>
            <a:r>
              <a:rPr lang="pt-BR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tizimi “U” 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shaklidagi yarmo 8, chulg’am 7 o’ralgan o’zak 3 va yakorcha 4 dan iborat</a:t>
            </a:r>
            <a:r>
              <a:rPr lang="pt-BR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O’zak</a:t>
            </a:r>
            <a:r>
              <a:rPr lang="pt-BR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yarmo va </a:t>
            </a:r>
            <a:r>
              <a:rPr lang="pt-BR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yakorcha yuqori 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magnit  o’tkazuvchanlik xususiyatiga ega bo’lgan kam ugl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rodli po’latlardan tayyorlangan. Chulg’am 7 g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ratorning to’la kuchlanishiga ulangan. Prujina 6 yakorcha 4 ni tortib, kontaktlar 2 ni tutash holda ushlab turadi. Rostlagichning volframdan tayyolangan  kontaktlari 2 yakorcha va yarmo orqali g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ratorning uyg’otish chulg’ami </a:t>
            </a:r>
            <a:r>
              <a:rPr lang="pt-BR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Uch 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zanjiriga k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tma-k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pt-BR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t ulangan.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Kontaktlarning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biri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yakorcha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 4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, 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ikkinchisi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esa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qo’zgalmas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plastina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1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mahkamlangan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Kontaktlarga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paralеl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uyg’otish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chulg’amiga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esa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kеtma-kеt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qo’shimcha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qarshilik</a:t>
            </a:r>
            <a:r>
              <a:rPr lang="ru-RU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“</a:t>
            </a:r>
            <a:r>
              <a:rPr lang="ru-RU" sz="2400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Rq</a:t>
            </a:r>
            <a:r>
              <a:rPr lang="en-US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”</a:t>
            </a:r>
            <a:r>
              <a:rPr lang="ru-RU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ulangan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Yakorcha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4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tеrmobimеtall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plastina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 (TBP) 5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ga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o’rnashtirilgan</a:t>
            </a:r>
            <a:r>
              <a:rPr lang="ru-RU" sz="2400" dirty="0"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60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34567" y="1392880"/>
            <a:ext cx="103165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Rostlagichning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ishlash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printsipi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. 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oldirish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kaliti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O’OK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ulan­ganda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akkumulyator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batar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yasidan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tutash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kontaktlar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2,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yakorcha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4,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yarmo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8,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ya'ni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qarshiligi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bo’lgan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zanjir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orqali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uyg’otish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chulg’amiga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k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atrofida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magnit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maydonini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hosil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vaqtda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el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ktromagnitning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chulg’ami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7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k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o’zak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3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magnitlaydi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G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ratorning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kuchlanishi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UG  b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lgilangan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rostlanish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kuchlanishi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UR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bo’lganda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(UG &lt; UR),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6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kontaktlar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tutash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holda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ushlab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chunki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o’zak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3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hosil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bo’lgan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magnit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maydonining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yakorchani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tortish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tortish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kuchidan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bo’ladi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 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7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92962" y="1302315"/>
            <a:ext cx="110196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Rotorning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chastotasi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ortishi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g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ratorning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kuchlanishi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o’sib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boradi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G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rator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kuchlanishining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ortishi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rostlagichning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chulg’ami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7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dagi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ortishiga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o’zak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3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magnitlanishiga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olib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k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jarayon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davom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etib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g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rator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kuchlanishi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UG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qiymati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rostlanish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kuchlanishi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UR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(UG &gt; UR),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oshgan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ya'ni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o’zak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3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magnit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maydonining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tortish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prujina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6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tortish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kuchidan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oshgan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daqiqada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kontakt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2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uziladi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Kontaktlar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uzilishi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bilan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g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ratorning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uyg’otish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chulg’ami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zanjiriga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k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tma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-k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qo’shimcha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qarshilik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Rq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ulanadi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natijada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uyg’otish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chulg’amidan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o’tayotgan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miqdori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k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skin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kamayadi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97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39811" y="1529543"/>
            <a:ext cx="10372540" cy="390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Bu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esa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navbatida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uyg’otish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chulg’ami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atrofidagi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magnit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oqimi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susayishiga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g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ratorning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stator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chulg’amlarida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induktsiyalanayotgan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EYuK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qiymati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d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mak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kuchlanish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taxminan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0,1-0,4 V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kamayishiga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olib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k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Shunday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qilib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el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ktromagnit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rostlagich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ishlayotganda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kontaktlari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davriy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ravishda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tutashib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uzilib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rotorning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aylanishlar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chastotasiga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bog’liq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holda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uyg’otish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tokining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qiymatini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o’zgartirib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turadi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G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ratorning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kuchlanishi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esa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o’zining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o’rtacha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qiymati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atrofida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o’zgaradi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8540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Faram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432" y="1120381"/>
            <a:ext cx="8543204" cy="4028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45995" y="5343543"/>
            <a:ext cx="4977646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El</a:t>
            </a:r>
            <a:r>
              <a:rPr lang="ru-RU" sz="23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ktromagnitli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kuchlanish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3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rostlagichi</a:t>
            </a:r>
            <a:r>
              <a:rPr lang="en-US" sz="2300" b="1" i="1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  <a:endParaRPr lang="ru-RU" sz="23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7504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6432" y="1074067"/>
            <a:ext cx="9305925" cy="50958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817718" y="3244334"/>
            <a:ext cx="5565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ktro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826290" y="1384095"/>
            <a:ext cx="9813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kontakt</a:t>
            </a:r>
            <a:endParaRPr lang="ru-RU" sz="2000" b="1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492633" y="1034905"/>
            <a:ext cx="7825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yakor</a:t>
            </a:r>
            <a:endParaRPr lang="ru-RU" sz="2000" b="1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506112" y="1464043"/>
            <a:ext cx="9669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prujina</a:t>
            </a:r>
            <a:endParaRPr lang="ru-RU" sz="2000" b="1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766934" y="2080297"/>
            <a:ext cx="14702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m</a:t>
            </a:r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etall</a:t>
            </a:r>
            <a:r>
              <a:rPr lang="en-US" sz="2000" b="1" i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o’zak</a:t>
            </a:r>
            <a:endParaRPr lang="ru-RU" sz="2000" b="1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207291" y="2696551"/>
            <a:ext cx="15263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g’altak</a:t>
            </a:r>
            <a:r>
              <a:rPr lang="en-US" sz="2000" b="1" i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mis</a:t>
            </a:r>
            <a:r>
              <a:rPr lang="en-US" sz="2000" b="1" i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)</a:t>
            </a:r>
            <a:endParaRPr lang="ru-RU" sz="2000" b="1" i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8207291" y="3239956"/>
            <a:ext cx="7537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shtok</a:t>
            </a:r>
            <a:endParaRPr lang="ru-RU" sz="2000" b="1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216749" y="3928515"/>
            <a:ext cx="9108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korpus</a:t>
            </a:r>
            <a:endParaRPr lang="ru-RU" sz="2000" b="1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7452571" y="5474397"/>
            <a:ext cx="19976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a</a:t>
            </a:r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loqa</a:t>
            </a:r>
            <a:r>
              <a:rPr lang="en-US" sz="2000" b="1" i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kontaktlari</a:t>
            </a:r>
            <a:endParaRPr lang="ru-RU" sz="2000" b="1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596642" y="5569778"/>
            <a:ext cx="21531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i="1" dirty="0" err="1">
                <a:latin typeface="Times New Roman" panose="02020603050405020304" pitchFamily="18" charset="0"/>
                <a:ea typeface="MS Mincho" panose="02020609040205080304" pitchFamily="49" charset="-128"/>
              </a:rPr>
              <a:t>g</a:t>
            </a:r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’altak</a:t>
            </a:r>
            <a:r>
              <a:rPr lang="en-US" sz="2000" b="1" i="1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000" b="1" i="1" dirty="0" err="1" smtClean="0">
                <a:latin typeface="Times New Roman" panose="02020603050405020304" pitchFamily="18" charset="0"/>
                <a:ea typeface="MS Mincho" panose="02020609040205080304" pitchFamily="49" charset="-128"/>
              </a:rPr>
              <a:t>kontaktlari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17858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29077" t="12905" r="28346" b="11981"/>
          <a:stretch/>
        </p:blipFill>
        <p:spPr>
          <a:xfrm>
            <a:off x="1477107" y="1173483"/>
            <a:ext cx="4839287" cy="4799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427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16510" y="2639374"/>
            <a:ext cx="457259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Elektrostator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68472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24346" t="25219" r="10346" b="15265"/>
          <a:stretch/>
        </p:blipFill>
        <p:spPr>
          <a:xfrm>
            <a:off x="1209432" y="1032161"/>
            <a:ext cx="10061504" cy="515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4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5079" y="1360439"/>
            <a:ext cx="10555459" cy="611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Startyor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Startyor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(10-15s)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ishlaganligi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zanjirlaridan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o‘tadigan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elektrodvigateli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cho‘lg‘amlarining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xavfi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cheklanmaydi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aylantirish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chastotasi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qiymatdan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bo‘lmasligi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Karburatorli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15sek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urinishda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urinishlar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oraligidagi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minut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tushib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ketishini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ta’minlovchi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chastotasi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minimal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chastotasi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56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93145" y="980459"/>
            <a:ext cx="1061932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Mamlakatimizda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amlakatlarida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chiqarilayotgan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shesternyasini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elektromexanik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majburiy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ilashuvga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prinsipida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startyorlar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startyorlarda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tushgandan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burovchi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moment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yakor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o‘zaklari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cho‘lg‘amlari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sochilib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ketmasligi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muftasi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o‘rnatiladi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muftasi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burovchi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momentni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startyor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yakoridan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maxovigiga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tushib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maxovik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aylantirilganda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muftasi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sirg‘aladi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yakor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uzatmaydi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03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0884" t="27476" r="19346" b="9518"/>
          <a:stretch/>
        </p:blipFill>
        <p:spPr>
          <a:xfrm>
            <a:off x="1856937" y="1162724"/>
            <a:ext cx="8257734" cy="489406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48050" y="4562475"/>
            <a:ext cx="923925" cy="285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02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161</Words>
  <Application>Microsoft Office PowerPoint</Application>
  <PresentationFormat>Широкоэкранный</PresentationFormat>
  <Paragraphs>90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3" baseType="lpstr">
      <vt:lpstr>MS Mincho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30</cp:revision>
  <dcterms:created xsi:type="dcterms:W3CDTF">2019-05-18T12:38:20Z</dcterms:created>
  <dcterms:modified xsi:type="dcterms:W3CDTF">2019-06-06T07:36:34Z</dcterms:modified>
</cp:coreProperties>
</file>