
<file path=[Content_Types].xml><?xml version="1.0" encoding="utf-8"?>
<Types xmlns="http://schemas.openxmlformats.org/package/2006/content-types">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y="6858000" cx="12192000"/>
  <p:notesSz cx="6858000" cy="9144000"/>
  <p:embeddedFontLst>
    <p:embeddedFont>
      <p:font typeface="Tahoma"/>
      <p:regular r:id="rId26"/>
      <p:bold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28" roundtripDataSignature="AMtx7mgBLfi+A5ZQ8GLHHB4InJ9UIvMqF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Tahoma-regular.fntdata"/><Relationship Id="rId25" Type="http://schemas.openxmlformats.org/officeDocument/2006/relationships/slide" Target="slides/slide21.xml"/><Relationship Id="rId28" Type="http://customschemas.google.com/relationships/presentationmetadata" Target="metadata"/><Relationship Id="rId27" Type="http://schemas.openxmlformats.org/officeDocument/2006/relationships/font" Target="fonts/Tahoma-bold.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23"/>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3"/>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3"/>
          <p:cNvSpPr txBox="1"/>
          <p:nvPr>
            <p:ph type="ctr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 name="Google Shape;18;p23"/>
          <p:cNvSpPr txBox="1"/>
          <p:nvPr>
            <p:ph idx="1" type="subTitle"/>
          </p:nvPr>
        </p:nvSpPr>
        <p:spPr>
          <a:xfrm>
            <a:off x="1100051" y="4455621"/>
            <a:ext cx="10058400" cy="11430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lvl="1" algn="ctr">
              <a:lnSpc>
                <a:spcPct val="90000"/>
              </a:lnSpc>
              <a:spcBef>
                <a:spcPts val="200"/>
              </a:spcBef>
              <a:spcAft>
                <a:spcPts val="0"/>
              </a:spcAft>
              <a:buSzPts val="2400"/>
              <a:buNone/>
              <a:defRPr sz="2400"/>
            </a:lvl2pPr>
            <a:lvl3pPr lvl="2" algn="ctr">
              <a:lnSpc>
                <a:spcPct val="90000"/>
              </a:lnSpc>
              <a:spcBef>
                <a:spcPts val="400"/>
              </a:spcBef>
              <a:spcAft>
                <a:spcPts val="0"/>
              </a:spcAft>
              <a:buSzPts val="2400"/>
              <a:buNone/>
              <a:defRPr sz="2400"/>
            </a:lvl3pPr>
            <a:lvl4pPr lvl="3" algn="ctr">
              <a:lnSpc>
                <a:spcPct val="90000"/>
              </a:lnSpc>
              <a:spcBef>
                <a:spcPts val="400"/>
              </a:spcBef>
              <a:spcAft>
                <a:spcPts val="0"/>
              </a:spcAft>
              <a:buSzPts val="2000"/>
              <a:buNone/>
              <a:defRPr sz="2000"/>
            </a:lvl4pPr>
            <a:lvl5pPr lvl="4" algn="ctr">
              <a:lnSpc>
                <a:spcPct val="90000"/>
              </a:lnSpc>
              <a:spcBef>
                <a:spcPts val="400"/>
              </a:spcBef>
              <a:spcAft>
                <a:spcPts val="0"/>
              </a:spcAft>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p:txBody>
      </p:sp>
      <p:sp>
        <p:nvSpPr>
          <p:cNvPr id="19" name="Google Shape;19;p23"/>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3"/>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3"/>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2" name="Google Shape;22;p23"/>
          <p:cNvCxnSpPr/>
          <p:nvPr/>
        </p:nvCxnSpPr>
        <p:spPr>
          <a:xfrm>
            <a:off x="1207658" y="4343400"/>
            <a:ext cx="987552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3" name="Shape 23"/>
        <p:cNvGrpSpPr/>
        <p:nvPr/>
      </p:nvGrpSpPr>
      <p:grpSpPr>
        <a:xfrm>
          <a:off x="0" y="0"/>
          <a:ext cx="0" cy="0"/>
          <a:chOff x="0" y="0"/>
          <a:chExt cx="0" cy="0"/>
        </a:xfrm>
      </p:grpSpPr>
      <p:sp>
        <p:nvSpPr>
          <p:cNvPr id="24" name="Google Shape;24;p2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24"/>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6" name="Google Shape;26;p24"/>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24"/>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24"/>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bg>
      <p:bgPr>
        <a:solidFill>
          <a:schemeClr val="lt1"/>
        </a:solidFill>
      </p:bgPr>
    </p:bg>
    <p:spTree>
      <p:nvGrpSpPr>
        <p:cNvPr id="29" name="Shape 29"/>
        <p:cNvGrpSpPr/>
        <p:nvPr/>
      </p:nvGrpSpPr>
      <p:grpSpPr>
        <a:xfrm>
          <a:off x="0" y="0"/>
          <a:ext cx="0" cy="0"/>
          <a:chOff x="0" y="0"/>
          <a:chExt cx="0" cy="0"/>
        </a:xfrm>
      </p:grpSpPr>
      <p:sp>
        <p:nvSpPr>
          <p:cNvPr id="30" name="Google Shape;30;p25"/>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25"/>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25"/>
          <p:cNvSpPr txBox="1"/>
          <p:nvPr>
            <p:ph type="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b="0"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25"/>
          <p:cNvSpPr txBox="1"/>
          <p:nvPr>
            <p:ph idx="1" type="body"/>
          </p:nvPr>
        </p:nvSpPr>
        <p:spPr>
          <a:xfrm>
            <a:off x="1097280" y="4453128"/>
            <a:ext cx="10058400" cy="11430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4" name="Google Shape;34;p25"/>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5"/>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25"/>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7" name="Google Shape;37;p25"/>
          <p:cNvCxnSpPr/>
          <p:nvPr/>
        </p:nvCxnSpPr>
        <p:spPr>
          <a:xfrm>
            <a:off x="1207658" y="4343400"/>
            <a:ext cx="987552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8" name="Shape 38"/>
        <p:cNvGrpSpPr/>
        <p:nvPr/>
      </p:nvGrpSpPr>
      <p:grpSpPr>
        <a:xfrm>
          <a:off x="0" y="0"/>
          <a:ext cx="0" cy="0"/>
          <a:chOff x="0" y="0"/>
          <a:chExt cx="0" cy="0"/>
        </a:xfrm>
      </p:grpSpPr>
      <p:sp>
        <p:nvSpPr>
          <p:cNvPr id="39" name="Google Shape;39;p26"/>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26"/>
          <p:cNvSpPr txBox="1"/>
          <p:nvPr>
            <p:ph idx="1" type="body"/>
          </p:nvPr>
        </p:nvSpPr>
        <p:spPr>
          <a:xfrm>
            <a:off x="1097278" y="1845734"/>
            <a:ext cx="493776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1" name="Google Shape;41;p26"/>
          <p:cNvSpPr txBox="1"/>
          <p:nvPr>
            <p:ph idx="2" type="body"/>
          </p:nvPr>
        </p:nvSpPr>
        <p:spPr>
          <a:xfrm>
            <a:off x="6217920" y="1845735"/>
            <a:ext cx="493776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2" name="Google Shape;42;p26"/>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6"/>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26"/>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5" name="Shape 45"/>
        <p:cNvGrpSpPr/>
        <p:nvPr/>
      </p:nvGrpSpPr>
      <p:grpSpPr>
        <a:xfrm>
          <a:off x="0" y="0"/>
          <a:ext cx="0" cy="0"/>
          <a:chOff x="0" y="0"/>
          <a:chExt cx="0" cy="0"/>
        </a:xfrm>
      </p:grpSpPr>
      <p:sp>
        <p:nvSpPr>
          <p:cNvPr id="46" name="Google Shape;46;p2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27"/>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27"/>
          <p:cNvSpPr txBox="1"/>
          <p:nvPr>
            <p:ph idx="2" type="body"/>
          </p:nvPr>
        </p:nvSpPr>
        <p:spPr>
          <a:xfrm>
            <a:off x="1097280" y="2582334"/>
            <a:ext cx="4937760" cy="3378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27"/>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50" name="Google Shape;50;p27"/>
          <p:cNvSpPr txBox="1"/>
          <p:nvPr>
            <p:ph idx="4" type="body"/>
          </p:nvPr>
        </p:nvSpPr>
        <p:spPr>
          <a:xfrm>
            <a:off x="6217920" y="2582334"/>
            <a:ext cx="4937760" cy="3378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51" name="Google Shape;51;p27"/>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7"/>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7"/>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4" name="Shape 54"/>
        <p:cNvGrpSpPr/>
        <p:nvPr/>
      </p:nvGrpSpPr>
      <p:grpSpPr>
        <a:xfrm>
          <a:off x="0" y="0"/>
          <a:ext cx="0" cy="0"/>
          <a:chOff x="0" y="0"/>
          <a:chExt cx="0" cy="0"/>
        </a:xfrm>
      </p:grpSpPr>
      <p:sp>
        <p:nvSpPr>
          <p:cNvPr id="55" name="Google Shape;55;p2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28"/>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28"/>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28"/>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9" name="Shape 59"/>
        <p:cNvGrpSpPr/>
        <p:nvPr/>
      </p:nvGrpSpPr>
      <p:grpSpPr>
        <a:xfrm>
          <a:off x="0" y="0"/>
          <a:ext cx="0" cy="0"/>
          <a:chOff x="0" y="0"/>
          <a:chExt cx="0" cy="0"/>
        </a:xfrm>
      </p:grpSpPr>
      <p:sp>
        <p:nvSpPr>
          <p:cNvPr id="60" name="Google Shape;60;p29"/>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29"/>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29"/>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29"/>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29"/>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5" name="Shape 65"/>
        <p:cNvGrpSpPr/>
        <p:nvPr/>
      </p:nvGrpSpPr>
      <p:grpSpPr>
        <a:xfrm>
          <a:off x="0" y="0"/>
          <a:ext cx="0" cy="0"/>
          <a:chOff x="0" y="0"/>
          <a:chExt cx="0" cy="0"/>
        </a:xfrm>
      </p:grpSpPr>
      <p:sp>
        <p:nvSpPr>
          <p:cNvPr id="66" name="Google Shape;66;p30"/>
          <p:cNvSpPr/>
          <p:nvPr/>
        </p:nvSpPr>
        <p:spPr>
          <a:xfrm>
            <a:off x="16" y="0"/>
            <a:ext cx="4050791" cy="6858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30"/>
          <p:cNvSpPr/>
          <p:nvPr/>
        </p:nvSpPr>
        <p:spPr>
          <a:xfrm>
            <a:off x="4040071" y="0"/>
            <a:ext cx="64008"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30"/>
          <p:cNvSpPr txBox="1"/>
          <p:nvPr>
            <p:ph type="title"/>
          </p:nvPr>
        </p:nvSpPr>
        <p:spPr>
          <a:xfrm>
            <a:off x="457200" y="594359"/>
            <a:ext cx="3200400" cy="22860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9" name="Google Shape;69;p30"/>
          <p:cNvSpPr txBox="1"/>
          <p:nvPr>
            <p:ph idx="1" type="body"/>
          </p:nvPr>
        </p:nvSpPr>
        <p:spPr>
          <a:xfrm>
            <a:off x="4800600" y="731520"/>
            <a:ext cx="6492240" cy="52578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0" name="Google Shape;70;p30"/>
          <p:cNvSpPr txBox="1"/>
          <p:nvPr>
            <p:ph idx="2" type="body"/>
          </p:nvPr>
        </p:nvSpPr>
        <p:spPr>
          <a:xfrm>
            <a:off x="457200" y="2926080"/>
            <a:ext cx="3200400" cy="337912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500"/>
              <a:buNone/>
              <a:defRPr sz="1500">
                <a:solidFill>
                  <a:srgbClr val="FFFFFF"/>
                </a:solidFill>
              </a:defRPr>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71" name="Google Shape;71;p30"/>
          <p:cNvSpPr txBox="1"/>
          <p:nvPr>
            <p:ph idx="10" type="dt"/>
          </p:nvPr>
        </p:nvSpPr>
        <p:spPr>
          <a:xfrm>
            <a:off x="465512" y="6459785"/>
            <a:ext cx="26185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30"/>
          <p:cNvSpPr txBox="1"/>
          <p:nvPr>
            <p:ph idx="11" type="ftr"/>
          </p:nvPr>
        </p:nvSpPr>
        <p:spPr>
          <a:xfrm>
            <a:off x="4800600" y="6459785"/>
            <a:ext cx="4648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30"/>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050" u="none" cap="none" strike="noStrike">
                <a:solidFill>
                  <a:schemeClr val="dk2"/>
                </a:solidFill>
                <a:latin typeface="Calibri"/>
                <a:ea typeface="Calibri"/>
                <a:cs typeface="Calibri"/>
                <a:sym typeface="Calibri"/>
              </a:defRPr>
            </a:lvl1pPr>
            <a:lvl2pPr indent="0" lvl="1" marL="0" algn="r">
              <a:spcBef>
                <a:spcPts val="0"/>
              </a:spcBef>
              <a:buNone/>
              <a:defRPr b="0" i="0" sz="1050" u="none" cap="none" strike="noStrike">
                <a:solidFill>
                  <a:schemeClr val="dk2"/>
                </a:solidFill>
                <a:latin typeface="Calibri"/>
                <a:ea typeface="Calibri"/>
                <a:cs typeface="Calibri"/>
                <a:sym typeface="Calibri"/>
              </a:defRPr>
            </a:lvl2pPr>
            <a:lvl3pPr indent="0" lvl="2" marL="0" algn="r">
              <a:spcBef>
                <a:spcPts val="0"/>
              </a:spcBef>
              <a:buNone/>
              <a:defRPr b="0" i="0" sz="1050" u="none" cap="none" strike="noStrike">
                <a:solidFill>
                  <a:schemeClr val="dk2"/>
                </a:solidFill>
                <a:latin typeface="Calibri"/>
                <a:ea typeface="Calibri"/>
                <a:cs typeface="Calibri"/>
                <a:sym typeface="Calibri"/>
              </a:defRPr>
            </a:lvl3pPr>
            <a:lvl4pPr indent="0" lvl="3" marL="0" algn="r">
              <a:spcBef>
                <a:spcPts val="0"/>
              </a:spcBef>
              <a:buNone/>
              <a:defRPr b="0" i="0" sz="1050" u="none" cap="none" strike="noStrike">
                <a:solidFill>
                  <a:schemeClr val="dk2"/>
                </a:solidFill>
                <a:latin typeface="Calibri"/>
                <a:ea typeface="Calibri"/>
                <a:cs typeface="Calibri"/>
                <a:sym typeface="Calibri"/>
              </a:defRPr>
            </a:lvl4pPr>
            <a:lvl5pPr indent="0" lvl="4" marL="0" algn="r">
              <a:spcBef>
                <a:spcPts val="0"/>
              </a:spcBef>
              <a:buNone/>
              <a:defRPr b="0" i="0" sz="1050" u="none" cap="none" strike="noStrike">
                <a:solidFill>
                  <a:schemeClr val="dk2"/>
                </a:solidFill>
                <a:latin typeface="Calibri"/>
                <a:ea typeface="Calibri"/>
                <a:cs typeface="Calibri"/>
                <a:sym typeface="Calibri"/>
              </a:defRPr>
            </a:lvl5pPr>
            <a:lvl6pPr indent="0" lvl="5" marL="0" algn="r">
              <a:spcBef>
                <a:spcPts val="0"/>
              </a:spcBef>
              <a:buNone/>
              <a:defRPr b="0" i="0" sz="1050" u="none" cap="none" strike="noStrike">
                <a:solidFill>
                  <a:schemeClr val="dk2"/>
                </a:solidFill>
                <a:latin typeface="Calibri"/>
                <a:ea typeface="Calibri"/>
                <a:cs typeface="Calibri"/>
                <a:sym typeface="Calibri"/>
              </a:defRPr>
            </a:lvl6pPr>
            <a:lvl7pPr indent="0" lvl="6" marL="0" algn="r">
              <a:spcBef>
                <a:spcPts val="0"/>
              </a:spcBef>
              <a:buNone/>
              <a:defRPr b="0" i="0" sz="1050" u="none" cap="none" strike="noStrike">
                <a:solidFill>
                  <a:schemeClr val="dk2"/>
                </a:solidFill>
                <a:latin typeface="Calibri"/>
                <a:ea typeface="Calibri"/>
                <a:cs typeface="Calibri"/>
                <a:sym typeface="Calibri"/>
              </a:defRPr>
            </a:lvl7pPr>
            <a:lvl8pPr indent="0" lvl="7" marL="0" algn="r">
              <a:spcBef>
                <a:spcPts val="0"/>
              </a:spcBef>
              <a:buNone/>
              <a:defRPr b="0" i="0" sz="1050" u="none" cap="none" strike="noStrike">
                <a:solidFill>
                  <a:schemeClr val="dk2"/>
                </a:solidFill>
                <a:latin typeface="Calibri"/>
                <a:ea typeface="Calibri"/>
                <a:cs typeface="Calibri"/>
                <a:sym typeface="Calibri"/>
              </a:defRPr>
            </a:lvl8pPr>
            <a:lvl9pPr indent="0" lvl="8" marL="0" algn="r">
              <a:spcBef>
                <a:spcPts val="0"/>
              </a:spcBef>
              <a:buNone/>
              <a:defRPr b="0" i="0" sz="1050" u="none" cap="none" strike="noStrike">
                <a:solidFill>
                  <a:schemeClr val="dk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4" name="Shape 74"/>
        <p:cNvGrpSpPr/>
        <p:nvPr/>
      </p:nvGrpSpPr>
      <p:grpSpPr>
        <a:xfrm>
          <a:off x="0" y="0"/>
          <a:ext cx="0" cy="0"/>
          <a:chOff x="0" y="0"/>
          <a:chExt cx="0" cy="0"/>
        </a:xfrm>
      </p:grpSpPr>
      <p:sp>
        <p:nvSpPr>
          <p:cNvPr id="75" name="Google Shape;75;p31"/>
          <p:cNvSpPr/>
          <p:nvPr/>
        </p:nvSpPr>
        <p:spPr>
          <a:xfrm>
            <a:off x="0" y="4953000"/>
            <a:ext cx="12188825" cy="1905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31"/>
          <p:cNvSpPr/>
          <p:nvPr/>
        </p:nvSpPr>
        <p:spPr>
          <a:xfrm>
            <a:off x="15" y="491507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31"/>
          <p:cNvSpPr txBox="1"/>
          <p:nvPr>
            <p:ph type="title"/>
          </p:nvPr>
        </p:nvSpPr>
        <p:spPr>
          <a:xfrm>
            <a:off x="1097280" y="5074920"/>
            <a:ext cx="10113645" cy="822960"/>
          </a:xfrm>
          <a:prstGeom prst="rect">
            <a:avLst/>
          </a:prstGeom>
          <a:noFill/>
          <a:ln>
            <a:noFill/>
          </a:ln>
        </p:spPr>
        <p:txBody>
          <a:bodyPr anchorCtr="0" anchor="b" bIns="0" lIns="91425" spcFirstLastPara="1" rIns="91425" wrap="square" tIns="0">
            <a:no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31"/>
          <p:cNvSpPr/>
          <p:nvPr>
            <p:ph idx="2" type="pic"/>
          </p:nvPr>
        </p:nvSpPr>
        <p:spPr>
          <a:xfrm>
            <a:off x="15" y="0"/>
            <a:ext cx="12191985" cy="4915076"/>
          </a:xfrm>
          <a:prstGeom prst="rect">
            <a:avLst/>
          </a:prstGeom>
          <a:solidFill>
            <a:srgbClr val="D2CDB0"/>
          </a:solidFill>
          <a:ln>
            <a:noFill/>
          </a:ln>
        </p:spPr>
      </p:sp>
      <p:sp>
        <p:nvSpPr>
          <p:cNvPr id="79" name="Google Shape;79;p31"/>
          <p:cNvSpPr txBox="1"/>
          <p:nvPr>
            <p:ph idx="1" type="body"/>
          </p:nvPr>
        </p:nvSpPr>
        <p:spPr>
          <a:xfrm>
            <a:off x="1097280" y="5907024"/>
            <a:ext cx="10113264" cy="594360"/>
          </a:xfrm>
          <a:prstGeom prst="rect">
            <a:avLst/>
          </a:prstGeom>
          <a:noFill/>
          <a:ln>
            <a:noFill/>
          </a:ln>
        </p:spPr>
        <p:txBody>
          <a:bodyPr anchorCtr="0" anchor="t" bIns="0" lIns="91425" spcFirstLastPara="1" rIns="91425" wrap="square" tIns="0">
            <a:normAutofit/>
          </a:bodyPr>
          <a:lstStyle>
            <a:lvl1pPr indent="-228600" lvl="0" marL="457200" algn="l">
              <a:lnSpc>
                <a:spcPct val="90000"/>
              </a:lnSpc>
              <a:spcBef>
                <a:spcPts val="0"/>
              </a:spcBef>
              <a:spcAft>
                <a:spcPts val="0"/>
              </a:spcAft>
              <a:buSzPts val="1500"/>
              <a:buNone/>
              <a:defRPr sz="1500">
                <a:solidFill>
                  <a:srgbClr val="FFFFFF"/>
                </a:solidFill>
              </a:defRPr>
            </a:lvl1pPr>
            <a:lvl2pPr indent="-228600" lvl="1" marL="914400" algn="l">
              <a:lnSpc>
                <a:spcPct val="90000"/>
              </a:lnSpc>
              <a:spcBef>
                <a:spcPts val="6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80" name="Google Shape;80;p31"/>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31"/>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1"/>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3" name="Shape 83"/>
        <p:cNvGrpSpPr/>
        <p:nvPr/>
      </p:nvGrpSpPr>
      <p:grpSpPr>
        <a:xfrm>
          <a:off x="0" y="0"/>
          <a:ext cx="0" cy="0"/>
          <a:chOff x="0" y="0"/>
          <a:chExt cx="0" cy="0"/>
        </a:xfrm>
      </p:grpSpPr>
      <p:sp>
        <p:nvSpPr>
          <p:cNvPr id="84" name="Google Shape;84;p32"/>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32"/>
          <p:cNvSpPr txBox="1"/>
          <p:nvPr>
            <p:ph idx="1" type="body"/>
          </p:nvPr>
        </p:nvSpPr>
        <p:spPr>
          <a:xfrm rot="5400000">
            <a:off x="4114800" y="-1171786"/>
            <a:ext cx="4023360" cy="100584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6" name="Google Shape;86;p32"/>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32"/>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32"/>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9" name="Shape 89"/>
        <p:cNvGrpSpPr/>
        <p:nvPr/>
      </p:nvGrpSpPr>
      <p:grpSpPr>
        <a:xfrm>
          <a:off x="0" y="0"/>
          <a:ext cx="0" cy="0"/>
          <a:chOff x="0" y="0"/>
          <a:chExt cx="0" cy="0"/>
        </a:xfrm>
      </p:grpSpPr>
      <p:sp>
        <p:nvSpPr>
          <p:cNvPr id="90" name="Google Shape;90;p33"/>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33"/>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33"/>
          <p:cNvSpPr txBox="1"/>
          <p:nvPr>
            <p:ph type="title"/>
          </p:nvPr>
        </p:nvSpPr>
        <p:spPr>
          <a:xfrm rot="5400000">
            <a:off x="7159401" y="1977801"/>
            <a:ext cx="5759898" cy="26289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3" name="Google Shape;93;p33"/>
          <p:cNvSpPr txBox="1"/>
          <p:nvPr>
            <p:ph idx="1" type="body"/>
          </p:nvPr>
        </p:nvSpPr>
        <p:spPr>
          <a:xfrm rot="5400000">
            <a:off x="1825401" y="-574899"/>
            <a:ext cx="5759898" cy="77343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94" name="Google Shape;94;p33"/>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33"/>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33"/>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2"/>
          <p:cNvSpPr/>
          <p:nvPr/>
        </p:nvSpPr>
        <p:spPr>
          <a:xfrm>
            <a:off x="1" y="6400800"/>
            <a:ext cx="12192000"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22"/>
          <p:cNvSpPr/>
          <p:nvPr/>
        </p:nvSpPr>
        <p:spPr>
          <a:xfrm>
            <a:off x="15" y="6334316"/>
            <a:ext cx="12191985" cy="66484"/>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 name="Google Shape;8;p22"/>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marR="0" rtl="0" algn="l">
              <a:lnSpc>
                <a:spcPct val="85000"/>
              </a:lnSpc>
              <a:spcBef>
                <a:spcPts val="0"/>
              </a:spcBef>
              <a:spcAft>
                <a:spcPts val="0"/>
              </a:spcAft>
              <a:buClr>
                <a:srgbClr val="3F3F3F"/>
              </a:buClr>
              <a:buSzPts val="4800"/>
              <a:buFont typeface="Calibri"/>
              <a:buNone/>
              <a:defRPr b="0" i="0" sz="4800" u="none" cap="none" strike="noStrike">
                <a:solidFill>
                  <a:srgbClr val="3F3F3F"/>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22"/>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lvl1pPr indent="-355600" lvl="0" marL="457200" marR="0" rtl="0" algn="l">
              <a:lnSpc>
                <a:spcPct val="90000"/>
              </a:lnSpc>
              <a:spcBef>
                <a:spcPts val="1200"/>
              </a:spcBef>
              <a:spcAft>
                <a:spcPts val="0"/>
              </a:spcAft>
              <a:buClr>
                <a:schemeClr val="accent1"/>
              </a:buClr>
              <a:buSzPts val="2000"/>
              <a:buFont typeface="Calibri"/>
              <a:buChar char=" "/>
              <a:defRPr b="0" i="0" sz="2000" u="none" cap="none" strike="noStrike">
                <a:solidFill>
                  <a:srgbClr val="3F3F3F"/>
                </a:solidFill>
                <a:latin typeface="Calibri"/>
                <a:ea typeface="Calibri"/>
                <a:cs typeface="Calibri"/>
                <a:sym typeface="Calibri"/>
              </a:defRPr>
            </a:lvl1pPr>
            <a:lvl2pPr indent="-342900" lvl="1" marL="914400" marR="0" rtl="0" algn="l">
              <a:lnSpc>
                <a:spcPct val="90000"/>
              </a:lnSpc>
              <a:spcBef>
                <a:spcPts val="200"/>
              </a:spcBef>
              <a:spcAft>
                <a:spcPts val="0"/>
              </a:spcAft>
              <a:buClr>
                <a:schemeClr val="accent1"/>
              </a:buClr>
              <a:buSzPts val="1800"/>
              <a:buFont typeface="Calibri"/>
              <a:buChar char="◦"/>
              <a:defRPr b="0" i="0" sz="1800" u="none" cap="none" strike="noStrike">
                <a:solidFill>
                  <a:srgbClr val="3F3F3F"/>
                </a:solidFill>
                <a:latin typeface="Calibri"/>
                <a:ea typeface="Calibri"/>
                <a:cs typeface="Calibri"/>
                <a:sym typeface="Calibri"/>
              </a:defRPr>
            </a:lvl2pPr>
            <a:lvl3pPr indent="-317500" lvl="2" marL="1371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3pPr>
            <a:lvl4pPr indent="-317500" lvl="3" marL="18288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4pPr>
            <a:lvl5pPr indent="-317500" lvl="4" marL="22860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8pPr>
            <a:lvl9pPr indent="-317500" lvl="8" marL="4114800" marR="0" rtl="0" algn="l">
              <a:lnSpc>
                <a:spcPct val="90000"/>
              </a:lnSpc>
              <a:spcBef>
                <a:spcPts val="400"/>
              </a:spcBef>
              <a:spcAft>
                <a:spcPts val="40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9pPr>
          </a:lstStyle>
          <a:p/>
        </p:txBody>
      </p:sp>
      <p:sp>
        <p:nvSpPr>
          <p:cNvPr id="10" name="Google Shape;10;p22"/>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 name="Google Shape;11;p22"/>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2" name="Google Shape;12;p22"/>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50" u="none" cap="none" strike="noStrike">
                <a:solidFill>
                  <a:srgbClr val="FFFFFF"/>
                </a:solidFill>
                <a:latin typeface="Calibri"/>
                <a:ea typeface="Calibri"/>
                <a:cs typeface="Calibri"/>
                <a:sym typeface="Calibri"/>
              </a:defRPr>
            </a:lvl1pPr>
            <a:lvl2pPr indent="0" lvl="1" marL="0" marR="0" rtl="0" algn="r">
              <a:spcBef>
                <a:spcPts val="0"/>
              </a:spcBef>
              <a:buNone/>
              <a:defRPr b="0" i="0" sz="1050" u="none" cap="none" strike="noStrike">
                <a:solidFill>
                  <a:srgbClr val="FFFFFF"/>
                </a:solidFill>
                <a:latin typeface="Calibri"/>
                <a:ea typeface="Calibri"/>
                <a:cs typeface="Calibri"/>
                <a:sym typeface="Calibri"/>
              </a:defRPr>
            </a:lvl2pPr>
            <a:lvl3pPr indent="0" lvl="2" marL="0" marR="0" rtl="0" algn="r">
              <a:spcBef>
                <a:spcPts val="0"/>
              </a:spcBef>
              <a:buNone/>
              <a:defRPr b="0" i="0" sz="1050" u="none" cap="none" strike="noStrike">
                <a:solidFill>
                  <a:srgbClr val="FFFFFF"/>
                </a:solidFill>
                <a:latin typeface="Calibri"/>
                <a:ea typeface="Calibri"/>
                <a:cs typeface="Calibri"/>
                <a:sym typeface="Calibri"/>
              </a:defRPr>
            </a:lvl3pPr>
            <a:lvl4pPr indent="0" lvl="3" marL="0" marR="0" rtl="0" algn="r">
              <a:spcBef>
                <a:spcPts val="0"/>
              </a:spcBef>
              <a:buNone/>
              <a:defRPr b="0" i="0" sz="1050" u="none" cap="none" strike="noStrike">
                <a:solidFill>
                  <a:srgbClr val="FFFFFF"/>
                </a:solidFill>
                <a:latin typeface="Calibri"/>
                <a:ea typeface="Calibri"/>
                <a:cs typeface="Calibri"/>
                <a:sym typeface="Calibri"/>
              </a:defRPr>
            </a:lvl4pPr>
            <a:lvl5pPr indent="0" lvl="4" marL="0" marR="0" rtl="0" algn="r">
              <a:spcBef>
                <a:spcPts val="0"/>
              </a:spcBef>
              <a:buNone/>
              <a:defRPr b="0" i="0" sz="1050" u="none" cap="none" strike="noStrike">
                <a:solidFill>
                  <a:srgbClr val="FFFFFF"/>
                </a:solidFill>
                <a:latin typeface="Calibri"/>
                <a:ea typeface="Calibri"/>
                <a:cs typeface="Calibri"/>
                <a:sym typeface="Calibri"/>
              </a:defRPr>
            </a:lvl5pPr>
            <a:lvl6pPr indent="0" lvl="5" marL="0" marR="0" rtl="0" algn="r">
              <a:spcBef>
                <a:spcPts val="0"/>
              </a:spcBef>
              <a:buNone/>
              <a:defRPr b="0" i="0" sz="1050" u="none" cap="none" strike="noStrike">
                <a:solidFill>
                  <a:srgbClr val="FFFFFF"/>
                </a:solidFill>
                <a:latin typeface="Calibri"/>
                <a:ea typeface="Calibri"/>
                <a:cs typeface="Calibri"/>
                <a:sym typeface="Calibri"/>
              </a:defRPr>
            </a:lvl6pPr>
            <a:lvl7pPr indent="0" lvl="6" marL="0" marR="0" rtl="0" algn="r">
              <a:spcBef>
                <a:spcPts val="0"/>
              </a:spcBef>
              <a:buNone/>
              <a:defRPr b="0" i="0" sz="1050" u="none" cap="none" strike="noStrike">
                <a:solidFill>
                  <a:srgbClr val="FFFFFF"/>
                </a:solidFill>
                <a:latin typeface="Calibri"/>
                <a:ea typeface="Calibri"/>
                <a:cs typeface="Calibri"/>
                <a:sym typeface="Calibri"/>
              </a:defRPr>
            </a:lvl7pPr>
            <a:lvl8pPr indent="0" lvl="7" marL="0" marR="0" rtl="0" algn="r">
              <a:spcBef>
                <a:spcPts val="0"/>
              </a:spcBef>
              <a:buNone/>
              <a:defRPr b="0" i="0" sz="1050" u="none" cap="none" strike="noStrike">
                <a:solidFill>
                  <a:srgbClr val="FFFFFF"/>
                </a:solidFill>
                <a:latin typeface="Calibri"/>
                <a:ea typeface="Calibri"/>
                <a:cs typeface="Calibri"/>
                <a:sym typeface="Calibri"/>
              </a:defRPr>
            </a:lvl8pPr>
            <a:lvl9pPr indent="0" lvl="8" marL="0" marR="0" rtl="0" algn="r">
              <a:spcBef>
                <a:spcPts val="0"/>
              </a:spcBef>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cxnSp>
        <p:nvCxnSpPr>
          <p:cNvPr id="13" name="Google Shape;13;p22"/>
          <p:cNvCxnSpPr/>
          <p:nvPr/>
        </p:nvCxnSpPr>
        <p:spPr>
          <a:xfrm>
            <a:off x="1193532" y="1737845"/>
            <a:ext cx="9966960" cy="0"/>
          </a:xfrm>
          <a:prstGeom prst="straightConnector1">
            <a:avLst/>
          </a:prstGeom>
          <a:noFill/>
          <a:ln cap="flat" cmpd="sng" w="9525">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
          <p:cNvSpPr txBox="1"/>
          <p:nvPr>
            <p:ph type="ctrTitle"/>
          </p:nvPr>
        </p:nvSpPr>
        <p:spPr>
          <a:xfrm>
            <a:off x="1097280" y="758952"/>
            <a:ext cx="10058400" cy="2021570"/>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rgbClr val="262626"/>
              </a:buClr>
              <a:buSzPts val="5400"/>
              <a:buFont typeface="Tahoma"/>
              <a:buNone/>
            </a:pPr>
            <a:r>
              <a:rPr lang="en-US" sz="5400">
                <a:latin typeface="Tahoma"/>
                <a:ea typeface="Tahoma"/>
                <a:cs typeface="Tahoma"/>
                <a:sym typeface="Tahoma"/>
              </a:rPr>
              <a:t>Trauma and Trauma Therapy</a:t>
            </a:r>
            <a:endParaRPr sz="5400">
              <a:latin typeface="Tahoma"/>
              <a:ea typeface="Tahoma"/>
              <a:cs typeface="Tahoma"/>
              <a:sym typeface="Tahoma"/>
            </a:endParaRPr>
          </a:p>
        </p:txBody>
      </p:sp>
      <p:sp>
        <p:nvSpPr>
          <p:cNvPr id="102" name="Google Shape;102;p1"/>
          <p:cNvSpPr txBox="1"/>
          <p:nvPr>
            <p:ph idx="1" type="subTitle"/>
          </p:nvPr>
        </p:nvSpPr>
        <p:spPr>
          <a:xfrm>
            <a:off x="1100051" y="4329404"/>
            <a:ext cx="10058400" cy="1269217"/>
          </a:xfrm>
          <a:prstGeom prst="rect">
            <a:avLst/>
          </a:prstGeom>
          <a:noFill/>
          <a:ln>
            <a:noFill/>
          </a:ln>
        </p:spPr>
        <p:txBody>
          <a:bodyPr anchorCtr="0" anchor="t" bIns="45700" lIns="91425" spcFirstLastPara="1" rIns="91425" wrap="square" tIns="45700">
            <a:normAutofit lnSpcReduction="20000"/>
          </a:bodyPr>
          <a:lstStyle/>
          <a:p>
            <a:pPr indent="0" lvl="0" marL="0" rtl="0" algn="ctr">
              <a:lnSpc>
                <a:spcPct val="90000"/>
              </a:lnSpc>
              <a:spcBef>
                <a:spcPts val="0"/>
              </a:spcBef>
              <a:spcAft>
                <a:spcPts val="0"/>
              </a:spcAft>
              <a:buSzPts val="2400"/>
              <a:buNone/>
            </a:pPr>
            <a:r>
              <a:rPr b="1" lang="en-US"/>
              <a:t>LECTURE 1</a:t>
            </a:r>
            <a:endParaRPr b="1"/>
          </a:p>
          <a:p>
            <a:pPr indent="0" lvl="0" marL="0" rtl="0" algn="ctr">
              <a:lnSpc>
                <a:spcPct val="90000"/>
              </a:lnSpc>
              <a:spcBef>
                <a:spcPts val="1400"/>
              </a:spcBef>
              <a:spcAft>
                <a:spcPts val="0"/>
              </a:spcAft>
              <a:buSzPts val="2400"/>
              <a:buNone/>
            </a:pPr>
            <a:r>
              <a:rPr b="1" lang="en-US"/>
              <a:t>INTRODUCTION TO TRAUMA AND TRAUMA COUNSELING</a:t>
            </a:r>
            <a:endParaRPr b="1"/>
          </a:p>
          <a:p>
            <a:pPr indent="0" lvl="0" marL="0" rtl="0" algn="ctr">
              <a:lnSpc>
                <a:spcPct val="90000"/>
              </a:lnSpc>
              <a:spcBef>
                <a:spcPts val="1400"/>
              </a:spcBef>
              <a:spcAft>
                <a:spcPts val="0"/>
              </a:spcAft>
              <a:buSzPts val="2400"/>
              <a:buNone/>
            </a:pPr>
            <a:r>
              <a:rPr b="1" lang="en-US"/>
              <a:t>LECTURER: SUSAN GITAU (PHD) </a:t>
            </a:r>
            <a:endParaRPr b="1"/>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2"/>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rgbClr val="3F3F3F"/>
              </a:buClr>
              <a:buSzPts val="4800"/>
              <a:buFont typeface="Calibri"/>
              <a:buNone/>
            </a:pPr>
            <a:r>
              <a:rPr b="1" lang="en-US"/>
              <a:t>Introduction </a:t>
            </a:r>
            <a:endParaRPr b="1"/>
          </a:p>
        </p:txBody>
      </p:sp>
      <p:sp>
        <p:nvSpPr>
          <p:cNvPr id="108" name="Google Shape;108;p2"/>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fontScale="90000" lnSpcReduction="10000"/>
          </a:bodyPr>
          <a:lstStyle/>
          <a:p>
            <a:pPr indent="-137160" lvl="0" marL="91440" rtl="0" algn="l">
              <a:lnSpc>
                <a:spcPct val="200000"/>
              </a:lnSpc>
              <a:spcBef>
                <a:spcPts val="0"/>
              </a:spcBef>
              <a:spcAft>
                <a:spcPts val="0"/>
              </a:spcAft>
              <a:buSzPct val="100000"/>
              <a:buChar char=" "/>
            </a:pPr>
            <a:r>
              <a:rPr lang="en-US" sz="2400"/>
              <a:t>Trauma occurs following a traumatic event, which may involve witnessing someone's actual death, serious assault, injury, murder, robbery with violence, abuse or personally experiencing serious physical injury, assault, rape and sexual abuse, being held as a hostage, or a threat to physical or psychological integrity among others. Other developments in trauma have captured distressing childhood, betrayal trauma and rejection, poverty trauma and cyber - crime and bullying.</a:t>
            </a: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b="1" lang="en-US"/>
              <a:t>Introduction</a:t>
            </a:r>
            <a:r>
              <a:rPr lang="en-US"/>
              <a:t> </a:t>
            </a:r>
            <a:endParaRPr/>
          </a:p>
        </p:txBody>
      </p:sp>
      <p:sp>
        <p:nvSpPr>
          <p:cNvPr id="114" name="Google Shape;114;p3"/>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l">
              <a:lnSpc>
                <a:spcPct val="250000"/>
              </a:lnSpc>
              <a:spcBef>
                <a:spcPts val="0"/>
              </a:spcBef>
              <a:spcAft>
                <a:spcPts val="0"/>
              </a:spcAft>
              <a:buSzPts val="2000"/>
              <a:buChar char=" "/>
            </a:pPr>
            <a:r>
              <a:rPr lang="en-US"/>
              <a:t>Trauma can have a range of different cognitive, emotional, physical, and behavioral effects on individuals, families, and communities. The goal of trauma therapy is to give victims a feeling that they have control over their lives again. This lecture will explain related terms in trauma and trauma therapy, identify sources of trauma (Kolk B. v., 2022) describe the experience of trauma and how people respond to trauma.</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85000"/>
              </a:lnSpc>
              <a:spcBef>
                <a:spcPts val="0"/>
              </a:spcBef>
              <a:spcAft>
                <a:spcPts val="0"/>
              </a:spcAft>
              <a:buClr>
                <a:srgbClr val="3F3F3F"/>
              </a:buClr>
              <a:buSzPct val="100000"/>
              <a:buFont typeface="Times New Roman"/>
              <a:buNone/>
            </a:pPr>
            <a:br>
              <a:rPr b="1" lang="en-US" sz="4800">
                <a:latin typeface="Times New Roman"/>
                <a:ea typeface="Times New Roman"/>
                <a:cs typeface="Times New Roman"/>
                <a:sym typeface="Times New Roman"/>
              </a:rPr>
            </a:br>
            <a:r>
              <a:rPr b="1" lang="en-US" sz="4800">
                <a:latin typeface="Times New Roman"/>
                <a:ea typeface="Times New Roman"/>
                <a:cs typeface="Times New Roman"/>
                <a:sym typeface="Times New Roman"/>
              </a:rPr>
              <a:t>Lecture Objectives  </a:t>
            </a:r>
            <a:br>
              <a:rPr lang="en-US" sz="4800">
                <a:latin typeface="Calibri"/>
                <a:ea typeface="Calibri"/>
                <a:cs typeface="Calibri"/>
                <a:sym typeface="Calibri"/>
              </a:rPr>
            </a:br>
            <a:endParaRPr/>
          </a:p>
        </p:txBody>
      </p:sp>
      <p:sp>
        <p:nvSpPr>
          <p:cNvPr id="120" name="Google Shape;120;p4"/>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lnSpcReduction="10000"/>
          </a:bodyPr>
          <a:lstStyle/>
          <a:p>
            <a:pPr indent="0" lvl="0" marL="0" marR="0" rtl="0" algn="just">
              <a:lnSpc>
                <a:spcPct val="107000"/>
              </a:lnSpc>
              <a:spcBef>
                <a:spcPts val="0"/>
              </a:spcBef>
              <a:spcAft>
                <a:spcPts val="0"/>
              </a:spcAft>
              <a:buSzPts val="3600"/>
              <a:buFont typeface="Calibri"/>
              <a:buNone/>
            </a:pPr>
            <a:r>
              <a:rPr lang="en-US" sz="3600">
                <a:latin typeface="Times New Roman"/>
                <a:ea typeface="Times New Roman"/>
                <a:cs typeface="Times New Roman"/>
                <a:sym typeface="Times New Roman"/>
              </a:rPr>
              <a:t>At the end of this lecture, you will be able to:</a:t>
            </a:r>
            <a:endParaRPr sz="3600">
              <a:latin typeface="Times New Roman"/>
              <a:ea typeface="Times New Roman"/>
              <a:cs typeface="Times New Roman"/>
              <a:sym typeface="Times New Roman"/>
            </a:endParaRPr>
          </a:p>
          <a:p>
            <a:pPr indent="0" lvl="0" marL="0" marR="0" rtl="0" algn="just">
              <a:lnSpc>
                <a:spcPct val="107000"/>
              </a:lnSpc>
              <a:spcBef>
                <a:spcPts val="0"/>
              </a:spcBef>
              <a:spcAft>
                <a:spcPts val="0"/>
              </a:spcAft>
              <a:buSzPts val="3600"/>
              <a:buFont typeface="Calibri"/>
              <a:buNone/>
            </a:pPr>
            <a:r>
              <a:rPr lang="en-US" sz="3600">
                <a:latin typeface="Times New Roman"/>
                <a:ea typeface="Times New Roman"/>
                <a:cs typeface="Times New Roman"/>
                <a:sym typeface="Times New Roman"/>
              </a:rPr>
              <a:t>i.	Define trauma and related terms.</a:t>
            </a:r>
            <a:endParaRPr sz="3600">
              <a:latin typeface="Times New Roman"/>
              <a:ea typeface="Times New Roman"/>
              <a:cs typeface="Times New Roman"/>
              <a:sym typeface="Times New Roman"/>
            </a:endParaRPr>
          </a:p>
          <a:p>
            <a:pPr indent="0" lvl="0" marL="0" marR="0" rtl="0" algn="just">
              <a:lnSpc>
                <a:spcPct val="107000"/>
              </a:lnSpc>
              <a:spcBef>
                <a:spcPts val="0"/>
              </a:spcBef>
              <a:spcAft>
                <a:spcPts val="0"/>
              </a:spcAft>
              <a:buSzPts val="3600"/>
              <a:buFont typeface="Calibri"/>
              <a:buNone/>
            </a:pPr>
            <a:r>
              <a:rPr lang="en-US" sz="3600">
                <a:latin typeface="Times New Roman"/>
                <a:ea typeface="Times New Roman"/>
                <a:cs typeface="Times New Roman"/>
                <a:sym typeface="Times New Roman"/>
              </a:rPr>
              <a:t>ii.	Identify sources of trauma </a:t>
            </a:r>
            <a:endParaRPr sz="3600">
              <a:latin typeface="Times New Roman"/>
              <a:ea typeface="Times New Roman"/>
              <a:cs typeface="Times New Roman"/>
              <a:sym typeface="Times New Roman"/>
            </a:endParaRPr>
          </a:p>
          <a:p>
            <a:pPr indent="0" lvl="0" marL="0" marR="0" rtl="0" algn="just">
              <a:lnSpc>
                <a:spcPct val="107000"/>
              </a:lnSpc>
              <a:spcBef>
                <a:spcPts val="0"/>
              </a:spcBef>
              <a:spcAft>
                <a:spcPts val="0"/>
              </a:spcAft>
              <a:buSzPts val="3600"/>
              <a:buFont typeface="Calibri"/>
              <a:buNone/>
            </a:pPr>
            <a:r>
              <a:rPr lang="en-US" sz="3600">
                <a:latin typeface="Times New Roman"/>
                <a:ea typeface="Times New Roman"/>
                <a:cs typeface="Times New Roman"/>
                <a:sym typeface="Times New Roman"/>
              </a:rPr>
              <a:t>iii.	Explain the experience of trauma. </a:t>
            </a:r>
            <a:endParaRPr sz="3600">
              <a:latin typeface="Times New Roman"/>
              <a:ea typeface="Times New Roman"/>
              <a:cs typeface="Times New Roman"/>
              <a:sym typeface="Times New Roman"/>
            </a:endParaRPr>
          </a:p>
          <a:p>
            <a:pPr indent="0" lvl="0" marL="0" marR="0" rtl="0" algn="just">
              <a:lnSpc>
                <a:spcPct val="107000"/>
              </a:lnSpc>
              <a:spcBef>
                <a:spcPts val="0"/>
              </a:spcBef>
              <a:spcAft>
                <a:spcPts val="0"/>
              </a:spcAft>
              <a:buSzPts val="3600"/>
              <a:buFont typeface="Calibri"/>
              <a:buNone/>
            </a:pPr>
            <a:r>
              <a:rPr lang="en-US" sz="3600">
                <a:latin typeface="Times New Roman"/>
                <a:ea typeface="Times New Roman"/>
                <a:cs typeface="Times New Roman"/>
                <a:sym typeface="Times New Roman"/>
              </a:rPr>
              <a:t>iv.	Examine the response to trauma. </a:t>
            </a:r>
            <a:r>
              <a:rPr lang="en-US" sz="1800">
                <a:latin typeface="Times New Roman"/>
                <a:ea typeface="Times New Roman"/>
                <a:cs typeface="Times New Roman"/>
                <a:sym typeface="Times New Roman"/>
              </a:rPr>
              <a:t> </a:t>
            </a:r>
            <a:endParaRPr sz="1800">
              <a:latin typeface="Calibri"/>
              <a:ea typeface="Calibri"/>
              <a:cs typeface="Calibri"/>
              <a:sym typeface="Calibri"/>
            </a:endParaRPr>
          </a:p>
          <a:p>
            <a:pPr indent="0" lvl="0" marL="457200" marR="0" rtl="0" algn="just">
              <a:lnSpc>
                <a:spcPct val="107000"/>
              </a:lnSpc>
              <a:spcBef>
                <a:spcPts val="0"/>
              </a:spcBef>
              <a:spcAft>
                <a:spcPts val="0"/>
              </a:spcAft>
              <a:buSzPts val="1800"/>
              <a:buNone/>
            </a:pPr>
            <a:r>
              <a:t/>
            </a:r>
            <a:endParaRPr sz="1800">
              <a:latin typeface="Calibri"/>
              <a:ea typeface="Calibri"/>
              <a:cs typeface="Calibri"/>
              <a:sym typeface="Calibri"/>
            </a:endParaRPr>
          </a:p>
          <a:p>
            <a:pPr indent="0" lvl="0" marL="91440" rtl="0" algn="l">
              <a:lnSpc>
                <a:spcPct val="90000"/>
              </a:lnSpc>
              <a:spcBef>
                <a:spcPts val="2000"/>
              </a:spcBef>
              <a:spcAft>
                <a:spcPts val="0"/>
              </a:spcAft>
              <a:buSzPts val="20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5"/>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b="1" lang="en-US"/>
              <a:t>Definition of Terms </a:t>
            </a:r>
            <a:endParaRPr b="1"/>
          </a:p>
        </p:txBody>
      </p:sp>
      <p:sp>
        <p:nvSpPr>
          <p:cNvPr id="126" name="Google Shape;126;p5"/>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l">
              <a:lnSpc>
                <a:spcPct val="90000"/>
              </a:lnSpc>
              <a:spcBef>
                <a:spcPts val="0"/>
              </a:spcBef>
              <a:spcAft>
                <a:spcPts val="0"/>
              </a:spcAft>
              <a:buSzPts val="2000"/>
              <a:buChar char=" "/>
            </a:pPr>
            <a:r>
              <a:rPr b="1" lang="en-US"/>
              <a:t>Stress</a:t>
            </a:r>
            <a:endParaRPr b="1"/>
          </a:p>
          <a:p>
            <a:pPr indent="-127000" lvl="0" marL="91440" rtl="0" algn="l">
              <a:lnSpc>
                <a:spcPct val="250000"/>
              </a:lnSpc>
              <a:spcBef>
                <a:spcPts val="1400"/>
              </a:spcBef>
              <a:spcAft>
                <a:spcPts val="0"/>
              </a:spcAft>
              <a:buSzPts val="2000"/>
              <a:buChar char=" "/>
            </a:pPr>
            <a:r>
              <a:rPr lang="en-US"/>
              <a:t>Stress can be defined as any type of change that causes physical, emotional, or psychological strain. Stress is an individual’s response (physical, cognitive, behavioral) to anything that requires attention or action. Everyone experiences stress to some degree with concurrent adverse effects. The way one responds to stress, however, makes a big difference to one’s overall well-being.</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6"/>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b="1" lang="en-US"/>
              <a:t>Anxiety </a:t>
            </a:r>
            <a:endParaRPr b="1"/>
          </a:p>
        </p:txBody>
      </p:sp>
      <p:sp>
        <p:nvSpPr>
          <p:cNvPr id="132" name="Google Shape;132;p6"/>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l">
              <a:lnSpc>
                <a:spcPct val="250000"/>
              </a:lnSpc>
              <a:spcBef>
                <a:spcPts val="0"/>
              </a:spcBef>
              <a:spcAft>
                <a:spcPts val="0"/>
              </a:spcAft>
              <a:buSzPts val="2000"/>
              <a:buChar char=" "/>
            </a:pPr>
            <a:r>
              <a:rPr lang="en-US"/>
              <a:t>This is excessive experience of stress marked with high level restlessness, breathing difficulties, sleep disorder, eating disorder, emotional imbalance, and behavioral problems. Excessive anxiety can lead to panic attacks and depression.</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b="1" lang="en-US"/>
              <a:t>Crisis</a:t>
            </a:r>
            <a:endParaRPr b="1"/>
          </a:p>
        </p:txBody>
      </p:sp>
      <p:sp>
        <p:nvSpPr>
          <p:cNvPr id="138" name="Google Shape;138;p7"/>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l">
              <a:lnSpc>
                <a:spcPct val="250000"/>
              </a:lnSpc>
              <a:spcBef>
                <a:spcPts val="0"/>
              </a:spcBef>
              <a:spcAft>
                <a:spcPts val="0"/>
              </a:spcAft>
              <a:buSzPts val="2000"/>
              <a:buChar char=" "/>
            </a:pPr>
            <a:r>
              <a:rPr lang="en-US"/>
              <a:t>A crisis is a perception of an event or situation as an intolerable difficulty situation that exceeds a person’s resources and coping mechanisms. Usually, it is a disruptive experience with the affected person feeling frustrated, fearful, shocked, and distressed about the crisis. It is a situation that calls for urgent external assistance or support to enable the person move on. Most disasters, sudden illness, dismissal from work are crisis situations ( (Gladding &amp; Newsome, 2018).</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b="1" lang="en-US"/>
              <a:t>Burn Out</a:t>
            </a:r>
            <a:endParaRPr b="1"/>
          </a:p>
        </p:txBody>
      </p:sp>
      <p:sp>
        <p:nvSpPr>
          <p:cNvPr id="144" name="Google Shape;144;p8"/>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l">
              <a:lnSpc>
                <a:spcPct val="250000"/>
              </a:lnSpc>
              <a:spcBef>
                <a:spcPts val="0"/>
              </a:spcBef>
              <a:spcAft>
                <a:spcPts val="0"/>
              </a:spcAft>
              <a:buSzPts val="2000"/>
              <a:buChar char=" "/>
            </a:pPr>
            <a:r>
              <a:rPr lang="en-US"/>
              <a:t>This is prolonged experience of stress related to one’s job, career and or daily engagements marked with excessive exhaustion, lack of interest in one’s job, low performance, damaged emotions and depressive signs and symptoms. This is usually experienced by caregivers who work with trauma survivors or when the survivor tries so hard to do away with the trauma.</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9"/>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b="1" lang="en-US"/>
              <a:t>Trauma </a:t>
            </a:r>
            <a:endParaRPr b="1"/>
          </a:p>
        </p:txBody>
      </p:sp>
      <p:sp>
        <p:nvSpPr>
          <p:cNvPr id="150" name="Google Shape;150;p9"/>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l">
              <a:lnSpc>
                <a:spcPct val="200000"/>
              </a:lnSpc>
              <a:spcBef>
                <a:spcPts val="0"/>
              </a:spcBef>
              <a:spcAft>
                <a:spcPts val="0"/>
              </a:spcAft>
              <a:buSzPts val="2000"/>
              <a:buChar char=" "/>
            </a:pPr>
            <a:r>
              <a:rPr lang="en-US"/>
              <a:t>Trauma is an intrusive a stressful severe near-death experience that disrupts a person’s normal routine and/or renders them helpless, hopeless immobile. It is psychologically and emotionally distressing and can stay for a long time with an individual until it is triggered by intrusive thoughts, images, memories, and emotions (Kolk, 2014). Trauma is usually beyond human experience and leads to some obsession with the experience. Trauma is mainly defined by how one responds to this experience not what happened.</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10"/>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b="1" lang="en-US"/>
              <a:t>Trauma Experience</a:t>
            </a:r>
            <a:r>
              <a:rPr lang="en-US"/>
              <a:t> </a:t>
            </a:r>
            <a:endParaRPr/>
          </a:p>
        </p:txBody>
      </p:sp>
      <p:sp>
        <p:nvSpPr>
          <p:cNvPr id="156" name="Google Shape;156;p10"/>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l">
              <a:lnSpc>
                <a:spcPct val="200000"/>
              </a:lnSpc>
              <a:spcBef>
                <a:spcPts val="0"/>
              </a:spcBef>
              <a:spcAft>
                <a:spcPts val="0"/>
              </a:spcAft>
              <a:buSzPts val="2000"/>
              <a:buChar char=" "/>
            </a:pPr>
            <a:r>
              <a:rPr lang="en-US"/>
              <a:t>Trauma is a stressful event that happens when an individual is exposed to actual or threatened death, serious injury, or sexual violence marked by intrusive recurrent involuntary and distressing memories of the traumatic event. Normally the traumatized person may experience persistent avoidance of stimuli associated with the traumatic event (s) following the event (s). Traumatized people also experience recurrent persistent negative cognitions and emotions associated with the traumatic event(s) (APA, 2013).</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1"/>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b="1" lang="en-US"/>
              <a:t>Trauma and the Brain </a:t>
            </a:r>
            <a:endParaRPr b="1"/>
          </a:p>
        </p:txBody>
      </p:sp>
      <p:sp>
        <p:nvSpPr>
          <p:cNvPr id="162" name="Google Shape;162;p11"/>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fontScale="90000"/>
          </a:bodyPr>
          <a:lstStyle/>
          <a:p>
            <a:pPr indent="-114300" lvl="0" marL="91440" rtl="0" algn="l">
              <a:lnSpc>
                <a:spcPct val="200000"/>
              </a:lnSpc>
              <a:spcBef>
                <a:spcPts val="0"/>
              </a:spcBef>
              <a:spcAft>
                <a:spcPts val="0"/>
              </a:spcAft>
              <a:buSzPct val="100000"/>
              <a:buChar char=" "/>
            </a:pPr>
            <a:r>
              <a:rPr lang="en-US"/>
              <a:t>Trauma experience is well explained using the brain science. Watch these videos https://www.youtube.com/watch?v=4-tcKYx24a for more information on the brain and trauma (NHS, 2016) and  https://www.youtube.com/watch?v=BJfmfkDQb14 (Kolk B. v., 2022). </a:t>
            </a:r>
            <a:endParaRPr/>
          </a:p>
          <a:p>
            <a:pPr indent="-114300" lvl="0" marL="91440" rtl="0" algn="l">
              <a:lnSpc>
                <a:spcPct val="200000"/>
              </a:lnSpc>
              <a:spcBef>
                <a:spcPts val="1400"/>
              </a:spcBef>
              <a:spcAft>
                <a:spcPts val="0"/>
              </a:spcAft>
              <a:buSzPct val="100000"/>
              <a:buChar char=" "/>
            </a:pPr>
            <a:r>
              <a:rPr lang="en-US"/>
              <a:t>The most devastating truth about unresolved trauma is that life seems to stop and the traumatized individuals feel helpless and hopeless and despite the traumatic event having taken place in the past, it keeps the survivor trapped in that position mentally, physically, emotionally and spiritually.</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2"/>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b="1" lang="en-US"/>
              <a:t>Traumatization Process </a:t>
            </a:r>
            <a:endParaRPr b="1"/>
          </a:p>
        </p:txBody>
      </p:sp>
      <p:sp>
        <p:nvSpPr>
          <p:cNvPr id="168" name="Google Shape;168;p12"/>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fontScale="90000"/>
          </a:bodyPr>
          <a:lstStyle/>
          <a:p>
            <a:pPr indent="-114300" lvl="0" marL="91440" rtl="0" algn="l">
              <a:lnSpc>
                <a:spcPct val="200000"/>
              </a:lnSpc>
              <a:spcBef>
                <a:spcPts val="0"/>
              </a:spcBef>
              <a:spcAft>
                <a:spcPts val="0"/>
              </a:spcAft>
              <a:buSzPct val="100000"/>
              <a:buChar char=" "/>
            </a:pPr>
            <a:r>
              <a:rPr b="1" lang="en-US"/>
              <a:t>Stage One</a:t>
            </a:r>
            <a:endParaRPr b="1"/>
          </a:p>
          <a:p>
            <a:pPr indent="-114300" lvl="0" marL="91440" rtl="0" algn="l">
              <a:lnSpc>
                <a:spcPct val="200000"/>
              </a:lnSpc>
              <a:spcBef>
                <a:spcPts val="1400"/>
              </a:spcBef>
              <a:spcAft>
                <a:spcPts val="0"/>
              </a:spcAft>
              <a:buSzPct val="100000"/>
              <a:buChar char=" "/>
            </a:pPr>
            <a:r>
              <a:rPr lang="en-US"/>
              <a:t>The brain regularly instinctively scans for real or perceived threats. Information if filtered through the limbic system (the amygdala) where we instinctively react with fight, flight, or freeze.</a:t>
            </a:r>
            <a:endParaRPr/>
          </a:p>
          <a:p>
            <a:pPr indent="-114300" lvl="0" marL="91440" rtl="0" algn="l">
              <a:lnSpc>
                <a:spcPct val="200000"/>
              </a:lnSpc>
              <a:spcBef>
                <a:spcPts val="1400"/>
              </a:spcBef>
              <a:spcAft>
                <a:spcPts val="0"/>
              </a:spcAft>
              <a:buSzPct val="100000"/>
              <a:buChar char=" "/>
            </a:pPr>
            <a:r>
              <a:rPr b="1" lang="en-US"/>
              <a:t>Stage Two</a:t>
            </a:r>
            <a:endParaRPr b="1"/>
          </a:p>
          <a:p>
            <a:pPr indent="-114300" lvl="0" marL="91440" rtl="0" algn="l">
              <a:lnSpc>
                <a:spcPct val="200000"/>
              </a:lnSpc>
              <a:spcBef>
                <a:spcPts val="1400"/>
              </a:spcBef>
              <a:spcAft>
                <a:spcPts val="0"/>
              </a:spcAft>
              <a:buSzPct val="100000"/>
              <a:buChar char=" "/>
            </a:pPr>
            <a:r>
              <a:rPr lang="en-US"/>
              <a:t>When a threat is perceived, the amygdala alerts the hypothalamus to release the stress hormones (cortisol and adrenaline) and alarms the sympathetic nervous system to fight, take flight or freeze.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b="1" lang="en-US"/>
              <a:t>Trauma Process..</a:t>
            </a:r>
            <a:endParaRPr b="1"/>
          </a:p>
        </p:txBody>
      </p:sp>
      <p:sp>
        <p:nvSpPr>
          <p:cNvPr id="174" name="Google Shape;174;p13"/>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fontScale="90000"/>
          </a:bodyPr>
          <a:lstStyle/>
          <a:p>
            <a:pPr indent="-114300" lvl="0" marL="91440" rtl="0" algn="l">
              <a:lnSpc>
                <a:spcPct val="200000"/>
              </a:lnSpc>
              <a:spcBef>
                <a:spcPts val="0"/>
              </a:spcBef>
              <a:spcAft>
                <a:spcPts val="0"/>
              </a:spcAft>
              <a:buSzPct val="100000"/>
              <a:buChar char=" "/>
            </a:pPr>
            <a:r>
              <a:rPr b="1" lang="en-US"/>
              <a:t>Stage Three </a:t>
            </a:r>
            <a:endParaRPr b="1"/>
          </a:p>
          <a:p>
            <a:pPr indent="-114300" lvl="0" marL="91440" rtl="0" algn="l">
              <a:lnSpc>
                <a:spcPct val="200000"/>
              </a:lnSpc>
              <a:spcBef>
                <a:spcPts val="1400"/>
              </a:spcBef>
              <a:spcAft>
                <a:spcPts val="0"/>
              </a:spcAft>
              <a:buSzPct val="100000"/>
              <a:buChar char=" "/>
            </a:pPr>
            <a:r>
              <a:rPr lang="en-US"/>
              <a:t>This stage focuses on the reaction to the fight, flight or freeze response usually characterized by fear, frustration and heart ache influencing the mind, resulting in unrelated decisions, choices, and reactions. </a:t>
            </a:r>
            <a:endParaRPr/>
          </a:p>
          <a:p>
            <a:pPr indent="-114300" lvl="0" marL="91440" rtl="0" algn="l">
              <a:lnSpc>
                <a:spcPct val="200000"/>
              </a:lnSpc>
              <a:spcBef>
                <a:spcPts val="1400"/>
              </a:spcBef>
              <a:spcAft>
                <a:spcPts val="0"/>
              </a:spcAft>
              <a:buSzPct val="100000"/>
              <a:buChar char=" "/>
            </a:pPr>
            <a:r>
              <a:rPr b="1" lang="en-US"/>
              <a:t>Stage Four </a:t>
            </a:r>
            <a:endParaRPr b="1"/>
          </a:p>
          <a:p>
            <a:pPr indent="-114300" lvl="0" marL="91440" rtl="0" algn="l">
              <a:lnSpc>
                <a:spcPct val="200000"/>
              </a:lnSpc>
              <a:spcBef>
                <a:spcPts val="1400"/>
              </a:spcBef>
              <a:spcAft>
                <a:spcPts val="0"/>
              </a:spcAft>
              <a:buSzPct val="100000"/>
              <a:buChar char=" "/>
            </a:pPr>
            <a:r>
              <a:rPr lang="en-US"/>
              <a:t>With prior trauma (unresolved childhood trauma), the parasympathetic nervous system is automatically activated resulting in numbing or dissociating.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Levels of Trauma</a:t>
            </a:r>
            <a:endParaRPr/>
          </a:p>
        </p:txBody>
      </p:sp>
      <p:sp>
        <p:nvSpPr>
          <p:cNvPr id="180" name="Google Shape;180;p14"/>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l">
              <a:lnSpc>
                <a:spcPct val="250000"/>
              </a:lnSpc>
              <a:spcBef>
                <a:spcPts val="0"/>
              </a:spcBef>
              <a:spcAft>
                <a:spcPts val="0"/>
              </a:spcAft>
              <a:buSzPts val="2000"/>
              <a:buChar char=" "/>
            </a:pPr>
            <a:r>
              <a:rPr lang="en-US"/>
              <a:t>Trauma cab experienced at primary (frontline, maximum exposure), secondary level (witnesses, relatives of victims), vicarious level (rescuers, counselors) and community level (helping, sharing in grief/loss and perceived responsibility). The traumatized people who are emotionally fragile and would be victims who happened to be away have unique experiences too.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5"/>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b="1" lang="en-US"/>
              <a:t>Types of Traumas</a:t>
            </a:r>
            <a:endParaRPr b="1"/>
          </a:p>
        </p:txBody>
      </p:sp>
      <p:sp>
        <p:nvSpPr>
          <p:cNvPr id="186" name="Google Shape;186;p15"/>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fontScale="80000"/>
          </a:bodyPr>
          <a:lstStyle/>
          <a:p>
            <a:pPr indent="-101600" lvl="0" marL="91440" rtl="0" algn="l">
              <a:lnSpc>
                <a:spcPct val="250000"/>
              </a:lnSpc>
              <a:spcBef>
                <a:spcPts val="0"/>
              </a:spcBef>
              <a:spcAft>
                <a:spcPts val="0"/>
              </a:spcAft>
              <a:buSzPct val="100000"/>
              <a:buChar char=" "/>
            </a:pPr>
            <a:r>
              <a:rPr lang="en-US"/>
              <a:t>Acute: severe responses last less than 30 days </a:t>
            </a:r>
            <a:endParaRPr/>
          </a:p>
          <a:p>
            <a:pPr indent="-101600" lvl="0" marL="91440" rtl="0" algn="l">
              <a:lnSpc>
                <a:spcPct val="250000"/>
              </a:lnSpc>
              <a:spcBef>
                <a:spcPts val="1400"/>
              </a:spcBef>
              <a:spcAft>
                <a:spcPts val="0"/>
              </a:spcAft>
              <a:buSzPct val="100000"/>
              <a:buChar char=" "/>
            </a:pPr>
            <a:r>
              <a:rPr lang="en-US"/>
              <a:t>PTSD - very severe responses for over 30 days Secondary – witnessing or listening.</a:t>
            </a:r>
            <a:endParaRPr/>
          </a:p>
          <a:p>
            <a:pPr indent="-101600" lvl="0" marL="91440" rtl="0" algn="l">
              <a:lnSpc>
                <a:spcPct val="250000"/>
              </a:lnSpc>
              <a:spcBef>
                <a:spcPts val="1400"/>
              </a:spcBef>
              <a:spcAft>
                <a:spcPts val="0"/>
              </a:spcAft>
              <a:buSzPct val="100000"/>
              <a:buChar char=" "/>
            </a:pPr>
            <a:r>
              <a:rPr lang="en-US"/>
              <a:t> Participatory - perpetrator initiated trauma </a:t>
            </a:r>
            <a:endParaRPr/>
          </a:p>
          <a:p>
            <a:pPr indent="-101600" lvl="0" marL="91440" rtl="0" algn="l">
              <a:lnSpc>
                <a:spcPct val="250000"/>
              </a:lnSpc>
              <a:spcBef>
                <a:spcPts val="1400"/>
              </a:spcBef>
              <a:spcAft>
                <a:spcPts val="0"/>
              </a:spcAft>
              <a:buSzPct val="100000"/>
              <a:buChar char=" "/>
            </a:pPr>
            <a:r>
              <a:rPr lang="en-US"/>
              <a:t>Developmental – living where trauma is systemic. </a:t>
            </a:r>
            <a:endParaRPr/>
          </a:p>
          <a:p>
            <a:pPr indent="-101600" lvl="0" marL="91440" rtl="0" algn="l">
              <a:lnSpc>
                <a:spcPct val="250000"/>
              </a:lnSpc>
              <a:spcBef>
                <a:spcPts val="1400"/>
              </a:spcBef>
              <a:spcAft>
                <a:spcPts val="0"/>
              </a:spcAft>
              <a:buSzPct val="100000"/>
              <a:buChar char=" "/>
            </a:pPr>
            <a:r>
              <a:rPr lang="en-US"/>
              <a:t>Intergenerational – passed across generations. Collective – whole community traumatized  Causes of Trauma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6"/>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b="1" lang="en-US"/>
              <a:t>Causes of Trauma </a:t>
            </a:r>
            <a:endParaRPr b="1"/>
          </a:p>
        </p:txBody>
      </p:sp>
      <p:sp>
        <p:nvSpPr>
          <p:cNvPr id="192" name="Google Shape;192;p16"/>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l">
              <a:lnSpc>
                <a:spcPct val="260000"/>
              </a:lnSpc>
              <a:spcBef>
                <a:spcPts val="0"/>
              </a:spcBef>
              <a:spcAft>
                <a:spcPts val="0"/>
              </a:spcAft>
              <a:buSzPts val="2000"/>
              <a:buChar char=" "/>
            </a:pPr>
            <a:r>
              <a:rPr lang="en-US"/>
              <a:t>Natural  - fires, floods, famine , eartquakes , winds </a:t>
            </a:r>
            <a:endParaRPr/>
          </a:p>
          <a:p>
            <a:pPr indent="-127000" lvl="0" marL="91440" rtl="0" algn="l">
              <a:lnSpc>
                <a:spcPct val="260000"/>
              </a:lnSpc>
              <a:spcBef>
                <a:spcPts val="1400"/>
              </a:spcBef>
              <a:spcAft>
                <a:spcPts val="0"/>
              </a:spcAft>
              <a:buSzPts val="2000"/>
              <a:buChar char=" "/>
            </a:pPr>
            <a:r>
              <a:rPr lang="en-US"/>
              <a:t>Man made - wars, accidents, abuse </a:t>
            </a:r>
            <a:endParaRPr/>
          </a:p>
          <a:p>
            <a:pPr indent="-127000" lvl="0" marL="91440" rtl="0" algn="l">
              <a:lnSpc>
                <a:spcPct val="260000"/>
              </a:lnSpc>
              <a:spcBef>
                <a:spcPts val="1400"/>
              </a:spcBef>
              <a:spcAft>
                <a:spcPts val="0"/>
              </a:spcAft>
              <a:buSzPts val="2000"/>
              <a:buChar char=" "/>
            </a:pPr>
            <a:r>
              <a:rPr lang="en-US"/>
              <a:t>Psychosocial - divorce, violence , robbery with violence , loss and grief</a:t>
            </a:r>
            <a:endParaRPr/>
          </a:p>
          <a:p>
            <a:pPr indent="-127000" lvl="0" marL="91440" rtl="0" algn="l">
              <a:lnSpc>
                <a:spcPct val="260000"/>
              </a:lnSpc>
              <a:spcBef>
                <a:spcPts val="1400"/>
              </a:spcBef>
              <a:spcAft>
                <a:spcPts val="0"/>
              </a:spcAft>
              <a:buSzPts val="2000"/>
              <a:buChar char=" "/>
            </a:pPr>
            <a:r>
              <a:rPr lang="en-US"/>
              <a:t>Childhood abuse  - emotional, physical, sexual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b="1" lang="en-US"/>
              <a:t>Response to Trauma</a:t>
            </a:r>
            <a:endParaRPr b="1"/>
          </a:p>
        </p:txBody>
      </p:sp>
      <p:sp>
        <p:nvSpPr>
          <p:cNvPr id="198" name="Google Shape;198;p17"/>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fontScale="90000"/>
          </a:bodyPr>
          <a:lstStyle/>
          <a:p>
            <a:pPr indent="-114300" lvl="0" marL="91440" rtl="0" algn="l">
              <a:lnSpc>
                <a:spcPct val="300000"/>
              </a:lnSpc>
              <a:spcBef>
                <a:spcPts val="0"/>
              </a:spcBef>
              <a:spcAft>
                <a:spcPts val="0"/>
              </a:spcAft>
              <a:buSzPct val="100000"/>
              <a:buChar char=" "/>
            </a:pPr>
            <a:r>
              <a:rPr lang="en-US"/>
              <a:t>Response to the same traumatic event differs from person to person due to: </a:t>
            </a:r>
            <a:endParaRPr/>
          </a:p>
          <a:p>
            <a:pPr indent="-114300" lvl="0" marL="91440" rtl="0" algn="l">
              <a:lnSpc>
                <a:spcPct val="300000"/>
              </a:lnSpc>
              <a:spcBef>
                <a:spcPts val="1400"/>
              </a:spcBef>
              <a:spcAft>
                <a:spcPts val="0"/>
              </a:spcAft>
              <a:buSzPct val="100000"/>
              <a:buChar char=" "/>
            </a:pPr>
            <a:r>
              <a:rPr lang="en-US"/>
              <a:t>Individual perception, Proximity, </a:t>
            </a:r>
            <a:endParaRPr/>
          </a:p>
          <a:p>
            <a:pPr indent="-114300" lvl="0" marL="91440" rtl="0" algn="l">
              <a:lnSpc>
                <a:spcPct val="300000"/>
              </a:lnSpc>
              <a:spcBef>
                <a:spcPts val="1400"/>
              </a:spcBef>
              <a:spcAft>
                <a:spcPts val="0"/>
              </a:spcAft>
              <a:buSzPct val="100000"/>
              <a:buChar char=" "/>
            </a:pPr>
            <a:r>
              <a:rPr lang="en-US"/>
              <a:t>Intensity/duration ,Previous traumas Personality traits Relationship to victims Available support </a:t>
            </a:r>
            <a:endParaRPr/>
          </a:p>
          <a:p>
            <a:pPr indent="-114300" lvl="0" marL="91440" rtl="0" algn="l">
              <a:lnSpc>
                <a:spcPct val="300000"/>
              </a:lnSpc>
              <a:spcBef>
                <a:spcPts val="1400"/>
              </a:spcBef>
              <a:spcAft>
                <a:spcPts val="0"/>
              </a:spcAft>
              <a:buSzPct val="100000"/>
              <a:buChar char=" "/>
            </a:pPr>
            <a:r>
              <a:rPr lang="en-US"/>
              <a:t>Health status and family history, culture Age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b="1" lang="en-US"/>
              <a:t>Why Trauma Therapy?</a:t>
            </a:r>
            <a:endParaRPr b="1"/>
          </a:p>
        </p:txBody>
      </p:sp>
      <p:sp>
        <p:nvSpPr>
          <p:cNvPr id="204" name="Google Shape;204;p18"/>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l">
              <a:lnSpc>
                <a:spcPct val="320000"/>
              </a:lnSpc>
              <a:spcBef>
                <a:spcPts val="0"/>
              </a:spcBef>
              <a:spcAft>
                <a:spcPts val="0"/>
              </a:spcAft>
              <a:buSzPts val="2000"/>
              <a:buChar char=" "/>
            </a:pPr>
            <a:r>
              <a:rPr lang="en-US"/>
              <a:t>Trauma therapy helps in making sense of the traumatic event and helps those who may have been stuck in the event to resolve their traumas and see the meaning for life again. Though trauma may not be erased fully, trauma therapy gives hope and sense of meaning to life for the survivors of trauma (Briere, 2013).</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9"/>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b="1" lang="en-US"/>
              <a:t>Conclusion </a:t>
            </a:r>
            <a:endParaRPr b="1"/>
          </a:p>
        </p:txBody>
      </p:sp>
      <p:sp>
        <p:nvSpPr>
          <p:cNvPr id="210" name="Google Shape;210;p19"/>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l">
              <a:lnSpc>
                <a:spcPct val="310000"/>
              </a:lnSpc>
              <a:spcBef>
                <a:spcPts val="0"/>
              </a:spcBef>
              <a:spcAft>
                <a:spcPts val="0"/>
              </a:spcAft>
              <a:buSzPts val="2000"/>
              <a:buChar char=" "/>
            </a:pPr>
            <a:r>
              <a:rPr lang="en-US"/>
              <a:t>In this introductory lecture, we have defined trauma, identified causes and types of traumas, explained the process of traumatization using the brain and trauma science, examined the response determinants to trauma. In our follow up lecture, we shall discuss more on stress and crisis and how the two relate to trauma and trauma therapy.</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20"/>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b="1" lang="en-US"/>
              <a:t>References </a:t>
            </a:r>
            <a:endParaRPr b="1"/>
          </a:p>
        </p:txBody>
      </p:sp>
      <p:sp>
        <p:nvSpPr>
          <p:cNvPr id="216" name="Google Shape;216;p20"/>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lnSpcReduction="20000"/>
          </a:bodyPr>
          <a:lstStyle/>
          <a:p>
            <a:pPr indent="-127000" lvl="0" marL="91440" rtl="0" algn="l">
              <a:lnSpc>
                <a:spcPct val="90000"/>
              </a:lnSpc>
              <a:spcBef>
                <a:spcPts val="0"/>
              </a:spcBef>
              <a:spcAft>
                <a:spcPts val="0"/>
              </a:spcAft>
              <a:buSzPts val="2000"/>
              <a:buChar char=" "/>
            </a:pPr>
            <a:r>
              <a:rPr lang="en-US"/>
              <a:t>APA. (2013). Diagnostic and statistical manual of of mental disorders DSM-5 (5 ed.). Alington, VA: American Psychiatric Association. Retrieved March 13, 2023</a:t>
            </a:r>
            <a:endParaRPr/>
          </a:p>
          <a:p>
            <a:pPr indent="-127000" lvl="0" marL="91440" rtl="0" algn="l">
              <a:lnSpc>
                <a:spcPct val="90000"/>
              </a:lnSpc>
              <a:spcBef>
                <a:spcPts val="1400"/>
              </a:spcBef>
              <a:spcAft>
                <a:spcPts val="0"/>
              </a:spcAft>
              <a:buSzPts val="2000"/>
              <a:buChar char=" "/>
            </a:pPr>
            <a:r>
              <a:rPr lang="en-US"/>
              <a:t>Briere, J. (2013). Mindfulness, insight and trauma therapy. In C. K. Germer, D. R. Siegel, &amp; R. P. Fulton, Mindfulness and psychotherapy (2 ed., pp. 208 - 224). London: The Guildford Press.</a:t>
            </a:r>
            <a:endParaRPr/>
          </a:p>
          <a:p>
            <a:pPr indent="-127000" lvl="0" marL="91440" rtl="0" algn="l">
              <a:lnSpc>
                <a:spcPct val="90000"/>
              </a:lnSpc>
              <a:spcBef>
                <a:spcPts val="1400"/>
              </a:spcBef>
              <a:spcAft>
                <a:spcPts val="0"/>
              </a:spcAft>
              <a:buSzPts val="2000"/>
              <a:buChar char=" "/>
            </a:pPr>
            <a:r>
              <a:rPr lang="en-US"/>
              <a:t>Gladding, S. T., &amp; Newsome, W. D. (2018). Clinical mental health counseling in community and agency settings. New York: Pearson.</a:t>
            </a:r>
            <a:endParaRPr/>
          </a:p>
          <a:p>
            <a:pPr indent="-127000" lvl="0" marL="91440" rtl="0" algn="l">
              <a:lnSpc>
                <a:spcPct val="90000"/>
              </a:lnSpc>
              <a:spcBef>
                <a:spcPts val="1400"/>
              </a:spcBef>
              <a:spcAft>
                <a:spcPts val="0"/>
              </a:spcAft>
              <a:buSzPts val="2000"/>
              <a:buChar char=" "/>
            </a:pPr>
            <a:r>
              <a:rPr lang="en-US"/>
              <a:t>Kolk, A. B. (2014). The body keeps the score. New York: Penguin Group.</a:t>
            </a:r>
            <a:endParaRPr/>
          </a:p>
          <a:p>
            <a:pPr indent="-127000" lvl="0" marL="91440" rtl="0" algn="l">
              <a:lnSpc>
                <a:spcPct val="90000"/>
              </a:lnSpc>
              <a:spcBef>
                <a:spcPts val="1400"/>
              </a:spcBef>
              <a:spcAft>
                <a:spcPts val="0"/>
              </a:spcAft>
              <a:buSzPts val="2000"/>
              <a:buChar char=" "/>
            </a:pPr>
            <a:r>
              <a:rPr lang="en-US"/>
              <a:t>Kolk, B. v. (Director). (2022). What is trauma? [Motion Picture].</a:t>
            </a:r>
            <a:endParaRPr/>
          </a:p>
          <a:p>
            <a:pPr indent="-127000" lvl="0" marL="91440" rtl="0" algn="l">
              <a:lnSpc>
                <a:spcPct val="90000"/>
              </a:lnSpc>
              <a:spcBef>
                <a:spcPts val="1400"/>
              </a:spcBef>
              <a:spcAft>
                <a:spcPts val="0"/>
              </a:spcAft>
              <a:buSzPts val="2000"/>
              <a:buChar char=" "/>
            </a:pPr>
            <a:r>
              <a:rPr lang="en-US"/>
              <a:t>NHS. (2016). Trauma and the brain. Lanarkshire.</a:t>
            </a:r>
            <a:endParaRPr/>
          </a:p>
          <a:p>
            <a:pPr indent="0" lvl="0" marL="91440" rtl="0" algn="l">
              <a:lnSpc>
                <a:spcPct val="90000"/>
              </a:lnSpc>
              <a:spcBef>
                <a:spcPts val="1400"/>
              </a:spcBef>
              <a:spcAft>
                <a:spcPts val="0"/>
              </a:spcAft>
              <a:buSzPts val="20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21"/>
          <p:cNvSpPr txBox="1"/>
          <p:nvPr>
            <p:ph type="ctr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rgbClr val="262626"/>
              </a:buClr>
              <a:buSzPts val="8000"/>
              <a:buFont typeface="Calibri"/>
              <a:buNone/>
            </a:pPr>
            <a:r>
              <a:rPr lang="en-US" sz="8000"/>
              <a:t>THANK YOU</a:t>
            </a:r>
            <a:endParaRPr/>
          </a:p>
        </p:txBody>
      </p:sp>
      <p:sp>
        <p:nvSpPr>
          <p:cNvPr id="222" name="Google Shape;222;p21"/>
          <p:cNvSpPr txBox="1"/>
          <p:nvPr>
            <p:ph idx="1" type="subTitle"/>
          </p:nvPr>
        </p:nvSpPr>
        <p:spPr>
          <a:xfrm>
            <a:off x="1100051" y="4455621"/>
            <a:ext cx="10058400" cy="11430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SzPts val="2400"/>
              <a:buNone/>
            </a:pPr>
            <a:r>
              <a:rPr lang="en-US"/>
              <a:t> </a:t>
            </a:r>
            <a:endParaRPr sz="60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Retrospect">
  <a:themeElements>
    <a:clrScheme name="Retrospect">
      <a:dk1>
        <a:srgbClr val="000000"/>
      </a:dk1>
      <a:lt1>
        <a:srgbClr val="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2022-09-27T16:42:00Z</dcterms:created>
  <dc:creator>Dr. Susan Gitau</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56C94ABE8CA54E0C9672AFC89D1EFDF3</vt:lpwstr>
  </property>
  <property fmtid="{D5CDD505-2E9C-101B-9397-08002B2CF9AE}" pid="3" name="KSOProductBuildVer">
    <vt:lpwstr>1033-11.2.0.11498</vt:lpwstr>
  </property>
</Properties>
</file>