
<file path=[Content_Types].xml><?xml version="1.0" encoding="utf-8"?>
<Types xmlns="http://schemas.openxmlformats.org/package/2006/content-types">
  <Default Extension="jpeg" ContentType="image/jpeg"/>
  <Default Extension="JPG" ContentType="image/.jp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7" r:id="rId3"/>
    <p:sldId id="258" r:id="rId4"/>
    <p:sldId id="274" r:id="rId5"/>
    <p:sldId id="259" r:id="rId6"/>
    <p:sldId id="260" r:id="rId7"/>
    <p:sldId id="275" r:id="rId8"/>
    <p:sldId id="261" r:id="rId9"/>
    <p:sldId id="262" r:id="rId10"/>
    <p:sldId id="263" r:id="rId11"/>
    <p:sldId id="264" r:id="rId12"/>
    <p:sldId id="265" r:id="rId13"/>
    <p:sldId id="266" r:id="rId14"/>
    <p:sldId id="267" r:id="rId15"/>
    <p:sldId id="268" r:id="rId16"/>
    <p:sldId id="269" r:id="rId17"/>
    <p:sldId id="270" r:id="rId18"/>
    <p:sldId id="276" r:id="rId19"/>
    <p:sldId id="271" r:id="rId20"/>
    <p:sldId id="272" r:id="rId21"/>
    <p:sldId id="273" r:id="rId2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125E5076-3810-47DD-B79F-674D7AD40C01}" styleName="深色样式 1 - 强调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1"/>
          </a:solidFill>
        </a:fill>
      </a:tcStyle>
    </a:wholeTbl>
    <a:band1H>
      <a:tcStyle>
        <a:tcBdr/>
        <a:fill>
          <a:solidFill>
            <a:schemeClr val="accent1">
              <a:shade val="60000"/>
            </a:schemeClr>
          </a:solidFill>
        </a:fill>
      </a:tcStyle>
    </a:band1H>
    <a:band1V>
      <a:tcStyle>
        <a:tcBdr/>
        <a:fill>
          <a:solidFill>
            <a:schemeClr val="accent1">
              <a:shade val="60000"/>
            </a:schemeClr>
          </a:solidFill>
        </a:fill>
      </a:tcStyle>
    </a:band1V>
    <a:lastCol>
      <a:tcTxStyle b="on"/>
      <a:tcStyle>
        <a:tcBdr>
          <a:left>
            <a:ln w="25400" cmpd="sng">
              <a:solidFill>
                <a:schemeClr val="lt1"/>
              </a:solidFill>
            </a:ln>
          </a:left>
        </a:tcBdr>
        <a:fill>
          <a:solidFill>
            <a:schemeClr val="accent1">
              <a:shade val="60000"/>
            </a:schemeClr>
          </a:solidFill>
        </a:fill>
      </a:tcStyle>
    </a:lastCol>
    <a:firstCol>
      <a:tcTxStyle b="on"/>
      <a:tcStyle>
        <a:tcBdr>
          <a:right>
            <a:ln w="25400" cmpd="sng">
              <a:solidFill>
                <a:schemeClr val="lt1"/>
              </a:solidFill>
            </a:ln>
          </a:right>
        </a:tcBdr>
        <a:fill>
          <a:solidFill>
            <a:schemeClr val="accent1">
              <a:shade val="60000"/>
            </a:schemeClr>
          </a:solidFill>
        </a:fill>
      </a:tcStyle>
    </a:firstCol>
    <a:lastRow>
      <a:tcTxStyle b="on"/>
      <a:tcStyle>
        <a:tcBdr>
          <a:top>
            <a:ln w="25400" cmpd="sng">
              <a:solidFill>
                <a:schemeClr val="lt1"/>
              </a:solidFill>
            </a:ln>
          </a:top>
        </a:tcBdr>
        <a:fill>
          <a:solidFill>
            <a:schemeClr val="accent1">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5940675A-B579-460E-94D1-54222C63F5DA}" styleName="无样式，网格型">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4" d="100"/>
          <a:sy n="74" d="100"/>
        </p:scale>
        <p:origin x="576"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9" Type="http://schemas.openxmlformats.org/officeDocument/2006/relationships/slide" Target="slides/slide7.xml"/><Relationship Id="rId8" Type="http://schemas.openxmlformats.org/officeDocument/2006/relationships/slide" Target="slides/slide6.xml"/><Relationship Id="rId7" Type="http://schemas.openxmlformats.org/officeDocument/2006/relationships/slide" Target="slides/slide5.xml"/><Relationship Id="rId6" Type="http://schemas.openxmlformats.org/officeDocument/2006/relationships/slide" Target="slides/slide4.xml"/><Relationship Id="rId5" Type="http://schemas.openxmlformats.org/officeDocument/2006/relationships/slide" Target="slides/slide3.xml"/><Relationship Id="rId4" Type="http://schemas.openxmlformats.org/officeDocument/2006/relationships/slide" Target="slides/slide2.xml"/><Relationship Id="rId3" Type="http://schemas.openxmlformats.org/officeDocument/2006/relationships/slide" Target="slides/slide1.xml"/><Relationship Id="rId25" Type="http://schemas.openxmlformats.org/officeDocument/2006/relationships/tableStyles" Target="tableStyles.xml"/><Relationship Id="rId24" Type="http://schemas.openxmlformats.org/officeDocument/2006/relationships/viewProps" Target="viewProps.xml"/><Relationship Id="rId23" Type="http://schemas.openxmlformats.org/officeDocument/2006/relationships/presProps" Target="presProps.xml"/><Relationship Id="rId22" Type="http://schemas.openxmlformats.org/officeDocument/2006/relationships/slide" Target="slides/slide20.xml"/><Relationship Id="rId21" Type="http://schemas.openxmlformats.org/officeDocument/2006/relationships/slide" Target="slides/slide19.xml"/><Relationship Id="rId20" Type="http://schemas.openxmlformats.org/officeDocument/2006/relationships/slide" Target="slides/slide18.xml"/><Relationship Id="rId2" Type="http://schemas.openxmlformats.org/officeDocument/2006/relationships/theme" Target="theme/theme1.xml"/><Relationship Id="rId19" Type="http://schemas.openxmlformats.org/officeDocument/2006/relationships/slide" Target="slides/slide17.xml"/><Relationship Id="rId18" Type="http://schemas.openxmlformats.org/officeDocument/2006/relationships/slide" Target="slides/slide16.xml"/><Relationship Id="rId17" Type="http://schemas.openxmlformats.org/officeDocument/2006/relationships/slide" Target="slides/slide15.xml"/><Relationship Id="rId16" Type="http://schemas.openxmlformats.org/officeDocument/2006/relationships/slide" Target="slides/slide14.xml"/><Relationship Id="rId15" Type="http://schemas.openxmlformats.org/officeDocument/2006/relationships/slide" Target="slides/slide13.xml"/><Relationship Id="rId14" Type="http://schemas.openxmlformats.org/officeDocument/2006/relationships/slide" Target="slides/slide12.xml"/><Relationship Id="rId13" Type="http://schemas.openxmlformats.org/officeDocument/2006/relationships/slide" Target="slides/slide11.xml"/><Relationship Id="rId12" Type="http://schemas.openxmlformats.org/officeDocument/2006/relationships/slide" Target="slides/slide10.xml"/><Relationship Id="rId11" Type="http://schemas.openxmlformats.org/officeDocument/2006/relationships/slide" Target="slides/slide9.xml"/><Relationship Id="rId10" Type="http://schemas.openxmlformats.org/officeDocument/2006/relationships/slide" Target="slides/slide8.xml"/><Relationship Id="rId1" Type="http://schemas.openxmlformats.org/officeDocument/2006/relationships/slideMaster" Target="slideMasters/slideMaster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7B2D03F1-4F48-4A68-AC04-71F827DA708E}" type="datetimeFigureOut">
              <a:rPr lang="en-US" smtClean="0"/>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6B453C4-53AD-43D3-A2C0-39737F0F0A92}" type="slidenum">
              <a:rPr lang="en-US" smtClean="0"/>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4" name="Date Placeholder 3"/>
          <p:cNvSpPr>
            <a:spLocks noGrp="1"/>
          </p:cNvSpPr>
          <p:nvPr>
            <p:ph type="dt" sz="half" idx="10"/>
          </p:nvPr>
        </p:nvSpPr>
        <p:spPr/>
        <p:txBody>
          <a:bodyPr/>
          <a:lstStyle/>
          <a:p>
            <a:fld id="{7B2D03F1-4F48-4A68-AC04-71F827DA708E}" type="datetimeFigureOut">
              <a:rPr lang="en-US" smtClean="0"/>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6B453C4-53AD-43D3-A2C0-39737F0F0A92}" type="slidenum">
              <a:rPr lang="en-US" smtClean="0"/>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endParaRPr lang="en-US" smtClean="0"/>
          </a:p>
        </p:txBody>
      </p:sp>
      <p:sp>
        <p:nvSpPr>
          <p:cNvPr id="4" name="Date Placeholder 3"/>
          <p:cNvSpPr>
            <a:spLocks noGrp="1"/>
          </p:cNvSpPr>
          <p:nvPr>
            <p:ph type="dt" sz="half" idx="10"/>
          </p:nvPr>
        </p:nvSpPr>
        <p:spPr/>
        <p:txBody>
          <a:bodyPr/>
          <a:lstStyle/>
          <a:p>
            <a:fld id="{7B2D03F1-4F48-4A68-AC04-71F827DA708E}" type="datetimeFigureOut">
              <a:rPr lang="en-US" smtClean="0"/>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6B453C4-53AD-43D3-A2C0-39737F0F0A92}" type="slidenum">
              <a:rPr lang="en-US" smtClean="0"/>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5" name="Date Placeholder 4"/>
          <p:cNvSpPr>
            <a:spLocks noGrp="1"/>
          </p:cNvSpPr>
          <p:nvPr>
            <p:ph type="dt" sz="half" idx="10"/>
          </p:nvPr>
        </p:nvSpPr>
        <p:spPr/>
        <p:txBody>
          <a:bodyPr/>
          <a:lstStyle/>
          <a:p>
            <a:fld id="{7B2D03F1-4F48-4A68-AC04-71F827DA708E}" type="datetimeFigureOut">
              <a:rPr lang="en-US" smtClean="0"/>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6B453C4-53AD-43D3-A2C0-39737F0F0A92}" type="slidenum">
              <a:rPr lang="en-US" smtClean="0"/>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endParaRPr lang="en-US" smtClean="0"/>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endParaRPr lang="en-US" smtClean="0"/>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7" name="Date Placeholder 6"/>
          <p:cNvSpPr>
            <a:spLocks noGrp="1"/>
          </p:cNvSpPr>
          <p:nvPr>
            <p:ph type="dt" sz="half" idx="10"/>
          </p:nvPr>
        </p:nvSpPr>
        <p:spPr/>
        <p:txBody>
          <a:bodyPr/>
          <a:lstStyle/>
          <a:p>
            <a:fld id="{7B2D03F1-4F48-4A68-AC04-71F827DA708E}" type="datetimeFigureOut">
              <a:rPr lang="en-US" smtClean="0"/>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16B453C4-53AD-43D3-A2C0-39737F0F0A92}" type="slidenum">
              <a:rPr lang="en-US" smtClean="0"/>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7B2D03F1-4F48-4A68-AC04-71F827DA708E}" type="datetimeFigureOut">
              <a:rPr lang="en-US" smtClean="0"/>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16B453C4-53AD-43D3-A2C0-39737F0F0A92}" type="slidenum">
              <a:rPr lang="en-US" smtClean="0"/>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B2D03F1-4F48-4A68-AC04-71F827DA708E}" type="datetimeFigureOut">
              <a:rPr lang="en-US" smtClean="0"/>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16B453C4-53AD-43D3-A2C0-39737F0F0A92}" type="slidenum">
              <a:rPr lang="en-US" smtClean="0"/>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endParaRPr lang="en-US" smtClean="0"/>
          </a:p>
        </p:txBody>
      </p:sp>
      <p:sp>
        <p:nvSpPr>
          <p:cNvPr id="5" name="Date Placeholder 4"/>
          <p:cNvSpPr>
            <a:spLocks noGrp="1"/>
          </p:cNvSpPr>
          <p:nvPr>
            <p:ph type="dt" sz="half" idx="10"/>
          </p:nvPr>
        </p:nvSpPr>
        <p:spPr/>
        <p:txBody>
          <a:bodyPr/>
          <a:lstStyle/>
          <a:p>
            <a:fld id="{7B2D03F1-4F48-4A68-AC04-71F827DA708E}" type="datetimeFigureOut">
              <a:rPr lang="en-US" smtClean="0"/>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6B453C4-53AD-43D3-A2C0-39737F0F0A92}" type="slidenum">
              <a:rPr lang="en-US" smtClean="0"/>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endParaRPr lang="en-US" smtClean="0"/>
          </a:p>
        </p:txBody>
      </p:sp>
      <p:sp>
        <p:nvSpPr>
          <p:cNvPr id="5" name="Date Placeholder 4"/>
          <p:cNvSpPr>
            <a:spLocks noGrp="1"/>
          </p:cNvSpPr>
          <p:nvPr>
            <p:ph type="dt" sz="half" idx="10"/>
          </p:nvPr>
        </p:nvSpPr>
        <p:spPr/>
        <p:txBody>
          <a:bodyPr/>
          <a:lstStyle/>
          <a:p>
            <a:fld id="{7B2D03F1-4F48-4A68-AC04-71F827DA708E}" type="datetimeFigureOut">
              <a:rPr lang="en-US" smtClean="0"/>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6B453C4-53AD-43D3-A2C0-39737F0F0A92}" type="slidenum">
              <a:rPr lang="en-US" smtClean="0"/>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4" name="Date Placeholder 3"/>
          <p:cNvSpPr>
            <a:spLocks noGrp="1"/>
          </p:cNvSpPr>
          <p:nvPr>
            <p:ph type="dt" sz="half" idx="10"/>
          </p:nvPr>
        </p:nvSpPr>
        <p:spPr/>
        <p:txBody>
          <a:bodyPr/>
          <a:lstStyle/>
          <a:p>
            <a:fld id="{7B2D03F1-4F48-4A68-AC04-71F827DA708E}" type="datetimeFigureOut">
              <a:rPr lang="en-US" smtClean="0"/>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6B453C4-53AD-43D3-A2C0-39737F0F0A92}" type="slidenum">
              <a:rPr lang="en-US" smtClean="0"/>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4" name="Date Placeholder 3"/>
          <p:cNvSpPr>
            <a:spLocks noGrp="1"/>
          </p:cNvSpPr>
          <p:nvPr>
            <p:ph type="dt" sz="half" idx="10"/>
          </p:nvPr>
        </p:nvSpPr>
        <p:spPr/>
        <p:txBody>
          <a:bodyPr/>
          <a:lstStyle/>
          <a:p>
            <a:fld id="{7B2D03F1-4F48-4A68-AC04-71F827DA708E}" type="datetimeFigureOut">
              <a:rPr lang="en-US" smtClean="0"/>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6B453C4-53AD-43D3-A2C0-39737F0F0A92}" type="slidenum">
              <a:rPr lang="en-US" smtClean="0"/>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2" Type="http://schemas.openxmlformats.org/officeDocument/2006/relationships/theme" Target="../theme/theme1.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B2D03F1-4F48-4A68-AC04-71F827DA708E}" type="datetimeFigureOut">
              <a:rPr lang="en-US" smtClean="0"/>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6B453C4-53AD-43D3-A2C0-39737F0F0A92}" type="slidenum">
              <a:rPr lang="en-US" smtClean="0"/>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hyperlink" Target="https://www.psycom.net/ptsd-test." TargetMode="Externa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592427"/>
            <a:ext cx="9144000" cy="1558345"/>
          </a:xfrm>
        </p:spPr>
        <p:txBody>
          <a:bodyPr>
            <a:normAutofit/>
          </a:bodyPr>
          <a:lstStyle/>
          <a:p>
            <a:r>
              <a:rPr lang="en-US" sz="4800" dirty="0" smtClean="0"/>
              <a:t>TRAUMA AND TRAUMA THERAPY</a:t>
            </a:r>
            <a:br>
              <a:rPr lang="en-US" sz="4800" dirty="0" smtClean="0"/>
            </a:br>
            <a:r>
              <a:rPr lang="en-US" sz="4800" dirty="0" smtClean="0"/>
              <a:t>LECTURE 3</a:t>
            </a:r>
            <a:endParaRPr lang="en-US" sz="4800" dirty="0"/>
          </a:p>
        </p:txBody>
      </p:sp>
      <p:sp>
        <p:nvSpPr>
          <p:cNvPr id="3" name="Subtitle 2"/>
          <p:cNvSpPr>
            <a:spLocks noGrp="1"/>
          </p:cNvSpPr>
          <p:nvPr>
            <p:ph type="subTitle" idx="1"/>
          </p:nvPr>
        </p:nvSpPr>
        <p:spPr>
          <a:xfrm>
            <a:off x="1524000" y="5108866"/>
            <a:ext cx="9144000" cy="467686"/>
          </a:xfrm>
        </p:spPr>
        <p:txBody>
          <a:bodyPr/>
          <a:lstStyle/>
          <a:p>
            <a:r>
              <a:rPr lang="en-US" b="1" dirty="0"/>
              <a:t>Lecturer: Susan </a:t>
            </a:r>
            <a:r>
              <a:rPr lang="en-US" b="1" dirty="0" err="1"/>
              <a:t>Gitau</a:t>
            </a:r>
            <a:r>
              <a:rPr lang="en-US" b="1" dirty="0"/>
              <a:t> (PhD)</a:t>
            </a:r>
            <a:endParaRPr lang="en-US" dirty="0"/>
          </a:p>
        </p:txBody>
      </p:sp>
      <p:sp>
        <p:nvSpPr>
          <p:cNvPr id="6" name="Rectangle 5"/>
          <p:cNvSpPr/>
          <p:nvPr/>
        </p:nvSpPr>
        <p:spPr>
          <a:xfrm>
            <a:off x="1603648" y="3106599"/>
            <a:ext cx="8984704" cy="523220"/>
          </a:xfrm>
          <a:prstGeom prst="rect">
            <a:avLst/>
          </a:prstGeom>
        </p:spPr>
        <p:txBody>
          <a:bodyPr wrap="none">
            <a:spAutoFit/>
          </a:bodyPr>
          <a:lstStyle/>
          <a:p>
            <a:r>
              <a:rPr lang="en-US" sz="2800" b="1" dirty="0" smtClean="0">
                <a:effectLst/>
                <a:latin typeface="Palatino Linotype" panose="02040502050505030304" pitchFamily="18" charset="0"/>
                <a:ea typeface="Calibri" panose="020F0502020204030204" pitchFamily="34" charset="0"/>
                <a:cs typeface="Palatino Linotype" panose="02040502050505030304" pitchFamily="18" charset="0"/>
              </a:rPr>
              <a:t>Personal Trauma Story (Counselor Trauma Inventory)</a:t>
            </a:r>
            <a:endParaRPr lang="en-US" sz="2800"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Introduction </a:t>
            </a:r>
            <a:endParaRPr lang="en-US" dirty="0"/>
          </a:p>
        </p:txBody>
      </p:sp>
      <p:sp>
        <p:nvSpPr>
          <p:cNvPr id="3" name="Content Placeholder 2"/>
          <p:cNvSpPr>
            <a:spLocks noGrp="1"/>
          </p:cNvSpPr>
          <p:nvPr>
            <p:ph idx="1"/>
          </p:nvPr>
        </p:nvSpPr>
        <p:spPr>
          <a:xfrm>
            <a:off x="838200" y="1690688"/>
            <a:ext cx="10515600" cy="4351338"/>
          </a:xfrm>
        </p:spPr>
        <p:txBody>
          <a:bodyPr>
            <a:normAutofit/>
          </a:bodyPr>
          <a:lstStyle/>
          <a:p>
            <a:pPr marL="0" indent="0" algn="just">
              <a:buNone/>
            </a:pPr>
            <a:r>
              <a:rPr lang="en-US" sz="3200" dirty="0"/>
              <a:t>Trauma  experiences are not unique to a particular group or individuals; it can happen to many people including counselors. If counselors have not processed their own trauma, they can negatively affect the clients too. It is recommended that counselors assess themselves for traumatic experiences in their lives so they can be able to tell how they have been affected and how they have coped or are coping with the same. </a:t>
            </a:r>
            <a:endParaRPr lang="en-US" sz="320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p:txBody>
          <a:bodyPr/>
          <a:p>
            <a:r>
              <a:rPr lang="en-US" b="1"/>
              <a:t>Introduction </a:t>
            </a:r>
            <a:endParaRPr lang="en-US" b="1"/>
          </a:p>
        </p:txBody>
      </p:sp>
      <p:sp>
        <p:nvSpPr>
          <p:cNvPr id="3" name="Content Placeholder 2"/>
          <p:cNvSpPr>
            <a:spLocks noGrp="1"/>
          </p:cNvSpPr>
          <p:nvPr>
            <p:ph idx="1"/>
          </p:nvPr>
        </p:nvSpPr>
        <p:spPr/>
        <p:txBody>
          <a:bodyPr>
            <a:normAutofit lnSpcReduction="10000"/>
          </a:bodyPr>
          <a:p>
            <a:pPr marL="0" indent="0">
              <a:buNone/>
            </a:pPr>
            <a:r>
              <a:rPr lang="en-US" sz="4000" dirty="0">
                <a:sym typeface="+mn-ea"/>
              </a:rPr>
              <a:t>The main question to answer is; if they are coping positively or resolved their past traumas and if this can hinder or enhance their practice with trauma clients consecutively. </a:t>
            </a:r>
            <a:endParaRPr lang="en-US" sz="4000" dirty="0">
              <a:sym typeface="+mn-ea"/>
            </a:endParaRPr>
          </a:p>
          <a:p>
            <a:pPr marL="0" indent="0">
              <a:buNone/>
            </a:pPr>
            <a:r>
              <a:rPr lang="en-US" sz="4000" dirty="0">
                <a:sym typeface="+mn-ea"/>
              </a:rPr>
              <a:t>In this lecture, we shall look at how counselors can do a trauma inventory , test themselves for trauma and show how this can affect their work with trauma clients.</a:t>
            </a:r>
            <a:endParaRPr lang="en-US" sz="4000" dirty="0"/>
          </a:p>
          <a:p>
            <a:pPr marL="0" indent="0">
              <a:buNone/>
            </a:pPr>
            <a:endParaRPr lang="en-US" sz="400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Expected Learning Outcomes</a:t>
            </a:r>
            <a:r>
              <a:rPr lang="en-US" b="1" dirty="0" smtClean="0"/>
              <a:t>,</a:t>
            </a:r>
            <a:endParaRPr lang="en-US" dirty="0"/>
          </a:p>
        </p:txBody>
      </p:sp>
      <p:sp>
        <p:nvSpPr>
          <p:cNvPr id="3" name="Content Placeholder 2"/>
          <p:cNvSpPr>
            <a:spLocks noGrp="1"/>
          </p:cNvSpPr>
          <p:nvPr>
            <p:ph idx="1"/>
          </p:nvPr>
        </p:nvSpPr>
        <p:spPr>
          <a:xfrm>
            <a:off x="838200" y="2279561"/>
            <a:ext cx="10515600" cy="2768957"/>
          </a:xfrm>
        </p:spPr>
        <p:txBody>
          <a:bodyPr/>
          <a:lstStyle/>
          <a:p>
            <a:pPr lvl="0"/>
            <a:r>
              <a:rPr lang="en-US" dirty="0"/>
              <a:t>Do a personal trauma test  </a:t>
            </a:r>
            <a:endParaRPr lang="en-US" dirty="0"/>
          </a:p>
          <a:p>
            <a:pPr lvl="0"/>
            <a:r>
              <a:rPr lang="en-US" dirty="0"/>
              <a:t>Explain how past trauma has affected you as a person and as a counselor</a:t>
            </a:r>
            <a:endParaRPr lang="en-US" dirty="0"/>
          </a:p>
          <a:p>
            <a:r>
              <a:rPr lang="en-US" dirty="0"/>
              <a:t>Suggest ways to resolve personal trauma experiences </a:t>
            </a:r>
            <a:endParaRPr lang="en-US" dirty="0"/>
          </a:p>
        </p:txBody>
      </p:sp>
      <p:sp>
        <p:nvSpPr>
          <p:cNvPr id="4" name="Rectangle 3"/>
          <p:cNvSpPr/>
          <p:nvPr/>
        </p:nvSpPr>
        <p:spPr>
          <a:xfrm>
            <a:off x="838200" y="1690688"/>
            <a:ext cx="4762073" cy="369332"/>
          </a:xfrm>
          <a:prstGeom prst="rect">
            <a:avLst/>
          </a:prstGeom>
        </p:spPr>
        <p:txBody>
          <a:bodyPr wrap="none">
            <a:spAutoFit/>
          </a:bodyPr>
          <a:lstStyle/>
          <a:p>
            <a:r>
              <a:rPr lang="en-US" dirty="0" smtClean="0">
                <a:effectLst/>
                <a:latin typeface="Palatino Linotype" panose="02040502050505030304" pitchFamily="18" charset="0"/>
                <a:ea typeface="Calibri" panose="020F0502020204030204" pitchFamily="34" charset="0"/>
                <a:cs typeface="Palatino Linotype" panose="02040502050505030304" pitchFamily="18" charset="0"/>
              </a:rPr>
              <a:t>At the end of this lecture, you will be able to:</a:t>
            </a:r>
            <a:endParaRPr lang="en-US"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Personal Trauma Test</a:t>
            </a:r>
            <a:endParaRPr lang="en-US" dirty="0"/>
          </a:p>
        </p:txBody>
      </p:sp>
      <p:sp>
        <p:nvSpPr>
          <p:cNvPr id="3" name="Content Placeholder 2"/>
          <p:cNvSpPr>
            <a:spLocks noGrp="1"/>
          </p:cNvSpPr>
          <p:nvPr>
            <p:ph idx="1"/>
          </p:nvPr>
        </p:nvSpPr>
        <p:spPr/>
        <p:txBody>
          <a:bodyPr>
            <a:normAutofit/>
          </a:bodyPr>
          <a:lstStyle/>
          <a:p>
            <a:r>
              <a:rPr lang="en-US" dirty="0"/>
              <a:t>Please answer the following questions with as much authenticity ads you can. You can do it online using this link </a:t>
            </a:r>
            <a:r>
              <a:rPr lang="en-US" dirty="0">
                <a:hlinkClick r:id="rId1"/>
              </a:rPr>
              <a:t>https://www.psycom.net/ptsd-test.</a:t>
            </a:r>
            <a:endParaRPr lang="en-US" dirty="0"/>
          </a:p>
          <a:p>
            <a:pPr marL="0" indent="0">
              <a:buNone/>
            </a:pPr>
            <a:r>
              <a:rPr lang="en-US" dirty="0"/>
              <a:t>Please note </a:t>
            </a:r>
            <a:endParaRPr lang="en-US" dirty="0"/>
          </a:p>
          <a:p>
            <a:r>
              <a:rPr lang="en-US" dirty="0"/>
              <a:t>This interactive PTSD quiz is based upon the DSM-5 criteria for PTSD and has been structured in a manner to allow for a short and simple self-assessment. If you think you may have PTSD , you can share with your therapist (counselor). </a:t>
            </a:r>
            <a:endParaRPr lang="en-US"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p:txBody>
          <a:bodyPr/>
          <a:p>
            <a:r>
              <a:rPr lang="en-US" b="1"/>
              <a:t>Personal Trauma Assessment</a:t>
            </a:r>
            <a:endParaRPr lang="en-US" b="1"/>
          </a:p>
        </p:txBody>
      </p:sp>
      <p:sp>
        <p:nvSpPr>
          <p:cNvPr id="3" name="Content Placeholder 2"/>
          <p:cNvSpPr>
            <a:spLocks noGrp="1"/>
          </p:cNvSpPr>
          <p:nvPr>
            <p:ph idx="1"/>
          </p:nvPr>
        </p:nvSpPr>
        <p:spPr/>
        <p:txBody>
          <a:bodyPr/>
          <a:p>
            <a:pPr marL="0" indent="0">
              <a:buNone/>
            </a:pPr>
            <a:r>
              <a:rPr lang="en-US" sz="3600" dirty="0">
                <a:sym typeface="+mn-ea"/>
              </a:rPr>
              <a:t>Not everyone who experiences a dangerous or scary event goes on to develop PTSD. </a:t>
            </a:r>
            <a:endParaRPr lang="en-US" sz="3600" dirty="0">
              <a:sym typeface="+mn-ea"/>
            </a:endParaRPr>
          </a:p>
          <a:p>
            <a:pPr marL="0" indent="0">
              <a:buNone/>
            </a:pPr>
            <a:r>
              <a:rPr lang="en-US" sz="3600" dirty="0">
                <a:sym typeface="+mn-ea"/>
              </a:rPr>
              <a:t>Resilience factors that decrease the likelihood that you will develop PTSD include having a coping strategy for getting through and learning from a traumatic event, seeking out support from loved ones and support groups, and being prepared to respond to upsetting events, in spite of feeling fear (</a:t>
            </a:r>
            <a:r>
              <a:rPr lang="en-US" sz="3600" dirty="0" err="1">
                <a:sym typeface="+mn-ea"/>
              </a:rPr>
              <a:t>Mirna</a:t>
            </a:r>
            <a:r>
              <a:rPr lang="en-US" sz="3600" dirty="0">
                <a:sym typeface="+mn-ea"/>
              </a:rPr>
              <a:t>, 2022).</a:t>
            </a:r>
            <a:endParaRPr lang="en-US" sz="3600" dirty="0"/>
          </a:p>
          <a:p>
            <a:pPr marL="0" indent="0">
              <a:buNone/>
            </a:pPr>
            <a:endParaRPr lang="en-US" sz="360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b="1" dirty="0" smtClean="0"/>
              <a:t>How Trauma Affects a Counselor as a person and as a Professional</a:t>
            </a:r>
            <a:endParaRPr lang="en-US" b="1" dirty="0"/>
          </a:p>
        </p:txBody>
      </p:sp>
      <p:sp>
        <p:nvSpPr>
          <p:cNvPr id="3" name="Content Placeholder 2"/>
          <p:cNvSpPr>
            <a:spLocks noGrp="1"/>
          </p:cNvSpPr>
          <p:nvPr>
            <p:ph idx="1"/>
          </p:nvPr>
        </p:nvSpPr>
        <p:spPr>
          <a:xfrm>
            <a:off x="838200" y="1825624"/>
            <a:ext cx="10515600" cy="4549417"/>
          </a:xfrm>
        </p:spPr>
        <p:txBody>
          <a:bodyPr/>
          <a:lstStyle/>
          <a:p>
            <a:pPr marL="0" indent="0">
              <a:buNone/>
            </a:pPr>
            <a:r>
              <a:rPr lang="en-US" dirty="0" smtClean="0"/>
              <a:t>There is a very thin line between the counselor as a person and the counselor as a professional. The difference comes with the different levels of awareness, knowledge and attitudes of the two in one person.</a:t>
            </a:r>
            <a:endParaRPr lang="en-US" dirty="0" smtClean="0"/>
          </a:p>
          <a:p>
            <a:pPr marL="0" indent="0">
              <a:buNone/>
            </a:pPr>
            <a:endParaRPr lang="en-US" dirty="0" smtClean="0"/>
          </a:p>
          <a:p>
            <a:pPr marL="0" indent="0">
              <a:buNone/>
            </a:pPr>
            <a:r>
              <a:rPr lang="en-US" b="1" dirty="0"/>
              <a:t>The Counselor’s Trauma Inventory </a:t>
            </a:r>
            <a:endParaRPr lang="en-US" b="1" dirty="0" smtClean="0"/>
          </a:p>
          <a:p>
            <a:pPr marL="0" indent="0">
              <a:buNone/>
            </a:pPr>
            <a:r>
              <a:rPr lang="en-US" dirty="0"/>
              <a:t>This is best done by the counselor taking a genuine personal trauma inventory in different developmental stages. Human developmental stages refer to the milestones an individual  negotiates in their life, the following dimensions are considered.</a:t>
            </a:r>
            <a:endParaRPr lang="en-US"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lvl="0"/>
            <a:r>
              <a:rPr lang="en-US" dirty="0"/>
              <a:t> physical, </a:t>
            </a:r>
            <a:endParaRPr lang="en-US" dirty="0"/>
          </a:p>
          <a:p>
            <a:pPr lvl="0"/>
            <a:r>
              <a:rPr lang="en-US" dirty="0"/>
              <a:t>emotional,</a:t>
            </a:r>
            <a:endParaRPr lang="en-US" dirty="0"/>
          </a:p>
          <a:p>
            <a:pPr lvl="0"/>
            <a:r>
              <a:rPr lang="en-US" dirty="0"/>
              <a:t>cognitive, </a:t>
            </a:r>
            <a:endParaRPr lang="en-US" dirty="0"/>
          </a:p>
          <a:p>
            <a:pPr lvl="0"/>
            <a:r>
              <a:rPr lang="en-US" dirty="0"/>
              <a:t>social and behavioral</a:t>
            </a:r>
            <a:endParaRPr lang="en-US" dirty="0"/>
          </a:p>
          <a:p>
            <a:r>
              <a:rPr lang="en-US" dirty="0"/>
              <a:t>Moral and spiritual aspects</a:t>
            </a:r>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Trauma Inventory in Developmental Stages</a:t>
            </a:r>
            <a:endParaRPr lang="en-US" b="1" dirty="0" smtClean="0"/>
          </a:p>
        </p:txBody>
      </p:sp>
      <p:sp>
        <p:nvSpPr>
          <p:cNvPr id="3" name="Content Placeholder 2"/>
          <p:cNvSpPr>
            <a:spLocks noGrp="1"/>
          </p:cNvSpPr>
          <p:nvPr>
            <p:ph idx="1"/>
          </p:nvPr>
        </p:nvSpPr>
        <p:spPr/>
        <p:txBody>
          <a:bodyPr/>
          <a:lstStyle/>
          <a:p>
            <a:pPr marL="0" indent="0">
              <a:buNone/>
            </a:pPr>
            <a:r>
              <a:rPr lang="en-US" sz="3600" dirty="0" smtClean="0"/>
              <a:t>The counselor can choose Eric Erickson’s stages of human development from the early childhood stages when a child is aware of the surrounding environment and relationships. Then identify traumatic incidences in these stages and see how they or are still affecting their life. The different stages are described in the table below.</a:t>
            </a:r>
            <a:endParaRPr lang="en-US" sz="3600"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Table 5"/>
          <p:cNvGraphicFramePr>
            <a:graphicFrameLocks noGrp="1"/>
          </p:cNvGraphicFramePr>
          <p:nvPr/>
        </p:nvGraphicFramePr>
        <p:xfrm>
          <a:off x="991672" y="553793"/>
          <a:ext cx="10341736" cy="5643500"/>
        </p:xfrm>
        <a:graphic>
          <a:graphicData uri="http://schemas.openxmlformats.org/drawingml/2006/table">
            <a:tbl>
              <a:tblPr firstRow="1" firstCol="1" bandRow="1">
                <a:tableStyleId>{5940675A-B579-460E-94D1-54222C63F5DA}</a:tableStyleId>
              </a:tblPr>
              <a:tblGrid>
                <a:gridCol w="2100531"/>
                <a:gridCol w="4793960"/>
                <a:gridCol w="3447245"/>
              </a:tblGrid>
              <a:tr h="618452">
                <a:tc>
                  <a:txBody>
                    <a:bodyPr/>
                    <a:lstStyle/>
                    <a:p>
                      <a:pPr marL="0" marR="0" algn="l">
                        <a:lnSpc>
                          <a:spcPct val="200000"/>
                        </a:lnSpc>
                      </a:pPr>
                      <a:r>
                        <a:rPr lang="en-US" sz="2400" b="1" spc="-15">
                          <a:effectLst/>
                        </a:rPr>
                        <a:t>STAGE</a:t>
                      </a:r>
                      <a:endParaRPr lang="en-US" sz="2400" b="1" spc="-15">
                        <a:effectLst/>
                        <a:latin typeface="Times New Roman" panose="02020603050405020304" pitchFamily="18" charset="0"/>
                        <a:ea typeface="SimSun" panose="02010600030101010101" pitchFamily="2" charset="-122"/>
                      </a:endParaRPr>
                    </a:p>
                  </a:txBody>
                  <a:tcPr marL="68580" marR="68580" marT="0" marB="0"/>
                </a:tc>
                <a:tc>
                  <a:txBody>
                    <a:bodyPr/>
                    <a:lstStyle/>
                    <a:p>
                      <a:pPr marL="0" marR="0" algn="l">
                        <a:lnSpc>
                          <a:spcPct val="200000"/>
                        </a:lnSpc>
                      </a:pPr>
                      <a:r>
                        <a:rPr lang="en-US" sz="2400" b="1" spc="-15">
                          <a:effectLst/>
                        </a:rPr>
                        <a:t>NEEDS AND COMPETENCIES </a:t>
                      </a:r>
                      <a:endParaRPr lang="en-US" sz="2400" b="1" spc="-15">
                        <a:effectLst/>
                        <a:latin typeface="Times New Roman" panose="02020603050405020304" pitchFamily="18" charset="0"/>
                        <a:ea typeface="SimSun" panose="02010600030101010101" pitchFamily="2" charset="-122"/>
                      </a:endParaRPr>
                    </a:p>
                  </a:txBody>
                  <a:tcPr marL="68580" marR="68580" marT="0" marB="0"/>
                </a:tc>
                <a:tc>
                  <a:txBody>
                    <a:bodyPr/>
                    <a:lstStyle/>
                    <a:p>
                      <a:pPr marL="0" marR="0" algn="l">
                        <a:lnSpc>
                          <a:spcPct val="200000"/>
                        </a:lnSpc>
                      </a:pPr>
                      <a:r>
                        <a:rPr lang="en-US" sz="2400" b="1" spc="-15">
                          <a:effectLst/>
                        </a:rPr>
                        <a:t>CHALLENGES </a:t>
                      </a:r>
                      <a:endParaRPr lang="en-US" sz="2400" b="1" spc="-15">
                        <a:effectLst/>
                        <a:latin typeface="Times New Roman" panose="02020603050405020304" pitchFamily="18" charset="0"/>
                        <a:ea typeface="SimSun" panose="02010600030101010101" pitchFamily="2" charset="-122"/>
                      </a:endParaRPr>
                    </a:p>
                  </a:txBody>
                  <a:tcPr marL="68580" marR="68580" marT="0" marB="0"/>
                </a:tc>
              </a:tr>
              <a:tr h="3504056">
                <a:tc>
                  <a:txBody>
                    <a:bodyPr/>
                    <a:lstStyle/>
                    <a:p>
                      <a:pPr marL="0" marR="0" algn="l">
                        <a:lnSpc>
                          <a:spcPct val="200000"/>
                        </a:lnSpc>
                      </a:pPr>
                      <a:r>
                        <a:rPr lang="en-US" sz="2400" spc="-15" dirty="0">
                          <a:effectLst/>
                        </a:rPr>
                        <a:t>Early Childhood (3- 6 years)</a:t>
                      </a:r>
                      <a:endParaRPr lang="en-US" sz="2400" dirty="0">
                        <a:effectLst/>
                      </a:endParaRPr>
                    </a:p>
                    <a:p>
                      <a:pPr marL="0" marR="0" algn="l">
                        <a:lnSpc>
                          <a:spcPct val="200000"/>
                        </a:lnSpc>
                      </a:pPr>
                      <a:r>
                        <a:rPr lang="en-US" sz="2400" spc="-15" dirty="0">
                          <a:effectLst/>
                        </a:rPr>
                        <a:t> </a:t>
                      </a:r>
                      <a:endParaRPr lang="en-US" sz="2400" dirty="0">
                        <a:effectLst/>
                        <a:latin typeface="Times New Roman" panose="02020603050405020304" pitchFamily="18" charset="0"/>
                        <a:ea typeface="SimSun" panose="02010600030101010101" pitchFamily="2" charset="-122"/>
                      </a:endParaRPr>
                    </a:p>
                  </a:txBody>
                  <a:tcPr marL="68580" marR="68580" marT="0" marB="0"/>
                </a:tc>
                <a:tc>
                  <a:txBody>
                    <a:bodyPr/>
                    <a:lstStyle/>
                    <a:p>
                      <a:pPr marL="0" marR="0" algn="l">
                        <a:lnSpc>
                          <a:spcPct val="200000"/>
                        </a:lnSpc>
                      </a:pPr>
                      <a:r>
                        <a:rPr lang="en-US" sz="2400" spc="-15">
                          <a:effectLst/>
                        </a:rPr>
                        <a:t>Secure attachment, Social and Communication skills, Sharing with others. Courtesy skills are very key to foster healthy interpersonal relationship with other </a:t>
                      </a:r>
                      <a:endParaRPr lang="en-US" sz="2400">
                        <a:effectLst/>
                      </a:endParaRPr>
                    </a:p>
                    <a:p>
                      <a:pPr marL="0" marR="0" algn="l">
                        <a:lnSpc>
                          <a:spcPct val="200000"/>
                        </a:lnSpc>
                      </a:pPr>
                      <a:r>
                        <a:rPr lang="en-US" sz="2400" spc="-15">
                          <a:effectLst/>
                        </a:rPr>
                        <a:t> </a:t>
                      </a:r>
                      <a:endParaRPr lang="en-US" sz="2400">
                        <a:effectLst/>
                      </a:endParaRPr>
                    </a:p>
                    <a:p>
                      <a:pPr marL="0" marR="0" algn="l">
                        <a:lnSpc>
                          <a:spcPct val="200000"/>
                        </a:lnSpc>
                      </a:pPr>
                      <a:r>
                        <a:rPr lang="en-US" sz="2400" spc="-15">
                          <a:effectLst/>
                        </a:rPr>
                        <a:t> </a:t>
                      </a:r>
                      <a:endParaRPr lang="en-US" sz="2400">
                        <a:effectLst/>
                        <a:latin typeface="Times New Roman" panose="02020603050405020304" pitchFamily="18" charset="0"/>
                        <a:ea typeface="SimSun" panose="02010600030101010101" pitchFamily="2" charset="-122"/>
                      </a:endParaRPr>
                    </a:p>
                  </a:txBody>
                  <a:tcPr marL="68580" marR="68580" marT="0" marB="0"/>
                </a:tc>
                <a:tc>
                  <a:txBody>
                    <a:bodyPr/>
                    <a:lstStyle/>
                    <a:p>
                      <a:pPr marL="0" marR="0" algn="l">
                        <a:lnSpc>
                          <a:spcPct val="200000"/>
                        </a:lnSpc>
                      </a:pPr>
                      <a:r>
                        <a:rPr lang="en-US" sz="2400" spc="-15" dirty="0">
                          <a:effectLst/>
                        </a:rPr>
                        <a:t>Separation anxiety ,Inactive participation ,Bullying others, Poor class participation due to inferiority and inadequacy in social and communication skills </a:t>
                      </a:r>
                      <a:endParaRPr lang="en-US" sz="2400" dirty="0">
                        <a:effectLst/>
                        <a:latin typeface="Times New Roman" panose="02020603050405020304" pitchFamily="18" charset="0"/>
                        <a:ea typeface="SimSun" panose="02010600030101010101" pitchFamily="2" charset="-122"/>
                      </a:endParaRPr>
                    </a:p>
                  </a:txBody>
                  <a:tcPr marL="68580" marR="68580" marT="0" marB="0"/>
                </a:tc>
              </a:tr>
            </a:tbl>
          </a:graphicData>
        </a:graphic>
      </p:graphicFrame>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978795" y="502276"/>
          <a:ext cx="9890974" cy="5512158"/>
        </p:xfrm>
        <a:graphic>
          <a:graphicData uri="http://schemas.openxmlformats.org/drawingml/2006/table">
            <a:tbl>
              <a:tblPr firstRow="1" firstCol="1" bandRow="1">
                <a:tableStyleId>{5940675A-B579-460E-94D1-54222C63F5DA}</a:tableStyleId>
              </a:tblPr>
              <a:tblGrid>
                <a:gridCol w="2008975"/>
                <a:gridCol w="4585008"/>
                <a:gridCol w="3296991"/>
              </a:tblGrid>
              <a:tr h="5512158">
                <a:tc>
                  <a:txBody>
                    <a:bodyPr/>
                    <a:lstStyle/>
                    <a:p>
                      <a:pPr marL="0" marR="0" algn="l">
                        <a:lnSpc>
                          <a:spcPct val="200000"/>
                        </a:lnSpc>
                      </a:pPr>
                      <a:r>
                        <a:rPr lang="en-US" sz="2000" spc="-15">
                          <a:effectLst/>
                        </a:rPr>
                        <a:t>Middle Level School </a:t>
                      </a:r>
                      <a:endParaRPr lang="en-US" sz="2000">
                        <a:effectLst/>
                      </a:endParaRPr>
                    </a:p>
                    <a:p>
                      <a:pPr marL="0" marR="0" algn="l">
                        <a:lnSpc>
                          <a:spcPct val="200000"/>
                        </a:lnSpc>
                      </a:pPr>
                      <a:r>
                        <a:rPr lang="en-US" sz="2000" spc="-15">
                          <a:effectLst/>
                        </a:rPr>
                        <a:t>(6-12 years)</a:t>
                      </a:r>
                      <a:endParaRPr lang="en-US" sz="2000">
                        <a:effectLst/>
                        <a:latin typeface="Times New Roman" panose="02020603050405020304" pitchFamily="18" charset="0"/>
                        <a:ea typeface="SimSun" panose="02010600030101010101" pitchFamily="2" charset="-122"/>
                      </a:endParaRPr>
                    </a:p>
                  </a:txBody>
                  <a:tcPr marL="68580" marR="68580" marT="0" marB="0"/>
                </a:tc>
                <a:tc>
                  <a:txBody>
                    <a:bodyPr/>
                    <a:lstStyle/>
                    <a:p>
                      <a:pPr marL="0" marR="0" algn="l">
                        <a:lnSpc>
                          <a:spcPct val="200000"/>
                        </a:lnSpc>
                      </a:pPr>
                      <a:r>
                        <a:rPr lang="en-US" sz="2000" spc="-15">
                          <a:effectLst/>
                        </a:rPr>
                        <a:t>Positive peer relationships</a:t>
                      </a:r>
                      <a:endParaRPr lang="en-US" sz="2000">
                        <a:effectLst/>
                      </a:endParaRPr>
                    </a:p>
                    <a:p>
                      <a:pPr marL="0" marR="0" algn="l">
                        <a:lnSpc>
                          <a:spcPct val="200000"/>
                        </a:lnSpc>
                      </a:pPr>
                      <a:r>
                        <a:rPr lang="en-US" sz="2000" spc="-15">
                          <a:effectLst/>
                        </a:rPr>
                        <a:t>Healthy teacher /pupil relationship</a:t>
                      </a:r>
                      <a:endParaRPr lang="en-US" sz="2000">
                        <a:effectLst/>
                      </a:endParaRPr>
                    </a:p>
                    <a:p>
                      <a:pPr marL="0" marR="0" algn="l">
                        <a:lnSpc>
                          <a:spcPct val="200000"/>
                        </a:lnSpc>
                      </a:pPr>
                      <a:r>
                        <a:rPr lang="en-US" sz="2000" spc="-15">
                          <a:effectLst/>
                        </a:rPr>
                        <a:t>Intellectual pursuit</a:t>
                      </a:r>
                      <a:endParaRPr lang="en-US" sz="2000">
                        <a:effectLst/>
                      </a:endParaRPr>
                    </a:p>
                    <a:p>
                      <a:pPr marL="0" marR="0" algn="l">
                        <a:lnSpc>
                          <a:spcPct val="200000"/>
                        </a:lnSpc>
                      </a:pPr>
                      <a:r>
                        <a:rPr lang="en-US" sz="2000" spc="-15">
                          <a:effectLst/>
                        </a:rPr>
                        <a:t>Social and communication skills</a:t>
                      </a:r>
                      <a:endParaRPr lang="en-US" sz="2000">
                        <a:effectLst/>
                      </a:endParaRPr>
                    </a:p>
                    <a:p>
                      <a:pPr marL="0" marR="0" algn="l">
                        <a:lnSpc>
                          <a:spcPct val="200000"/>
                        </a:lnSpc>
                      </a:pPr>
                      <a:r>
                        <a:rPr lang="en-US" sz="2000" spc="-15">
                          <a:effectLst/>
                        </a:rPr>
                        <a:t>Ability to exploit potential (industry)</a:t>
                      </a:r>
                      <a:endParaRPr lang="en-US" sz="2000">
                        <a:effectLst/>
                      </a:endParaRPr>
                    </a:p>
                    <a:p>
                      <a:pPr marL="0" marR="0" algn="l">
                        <a:lnSpc>
                          <a:spcPct val="200000"/>
                        </a:lnSpc>
                      </a:pPr>
                      <a:r>
                        <a:rPr lang="en-US" sz="2000" spc="-15">
                          <a:effectLst/>
                        </a:rPr>
                        <a:t>Self - confidence Self esteem</a:t>
                      </a:r>
                      <a:endParaRPr lang="en-US" sz="2000">
                        <a:effectLst/>
                        <a:latin typeface="Times New Roman" panose="02020603050405020304" pitchFamily="18" charset="0"/>
                        <a:ea typeface="SimSun" panose="02010600030101010101" pitchFamily="2" charset="-122"/>
                      </a:endParaRPr>
                    </a:p>
                  </a:txBody>
                  <a:tcPr marL="68580" marR="68580" marT="0" marB="0"/>
                </a:tc>
                <a:tc>
                  <a:txBody>
                    <a:bodyPr/>
                    <a:lstStyle/>
                    <a:p>
                      <a:pPr marL="0" marR="0" algn="l">
                        <a:lnSpc>
                          <a:spcPct val="200000"/>
                        </a:lnSpc>
                      </a:pPr>
                      <a:r>
                        <a:rPr lang="en-US" sz="2000" spc="-15" dirty="0">
                          <a:effectLst/>
                        </a:rPr>
                        <a:t>Negative peer influence</a:t>
                      </a:r>
                      <a:endParaRPr lang="en-US" sz="2000" dirty="0">
                        <a:effectLst/>
                      </a:endParaRPr>
                    </a:p>
                    <a:p>
                      <a:pPr marL="0" marR="0" algn="l">
                        <a:lnSpc>
                          <a:spcPct val="200000"/>
                        </a:lnSpc>
                      </a:pPr>
                      <a:r>
                        <a:rPr lang="en-US" sz="2000" spc="-15" dirty="0">
                          <a:effectLst/>
                        </a:rPr>
                        <a:t>Poor choices</a:t>
                      </a:r>
                      <a:endParaRPr lang="en-US" sz="2000" dirty="0">
                        <a:effectLst/>
                      </a:endParaRPr>
                    </a:p>
                    <a:p>
                      <a:pPr marL="0" marR="0" algn="l">
                        <a:lnSpc>
                          <a:spcPct val="200000"/>
                        </a:lnSpc>
                      </a:pPr>
                      <a:r>
                        <a:rPr lang="en-US" sz="2000" spc="-15" dirty="0">
                          <a:effectLst/>
                        </a:rPr>
                        <a:t>Inactive participation </a:t>
                      </a:r>
                      <a:endParaRPr lang="en-US" sz="2000" dirty="0">
                        <a:effectLst/>
                      </a:endParaRPr>
                    </a:p>
                    <a:p>
                      <a:pPr marL="0" marR="0" algn="l">
                        <a:lnSpc>
                          <a:spcPct val="200000"/>
                        </a:lnSpc>
                      </a:pPr>
                      <a:r>
                        <a:rPr lang="en-US" sz="2000" spc="-15" dirty="0">
                          <a:effectLst/>
                        </a:rPr>
                        <a:t>Bullying others</a:t>
                      </a:r>
                      <a:endParaRPr lang="en-US" sz="2000" dirty="0">
                        <a:effectLst/>
                      </a:endParaRPr>
                    </a:p>
                    <a:p>
                      <a:pPr marL="0" marR="0" algn="l">
                        <a:lnSpc>
                          <a:spcPct val="200000"/>
                        </a:lnSpc>
                      </a:pPr>
                      <a:r>
                        <a:rPr lang="en-US" sz="2000" spc="-15" dirty="0">
                          <a:effectLst/>
                        </a:rPr>
                        <a:t>Poor class participation due to inferiority and inadequacy.</a:t>
                      </a:r>
                      <a:endParaRPr lang="en-US" sz="2000" dirty="0">
                        <a:effectLst/>
                        <a:latin typeface="Times New Roman" panose="02020603050405020304" pitchFamily="18" charset="0"/>
                        <a:ea typeface="SimSun" panose="02010600030101010101" pitchFamily="2" charset="-122"/>
                      </a:endParaRPr>
                    </a:p>
                  </a:txBody>
                  <a:tcPr marL="68580" marR="68580" marT="0" marB="0"/>
                </a:tc>
              </a:tr>
            </a:tbl>
          </a:graphicData>
        </a:graphic>
      </p:graphicFrame>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875763" y="579550"/>
          <a:ext cx="10470525" cy="5731098"/>
        </p:xfrm>
        <a:graphic>
          <a:graphicData uri="http://schemas.openxmlformats.org/drawingml/2006/table">
            <a:tbl>
              <a:tblPr firstRow="1" firstCol="1" bandRow="1">
                <a:tableStyleId>{5940675A-B579-460E-94D1-54222C63F5DA}</a:tableStyleId>
              </a:tblPr>
              <a:tblGrid>
                <a:gridCol w="2537138"/>
                <a:gridCol w="4443212"/>
                <a:gridCol w="3490175"/>
              </a:tblGrid>
              <a:tr h="5731098">
                <a:tc>
                  <a:txBody>
                    <a:bodyPr/>
                    <a:lstStyle/>
                    <a:p>
                      <a:pPr marL="0" marR="0" algn="l">
                        <a:lnSpc>
                          <a:spcPct val="200000"/>
                        </a:lnSpc>
                      </a:pPr>
                      <a:r>
                        <a:rPr lang="en-US" sz="2400" spc="-15">
                          <a:effectLst/>
                        </a:rPr>
                        <a:t>Adolescents </a:t>
                      </a:r>
                      <a:endParaRPr lang="en-US" sz="2400">
                        <a:effectLst/>
                      </a:endParaRPr>
                    </a:p>
                    <a:p>
                      <a:pPr marL="0" marR="0" algn="l">
                        <a:lnSpc>
                          <a:spcPct val="200000"/>
                        </a:lnSpc>
                      </a:pPr>
                      <a:r>
                        <a:rPr lang="en-US" sz="2400" spc="-15">
                          <a:effectLst/>
                        </a:rPr>
                        <a:t>(12-18 years)</a:t>
                      </a:r>
                      <a:endParaRPr lang="en-US" sz="2400">
                        <a:effectLst/>
                        <a:latin typeface="Times New Roman" panose="02020603050405020304" pitchFamily="18" charset="0"/>
                        <a:ea typeface="SimSun" panose="02010600030101010101" pitchFamily="2" charset="-122"/>
                      </a:endParaRPr>
                    </a:p>
                  </a:txBody>
                  <a:tcPr marL="68580" marR="68580" marT="0" marB="0"/>
                </a:tc>
                <a:tc>
                  <a:txBody>
                    <a:bodyPr/>
                    <a:lstStyle/>
                    <a:p>
                      <a:pPr marL="0" marR="0" algn="l"/>
                      <a:r>
                        <a:rPr lang="en-US" sz="2400" spc="-15">
                          <a:effectLst/>
                        </a:rPr>
                        <a:t>Functional self-awareness and acceptance</a:t>
                      </a:r>
                      <a:endParaRPr lang="en-US" sz="2400">
                        <a:effectLst/>
                      </a:endParaRPr>
                    </a:p>
                    <a:p>
                      <a:pPr marL="0" marR="0" algn="l"/>
                      <a:r>
                        <a:rPr lang="en-US" sz="2400" spc="-15">
                          <a:effectLst/>
                        </a:rPr>
                        <a:t>Responsible freedom</a:t>
                      </a:r>
                      <a:endParaRPr lang="en-US" sz="2400">
                        <a:effectLst/>
                      </a:endParaRPr>
                    </a:p>
                    <a:p>
                      <a:pPr marL="0" marR="0" algn="l"/>
                      <a:r>
                        <a:rPr lang="en-US" sz="2400" spc="-15">
                          <a:effectLst/>
                        </a:rPr>
                        <a:t>Sense of justice</a:t>
                      </a:r>
                      <a:endParaRPr lang="en-US" sz="2400">
                        <a:effectLst/>
                      </a:endParaRPr>
                    </a:p>
                    <a:p>
                      <a:pPr marL="0" marR="0" algn="l"/>
                      <a:r>
                        <a:rPr lang="en-US" sz="2400" spc="-15">
                          <a:effectLst/>
                        </a:rPr>
                        <a:t>Healthy opposite sex and peers relationship</a:t>
                      </a:r>
                      <a:endParaRPr lang="en-US" sz="2400">
                        <a:effectLst/>
                      </a:endParaRPr>
                    </a:p>
                    <a:p>
                      <a:pPr marL="0" marR="0" algn="l"/>
                      <a:r>
                        <a:rPr lang="en-US" sz="2400" spc="-15">
                          <a:effectLst/>
                        </a:rPr>
                        <a:t>Choice of suitable career</a:t>
                      </a:r>
                      <a:endParaRPr lang="en-US" sz="2400">
                        <a:effectLst/>
                      </a:endParaRPr>
                    </a:p>
                    <a:p>
                      <a:pPr marL="0" marR="0" algn="l"/>
                      <a:r>
                        <a:rPr lang="en-US" sz="2400" spc="-15">
                          <a:effectLst/>
                        </a:rPr>
                        <a:t>Development of gender appropriate behavior, attitudes and attributes</a:t>
                      </a:r>
                      <a:endParaRPr lang="en-US" sz="2400">
                        <a:effectLst/>
                      </a:endParaRPr>
                    </a:p>
                    <a:p>
                      <a:pPr marL="0" marR="0" algn="l">
                        <a:lnSpc>
                          <a:spcPct val="200000"/>
                        </a:lnSpc>
                      </a:pPr>
                      <a:r>
                        <a:rPr lang="en-US" sz="2400" spc="-15">
                          <a:effectLst/>
                        </a:rPr>
                        <a:t> </a:t>
                      </a:r>
                      <a:endParaRPr lang="en-US" sz="2400">
                        <a:effectLst/>
                        <a:latin typeface="Times New Roman" panose="02020603050405020304" pitchFamily="18" charset="0"/>
                        <a:ea typeface="SimSun" panose="02010600030101010101" pitchFamily="2" charset="-122"/>
                      </a:endParaRPr>
                    </a:p>
                  </a:txBody>
                  <a:tcPr marL="68580" marR="68580" marT="0" marB="0"/>
                </a:tc>
                <a:tc>
                  <a:txBody>
                    <a:bodyPr/>
                    <a:lstStyle/>
                    <a:p>
                      <a:pPr marL="0" marR="0" algn="l"/>
                      <a:r>
                        <a:rPr lang="en-US" sz="2400" spc="-15" dirty="0">
                          <a:effectLst/>
                        </a:rPr>
                        <a:t>Negative peer influence</a:t>
                      </a:r>
                      <a:endParaRPr lang="en-US" sz="2400" dirty="0">
                        <a:effectLst/>
                      </a:endParaRPr>
                    </a:p>
                    <a:p>
                      <a:pPr marL="0" marR="0" algn="l"/>
                      <a:r>
                        <a:rPr lang="en-US" sz="2400" spc="-15" dirty="0">
                          <a:effectLst/>
                        </a:rPr>
                        <a:t>Role and identity Confusion</a:t>
                      </a:r>
                      <a:endParaRPr lang="en-US" sz="2400" dirty="0">
                        <a:effectLst/>
                      </a:endParaRPr>
                    </a:p>
                    <a:p>
                      <a:pPr marL="0" marR="0" algn="l"/>
                      <a:r>
                        <a:rPr lang="en-US" sz="2400" spc="-15" dirty="0">
                          <a:effectLst/>
                        </a:rPr>
                        <a:t>Rebellion</a:t>
                      </a:r>
                      <a:endParaRPr lang="en-US" sz="2400" dirty="0">
                        <a:effectLst/>
                      </a:endParaRPr>
                    </a:p>
                    <a:p>
                      <a:pPr marL="0" marR="0" algn="l"/>
                      <a:r>
                        <a:rPr lang="en-US" sz="2400" spc="-15" dirty="0">
                          <a:effectLst/>
                        </a:rPr>
                        <a:t>Overindulgence</a:t>
                      </a:r>
                      <a:endParaRPr lang="en-US" sz="2400" dirty="0">
                        <a:effectLst/>
                      </a:endParaRPr>
                    </a:p>
                    <a:p>
                      <a:pPr marL="0" marR="0" algn="l"/>
                      <a:r>
                        <a:rPr lang="en-US" sz="2400" spc="-15" dirty="0">
                          <a:effectLst/>
                        </a:rPr>
                        <a:t>pre marital sex, drugs, theft, violence, gender issues </a:t>
                      </a:r>
                      <a:endParaRPr lang="en-US" sz="2400" dirty="0">
                        <a:effectLst/>
                      </a:endParaRPr>
                    </a:p>
                    <a:p>
                      <a:pPr marL="0" marR="0" algn="l"/>
                      <a:r>
                        <a:rPr lang="en-US" sz="2400" spc="-15" dirty="0">
                          <a:effectLst/>
                        </a:rPr>
                        <a:t>Truancy</a:t>
                      </a:r>
                      <a:endParaRPr lang="en-US" sz="2400" dirty="0">
                        <a:effectLst/>
                        <a:latin typeface="Times New Roman" panose="02020603050405020304" pitchFamily="18" charset="0"/>
                        <a:ea typeface="SimSun" panose="02010600030101010101" pitchFamily="2" charset="-122"/>
                      </a:endParaRPr>
                    </a:p>
                  </a:txBody>
                  <a:tcPr marL="68580" marR="68580" marT="0" marB="0"/>
                </a:tc>
              </a:tr>
            </a:tbl>
          </a:graphicData>
        </a:graphic>
      </p:graphicFrame>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811369" y="540913"/>
          <a:ext cx="10341735" cy="5666703"/>
        </p:xfrm>
        <a:graphic>
          <a:graphicData uri="http://schemas.openxmlformats.org/drawingml/2006/table">
            <a:tbl>
              <a:tblPr firstRow="1" firstCol="1" bandRow="1">
                <a:tableStyleId>{5940675A-B579-460E-94D1-54222C63F5DA}</a:tableStyleId>
              </a:tblPr>
              <a:tblGrid>
                <a:gridCol w="2100530"/>
                <a:gridCol w="4793960"/>
                <a:gridCol w="3447245"/>
              </a:tblGrid>
              <a:tr h="5666703">
                <a:tc>
                  <a:txBody>
                    <a:bodyPr/>
                    <a:lstStyle/>
                    <a:p>
                      <a:pPr marL="342900" marR="0" lvl="0" indent="-342900" algn="l">
                        <a:lnSpc>
                          <a:spcPct val="200000"/>
                        </a:lnSpc>
                        <a:buFont typeface="+mj-lt"/>
                        <a:buAutoNum type="arabicPeriod" startAt="18"/>
                      </a:pPr>
                      <a:r>
                        <a:rPr lang="en-US" sz="2400" spc="-15" dirty="0">
                          <a:effectLst/>
                        </a:rPr>
                        <a:t>35 Years</a:t>
                      </a:r>
                      <a:endParaRPr lang="en-US" sz="2400" dirty="0">
                        <a:effectLst/>
                      </a:endParaRPr>
                    </a:p>
                    <a:p>
                      <a:pPr marL="0" marR="0" algn="l">
                        <a:lnSpc>
                          <a:spcPct val="200000"/>
                        </a:lnSpc>
                      </a:pPr>
                      <a:r>
                        <a:rPr lang="en-US" sz="2400" spc="-15" dirty="0">
                          <a:effectLst/>
                        </a:rPr>
                        <a:t>(Young Adulthood)</a:t>
                      </a:r>
                      <a:endParaRPr lang="en-US" sz="2400" dirty="0">
                        <a:effectLst/>
                        <a:latin typeface="Times New Roman" panose="02020603050405020304" pitchFamily="18" charset="0"/>
                        <a:ea typeface="SimSun" panose="02010600030101010101" pitchFamily="2" charset="-122"/>
                      </a:endParaRPr>
                    </a:p>
                  </a:txBody>
                  <a:tcPr marL="68580" marR="68580" marT="0" marB="0"/>
                </a:tc>
                <a:tc>
                  <a:txBody>
                    <a:bodyPr/>
                    <a:lstStyle/>
                    <a:p>
                      <a:pPr marL="0" marR="0" algn="l">
                        <a:lnSpc>
                          <a:spcPct val="200000"/>
                        </a:lnSpc>
                      </a:pPr>
                      <a:r>
                        <a:rPr lang="en-US" sz="2400" spc="-15">
                          <a:effectLst/>
                        </a:rPr>
                        <a:t>Secure  attachment issues resurface with a need to form a healthy romantic relationship with a view to get married,Need to develop a career ,Financial freedom, separation from parents and caregiver</a:t>
                      </a:r>
                      <a:endParaRPr lang="en-US" sz="2400">
                        <a:effectLst/>
                        <a:latin typeface="Times New Roman" panose="02020603050405020304" pitchFamily="18" charset="0"/>
                        <a:ea typeface="SimSun" panose="02010600030101010101" pitchFamily="2" charset="-122"/>
                      </a:endParaRPr>
                    </a:p>
                  </a:txBody>
                  <a:tcPr marL="68580" marR="68580" marT="0" marB="0"/>
                </a:tc>
                <a:tc>
                  <a:txBody>
                    <a:bodyPr/>
                    <a:lstStyle/>
                    <a:p>
                      <a:pPr marL="0" marR="0" algn="l">
                        <a:lnSpc>
                          <a:spcPct val="200000"/>
                        </a:lnSpc>
                      </a:pPr>
                      <a:r>
                        <a:rPr lang="en-US" sz="2400" spc="-15" dirty="0">
                          <a:effectLst/>
                        </a:rPr>
                        <a:t>Career confusion and disappointments, relationship pain, separation anxiety , co -dependency </a:t>
                      </a:r>
                      <a:endParaRPr lang="en-US" sz="2400" dirty="0">
                        <a:effectLst/>
                      </a:endParaRPr>
                    </a:p>
                    <a:p>
                      <a:pPr marL="0" marR="0" algn="l">
                        <a:lnSpc>
                          <a:spcPct val="200000"/>
                        </a:lnSpc>
                      </a:pPr>
                      <a:r>
                        <a:rPr lang="en-US" sz="2400" spc="-15" dirty="0">
                          <a:effectLst/>
                        </a:rPr>
                        <a:t> </a:t>
                      </a:r>
                      <a:endParaRPr lang="en-US" sz="2400" dirty="0">
                        <a:effectLst/>
                        <a:latin typeface="Times New Roman" panose="02020603050405020304" pitchFamily="18" charset="0"/>
                        <a:ea typeface="SimSun" panose="02010600030101010101" pitchFamily="2" charset="-122"/>
                      </a:endParaRPr>
                    </a:p>
                  </a:txBody>
                  <a:tcPr marL="68580" marR="68580" marT="0" marB="0"/>
                </a:tc>
              </a:tr>
            </a:tbl>
          </a:graphicData>
        </a:graphic>
      </p:graphicFrame>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1017431" y="682580"/>
          <a:ext cx="10174309" cy="5537916"/>
        </p:xfrm>
        <a:graphic>
          <a:graphicData uri="http://schemas.openxmlformats.org/drawingml/2006/table">
            <a:tbl>
              <a:tblPr firstRow="1" firstCol="1" bandRow="1">
                <a:tableStyleId>{5940675A-B579-460E-94D1-54222C63F5DA}</a:tableStyleId>
              </a:tblPr>
              <a:tblGrid>
                <a:gridCol w="2066524"/>
                <a:gridCol w="4716349"/>
                <a:gridCol w="3391436"/>
              </a:tblGrid>
              <a:tr h="5537916">
                <a:tc>
                  <a:txBody>
                    <a:bodyPr/>
                    <a:lstStyle/>
                    <a:p>
                      <a:pPr marL="0" marR="0" lvl="0" indent="0" algn="l">
                        <a:lnSpc>
                          <a:spcPct val="200000"/>
                        </a:lnSpc>
                        <a:buFont typeface="+mj-lt"/>
                        <a:buNone/>
                      </a:pPr>
                      <a:r>
                        <a:rPr lang="en-US" sz="2400" spc="-15" dirty="0" smtClean="0">
                          <a:effectLst/>
                        </a:rPr>
                        <a:t>35-55 </a:t>
                      </a:r>
                      <a:r>
                        <a:rPr lang="en-US" sz="2400" spc="-15" dirty="0">
                          <a:effectLst/>
                        </a:rPr>
                        <a:t>years </a:t>
                      </a:r>
                      <a:endParaRPr lang="en-US" sz="2400" dirty="0">
                        <a:effectLst/>
                      </a:endParaRPr>
                    </a:p>
                    <a:p>
                      <a:pPr marL="0" marR="0" algn="l">
                        <a:lnSpc>
                          <a:spcPct val="200000"/>
                        </a:lnSpc>
                      </a:pPr>
                      <a:r>
                        <a:rPr lang="en-US" sz="2400" spc="-15" dirty="0">
                          <a:effectLst/>
                        </a:rPr>
                        <a:t>(Adulthood)</a:t>
                      </a:r>
                      <a:endParaRPr lang="en-US" sz="2400" dirty="0">
                        <a:effectLst/>
                        <a:latin typeface="Times New Roman" panose="02020603050405020304" pitchFamily="18" charset="0"/>
                        <a:ea typeface="SimSun" panose="02010600030101010101" pitchFamily="2" charset="-122"/>
                      </a:endParaRPr>
                    </a:p>
                  </a:txBody>
                  <a:tcPr marL="68580" marR="68580" marT="0" marB="0"/>
                </a:tc>
                <a:tc>
                  <a:txBody>
                    <a:bodyPr/>
                    <a:lstStyle/>
                    <a:p>
                      <a:pPr marL="0" marR="0" algn="l">
                        <a:lnSpc>
                          <a:spcPct val="200000"/>
                        </a:lnSpc>
                      </a:pPr>
                      <a:r>
                        <a:rPr lang="en-US" sz="2400" spc="-15">
                          <a:effectLst/>
                        </a:rPr>
                        <a:t>Generativity, creativity, career development and actualization, financial freedom, need to nurture others, mentorship , role modelling </a:t>
                      </a:r>
                      <a:endParaRPr lang="en-US" sz="2400">
                        <a:effectLst/>
                        <a:latin typeface="Times New Roman" panose="02020603050405020304" pitchFamily="18" charset="0"/>
                        <a:ea typeface="SimSun" panose="02010600030101010101" pitchFamily="2" charset="-122"/>
                      </a:endParaRPr>
                    </a:p>
                  </a:txBody>
                  <a:tcPr marL="68580" marR="68580" marT="0" marB="0"/>
                </a:tc>
                <a:tc>
                  <a:txBody>
                    <a:bodyPr/>
                    <a:lstStyle/>
                    <a:p>
                      <a:pPr marL="0" marR="0" algn="l">
                        <a:lnSpc>
                          <a:spcPct val="200000"/>
                        </a:lnSpc>
                      </a:pPr>
                      <a:r>
                        <a:rPr lang="en-US" sz="2400" spc="-15" dirty="0">
                          <a:effectLst/>
                        </a:rPr>
                        <a:t>Parenting challenges, regrets of missed opportunities, absorption, addiction, separation, divorce , empty nest syndrome, Role confusion, burn out </a:t>
                      </a:r>
                      <a:endParaRPr lang="en-US" sz="2400" dirty="0">
                        <a:effectLst/>
                        <a:latin typeface="Times New Roman" panose="02020603050405020304" pitchFamily="18" charset="0"/>
                        <a:ea typeface="SimSun" panose="02010600030101010101" pitchFamily="2" charset="-122"/>
                      </a:endParaRPr>
                    </a:p>
                  </a:txBody>
                  <a:tcPr marL="68580" marR="68580" marT="0" marB="0"/>
                </a:tc>
              </a:tr>
            </a:tbl>
          </a:graphicData>
        </a:graphic>
      </p:graphicFrame>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1081825" y="682580"/>
          <a:ext cx="10019764" cy="5331854"/>
        </p:xfrm>
        <a:graphic>
          <a:graphicData uri="http://schemas.openxmlformats.org/drawingml/2006/table">
            <a:tbl>
              <a:tblPr firstRow="1" firstCol="1" bandRow="1">
                <a:tableStyleId>{5940675A-B579-460E-94D1-54222C63F5DA}</a:tableStyleId>
              </a:tblPr>
              <a:tblGrid>
                <a:gridCol w="2936383"/>
                <a:gridCol w="3743459"/>
                <a:gridCol w="3339922"/>
              </a:tblGrid>
              <a:tr h="5331854">
                <a:tc>
                  <a:txBody>
                    <a:bodyPr/>
                    <a:lstStyle/>
                    <a:p>
                      <a:pPr marL="342900" marR="0" lvl="0" indent="-342900" algn="l">
                        <a:lnSpc>
                          <a:spcPct val="200000"/>
                        </a:lnSpc>
                        <a:buFont typeface="+mj-lt"/>
                        <a:buAutoNum type="arabicPeriod" startAt="55"/>
                      </a:pPr>
                      <a:r>
                        <a:rPr lang="en-US" sz="2400" spc="-15">
                          <a:effectLst/>
                        </a:rPr>
                        <a:t>and above </a:t>
                      </a:r>
                      <a:endParaRPr lang="en-US" sz="2400">
                        <a:effectLst/>
                      </a:endParaRPr>
                    </a:p>
                    <a:p>
                      <a:pPr marL="0" marR="0" algn="l">
                        <a:lnSpc>
                          <a:spcPct val="200000"/>
                        </a:lnSpc>
                      </a:pPr>
                      <a:r>
                        <a:rPr lang="en-US" sz="2400" spc="-15">
                          <a:effectLst/>
                        </a:rPr>
                        <a:t>(Late Stage/Maturity)</a:t>
                      </a:r>
                      <a:endParaRPr lang="en-US" sz="2400">
                        <a:effectLst/>
                        <a:latin typeface="Times New Roman" panose="02020603050405020304" pitchFamily="18" charset="0"/>
                        <a:ea typeface="SimSun" panose="02010600030101010101" pitchFamily="2" charset="-122"/>
                      </a:endParaRPr>
                    </a:p>
                  </a:txBody>
                  <a:tcPr marL="68580" marR="68580" marT="0" marB="0"/>
                </a:tc>
                <a:tc>
                  <a:txBody>
                    <a:bodyPr/>
                    <a:lstStyle/>
                    <a:p>
                      <a:pPr marL="0" marR="0" algn="l">
                        <a:lnSpc>
                          <a:spcPct val="200000"/>
                        </a:lnSpc>
                      </a:pPr>
                      <a:r>
                        <a:rPr lang="en-US" sz="2400" spc="-15">
                          <a:effectLst/>
                        </a:rPr>
                        <a:t>Integrity, legacy , wisdom, strength, independence, separation anxiety </a:t>
                      </a:r>
                      <a:endParaRPr lang="en-US" sz="2400">
                        <a:effectLst/>
                        <a:latin typeface="Times New Roman" panose="02020603050405020304" pitchFamily="18" charset="0"/>
                        <a:ea typeface="SimSun" panose="02010600030101010101" pitchFamily="2" charset="-122"/>
                      </a:endParaRPr>
                    </a:p>
                  </a:txBody>
                  <a:tcPr marL="68580" marR="68580" marT="0" marB="0"/>
                </a:tc>
                <a:tc>
                  <a:txBody>
                    <a:bodyPr/>
                    <a:lstStyle/>
                    <a:p>
                      <a:pPr marL="0" marR="0" algn="l">
                        <a:lnSpc>
                          <a:spcPct val="200000"/>
                        </a:lnSpc>
                      </a:pPr>
                      <a:r>
                        <a:rPr lang="en-US" sz="2400" spc="-15" dirty="0">
                          <a:effectLst/>
                        </a:rPr>
                        <a:t>Despair , ill health, depression, dementia , fear of dying </a:t>
                      </a:r>
                      <a:endParaRPr lang="en-US" sz="2400" dirty="0">
                        <a:effectLst/>
                        <a:latin typeface="Times New Roman" panose="02020603050405020304" pitchFamily="18" charset="0"/>
                        <a:ea typeface="SimSun" panose="02010600030101010101" pitchFamily="2" charset="-122"/>
                      </a:endParaRPr>
                    </a:p>
                  </a:txBody>
                  <a:tcPr marL="68580" marR="68580" marT="0" marB="0"/>
                </a:tc>
              </a:tr>
            </a:tbl>
          </a:graphicData>
        </a:graphic>
      </p:graphicFrame>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A Counselor’s Trauma in Therapy</a:t>
            </a:r>
            <a:endParaRPr lang="en-US" b="1" dirty="0"/>
          </a:p>
        </p:txBody>
      </p:sp>
      <p:sp>
        <p:nvSpPr>
          <p:cNvPr id="3" name="Content Placeholder 2"/>
          <p:cNvSpPr>
            <a:spLocks noGrp="1"/>
          </p:cNvSpPr>
          <p:nvPr>
            <p:ph idx="1"/>
          </p:nvPr>
        </p:nvSpPr>
        <p:spPr>
          <a:xfrm>
            <a:off x="838200" y="1825624"/>
            <a:ext cx="10515600" cy="4330477"/>
          </a:xfrm>
        </p:spPr>
        <p:txBody>
          <a:bodyPr/>
          <a:lstStyle/>
          <a:p>
            <a:pPr marL="0" indent="0">
              <a:buNone/>
            </a:pPr>
            <a:r>
              <a:rPr lang="en-US" dirty="0"/>
              <a:t>Most counselors attend a number of therapy sessions depending on the counseling program, school or university and other factors that may be personal. The rationale behind personal therapy for counselors is based on the fact that a counselor will take a client through a journey they too have travelled. </a:t>
            </a:r>
            <a:endParaRPr lang="en-US"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p:txBody>
          <a:bodyPr/>
          <a:p>
            <a:r>
              <a:rPr lang="en-US" b="1"/>
              <a:t>The Wounded Healed Healer</a:t>
            </a:r>
            <a:endParaRPr lang="en-US" b="1"/>
          </a:p>
        </p:txBody>
      </p:sp>
      <p:sp>
        <p:nvSpPr>
          <p:cNvPr id="3" name="Content Placeholder 2"/>
          <p:cNvSpPr>
            <a:spLocks noGrp="1"/>
          </p:cNvSpPr>
          <p:nvPr>
            <p:ph idx="1"/>
          </p:nvPr>
        </p:nvSpPr>
        <p:spPr/>
        <p:txBody>
          <a:bodyPr/>
          <a:p>
            <a:pPr marL="0" indent="0">
              <a:buNone/>
            </a:pPr>
            <a:r>
              <a:rPr lang="en-US" sz="3200" dirty="0">
                <a:sym typeface="+mn-ea"/>
              </a:rPr>
              <a:t>The most compassionate therapists are healed wounded healers and that means they must have worked through their pain to get there. Some of the most effective ways to do trauma assessment is to genuinely conduct personal trauma testing and assessment, speak to a therapist about incidences in your life that you consider traumatic and keep track of how these incidences have impacted your life including your clinical practice.</a:t>
            </a:r>
            <a:endParaRPr lang="en-US" sz="3200" dirty="0"/>
          </a:p>
          <a:p>
            <a:pPr marL="0" indent="0">
              <a:buNone/>
            </a:pPr>
            <a:endParaRPr lang="en-US" sz="320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Dangers of a Counselor’s Unresolved Trauma</a:t>
            </a:r>
            <a:endParaRPr lang="en-US" dirty="0"/>
          </a:p>
        </p:txBody>
      </p:sp>
      <p:sp>
        <p:nvSpPr>
          <p:cNvPr id="3" name="Content Placeholder 2"/>
          <p:cNvSpPr>
            <a:spLocks noGrp="1"/>
          </p:cNvSpPr>
          <p:nvPr>
            <p:ph idx="1"/>
          </p:nvPr>
        </p:nvSpPr>
        <p:spPr/>
        <p:txBody>
          <a:bodyPr/>
          <a:lstStyle/>
          <a:p>
            <a:pPr marL="0" indent="0">
              <a:buNone/>
            </a:pPr>
            <a:r>
              <a:rPr lang="en-US" dirty="0"/>
              <a:t>The following are some of the pitfalls of a counselor’s unresolved trauma:</a:t>
            </a:r>
            <a:endParaRPr lang="en-US" dirty="0"/>
          </a:p>
          <a:p>
            <a:pPr lvl="0"/>
            <a:r>
              <a:rPr lang="en-US" dirty="0"/>
              <a:t>Incompetence in trauma healing process due to intrusive thoughts, memories and excessive avoidance of trauma subject   </a:t>
            </a:r>
            <a:endParaRPr lang="en-US" dirty="0"/>
          </a:p>
          <a:p>
            <a:pPr lvl="0"/>
            <a:r>
              <a:rPr lang="en-US" dirty="0"/>
              <a:t>Easily becoming exhausted and negative in therapy</a:t>
            </a:r>
            <a:endParaRPr lang="en-US" dirty="0"/>
          </a:p>
          <a:p>
            <a:pPr lvl="0"/>
            <a:r>
              <a:rPr lang="en-US" dirty="0"/>
              <a:t>Re- traumatization of the counselor by the clients’ trauma stories </a:t>
            </a:r>
            <a:endParaRPr lang="en-US" dirty="0"/>
          </a:p>
          <a:p>
            <a:pPr lvl="0"/>
            <a:r>
              <a:rPr lang="en-US" dirty="0"/>
              <a:t>Incomplete therapy process with premature termination of therapy </a:t>
            </a:r>
            <a:endParaRPr lang="en-US" dirty="0"/>
          </a:p>
          <a:p>
            <a:pPr lvl="0"/>
            <a:r>
              <a:rPr lang="en-US" dirty="0"/>
              <a:t>Lead to cycle of trauma and related negative effects of trauma</a:t>
            </a:r>
            <a:endParaRPr lang="en-US" dirty="0"/>
          </a:p>
          <a:p>
            <a:endParaRPr lang="en-US"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Conclusion</a:t>
            </a:r>
            <a:endParaRPr lang="en-US" b="1" dirty="0"/>
          </a:p>
        </p:txBody>
      </p:sp>
      <p:sp>
        <p:nvSpPr>
          <p:cNvPr id="3" name="Content Placeholder 2"/>
          <p:cNvSpPr>
            <a:spLocks noGrp="1"/>
          </p:cNvSpPr>
          <p:nvPr>
            <p:ph idx="1"/>
          </p:nvPr>
        </p:nvSpPr>
        <p:spPr/>
        <p:txBody>
          <a:bodyPr/>
          <a:lstStyle/>
          <a:p>
            <a:pPr marL="0" indent="0">
              <a:buNone/>
            </a:pPr>
            <a:r>
              <a:rPr lang="en-US" sz="3600" dirty="0" smtClean="0"/>
              <a:t>In this lecture, we have done a personal trauma test to assess our levels of trauma if any, explained how past trauma has affected you as a person and as a counselor and suggested ways to resolve personal trauma experiences.</a:t>
            </a:r>
            <a:endParaRPr lang="en-US" sz="3600"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References</a:t>
            </a:r>
            <a:endParaRPr lang="en-US" dirty="0"/>
          </a:p>
        </p:txBody>
      </p:sp>
      <p:sp>
        <p:nvSpPr>
          <p:cNvPr id="3" name="Content Placeholder 2"/>
          <p:cNvSpPr>
            <a:spLocks noGrp="1"/>
          </p:cNvSpPr>
          <p:nvPr>
            <p:ph idx="1"/>
          </p:nvPr>
        </p:nvSpPr>
        <p:spPr/>
        <p:txBody>
          <a:bodyPr>
            <a:normAutofit fontScale="92500" lnSpcReduction="10000"/>
          </a:bodyPr>
          <a:lstStyle/>
          <a:p>
            <a:r>
              <a:rPr lang="en-US" dirty="0" err="1" smtClean="0"/>
              <a:t>Mirna</a:t>
            </a:r>
            <a:r>
              <a:rPr lang="en-US" dirty="0" smtClean="0"/>
              <a:t> Carranza . PTSD (Post - Traumatic Stress disorder ) Test. May 24, 2022</a:t>
            </a:r>
            <a:endParaRPr lang="en-US" dirty="0" smtClean="0"/>
          </a:p>
          <a:p>
            <a:r>
              <a:rPr lang="en-US" dirty="0" smtClean="0"/>
              <a:t>APA. (2013). Diagnostic and statistical manual of </a:t>
            </a:r>
            <a:r>
              <a:rPr lang="en-US" dirty="0" err="1" smtClean="0"/>
              <a:t>of</a:t>
            </a:r>
            <a:r>
              <a:rPr lang="en-US" dirty="0" smtClean="0"/>
              <a:t> mental disorders DSM-5 (5 ed.). </a:t>
            </a:r>
            <a:r>
              <a:rPr lang="en-US" dirty="0" err="1" smtClean="0"/>
              <a:t>Alington</a:t>
            </a:r>
            <a:r>
              <a:rPr lang="en-US" dirty="0" smtClean="0"/>
              <a:t>, VA: American Psychiatric Association. Retrieved March 13, 2023</a:t>
            </a:r>
            <a:endParaRPr lang="en-US" dirty="0" smtClean="0"/>
          </a:p>
          <a:p>
            <a:r>
              <a:rPr lang="en-US" dirty="0" err="1" smtClean="0"/>
              <a:t>Briere</a:t>
            </a:r>
            <a:r>
              <a:rPr lang="en-US" dirty="0" smtClean="0"/>
              <a:t>, J. (2013). Mindfulness, insight and trauma therapy. In C. K. </a:t>
            </a:r>
            <a:r>
              <a:rPr lang="en-US" dirty="0" err="1" smtClean="0"/>
              <a:t>Germer</a:t>
            </a:r>
            <a:r>
              <a:rPr lang="en-US" dirty="0" smtClean="0"/>
              <a:t>, D. R. Siegel, &amp; R. P. Fulton, Mindfulness and psychotherapy (2 ed., pp. 208 - 224). London: The Guildford Press.</a:t>
            </a:r>
            <a:endParaRPr lang="en-US" dirty="0" smtClean="0"/>
          </a:p>
          <a:p>
            <a:r>
              <a:rPr lang="en-US" dirty="0" smtClean="0"/>
              <a:t>Gladding, S. T., &amp; Newsome, W. D. (2018). Clinical mental health counseling in community and agency settings. New York: Pearson.</a:t>
            </a:r>
            <a:endParaRPr lang="en-US" dirty="0" smtClean="0"/>
          </a:p>
          <a:p>
            <a:r>
              <a:rPr lang="en-US" dirty="0" err="1" smtClean="0"/>
              <a:t>Kolk</a:t>
            </a:r>
            <a:r>
              <a:rPr lang="en-US" dirty="0" smtClean="0"/>
              <a:t>, A. B. (2014). The body keeps the score. New York: Penguin Group.</a:t>
            </a:r>
            <a:endParaRPr lang="en-US" dirty="0" smtClean="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6963</Words>
  <Application>WPS Presentation</Application>
  <PresentationFormat>Widescreen</PresentationFormat>
  <Paragraphs>155</Paragraphs>
  <Slides>20</Slides>
  <Notes>0</Notes>
  <HiddenSlides>0</HiddenSlides>
  <MMClips>0</MMClips>
  <ScaleCrop>false</ScaleCrop>
  <HeadingPairs>
    <vt:vector size="6" baseType="variant">
      <vt:variant>
        <vt:lpstr>已用的字体</vt:lpstr>
      </vt:variant>
      <vt:variant>
        <vt:i4>9</vt:i4>
      </vt:variant>
      <vt:variant>
        <vt:lpstr>主题</vt:lpstr>
      </vt:variant>
      <vt:variant>
        <vt:i4>1</vt:i4>
      </vt:variant>
      <vt:variant>
        <vt:lpstr>幻灯片标题</vt:lpstr>
      </vt:variant>
      <vt:variant>
        <vt:i4>20</vt:i4>
      </vt:variant>
    </vt:vector>
  </HeadingPairs>
  <TitlesOfParts>
    <vt:vector size="30" baseType="lpstr">
      <vt:lpstr>Arial</vt:lpstr>
      <vt:lpstr>SimSun</vt:lpstr>
      <vt:lpstr>Wingdings</vt:lpstr>
      <vt:lpstr>Palatino Linotype</vt:lpstr>
      <vt:lpstr>Calibri</vt:lpstr>
      <vt:lpstr>Times New Roman</vt:lpstr>
      <vt:lpstr>Calibri Light</vt:lpstr>
      <vt:lpstr>Microsoft YaHei</vt:lpstr>
      <vt:lpstr>Arial Unicode MS</vt:lpstr>
      <vt:lpstr>Office Theme</vt:lpstr>
      <vt:lpstr>TRAUMA AND TRAUMA THERAPY LECTURE 3</vt:lpstr>
      <vt:lpstr>Introduction </vt:lpstr>
      <vt:lpstr>PowerPoint 演示文稿</vt:lpstr>
      <vt:lpstr>Expected Learning Outcomes,</vt:lpstr>
      <vt:lpstr>Personal Trauma Test</vt:lpstr>
      <vt:lpstr>PowerPoint 演示文稿</vt:lpstr>
      <vt:lpstr>How Trauma Affects a Counselor as a person and as a Professional</vt:lpstr>
      <vt:lpstr>PowerPoint 演示文稿</vt:lpstr>
      <vt:lpstr>Trauma Inventory in Developmental Stages</vt:lpstr>
      <vt:lpstr>PowerPoint 演示文稿</vt:lpstr>
      <vt:lpstr>PowerPoint 演示文稿</vt:lpstr>
      <vt:lpstr>PowerPoint 演示文稿</vt:lpstr>
      <vt:lpstr>PowerPoint 演示文稿</vt:lpstr>
      <vt:lpstr>PowerPoint 演示文稿</vt:lpstr>
      <vt:lpstr>PowerPoint 演示文稿</vt:lpstr>
      <vt:lpstr>A Counselor’s Trauma in Therapy</vt:lpstr>
      <vt:lpstr>PowerPoint 演示文稿</vt:lpstr>
      <vt:lpstr>Dangers of a Counselor’s Unresolved Trauma</vt:lpstr>
      <vt:lpstr>Conclusion</vt:lpstr>
      <vt:lpstr>References</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user</dc:creator>
  <cp:lastModifiedBy>sgita</cp:lastModifiedBy>
  <cp:revision>8</cp:revision>
  <dcterms:created xsi:type="dcterms:W3CDTF">2023-04-18T18:29:00Z</dcterms:created>
  <dcterms:modified xsi:type="dcterms:W3CDTF">2023-04-19T03:38:49Z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146A099986BA49D8B935DA6531C70FEA</vt:lpwstr>
  </property>
  <property fmtid="{D5CDD505-2E9C-101B-9397-08002B2CF9AE}" pid="3" name="KSOProductBuildVer">
    <vt:lpwstr>1033-11.2.0.11516</vt:lpwstr>
  </property>
</Properties>
</file>