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89" r:id="rId5"/>
    <p:sldId id="266" r:id="rId6"/>
    <p:sldId id="290" r:id="rId7"/>
    <p:sldId id="267" r:id="rId8"/>
    <p:sldId id="270" r:id="rId9"/>
    <p:sldId id="271" r:id="rId10"/>
    <p:sldId id="291" r:id="rId11"/>
    <p:sldId id="258" r:id="rId12"/>
    <p:sldId id="294" r:id="rId13"/>
    <p:sldId id="259" r:id="rId14"/>
    <p:sldId id="272" r:id="rId15"/>
    <p:sldId id="268" r:id="rId16"/>
    <p:sldId id="260" r:id="rId17"/>
    <p:sldId id="295" r:id="rId18"/>
    <p:sldId id="273" r:id="rId19"/>
    <p:sldId id="296" r:id="rId20"/>
    <p:sldId id="274" r:id="rId21"/>
    <p:sldId id="297" r:id="rId22"/>
    <p:sldId id="261" r:id="rId23"/>
    <p:sldId id="298" r:id="rId24"/>
    <p:sldId id="275" r:id="rId25"/>
    <p:sldId id="299" r:id="rId26"/>
    <p:sldId id="262" r:id="rId27"/>
    <p:sldId id="277" r:id="rId28"/>
    <p:sldId id="276" r:id="rId29"/>
    <p:sldId id="278" r:id="rId30"/>
    <p:sldId id="279" r:id="rId31"/>
    <p:sldId id="280" r:id="rId32"/>
    <p:sldId id="281" r:id="rId33"/>
    <p:sldId id="265"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5" d="100"/>
          <a:sy n="95" d="100"/>
        </p:scale>
        <p:origin x="-444" y="-96"/>
      </p:cViewPr>
      <p:guideLst>
        <p:guide orient="horz" pos="2160"/>
        <p:guide pos="290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9156700" cy="6858000"/>
          </a:xfrm>
          <a:prstGeom prst="rect">
            <a:avLst/>
          </a:prstGeom>
          <a:noFill/>
          <a:ln w="9525">
            <a:noFill/>
          </a:ln>
        </p:spPr>
      </p:pic>
      <p:sp>
        <p:nvSpPr>
          <p:cNvPr id="2051" name="Rectangle 3"/>
          <p:cNvSpPr>
            <a:spLocks noGrp="1" noChangeArrowheads="1"/>
          </p:cNvSpPr>
          <p:nvPr>
            <p:ph type="ctrTitle"/>
          </p:nvPr>
        </p:nvSpPr>
        <p:spPr>
          <a:xfrm>
            <a:off x="468313" y="1196975"/>
            <a:ext cx="8207375"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469900" y="2422525"/>
            <a:ext cx="8212138"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8DA4CD7-515E-42C5-A255-4E324EBFECA5}" type="datetimeFigureOut">
              <a:rPr lang="en-US" smtClean="0"/>
            </a:fld>
            <a:endParaRPr lang="en-US"/>
          </a:p>
        </p:txBody>
      </p:sp>
      <p:sp>
        <p:nvSpPr>
          <p:cNvPr id="10" name="Rectangle 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76A5263-BE82-47E0-AA73-68912F500B25}"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8DA4CD7-515E-42C5-A255-4E324EBFECA5}"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68DA4CD7-515E-42C5-A255-4E324EBFECA5}"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68DA4CD7-515E-42C5-A255-4E324EBFECA5}"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68DA4CD7-515E-42C5-A255-4E324EBFECA5}"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68DA4CD7-515E-42C5-A255-4E324EBFECA5}"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68DA4CD7-515E-42C5-A255-4E324EBFECA5}"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8DA4CD7-515E-42C5-A255-4E324EBFECA5}"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8DA4CD7-515E-42C5-A255-4E324EBFECA5}"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8DA4CD7-515E-42C5-A255-4E324EBFECA5}"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0500"/>
            <a:ext cx="60198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8DA4CD7-515E-42C5-A255-4E324EBFECA5}"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76A5263-BE82-47E0-AA73-68912F500B25}"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2"/>
          <a:stretch>
            <a:fillRect/>
          </a:stretch>
        </p:blipFill>
        <p:spPr>
          <a:xfrm>
            <a:off x="0" y="0"/>
            <a:ext cx="9156700" cy="6858000"/>
          </a:xfrm>
          <a:prstGeom prst="rect">
            <a:avLst/>
          </a:prstGeom>
          <a:noFill/>
          <a:ln w="9525">
            <a:noFill/>
          </a:ln>
        </p:spPr>
      </p:pic>
      <p:sp>
        <p:nvSpPr>
          <p:cNvPr id="1027" name="Rectangle 3"/>
          <p:cNvSpPr>
            <a:spLocks noGrp="1"/>
          </p:cNvSpPr>
          <p:nvPr>
            <p:ph type="title"/>
          </p:nvPr>
        </p:nvSpPr>
        <p:spPr>
          <a:xfrm>
            <a:off x="457200" y="190500"/>
            <a:ext cx="8229600" cy="582613"/>
          </a:xfrm>
          <a:prstGeom prst="rect">
            <a:avLst/>
          </a:prstGeom>
          <a:noFill/>
          <a:ln w="9525">
            <a:noFill/>
          </a:ln>
        </p:spPr>
        <p:txBody>
          <a:bodyPr anchor="ctr" anchorCtr="0"/>
          <a:p>
            <a:pPr lvl="0"/>
            <a:r>
              <a:rPr lang="en-US" altLang="zh-CN" dirty="0"/>
              <a:t>Click to edit Master title style</a:t>
            </a:r>
            <a:endParaRPr lang="en-US" altLang="zh-CN" dirty="0"/>
          </a:p>
        </p:txBody>
      </p:sp>
      <p:sp>
        <p:nvSpPr>
          <p:cNvPr id="1028" name="Rectangle 4"/>
          <p:cNvSpPr>
            <a:spLocks noGrp="1"/>
          </p:cNvSpPr>
          <p:nvPr>
            <p:ph type="body" idx="1"/>
          </p:nvPr>
        </p:nvSpPr>
        <p:spPr>
          <a:xfrm>
            <a:off x="457200" y="1174750"/>
            <a:ext cx="82296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8DA4CD7-515E-42C5-A255-4E324EBFECA5}" type="datetimeFigureOut">
              <a:rPr lang="en-US" smtClean="0"/>
            </a:fld>
            <a:endParaRPr lang="en-US"/>
          </a:p>
        </p:txBody>
      </p:sp>
      <p:sp>
        <p:nvSpPr>
          <p:cNvPr id="103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76A5263-BE82-47E0-AA73-68912F500B25}"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762000"/>
            <a:ext cx="7924800" cy="2819399"/>
          </a:xfrm>
        </p:spPr>
        <p:txBody>
          <a:bodyPr>
            <a:normAutofit fontScale="90000"/>
          </a:bodyPr>
          <a:lstStyle/>
          <a:p>
            <a:r>
              <a:rPr lang="en-US" b="1" dirty="0">
                <a:ln/>
                <a:solidFill>
                  <a:schemeClr val="tx1"/>
                </a:solidFill>
                <a:effectLst>
                  <a:outerShdw blurRad="38100" dist="19050" dir="2700000" algn="tl" rotWithShape="0">
                    <a:schemeClr val="dk1">
                      <a:alpha val="40000"/>
                    </a:schemeClr>
                  </a:outerShdw>
                </a:effectLst>
              </a:rPr>
              <a:t>Trauma and Trauma Therapy</a:t>
            </a:r>
            <a:br>
              <a:rPr lang="en-US" b="1" dirty="0">
                <a:ln/>
                <a:solidFill>
                  <a:schemeClr val="tx1"/>
                </a:solidFill>
                <a:effectLst>
                  <a:outerShdw blurRad="38100" dist="19050" dir="2700000" algn="tl" rotWithShape="0">
                    <a:schemeClr val="dk1">
                      <a:alpha val="40000"/>
                    </a:schemeClr>
                  </a:outerShdw>
                </a:effectLst>
              </a:rPr>
            </a:br>
            <a:r>
              <a:rPr lang="en-US" b="1" dirty="0">
                <a:ln/>
                <a:solidFill>
                  <a:schemeClr val="tx1"/>
                </a:solidFill>
                <a:effectLst>
                  <a:outerShdw blurRad="38100" dist="19050" dir="2700000" algn="tl" rotWithShape="0">
                    <a:schemeClr val="dk1">
                      <a:alpha val="40000"/>
                    </a:schemeClr>
                  </a:outerShdw>
                </a:effectLst>
              </a:rPr>
              <a:t>Lecture </a:t>
            </a:r>
            <a:r>
              <a:rPr lang="en-US" b="1" dirty="0" smtClean="0">
                <a:ln/>
                <a:solidFill>
                  <a:schemeClr val="tx1"/>
                </a:solidFill>
                <a:effectLst>
                  <a:outerShdw blurRad="38100" dist="19050" dir="2700000" algn="tl" rotWithShape="0">
                    <a:schemeClr val="dk1">
                      <a:alpha val="40000"/>
                    </a:schemeClr>
                  </a:outerShdw>
                </a:effectLst>
              </a:rPr>
              <a:t>5</a:t>
            </a:r>
            <a:br>
              <a:rPr lang="en-US" b="1" dirty="0" smtClean="0">
                <a:ln/>
                <a:solidFill>
                  <a:schemeClr val="tx1"/>
                </a:solidFill>
                <a:effectLst>
                  <a:outerShdw blurRad="38100" dist="19050" dir="2700000" algn="tl" rotWithShape="0">
                    <a:schemeClr val="dk1">
                      <a:alpha val="40000"/>
                    </a:schemeClr>
                  </a:outerShdw>
                </a:effectLst>
              </a:rPr>
            </a:br>
            <a:br>
              <a:rPr lang="en-US" b="1" dirty="0">
                <a:ln/>
                <a:solidFill>
                  <a:schemeClr val="tx1"/>
                </a:solidFill>
                <a:effectLst>
                  <a:outerShdw blurRad="38100" dist="19050" dir="2700000" algn="tl" rotWithShape="0">
                    <a:schemeClr val="dk1">
                      <a:alpha val="40000"/>
                    </a:schemeClr>
                  </a:outerShdw>
                </a:effectLst>
              </a:rPr>
            </a:br>
            <a:r>
              <a:rPr lang="en-US" b="1" dirty="0" smtClean="0">
                <a:ln/>
                <a:solidFill>
                  <a:schemeClr val="tx1"/>
                </a:solidFill>
                <a:effectLst>
                  <a:outerShdw blurRad="38100" dist="19050" dir="2700000" algn="tl" rotWithShape="0">
                    <a:schemeClr val="dk1">
                      <a:alpha val="40000"/>
                    </a:schemeClr>
                  </a:outerShdw>
                </a:effectLst>
              </a:rPr>
              <a:t>Effects of Trauma</a:t>
            </a:r>
            <a:br>
              <a:rPr lang="en-US" b="1" dirty="0">
                <a:ln/>
                <a:solidFill>
                  <a:schemeClr val="tx1"/>
                </a:solidFill>
                <a:effectLst>
                  <a:outerShdw blurRad="38100" dist="19050" dir="2700000" algn="tl" rotWithShape="0">
                    <a:schemeClr val="dk1">
                      <a:alpha val="40000"/>
                    </a:schemeClr>
                  </a:outerShdw>
                </a:effectLst>
              </a:rPr>
            </a:br>
            <a:endParaRPr lang="en-US" b="1" dirty="0">
              <a:ln/>
              <a:solidFill>
                <a:schemeClr val="tx1"/>
              </a:solidFill>
              <a:effectLst>
                <a:outerShdw blurRad="38100" dist="19050" dir="2700000" algn="tl" rotWithShape="0">
                  <a:schemeClr val="dk1">
                    <a:alpha val="40000"/>
                  </a:schemeClr>
                </a:outerShdw>
              </a:effectLst>
            </a:endParaRPr>
          </a:p>
        </p:txBody>
      </p:sp>
      <p:sp>
        <p:nvSpPr>
          <p:cNvPr id="3" name="Subtitle 2"/>
          <p:cNvSpPr>
            <a:spLocks noGrp="1"/>
          </p:cNvSpPr>
          <p:nvPr>
            <p:ph type="subTitle" idx="1"/>
          </p:nvPr>
        </p:nvSpPr>
        <p:spPr>
          <a:xfrm>
            <a:off x="1371600" y="3886200"/>
            <a:ext cx="6477000" cy="838200"/>
          </a:xfrm>
        </p:spPr>
        <p:txBody>
          <a:bodyPr/>
          <a:lstStyle/>
          <a:p>
            <a:r>
              <a:rPr lang="en-US" b="1" dirty="0">
                <a:ln/>
                <a:solidFill>
                  <a:schemeClr val="tx1"/>
                </a:solidFill>
                <a:effectLst>
                  <a:outerShdw blurRad="38100" dist="19050" dir="2700000" algn="tl" rotWithShape="0">
                    <a:schemeClr val="dk1">
                      <a:alpha val="40000"/>
                    </a:schemeClr>
                  </a:outerShdw>
                </a:effectLst>
              </a:rPr>
              <a:t>Lecturer: Susan </a:t>
            </a:r>
            <a:r>
              <a:rPr lang="en-US" b="1" dirty="0" err="1">
                <a:ln/>
                <a:solidFill>
                  <a:schemeClr val="tx1"/>
                </a:solidFill>
                <a:effectLst>
                  <a:outerShdw blurRad="38100" dist="19050" dir="2700000" algn="tl" rotWithShape="0">
                    <a:schemeClr val="dk1">
                      <a:alpha val="40000"/>
                    </a:schemeClr>
                  </a:outerShdw>
                </a:effectLst>
              </a:rPr>
              <a:t>Gitau</a:t>
            </a:r>
            <a:r>
              <a:rPr lang="en-US" b="1" dirty="0">
                <a:ln/>
                <a:solidFill>
                  <a:schemeClr val="tx1"/>
                </a:solidFill>
                <a:effectLst>
                  <a:outerShdw blurRad="38100" dist="19050" dir="2700000" algn="tl" rotWithShape="0">
                    <a:schemeClr val="dk1">
                      <a:alpha val="40000"/>
                    </a:schemeClr>
                  </a:outerShdw>
                </a:effectLst>
              </a:rPr>
              <a:t> (PhD)</a:t>
            </a:r>
            <a:endParaRPr lang="en-US" b="1" dirty="0">
              <a:ln/>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Introduction</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600200"/>
            <a:ext cx="8382000" cy="4876800"/>
          </a:xfrm>
        </p:spPr>
        <p:txBody>
          <a:bodyPr>
            <a:normAutofit fontScale="90000" lnSpcReduction="10000"/>
          </a:bodyPr>
          <a:lstStyle/>
          <a:p>
            <a:pPr algn="just">
              <a:buFont typeface="Wingdings" panose="05000000000000000000" pitchFamily="2" charset="2"/>
              <a:buChar char="q"/>
            </a:pPr>
            <a:r>
              <a:rPr lang="en-US" sz="4500" dirty="0" smtClean="0">
                <a:latin typeface="Times New Roman" panose="02020603050405020304" pitchFamily="18" charset="0"/>
                <a:cs typeface="Times New Roman" panose="02020603050405020304" pitchFamily="18" charset="0"/>
              </a:rPr>
              <a:t>The </a:t>
            </a:r>
            <a:r>
              <a:rPr lang="en-US" sz="4500" dirty="0">
                <a:latin typeface="Times New Roman" panose="02020603050405020304" pitchFamily="18" charset="0"/>
                <a:cs typeface="Times New Roman" panose="02020603050405020304" pitchFamily="18" charset="0"/>
              </a:rPr>
              <a:t>effects of traumatic events place a heavy burden on individuals, families, and communities. Although many people who experience a traumatic event will go on with their lives without lasting negative effects, others will have difficulties and experience traumatic stress reactions. </a:t>
            </a:r>
            <a:endParaRPr lang="en-US" sz="4500"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Introduction </a:t>
            </a:r>
            <a:endParaRPr lang="en-US"/>
          </a:p>
        </p:txBody>
      </p:sp>
      <p:sp>
        <p:nvSpPr>
          <p:cNvPr id="3" name="Content Placeholder 2"/>
          <p:cNvSpPr>
            <a:spLocks noGrp="1"/>
          </p:cNvSpPr>
          <p:nvPr>
            <p:ph idx="1"/>
          </p:nvPr>
        </p:nvSpPr>
        <p:spPr/>
        <p:txBody>
          <a:bodyPr>
            <a:normAutofit/>
          </a:bodyPr>
          <a:p>
            <a:pPr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sym typeface="+mn-ea"/>
              </a:rPr>
              <a:t>How someone responds to a traumatic experience is personal. If there is a strong support system in place, little or no prior traumatic experiences, and if the individual has many resilient qualities, it may not affect his or her mental </a:t>
            </a:r>
            <a:r>
              <a:rPr lang="en-US" dirty="0" smtClean="0">
                <a:latin typeface="Times New Roman" panose="02020603050405020304" pitchFamily="18" charset="0"/>
                <a:cs typeface="Times New Roman" panose="02020603050405020304" pitchFamily="18" charset="0"/>
                <a:sym typeface="+mn-ea"/>
              </a:rPr>
              <a:t>health. </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Introduction </a:t>
            </a:r>
            <a:endParaRPr lang="en-US" b="1"/>
          </a:p>
        </p:txBody>
      </p:sp>
      <p:sp>
        <p:nvSpPr>
          <p:cNvPr id="3" name="Content Placeholder 2"/>
          <p:cNvSpPr>
            <a:spLocks noGrp="1"/>
          </p:cNvSpPr>
          <p:nvPr>
            <p:ph idx="1"/>
          </p:nvPr>
        </p:nvSpPr>
        <p:spPr/>
        <p:txBody>
          <a:bodyPr>
            <a:normAutofit/>
          </a:bodyPr>
          <a:p>
            <a:pPr marL="0" indent="0" algn="just">
              <a:buFont typeface="Wingdings" panose="05000000000000000000" charset="0"/>
              <a:buNone/>
            </a:pPr>
            <a:r>
              <a:rPr lang="en-US" sz="4000" dirty="0" smtClean="0">
                <a:latin typeface="Times New Roman" panose="02020603050405020304" pitchFamily="18" charset="0"/>
                <a:cs typeface="Times New Roman" panose="02020603050405020304" pitchFamily="18" charset="0"/>
                <a:sym typeface="+mn-ea"/>
              </a:rPr>
              <a:t>Research </a:t>
            </a:r>
            <a:r>
              <a:rPr lang="en-US" sz="4000" dirty="0">
                <a:latin typeface="Times New Roman" panose="02020603050405020304" pitchFamily="18" charset="0"/>
                <a:cs typeface="Times New Roman" panose="02020603050405020304" pitchFamily="18" charset="0"/>
                <a:sym typeface="+mn-ea"/>
              </a:rPr>
              <a:t>has shown that traumatic experiences are associated with both behavioral health and chronic physical health conditions, especially those traumatic events that occur during childhood.</a:t>
            </a:r>
            <a:endParaRPr lang="en-US" sz="4000" dirty="0">
              <a:latin typeface="Times New Roman" panose="02020603050405020304" pitchFamily="18" charset="0"/>
              <a:cs typeface="Times New Roman" panose="02020603050405020304" pitchFamily="18" charset="0"/>
              <a:sym typeface="+mn-ea"/>
            </a:endParaRPr>
          </a:p>
          <a:p>
            <a:pPr marL="0" indent="0" algn="just">
              <a:buFont typeface="Wingdings" panose="05000000000000000000" charset="0"/>
              <a:buNone/>
            </a:pPr>
            <a:endParaRPr lang="en-US" sz="4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b="1"/>
              <a:t>Introduction </a:t>
            </a:r>
            <a:endParaRPr lang="en-US" b="1"/>
          </a:p>
        </p:txBody>
      </p:sp>
      <p:sp>
        <p:nvSpPr>
          <p:cNvPr id="5" name="Content Placeholder 4"/>
          <p:cNvSpPr>
            <a:spLocks noGrp="1"/>
          </p:cNvSpPr>
          <p:nvPr>
            <p:ph idx="1"/>
          </p:nvPr>
        </p:nvSpPr>
        <p:spPr/>
        <p:txBody>
          <a:bodyPr/>
          <a:p>
            <a:pPr marL="0" indent="0">
              <a:buNone/>
            </a:pPr>
            <a:r>
              <a:rPr lang="en-US" dirty="0">
                <a:latin typeface="Times New Roman" panose="02020603050405020304" pitchFamily="18" charset="0"/>
                <a:cs typeface="Times New Roman" panose="02020603050405020304" pitchFamily="18" charset="0"/>
                <a:sym typeface="+mn-ea"/>
              </a:rPr>
              <a:t>Substance use, mental health conditions, and other risky behaviors have been linked with traumatic experiences. </a:t>
            </a:r>
            <a:endParaRPr lang="en-US" dirty="0">
              <a:latin typeface="Times New Roman" panose="02020603050405020304" pitchFamily="18" charset="0"/>
              <a:cs typeface="Times New Roman" panose="02020603050405020304" pitchFamily="18" charset="0"/>
              <a:sym typeface="+mn-ea"/>
            </a:endParaRPr>
          </a:p>
          <a:p>
            <a:pPr marL="0" indent="0">
              <a:buNone/>
            </a:pPr>
            <a:r>
              <a:rPr lang="en-US" dirty="0">
                <a:latin typeface="Times New Roman" panose="02020603050405020304" pitchFamily="18" charset="0"/>
                <a:cs typeface="Times New Roman" panose="02020603050405020304" pitchFamily="18" charset="0"/>
                <a:sym typeface="+mn-ea"/>
              </a:rPr>
              <a:t>Because these behavioral health concerns can present challenges in relationships, careers, and other aspects of life, it is important to understand the nature and impact of trauma, and to explore healing. </a:t>
            </a:r>
            <a:endParaRPr lang="en-US" dirty="0" smtClean="0">
              <a:latin typeface="Times New Roman" panose="02020603050405020304" pitchFamily="18" charset="0"/>
              <a:cs typeface="Times New Roman" panose="02020603050405020304" pitchFamily="18" charset="0"/>
            </a:endParaRPr>
          </a:p>
          <a:p>
            <a:pPr marL="0" indent="0">
              <a:buNone/>
            </a:pP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fontScale="90000"/>
          </a:bodyPr>
          <a:p>
            <a:br>
              <a:rPr lang="en-US" dirty="0" smtClean="0">
                <a:latin typeface="Times New Roman" panose="02020603050405020304" pitchFamily="18" charset="0"/>
                <a:cs typeface="Times New Roman" panose="02020603050405020304" pitchFamily="18" charset="0"/>
                <a:sym typeface="+mn-ea"/>
              </a:rPr>
            </a:br>
            <a:r>
              <a:rPr lang="en-US" b="1" dirty="0" smtClean="0">
                <a:latin typeface="Times New Roman" panose="02020603050405020304" pitchFamily="18" charset="0"/>
                <a:cs typeface="Times New Roman" panose="02020603050405020304" pitchFamily="18" charset="0"/>
                <a:sym typeface="+mn-ea"/>
              </a:rPr>
              <a:t>Expected </a:t>
            </a:r>
            <a:r>
              <a:rPr lang="en-US" b="1" dirty="0">
                <a:latin typeface="Times New Roman" panose="02020603050405020304" pitchFamily="18" charset="0"/>
                <a:cs typeface="Times New Roman" panose="02020603050405020304" pitchFamily="18" charset="0"/>
                <a:sym typeface="+mn-ea"/>
              </a:rPr>
              <a:t>Learning Outcomes</a:t>
            </a:r>
            <a:br>
              <a:rPr lang="en-US" dirty="0">
                <a:latin typeface="Times New Roman" panose="02020603050405020304" pitchFamily="18" charset="0"/>
                <a:cs typeface="Times New Roman" panose="02020603050405020304" pitchFamily="18" charset="0"/>
              </a:rPr>
            </a:br>
            <a:endParaRPr lang="en-US"/>
          </a:p>
        </p:txBody>
      </p:sp>
      <p:sp>
        <p:nvSpPr>
          <p:cNvPr id="5" name="Content Placeholder 4"/>
          <p:cNvSpPr>
            <a:spLocks noGrp="1"/>
          </p:cNvSpPr>
          <p:nvPr>
            <p:ph idx="1"/>
          </p:nvPr>
        </p:nvSpPr>
        <p:spPr/>
        <p:txBody>
          <a:bodyPr>
            <a:normAutofit/>
          </a:bodyPr>
          <a:p>
            <a:pPr marL="0" indent="0" algn="just">
              <a:buNone/>
            </a:pPr>
            <a:r>
              <a:rPr lang="en-US" b="1" dirty="0">
                <a:latin typeface="Times New Roman" panose="02020603050405020304" pitchFamily="18" charset="0"/>
                <a:cs typeface="Times New Roman" panose="02020603050405020304" pitchFamily="18" charset="0"/>
                <a:sym typeface="+mn-ea"/>
              </a:rPr>
              <a:t>At the end of this lecture, you will be able to:</a:t>
            </a:r>
            <a:endParaRPr lang="en-US" b="1" dirty="0">
              <a:latin typeface="Times New Roman" panose="02020603050405020304" pitchFamily="18" charset="0"/>
              <a:cs typeface="Times New Roman" panose="02020603050405020304" pitchFamily="18" charset="0"/>
              <a:sym typeface="+mn-ea"/>
            </a:endParaRPr>
          </a:p>
          <a:p>
            <a:pPr marL="0" indent="0" algn="just">
              <a:buNone/>
            </a:pPr>
            <a:r>
              <a:rPr lang="en-US" dirty="0" smtClean="0">
                <a:latin typeface="Times New Roman" panose="02020603050405020304" pitchFamily="18" charset="0"/>
                <a:cs typeface="Times New Roman" panose="02020603050405020304" pitchFamily="18" charset="0"/>
                <a:sym typeface="+mn-ea"/>
              </a:rPr>
              <a:t>i. Define </a:t>
            </a:r>
            <a:r>
              <a:rPr lang="en-US" dirty="0">
                <a:latin typeface="Times New Roman" panose="02020603050405020304" pitchFamily="18" charset="0"/>
                <a:cs typeface="Times New Roman" panose="02020603050405020304" pitchFamily="18" charset="0"/>
                <a:sym typeface="+mn-ea"/>
              </a:rPr>
              <a:t>how trauma affects mental health.</a:t>
            </a:r>
            <a:endParaRPr lang="en-US" dirty="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sym typeface="+mn-ea"/>
              </a:rPr>
              <a:t>ii. Identify </a:t>
            </a:r>
            <a:r>
              <a:rPr lang="en-US" dirty="0">
                <a:latin typeface="Times New Roman" panose="02020603050405020304" pitchFamily="18" charset="0"/>
                <a:cs typeface="Times New Roman" panose="02020603050405020304" pitchFamily="18" charset="0"/>
                <a:sym typeface="+mn-ea"/>
              </a:rPr>
              <a:t>how trauma affects relationships</a:t>
            </a:r>
            <a:endParaRPr lang="en-US" dirty="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sym typeface="+mn-ea"/>
              </a:rPr>
              <a:t>iii. Explain </a:t>
            </a:r>
            <a:r>
              <a:rPr lang="en-US" dirty="0">
                <a:latin typeface="Times New Roman" panose="02020603050405020304" pitchFamily="18" charset="0"/>
                <a:cs typeface="Times New Roman" panose="02020603050405020304" pitchFamily="18" charset="0"/>
                <a:sym typeface="+mn-ea"/>
              </a:rPr>
              <a:t>the common causes of trauma</a:t>
            </a:r>
            <a:endParaRPr lang="en-US" dirty="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sym typeface="+mn-ea"/>
              </a:rPr>
              <a:t>iv. Examine </a:t>
            </a:r>
            <a:r>
              <a:rPr lang="en-US" dirty="0">
                <a:latin typeface="Times New Roman" panose="02020603050405020304" pitchFamily="18" charset="0"/>
                <a:cs typeface="Times New Roman" panose="02020603050405020304" pitchFamily="18" charset="0"/>
                <a:sym typeface="+mn-ea"/>
              </a:rPr>
              <a:t>ways of coping</a:t>
            </a:r>
            <a:r>
              <a:rPr lang="en-US" dirty="0">
                <a:latin typeface="Times New Roman" panose="02020603050405020304" pitchFamily="18" charset="0"/>
                <a:cs typeface="Times New Roman" panose="02020603050405020304" pitchFamily="18" charset="0"/>
                <a:sym typeface="+mn-ea"/>
              </a:rPr>
              <a:t> trauma.</a:t>
            </a:r>
            <a:endParaRPr lang="en-US" dirty="0">
              <a:latin typeface="Times New Roman" panose="02020603050405020304" pitchFamily="18" charset="0"/>
              <a:cs typeface="Times New Roman" panose="02020603050405020304" pitchFamily="18" charset="0"/>
            </a:endParaRPr>
          </a:p>
          <a:p>
            <a:pPr marL="0" indent="0">
              <a:buNone/>
            </a:pPr>
            <a:endParaRPr lang="en-US" dirty="0"/>
          </a:p>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Trauma and Mental Health</a:t>
            </a:r>
            <a:endParaRPr lang="en-US"/>
          </a:p>
        </p:txBody>
      </p:sp>
      <p:sp>
        <p:nvSpPr>
          <p:cNvPr id="3" name="Content Placeholder 2"/>
          <p:cNvSpPr>
            <a:spLocks noGrp="1"/>
          </p:cNvSpPr>
          <p:nvPr>
            <p:ph idx="1"/>
          </p:nvPr>
        </p:nvSpPr>
        <p:spPr/>
        <p:txBody>
          <a:bodyPr>
            <a:normAutofit lnSpcReduction="20000"/>
          </a:bodyPr>
          <a:p>
            <a:pPr marL="0" indent="0" algn="just">
              <a:buNone/>
            </a:pPr>
            <a:r>
              <a:rPr lang="en-US" b="1" dirty="0">
                <a:latin typeface="Times New Roman" panose="02020603050405020304" pitchFamily="18" charset="0"/>
                <a:cs typeface="Times New Roman" panose="02020603050405020304" pitchFamily="18" charset="0"/>
                <a:sym typeface="+mn-ea"/>
              </a:rPr>
              <a:t>How can trauma affect mental health</a:t>
            </a:r>
            <a:r>
              <a:rPr lang="en-US" dirty="0">
                <a:latin typeface="Times New Roman" panose="02020603050405020304" pitchFamily="18" charset="0"/>
                <a:cs typeface="Times New Roman" panose="02020603050405020304" pitchFamily="18" charset="0"/>
                <a:sym typeface="+mn-ea"/>
              </a:rPr>
              <a:t>?</a:t>
            </a: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sym typeface="+mn-ea"/>
              </a:rPr>
              <a:t>Initial </a:t>
            </a:r>
            <a:r>
              <a:rPr lang="en-US" dirty="0">
                <a:latin typeface="Times New Roman" panose="02020603050405020304" pitchFamily="18" charset="0"/>
                <a:cs typeface="Times New Roman" panose="02020603050405020304" pitchFamily="18" charset="0"/>
                <a:sym typeface="+mn-ea"/>
              </a:rPr>
              <a:t>reactions to trauma can include </a:t>
            </a:r>
            <a:r>
              <a:rPr lang="en-US" b="1" dirty="0">
                <a:latin typeface="Times New Roman" panose="02020603050405020304" pitchFamily="18" charset="0"/>
                <a:cs typeface="Times New Roman" panose="02020603050405020304" pitchFamily="18" charset="0"/>
                <a:sym typeface="+mn-ea"/>
              </a:rPr>
              <a:t>exhaustion, </a:t>
            </a:r>
            <a:endParaRPr lang="en-US" b="1" dirty="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sym typeface="+mn-ea"/>
              </a:rPr>
              <a:t>confusion, </a:t>
            </a:r>
            <a:endParaRPr lang="en-US" b="1" dirty="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sym typeface="+mn-ea"/>
              </a:rPr>
              <a:t>sadness, </a:t>
            </a:r>
            <a:endParaRPr lang="en-US" b="1" dirty="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sym typeface="+mn-ea"/>
              </a:rPr>
              <a:t>anxiety, </a:t>
            </a:r>
            <a:endParaRPr lang="en-US" b="1" dirty="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sym typeface="+mn-ea"/>
              </a:rPr>
              <a:t>agitation, numbness, dissociation, confusion, physical arousal, and blunted affect</a:t>
            </a:r>
            <a:r>
              <a:rPr lang="en-US" dirty="0">
                <a:latin typeface="Times New Roman" panose="02020603050405020304" pitchFamily="18" charset="0"/>
                <a:cs typeface="Times New Roman" panose="02020603050405020304" pitchFamily="18" charset="0"/>
                <a:sym typeface="+mn-ea"/>
              </a:rPr>
              <a:t>. </a:t>
            </a:r>
            <a:endParaRPr lang="en-US" dirty="0">
              <a:latin typeface="Times New Roman" panose="02020603050405020304" pitchFamily="18" charset="0"/>
              <a:cs typeface="Times New Roman" panose="02020603050405020304" pitchFamily="18" charset="0"/>
              <a:sym typeface="+mn-ea"/>
            </a:endParaRPr>
          </a:p>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b="1"/>
              <a:t>Trauma and Mental Health</a:t>
            </a:r>
            <a:r>
              <a:rPr lang="en-US"/>
              <a:t> </a:t>
            </a:r>
            <a:endParaRPr lang="en-US"/>
          </a:p>
        </p:txBody>
      </p:sp>
      <p:sp>
        <p:nvSpPr>
          <p:cNvPr id="5" name="Content Placeholder 4"/>
          <p:cNvSpPr>
            <a:spLocks noGrp="1"/>
          </p:cNvSpPr>
          <p:nvPr>
            <p:ph idx="1"/>
          </p:nvPr>
        </p:nvSpPr>
        <p:spPr/>
        <p:txBody>
          <a:bodyPr>
            <a:normAutofit fontScale="90000"/>
          </a:bodyPr>
          <a:p>
            <a:pPr marL="0" indent="0">
              <a:buNone/>
            </a:pPr>
            <a:r>
              <a:rPr lang="en-US" b="1" dirty="0" smtClean="0">
                <a:latin typeface="Times New Roman" panose="02020603050405020304" pitchFamily="18" charset="0"/>
                <a:cs typeface="Times New Roman" panose="02020603050405020304" pitchFamily="18" charset="0"/>
                <a:sym typeface="+mn-ea"/>
              </a:rPr>
              <a:t>Trauma can make </a:t>
            </a:r>
            <a:r>
              <a:rPr lang="en-US" b="1" dirty="0">
                <a:latin typeface="Times New Roman" panose="02020603050405020304" pitchFamily="18" charset="0"/>
                <a:cs typeface="Times New Roman" panose="02020603050405020304" pitchFamily="18" charset="0"/>
                <a:sym typeface="+mn-ea"/>
              </a:rPr>
              <a:t>you </a:t>
            </a: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hyper alert</a:t>
            </a:r>
            <a:r>
              <a:rPr lang="en-US"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 </a:t>
            </a:r>
            <a:endParaRPr lang="en-US" dirty="0">
              <a:latin typeface="Times New Roman" panose="02020603050405020304" pitchFamily="18" charset="0"/>
              <a:cs typeface="Times New Roman" panose="02020603050405020304" pitchFamily="18" charset="0"/>
              <a:sym typeface="+mn-ea"/>
            </a:endParaRPr>
          </a:p>
          <a:p>
            <a:r>
              <a:rPr lang="en-US" dirty="0">
                <a:latin typeface="Times New Roman" panose="02020603050405020304" pitchFamily="18" charset="0"/>
                <a:cs typeface="Times New Roman" panose="02020603050405020304" pitchFamily="18" charset="0"/>
                <a:sym typeface="+mn-ea"/>
              </a:rPr>
              <a:t>Trauma activates our brain’s fear center, which sends an individual into a fight/flight/freeze state to help them survive. </a:t>
            </a:r>
            <a:endParaRPr lang="en-US" dirty="0">
              <a:latin typeface="Times New Roman" panose="02020603050405020304" pitchFamily="18" charset="0"/>
              <a:cs typeface="Times New Roman" panose="02020603050405020304" pitchFamily="18" charset="0"/>
              <a:sym typeface="+mn-ea"/>
            </a:endParaRPr>
          </a:p>
          <a:p>
            <a:r>
              <a:rPr lang="en-US" dirty="0">
                <a:latin typeface="Times New Roman" panose="02020603050405020304" pitchFamily="18" charset="0"/>
                <a:cs typeface="Times New Roman" panose="02020603050405020304" pitchFamily="18" charset="0"/>
                <a:sym typeface="+mn-ea"/>
              </a:rPr>
              <a:t>However, your brain may stay in this hyper alert state even after the incident is over. You may find yourself responding to anything your brain perceives to be potentially threatening, regardless of whether it’s an actual threat or not.</a:t>
            </a:r>
            <a:endParaRPr lang="en-US" dirty="0">
              <a:latin typeface="Times New Roman" panose="02020603050405020304" pitchFamily="18" charset="0"/>
              <a:cs typeface="Times New Roman" panose="02020603050405020304" pitchFamily="18" charset="0"/>
              <a:sym typeface="+mn-ea"/>
            </a:endParaRPr>
          </a:p>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a:t>Trauma and Mental Health</a:t>
            </a:r>
            <a:endParaRPr lang="en-US"/>
          </a:p>
        </p:txBody>
      </p:sp>
      <p:sp>
        <p:nvSpPr>
          <p:cNvPr id="5" name="Content Placeholder 4"/>
          <p:cNvSpPr>
            <a:spLocks noGrp="1"/>
          </p:cNvSpPr>
          <p:nvPr>
            <p:ph idx="1"/>
          </p:nvPr>
        </p:nvSpPr>
        <p:spPr/>
        <p:txBody>
          <a:bodyPr/>
          <a:p>
            <a:pPr marL="0" indent="0">
              <a:buNone/>
            </a:pPr>
            <a:r>
              <a:rPr lang="en-US" dirty="0">
                <a:latin typeface="Times New Roman" panose="02020603050405020304" pitchFamily="18" charset="0"/>
                <a:cs typeface="Times New Roman" panose="02020603050405020304" pitchFamily="18" charset="0"/>
                <a:sym typeface="+mn-ea"/>
              </a:rPr>
              <a:t>Examples; </a:t>
            </a:r>
            <a:endParaRPr lang="en-US" dirty="0">
              <a:latin typeface="Times New Roman" panose="02020603050405020304" pitchFamily="18" charset="0"/>
              <a:cs typeface="Times New Roman" panose="02020603050405020304" pitchFamily="18" charset="0"/>
              <a:sym typeface="+mn-ea"/>
            </a:endParaRPr>
          </a:p>
          <a:p>
            <a:r>
              <a:rPr lang="en-US" dirty="0">
                <a:latin typeface="Times New Roman" panose="02020603050405020304" pitchFamily="18" charset="0"/>
                <a:cs typeface="Times New Roman" panose="02020603050405020304" pitchFamily="18" charset="0"/>
                <a:sym typeface="+mn-ea"/>
              </a:rPr>
              <a:t>If you were assaulted while walking down the street, you may experience a jolt of fear anytime someone accidentally bumps into </a:t>
            </a:r>
            <a:r>
              <a:rPr lang="en-US" dirty="0" smtClean="0">
                <a:latin typeface="Times New Roman" panose="02020603050405020304" pitchFamily="18" charset="0"/>
                <a:cs typeface="Times New Roman" panose="02020603050405020304" pitchFamily="18" charset="0"/>
                <a:sym typeface="+mn-ea"/>
              </a:rPr>
              <a:t>you or if you got attacked by a female, you may stay hyper alert around women.</a:t>
            </a:r>
            <a:endParaRPr lang="en-US" dirty="0" smtClean="0">
              <a:latin typeface="Times New Roman" panose="02020603050405020304" pitchFamily="18" charset="0"/>
              <a:cs typeface="Times New Roman" panose="02020603050405020304" pitchFamily="18" charset="0"/>
              <a:sym typeface="+mn-ea"/>
            </a:endParaRPr>
          </a:p>
          <a:p>
            <a:r>
              <a:rPr lang="en-US" dirty="0" smtClean="0">
                <a:latin typeface="Times New Roman" panose="02020603050405020304" pitchFamily="18" charset="0"/>
                <a:cs typeface="Times New Roman" panose="02020603050405020304" pitchFamily="18" charset="0"/>
                <a:sym typeface="+mn-ea"/>
              </a:rPr>
              <a:t>Developing anxiety around men for girls who witnessed their fathers beating their wives</a:t>
            </a:r>
            <a:endParaRPr lang="en-US" dirty="0" smtClean="0">
              <a:latin typeface="Times New Roman" panose="02020603050405020304" pitchFamily="18" charset="0"/>
              <a:cs typeface="Times New Roman" panose="02020603050405020304" pitchFamily="18" charset="0"/>
              <a:sym typeface="+mn-ea"/>
            </a:endParaRP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endParaRPr lang="en-US"/>
          </a:p>
          <a:p>
            <a:pPr marL="0" indent="0">
              <a:buNone/>
            </a:pP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153400" cy="960438"/>
          </a:xfrm>
        </p:spPr>
        <p:txBody>
          <a:bodyPr>
            <a:normAutofit/>
          </a:bodyPr>
          <a:lstStyle/>
          <a:p>
            <a:r>
              <a:rPr lang="en-US" sz="3600" b="1" dirty="0">
                <a:latin typeface="Times New Roman" panose="02020603050405020304" pitchFamily="18" charset="0"/>
                <a:cs typeface="Times New Roman" panose="02020603050405020304" pitchFamily="18" charset="0"/>
              </a:rPr>
              <a:t>Trauma and Mental Health</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85800" y="1066800"/>
            <a:ext cx="8153400" cy="5638800"/>
          </a:xfrm>
        </p:spPr>
        <p:txBody>
          <a:bodyPr>
            <a:normAutofit/>
          </a:bodyPr>
          <a:lstStyle/>
          <a:p>
            <a:pPr marL="0" indent="0" algn="just">
              <a:buFont typeface="Wingdings" panose="05000000000000000000" pitchFamily="2" charset="2"/>
              <a:buNone/>
            </a:pPr>
            <a:r>
              <a:rPr lang="en-US" sz="2300"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Trauma can lead </a:t>
            </a:r>
            <a:r>
              <a:rPr lang="en-US" sz="23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to avoidance: </a:t>
            </a:r>
            <a:endParaRPr lang="en-US" sz="23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endParaRPr lang="en-US" sz="2300" b="1" dirty="0">
              <a:latin typeface="Times New Roman" panose="02020603050405020304" pitchFamily="18" charset="0"/>
              <a:cs typeface="Times New Roman" panose="02020603050405020304" pitchFamily="18" charset="0"/>
            </a:endParaRPr>
          </a:p>
          <a:p>
            <a:pPr algn="just">
              <a:buFont typeface="Wingdings" panose="05000000000000000000" charset="0"/>
              <a:buChar char="q"/>
            </a:pPr>
            <a:r>
              <a:rPr lang="en-US" dirty="0">
                <a:latin typeface="Times New Roman" panose="02020603050405020304" pitchFamily="18" charset="0"/>
                <a:cs typeface="Times New Roman" panose="02020603050405020304" pitchFamily="18" charset="0"/>
              </a:rPr>
              <a:t>Experiencing trauma can cause you to avoid any situations or circumstances that remind you of the traumatic event. </a:t>
            </a:r>
            <a:endParaRPr lang="en-US" dirty="0">
              <a:latin typeface="Times New Roman" panose="02020603050405020304" pitchFamily="18" charset="0"/>
              <a:cs typeface="Times New Roman" panose="02020603050405020304" pitchFamily="18" charset="0"/>
            </a:endParaRPr>
          </a:p>
          <a:p>
            <a:pPr algn="just">
              <a:buFont typeface="Wingdings" panose="05000000000000000000" charset="0"/>
              <a:buChar char="q"/>
            </a:pPr>
            <a:r>
              <a:rPr lang="en-US" dirty="0">
                <a:latin typeface="Times New Roman" panose="02020603050405020304" pitchFamily="18" charset="0"/>
                <a:cs typeface="Times New Roman" panose="02020603050405020304" pitchFamily="18" charset="0"/>
              </a:rPr>
              <a:t>This can significantly impact your ability to function on a daily basis because it tends to make you believe that the only way to feel safe is by making your world smaller. </a:t>
            </a: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n w="22225">
                  <a:solidFill>
                    <a:schemeClr val="accent2"/>
                  </a:solidFill>
                  <a:prstDash val="solid"/>
                </a:ln>
                <a:solidFill>
                  <a:schemeClr val="accent2">
                    <a:lumMod val="40000"/>
                    <a:lumOff val="60000"/>
                  </a:schemeClr>
                </a:solidFill>
                <a:effectLst/>
              </a:rPr>
              <a:t>Avoidance</a:t>
            </a:r>
            <a:r>
              <a:rPr lang="en-US"/>
              <a:t> </a:t>
            </a:r>
            <a:endParaRPr lang="en-US"/>
          </a:p>
        </p:txBody>
      </p:sp>
      <p:sp>
        <p:nvSpPr>
          <p:cNvPr id="3" name="Content Placeholder 2"/>
          <p:cNvSpPr>
            <a:spLocks noGrp="1"/>
          </p:cNvSpPr>
          <p:nvPr>
            <p:ph idx="1"/>
          </p:nvPr>
        </p:nvSpPr>
        <p:spPr/>
        <p:txBody>
          <a:bodyPr/>
          <a:p>
            <a:pPr algn="just">
              <a:buFont typeface="Wingdings" panose="05000000000000000000" charset="0"/>
              <a:buChar char="q"/>
            </a:pPr>
            <a:r>
              <a:rPr lang="en-US" dirty="0">
                <a:latin typeface="Times New Roman" panose="02020603050405020304" pitchFamily="18" charset="0"/>
                <a:cs typeface="Times New Roman" panose="02020603050405020304" pitchFamily="18" charset="0"/>
                <a:sym typeface="+mn-ea"/>
              </a:rPr>
              <a:t>As a result, you may close yourself off to many fulfilling experiences like new adventures, meeting new people and job opportunities </a:t>
            </a:r>
            <a:endParaRPr lang="en-US" dirty="0">
              <a:latin typeface="Times New Roman" panose="02020603050405020304" pitchFamily="18" charset="0"/>
              <a:cs typeface="Times New Roman" panose="02020603050405020304" pitchFamily="18" charset="0"/>
            </a:endParaRPr>
          </a:p>
          <a:p>
            <a:pPr algn="just">
              <a:buFont typeface="Wingdings" panose="05000000000000000000" charset="0"/>
              <a:buChar char="q"/>
            </a:pPr>
            <a:r>
              <a:rPr lang="en-US" dirty="0">
                <a:latin typeface="Times New Roman" panose="02020603050405020304" pitchFamily="18" charset="0"/>
                <a:cs typeface="Times New Roman" panose="02020603050405020304" pitchFamily="18" charset="0"/>
                <a:sym typeface="+mn-ea"/>
              </a:rPr>
              <a:t>You may avoid your loved ones who may be innocent as far as your trauma was concerned leading to isolation </a:t>
            </a: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None/>
            </a:pPr>
            <a:endParaRPr lang="en-US" dirty="0">
              <a:latin typeface="Times New Roman" panose="02020603050405020304" pitchFamily="18" charset="0"/>
              <a:cs typeface="Times New Roman" panose="02020603050405020304" pitchFamily="18" charset="0"/>
            </a:endParaRPr>
          </a:p>
          <a:p>
            <a:pPr marL="0" indent="0">
              <a:buNone/>
            </a:pP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153400" cy="685800"/>
          </a:xfrm>
        </p:spPr>
        <p:txBody>
          <a:bodyPr>
            <a:normAutofit/>
          </a:bodyPr>
          <a:lstStyle/>
          <a:p>
            <a:r>
              <a:rPr lang="en-US" sz="3200" b="1" dirty="0" smtClean="0">
                <a:latin typeface="Times New Roman" panose="02020603050405020304" pitchFamily="18" charset="0"/>
                <a:cs typeface="Times New Roman" panose="02020603050405020304" pitchFamily="18" charset="0"/>
              </a:rPr>
              <a:t>Trauma and Mental Health</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33400" y="1143000"/>
            <a:ext cx="8305800" cy="5410200"/>
          </a:xfrm>
        </p:spPr>
        <p:txBody>
          <a:bodyPr>
            <a:normAutofit/>
          </a:bodyPr>
          <a:lstStyle/>
          <a:p>
            <a:pPr>
              <a:buFont typeface="Wingdings" panose="05000000000000000000" pitchFamily="2" charset="2"/>
              <a:buChar char="q"/>
            </a:pPr>
            <a:r>
              <a:rPr lang="en-US" sz="3600" b="1" dirty="0">
                <a:latin typeface="Times New Roman" panose="02020603050405020304" pitchFamily="18" charset="0"/>
                <a:cs typeface="Times New Roman" panose="02020603050405020304" pitchFamily="18" charset="0"/>
              </a:rPr>
              <a:t>Trauma can leave you isolated: </a:t>
            </a:r>
            <a:endParaRPr lang="en-US" sz="3600" b="1" dirty="0">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sz="3600" dirty="0">
                <a:latin typeface="Times New Roman" panose="02020603050405020304" pitchFamily="18" charset="0"/>
                <a:cs typeface="Times New Roman" panose="02020603050405020304" pitchFamily="18" charset="0"/>
              </a:rPr>
              <a:t>Traumatic events can have an incredibly isolating effect as you may have a difficult time telling others how you feel, or you may believe that no one will understand what you are going through. </a:t>
            </a:r>
            <a:endParaRPr lang="en-US" sz="3600" dirty="0">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sz="3600" dirty="0">
                <a:latin typeface="Times New Roman" panose="02020603050405020304" pitchFamily="18" charset="0"/>
                <a:cs typeface="Times New Roman" panose="02020603050405020304" pitchFamily="18" charset="0"/>
              </a:rPr>
              <a:t>These patterns can lead to distance in relationships and social/emotional isolation.</a:t>
            </a:r>
            <a:endParaRPr lang="en-US" sz="3600" dirty="0">
              <a:latin typeface="Times New Roman" panose="02020603050405020304" pitchFamily="18" charset="0"/>
              <a:cs typeface="Times New Roman" panose="02020603050405020304" pitchFamily="18" charset="0"/>
            </a:endParaRPr>
          </a:p>
          <a:p>
            <a:pPr marL="0" indent="0">
              <a:buNone/>
            </a:pPr>
            <a:endParaRPr lang="en-US" sz="3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b="1"/>
              <a:t>Trauma and Mental Health</a:t>
            </a:r>
            <a:endParaRPr lang="en-US" b="1"/>
          </a:p>
        </p:txBody>
      </p:sp>
      <p:sp>
        <p:nvSpPr>
          <p:cNvPr id="5" name="Content Placeholder 4"/>
          <p:cNvSpPr>
            <a:spLocks noGrp="1"/>
          </p:cNvSpPr>
          <p:nvPr>
            <p:ph idx="1"/>
          </p:nvPr>
        </p:nvSpPr>
        <p:spPr/>
        <p:txBody>
          <a:bodyPr/>
          <a:p>
            <a:pPr>
              <a:buFont typeface="Wingdings" panose="05000000000000000000" pitchFamily="2" charset="2"/>
              <a:buChar char="q"/>
            </a:pP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Create anger and frustration</a:t>
            </a:r>
            <a:r>
              <a:rPr lang="en-US" b="1" dirty="0">
                <a:latin typeface="Times New Roman" panose="02020603050405020304" pitchFamily="18" charset="0"/>
                <a:cs typeface="Times New Roman" panose="02020603050405020304" pitchFamily="18" charset="0"/>
                <a:sym typeface="+mn-ea"/>
              </a:rPr>
              <a:t>: </a:t>
            </a:r>
            <a:r>
              <a:rPr lang="en-US" dirty="0">
                <a:latin typeface="Times New Roman" panose="02020603050405020304" pitchFamily="18" charset="0"/>
                <a:cs typeface="Times New Roman" panose="02020603050405020304" pitchFamily="18" charset="0"/>
                <a:sym typeface="+mn-ea"/>
              </a:rPr>
              <a:t>After a traumatic event, you may also feel less in control of your emotional/behavioral responses and act in ways that others perceive to be out of proportion to the situation at hand. </a:t>
            </a:r>
            <a:endParaRPr lang="en-US" dirty="0">
              <a:latin typeface="Times New Roman" panose="02020603050405020304" pitchFamily="18" charset="0"/>
              <a:cs typeface="Times New Roman" panose="02020603050405020304" pitchFamily="18" charset="0"/>
              <a:sym typeface="+mn-ea"/>
            </a:endParaRP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sym typeface="+mn-ea"/>
              </a:rPr>
              <a:t>This can cause others to get frustrated or angry at you and reinforce your belief that you will never be understood.</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Trauma and Relationships </a:t>
            </a:r>
            <a:endParaRPr lang="en-US" b="1"/>
          </a:p>
        </p:txBody>
      </p:sp>
      <p:sp>
        <p:nvSpPr>
          <p:cNvPr id="3" name="Content Placeholder 2"/>
          <p:cNvSpPr>
            <a:spLocks noGrp="1"/>
          </p:cNvSpPr>
          <p:nvPr>
            <p:ph idx="1"/>
          </p:nvPr>
        </p:nvSpPr>
        <p:spPr/>
        <p:txBody>
          <a:bodyPr>
            <a:normAutofit lnSpcReduction="20000"/>
          </a:bodyPr>
          <a:p>
            <a:pPr marL="0" indent="0" algn="just">
              <a:buNone/>
            </a:pPr>
            <a:r>
              <a:rPr lang="en-US" b="1" dirty="0" smtClean="0">
                <a:latin typeface="Times New Roman" panose="02020603050405020304" pitchFamily="18" charset="0"/>
                <a:cs typeface="Times New Roman" panose="02020603050405020304" pitchFamily="18" charset="0"/>
                <a:sym typeface="+mn-ea"/>
              </a:rPr>
              <a:t>How </a:t>
            </a:r>
            <a:r>
              <a:rPr lang="en-US" b="1" dirty="0">
                <a:latin typeface="Times New Roman" panose="02020603050405020304" pitchFamily="18" charset="0"/>
                <a:cs typeface="Times New Roman" panose="02020603050405020304" pitchFamily="18" charset="0"/>
                <a:sym typeface="+mn-ea"/>
              </a:rPr>
              <a:t>Trauma Can Affect </a:t>
            </a:r>
            <a:r>
              <a:rPr lang="en-US" b="1" dirty="0" smtClean="0">
                <a:latin typeface="Times New Roman" panose="02020603050405020304" pitchFamily="18" charset="0"/>
                <a:cs typeface="Times New Roman" panose="02020603050405020304" pitchFamily="18" charset="0"/>
                <a:sym typeface="+mn-ea"/>
              </a:rPr>
              <a:t>Relationship</a:t>
            </a: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sym typeface="+mn-ea"/>
              </a:rPr>
              <a:t>Change your thought processes: </a:t>
            </a:r>
            <a:r>
              <a:rPr lang="en-US" dirty="0">
                <a:latin typeface="Times New Roman" panose="02020603050405020304" pitchFamily="18" charset="0"/>
                <a:cs typeface="Times New Roman" panose="02020603050405020304" pitchFamily="18" charset="0"/>
                <a:sym typeface="+mn-ea"/>
              </a:rPr>
              <a:t>A traumatic event can change the way you think about yourself, others, and the world around you. For example, you may have spent your life thinking that others are generally trustworthy. </a:t>
            </a:r>
            <a:endParaRPr lang="en-US" dirty="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sym typeface="+mn-ea"/>
              </a:rPr>
              <a:t>However, if you have been harmed by someone in a traumatic experience, you may think “I can’t trust anyone or let them get close to me.” </a:t>
            </a:r>
            <a:endParaRPr lang="en-US" dirty="0" smtClean="0">
              <a:latin typeface="Times New Roman" panose="02020603050405020304" pitchFamily="18" charset="0"/>
              <a:cs typeface="Times New Roman" panose="02020603050405020304" pitchFamily="18" charset="0"/>
            </a:endParaRPr>
          </a:p>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153400" cy="762000"/>
          </a:xfrm>
        </p:spPr>
        <p:txBody>
          <a:bodyPr>
            <a:normAutofit/>
          </a:bodyPr>
          <a:lstStyle/>
          <a:p>
            <a:r>
              <a:rPr lang="en-US" sz="2800" b="1" dirty="0">
                <a:latin typeface="Times New Roman" panose="02020603050405020304" pitchFamily="18" charset="0"/>
                <a:cs typeface="Times New Roman" panose="02020603050405020304" pitchFamily="18" charset="0"/>
              </a:rPr>
              <a:t>Coping With the Effects of Trauma on Relationship</a:t>
            </a:r>
            <a:endParaRPr lang="en-US" sz="28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066800"/>
            <a:ext cx="8382000" cy="5638800"/>
          </a:xfrm>
        </p:spPr>
        <p:txBody>
          <a:bodyPr>
            <a:normAutofit/>
          </a:bodyPr>
          <a:lstStyle/>
          <a:p>
            <a:pPr marL="0" indent="0">
              <a:buFont typeface="Wingdings" panose="05000000000000000000" pitchFamily="2" charset="2"/>
              <a:buNone/>
            </a:pPr>
            <a:r>
              <a:rPr lang="en-US" sz="4265"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Validate your experiences</a:t>
            </a:r>
            <a:r>
              <a:rPr lang="en-US" sz="4265"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a:t>
            </a:r>
            <a:r>
              <a:rPr lang="en-US" sz="4265" dirty="0">
                <a:latin typeface="Times New Roman" panose="02020603050405020304" pitchFamily="18" charset="0"/>
                <a:cs typeface="Times New Roman" panose="02020603050405020304" pitchFamily="18" charset="0"/>
              </a:rPr>
              <a:t> </a:t>
            </a:r>
            <a:endParaRPr lang="en-US" sz="4265" dirty="0">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sz="4265" dirty="0">
                <a:latin typeface="Times New Roman" panose="02020603050405020304" pitchFamily="18" charset="0"/>
                <a:cs typeface="Times New Roman" panose="02020603050405020304" pitchFamily="18" charset="0"/>
              </a:rPr>
              <a:t>Self-validate by recognizing what you went through was terrible and it makes sense that you are still being affected by it.</a:t>
            </a:r>
            <a:endParaRPr lang="en-US" sz="4265" dirty="0">
              <a:latin typeface="Times New Roman" panose="02020603050405020304" pitchFamily="18" charset="0"/>
              <a:cs typeface="Times New Roman" panose="02020603050405020304" pitchFamily="18" charset="0"/>
            </a:endParaRPr>
          </a:p>
          <a:p>
            <a:pPr marL="0" indent="0">
              <a:buNone/>
            </a:pPr>
            <a:endParaRPr lang="en-US" sz="4265"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Coping </a:t>
            </a:r>
            <a:endParaRPr lang="en-US"/>
          </a:p>
        </p:txBody>
      </p:sp>
      <p:sp>
        <p:nvSpPr>
          <p:cNvPr id="3" name="Content Placeholder 2"/>
          <p:cNvSpPr>
            <a:spLocks noGrp="1"/>
          </p:cNvSpPr>
          <p:nvPr>
            <p:ph idx="1"/>
          </p:nvPr>
        </p:nvSpPr>
        <p:spPr/>
        <p:txBody>
          <a:bodyPr/>
          <a:p>
            <a:pPr marL="0" indent="0">
              <a:buNone/>
            </a:pP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Build self-awareness</a:t>
            </a:r>
            <a:endParaRPr lang="en-US"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endParaRPr>
          </a:p>
          <a:p>
            <a:pPr marL="0" indent="0">
              <a:buNone/>
            </a:pPr>
            <a:r>
              <a:rPr lang="en-US" dirty="0">
                <a:latin typeface="Times New Roman" panose="02020603050405020304" pitchFamily="18" charset="0"/>
                <a:cs typeface="Times New Roman" panose="02020603050405020304" pitchFamily="18" charset="0"/>
                <a:sym typeface="+mn-ea"/>
              </a:rPr>
              <a:t>Become more aware of your body and mind’s responses to situations/stimuli by taking the time to describe specific thoughts, identify and label your emotions, and notice your impulses and responses.</a:t>
            </a:r>
            <a:endParaRPr lang="en-US" dirty="0">
              <a:latin typeface="Times New Roman" panose="02020603050405020304" pitchFamily="18" charset="0"/>
              <a:cs typeface="Times New Roman" panose="02020603050405020304" pitchFamily="18" charset="0"/>
            </a:endParaRPr>
          </a:p>
          <a:p>
            <a:pPr marL="0" indent="0">
              <a:buNone/>
            </a:pP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Coping .....</a:t>
            </a:r>
            <a:endParaRPr lang="en-US"/>
          </a:p>
        </p:txBody>
      </p:sp>
      <p:sp>
        <p:nvSpPr>
          <p:cNvPr id="3" name="Content Placeholder 2"/>
          <p:cNvSpPr>
            <a:spLocks noGrp="1"/>
          </p:cNvSpPr>
          <p:nvPr>
            <p:ph idx="1"/>
          </p:nvPr>
        </p:nvSpPr>
        <p:spPr/>
        <p:txBody>
          <a:bodyPr>
            <a:normAutofit/>
          </a:bodyPr>
          <a:p>
            <a:pPr>
              <a:buFont typeface="Wingdings" panose="05000000000000000000" pitchFamily="2" charset="2"/>
              <a:buChar char="q"/>
            </a:pP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Use grounding techniques to stay present</a:t>
            </a:r>
            <a:r>
              <a:rPr lang="en-US"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 </a:t>
            </a:r>
            <a:r>
              <a:rPr lang="en-US" dirty="0">
                <a:latin typeface="Times New Roman" panose="02020603050405020304" pitchFamily="18" charset="0"/>
                <a:cs typeface="Times New Roman" panose="02020603050405020304" pitchFamily="18" charset="0"/>
                <a:sym typeface="+mn-ea"/>
              </a:rPr>
              <a:t>Grounding techniques such as breathing exercises, tapping your finger, or paying attention to your five senses can help you stay present in the moment. These techniques can be especially helpful if you’re struggling with flashbacks or dissociation.</a:t>
            </a:r>
            <a:endParaRPr lang="en-US" dirty="0">
              <a:latin typeface="Times New Roman" panose="02020603050405020304" pitchFamily="18" charset="0"/>
              <a:cs typeface="Times New Roman" panose="02020603050405020304" pitchFamily="18" charset="0"/>
            </a:endParaRPr>
          </a:p>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Coping </a:t>
            </a:r>
            <a:endParaRPr lang="en-US"/>
          </a:p>
        </p:txBody>
      </p:sp>
      <p:sp>
        <p:nvSpPr>
          <p:cNvPr id="3" name="Content Placeholder 2"/>
          <p:cNvSpPr>
            <a:spLocks noGrp="1"/>
          </p:cNvSpPr>
          <p:nvPr>
            <p:ph idx="1"/>
          </p:nvPr>
        </p:nvSpPr>
        <p:spPr/>
        <p:txBody>
          <a:bodyPr/>
          <a:p>
            <a:pPr>
              <a:buFont typeface="Wingdings" panose="05000000000000000000" pitchFamily="2" charset="2"/>
              <a:buChar char="q"/>
            </a:pP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Practice co-regulation with your partner</a:t>
            </a:r>
            <a:r>
              <a:rPr lang="en-US"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a:t>
            </a:r>
            <a:r>
              <a:rPr lang="en-US" dirty="0">
                <a:latin typeface="Times New Roman" panose="02020603050405020304" pitchFamily="18" charset="0"/>
                <a:cs typeface="Times New Roman" panose="02020603050405020304" pitchFamily="18" charset="0"/>
                <a:sym typeface="+mn-ea"/>
              </a:rPr>
              <a:t> Co-regulation means using your partner and their calming presence to help you feel more regulated and grounded. Your partner can help by using a warm, calming tone of voice, validating your distress, and modeling breathing or self-soothing techniques that are helpful to you.</a:t>
            </a:r>
            <a:endParaRPr lang="en-US" dirty="0">
              <a:latin typeface="Times New Roman" panose="02020603050405020304" pitchFamily="18" charset="0"/>
              <a:cs typeface="Times New Roman" panose="02020603050405020304" pitchFamily="18" charset="0"/>
            </a:endParaRPr>
          </a:p>
          <a:p>
            <a:pPr marL="0" indent="0">
              <a:buNone/>
            </a:pPr>
            <a:endParaRPr lang="en-US"/>
          </a:p>
          <a:p>
            <a:pPr marL="0" indent="0">
              <a:buNone/>
            </a:pP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457200" y="274955"/>
            <a:ext cx="8229600" cy="970915"/>
          </a:xfrm>
        </p:spPr>
        <p:txBody>
          <a:bodyPr/>
          <a:p>
            <a:r>
              <a:rPr lang="en-US"/>
              <a:t>Coping...</a:t>
            </a:r>
            <a:endParaRPr lang="en-US"/>
          </a:p>
        </p:txBody>
      </p:sp>
      <p:sp>
        <p:nvSpPr>
          <p:cNvPr id="5" name="Content Placeholder 4"/>
          <p:cNvSpPr>
            <a:spLocks noGrp="1"/>
          </p:cNvSpPr>
          <p:nvPr>
            <p:ph idx="1"/>
          </p:nvPr>
        </p:nvSpPr>
        <p:spPr>
          <a:xfrm>
            <a:off x="457200" y="1253490"/>
            <a:ext cx="8229600" cy="5085080"/>
          </a:xfrm>
        </p:spPr>
        <p:txBody>
          <a:bodyPr>
            <a:noAutofit/>
          </a:bodyPr>
          <a:p>
            <a:pPr>
              <a:buFont typeface="Wingdings" panose="05000000000000000000" pitchFamily="2" charset="2"/>
              <a:buChar char="q"/>
            </a:pPr>
            <a:r>
              <a:rPr lang="en-US" sz="2300" b="1" dirty="0">
                <a:latin typeface="Times New Roman" panose="02020603050405020304" pitchFamily="18" charset="0"/>
                <a:cs typeface="Times New Roman" panose="02020603050405020304" pitchFamily="18" charset="0"/>
                <a:sym typeface="+mn-ea"/>
              </a:rPr>
              <a:t>Create opportunities for self-efficacy</a:t>
            </a:r>
            <a:r>
              <a:rPr lang="en-US" sz="2300" dirty="0">
                <a:latin typeface="Times New Roman" panose="02020603050405020304" pitchFamily="18" charset="0"/>
                <a:cs typeface="Times New Roman" panose="02020603050405020304" pitchFamily="18" charset="0"/>
                <a:sym typeface="+mn-ea"/>
              </a:rPr>
              <a:t>: Build in predictability and moments of self-agency throughout the day, where you feel empowered to act from a place of self-efficacy. Your partner can help with this by being reliable and consistent, as well as giving you several options and allowing you to choose what is right for you at that moment.</a:t>
            </a:r>
            <a:endParaRPr lang="en-US" sz="2300" dirty="0">
              <a:latin typeface="Times New Roman" panose="02020603050405020304" pitchFamily="18" charset="0"/>
              <a:cs typeface="Times New Roman" panose="02020603050405020304" pitchFamily="18" charset="0"/>
            </a:endParaRPr>
          </a:p>
          <a:p>
            <a:pPr marL="0" indent="0">
              <a:buNone/>
            </a:pPr>
            <a:endParaRPr lang="en-US" sz="2300" dirty="0"/>
          </a:p>
          <a:p>
            <a:pPr marL="0" indent="0">
              <a:buNone/>
            </a:pP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Coping </a:t>
            </a:r>
            <a:endParaRPr lang="en-US"/>
          </a:p>
        </p:txBody>
      </p:sp>
      <p:sp>
        <p:nvSpPr>
          <p:cNvPr id="3" name="Content Placeholder 2"/>
          <p:cNvSpPr>
            <a:spLocks noGrp="1"/>
          </p:cNvSpPr>
          <p:nvPr>
            <p:ph idx="1"/>
          </p:nvPr>
        </p:nvSpPr>
        <p:spPr/>
        <p:txBody>
          <a:bodyPr/>
          <a:p>
            <a:pPr>
              <a:buFont typeface="Wingdings" panose="05000000000000000000" pitchFamily="2" charset="2"/>
              <a:buChar char="q"/>
            </a:pP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Seek professional help and support</a:t>
            </a:r>
            <a:r>
              <a:rPr lang="en-US"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a:t>
            </a:r>
            <a:r>
              <a:rPr lang="en-US" dirty="0">
                <a:latin typeface="Times New Roman" panose="02020603050405020304" pitchFamily="18" charset="0"/>
                <a:cs typeface="Times New Roman" panose="02020603050405020304" pitchFamily="18" charset="0"/>
                <a:sym typeface="+mn-ea"/>
              </a:rPr>
              <a:t> Attend therapy with a clinician trained in a trauma-informed treatment approach. There are trained therapists out there who know what you are experiencing and how to help. Please reach out if you or someone you love is struggling with the effects of trauma.</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Join a support group</a:t>
            </a:r>
            <a:r>
              <a:rPr lang="en-US" b="1" dirty="0">
                <a:latin typeface="Times New Roman" panose="02020603050405020304" pitchFamily="18" charset="0"/>
                <a:cs typeface="Times New Roman" panose="02020603050405020304" pitchFamily="18" charset="0"/>
                <a:sym typeface="+mn-ea"/>
              </a:rPr>
              <a:t>: </a:t>
            </a:r>
            <a:r>
              <a:rPr lang="en-US" dirty="0">
                <a:latin typeface="Times New Roman" panose="02020603050405020304" pitchFamily="18" charset="0"/>
                <a:cs typeface="Times New Roman" panose="02020603050405020304" pitchFamily="18" charset="0"/>
                <a:sym typeface="+mn-ea"/>
              </a:rPr>
              <a:t>It can be helpful to join a support group for people who have had similar traumatic experiences.</a:t>
            </a:r>
            <a:endParaRPr lang="en-US" dirty="0">
              <a:latin typeface="Times New Roman" panose="02020603050405020304" pitchFamily="18" charset="0"/>
              <a:cs typeface="Times New Roman" panose="02020603050405020304" pitchFamily="18" charset="0"/>
            </a:endParaRPr>
          </a:p>
          <a:p>
            <a:pPr marL="0" indent="0">
              <a:buNone/>
            </a:pP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31838"/>
          </a:xfrm>
        </p:spPr>
        <p:txBody>
          <a:bodyPr>
            <a:normAutofit fontScale="90000"/>
          </a:bodyPr>
          <a:lstStyle/>
          <a:p>
            <a:r>
              <a:rPr lang="en-US" b="1" dirty="0"/>
              <a:t> Workplace Trauma</a:t>
            </a:r>
            <a:endParaRPr lang="en-US" b="1" dirty="0"/>
          </a:p>
        </p:txBody>
      </p:sp>
      <p:sp>
        <p:nvSpPr>
          <p:cNvPr id="3" name="Content Placeholder 2"/>
          <p:cNvSpPr>
            <a:spLocks noGrp="1"/>
          </p:cNvSpPr>
          <p:nvPr>
            <p:ph idx="1"/>
          </p:nvPr>
        </p:nvSpPr>
        <p:spPr>
          <a:xfrm>
            <a:off x="457200" y="1219200"/>
            <a:ext cx="8305800" cy="5257800"/>
          </a:xfrm>
        </p:spPr>
        <p:txBody>
          <a:bodyPr>
            <a:normAutofit/>
          </a:bodyPr>
          <a:lstStyle/>
          <a:p>
            <a:pPr algn="just">
              <a:buFont typeface="Wingdings" panose="05000000000000000000" pitchFamily="2" charset="2"/>
              <a:buChar char="q"/>
            </a:pPr>
            <a:r>
              <a:rPr lang="en-US" sz="3800" b="1" dirty="0">
                <a:latin typeface="Times New Roman" panose="02020603050405020304" pitchFamily="18" charset="0"/>
                <a:cs typeface="Times New Roman" panose="02020603050405020304" pitchFamily="18" charset="0"/>
              </a:rPr>
              <a:t>Physical workplace </a:t>
            </a:r>
            <a:r>
              <a:rPr lang="en-US" sz="3800" b="1" dirty="0" smtClean="0">
                <a:latin typeface="Times New Roman" panose="02020603050405020304" pitchFamily="18" charset="0"/>
                <a:cs typeface="Times New Roman" panose="02020603050405020304" pitchFamily="18" charset="0"/>
              </a:rPr>
              <a:t>violence: </a:t>
            </a:r>
            <a:r>
              <a:rPr lang="en-US" sz="3800" dirty="0" smtClean="0">
                <a:latin typeface="Times New Roman" panose="02020603050405020304" pitchFamily="18" charset="0"/>
                <a:cs typeface="Times New Roman" panose="02020603050405020304" pitchFamily="18" charset="0"/>
              </a:rPr>
              <a:t>Violence </a:t>
            </a:r>
            <a:r>
              <a:rPr lang="en-US" sz="3800" dirty="0">
                <a:latin typeface="Times New Roman" panose="02020603050405020304" pitchFamily="18" charset="0"/>
                <a:cs typeface="Times New Roman" panose="02020603050405020304" pitchFamily="18" charset="0"/>
              </a:rPr>
              <a:t>is traumatic and it happens in the workplace. if someone experiences violence at work, they may (and probably will be) traumatized by it. This includes physical violence, like a physical or sexual assault. </a:t>
            </a:r>
            <a:endParaRPr lang="en-US" sz="3800"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Coping </a:t>
            </a:r>
            <a:endParaRPr lang="en-US"/>
          </a:p>
        </p:txBody>
      </p:sp>
      <p:sp>
        <p:nvSpPr>
          <p:cNvPr id="3" name="Content Placeholder 2"/>
          <p:cNvSpPr>
            <a:spLocks noGrp="1"/>
          </p:cNvSpPr>
          <p:nvPr>
            <p:ph idx="1"/>
          </p:nvPr>
        </p:nvSpPr>
        <p:spPr/>
        <p:txBody>
          <a:bodyPr/>
          <a:p>
            <a:r>
              <a:rPr lang="en-US"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A </a:t>
            </a: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toxic work </a:t>
            </a:r>
            <a:r>
              <a:rPr lang="en-US"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environment:</a:t>
            </a:r>
            <a:r>
              <a:rPr lang="en-US" b="1" dirty="0" smtClean="0">
                <a:latin typeface="Times New Roman" panose="02020603050405020304" pitchFamily="18" charset="0"/>
                <a:cs typeface="Times New Roman" panose="02020603050405020304" pitchFamily="18" charset="0"/>
                <a:sym typeface="+mn-ea"/>
              </a:rPr>
              <a:t> </a:t>
            </a:r>
            <a:r>
              <a:rPr lang="en-US" dirty="0" smtClean="0">
                <a:latin typeface="Times New Roman" panose="02020603050405020304" pitchFamily="18" charset="0"/>
                <a:cs typeface="Times New Roman" panose="02020603050405020304" pitchFamily="18" charset="0"/>
                <a:sym typeface="+mn-ea"/>
              </a:rPr>
              <a:t>A </a:t>
            </a:r>
            <a:r>
              <a:rPr lang="en-US" dirty="0">
                <a:latin typeface="Times New Roman" panose="02020603050405020304" pitchFamily="18" charset="0"/>
                <a:cs typeface="Times New Roman" panose="02020603050405020304" pitchFamily="18" charset="0"/>
                <a:sym typeface="+mn-ea"/>
              </a:rPr>
              <a:t>toxic work environment can also drive trauma in the workplace. A “toxic work environment” can mean different things to different people. </a:t>
            </a:r>
            <a:endParaRPr lang="en-US" dirty="0">
              <a:latin typeface="Times New Roman" panose="02020603050405020304" pitchFamily="18" charset="0"/>
              <a:cs typeface="Times New Roman" panose="02020603050405020304" pitchFamily="18" charset="0"/>
              <a:sym typeface="+mn-ea"/>
            </a:endParaRPr>
          </a:p>
          <a:p>
            <a:pPr marL="0" indent="0">
              <a:buNone/>
            </a:pPr>
            <a:r>
              <a:rPr lang="en-US" dirty="0">
                <a:latin typeface="Times New Roman" panose="02020603050405020304" pitchFamily="18" charset="0"/>
                <a:cs typeface="Times New Roman" panose="02020603050405020304" pitchFamily="18" charset="0"/>
                <a:sym typeface="+mn-ea"/>
              </a:rPr>
              <a:t>An example of a work culture that may traumatize employees is a culture that allows (or even encourages) discrimination in the workplace. This includes, among other things, racism, homophobia, sexism, or ageism. </a:t>
            </a:r>
            <a:endParaRPr lang="en-US" dirty="0">
              <a:latin typeface="Times New Roman" panose="02020603050405020304" pitchFamily="18" charset="0"/>
              <a:cs typeface="Times New Roman" panose="02020603050405020304" pitchFamily="18" charset="0"/>
            </a:endParaRPr>
          </a:p>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Workplace Trauma</a:t>
            </a:r>
            <a:endParaRPr lang="en-US" b="1"/>
          </a:p>
        </p:txBody>
      </p:sp>
      <p:sp>
        <p:nvSpPr>
          <p:cNvPr id="3" name="Content Placeholder 2"/>
          <p:cNvSpPr>
            <a:spLocks noGrp="1"/>
          </p:cNvSpPr>
          <p:nvPr>
            <p:ph idx="1"/>
          </p:nvPr>
        </p:nvSpPr>
        <p:spPr/>
        <p:txBody>
          <a:bodyPr>
            <a:normAutofit/>
          </a:bodyPr>
          <a:p>
            <a:pPr algn="just">
              <a:buFont typeface="Wingdings" panose="05000000000000000000" pitchFamily="2" charset="2"/>
              <a:buChar char="q"/>
            </a:pPr>
            <a:r>
              <a:rPr lang="en-US" sz="3430" b="1" dirty="0">
                <a:ln/>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sym typeface="+mn-ea"/>
              </a:rPr>
              <a:t>Work </a:t>
            </a:r>
            <a:r>
              <a:rPr lang="en-US" sz="3430" b="1" dirty="0" smtClean="0">
                <a:ln/>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sym typeface="+mn-ea"/>
              </a:rPr>
              <a:t>accidents</a:t>
            </a:r>
            <a:r>
              <a:rPr lang="en-US" sz="3430" dirty="0" smtClean="0">
                <a:latin typeface="Times New Roman" panose="02020603050405020304" pitchFamily="18" charset="0"/>
                <a:cs typeface="Times New Roman" panose="02020603050405020304" pitchFamily="18" charset="0"/>
                <a:sym typeface="+mn-ea"/>
              </a:rPr>
              <a:t>: An </a:t>
            </a:r>
            <a:r>
              <a:rPr lang="en-US" sz="3430" dirty="0">
                <a:latin typeface="Times New Roman" panose="02020603050405020304" pitchFamily="18" charset="0"/>
                <a:cs typeface="Times New Roman" panose="02020603050405020304" pitchFamily="18" charset="0"/>
                <a:sym typeface="+mn-ea"/>
              </a:rPr>
              <a:t>accident at work can also cause trauma. If an individual has an accident, it can cause individual trauma and/or trauma for the people that witnessed the accident. Sometimes, an accident is more widespread and includes a larger group of employees </a:t>
            </a:r>
            <a:endParaRPr lang="en-US" sz="3430" dirty="0">
              <a:latin typeface="Times New Roman" panose="02020603050405020304" pitchFamily="18" charset="0"/>
              <a:cs typeface="Times New Roman" panose="02020603050405020304" pitchFamily="18" charset="0"/>
            </a:endParaRPr>
          </a:p>
          <a:p>
            <a:endParaRPr lang="en-US" sz="343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n/>
                <a:solidFill>
                  <a:schemeClr val="tx1"/>
                </a:solidFill>
                <a:effectLst>
                  <a:outerShdw blurRad="38100" dist="19050" dir="2700000" algn="tl" rotWithShape="0">
                    <a:schemeClr val="dk1">
                      <a:alpha val="40000"/>
                    </a:schemeClr>
                  </a:outerShdw>
                </a:effectLst>
              </a:rPr>
              <a:t>Workplace Trauma</a:t>
            </a:r>
            <a:endParaRPr lang="en-US">
              <a:ln/>
              <a:solidFill>
                <a:schemeClr val="tx1"/>
              </a:solidFill>
              <a:effectLst>
                <a:outerShdw blurRad="38100" dist="19050" dir="2700000" algn="tl" rotWithShape="0">
                  <a:schemeClr val="dk1">
                    <a:alpha val="40000"/>
                  </a:schemeClr>
                </a:outerShdw>
              </a:effectLst>
            </a:endParaRPr>
          </a:p>
        </p:txBody>
      </p:sp>
      <p:sp>
        <p:nvSpPr>
          <p:cNvPr id="3" name="Content Placeholder 2"/>
          <p:cNvSpPr>
            <a:spLocks noGrp="1"/>
          </p:cNvSpPr>
          <p:nvPr>
            <p:ph idx="1"/>
          </p:nvPr>
        </p:nvSpPr>
        <p:spPr/>
        <p:txBody>
          <a:bodyPr/>
          <a:p>
            <a:pPr marL="0" indent="0">
              <a:buNone/>
            </a:pPr>
            <a:r>
              <a:rPr lang="en-US" b="1" dirty="0">
                <a:ln/>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sym typeface="+mn-ea"/>
              </a:rPr>
              <a:t>Unrelated traumas that happen at </a:t>
            </a:r>
            <a:r>
              <a:rPr lang="en-US" b="1" dirty="0" smtClean="0">
                <a:ln/>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sym typeface="+mn-ea"/>
              </a:rPr>
              <a:t>work: </a:t>
            </a:r>
            <a:r>
              <a:rPr lang="en-US" dirty="0" smtClean="0">
                <a:latin typeface="Times New Roman" panose="02020603050405020304" pitchFamily="18" charset="0"/>
                <a:cs typeface="Times New Roman" panose="02020603050405020304" pitchFamily="18" charset="0"/>
                <a:sym typeface="+mn-ea"/>
              </a:rPr>
              <a:t>Not </a:t>
            </a:r>
            <a:r>
              <a:rPr lang="en-US" dirty="0">
                <a:latin typeface="Times New Roman" panose="02020603050405020304" pitchFamily="18" charset="0"/>
                <a:cs typeface="Times New Roman" panose="02020603050405020304" pitchFamily="18" charset="0"/>
                <a:sym typeface="+mn-ea"/>
              </a:rPr>
              <a:t>all traumas in the workplace is directly related to the workplace. People may experience a trauma at work that has nothing to do with the organization or other employees (bad news from home while at work ..triggers may come every time while at work)</a:t>
            </a:r>
            <a:endParaRPr lang="en-US" dirty="0">
              <a:latin typeface="Times New Roman" panose="02020603050405020304" pitchFamily="18" charset="0"/>
              <a:cs typeface="Times New Roman" panose="02020603050405020304" pitchFamily="18" charset="0"/>
            </a:endParaRPr>
          </a:p>
          <a:p>
            <a:pPr marL="0" indent="0">
              <a:buNone/>
            </a:pPr>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305800" cy="762000"/>
          </a:xfrm>
        </p:spPr>
        <p:txBody>
          <a:bodyPr>
            <a:normAutofit/>
          </a:bodyPr>
          <a:lstStyle/>
          <a:p>
            <a:r>
              <a:rPr lang="en-US" sz="3200" b="1" dirty="0">
                <a:latin typeface="Times New Roman" panose="02020603050405020304" pitchFamily="18" charset="0"/>
                <a:cs typeface="Times New Roman" panose="02020603050405020304" pitchFamily="18" charset="0"/>
              </a:rPr>
              <a:t>Coping with Workplace Trauma</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4800" y="838200"/>
            <a:ext cx="8610600" cy="5943600"/>
          </a:xfrm>
        </p:spPr>
        <p:txBody>
          <a:bodyPr>
            <a:noAutofit/>
          </a:bodyPr>
          <a:lstStyle/>
          <a:p>
            <a:pPr marL="0" indent="0" algn="just">
              <a:buFont typeface="Wingdings" panose="05000000000000000000" pitchFamily="2" charset="2"/>
              <a:buNone/>
            </a:pPr>
            <a:r>
              <a:rPr lang="en-US" sz="2800"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Remove </a:t>
            </a:r>
            <a:r>
              <a:rPr lang="en-US" sz="28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the </a:t>
            </a:r>
            <a:r>
              <a:rPr lang="en-US" sz="2800"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stigma: </a:t>
            </a:r>
            <a:endParaRPr lang="en-US" sz="2800"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en-US" sz="2800" dirty="0" smtClean="0">
                <a:latin typeface="Times New Roman" panose="02020603050405020304" pitchFamily="18" charset="0"/>
                <a:cs typeface="Times New Roman" panose="02020603050405020304" pitchFamily="18" charset="0"/>
              </a:rPr>
              <a:t>There </a:t>
            </a:r>
            <a:r>
              <a:rPr lang="en-US" sz="2800" dirty="0">
                <a:latin typeface="Times New Roman" panose="02020603050405020304" pitchFamily="18" charset="0"/>
                <a:cs typeface="Times New Roman" panose="02020603050405020304" pitchFamily="18" charset="0"/>
              </a:rPr>
              <a:t>is still some stigma surrounding trauma and the issues that stem from it. </a:t>
            </a:r>
            <a:endParaRPr lang="en-US" sz="28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But you can’t solve a problem that you’re unwilling to talk about. So, if you want to mitigate workplace trauma, the first step? </a:t>
            </a:r>
            <a:endParaRPr lang="en-US" sz="28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Removing the </a:t>
            </a:r>
            <a:r>
              <a:rPr lang="en-US" sz="2800" dirty="0" smtClean="0">
                <a:latin typeface="Times New Roman" panose="02020603050405020304" pitchFamily="18" charset="0"/>
                <a:cs typeface="Times New Roman" panose="02020603050405020304" pitchFamily="18" charset="0"/>
              </a:rPr>
              <a:t>stigma. Talk </a:t>
            </a:r>
            <a:r>
              <a:rPr lang="en-US" sz="2800" dirty="0">
                <a:latin typeface="Times New Roman" panose="02020603050405020304" pitchFamily="18" charset="0"/>
                <a:cs typeface="Times New Roman" panose="02020603050405020304" pitchFamily="18" charset="0"/>
              </a:rPr>
              <a:t>to your employees about workplace trauma. </a:t>
            </a:r>
            <a:endParaRPr lang="en-US" sz="28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en-US" sz="2800" dirty="0"/>
              <a:t>Allow them to share about their challenges in coping with the trauma</a:t>
            </a:r>
            <a:endParaRPr lang="en-US" sz="2800" dirty="0"/>
          </a:p>
          <a:p>
            <a:pPr algn="just">
              <a:buFont typeface="Wingdings" panose="05000000000000000000" pitchFamily="2" charset="2"/>
              <a:buChar char="q"/>
            </a:pPr>
            <a:r>
              <a:rPr lang="en-US" sz="2800" dirty="0"/>
              <a:t>Get professionals to support your employees</a:t>
            </a:r>
            <a:endParaRPr lang="en-US"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b="1"/>
              <a:t>Coping at Work</a:t>
            </a:r>
            <a:endParaRPr lang="en-US" b="1"/>
          </a:p>
        </p:txBody>
      </p:sp>
      <p:sp>
        <p:nvSpPr>
          <p:cNvPr id="5" name="Content Placeholder 4"/>
          <p:cNvSpPr>
            <a:spLocks noGrp="1"/>
          </p:cNvSpPr>
          <p:nvPr>
            <p:ph idx="1"/>
          </p:nvPr>
        </p:nvSpPr>
        <p:spPr/>
        <p:txBody>
          <a:bodyPr>
            <a:normAutofit lnSpcReduction="10000"/>
          </a:bodyPr>
          <a:p>
            <a:pPr algn="just">
              <a:buFont typeface="Wingdings" panose="05000000000000000000" pitchFamily="2" charset="2"/>
              <a:buChar char="q"/>
            </a:pPr>
            <a:r>
              <a:rPr lang="en-US"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Offer </a:t>
            </a:r>
            <a:r>
              <a:rPr lang="en-US"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workplace trauma </a:t>
            </a:r>
            <a:r>
              <a:rPr lang="en-US"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sym typeface="+mn-ea"/>
              </a:rPr>
              <a:t>training:</a:t>
            </a:r>
            <a:r>
              <a:rPr lang="en-US" b="1" dirty="0" smtClean="0">
                <a:latin typeface="Times New Roman" panose="02020603050405020304" pitchFamily="18" charset="0"/>
                <a:cs typeface="Times New Roman" panose="02020603050405020304" pitchFamily="18" charset="0"/>
                <a:sym typeface="+mn-ea"/>
              </a:rPr>
              <a:t> </a:t>
            </a:r>
            <a:r>
              <a:rPr lang="en-US" dirty="0" smtClean="0">
                <a:latin typeface="Times New Roman" panose="02020603050405020304" pitchFamily="18" charset="0"/>
                <a:cs typeface="Times New Roman" panose="02020603050405020304" pitchFamily="18" charset="0"/>
                <a:sym typeface="+mn-ea"/>
              </a:rPr>
              <a:t>In </a:t>
            </a:r>
            <a:r>
              <a:rPr lang="en-US" dirty="0">
                <a:latin typeface="Times New Roman" panose="02020603050405020304" pitchFamily="18" charset="0"/>
                <a:cs typeface="Times New Roman" panose="02020603050405020304" pitchFamily="18" charset="0"/>
                <a:sym typeface="+mn-ea"/>
              </a:rPr>
              <a:t>order to effectively manage trauma in the workplace, you need your team to be informed. Or, more specifically, </a:t>
            </a:r>
            <a:r>
              <a:rPr lang="en-US" dirty="0" smtClean="0">
                <a:latin typeface="Times New Roman" panose="02020603050405020304" pitchFamily="18" charset="0"/>
                <a:cs typeface="Times New Roman" panose="02020603050405020304" pitchFamily="18" charset="0"/>
                <a:sym typeface="+mn-ea"/>
              </a:rPr>
              <a:t>trauma-informed. </a:t>
            </a:r>
            <a:endParaRPr lang="en-US" dirty="0" smtClean="0">
              <a:latin typeface="Times New Roman" panose="02020603050405020304" pitchFamily="18" charset="0"/>
              <a:cs typeface="Times New Roman" panose="02020603050405020304" pitchFamily="18" charset="0"/>
              <a:sym typeface="+mn-ea"/>
            </a:endParaRPr>
          </a:p>
          <a:p>
            <a:pPr algn="just"/>
            <a:r>
              <a:rPr lang="en-US" dirty="0" smtClean="0">
                <a:latin typeface="Times New Roman" panose="02020603050405020304" pitchFamily="18" charset="0"/>
                <a:cs typeface="Times New Roman" panose="02020603050405020304" pitchFamily="18" charset="0"/>
                <a:sym typeface="+mn-ea"/>
              </a:rPr>
              <a:t>Workplace </a:t>
            </a:r>
            <a:r>
              <a:rPr lang="en-US" dirty="0">
                <a:latin typeface="Times New Roman" panose="02020603050405020304" pitchFamily="18" charset="0"/>
                <a:cs typeface="Times New Roman" panose="02020603050405020304" pitchFamily="18" charset="0"/>
                <a:sym typeface="+mn-ea"/>
              </a:rPr>
              <a:t>trauma training can get HR and other line managers the information they need to better support employees. </a:t>
            </a:r>
            <a:endParaRPr lang="en-US" dirty="0">
              <a:latin typeface="Times New Roman" panose="02020603050405020304" pitchFamily="18" charset="0"/>
              <a:cs typeface="Times New Roman" panose="02020603050405020304" pitchFamily="18" charset="0"/>
              <a:sym typeface="+mn-ea"/>
            </a:endParaRPr>
          </a:p>
          <a:p>
            <a:pPr algn="just"/>
            <a:r>
              <a:rPr lang="en-US" dirty="0">
                <a:latin typeface="Times New Roman" panose="02020603050405020304" pitchFamily="18" charset="0"/>
                <a:cs typeface="Times New Roman" panose="02020603050405020304" pitchFamily="18" charset="0"/>
                <a:sym typeface="+mn-ea"/>
              </a:rPr>
              <a:t>It can also give employees tools to understand their own trauma. </a:t>
            </a:r>
            <a:endParaRPr lang="en-US" dirty="0" smtClean="0">
              <a:latin typeface="Times New Roman" panose="02020603050405020304" pitchFamily="18" charset="0"/>
              <a:cs typeface="Times New Roman" panose="02020603050405020304" pitchFamily="18" charset="0"/>
            </a:endParaRPr>
          </a:p>
          <a:p>
            <a:pPr algn="just">
              <a:buNone/>
            </a:pPr>
            <a:endParaRPr lang="en-US" dirty="0"/>
          </a:p>
          <a:p>
            <a:pPr marL="0" indent="0">
              <a:buNone/>
            </a:pPr>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Coping ...</a:t>
            </a:r>
            <a:endParaRPr lang="en-US"/>
          </a:p>
        </p:txBody>
      </p:sp>
      <p:sp>
        <p:nvSpPr>
          <p:cNvPr id="3" name="Content Placeholder 2"/>
          <p:cNvSpPr>
            <a:spLocks noGrp="1"/>
          </p:cNvSpPr>
          <p:nvPr>
            <p:ph idx="1"/>
          </p:nvPr>
        </p:nvSpPr>
        <p:spPr/>
        <p:txBody>
          <a:bodyPr>
            <a:normAutofit/>
          </a:bodyPr>
          <a:p>
            <a:pPr marL="0" indent="0" algn="just">
              <a:buFont typeface="Wingdings" panose="05000000000000000000" pitchFamily="2" charset="2"/>
              <a:buNone/>
            </a:pPr>
            <a:r>
              <a:rPr lang="en-US" b="1" dirty="0" smtClean="0">
                <a:latin typeface="Times New Roman" panose="02020603050405020304" pitchFamily="18" charset="0"/>
                <a:cs typeface="Times New Roman" panose="02020603050405020304" pitchFamily="18" charset="0"/>
                <a:sym typeface="+mn-ea"/>
              </a:rPr>
              <a:t>Offer </a:t>
            </a:r>
            <a:r>
              <a:rPr lang="en-US" b="1" dirty="0">
                <a:latin typeface="Times New Roman" panose="02020603050405020304" pitchFamily="18" charset="0"/>
                <a:cs typeface="Times New Roman" panose="02020603050405020304" pitchFamily="18" charset="0"/>
                <a:sym typeface="+mn-ea"/>
              </a:rPr>
              <a:t>additional resources to traumatized </a:t>
            </a:r>
            <a:r>
              <a:rPr lang="en-US" b="1" dirty="0" smtClean="0">
                <a:latin typeface="Times New Roman" panose="02020603050405020304" pitchFamily="18" charset="0"/>
                <a:cs typeface="Times New Roman" panose="02020603050405020304" pitchFamily="18" charset="0"/>
                <a:sym typeface="+mn-ea"/>
              </a:rPr>
              <a:t>employees: </a:t>
            </a:r>
            <a:endParaRPr lang="en-US" b="1" dirty="0" smtClean="0">
              <a:latin typeface="Times New Roman" panose="02020603050405020304" pitchFamily="18" charset="0"/>
              <a:cs typeface="Times New Roman" panose="02020603050405020304" pitchFamily="18" charset="0"/>
              <a:sym typeface="+mn-ea"/>
            </a:endParaRPr>
          </a:p>
          <a:p>
            <a:pPr marL="0" indent="0" algn="just">
              <a:buFont typeface="Wingdings" panose="05000000000000000000" pitchFamily="2" charset="2"/>
              <a:buNone/>
            </a:pPr>
            <a:endParaRPr lang="en-US" b="1" dirty="0" smtClean="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sym typeface="+mn-ea"/>
              </a:rPr>
              <a:t>It’s </a:t>
            </a:r>
            <a:r>
              <a:rPr lang="en-US" dirty="0">
                <a:latin typeface="Times New Roman" panose="02020603050405020304" pitchFamily="18" charset="0"/>
                <a:cs typeface="Times New Roman" panose="02020603050405020304" pitchFamily="18" charset="0"/>
                <a:sym typeface="+mn-ea"/>
              </a:rPr>
              <a:t>important that key team members have training on how to support employees dealing with trauma. This includes leadership, managers, and HR professionals. </a:t>
            </a:r>
            <a:endParaRPr lang="en-US" dirty="0" smtClean="0">
              <a:latin typeface="Times New Roman" panose="02020603050405020304" pitchFamily="18" charset="0"/>
              <a:cs typeface="Times New Roman" panose="02020603050405020304" pitchFamily="18" charset="0"/>
            </a:endParaRPr>
          </a:p>
          <a:p>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Coping.... </a:t>
            </a:r>
            <a:endParaRPr lang="en-US"/>
          </a:p>
        </p:txBody>
      </p:sp>
      <p:sp>
        <p:nvSpPr>
          <p:cNvPr id="3" name="Content Placeholder 2"/>
          <p:cNvSpPr>
            <a:spLocks noGrp="1"/>
          </p:cNvSpPr>
          <p:nvPr>
            <p:ph idx="1"/>
          </p:nvPr>
        </p:nvSpPr>
        <p:spPr/>
        <p:txBody>
          <a:bodyPr>
            <a:normAutofit lnSpcReduction="10000"/>
          </a:bodyPr>
          <a:p>
            <a:pPr marL="0" indent="0" algn="just">
              <a:buFont typeface="Wingdings" panose="05000000000000000000" pitchFamily="2" charset="2"/>
              <a:buNone/>
            </a:pPr>
            <a:r>
              <a:rPr lang="en-US" b="1" dirty="0" smtClean="0">
                <a:latin typeface="Times New Roman" panose="02020603050405020304" pitchFamily="18" charset="0"/>
                <a:cs typeface="Times New Roman" panose="02020603050405020304" pitchFamily="18" charset="0"/>
                <a:sym typeface="+mn-ea"/>
              </a:rPr>
              <a:t>Adopt </a:t>
            </a:r>
            <a:r>
              <a:rPr lang="en-US" b="1" dirty="0">
                <a:latin typeface="Times New Roman" panose="02020603050405020304" pitchFamily="18" charset="0"/>
                <a:cs typeface="Times New Roman" panose="02020603050405020304" pitchFamily="18" charset="0"/>
                <a:sym typeface="+mn-ea"/>
              </a:rPr>
              <a:t>a zero-tolerance policy to common drivers of workplace </a:t>
            </a:r>
            <a:r>
              <a:rPr lang="en-US" b="1" dirty="0" smtClean="0">
                <a:latin typeface="Times New Roman" panose="02020603050405020304" pitchFamily="18" charset="0"/>
                <a:cs typeface="Times New Roman" panose="02020603050405020304" pitchFamily="18" charset="0"/>
                <a:sym typeface="+mn-ea"/>
              </a:rPr>
              <a:t>trauma: </a:t>
            </a:r>
            <a:endParaRPr lang="en-US" b="1" dirty="0" smtClean="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sym typeface="+mn-ea"/>
              </a:rPr>
              <a:t>As </a:t>
            </a:r>
            <a:r>
              <a:rPr lang="en-US" dirty="0">
                <a:latin typeface="Times New Roman" panose="02020603050405020304" pitchFamily="18" charset="0"/>
                <a:cs typeface="Times New Roman" panose="02020603050405020304" pitchFamily="18" charset="0"/>
                <a:sym typeface="+mn-ea"/>
              </a:rPr>
              <a:t>mentioned, there are a number of different events and behaviors that can cause trauma in the workplace but a workplace that cares enough, will reduce incidences that can cause workplace trauma. </a:t>
            </a:r>
            <a:endParaRPr lang="en-US" dirty="0">
              <a:latin typeface="Times New Roman" panose="02020603050405020304" pitchFamily="18" charset="0"/>
              <a:cs typeface="Times New Roman" panose="02020603050405020304" pitchFamily="18" charset="0"/>
              <a:sym typeface="+mn-ea"/>
            </a:endParaRPr>
          </a:p>
          <a:p>
            <a:pPr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sym typeface="+mn-ea"/>
              </a:rPr>
              <a:t>It’s not possible to have a plan for every event or behavior that might traumatize an employee. </a:t>
            </a:r>
            <a:endParaRPr lang="en-US" dirty="0" smtClean="0">
              <a:latin typeface="Times New Roman" panose="02020603050405020304" pitchFamily="18" charset="0"/>
              <a:cs typeface="Times New Roman" panose="02020603050405020304" pitchFamily="18" charset="0"/>
            </a:endParaRPr>
          </a:p>
          <a:p>
            <a:pPr marL="0" indent="0">
              <a:buNone/>
            </a:pP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Trauma in Learning Institutions</a:t>
            </a:r>
            <a:endParaRPr lang="en-US" b="1"/>
          </a:p>
        </p:txBody>
      </p:sp>
      <p:sp>
        <p:nvSpPr>
          <p:cNvPr id="3" name="Content Placeholder 2"/>
          <p:cNvSpPr>
            <a:spLocks noGrp="1"/>
          </p:cNvSpPr>
          <p:nvPr>
            <p:ph idx="1"/>
          </p:nvPr>
        </p:nvSpPr>
        <p:spPr/>
        <p:txBody>
          <a:bodyPr/>
          <a:p>
            <a:r>
              <a:rPr lang="en-US"/>
              <a:t>This refers to learning institutions from early childhood to higher institutions of learning </a:t>
            </a:r>
            <a:endParaRPr lang="en-US"/>
          </a:p>
          <a:p>
            <a:r>
              <a:rPr lang="en-US"/>
              <a:t>Cultural diversities </a:t>
            </a:r>
            <a:endParaRPr lang="en-US"/>
          </a:p>
          <a:p>
            <a:r>
              <a:rPr lang="en-US"/>
              <a:t>Sources can range from poor perfomance, shaming, abuse, stigma and discrimination</a:t>
            </a:r>
            <a:endParaRPr lang="en-US"/>
          </a:p>
          <a:p>
            <a:r>
              <a:rPr lang="en-US"/>
              <a:t>Learning challenges  </a:t>
            </a:r>
            <a:endParaRPr lang="en-US"/>
          </a:p>
          <a:p>
            <a:r>
              <a:rPr lang="en-US"/>
              <a:t>Lack of support </a:t>
            </a:r>
            <a:endParaRPr lang="en-US"/>
          </a:p>
          <a:p>
            <a:endParaRPr lang="en-US"/>
          </a:p>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Coping ...</a:t>
            </a:r>
            <a:endParaRPr lang="en-US" b="1"/>
          </a:p>
        </p:txBody>
      </p:sp>
      <p:sp>
        <p:nvSpPr>
          <p:cNvPr id="3" name="Content Placeholder 2"/>
          <p:cNvSpPr>
            <a:spLocks noGrp="1"/>
          </p:cNvSpPr>
          <p:nvPr>
            <p:ph idx="1"/>
          </p:nvPr>
        </p:nvSpPr>
        <p:spPr/>
        <p:txBody>
          <a:bodyPr>
            <a:normAutofit lnSpcReduction="10000"/>
          </a:bodyPr>
          <a:p>
            <a:r>
              <a:rPr lang="en-US"/>
              <a:t>Psycho - education </a:t>
            </a:r>
            <a:endParaRPr lang="en-US"/>
          </a:p>
          <a:p>
            <a:r>
              <a:rPr lang="en-US"/>
              <a:t>Mental Health Clubs e.g peer counselors</a:t>
            </a:r>
            <a:endParaRPr lang="en-US"/>
          </a:p>
          <a:p>
            <a:r>
              <a:rPr lang="en-US"/>
              <a:t>Non- discrimination </a:t>
            </a:r>
            <a:endParaRPr lang="en-US"/>
          </a:p>
          <a:p>
            <a:r>
              <a:rPr lang="en-US"/>
              <a:t>Validation of trauma experiences </a:t>
            </a:r>
            <a:endParaRPr lang="en-US"/>
          </a:p>
          <a:p>
            <a:r>
              <a:rPr lang="en-US"/>
              <a:t>Coaching </a:t>
            </a:r>
            <a:endParaRPr lang="en-US"/>
          </a:p>
          <a:p>
            <a:r>
              <a:rPr lang="en-US"/>
              <a:t>Counseling </a:t>
            </a:r>
            <a:endParaRPr lang="en-US"/>
          </a:p>
          <a:p>
            <a:r>
              <a:rPr lang="en-US"/>
              <a:t>Academic support </a:t>
            </a:r>
            <a:endParaRPr lang="en-US"/>
          </a:p>
          <a:p>
            <a:r>
              <a:rPr lang="en-US"/>
              <a:t>Parental guidance </a:t>
            </a:r>
            <a:endParaRPr lang="en-US"/>
          </a:p>
          <a:p>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Community Trauma</a:t>
            </a:r>
            <a:endParaRPr lang="en-US" b="1"/>
          </a:p>
        </p:txBody>
      </p:sp>
      <p:sp>
        <p:nvSpPr>
          <p:cNvPr id="3" name="Content Placeholder 2"/>
          <p:cNvSpPr>
            <a:spLocks noGrp="1"/>
          </p:cNvSpPr>
          <p:nvPr>
            <p:ph idx="1"/>
          </p:nvPr>
        </p:nvSpPr>
        <p:spPr/>
        <p:txBody>
          <a:bodyPr/>
          <a:p>
            <a:pPr marL="0" indent="0">
              <a:buNone/>
            </a:pPr>
            <a:r>
              <a:rPr lang="en-US"/>
              <a:t>This can come from day to day expereinces in the society/community </a:t>
            </a:r>
            <a:endParaRPr lang="en-US"/>
          </a:p>
          <a:p>
            <a:pPr marL="0" indent="0">
              <a:buNone/>
            </a:pPr>
            <a:r>
              <a:rPr lang="en-US" b="1"/>
              <a:t>Sources</a:t>
            </a:r>
            <a:r>
              <a:rPr lang="en-US"/>
              <a:t>: violence, crime, stigma, ignorance. leadership and governance, natural disasters , war, cultural practices </a:t>
            </a:r>
            <a:endParaRPr lang="en-US"/>
          </a:p>
          <a:p>
            <a:pPr marL="0" indent="0">
              <a:buNone/>
            </a:pPr>
            <a:r>
              <a:rPr lang="en-US" b="1"/>
              <a:t>Coping </a:t>
            </a:r>
            <a:r>
              <a:rPr lang="en-US"/>
              <a:t>: Community counseling, education, transformational leadership , media, advocacy, social justice  </a:t>
            </a:r>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a:t>
            </a:r>
            <a:endParaRPr lang="en-US" b="1" dirty="0"/>
          </a:p>
        </p:txBody>
      </p:sp>
      <p:sp>
        <p:nvSpPr>
          <p:cNvPr id="3" name="Content Placeholder 2"/>
          <p:cNvSpPr>
            <a:spLocks noGrp="1"/>
          </p:cNvSpPr>
          <p:nvPr>
            <p:ph idx="1"/>
          </p:nvPr>
        </p:nvSpPr>
        <p:spPr/>
        <p:txBody>
          <a:bodyPr>
            <a:normAutofit fontScale="62500" lnSpcReduction="20000"/>
          </a:bodyPr>
          <a:lstStyle/>
          <a:p>
            <a:pPr>
              <a:buFont typeface="Wingdings" panose="05000000000000000000" pitchFamily="2" charset="2"/>
              <a:buChar char="q"/>
            </a:pPr>
            <a:r>
              <a:rPr lang="en-US" dirty="0" err="1"/>
              <a:t>Agaibi</a:t>
            </a:r>
            <a:r>
              <a:rPr lang="en-US" dirty="0"/>
              <a:t>, C., &amp; Wilson, J. (2005). Trauma, PTSD, and resilience: A review of the literature. </a:t>
            </a:r>
            <a:r>
              <a:rPr lang="en-US" i="1" dirty="0"/>
              <a:t>Trauma, Violence, &amp; Abuse, 6</a:t>
            </a:r>
            <a:r>
              <a:rPr lang="en-US" dirty="0"/>
              <a:t>(1), 195–216.</a:t>
            </a:r>
            <a:endParaRPr lang="en-US" dirty="0"/>
          </a:p>
          <a:p>
            <a:pPr>
              <a:buFont typeface="Wingdings" panose="05000000000000000000" pitchFamily="2" charset="2"/>
              <a:buChar char="q"/>
            </a:pPr>
            <a:r>
              <a:rPr lang="en-US" dirty="0"/>
              <a:t>American Psychiatric Association (APA). (2013). </a:t>
            </a:r>
            <a:r>
              <a:rPr lang="en-US" i="1" dirty="0"/>
              <a:t>Diagnostic and statistical manual of mental disorders (DSM-5®).</a:t>
            </a:r>
            <a:r>
              <a:rPr lang="en-US" dirty="0"/>
              <a:t> USA: American Psychiatric Pub. doi:10.1176/appi.books.9780890425596.</a:t>
            </a:r>
            <a:endParaRPr lang="en-US" dirty="0"/>
          </a:p>
          <a:p>
            <a:pPr>
              <a:buFont typeface="Wingdings" panose="05000000000000000000" pitchFamily="2" charset="2"/>
              <a:buChar char="q"/>
            </a:pPr>
            <a:r>
              <a:rPr lang="en-US" dirty="0"/>
              <a:t>Kelly, L., </a:t>
            </a:r>
            <a:r>
              <a:rPr lang="en-US" dirty="0" err="1"/>
              <a:t>Lefton</a:t>
            </a:r>
            <a:r>
              <a:rPr lang="en-US" dirty="0"/>
              <a:t> , C., &amp; Fischer, S. (2019). Nurse leader burnout, satisfaction, and work-life balance. </a:t>
            </a:r>
            <a:r>
              <a:rPr lang="en-US" i="1" dirty="0"/>
              <a:t>Journal of Nursing Adm. , 49</a:t>
            </a:r>
            <a:r>
              <a:rPr lang="en-US" dirty="0"/>
              <a:t>(9), 404–410.</a:t>
            </a:r>
            <a:endParaRPr lang="en-US" dirty="0"/>
          </a:p>
          <a:p>
            <a:pPr>
              <a:buFont typeface="Wingdings" panose="05000000000000000000" pitchFamily="2" charset="2"/>
              <a:buChar char="q"/>
            </a:pPr>
            <a:r>
              <a:rPr lang="en-US" dirty="0" err="1"/>
              <a:t>VanBergen</a:t>
            </a:r>
            <a:r>
              <a:rPr lang="en-US" dirty="0"/>
              <a:t>, A. M., Bartle‑Haring, S., </a:t>
            </a:r>
            <a:r>
              <a:rPr lang="en-US" dirty="0" err="1"/>
              <a:t>Kawar</a:t>
            </a:r>
            <a:r>
              <a:rPr lang="en-US" dirty="0"/>
              <a:t>, C., &amp; </a:t>
            </a:r>
            <a:r>
              <a:rPr lang="en-US" dirty="0" err="1"/>
              <a:t>Bortz</a:t>
            </a:r>
            <a:r>
              <a:rPr lang="en-US" dirty="0"/>
              <a:t>, P. (2021). Trauma and Relationship Satisfaction </a:t>
            </a:r>
            <a:r>
              <a:rPr lang="en-US" dirty="0" err="1"/>
              <a:t>inTreatment</a:t>
            </a:r>
            <a:r>
              <a:rPr lang="en-US" dirty="0"/>
              <a:t> Seeking Couples: A Dyadic Investigation of Diﬀerentiation as a Mediator. </a:t>
            </a:r>
            <a:r>
              <a:rPr lang="en-US" i="1" dirty="0"/>
              <a:t>Contemporary Family Therapy, 43</a:t>
            </a:r>
            <a:r>
              <a:rPr lang="en-US" dirty="0"/>
              <a:t>(1), 140–153.</a:t>
            </a:r>
            <a:endParaRPr lang="en-US" dirty="0"/>
          </a:p>
          <a:p>
            <a:pPr>
              <a:buFont typeface="Wingdings" panose="05000000000000000000" pitchFamily="2" charset="2"/>
              <a:buChar char="q"/>
            </a:pPr>
            <a:r>
              <a:rPr lang="en-US" dirty="0"/>
              <a:t>Refer to video play: https://www.youtube.com/watch?v=cuh9V6YSIHE</a:t>
            </a:r>
            <a:endParaRPr lang="en-US" dirty="0"/>
          </a:p>
          <a:p>
            <a:pPr>
              <a:buFont typeface="Wingdings" panose="05000000000000000000" pitchFamily="2" charset="2"/>
              <a:buChar char="q"/>
            </a:pPr>
            <a:r>
              <a:rPr lang="en-US" dirty="0"/>
              <a:t>Refer to video play: https://www.youtube.com/watch?v=ec1CHrvckcw</a:t>
            </a:r>
            <a:endParaRPr lang="en-US" dirty="0"/>
          </a:p>
          <a:p>
            <a:pPr marL="0" indent="0">
              <a:buNone/>
            </a:pPr>
            <a:endParaRPr lang="en-US" dirty="0"/>
          </a:p>
        </p:txBody>
      </p:sp>
    </p:spTree>
  </p:cSld>
  <p:clrMapOvr>
    <a:masterClrMapping/>
  </p:clrMapOvr>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10084</Words>
  <Application>WPS Presentation</Application>
  <PresentationFormat>On-screen Show (4:3)</PresentationFormat>
  <Paragraphs>223</Paragraphs>
  <Slides>32</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32</vt:i4>
      </vt:variant>
    </vt:vector>
  </HeadingPairs>
  <TitlesOfParts>
    <vt:vector size="41" baseType="lpstr">
      <vt:lpstr>Arial</vt:lpstr>
      <vt:lpstr>SimSun</vt:lpstr>
      <vt:lpstr>Wingdings</vt:lpstr>
      <vt:lpstr>Times New Roman</vt:lpstr>
      <vt:lpstr>Wingdings</vt:lpstr>
      <vt:lpstr>Calibri</vt:lpstr>
      <vt:lpstr>Microsoft YaHei</vt:lpstr>
      <vt:lpstr>Arial Unicode MS</vt:lpstr>
      <vt:lpstr>Blue Waves</vt:lpstr>
      <vt:lpstr>Trauma and Trauma Therapy Lecture 5  Effects of Trauma </vt:lpstr>
      <vt:lpstr>Introduction</vt:lpstr>
      <vt:lpstr>PowerPoint 演示文稿</vt:lpstr>
      <vt:lpstr>Introduction </vt:lpstr>
      <vt:lpstr>PowerPoint 演示文稿</vt:lpstr>
      <vt:lpstr> Expected Learning Outcomes </vt:lpstr>
      <vt:lpstr>Trauma and Mental Health</vt:lpstr>
      <vt:lpstr>Trauma and Mental Health </vt:lpstr>
      <vt:lpstr>PowerPoint 演示文稿</vt:lpstr>
      <vt:lpstr>Trauma and Mental Health</vt:lpstr>
      <vt:lpstr>PowerPoint 演示文稿</vt:lpstr>
      <vt:lpstr>Trauma and Mental Health</vt:lpstr>
      <vt:lpstr>Trauma and Mental Health</vt:lpstr>
      <vt:lpstr>Trauma and Relationships </vt:lpstr>
      <vt:lpstr>Coping With the Effects of Trauma on Relationship</vt:lpstr>
      <vt:lpstr>PowerPoint 演示文稿</vt:lpstr>
      <vt:lpstr>Coping .....</vt:lpstr>
      <vt:lpstr>PowerPoint 演示文稿</vt:lpstr>
      <vt:lpstr>Coping...</vt:lpstr>
      <vt:lpstr>PowerPoint 演示文稿</vt:lpstr>
      <vt:lpstr> Workplace Trauma</vt:lpstr>
      <vt:lpstr>PowerPoint 演示文稿</vt:lpstr>
      <vt:lpstr>Workplace Trauma</vt:lpstr>
      <vt:lpstr>PowerPoint 演示文稿</vt:lpstr>
      <vt:lpstr>Coping with Workplace Trauma</vt:lpstr>
      <vt:lpstr>Coping at Work</vt:lpstr>
      <vt:lpstr>Coping ...</vt:lpstr>
      <vt:lpstr>Coping.... </vt:lpstr>
      <vt:lpstr>Trauma in Learning Institutions</vt:lpstr>
      <vt:lpstr>Coping ...</vt:lpstr>
      <vt:lpstr>Community Trauma</vt:lpstr>
      <vt:lpstr>Reference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hghgh</dc:title>
  <dc:creator>Admin</dc:creator>
  <cp:lastModifiedBy>sgita</cp:lastModifiedBy>
  <cp:revision>19</cp:revision>
  <dcterms:created xsi:type="dcterms:W3CDTF">2023-04-17T09:05:00Z</dcterms:created>
  <dcterms:modified xsi:type="dcterms:W3CDTF">2023-05-03T21:24:02Z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3E332BA025A244C9A5AC46A82F4315CE</vt:lpwstr>
  </property>
  <property fmtid="{D5CDD505-2E9C-101B-9397-08002B2CF9AE}" pid="3" name="KSOProductBuildVer">
    <vt:lpwstr>1033-11.2.0.11537</vt:lpwstr>
  </property>
</Properties>
</file>