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83" r:id="rId5"/>
    <p:sldId id="258" r:id="rId6"/>
    <p:sldId id="259" r:id="rId7"/>
    <p:sldId id="260" r:id="rId8"/>
    <p:sldId id="261" r:id="rId9"/>
    <p:sldId id="262" r:id="rId10"/>
    <p:sldId id="263" r:id="rId11"/>
    <p:sldId id="284" r:id="rId12"/>
    <p:sldId id="264" r:id="rId13"/>
    <p:sldId id="285" r:id="rId14"/>
    <p:sldId id="265" r:id="rId15"/>
    <p:sldId id="266" r:id="rId16"/>
    <p:sldId id="286" r:id="rId17"/>
    <p:sldId id="267" r:id="rId18"/>
    <p:sldId id="287" r:id="rId19"/>
    <p:sldId id="268" r:id="rId20"/>
    <p:sldId id="269" r:id="rId21"/>
    <p:sldId id="270" r:id="rId22"/>
    <p:sldId id="271" r:id="rId23"/>
    <p:sldId id="272" r:id="rId24"/>
    <p:sldId id="273" r:id="rId25"/>
    <p:sldId id="274" r:id="rId26"/>
    <p:sldId id="275" r:id="rId27"/>
    <p:sldId id="276" r:id="rId28"/>
    <p:sldId id="277" r:id="rId29"/>
    <p:sldId id="289" r:id="rId30"/>
    <p:sldId id="278" r:id="rId31"/>
    <p:sldId id="279" r:id="rId32"/>
    <p:sldId id="290" r:id="rId33"/>
    <p:sldId id="280" r:id="rId34"/>
    <p:sldId id="291" r:id="rId35"/>
    <p:sldId id="281" r:id="rId36"/>
    <p:sldId id="28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0" Type="http://schemas.openxmlformats.org/officeDocument/2006/relationships/tableStyles" Target="tableStyles.xml"/><Relationship Id="rId4" Type="http://schemas.openxmlformats.org/officeDocument/2006/relationships/slide" Target="slides/slide2.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3"/>
          <p:cNvPicPr>
            <a:picLocks noChangeAspect="1"/>
          </p:cNvPicPr>
          <p:nvPr/>
        </p:nvPicPr>
        <p:blipFill>
          <a:blip r:embed="rId2"/>
          <a:stretch>
            <a:fillRect/>
          </a:stretch>
        </p:blipFill>
        <p:spPr>
          <a:xfrm>
            <a:off x="0" y="0"/>
            <a:ext cx="12192000" cy="6858000"/>
          </a:xfrm>
          <a:prstGeom prst="rect">
            <a:avLst/>
          </a:prstGeom>
          <a:noFill/>
          <a:ln w="9525">
            <a:noFill/>
          </a:ln>
        </p:spPr>
      </p:pic>
      <p:sp>
        <p:nvSpPr>
          <p:cNvPr id="2051" name="Rectangle 3"/>
          <p:cNvSpPr>
            <a:spLocks noGrp="1" noChangeArrowheads="1"/>
          </p:cNvSpPr>
          <p:nvPr>
            <p:ph type="ctrTitle"/>
          </p:nvPr>
        </p:nvSpPr>
        <p:spPr>
          <a:xfrm>
            <a:off x="624417" y="3717925"/>
            <a:ext cx="10943167" cy="1082675"/>
          </a:xfrm>
        </p:spPr>
        <p:txBody>
          <a:bodyPr/>
          <a:lstStyle>
            <a:lvl1pPr algn="r">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4940300"/>
            <a:ext cx="10949517" cy="981075"/>
          </a:xfrm>
        </p:spPr>
        <p:txBody>
          <a:bodyPr/>
          <a:lstStyle>
            <a:lvl1pPr marL="0" indent="0" algn="r">
              <a:buFontTx/>
              <a:buNone/>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E022B77A-BCF3-4E77-B60E-870F1711AC01}"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FE99993B-5C83-4E03-94D5-CA6599F42955}"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E022B77A-BCF3-4E77-B60E-870F1711AC01}"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E022B77A-BCF3-4E77-B60E-870F1711AC01}"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E022B77A-BCF3-4E77-B60E-870F1711AC01}"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E022B77A-BCF3-4E77-B60E-870F1711AC01}"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E022B77A-BCF3-4E77-B60E-870F1711AC01}"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E022B77A-BCF3-4E77-B60E-870F1711AC01}"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E022B77A-BCF3-4E77-B60E-870F1711AC01}"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E022B77A-BCF3-4E77-B60E-870F1711AC01}"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E022B77A-BCF3-4E77-B60E-870F1711AC01}"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E022B77A-BCF3-4E77-B60E-870F1711AC01}"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FE99993B-5C83-4E03-94D5-CA6599F42955}" type="slidenum">
              <a:rPr lang="en-US" smtClean="0"/>
            </a:fld>
            <a:endParaRPr lang="en-US"/>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E022B77A-BCF3-4E77-B60E-870F1711AC01}"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9993B-5C83-4E03-94D5-CA6599F42955}"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10"/>
          <p:cNvPicPr>
            <a:picLocks noChangeAspect="1"/>
          </p:cNvPicPr>
          <p:nvPr/>
        </p:nvPicPr>
        <p:blipFill>
          <a:blip r:embed="rId13"/>
          <a:stretch>
            <a:fillRect/>
          </a:stretch>
        </p:blipFill>
        <p:spPr>
          <a:xfrm>
            <a:off x="0" y="0"/>
            <a:ext cx="12192000"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nchorCtr="0"/>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E022B77A-BCF3-4E77-B60E-870F1711AC01}"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FE99993B-5C83-4E03-94D5-CA6599F42955}"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1725930" y="2456180"/>
          <a:ext cx="8422640" cy="3180080"/>
        </p:xfrm>
        <a:graphic>
          <a:graphicData uri="http://schemas.openxmlformats.org/drawingml/2006/table">
            <a:tbl>
              <a:tblPr firstRow="1" firstCol="1" bandRow="1">
                <a:tableStyleId>{5940675A-B579-460E-94D1-54222C63F5DA}</a:tableStyleId>
              </a:tblPr>
              <a:tblGrid>
                <a:gridCol w="8422640"/>
              </a:tblGrid>
              <a:tr h="3180080">
                <a:tc>
                  <a:txBody>
                    <a:bodyPr/>
                    <a:lstStyle/>
                    <a:p>
                      <a:pPr marL="0" marR="0" algn="ctr">
                        <a:lnSpc>
                          <a:spcPct val="150000"/>
                        </a:lnSpc>
                        <a:spcBef>
                          <a:spcPts val="0"/>
                        </a:spcBef>
                        <a:spcAft>
                          <a:spcPts val="1000"/>
                        </a:spcAft>
                      </a:pPr>
                      <a:r>
                        <a:rPr lang="en-US" sz="3200" b="1" dirty="0">
                          <a:effectLst/>
                        </a:rPr>
                        <a:t>Trauma and Trauma Therapy</a:t>
                      </a:r>
                      <a:endParaRPr lang="en-US" sz="2800" b="1" dirty="0">
                        <a:effectLst/>
                      </a:endParaRPr>
                    </a:p>
                    <a:p>
                      <a:pPr marL="0" marR="0" algn="ctr">
                        <a:lnSpc>
                          <a:spcPct val="150000"/>
                        </a:lnSpc>
                        <a:spcBef>
                          <a:spcPts val="0"/>
                        </a:spcBef>
                        <a:spcAft>
                          <a:spcPts val="1000"/>
                        </a:spcAft>
                      </a:pPr>
                      <a:r>
                        <a:rPr lang="en-US" sz="3200" b="1" dirty="0">
                          <a:effectLst/>
                        </a:rPr>
                        <a:t>Lecture 7</a:t>
                      </a:r>
                      <a:endParaRPr lang="en-US" sz="2800" b="1" dirty="0">
                        <a:effectLst/>
                      </a:endParaRPr>
                    </a:p>
                    <a:p>
                      <a:pPr marL="0" marR="0" algn="ctr">
                        <a:lnSpc>
                          <a:spcPct val="150000"/>
                        </a:lnSpc>
                        <a:spcBef>
                          <a:spcPts val="0"/>
                        </a:spcBef>
                        <a:spcAft>
                          <a:spcPts val="0"/>
                        </a:spcAft>
                      </a:pPr>
                      <a:r>
                        <a:rPr lang="en-US" sz="3200" b="1" dirty="0">
                          <a:effectLst/>
                        </a:rPr>
                        <a:t>Theories of Trauma Counseling</a:t>
                      </a:r>
                      <a:endParaRPr lang="en-US" sz="2800" b="1" dirty="0">
                        <a:effectLst/>
                      </a:endParaRPr>
                    </a:p>
                    <a:p>
                      <a:pPr marL="0" marR="0" algn="ctr">
                        <a:lnSpc>
                          <a:spcPct val="150000"/>
                        </a:lnSpc>
                        <a:spcBef>
                          <a:spcPts val="0"/>
                        </a:spcBef>
                        <a:spcAft>
                          <a:spcPts val="0"/>
                        </a:spcAft>
                      </a:pPr>
                      <a:r>
                        <a:rPr lang="en-US" sz="3200" b="1" dirty="0">
                          <a:effectLst/>
                        </a:rPr>
                        <a:t>Lecturer: Susan </a:t>
                      </a:r>
                      <a:r>
                        <a:rPr lang="en-US" sz="3200" b="1" dirty="0" err="1">
                          <a:effectLst/>
                        </a:rPr>
                        <a:t>Gitau</a:t>
                      </a:r>
                      <a:r>
                        <a:rPr lang="en-US" sz="3200" b="1" dirty="0">
                          <a:effectLst/>
                        </a:rPr>
                        <a:t> (PhD)</a:t>
                      </a:r>
                      <a:endParaRPr lang="en-US" sz="2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E4444"/>
            </a:gs>
            <a:gs pos="100000">
              <a:srgbClr val="832B2B"/>
            </a:gs>
          </a:gsLst>
          <a:lin scaled="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fontScale="60000"/>
          </a:bodyPr>
          <a:lstStyle/>
          <a:p>
            <a:pPr marL="0" indent="0" algn="just">
              <a:lnSpc>
                <a:spcPct val="200000"/>
              </a:lnSpc>
              <a:buNone/>
            </a:pPr>
            <a:r>
              <a:rPr lang="en-US" dirty="0"/>
              <a:t>Judith Herman, in 2018 one of the leading therapists in trauma healing in her seminal book T</a:t>
            </a:r>
            <a:r>
              <a:rPr lang="en-US" i="1" dirty="0"/>
              <a:t>rauma and Recovery</a:t>
            </a:r>
            <a:r>
              <a:rPr lang="en-US" dirty="0"/>
              <a:t>, described psychological trauma as “…</a:t>
            </a:r>
            <a:r>
              <a:rPr lang="en-US" i="1" dirty="0"/>
              <a:t>an affiliation of the powerless</a:t>
            </a:r>
            <a:r>
              <a:rPr lang="en-US" dirty="0"/>
              <a:t>.  At the moment of trauma, the victim is rendered helpless by overwhelming force. </a:t>
            </a:r>
            <a:endParaRPr lang="en-US" dirty="0"/>
          </a:p>
          <a:p>
            <a:pPr marL="0" indent="0" algn="just">
              <a:lnSpc>
                <a:spcPct val="200000"/>
              </a:lnSpc>
              <a:buNone/>
            </a:pPr>
            <a:r>
              <a:rPr lang="en-US" dirty="0"/>
              <a:t>Survivors of traumatic experiences respond in a unique stress response mode and therefore require a trauma specific counseling or healing approach. This type of therapy aims to help children, adolescents and adult survivors heal from the effects of trauma.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Introduction </a:t>
            </a:r>
            <a:endParaRPr lang="en-US" b="1"/>
          </a:p>
        </p:txBody>
      </p:sp>
      <p:sp>
        <p:nvSpPr>
          <p:cNvPr id="3" name="Content Placeholder 2"/>
          <p:cNvSpPr>
            <a:spLocks noGrp="1"/>
          </p:cNvSpPr>
          <p:nvPr>
            <p:ph idx="1"/>
          </p:nvPr>
        </p:nvSpPr>
        <p:spPr/>
        <p:txBody>
          <a:bodyPr/>
          <a:p>
            <a:pPr marL="0" indent="0" algn="just">
              <a:lnSpc>
                <a:spcPct val="200000"/>
              </a:lnSpc>
              <a:buNone/>
            </a:pPr>
            <a:r>
              <a:rPr lang="en-US" dirty="0">
                <a:sym typeface="+mn-ea"/>
              </a:rPr>
              <a:t>Clinicians agree that trauma leads to serious negative psychological effects ranging from acute stress, post traumatic stress disorder  In this lecture we shall review key theories of counseling that assist therapists in trauma counseling.</a:t>
            </a:r>
            <a:endParaRPr lang="en-US" dirty="0"/>
          </a:p>
          <a:p>
            <a:pPr marL="0" indent="0" algn="just">
              <a:lnSpc>
                <a:spcPct val="200000"/>
              </a:lnSpc>
              <a:buNone/>
            </a:pP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Expected Learning Outcomes,</a:t>
            </a:r>
            <a:endParaRPr lang="en-US" dirty="0"/>
          </a:p>
        </p:txBody>
      </p:sp>
      <p:sp>
        <p:nvSpPr>
          <p:cNvPr id="3" name="Content Placeholder 2"/>
          <p:cNvSpPr>
            <a:spLocks noGrp="1"/>
          </p:cNvSpPr>
          <p:nvPr>
            <p:ph idx="1"/>
          </p:nvPr>
        </p:nvSpPr>
        <p:spPr/>
        <p:txBody>
          <a:bodyPr/>
          <a:lstStyle/>
          <a:p>
            <a:pPr marL="0" indent="0">
              <a:lnSpc>
                <a:spcPct val="150000"/>
              </a:lnSpc>
              <a:buNone/>
            </a:pPr>
            <a:r>
              <a:rPr lang="en-US" dirty="0"/>
              <a:t>At the end of this lecture, you will be able to:</a:t>
            </a:r>
            <a:endParaRPr lang="en-US" dirty="0"/>
          </a:p>
          <a:p>
            <a:pPr marL="571500" lvl="0" indent="-571500">
              <a:lnSpc>
                <a:spcPct val="150000"/>
              </a:lnSpc>
              <a:buFont typeface="+mj-lt"/>
              <a:buAutoNum type="romanLcPeriod"/>
            </a:pPr>
            <a:r>
              <a:rPr lang="en-US" dirty="0"/>
              <a:t>Define trauma counseling theory</a:t>
            </a:r>
            <a:endParaRPr lang="en-US" dirty="0"/>
          </a:p>
          <a:p>
            <a:pPr marL="571500" lvl="0" indent="-571500">
              <a:lnSpc>
                <a:spcPct val="150000"/>
              </a:lnSpc>
              <a:buFont typeface="+mj-lt"/>
              <a:buAutoNum type="romanLcPeriod"/>
            </a:pPr>
            <a:r>
              <a:rPr lang="en-US" dirty="0"/>
              <a:t>Identify common trauma counseling theories </a:t>
            </a:r>
            <a:endParaRPr lang="en-US" dirty="0"/>
          </a:p>
          <a:p>
            <a:pPr marL="571500" lvl="0" indent="-571500">
              <a:lnSpc>
                <a:spcPct val="150000"/>
              </a:lnSpc>
              <a:buFont typeface="+mj-lt"/>
              <a:buAutoNum type="romanLcPeriod"/>
            </a:pPr>
            <a:r>
              <a:rPr lang="en-US" dirty="0"/>
              <a:t>Discuss the selected trauma counseling theories approach in trauma healing  </a:t>
            </a:r>
            <a:endParaRPr lang="en-US" dirty="0"/>
          </a:p>
          <a:p>
            <a:pPr marL="0" indent="0">
              <a:lnSpc>
                <a:spcPct val="150000"/>
              </a:lnSpc>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Defining Trauma  Counseling Theory</a:t>
            </a:r>
            <a:endParaRPr lang="en-US" dirty="0"/>
          </a:p>
        </p:txBody>
      </p:sp>
      <p:sp>
        <p:nvSpPr>
          <p:cNvPr id="3" name="Content Placeholder 2"/>
          <p:cNvSpPr>
            <a:spLocks noGrp="1"/>
          </p:cNvSpPr>
          <p:nvPr>
            <p:ph idx="1"/>
          </p:nvPr>
        </p:nvSpPr>
        <p:spPr/>
        <p:txBody>
          <a:bodyPr>
            <a:normAutofit fontScale="90000" lnSpcReduction="20000"/>
          </a:bodyPr>
          <a:lstStyle/>
          <a:p>
            <a:pPr marL="0" indent="0">
              <a:lnSpc>
                <a:spcPct val="150000"/>
              </a:lnSpc>
              <a:buNone/>
            </a:pPr>
            <a:r>
              <a:rPr lang="en-US" dirty="0"/>
              <a:t>Trauma causes deep emotional, cognitive, existential and sometimes physical pain</a:t>
            </a:r>
            <a:r>
              <a:rPr lang="en-US" dirty="0" smtClean="0"/>
              <a:t>. Trauma </a:t>
            </a:r>
            <a:r>
              <a:rPr lang="en-US" dirty="0"/>
              <a:t>therapy, or trauma-focused therapy, is a specific approach to therapy that is built on the understanding of how traumatic experiences affect an individual's mental, emotional, spiritual and physical well-being. </a:t>
            </a:r>
            <a:endParaRPr lang="en-US" dirty="0"/>
          </a:p>
          <a:p>
            <a:pPr marL="0" indent="0">
              <a:lnSpc>
                <a:spcPct val="150000"/>
              </a:lnSpc>
              <a:buNone/>
            </a:pPr>
            <a:r>
              <a:rPr lang="en-US" dirty="0"/>
              <a:t>The common individual and family theories in counseling are also useful in counseling trauma clients but they are not sufficient to address trauma specific issues.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984250"/>
          </a:xfrm>
        </p:spPr>
        <p:txBody>
          <a:bodyPr/>
          <a:lstStyle/>
          <a:p>
            <a:r>
              <a:rPr lang="en-US" b="1" dirty="0"/>
              <a:t>Human Development Theories</a:t>
            </a:r>
            <a:endParaRPr lang="en-US" dirty="0"/>
          </a:p>
        </p:txBody>
      </p:sp>
      <p:sp>
        <p:nvSpPr>
          <p:cNvPr id="3" name="Content Placeholder 2"/>
          <p:cNvSpPr>
            <a:spLocks noGrp="1"/>
          </p:cNvSpPr>
          <p:nvPr>
            <p:ph idx="1"/>
          </p:nvPr>
        </p:nvSpPr>
        <p:spPr/>
        <p:txBody>
          <a:bodyPr/>
          <a:lstStyle/>
          <a:p>
            <a:pPr marL="0" indent="0">
              <a:lnSpc>
                <a:spcPct val="150000"/>
              </a:lnSpc>
              <a:buNone/>
            </a:pPr>
            <a:r>
              <a:rPr lang="en-US" dirty="0"/>
              <a:t>Some theories help us to understand the lifespan needs and motivation of human beings. They include theories developed by Abraham </a:t>
            </a:r>
            <a:r>
              <a:rPr lang="en-US" dirty="0" err="1"/>
              <a:t>Maslows</a:t>
            </a:r>
            <a:r>
              <a:rPr lang="en-US" dirty="0"/>
              <a:t> , Sigmund Freud, Jean Piaget and other cognitive theorists. Trauma disrupts an individual’s lifespan needs, motivation and competencies, therefore the need to reconstruct their lives.</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Maslow’s Hierarchy of Needs Theory</a:t>
            </a:r>
            <a:endParaRPr lang="en-US" dirty="0"/>
          </a:p>
        </p:txBody>
      </p:sp>
      <p:sp>
        <p:nvSpPr>
          <p:cNvPr id="3" name="Content Placeholder 2"/>
          <p:cNvSpPr>
            <a:spLocks noGrp="1"/>
          </p:cNvSpPr>
          <p:nvPr>
            <p:ph idx="1"/>
          </p:nvPr>
        </p:nvSpPr>
        <p:spPr>
          <a:xfrm>
            <a:off x="609600" y="907415"/>
            <a:ext cx="10972800" cy="5220335"/>
          </a:xfrm>
        </p:spPr>
        <p:txBody>
          <a:bodyPr/>
          <a:lstStyle/>
          <a:p>
            <a:pPr marL="0" indent="0" algn="just">
              <a:lnSpc>
                <a:spcPct val="150000"/>
              </a:lnSpc>
              <a:buNone/>
            </a:pPr>
            <a:r>
              <a:rPr lang="en-US" dirty="0" err="1"/>
              <a:t>Maslows</a:t>
            </a:r>
            <a:r>
              <a:rPr lang="en-US" dirty="0"/>
              <a:t> posits that an individual has needs and motivations and gives a pyramid showing the specific needs at each level. </a:t>
            </a:r>
            <a:endParaRPr lang="en-US" dirty="0"/>
          </a:p>
          <a:p>
            <a:pPr marL="0" indent="0" algn="just">
              <a:lnSpc>
                <a:spcPct val="150000"/>
              </a:lnSpc>
              <a:buNone/>
            </a:pPr>
            <a:r>
              <a:rPr lang="en-US" dirty="0"/>
              <a:t>Physiological needs that basic and fundamental to human beings like food, clothing and water, education and health are needs survivors of human violence or when that traumatic event involves displacement and physical harm.</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a:xfrm>
            <a:off x="838200" y="1050925"/>
            <a:ext cx="10515600" cy="5130800"/>
          </a:xfrm>
        </p:spPr>
        <p:txBody>
          <a:bodyPr/>
          <a:lstStyle/>
          <a:p>
            <a:pPr marL="0" indent="0">
              <a:lnSpc>
                <a:spcPct val="100000"/>
              </a:lnSpc>
              <a:buNone/>
            </a:pPr>
            <a:r>
              <a:rPr lang="en-US" dirty="0"/>
              <a:t>To help in trauma recovery, these survivors need to be supplied with the deficit needs.</a:t>
            </a:r>
            <a:endParaRPr lang="en-US" dirty="0"/>
          </a:p>
          <a:p>
            <a:pPr marL="0" indent="0">
              <a:lnSpc>
                <a:spcPct val="100000"/>
              </a:lnSpc>
              <a:buNone/>
            </a:pPr>
            <a:r>
              <a:rPr lang="en-US" dirty="0"/>
              <a:t>Belonging needs like friendships and affiliation (family, work and community), safety needs like security, stability and order compromised, esteem needs like respect, self-confidence and self-awareness are highly fractured and need repair during trauma recovery and healing. </a:t>
            </a:r>
            <a:endParaRPr lang="en-US" dirty="0"/>
          </a:p>
          <a:p>
            <a:pPr marL="0" indent="0">
              <a:lnSpc>
                <a:spcPct val="100000"/>
              </a:lnSpc>
              <a:buNone/>
            </a:pPr>
            <a:r>
              <a:rPr lang="en-US" dirty="0"/>
              <a:t>Self actualization is in turn hampered too; leading to hopelessness, low self esteem and depression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Psycho-dynamic Theoretical Approach</a:t>
            </a:r>
            <a:endParaRPr lang="en-US" dirty="0"/>
          </a:p>
        </p:txBody>
      </p:sp>
      <p:sp>
        <p:nvSpPr>
          <p:cNvPr id="3" name="Content Placeholder 2"/>
          <p:cNvSpPr>
            <a:spLocks noGrp="1"/>
          </p:cNvSpPr>
          <p:nvPr>
            <p:ph idx="1"/>
          </p:nvPr>
        </p:nvSpPr>
        <p:spPr/>
        <p:txBody>
          <a:bodyPr>
            <a:normAutofit lnSpcReduction="10000"/>
          </a:bodyPr>
          <a:lstStyle/>
          <a:p>
            <a:pPr marL="0" indent="0">
              <a:lnSpc>
                <a:spcPct val="110000"/>
              </a:lnSpc>
              <a:buNone/>
            </a:pPr>
            <a:r>
              <a:rPr lang="en-US" dirty="0"/>
              <a:t>Freud’s theory has been used to explain the psychic conflict caused by trauma leading to anxiety and personality conflicts. </a:t>
            </a:r>
            <a:endParaRPr lang="en-US" dirty="0"/>
          </a:p>
          <a:p>
            <a:pPr marL="0" indent="0">
              <a:lnSpc>
                <a:spcPct val="110000"/>
              </a:lnSpc>
              <a:buNone/>
            </a:pPr>
            <a:r>
              <a:rPr lang="en-US" dirty="0"/>
              <a:t>The most common anxiety caused by trauma is neurotic anxiety that is highly motivated by automatic stress response leading to activated id needs based rather than reality based needs and response. </a:t>
            </a:r>
            <a:endParaRPr lang="en-US" dirty="0"/>
          </a:p>
          <a:p>
            <a:pPr marL="0" indent="0">
              <a:lnSpc>
                <a:spcPct val="110000"/>
              </a:lnSpc>
              <a:buNone/>
            </a:pPr>
            <a:r>
              <a:rPr lang="en-US" dirty="0"/>
              <a:t>The main goal is to link the past effects with current impact and see how the gap can be resolved.  forward.</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Therapy Goals</a:t>
            </a:r>
            <a:endParaRPr lang="en-US"/>
          </a:p>
        </p:txBody>
      </p:sp>
      <p:sp>
        <p:nvSpPr>
          <p:cNvPr id="3" name="Content Placeholder 2"/>
          <p:cNvSpPr>
            <a:spLocks noGrp="1"/>
          </p:cNvSpPr>
          <p:nvPr>
            <p:ph idx="1"/>
          </p:nvPr>
        </p:nvSpPr>
        <p:spPr/>
        <p:txBody>
          <a:bodyPr/>
          <a:p>
            <a:pPr marL="0" indent="0">
              <a:lnSpc>
                <a:spcPct val="110000"/>
              </a:lnSpc>
              <a:buNone/>
            </a:pPr>
            <a:r>
              <a:rPr lang="en-US" sz="2800" dirty="0">
                <a:sym typeface="+mn-ea"/>
              </a:rPr>
              <a:t>The other aim is to help the client focus on the present and the future rather than the past pain and losses and resolve psychic conflicts. </a:t>
            </a:r>
            <a:endParaRPr lang="en-US" sz="2800" dirty="0">
              <a:sym typeface="+mn-ea"/>
            </a:endParaRPr>
          </a:p>
          <a:p>
            <a:pPr marL="0" indent="0">
              <a:lnSpc>
                <a:spcPct val="110000"/>
              </a:lnSpc>
              <a:buNone/>
            </a:pPr>
            <a:endParaRPr lang="en-US" sz="2800" dirty="0">
              <a:sym typeface="+mn-ea"/>
            </a:endParaRPr>
          </a:p>
          <a:p>
            <a:pPr marL="0" indent="0">
              <a:lnSpc>
                <a:spcPct val="110000"/>
              </a:lnSpc>
              <a:buNone/>
            </a:pPr>
            <a:r>
              <a:rPr lang="en-US" sz="2800" dirty="0">
                <a:sym typeface="+mn-ea"/>
              </a:rPr>
              <a:t>The counselor also helps the client to connect with repressed painful memories , process them with insight, experience emotional relief and make relevant decisions going forward.</a:t>
            </a:r>
            <a:endParaRPr lang="en-US" sz="2800" dirty="0">
              <a:sym typeface="+mn-ea"/>
            </a:endParaRPr>
          </a:p>
          <a:p>
            <a:pPr marL="0" indent="0">
              <a:lnSpc>
                <a:spcPct val="110000"/>
              </a:lnSpc>
              <a:buNone/>
            </a:pPr>
            <a:endParaRPr lang="en-US" sz="2800" dirty="0">
              <a:sym typeface="+mn-ea"/>
            </a:endParaRPr>
          </a:p>
          <a:p>
            <a:pPr marL="0" indent="0">
              <a:lnSpc>
                <a:spcPct val="110000"/>
              </a:lnSpc>
              <a:buNone/>
            </a:pPr>
            <a:r>
              <a:rPr lang="en-US" sz="2800"/>
              <a:t>Redirect negative energy, repair relationships and move on</a:t>
            </a:r>
            <a:endParaRPr lang="en-US" sz="2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Contemporary Trauma Theory: Dissociation</a:t>
            </a:r>
            <a:endParaRPr lang="en-US" dirty="0"/>
          </a:p>
        </p:txBody>
      </p:sp>
      <p:sp>
        <p:nvSpPr>
          <p:cNvPr id="3" name="Content Placeholder 2"/>
          <p:cNvSpPr>
            <a:spLocks noGrp="1"/>
          </p:cNvSpPr>
          <p:nvPr>
            <p:ph idx="1"/>
          </p:nvPr>
        </p:nvSpPr>
        <p:spPr/>
        <p:txBody>
          <a:bodyPr/>
          <a:lstStyle/>
          <a:p>
            <a:pPr marL="0" indent="0" algn="just">
              <a:lnSpc>
                <a:spcPct val="200000"/>
              </a:lnSpc>
              <a:buNone/>
            </a:pPr>
            <a:r>
              <a:rPr lang="en-US" sz="2800" dirty="0"/>
              <a:t>This theory approach focuses more on psychogenic concept of trauma dissociation rather than trauma repression marked by passive encoding and encasing of the trauma memory. </a:t>
            </a:r>
            <a:endParaRPr lang="en-US" sz="2800" dirty="0"/>
          </a:p>
          <a:p>
            <a:pPr marL="0" indent="0" algn="just">
              <a:lnSpc>
                <a:spcPct val="200000"/>
              </a:lnSpc>
              <a:buNone/>
            </a:pPr>
            <a:r>
              <a:rPr lang="en-US" sz="2800" dirty="0"/>
              <a:t>This means that the traumatic memory is separated from the rest of the survivor's memories and remains non conscious. </a:t>
            </a:r>
            <a:endParaRPr lang="en-US"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a:t>
            </a:r>
            <a:endParaRPr lang="en-US"/>
          </a:p>
        </p:txBody>
      </p:sp>
      <p:sp>
        <p:nvSpPr>
          <p:cNvPr id="3" name="Content Placeholder 2"/>
          <p:cNvSpPr>
            <a:spLocks noGrp="1"/>
          </p:cNvSpPr>
          <p:nvPr>
            <p:ph idx="1"/>
          </p:nvPr>
        </p:nvSpPr>
        <p:spPr/>
        <p:txBody>
          <a:bodyPr/>
          <a:p>
            <a:pPr marL="0" indent="0">
              <a:buNone/>
            </a:pPr>
            <a:r>
              <a:rPr lang="en-US" dirty="0">
                <a:sym typeface="+mn-ea"/>
              </a:rPr>
              <a:t>This non-conscious self is however, brought to life by triggers from all the common senses (smell, touch, hearing, smell, taste and relational. </a:t>
            </a:r>
            <a:endParaRPr lang="en-US" dirty="0">
              <a:sym typeface="+mn-ea"/>
            </a:endParaRPr>
          </a:p>
          <a:p>
            <a:pPr marL="0" indent="0">
              <a:buNone/>
            </a:pPr>
            <a:r>
              <a:rPr lang="en-US" dirty="0">
                <a:sym typeface="+mn-ea"/>
              </a:rPr>
              <a:t>This means the person uses the past to predict the future and bypasses living in the present moment.  </a:t>
            </a:r>
            <a:endParaRPr lang="en-US" dirty="0">
              <a:sym typeface="+mn-ea"/>
            </a:endParaRPr>
          </a:p>
          <a:p>
            <a:pPr marL="0" indent="0">
              <a:buNone/>
            </a:pPr>
            <a:r>
              <a:rPr lang="en-US" dirty="0">
                <a:sym typeface="+mn-ea"/>
              </a:rPr>
              <a:t>This with time leads to feelings of helplessness, hopelessness and loss of faith in future.</a:t>
            </a:r>
            <a:endParaRPr lang="en-US" dirty="0"/>
          </a:p>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p:txBody>
          <a:bodyPr/>
          <a:lstStyle/>
          <a:p>
            <a:pPr marL="0" indent="0">
              <a:buNone/>
            </a:pPr>
            <a:r>
              <a:rPr lang="en-US" dirty="0"/>
              <a:t>This means that the person needs to connect the past and the present through making sense of what happened, calling for truth telling and allowing the memory to be processed by the </a:t>
            </a:r>
            <a:r>
              <a:rPr lang="en-US" dirty="0" err="1"/>
              <a:t>neocortex</a:t>
            </a:r>
            <a:r>
              <a:rPr lang="en-US" dirty="0"/>
              <a:t> brain to be reintegrated with the other memories. </a:t>
            </a:r>
            <a:endParaRPr lang="en-US" dirty="0"/>
          </a:p>
          <a:p>
            <a:pPr marL="0" indent="0">
              <a:buNone/>
            </a:pPr>
            <a:r>
              <a:rPr lang="en-US" dirty="0"/>
              <a:t>Consequently, the survivor does not react without cognitive engagement when triggered by forces in the environment. The counselor also needs to be a safe, trustworthy and respective person to allow the client to be truthful and trust the process.</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Self Determination Theory:  </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a:t>This is a contemporary theory that has roots in existential and deterministic motivations. This is a grounded theory of personality, determination and surviving in a phenomenological world with roots in existential and humanistic theories. </a:t>
            </a:r>
            <a:endParaRPr lang="en-US" dirty="0"/>
          </a:p>
          <a:p>
            <a:pPr marL="0" indent="0" algn="just">
              <a:buNone/>
            </a:pPr>
            <a:r>
              <a:rPr lang="en-US" dirty="0"/>
              <a:t>When the environment provides a person with the opportunities to meet the basic needs, the individual  thrives and get satisfaction and integration in life as opposed to bipolar depressive personality (BDP).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a:t>
            </a:r>
            <a:endParaRPr lang="en-US"/>
          </a:p>
        </p:txBody>
      </p:sp>
      <p:sp>
        <p:nvSpPr>
          <p:cNvPr id="3" name="Content Placeholder 2"/>
          <p:cNvSpPr>
            <a:spLocks noGrp="1"/>
          </p:cNvSpPr>
          <p:nvPr>
            <p:ph idx="1"/>
          </p:nvPr>
        </p:nvSpPr>
        <p:spPr/>
        <p:txBody>
          <a:bodyPr/>
          <a:p>
            <a:pPr marL="0" indent="0" algn="just">
              <a:buNone/>
            </a:pPr>
            <a:r>
              <a:rPr lang="en-US" sz="2800" dirty="0">
                <a:sym typeface="+mn-ea"/>
              </a:rPr>
              <a:t>Trauma has a negative impact on the deterministic nature of an individual, therefore affecting their motivation to thrive, the triggers in the environment are also a hindrance to this thriving and integration.</a:t>
            </a:r>
            <a:endParaRPr lang="en-US" sz="2800" dirty="0">
              <a:sym typeface="+mn-ea"/>
            </a:endParaRPr>
          </a:p>
          <a:p>
            <a:pPr marL="0" indent="0" algn="just">
              <a:buNone/>
            </a:pPr>
            <a:r>
              <a:rPr lang="en-US" sz="2800" dirty="0">
                <a:sym typeface="+mn-ea"/>
              </a:rPr>
              <a:t>Therefore, the counselor needs to create a relationship that can encourage this thriving demeanor, faith in self through healthy relatedness, competence and help the individual believe in their abilities to make informed decisions (autonomy) for their future. </a:t>
            </a:r>
            <a:endParaRPr lang="en-US" sz="2800" dirty="0">
              <a:sym typeface="+mn-ea"/>
            </a:endParaRPr>
          </a:p>
          <a:p>
            <a:pPr marL="0" indent="0" algn="just">
              <a:buNone/>
            </a:pPr>
            <a:r>
              <a:rPr lang="en-US" sz="2800" dirty="0">
                <a:sym typeface="+mn-ea"/>
              </a:rPr>
              <a:t>This theory is particularly good for children and survivors of adverse childhood experiences ( ACES).</a:t>
            </a:r>
            <a:endParaRPr lang="en-US" sz="2800" dirty="0"/>
          </a:p>
          <a:p>
            <a:endParaRPr lang="en-US" sz="2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1182370"/>
          </a:xfrm>
        </p:spPr>
        <p:txBody>
          <a:bodyPr/>
          <a:lstStyle/>
          <a:p>
            <a:r>
              <a:rPr lang="en-US" b="1" dirty="0"/>
              <a:t>Cognitive Development Theory</a:t>
            </a:r>
            <a:endParaRPr lang="en-US" dirty="0"/>
          </a:p>
        </p:txBody>
      </p:sp>
      <p:sp>
        <p:nvSpPr>
          <p:cNvPr id="3" name="Content Placeholder 2"/>
          <p:cNvSpPr>
            <a:spLocks noGrp="1"/>
          </p:cNvSpPr>
          <p:nvPr>
            <p:ph idx="1"/>
          </p:nvPr>
        </p:nvSpPr>
        <p:spPr>
          <a:xfrm>
            <a:off x="838200" y="1568048"/>
            <a:ext cx="10515600" cy="4351338"/>
          </a:xfrm>
        </p:spPr>
        <p:txBody>
          <a:bodyPr/>
          <a:lstStyle/>
          <a:p>
            <a:pPr marL="0" indent="0">
              <a:buNone/>
            </a:pPr>
            <a:r>
              <a:rPr lang="en-US" dirty="0"/>
              <a:t>Trauma frequently results in altered cognition, including self -perceptions, beliefs about the world, relationships and work. </a:t>
            </a:r>
            <a:endParaRPr lang="en-US" dirty="0"/>
          </a:p>
          <a:p>
            <a:pPr marL="0" indent="0">
              <a:buNone/>
            </a:pPr>
            <a:r>
              <a:rPr lang="en-US" dirty="0"/>
              <a:t>It is therefore necessary to understand how to effectively intervene at cognitive level to assist clients to update their cognitive schema in light of their current environments.</a:t>
            </a:r>
            <a:endParaRPr lang="en-US" dirty="0"/>
          </a:p>
          <a:p>
            <a:pPr marL="0" indent="0">
              <a:buNone/>
            </a:pP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a:t>
            </a:r>
            <a:endParaRPr lang="en-US"/>
          </a:p>
        </p:txBody>
      </p:sp>
      <p:sp>
        <p:nvSpPr>
          <p:cNvPr id="3" name="Content Placeholder 2"/>
          <p:cNvSpPr>
            <a:spLocks noGrp="1"/>
          </p:cNvSpPr>
          <p:nvPr>
            <p:ph idx="1"/>
          </p:nvPr>
        </p:nvSpPr>
        <p:spPr/>
        <p:txBody>
          <a:bodyPr/>
          <a:p>
            <a:pPr marL="0" indent="0">
              <a:buNone/>
            </a:pPr>
            <a:r>
              <a:rPr lang="en-US" sz="3600" dirty="0">
                <a:sym typeface="+mn-ea"/>
              </a:rPr>
              <a:t>Cognitive therapy of posttraumatic disturbance involves the guided reconstruction of negative perceptions and beliefs about self, others, and the environment that arose from the trauma. </a:t>
            </a:r>
            <a:endParaRPr lang="en-US" sz="3600" dirty="0">
              <a:sym typeface="+mn-ea"/>
            </a:endParaRPr>
          </a:p>
          <a:p>
            <a:pPr marL="0" indent="0">
              <a:buNone/>
            </a:pPr>
            <a:r>
              <a:rPr lang="en-US" sz="3600" dirty="0">
                <a:sym typeface="+mn-ea"/>
              </a:rPr>
              <a:t>As these negative assumptions are re-evaluated, a more affirming and empowering sense of self is developed.</a:t>
            </a:r>
            <a:endParaRPr lang="en-US" sz="3600" dirty="0"/>
          </a:p>
          <a:p>
            <a:endParaRPr lang="en-US" sz="36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1145540"/>
          </a:xfrm>
        </p:spPr>
        <p:txBody>
          <a:bodyPr/>
          <a:lstStyle/>
          <a:p>
            <a:r>
              <a:rPr lang="en-US" b="1" dirty="0"/>
              <a:t>Approach</a:t>
            </a:r>
            <a:endParaRPr lang="en-US" dirty="0"/>
          </a:p>
        </p:txBody>
      </p:sp>
      <p:sp>
        <p:nvSpPr>
          <p:cNvPr id="3" name="Content Placeholder 2"/>
          <p:cNvSpPr>
            <a:spLocks noGrp="1"/>
          </p:cNvSpPr>
          <p:nvPr>
            <p:ph idx="1"/>
          </p:nvPr>
        </p:nvSpPr>
        <p:spPr>
          <a:xfrm>
            <a:off x="838200" y="1571223"/>
            <a:ext cx="10515600" cy="4605740"/>
          </a:xfrm>
        </p:spPr>
        <p:txBody>
          <a:bodyPr>
            <a:normAutofit/>
          </a:bodyPr>
          <a:lstStyle/>
          <a:p>
            <a:pPr lvl="0"/>
            <a:r>
              <a:rPr lang="en-US" dirty="0"/>
              <a:t>Educate the client about the trauma, signs and symptoms, effects, set treatment goals and engage them in the process</a:t>
            </a:r>
            <a:endParaRPr lang="en-US" dirty="0"/>
          </a:p>
          <a:p>
            <a:pPr lvl="0"/>
            <a:r>
              <a:rPr lang="en-US" dirty="0"/>
              <a:t>Trauma Processing - retelling  </a:t>
            </a:r>
            <a:endParaRPr lang="en-US" dirty="0"/>
          </a:p>
          <a:p>
            <a:pPr lvl="0"/>
            <a:r>
              <a:rPr lang="en-US" dirty="0"/>
              <a:t>Picking negative thought patterns - worksheet </a:t>
            </a:r>
            <a:endParaRPr lang="en-US" dirty="0"/>
          </a:p>
          <a:p>
            <a:pPr lvl="0"/>
            <a:r>
              <a:rPr lang="en-US" dirty="0"/>
              <a:t>Tracking the changes in mood, thoughts and behavior (record positive milestones</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Cognitive </a:t>
            </a:r>
            <a:r>
              <a:rPr lang="en-US" b="1" dirty="0" err="1"/>
              <a:t>Defusion</a:t>
            </a:r>
            <a:r>
              <a:rPr lang="en-US" b="1" dirty="0"/>
              <a:t> Activities</a:t>
            </a:r>
            <a:endParaRPr lang="en-US" dirty="0"/>
          </a:p>
        </p:txBody>
      </p:sp>
      <p:sp>
        <p:nvSpPr>
          <p:cNvPr id="3" name="Content Placeholder 2"/>
          <p:cNvSpPr>
            <a:spLocks noGrp="1"/>
          </p:cNvSpPr>
          <p:nvPr>
            <p:ph idx="1"/>
          </p:nvPr>
        </p:nvSpPr>
        <p:spPr/>
        <p:txBody>
          <a:bodyPr/>
          <a:lstStyle/>
          <a:p>
            <a:r>
              <a:rPr lang="en-US" dirty="0"/>
              <a:t>Mindfulness activities (see one in the lecture notes and practice)</a:t>
            </a:r>
            <a:endParaRPr lang="en-US" dirty="0"/>
          </a:p>
          <a:p>
            <a:r>
              <a:rPr lang="en-US" dirty="0"/>
              <a:t>Self compassion activities</a:t>
            </a:r>
            <a:endParaRPr lang="en-US" dirty="0"/>
          </a:p>
          <a:p>
            <a:r>
              <a:rPr lang="en-US" dirty="0"/>
              <a:t>Exercise </a:t>
            </a:r>
            <a:endParaRPr lang="en-US" dirty="0"/>
          </a:p>
          <a:p>
            <a:r>
              <a:rPr lang="en-US" dirty="0"/>
              <a:t>Thought stopping </a:t>
            </a:r>
            <a:endParaRPr lang="en-US" dirty="0"/>
          </a:p>
          <a:p>
            <a:r>
              <a:rPr lang="en-US" dirty="0"/>
              <a:t>Guided imagery </a:t>
            </a:r>
            <a:endParaRPr lang="en-US" dirty="0"/>
          </a:p>
          <a:p>
            <a:r>
              <a:rPr lang="en-US" dirty="0"/>
              <a:t>Any other grounding techniques </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a:bodyPr>
          <a:lstStyle/>
          <a:p>
            <a:pPr marL="0" indent="0">
              <a:buNone/>
            </a:pPr>
            <a:r>
              <a:rPr lang="en-US" dirty="0"/>
              <a:t>Notice how you feel too after the defusion exercise</a:t>
            </a:r>
            <a:endParaRPr lang="en-US" dirty="0"/>
          </a:p>
          <a:p>
            <a:pPr marL="0" indent="0">
              <a:buNone/>
            </a:pPr>
            <a:r>
              <a:rPr lang="en-US" dirty="0"/>
              <a:t> </a:t>
            </a:r>
            <a:endParaRPr lang="en-US" dirty="0"/>
          </a:p>
          <a:p>
            <a:pPr marL="0" indent="0">
              <a:buNone/>
            </a:pPr>
            <a:r>
              <a:rPr lang="en-US" dirty="0"/>
              <a:t>This a powerful way to keep in control in the midst of a crumbling you and your environment </a:t>
            </a:r>
            <a:endParaRPr lang="en-US" dirty="0"/>
          </a:p>
          <a:p>
            <a:pPr marL="0" indent="0">
              <a:buNone/>
            </a:pPr>
            <a:endParaRPr lang="en-US" dirty="0"/>
          </a:p>
          <a:p>
            <a:pPr marL="0" indent="0">
              <a:buNone/>
            </a:pPr>
            <a:r>
              <a:rPr lang="en-US" dirty="0"/>
              <a:t>Plan to keep the practice </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Art Therapy</a:t>
            </a:r>
            <a:endParaRPr lang="en-US" dirty="0"/>
          </a:p>
        </p:txBody>
      </p:sp>
      <p:sp>
        <p:nvSpPr>
          <p:cNvPr id="3" name="Content Placeholder 2"/>
          <p:cNvSpPr>
            <a:spLocks noGrp="1"/>
          </p:cNvSpPr>
          <p:nvPr>
            <p:ph idx="1"/>
          </p:nvPr>
        </p:nvSpPr>
        <p:spPr/>
        <p:txBody>
          <a:bodyPr/>
          <a:lstStyle/>
          <a:p>
            <a:pPr marL="0" indent="0">
              <a:buNone/>
            </a:pPr>
            <a:r>
              <a:rPr lang="en-US" dirty="0"/>
              <a:t>Art therapists have long understood that art making provides a means of knowing oneself, processing upsetting experiences, and consolidating memories, feelings, and sensations into meaningful narratives. </a:t>
            </a:r>
            <a:endParaRPr lang="en-US" dirty="0"/>
          </a:p>
          <a:p>
            <a:pPr marL="0" indent="0">
              <a:buNone/>
            </a:pPr>
            <a:r>
              <a:rPr lang="en-US" dirty="0"/>
              <a:t>Trauma is encoded in physical, psychological, and visual ways: it is not organized in the form of a story. </a:t>
            </a:r>
            <a:endParaRPr lang="en-US" dirty="0"/>
          </a:p>
          <a:p>
            <a:pPr marL="0" indent="0">
              <a:buNone/>
            </a:pPr>
            <a:r>
              <a:rPr lang="en-US" dirty="0"/>
              <a:t>Art is a powerful expressive therapy not just for children but for adults too</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Emotional aspects of the event are often split off, and memories are fragments and often unclear, especially to the person who experienced the trauma. </a:t>
            </a:r>
            <a:endParaRPr lang="en-US" dirty="0"/>
          </a:p>
          <a:p>
            <a:pPr marL="0" indent="0">
              <a:buNone/>
            </a:pPr>
            <a:endParaRPr lang="en-US" dirty="0"/>
          </a:p>
          <a:p>
            <a:pPr marL="0" indent="0">
              <a:buNone/>
            </a:pPr>
            <a:r>
              <a:rPr lang="en-US" dirty="0"/>
              <a:t>Based on the neurological activations during and after trauma, it is not surprising that a nonverbal means of expression, such as art therapy and expressive arts, can offer significant opportunities to manage traumatic stress. </a:t>
            </a:r>
            <a:endParaRPr lang="en-US" dirty="0"/>
          </a:p>
          <a:p>
            <a:pPr marL="0" indent="0">
              <a:buNone/>
            </a:pP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Cont</a:t>
            </a:r>
            <a:r>
              <a:rPr lang="en-US" dirty="0" smtClean="0"/>
              <a:t>…</a:t>
            </a:r>
            <a:endParaRPr lang="en-US" dirty="0"/>
          </a:p>
        </p:txBody>
      </p:sp>
      <p:sp>
        <p:nvSpPr>
          <p:cNvPr id="3" name="Content Placeholder 2"/>
          <p:cNvSpPr>
            <a:spLocks noGrp="1"/>
          </p:cNvSpPr>
          <p:nvPr>
            <p:ph idx="1"/>
          </p:nvPr>
        </p:nvSpPr>
        <p:spPr>
          <a:xfrm>
            <a:off x="838200" y="1146810"/>
            <a:ext cx="10515600" cy="5030470"/>
          </a:xfrm>
        </p:spPr>
        <p:txBody>
          <a:bodyPr>
            <a:normAutofit/>
          </a:bodyPr>
          <a:lstStyle/>
          <a:p>
            <a:pPr marL="0" indent="0">
              <a:buNone/>
            </a:pPr>
            <a:r>
              <a:rPr lang="en-US" dirty="0"/>
              <a:t>Like the evidenced-based practices in psychology, the art therapy approaches provide emphasis in three areas: safety and self-concept; trauma processing; and integration, meaning making, and growth.</a:t>
            </a:r>
            <a:endParaRPr lang="en-US" dirty="0"/>
          </a:p>
          <a:p>
            <a:pPr marL="0" indent="0">
              <a:buNone/>
            </a:pPr>
            <a:r>
              <a:rPr lang="en-US" dirty="0"/>
              <a:t>Unlike supportive therapies, these approaches are trauma-focused and attend to the trauma through the art, as well as creating a coherent trauma narrative through language.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Trauma Memory </a:t>
            </a:r>
            <a:r>
              <a:rPr lang="en-US" b="1" dirty="0" smtClean="0"/>
              <a:t>Recall</a:t>
            </a:r>
            <a:endParaRPr lang="en-US" dirty="0"/>
          </a:p>
        </p:txBody>
      </p:sp>
      <p:sp>
        <p:nvSpPr>
          <p:cNvPr id="3" name="Content Placeholder 2"/>
          <p:cNvSpPr>
            <a:spLocks noGrp="1"/>
          </p:cNvSpPr>
          <p:nvPr>
            <p:ph idx="1"/>
          </p:nvPr>
        </p:nvSpPr>
        <p:spPr/>
        <p:txBody>
          <a:bodyPr>
            <a:normAutofit/>
          </a:bodyPr>
          <a:lstStyle/>
          <a:p>
            <a:pPr marL="0" indent="0">
              <a:buNone/>
            </a:pPr>
            <a:r>
              <a:rPr lang="en-US" dirty="0"/>
              <a:t>Describing a traumatic experience for a person with PTSD brings significant difficulties, including fragmented memories, inability to generate coherent trauma narratives, inability to utilize words to articulate the trauma, and a sense that time has been altered.</a:t>
            </a:r>
            <a:endParaRPr lang="en-US" dirty="0"/>
          </a:p>
          <a:p>
            <a:pPr marL="0" indent="0">
              <a:buNone/>
            </a:pPr>
            <a:r>
              <a:rPr lang="en-US" dirty="0"/>
              <a:t>Art therapy helps by increasing exposure to the traumatic memories through story-telling and behavior modification strategies, which in turn extinguish undesirable reactions.</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Acceptance and Commitment Theory (ACT)</a:t>
            </a:r>
            <a:endParaRPr lang="en-US" dirty="0"/>
          </a:p>
        </p:txBody>
      </p:sp>
      <p:sp>
        <p:nvSpPr>
          <p:cNvPr id="3" name="Content Placeholder 2"/>
          <p:cNvSpPr>
            <a:spLocks noGrp="1"/>
          </p:cNvSpPr>
          <p:nvPr>
            <p:ph idx="1"/>
          </p:nvPr>
        </p:nvSpPr>
        <p:spPr/>
        <p:txBody>
          <a:bodyPr>
            <a:normAutofit/>
          </a:bodyPr>
          <a:lstStyle/>
          <a:p>
            <a:pPr marL="0" indent="0">
              <a:buNone/>
            </a:pPr>
            <a:r>
              <a:rPr lang="en-US" dirty="0"/>
              <a:t>Acceptance Commitment Theory (ACT) </a:t>
            </a:r>
            <a:r>
              <a:rPr lang="en-US" dirty="0" err="1"/>
              <a:t>means“Consciously</a:t>
            </a:r>
            <a:r>
              <a:rPr lang="en-US" dirty="0"/>
              <a:t> bringing awareness to your here-and-now experience, with openness, interest and receptiveness.” In ACT, mindfulness = acceptance = willingness. </a:t>
            </a:r>
            <a:endParaRPr lang="en-US" dirty="0"/>
          </a:p>
          <a:p>
            <a:pPr marL="0" indent="0">
              <a:buNone/>
            </a:pPr>
            <a:r>
              <a:rPr lang="en-US" dirty="0">
                <a:sym typeface="+mn-ea"/>
              </a:rPr>
              <a:t>The goal of ACT is to increase psychological flexibility: the ability to contact the present moment and the psychological reactions it produces, as a fully conscious human being, and based on the situation, to persist with or change </a:t>
            </a:r>
            <a:r>
              <a:rPr lang="en-US" dirty="0" smtClean="0">
                <a:sym typeface="+mn-ea"/>
              </a:rPr>
              <a:t>behavior </a:t>
            </a:r>
            <a:r>
              <a:rPr lang="en-US" dirty="0">
                <a:sym typeface="+mn-ea"/>
              </a:rPr>
              <a:t>for valued ends.</a:t>
            </a:r>
            <a:endParaRPr lang="en-US" dirty="0"/>
          </a:p>
          <a:p>
            <a:pPr marL="0" indent="0">
              <a:buNone/>
            </a:pP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Five Basic ACT Strategies</a:t>
            </a:r>
            <a:endParaRPr lang="en-US" dirty="0"/>
          </a:p>
        </p:txBody>
      </p:sp>
      <p:sp>
        <p:nvSpPr>
          <p:cNvPr id="3" name="Content Placeholder 2"/>
          <p:cNvSpPr>
            <a:spLocks noGrp="1"/>
          </p:cNvSpPr>
          <p:nvPr>
            <p:ph idx="1"/>
          </p:nvPr>
        </p:nvSpPr>
        <p:spPr/>
        <p:txBody>
          <a:bodyPr>
            <a:normAutofit/>
          </a:bodyPr>
          <a:lstStyle/>
          <a:p>
            <a:pPr marL="342900" marR="0" lvl="0" indent="-342900" algn="just">
              <a:lnSpc>
                <a:spcPct val="150000"/>
              </a:lnSpc>
              <a:spcBef>
                <a:spcPts val="0"/>
              </a:spcBef>
              <a:spcAft>
                <a:spcPts val="0"/>
              </a:spcAft>
              <a:buFont typeface="+mj-lt"/>
              <a:buAutoNum type="arabicPeriod"/>
            </a:pPr>
            <a:r>
              <a:rPr lang="en-US" b="1" dirty="0" smtClean="0">
                <a:effectLst/>
                <a:latin typeface="Palatino Linotype" panose="02040502050505030304" pitchFamily="18" charset="0"/>
                <a:ea typeface="SimSun" panose="02010600030101010101" pitchFamily="2" charset="-122"/>
                <a:cs typeface="Palatino Linotype" panose="02040502050505030304" pitchFamily="18" charset="0"/>
              </a:rPr>
              <a:t>Confronting the agenda (Creative Hopelessness)</a:t>
            </a:r>
            <a:endParaRPr lang="en-US" b="1" dirty="0" smtClean="0">
              <a:effectLst/>
              <a:latin typeface="Palatino Linotype" panose="02040502050505030304" pitchFamily="18" charset="0"/>
              <a:ea typeface="SimSun" panose="02010600030101010101" pitchFamily="2" charset="-122"/>
              <a:cs typeface="Palatino Linotype" panose="02040502050505030304" pitchFamily="18" charset="0"/>
            </a:endParaRPr>
          </a:p>
          <a:p>
            <a:pPr marR="0" lvl="0" algn="just">
              <a:lnSpc>
                <a:spcPct val="150000"/>
              </a:lnSpc>
              <a:spcBef>
                <a:spcPts val="0"/>
              </a:spcBef>
              <a:spcAft>
                <a:spcPts val="0"/>
              </a:spcAft>
            </a:pPr>
            <a:r>
              <a:rPr lang="en-US" dirty="0" smtClean="0">
                <a:effectLst/>
                <a:latin typeface="Palatino Linotype" panose="02040502050505030304" pitchFamily="18" charset="0"/>
                <a:ea typeface="SimSun" panose="02010600030101010101" pitchFamily="2" charset="-122"/>
                <a:cs typeface="Palatino Linotype" panose="02040502050505030304" pitchFamily="18" charset="0"/>
              </a:rPr>
              <a:t>What have you tried to get rid of your symptoms? </a:t>
            </a:r>
            <a:endParaRPr lang="en-US" dirty="0" smtClean="0">
              <a:effectLst/>
              <a:latin typeface="Palatino Linotype" panose="02040502050505030304" pitchFamily="18" charset="0"/>
              <a:ea typeface="SimSun" panose="02010600030101010101" pitchFamily="2" charset="-122"/>
              <a:cs typeface="Palatino Linotype" panose="02040502050505030304" pitchFamily="18" charset="0"/>
            </a:endParaRPr>
          </a:p>
          <a:p>
            <a:pPr marR="0" lvl="0" algn="just">
              <a:lnSpc>
                <a:spcPct val="150000"/>
              </a:lnSpc>
              <a:spcBef>
                <a:spcPts val="0"/>
              </a:spcBef>
              <a:spcAft>
                <a:spcPts val="0"/>
              </a:spcAft>
            </a:pPr>
            <a:r>
              <a:rPr lang="en-US" dirty="0" smtClean="0">
                <a:effectLst/>
                <a:latin typeface="Palatino Linotype" panose="02040502050505030304" pitchFamily="18" charset="0"/>
                <a:ea typeface="SimSun" panose="02010600030101010101" pitchFamily="2" charset="-122"/>
                <a:cs typeface="Palatino Linotype" panose="02040502050505030304" pitchFamily="18" charset="0"/>
              </a:rPr>
              <a:t>Did you succeed in permanently getting rid of them?</a:t>
            </a:r>
            <a:endParaRPr lang="en-US" dirty="0" smtClean="0">
              <a:effectLst/>
              <a:latin typeface="Palatino Linotype" panose="02040502050505030304" pitchFamily="18" charset="0"/>
              <a:ea typeface="SimSun" panose="02010600030101010101" pitchFamily="2" charset="-122"/>
              <a:cs typeface="Palatino Linotype" panose="02040502050505030304" pitchFamily="18" charset="0"/>
            </a:endParaRPr>
          </a:p>
          <a:p>
            <a:pPr marR="0" lvl="0" algn="just">
              <a:lnSpc>
                <a:spcPct val="150000"/>
              </a:lnSpc>
              <a:spcBef>
                <a:spcPts val="0"/>
              </a:spcBef>
              <a:spcAft>
                <a:spcPts val="0"/>
              </a:spcAft>
            </a:pPr>
            <a:r>
              <a:rPr lang="en-US" dirty="0" smtClean="0">
                <a:effectLst/>
                <a:latin typeface="Palatino Linotype" panose="02040502050505030304" pitchFamily="18" charset="0"/>
                <a:ea typeface="SimSun" panose="02010600030101010101" pitchFamily="2" charset="-122"/>
                <a:cs typeface="Palatino Linotype" panose="02040502050505030304" pitchFamily="18" charset="0"/>
              </a:rPr>
              <a:t>What has this cost you? </a:t>
            </a:r>
            <a:endParaRPr lang="en-US" dirty="0" smtClean="0">
              <a:effectLst/>
              <a:latin typeface="Palatino Linotype" panose="02040502050505030304" pitchFamily="18" charset="0"/>
              <a:ea typeface="SimSun" panose="02010600030101010101" pitchFamily="2" charset="-122"/>
              <a:cs typeface="Palatino Linotype" panose="02040502050505030304" pitchFamily="18" charset="0"/>
            </a:endParaRPr>
          </a:p>
          <a:p>
            <a:pPr marR="0" lvl="0" algn="just">
              <a:lnSpc>
                <a:spcPct val="150000"/>
              </a:lnSpc>
              <a:spcBef>
                <a:spcPts val="0"/>
              </a:spcBef>
              <a:spcAft>
                <a:spcPts val="0"/>
              </a:spcAft>
            </a:pPr>
            <a:r>
              <a:rPr lang="en-US" dirty="0" smtClean="0">
                <a:effectLst/>
                <a:latin typeface="Palatino Linotype" panose="02040502050505030304" pitchFamily="18" charset="0"/>
                <a:ea typeface="SimSun" panose="02010600030101010101" pitchFamily="2" charset="-122"/>
                <a:cs typeface="Palatino Linotype" panose="02040502050505030304" pitchFamily="18" charset="0"/>
              </a:rPr>
              <a:t>Has this brought you closer to the way you want your life to be?</a:t>
            </a:r>
            <a:endParaRPr lang="en-US" dirty="0" smtClean="0">
              <a:effectLst/>
              <a:latin typeface="Palatino Linotype" panose="02040502050505030304" pitchFamily="18" charset="0"/>
              <a:ea typeface="SimSun" panose="02010600030101010101" pitchFamily="2" charset="-122"/>
              <a:cs typeface="Palatino Linotype" panose="02040502050505030304" pitchFamily="18" charset="0"/>
            </a:endParaRPr>
          </a:p>
          <a:p>
            <a:pPr marR="0" lvl="0" algn="just">
              <a:lnSpc>
                <a:spcPct val="150000"/>
              </a:lnSpc>
              <a:spcBef>
                <a:spcPts val="0"/>
              </a:spcBef>
              <a:spcAft>
                <a:spcPts val="0"/>
              </a:spcAft>
            </a:pPr>
            <a:endParaRPr lang="en-US"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90500"/>
            <a:ext cx="10972800" cy="822960"/>
          </a:xfrm>
        </p:spPr>
        <p:txBody>
          <a:bodyPr/>
          <a:lstStyle/>
          <a:p>
            <a:r>
              <a:rPr lang="en-US" b="1" dirty="0" smtClean="0"/>
              <a:t>3. Willingness </a:t>
            </a:r>
            <a:endParaRPr lang="en-US" dirty="0"/>
          </a:p>
        </p:txBody>
      </p:sp>
      <p:sp>
        <p:nvSpPr>
          <p:cNvPr id="3" name="Content Placeholder 2"/>
          <p:cNvSpPr>
            <a:spLocks noGrp="1"/>
          </p:cNvSpPr>
          <p:nvPr>
            <p:ph idx="1"/>
          </p:nvPr>
        </p:nvSpPr>
        <p:spPr/>
        <p:txBody>
          <a:bodyPr/>
          <a:lstStyle/>
          <a:p>
            <a:pPr marL="0" indent="0">
              <a:buNone/>
            </a:pPr>
            <a:r>
              <a:rPr lang="en-US" dirty="0"/>
              <a:t>Cognitive </a:t>
            </a:r>
            <a:r>
              <a:rPr lang="en-US" dirty="0" err="1"/>
              <a:t>defusion</a:t>
            </a:r>
            <a:r>
              <a:rPr lang="en-US" dirty="0"/>
              <a:t> overall purpose is to catch language processes in flight, and bring them under contextual control, so that they can be looked AT rather than looked FROM. </a:t>
            </a:r>
            <a:endParaRPr lang="en-US" dirty="0"/>
          </a:p>
          <a:p>
            <a:pPr marL="0" indent="0">
              <a:buNone/>
            </a:pPr>
            <a:r>
              <a:rPr lang="en-US" dirty="0"/>
              <a:t>More simply: Looking at thoughts, rather than from thoughts, </a:t>
            </a:r>
            <a:endParaRPr lang="en-US" dirty="0"/>
          </a:p>
          <a:p>
            <a:pPr marL="0" indent="0">
              <a:buNone/>
            </a:pPr>
            <a:r>
              <a:rPr lang="en-US" dirty="0"/>
              <a:t>Noticing thoughts, rather than being entangled in thoughts Seeing thoughts as what they are – just pictures, words, and sounds </a:t>
            </a:r>
            <a:r>
              <a:rPr lang="en-US" dirty="0" err="1"/>
              <a:t>etc</a:t>
            </a:r>
            <a:r>
              <a:rPr lang="en-US" dirty="0"/>
              <a:t>).</a:t>
            </a:r>
            <a:endParaRPr lang="en-US" dirty="0"/>
          </a:p>
          <a:p>
            <a:pPr marL="0" indent="0">
              <a:buNone/>
            </a:pP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609600" y="190500"/>
            <a:ext cx="10972800" cy="803910"/>
          </a:xfrm>
        </p:spPr>
        <p:txBody>
          <a:bodyPr/>
          <a:p>
            <a:r>
              <a:rPr lang="en-US" b="1"/>
              <a:t>2. Control Strategies</a:t>
            </a:r>
            <a:r>
              <a:rPr lang="en-US"/>
              <a:t> </a:t>
            </a:r>
            <a:endParaRPr lang="en-US"/>
          </a:p>
        </p:txBody>
      </p:sp>
      <p:sp>
        <p:nvSpPr>
          <p:cNvPr id="3" name="Content Placeholder 2"/>
          <p:cNvSpPr>
            <a:spLocks noGrp="1"/>
          </p:cNvSpPr>
          <p:nvPr>
            <p:ph idx="1"/>
          </p:nvPr>
        </p:nvSpPr>
        <p:spPr/>
        <p:txBody>
          <a:bodyPr/>
          <a:p>
            <a:pPr marL="0" indent="0">
              <a:buNone/>
            </a:pPr>
            <a:r>
              <a:rPr lang="en-US"/>
              <a:t>Control strategies can be useful </a:t>
            </a:r>
            <a:endParaRPr lang="en-US"/>
          </a:p>
          <a:p>
            <a:pPr marL="0" indent="0">
              <a:buNone/>
            </a:pPr>
            <a:r>
              <a:rPr lang="en-US"/>
              <a:t>Our society encourages and models emotional avoidance </a:t>
            </a:r>
            <a:endParaRPr lang="en-US"/>
          </a:p>
          <a:p>
            <a:pPr marL="0" indent="0">
              <a:buNone/>
            </a:pPr>
            <a:r>
              <a:rPr lang="en-US"/>
              <a:t>Emotions and cognitions are widely believed to cause or control behaviour. </a:t>
            </a:r>
            <a:endParaRPr lang="en-US"/>
          </a:p>
          <a:p>
            <a:pPr marL="0" indent="0">
              <a:buNone/>
            </a:pPr>
            <a:r>
              <a:rPr lang="en-US"/>
              <a:t>NB: We need to remember, that while they certainly can influence behaviour, they don’t cause or control it </a:t>
            </a:r>
            <a:endParaRPr lang="en-US"/>
          </a:p>
          <a:p>
            <a:pPr marL="0" indent="0">
              <a:buNone/>
            </a:pPr>
            <a:r>
              <a:rPr lang="en-US"/>
              <a:t>Short-term effects of experiential avoidance are often positive, even if negative in the long term – therefore, powerful reinforcer of control strategies</a:t>
            </a: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b="1" dirty="0" smtClean="0"/>
              <a:t>4. Self-as-context</a:t>
            </a:r>
            <a:endParaRPr lang="en-US" dirty="0"/>
          </a:p>
        </p:txBody>
      </p:sp>
      <p:sp>
        <p:nvSpPr>
          <p:cNvPr id="3" name="Content Placeholder 2"/>
          <p:cNvSpPr>
            <a:spLocks noGrp="1"/>
          </p:cNvSpPr>
          <p:nvPr>
            <p:ph idx="1"/>
          </p:nvPr>
        </p:nvSpPr>
        <p:spPr/>
        <p:txBody>
          <a:bodyPr/>
          <a:lstStyle/>
          <a:p>
            <a:pPr marL="0" indent="0">
              <a:lnSpc>
                <a:spcPct val="150000"/>
              </a:lnSpc>
              <a:buNone/>
            </a:pPr>
            <a:r>
              <a:rPr lang="en-US" dirty="0"/>
              <a:t>Spirituality and transcendence as human experiences • Chessboard • Sky &amp; weather • Your Mind is the World’s Greatest Documentary Maker • Observer exercise: notice who is noticing; notice what doesn’t change.</a:t>
            </a:r>
            <a:endParaRPr lang="en-US" dirty="0"/>
          </a:p>
          <a:p>
            <a:pPr marL="0" indent="0">
              <a:lnSpc>
                <a:spcPct val="150000"/>
              </a:lnSpc>
              <a:buNone/>
            </a:pP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b="1" dirty="0"/>
              <a:t>5. Values and </a:t>
            </a:r>
            <a:r>
              <a:rPr lang="en-US" b="1" dirty="0" smtClean="0"/>
              <a:t>action</a:t>
            </a:r>
            <a:endParaRPr lang="en-US" dirty="0"/>
          </a:p>
        </p:txBody>
      </p:sp>
      <p:sp>
        <p:nvSpPr>
          <p:cNvPr id="3" name="Content Placeholder 2"/>
          <p:cNvSpPr>
            <a:spLocks noGrp="1"/>
          </p:cNvSpPr>
          <p:nvPr>
            <p:ph idx="1"/>
          </p:nvPr>
        </p:nvSpPr>
        <p:spPr/>
        <p:txBody>
          <a:bodyPr>
            <a:normAutofit/>
          </a:bodyPr>
          <a:lstStyle/>
          <a:p>
            <a:r>
              <a:rPr lang="en-US" dirty="0"/>
              <a:t>What do you really want? • What do you want your life to stand for? • What sort of person do you want to be? • What sort of relationships do you want to build? • How do you want to act/behave in the world/ towards others/ towards yourself? • What do you want to do with your life? • Funeral / Tombstone / Old man looking back/ Celebration dinner/ Obituary • Miracle question • Values first - then goals/actions.</a:t>
            </a:r>
            <a:endParaRPr lang="en-US" dirty="0"/>
          </a:p>
          <a:p>
            <a:pPr marL="0" indent="0">
              <a:buNone/>
            </a:pP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b="1"/>
              <a:t>What is Commitment?</a:t>
            </a:r>
            <a:endParaRPr lang="en-US" b="1"/>
          </a:p>
        </p:txBody>
      </p:sp>
      <p:sp>
        <p:nvSpPr>
          <p:cNvPr id="5" name="Content Placeholder 4"/>
          <p:cNvSpPr>
            <a:spLocks noGrp="1"/>
          </p:cNvSpPr>
          <p:nvPr>
            <p:ph idx="1"/>
          </p:nvPr>
        </p:nvSpPr>
        <p:spPr/>
        <p:txBody>
          <a:bodyPr/>
          <a:p>
            <a:pPr marL="0" indent="0">
              <a:buNone/>
            </a:pPr>
            <a:r>
              <a:rPr lang="en-US" dirty="0">
                <a:solidFill>
                  <a:srgbClr val="C00000"/>
                </a:solidFill>
                <a:sym typeface="+mn-ea"/>
              </a:rPr>
              <a:t>Commitment is:</a:t>
            </a:r>
            <a:endParaRPr lang="en-US" dirty="0">
              <a:solidFill>
                <a:srgbClr val="C00000"/>
              </a:solidFill>
            </a:endParaRPr>
          </a:p>
          <a:p>
            <a:pPr lvl="0"/>
            <a:r>
              <a:rPr lang="en-US" sz="3600" dirty="0">
                <a:sym typeface="+mn-ea"/>
              </a:rPr>
              <a:t>Not a promise. </a:t>
            </a:r>
            <a:endParaRPr lang="en-US" sz="3600" dirty="0"/>
          </a:p>
          <a:p>
            <a:pPr lvl="0"/>
            <a:r>
              <a:rPr lang="en-US" sz="3600" dirty="0">
                <a:sym typeface="+mn-ea"/>
              </a:rPr>
              <a:t>Not a prediction.</a:t>
            </a:r>
            <a:endParaRPr lang="en-US" sz="3600" dirty="0"/>
          </a:p>
          <a:p>
            <a:r>
              <a:rPr lang="en-US" sz="3600" dirty="0">
                <a:sym typeface="+mn-ea"/>
              </a:rPr>
              <a:t>Not an attempt to be perfect. </a:t>
            </a:r>
            <a:endParaRPr lang="en-US" sz="3600" dirty="0">
              <a:sym typeface="+mn-ea"/>
            </a:endParaRPr>
          </a:p>
          <a:p>
            <a:r>
              <a:rPr lang="en-US" sz="3600" dirty="0">
                <a:sym typeface="+mn-ea"/>
              </a:rPr>
              <a:t>Not slavery </a:t>
            </a:r>
            <a:endParaRPr lang="en-US" sz="3600" dirty="0"/>
          </a:p>
          <a:p>
            <a:endParaRPr lang="en-US" sz="36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128824"/>
          </a:xfrm>
        </p:spPr>
        <p:txBody>
          <a:bodyPr/>
          <a:lstStyle/>
          <a:p>
            <a:r>
              <a:rPr lang="en-US" dirty="0"/>
              <a:t>It means: </a:t>
            </a:r>
            <a:endParaRPr lang="en-US" dirty="0"/>
          </a:p>
        </p:txBody>
      </p:sp>
      <p:sp>
        <p:nvSpPr>
          <p:cNvPr id="3" name="Content Placeholder 2"/>
          <p:cNvSpPr>
            <a:spLocks noGrp="1"/>
          </p:cNvSpPr>
          <p:nvPr>
            <p:ph idx="1"/>
          </p:nvPr>
        </p:nvSpPr>
        <p:spPr>
          <a:xfrm>
            <a:off x="838200" y="1687132"/>
            <a:ext cx="10515600" cy="4489831"/>
          </a:xfrm>
        </p:spPr>
        <p:txBody>
          <a:bodyPr>
            <a:normAutofit fontScale="87500"/>
          </a:bodyPr>
          <a:lstStyle/>
          <a:p>
            <a:pPr lvl="0"/>
            <a:r>
              <a:rPr lang="en-US" dirty="0"/>
              <a:t>commitment to a valued direction. </a:t>
            </a:r>
            <a:endParaRPr lang="en-US" dirty="0"/>
          </a:p>
          <a:p>
            <a:r>
              <a:rPr lang="en-US" dirty="0"/>
              <a:t>• Take it for granted that you will go “off-course”, and “stuff up” again and again and again. </a:t>
            </a:r>
            <a:endParaRPr lang="en-US" dirty="0"/>
          </a:p>
          <a:p>
            <a:r>
              <a:rPr lang="en-US" dirty="0"/>
              <a:t>• Commit to getting back on track again, as soon as you realize what has happened. </a:t>
            </a:r>
            <a:endParaRPr lang="en-US" dirty="0"/>
          </a:p>
          <a:p>
            <a:r>
              <a:rPr lang="en-US" dirty="0"/>
              <a:t>• Clarify: values / goals / actions / barriers </a:t>
            </a:r>
            <a:endParaRPr lang="en-US" dirty="0"/>
          </a:p>
          <a:p>
            <a:r>
              <a:rPr lang="en-US" dirty="0"/>
              <a:t>• Use DAVE cycles (</a:t>
            </a:r>
            <a:r>
              <a:rPr lang="en-US" dirty="0" err="1"/>
              <a:t>defusion</a:t>
            </a:r>
            <a:r>
              <a:rPr lang="en-US" dirty="0"/>
              <a:t>/acceptance/values/engagement) - build ever larger patterns of </a:t>
            </a:r>
            <a:r>
              <a:rPr lang="en-US" dirty="0" err="1"/>
              <a:t>behaviour</a:t>
            </a:r>
            <a:r>
              <a:rPr lang="en-US" dirty="0"/>
              <a:t>.</a:t>
            </a:r>
            <a:endParaRPr lang="en-US" dirty="0"/>
          </a:p>
          <a:p>
            <a:r>
              <a:rPr lang="en-US" dirty="0"/>
              <a:t> </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609600" y="190500"/>
            <a:ext cx="10972800" cy="868680"/>
          </a:xfrm>
        </p:spPr>
        <p:txBody>
          <a:bodyPr/>
          <a:p>
            <a:r>
              <a:rPr lang="en-US"/>
              <a:t>ACT Summarized </a:t>
            </a:r>
            <a:endParaRPr lang="en-US"/>
          </a:p>
        </p:txBody>
      </p:sp>
      <p:sp>
        <p:nvSpPr>
          <p:cNvPr id="5" name="Content Placeholder 4"/>
          <p:cNvSpPr>
            <a:spLocks noGrp="1"/>
          </p:cNvSpPr>
          <p:nvPr>
            <p:ph idx="1"/>
          </p:nvPr>
        </p:nvSpPr>
        <p:spPr/>
        <p:txBody>
          <a:bodyPr/>
          <a:p>
            <a:pPr marL="0" indent="0">
              <a:buNone/>
            </a:pPr>
            <a:r>
              <a:rPr lang="en-US" dirty="0">
                <a:sym typeface="+mn-ea"/>
              </a:rPr>
              <a:t>ACT will work best when negative </a:t>
            </a:r>
            <a:r>
              <a:rPr lang="en-US" dirty="0" err="1">
                <a:sym typeface="+mn-ea"/>
              </a:rPr>
              <a:t>expereinces</a:t>
            </a:r>
            <a:r>
              <a:rPr lang="en-US" dirty="0">
                <a:sym typeface="+mn-ea"/>
              </a:rPr>
              <a:t>, thoughts, feelings and sensations/behaviors if you:</a:t>
            </a:r>
            <a:endParaRPr lang="en-US" dirty="0">
              <a:sym typeface="+mn-ea"/>
            </a:endParaRPr>
          </a:p>
          <a:p>
            <a:pPr marL="0" indent="0">
              <a:buNone/>
            </a:pPr>
            <a:endParaRPr lang="en-US" dirty="0"/>
          </a:p>
          <a:p>
            <a:pPr marL="0" indent="0">
              <a:buNone/>
            </a:pPr>
            <a:r>
              <a:rPr lang="en-US" b="1" dirty="0">
                <a:sym typeface="+mn-ea"/>
              </a:rPr>
              <a:t>Option One</a:t>
            </a:r>
            <a:r>
              <a:rPr lang="en-US" dirty="0">
                <a:sym typeface="+mn-ea"/>
              </a:rPr>
              <a:t>: leave the situation </a:t>
            </a:r>
            <a:endParaRPr lang="en-US" dirty="0"/>
          </a:p>
          <a:p>
            <a:pPr marL="0" indent="0">
              <a:buNone/>
            </a:pPr>
            <a:r>
              <a:rPr lang="en-US" b="1" dirty="0">
                <a:sym typeface="+mn-ea"/>
              </a:rPr>
              <a:t>Option Two</a:t>
            </a:r>
            <a:r>
              <a:rPr lang="en-US" dirty="0">
                <a:sym typeface="+mn-ea"/>
              </a:rPr>
              <a:t>: stay, and change what can be changed </a:t>
            </a:r>
            <a:endParaRPr lang="en-US" dirty="0"/>
          </a:p>
          <a:p>
            <a:pPr marL="0" indent="0">
              <a:buNone/>
            </a:pPr>
            <a:r>
              <a:rPr lang="en-US" b="1" dirty="0">
                <a:sym typeface="+mn-ea"/>
              </a:rPr>
              <a:t>Option Three</a:t>
            </a:r>
            <a:r>
              <a:rPr lang="en-US" dirty="0">
                <a:sym typeface="+mn-ea"/>
              </a:rPr>
              <a:t>: stay, and accept what can’t be changed </a:t>
            </a:r>
            <a:endParaRPr lang="en-US" dirty="0"/>
          </a:p>
          <a:p>
            <a:pPr marL="0" indent="0">
              <a:buNone/>
            </a:pPr>
            <a:r>
              <a:rPr lang="en-US" b="1" dirty="0">
                <a:sym typeface="+mn-ea"/>
              </a:rPr>
              <a:t>Option Four</a:t>
            </a:r>
            <a:r>
              <a:rPr lang="en-US" dirty="0">
                <a:sym typeface="+mn-ea"/>
              </a:rPr>
              <a:t>: stay, and rely on emotional control strategies</a:t>
            </a:r>
            <a:endParaRPr lang="en-US" dirty="0"/>
          </a:p>
          <a:p>
            <a:pPr marL="0" indent="0">
              <a:buNone/>
            </a:pPr>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Conclusion</a:t>
            </a:r>
            <a:endParaRPr lang="en-US" dirty="0"/>
          </a:p>
        </p:txBody>
      </p:sp>
      <p:sp>
        <p:nvSpPr>
          <p:cNvPr id="3" name="Content Placeholder 2"/>
          <p:cNvSpPr>
            <a:spLocks noGrp="1"/>
          </p:cNvSpPr>
          <p:nvPr>
            <p:ph idx="1"/>
          </p:nvPr>
        </p:nvSpPr>
        <p:spPr/>
        <p:txBody>
          <a:bodyPr/>
          <a:lstStyle/>
          <a:p>
            <a:pPr marL="0" indent="0" algn="just">
              <a:buNone/>
            </a:pPr>
            <a:r>
              <a:rPr lang="en-US" dirty="0"/>
              <a:t>There are many theories that have been developed in trauma healing, counseling and recovery. Theories discussed in this lecture are more trauma specific and still undergoing research to enhancy their efficacy. You can choose the best theory that suits, your counseling style, context ,and may be client demographic characteristics. In lecture 8, we shall learn more about assessment of Post Traumatic Stress Disorder.</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84126"/>
          </a:xfrm>
        </p:spPr>
        <p:txBody>
          <a:bodyPr/>
          <a:lstStyle/>
          <a:p>
            <a:r>
              <a:rPr lang="en-US" dirty="0"/>
              <a:t>References</a:t>
            </a:r>
            <a:endParaRPr lang="en-US" dirty="0"/>
          </a:p>
        </p:txBody>
      </p:sp>
      <p:sp>
        <p:nvSpPr>
          <p:cNvPr id="3" name="Content Placeholder 2"/>
          <p:cNvSpPr>
            <a:spLocks noGrp="1"/>
          </p:cNvSpPr>
          <p:nvPr>
            <p:ph idx="1"/>
          </p:nvPr>
        </p:nvSpPr>
        <p:spPr>
          <a:xfrm>
            <a:off x="838200" y="1481070"/>
            <a:ext cx="10515600" cy="4695893"/>
          </a:xfrm>
        </p:spPr>
        <p:txBody>
          <a:bodyPr>
            <a:normAutofit fontScale="55000" lnSpcReduction="20000"/>
          </a:bodyPr>
          <a:lstStyle/>
          <a:p>
            <a:pPr marR="0" algn="just">
              <a:lnSpc>
                <a:spcPct val="115000"/>
              </a:lnSpc>
              <a:spcBef>
                <a:spcPts val="0"/>
              </a:spcBef>
              <a:spcAft>
                <a:spcPts val="1000"/>
              </a:spcAft>
              <a:buFont typeface="+mj-lt"/>
              <a:buAutoNum type="arabicPeriod"/>
            </a:pPr>
            <a:r>
              <a:rPr lang="en-US" dirty="0" err="1" smtClean="0">
                <a:effectLst/>
                <a:latin typeface="Palatino Linotype" panose="02040502050505030304" pitchFamily="18" charset="0"/>
                <a:ea typeface="Calibri" panose="020F0502020204030204" pitchFamily="34" charset="0"/>
                <a:cs typeface="Palatino Linotype" panose="02040502050505030304" pitchFamily="18" charset="0"/>
              </a:rPr>
              <a:t>Backos</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 A. &amp; </a:t>
            </a:r>
            <a:r>
              <a:rPr lang="en-US" dirty="0" err="1" smtClean="0">
                <a:effectLst/>
                <a:latin typeface="Palatino Linotype" panose="02040502050505030304" pitchFamily="18" charset="0"/>
                <a:ea typeface="Calibri" panose="020F0502020204030204" pitchFamily="34" charset="0"/>
                <a:cs typeface="Palatino Linotype" panose="02040502050505030304" pitchFamily="18" charset="0"/>
              </a:rPr>
              <a:t>Mazzeo</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 C. (2017). Group therapy and PTSD: Acceptance and commitment therapy groups with Vietnam veterans with PTSD. In Howie (Ed.) </a:t>
            </a:r>
            <a:r>
              <a:rPr lang="en-US" i="1" dirty="0" smtClean="0">
                <a:solidFill>
                  <a:srgbClr val="212121"/>
                </a:solidFill>
                <a:effectLst/>
                <a:latin typeface="Palatino Linotype" panose="02040502050505030304" pitchFamily="18" charset="0"/>
                <a:ea typeface="Calibri" panose="020F0502020204030204" pitchFamily="34" charset="0"/>
                <a:cs typeface="Palatino Linotype" panose="02040502050505030304" pitchFamily="18" charset="0"/>
              </a:rPr>
              <a:t>Art therapy with military populations: History, innovations and applications </a:t>
            </a:r>
            <a:r>
              <a:rPr lang="en-US" dirty="0" smtClean="0">
                <a:solidFill>
                  <a:srgbClr val="212121"/>
                </a:solidFill>
                <a:effectLst/>
                <a:latin typeface="Palatino Linotype" panose="02040502050505030304" pitchFamily="18" charset="0"/>
                <a:ea typeface="Calibri" panose="020F0502020204030204" pitchFamily="34" charset="0"/>
                <a:cs typeface="Palatino Linotype" panose="02040502050505030304" pitchFamily="18" charset="0"/>
              </a:rPr>
              <a:t>(pp. 165–176)</a:t>
            </a:r>
            <a:r>
              <a:rPr lang="en-US" i="1" dirty="0" smtClean="0">
                <a:solidFill>
                  <a:srgbClr val="212121"/>
                </a:solidFill>
                <a:effectLst/>
                <a:latin typeface="Palatino Linotype" panose="02040502050505030304" pitchFamily="18" charset="0"/>
                <a:ea typeface="Calibri" panose="020F0502020204030204" pitchFamily="34" charset="0"/>
                <a:cs typeface="Palatino Linotype" panose="02040502050505030304" pitchFamily="18" charset="0"/>
              </a:rPr>
              <a:t>.</a:t>
            </a:r>
            <a:r>
              <a:rPr lang="en-US" dirty="0" smtClean="0">
                <a:solidFill>
                  <a:srgbClr val="212121"/>
                </a:solidFill>
                <a:effectLst/>
                <a:latin typeface="Palatino Linotype" panose="02040502050505030304" pitchFamily="18" charset="0"/>
                <a:ea typeface="Calibri" panose="020F0502020204030204" pitchFamily="34" charset="0"/>
                <a:cs typeface="Palatino Linotype" panose="02040502050505030304" pitchFamily="18" charset="0"/>
              </a:rPr>
              <a:t> New York, NY: Routledge. </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R="0" algn="just">
              <a:lnSpc>
                <a:spcPct val="115000"/>
              </a:lnSpc>
              <a:spcBef>
                <a:spcPts val="0"/>
              </a:spcBef>
              <a:spcAft>
                <a:spcPts val="1000"/>
              </a:spcAft>
              <a:buFont typeface="+mj-lt"/>
              <a:buAutoNum type="arabicPeriod"/>
            </a:pP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Goldstein, D. (2010). Adrenal responses to stress. </a:t>
            </a:r>
            <a:r>
              <a:rPr lang="en-US" i="1" dirty="0" smtClean="0">
                <a:effectLst/>
                <a:latin typeface="Palatino Linotype" panose="02040502050505030304" pitchFamily="18" charset="0"/>
                <a:ea typeface="Calibri" panose="020F0502020204030204" pitchFamily="34" charset="0"/>
                <a:cs typeface="Palatino Linotype" panose="02040502050505030304" pitchFamily="18" charset="0"/>
              </a:rPr>
              <a:t>Cell </a:t>
            </a:r>
            <a:r>
              <a:rPr lang="en-US" i="1" dirty="0" err="1" smtClean="0">
                <a:effectLst/>
                <a:latin typeface="Palatino Linotype" panose="02040502050505030304" pitchFamily="18" charset="0"/>
                <a:ea typeface="Calibri" panose="020F0502020204030204" pitchFamily="34" charset="0"/>
                <a:cs typeface="Palatino Linotype" panose="02040502050505030304" pitchFamily="18" charset="0"/>
              </a:rPr>
              <a:t>Mol</a:t>
            </a:r>
            <a:r>
              <a:rPr lang="en-US" i="1" dirty="0" smtClean="0">
                <a:effectLst/>
                <a:latin typeface="Palatino Linotype" panose="02040502050505030304" pitchFamily="18" charset="0"/>
                <a:ea typeface="Calibri" panose="020F0502020204030204" pitchFamily="34" charset="0"/>
                <a:cs typeface="Palatino Linotype" panose="02040502050505030304" pitchFamily="18" charset="0"/>
              </a:rPr>
              <a:t> </a:t>
            </a:r>
            <a:r>
              <a:rPr lang="en-US" i="1" dirty="0" err="1" smtClean="0">
                <a:effectLst/>
                <a:latin typeface="Palatino Linotype" panose="02040502050505030304" pitchFamily="18" charset="0"/>
                <a:ea typeface="Calibri" panose="020F0502020204030204" pitchFamily="34" charset="0"/>
                <a:cs typeface="Palatino Linotype" panose="02040502050505030304" pitchFamily="18" charset="0"/>
              </a:rPr>
              <a:t>Neurobiol</a:t>
            </a:r>
            <a:r>
              <a:rPr lang="en-US" i="1" dirty="0" smtClean="0">
                <a:effectLst/>
                <a:latin typeface="Palatino Linotype" panose="02040502050505030304" pitchFamily="18" charset="0"/>
                <a:ea typeface="Calibri" panose="020F0502020204030204" pitchFamily="34" charset="0"/>
                <a:cs typeface="Palatino Linotype" panose="02040502050505030304" pitchFamily="18" charset="0"/>
              </a:rPr>
              <a:t>., 30</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(8), 1433–1440.</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buFont typeface="+mj-lt"/>
              <a:buAutoNum type="arabicPeriod"/>
            </a:pP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Gantt, L. &amp; </a:t>
            </a:r>
            <a:r>
              <a:rPr lang="en-US" dirty="0" err="1" smtClean="0">
                <a:effectLst/>
                <a:latin typeface="Palatino Linotype" panose="02040502050505030304" pitchFamily="18" charset="0"/>
                <a:ea typeface="Calibri" panose="020F0502020204030204" pitchFamily="34" charset="0"/>
                <a:cs typeface="Palatino Linotype" panose="02040502050505030304" pitchFamily="18" charset="0"/>
              </a:rPr>
              <a:t>Tinnin</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 L. (2007). </a:t>
            </a:r>
            <a:r>
              <a:rPr lang="en-US" i="1" dirty="0" smtClean="0">
                <a:effectLst/>
                <a:latin typeface="Palatino Linotype" panose="02040502050505030304" pitchFamily="18" charset="0"/>
                <a:ea typeface="Calibri" panose="020F0502020204030204" pitchFamily="34" charset="0"/>
                <a:cs typeface="Palatino Linotype" panose="02040502050505030304" pitchFamily="18" charset="0"/>
              </a:rPr>
              <a:t>The instinctual trauma response. </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In D. Arrington’s (Ed.) Art angst and         trauma. (pp. 168-174). Springfield, IL: Charles C. Thomas Publisher. </a:t>
            </a:r>
            <a:endParaRPr lang="en-US" dirty="0" smtClean="0">
              <a:effectLst/>
              <a:latin typeface="Palatino Linotype" panose="02040502050505030304" pitchFamily="18" charset="0"/>
              <a:ea typeface="Calibri" panose="020F0502020204030204" pitchFamily="34" charset="0"/>
              <a:cs typeface="Palatino Linotype" panose="02040502050505030304" pitchFamily="18" charset="0"/>
            </a:endParaRPr>
          </a:p>
          <a:p>
            <a:pPr marL="0" marR="0" algn="just">
              <a:lnSpc>
                <a:spcPct val="115000"/>
              </a:lnSpc>
              <a:spcBef>
                <a:spcPts val="0"/>
              </a:spcBef>
              <a:spcAft>
                <a:spcPts val="0"/>
              </a:spcAft>
              <a:buFont typeface="+mj-lt"/>
              <a:buAutoNum type="arabicPeriod"/>
            </a:pPr>
            <a:r>
              <a:rPr lang="en-US" dirty="0" smtClean="0">
                <a:solidFill>
                  <a:srgbClr val="212121"/>
                </a:solidFill>
                <a:effectLst/>
                <a:latin typeface="Palatino Linotype" panose="02040502050505030304" pitchFamily="18" charset="0"/>
                <a:ea typeface="Calibri" panose="020F0502020204030204" pitchFamily="34" charset="0"/>
                <a:cs typeface="Palatino Linotype" panose="02040502050505030304" pitchFamily="18" charset="0"/>
              </a:rPr>
              <a:t>Harris ,R.(2019). </a:t>
            </a:r>
            <a:r>
              <a:rPr lang="en-US" i="1" dirty="0" smtClean="0">
                <a:solidFill>
                  <a:srgbClr val="212121"/>
                </a:solidFill>
                <a:effectLst/>
                <a:latin typeface="Palatino Linotype" panose="02040502050505030304" pitchFamily="18" charset="0"/>
                <a:ea typeface="Calibri" panose="020F0502020204030204" pitchFamily="34" charset="0"/>
                <a:cs typeface="Palatino Linotype" panose="02040502050505030304" pitchFamily="18" charset="0"/>
              </a:rPr>
              <a:t>ACT made simple: An easy to read primer on acceptance and commitment therapy(2nd ed.)</a:t>
            </a:r>
            <a:r>
              <a:rPr lang="en-US" dirty="0" smtClean="0">
                <a:solidFill>
                  <a:srgbClr val="212121"/>
                </a:solidFill>
                <a:effectLst/>
                <a:latin typeface="Palatino Linotype" panose="02040502050505030304" pitchFamily="18" charset="0"/>
                <a:ea typeface="Calibri" panose="020F0502020204030204" pitchFamily="34" charset="0"/>
                <a:cs typeface="Palatino Linotype" panose="02040502050505030304" pitchFamily="18" charset="0"/>
              </a:rPr>
              <a:t>. California : New Harbinger Publications, Inc.</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buFont typeface="+mj-lt"/>
              <a:buAutoNum type="arabicPeriod"/>
            </a:pP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buFont typeface="+mj-lt"/>
              <a:buAutoNum type="arabicPeriod"/>
            </a:pPr>
            <a:r>
              <a:rPr lang="en-US" dirty="0" smtClean="0">
                <a:effectLst/>
                <a:latin typeface="Palatino Linotype" panose="02040502050505030304" pitchFamily="18" charset="0"/>
                <a:ea typeface="SimSun" panose="02010600030101010101" pitchFamily="2" charset="-122"/>
                <a:cs typeface="Palatino Linotype" panose="02040502050505030304" pitchFamily="18" charset="0"/>
              </a:rPr>
              <a:t>Harris, R. (2007).Acceptance and Commitment Therapy (ACT) Introductory Workshop Handout.</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buFont typeface="+mj-lt"/>
              <a:buAutoNum type="arabicPeriod"/>
            </a:pP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15000"/>
              </a:lnSpc>
              <a:spcBef>
                <a:spcPts val="0"/>
              </a:spcBef>
              <a:spcAft>
                <a:spcPts val="1000"/>
              </a:spcAft>
              <a:buFont typeface="+mj-lt"/>
              <a:buAutoNum type="arabicPeriod"/>
            </a:pP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Hass-Cohen, N., Findlay, J. C., Carr, R., &amp; </a:t>
            </a:r>
            <a:r>
              <a:rPr lang="en-US" dirty="0" err="1" smtClean="0">
                <a:effectLst/>
                <a:latin typeface="Palatino Linotype" panose="02040502050505030304" pitchFamily="18" charset="0"/>
                <a:ea typeface="Calibri" panose="020F0502020204030204" pitchFamily="34" charset="0"/>
                <a:cs typeface="Palatino Linotype" panose="02040502050505030304" pitchFamily="18" charset="0"/>
              </a:rPr>
              <a:t>Vanderlan</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 J, (2014). </a:t>
            </a:r>
            <a:r>
              <a:rPr lang="en-US" dirty="0" smtClean="0">
                <a:solidFill>
                  <a:srgbClr val="333333"/>
                </a:solidFill>
                <a:effectLst/>
                <a:latin typeface="Palatino Linotype" panose="02040502050505030304" pitchFamily="18" charset="0"/>
                <a:ea typeface="Calibri" panose="020F0502020204030204" pitchFamily="34" charset="0"/>
                <a:cs typeface="Palatino Linotype" panose="02040502050505030304" pitchFamily="18" charset="0"/>
              </a:rPr>
              <a:t>Check, change</a:t>
            </a:r>
            <a:r>
              <a:rPr lang="en-US" b="1" dirty="0" smtClean="0">
                <a:solidFill>
                  <a:srgbClr val="333333"/>
                </a:solidFill>
                <a:effectLst/>
                <a:latin typeface="Palatino Linotype" panose="02040502050505030304" pitchFamily="18" charset="0"/>
                <a:ea typeface="Calibri" panose="020F0502020204030204" pitchFamily="34" charset="0"/>
                <a:cs typeface="Palatino Linotype" panose="02040502050505030304" pitchFamily="18" charset="0"/>
              </a:rPr>
              <a:t> </a:t>
            </a:r>
            <a:r>
              <a:rPr lang="en-US" dirty="0" smtClean="0">
                <a:solidFill>
                  <a:srgbClr val="333333"/>
                </a:solidFill>
                <a:effectLst/>
                <a:latin typeface="Palatino Linotype" panose="02040502050505030304" pitchFamily="18" charset="0"/>
                <a:ea typeface="Calibri" panose="020F0502020204030204" pitchFamily="34" charset="0"/>
                <a:cs typeface="Palatino Linotype" panose="02040502050505030304" pitchFamily="18" charset="0"/>
              </a:rPr>
              <a:t>what you need to change and/or keep what you want: Art therapy neurobiological-based trauma protocol. </a:t>
            </a:r>
            <a:r>
              <a:rPr lang="en-US" i="1" dirty="0" smtClean="0">
                <a:solidFill>
                  <a:srgbClr val="333333"/>
                </a:solidFill>
                <a:effectLst/>
                <a:latin typeface="Palatino Linotype" panose="02040502050505030304" pitchFamily="18" charset="0"/>
                <a:ea typeface="Calibri" panose="020F0502020204030204" pitchFamily="34" charset="0"/>
                <a:cs typeface="Palatino Linotype" panose="02040502050505030304" pitchFamily="18" charset="0"/>
              </a:rPr>
              <a:t>Art Therapy: Journal of the American Art Therapy Association 31</a:t>
            </a:r>
            <a:r>
              <a:rPr lang="en-US" dirty="0" smtClean="0">
                <a:solidFill>
                  <a:srgbClr val="333333"/>
                </a:solidFill>
                <a:effectLst/>
                <a:latin typeface="Palatino Linotype" panose="02040502050505030304" pitchFamily="18" charset="0"/>
                <a:ea typeface="Calibri" panose="020F0502020204030204" pitchFamily="34" charset="0"/>
                <a:cs typeface="Palatino Linotype" panose="02040502050505030304" pitchFamily="18" charset="0"/>
              </a:rPr>
              <a:t>(2), 69-78.</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Font typeface="+mj-lt"/>
              <a:buNone/>
            </a:pPr>
            <a:r>
              <a:rPr lang="en-US" dirty="0" err="1" smtClean="0">
                <a:effectLst/>
                <a:latin typeface="Palatino Linotype" panose="02040502050505030304" pitchFamily="18" charset="0"/>
                <a:ea typeface="Calibri" panose="020F0502020204030204" pitchFamily="34" charset="0"/>
                <a:cs typeface="Palatino Linotype" panose="02040502050505030304" pitchFamily="18" charset="0"/>
              </a:rPr>
              <a:t>7. Kolk</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 Der Van, B .(2014). </a:t>
            </a:r>
            <a:r>
              <a:rPr lang="en-US" i="1" dirty="0" smtClean="0">
                <a:effectLst/>
                <a:latin typeface="Palatino Linotype" panose="02040502050505030304" pitchFamily="18" charset="0"/>
                <a:ea typeface="Calibri" panose="020F0502020204030204" pitchFamily="34" charset="0"/>
                <a:cs typeface="Palatino Linotype" panose="02040502050505030304" pitchFamily="18" charset="0"/>
              </a:rPr>
              <a:t>The body keeps the score: Brain, </a:t>
            </a:r>
            <a:r>
              <a:rPr lang="en-US" i="1" dirty="0" err="1" smtClean="0">
                <a:effectLst/>
                <a:latin typeface="Palatino Linotype" panose="02040502050505030304" pitchFamily="18" charset="0"/>
                <a:ea typeface="Calibri" panose="020F0502020204030204" pitchFamily="34" charset="0"/>
                <a:cs typeface="Palatino Linotype" panose="02040502050505030304" pitchFamily="18" charset="0"/>
              </a:rPr>
              <a:t>mind,and</a:t>
            </a:r>
            <a:r>
              <a:rPr lang="en-US" i="1" dirty="0" smtClean="0">
                <a:effectLst/>
                <a:latin typeface="Palatino Linotype" panose="02040502050505030304" pitchFamily="18" charset="0"/>
                <a:ea typeface="Calibri" panose="020F0502020204030204" pitchFamily="34" charset="0"/>
                <a:cs typeface="Palatino Linotype" panose="02040502050505030304" pitchFamily="18" charset="0"/>
              </a:rPr>
              <a:t> body in the healing of trauma.</a:t>
            </a:r>
            <a:r>
              <a:rPr lang="en-US" dirty="0" smtClean="0">
                <a:effectLst/>
                <a:latin typeface="Palatino Linotype" panose="02040502050505030304" pitchFamily="18" charset="0"/>
                <a:ea typeface="Calibri" panose="020F0502020204030204" pitchFamily="34" charset="0"/>
                <a:cs typeface="Palatino Linotype" panose="02040502050505030304" pitchFamily="18" charset="0"/>
              </a:rPr>
              <a:t> New York : Penguin Group</a:t>
            </a:r>
            <a:endParaRPr lang="en-US" sz="24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Green Color">
  <a:themeElements>
    <a:clrScheme name="Green Color 13">
      <a:dk1>
        <a:srgbClr val="000000"/>
      </a:dk1>
      <a:lt1>
        <a:srgbClr val="FFFFFF"/>
      </a:lt1>
      <a:dk2>
        <a:srgbClr val="000000"/>
      </a:dk2>
      <a:lt2>
        <a:srgbClr val="969696"/>
      </a:lt2>
      <a:accent1>
        <a:srgbClr val="009900"/>
      </a:accent1>
      <a:accent2>
        <a:srgbClr val="99CC00"/>
      </a:accent2>
      <a:accent3>
        <a:srgbClr val="FFFFFF"/>
      </a:accent3>
      <a:accent4>
        <a:srgbClr val="000000"/>
      </a:accent4>
      <a:accent5>
        <a:srgbClr val="AACAAA"/>
      </a:accent5>
      <a:accent6>
        <a:srgbClr val="8AB900"/>
      </a:accent6>
      <a:hlink>
        <a:srgbClr val="CC3300"/>
      </a:hlink>
      <a:folHlink>
        <a:srgbClr val="996600"/>
      </a:folHlink>
    </a:clrScheme>
    <a:fontScheme name="Green Color">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Green Colo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reen Colo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reen Colo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reen Colo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reen Colo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reen Colo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reen Colo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reen Colo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reen Colo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reen Colo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reen Colo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reen Colo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reen Color 13">
        <a:dk1>
          <a:srgbClr val="000000"/>
        </a:dk1>
        <a:lt1>
          <a:srgbClr val="FFFFFF"/>
        </a:lt1>
        <a:dk2>
          <a:srgbClr val="000000"/>
        </a:dk2>
        <a:lt2>
          <a:srgbClr val="969696"/>
        </a:lt2>
        <a:accent1>
          <a:srgbClr val="009900"/>
        </a:accent1>
        <a:accent2>
          <a:srgbClr val="99CC00"/>
        </a:accent2>
        <a:accent3>
          <a:srgbClr val="FFFFFF"/>
        </a:accent3>
        <a:accent4>
          <a:srgbClr val="000000"/>
        </a:accent4>
        <a:accent5>
          <a:srgbClr val="AACAAA"/>
        </a:accent5>
        <a:accent6>
          <a:srgbClr val="8AB900"/>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13360</Words>
  <Application>WPS Presentation</Application>
  <PresentationFormat>Widescreen</PresentationFormat>
  <Paragraphs>230</Paragraphs>
  <Slides>35</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35</vt:i4>
      </vt:variant>
    </vt:vector>
  </HeadingPairs>
  <TitlesOfParts>
    <vt:vector size="45" baseType="lpstr">
      <vt:lpstr>Arial</vt:lpstr>
      <vt:lpstr>SimSun</vt:lpstr>
      <vt:lpstr>Wingdings</vt:lpstr>
      <vt:lpstr>Calibri</vt:lpstr>
      <vt:lpstr>Times New Roman</vt:lpstr>
      <vt:lpstr>Microsoft YaHei</vt:lpstr>
      <vt:lpstr>Arial Unicode MS</vt:lpstr>
      <vt:lpstr>Calibri Light</vt:lpstr>
      <vt:lpstr>Palatino Linotype</vt:lpstr>
      <vt:lpstr>Green Color</vt:lpstr>
      <vt:lpstr>PowerPoint 演示文稿</vt:lpstr>
      <vt:lpstr>Introduction</vt:lpstr>
      <vt:lpstr>PowerPoint 演示文稿</vt:lpstr>
      <vt:lpstr>Expected Learning Outcomes,</vt:lpstr>
      <vt:lpstr>Defining Trauma  Counseling Theory</vt:lpstr>
      <vt:lpstr>Human Development Theories</vt:lpstr>
      <vt:lpstr>Maslow’s Hierarchy of Needs Theory</vt:lpstr>
      <vt:lpstr>Cont…..</vt:lpstr>
      <vt:lpstr>Psycho-dynamic Theoretical Approach</vt:lpstr>
      <vt:lpstr>PowerPoint 演示文稿</vt:lpstr>
      <vt:lpstr>Contemporary Trauma Theory: Dissociation</vt:lpstr>
      <vt:lpstr>PowerPoint 演示文稿</vt:lpstr>
      <vt:lpstr>Cont…</vt:lpstr>
      <vt:lpstr>Self Determination Theory:  Basic Psychological Needs, Integration and the Self</vt:lpstr>
      <vt:lpstr>PowerPoint 演示文稿</vt:lpstr>
      <vt:lpstr>Cognitive Development Theory</vt:lpstr>
      <vt:lpstr>PowerPoint 演示文稿</vt:lpstr>
      <vt:lpstr>Approach</vt:lpstr>
      <vt:lpstr>Cognitive Defusion Activity</vt:lpstr>
      <vt:lpstr>Cont….</vt:lpstr>
      <vt:lpstr>Art Therapy</vt:lpstr>
      <vt:lpstr>Cont….</vt:lpstr>
      <vt:lpstr>Cont…</vt:lpstr>
      <vt:lpstr>Trauma Memory Recall</vt:lpstr>
      <vt:lpstr>Acceptance and Commitment Theory (ACT)</vt:lpstr>
      <vt:lpstr>Five Basic ACT Strategies</vt:lpstr>
      <vt:lpstr>3. Willingness is the alternative (defusion/ acceptance/ the present moment)</vt:lpstr>
      <vt:lpstr>PowerPoint 演示文稿</vt:lpstr>
      <vt:lpstr>4. Self-as-context</vt:lpstr>
      <vt:lpstr>Values and action</vt:lpstr>
      <vt:lpstr>PowerPoint 演示文稿</vt:lpstr>
      <vt:lpstr>It means: </vt:lpstr>
      <vt:lpstr>PowerPoint 演示文稿</vt:lpstr>
      <vt:lpstr>Conclusion</vt:lpstr>
      <vt:lpstr>References</vt:lpstr>
    </vt:vector>
  </TitlesOfParts>
  <Company>Deftones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ACOP</dc:creator>
  <cp:lastModifiedBy>sgita</cp:lastModifiedBy>
  <cp:revision>8</cp:revision>
  <dcterms:created xsi:type="dcterms:W3CDTF">2023-05-16T13:13:00Z</dcterms:created>
  <dcterms:modified xsi:type="dcterms:W3CDTF">2023-05-16T18:09:18Z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B3251B85EE9F41D2A3C283D46404C0A6</vt:lpwstr>
  </property>
  <property fmtid="{D5CDD505-2E9C-101B-9397-08002B2CF9AE}" pid="3" name="KSOProductBuildVer">
    <vt:lpwstr>1033-11.2.0.11537</vt:lpwstr>
  </property>
</Properties>
</file>